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7" r:id="rId2"/>
    <p:sldId id="288" r:id="rId3"/>
    <p:sldId id="289" r:id="rId4"/>
    <p:sldId id="290" r:id="rId5"/>
    <p:sldId id="291" r:id="rId6"/>
    <p:sldId id="313" r:id="rId7"/>
    <p:sldId id="292" r:id="rId8"/>
    <p:sldId id="293" r:id="rId9"/>
    <p:sldId id="294" r:id="rId10"/>
    <p:sldId id="295" r:id="rId11"/>
    <p:sldId id="296" r:id="rId12"/>
    <p:sldId id="314" r:id="rId13"/>
    <p:sldId id="297" r:id="rId14"/>
    <p:sldId id="298" r:id="rId15"/>
    <p:sldId id="299" r:id="rId16"/>
    <p:sldId id="302" r:id="rId17"/>
    <p:sldId id="303" r:id="rId18"/>
    <p:sldId id="304" r:id="rId19"/>
    <p:sldId id="307" r:id="rId20"/>
    <p:sldId id="305" r:id="rId21"/>
    <p:sldId id="306" r:id="rId22"/>
    <p:sldId id="308" r:id="rId23"/>
    <p:sldId id="310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FF00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-64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8.xml"/><Relationship Id="rId4" Type="http://schemas.openxmlformats.org/officeDocument/2006/relationships/slide" Target="slides/slide22.xml"/><Relationship Id="rId1" Type="http://schemas.openxmlformats.org/officeDocument/2006/relationships/slide" Target="slides/slide16.xml"/><Relationship Id="rId2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B598DD4-1272-E043-ACE2-DC3B7F230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428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D5F82DA-A90D-DE49-A4B8-1603246BC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363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9A847A5-5745-1243-9B06-C95B04D76800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7712" cy="3417888"/>
          </a:xfrm>
          <a:solidFill>
            <a:srgbClr val="FFFFFF"/>
          </a:solidFill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9950" tIns="44975" rIns="89950" bIns="44975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1114232-DCB4-1347-B9EA-2B890B901723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73" tIns="44443" rIns="90473" bIns="44443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1" name="Rectangle 3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50938" y="692150"/>
            <a:ext cx="4557712" cy="34178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myietf19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47C45-2D95-BA4C-B61F-C750B91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3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myietf19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E9152-78FA-CB42-9530-5CAFFBF11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04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2875" y="549275"/>
            <a:ext cx="1965325" cy="5546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138" y="549275"/>
            <a:ext cx="5748337" cy="5546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myietf19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A97B4-6DA7-B54E-B86D-66895A271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28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myietf19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0678A-B72F-3945-8995-6B0884E0C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6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myietf19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C61A5-55E1-2849-9E12-11A27E8BB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myietf19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082AB-8F56-6448-B69E-25E2DC6F2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4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myietf19 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5A6EB-DE68-EA4E-A117-C2F5C2F1B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18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myietf19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102E3-84A3-4C4D-B332-C8C00A5E7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1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myietf19 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D8176-ADEA-8A48-B263-F693036AE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myietf19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A49DC-E34A-8B47-8365-04F82DB50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6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myietf19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94762-EE36-8948-86C0-442E429BD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3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2138" y="549275"/>
            <a:ext cx="716915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i-FI" dirty="0" smtClean="0"/>
              <a:t>myietf19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E0F7217-278F-F341-9F86-592538300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 descr="cslogocolor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078" y="119630"/>
            <a:ext cx="1284922" cy="15468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70123A2-50C3-2440-8F26-2CF161464C8E}" type="slidenum">
              <a:rPr lang="en-US" sz="1400"/>
              <a:pPr/>
              <a:t>1</a:t>
            </a:fld>
            <a:endParaRPr lang="en-US" sz="1400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784225" y="2195513"/>
            <a:ext cx="7694613" cy="3330575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dirty="0">
                <a:solidFill>
                  <a:srgbClr val="800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IETF Structure and Internet Standards Process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Suppose you wanted to build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an open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organization to control and management a large network…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1841500" y="5459413"/>
            <a:ext cx="5549900" cy="7976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Slides </a:t>
            </a:r>
            <a:r>
              <a:rPr lang="en-US" b="1" i="1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Orignally</a:t>
            </a:r>
            <a:r>
              <a:rPr lang="en-US" b="1" i="1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: Scott </a:t>
            </a:r>
            <a:r>
              <a:rPr lang="en-US" b="1" i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Bradner</a:t>
            </a:r>
            <a:endParaRPr lang="en-US" b="1" i="1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en-US" sz="2200" b="1" dirty="0">
              <a:latin typeface="Arial" charset="0"/>
            </a:endParaRPr>
          </a:p>
        </p:txBody>
      </p:sp>
      <p:pic>
        <p:nvPicPr>
          <p:cNvPr id="15365" name="Picture 6" descr="arp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25" y="85725"/>
            <a:ext cx="3968750" cy="222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7EC2FC6-3F84-8E46-B1D1-B21DD308B91C}" type="slidenum">
              <a:rPr lang="en-US" sz="1400"/>
              <a:pPr/>
              <a:t>10</a:t>
            </a:fld>
            <a:endParaRPr lang="en-US" sz="1400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9700" y="200025"/>
            <a:ext cx="7621588" cy="137795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Internet Assigned Number Authority (</a:t>
            </a:r>
            <a:r>
              <a:rPr lang="en-US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IANA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9292" y="1675485"/>
            <a:ext cx="7946132" cy="4615220"/>
          </a:xfrm>
        </p:spPr>
        <p:txBody>
          <a:bodyPr/>
          <a:lstStyle/>
          <a:p>
            <a:pPr marL="285750" indent="-285750">
              <a:lnSpc>
                <a:spcPct val="90000"/>
              </a:lnSpc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Assigns parameters and keeps them from colliding</a:t>
            </a: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protocol numbers and port numbers</a:t>
            </a: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IP addresses</a:t>
            </a: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	mostly delegated to the 4 (going on 5)  IP Address registries </a:t>
            </a: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domain names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</a:t>
            </a: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	deals with top level domains (TLDs)</a:t>
            </a: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	rest delegated to DNS name registries</a:t>
            </a:r>
          </a:p>
          <a:p>
            <a:pPr marL="285750" indent="-285750">
              <a:lnSpc>
                <a:spcPct val="90000"/>
              </a:lnSpc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Functions split with the creation of </a:t>
            </a:r>
            <a:r>
              <a:rPr lang="en-US" sz="2000" dirty="0" smtClean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ICANN - DNS</a:t>
            </a: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</a:t>
            </a: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nternet </a:t>
            </a:r>
            <a:r>
              <a:rPr lang="en-US" sz="22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C</a:t>
            </a: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orporation for </a:t>
            </a:r>
            <a:r>
              <a:rPr lang="en-US" sz="22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A</a:t>
            </a: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ssigned </a:t>
            </a:r>
            <a:r>
              <a:rPr lang="en-US" sz="22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N</a:t>
            </a: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ames and </a:t>
            </a:r>
            <a:r>
              <a:rPr lang="en-US" sz="22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N</a:t>
            </a: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umbers</a:t>
            </a: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Independent corporation to take over IANA functions</a:t>
            </a: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         Under contract with US government</a:t>
            </a: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         Now </a:t>
            </a:r>
            <a:r>
              <a:rPr lang="en-US" sz="22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IETF-IANA</a:t>
            </a: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and non-IETF-IANA</a:t>
            </a:r>
          </a:p>
          <a:p>
            <a:pPr marL="285750" indent="-285750">
              <a:lnSpc>
                <a:spcPct val="90000"/>
              </a:lnSpc>
              <a:defRPr/>
            </a:pPr>
            <a:endParaRPr lang="en-US" sz="1800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E40924C-9825-DA48-A936-D5991AD7E3D5}" type="slidenum">
              <a:rPr lang="en-US" sz="1400"/>
              <a:pPr/>
              <a:t>11</a:t>
            </a:fld>
            <a:endParaRPr lang="en-US" sz="140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92138" y="112713"/>
            <a:ext cx="7169150" cy="1039812"/>
          </a:xfrm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RFC Editor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661" y="1235075"/>
            <a:ext cx="8779939" cy="5132904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Historically Jon </a:t>
            </a:r>
            <a:r>
              <a:rPr lang="en-US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Postel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and helpers</a:t>
            </a: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Now a small group funded by the </a:t>
            </a:r>
            <a:r>
              <a:rPr lang="en-US" sz="2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IETF LLC</a:t>
            </a:r>
            <a:endParaRPr lang="en-US" sz="24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defRPr/>
            </a:pPr>
            <a:r>
              <a:rPr lang="en-US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rfc-editor@rfc-editor.org</a:t>
            </a: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Semi-independent</a:t>
            </a:r>
          </a:p>
          <a:p>
            <a:pPr lvl="1"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Gets requests to publish IETF IDs from IESG</a:t>
            </a:r>
          </a:p>
          <a:p>
            <a:pPr lvl="1"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Gets requests to publish independent </a:t>
            </a: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informational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and </a:t>
            </a: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experimental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RFCs</a:t>
            </a:r>
          </a:p>
          <a:p>
            <a:pPr lvl="1"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	</a:t>
            </a: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asks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IESG for advice on publishing independent </a:t>
            </a: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RFCs but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can exercise own discretion</a:t>
            </a:r>
          </a:p>
          <a:p>
            <a:pPr lvl="1"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	</a:t>
            </a: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presumption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is to publish technically competent </a:t>
            </a: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IDs which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sometimes is a conflict with IESG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42D19AF-867C-3F48-B2F5-B9C046E3EAD5}" type="slidenum">
              <a:rPr lang="en-US" sz="1400"/>
              <a:pPr/>
              <a:t>12</a:t>
            </a:fld>
            <a:endParaRPr lang="en-US" sz="1400"/>
          </a:p>
        </p:txBody>
      </p:sp>
      <p:sp>
        <p:nvSpPr>
          <p:cNvPr id="20483" name="Freeform 2"/>
          <p:cNvSpPr>
            <a:spLocks/>
          </p:cNvSpPr>
          <p:nvPr/>
        </p:nvSpPr>
        <p:spPr bwMode="auto">
          <a:xfrm>
            <a:off x="1371600" y="2590800"/>
            <a:ext cx="7239000" cy="3429000"/>
          </a:xfrm>
          <a:custGeom>
            <a:avLst/>
            <a:gdLst>
              <a:gd name="T0" fmla="*/ 0 w 4560"/>
              <a:gd name="T1" fmla="*/ 2147483647 h 2160"/>
              <a:gd name="T2" fmla="*/ 0 w 4560"/>
              <a:gd name="T3" fmla="*/ 2147483647 h 2160"/>
              <a:gd name="T4" fmla="*/ 2147483647 w 4560"/>
              <a:gd name="T5" fmla="*/ 2147483647 h 2160"/>
              <a:gd name="T6" fmla="*/ 2147483647 w 4560"/>
              <a:gd name="T7" fmla="*/ 2147483647 h 2160"/>
              <a:gd name="T8" fmla="*/ 2147483647 w 4560"/>
              <a:gd name="T9" fmla="*/ 2147483647 h 2160"/>
              <a:gd name="T10" fmla="*/ 2147483647 w 4560"/>
              <a:gd name="T11" fmla="*/ 0 h 2160"/>
              <a:gd name="T12" fmla="*/ 2147483647 w 4560"/>
              <a:gd name="T13" fmla="*/ 0 h 2160"/>
              <a:gd name="T14" fmla="*/ 0 w 4560"/>
              <a:gd name="T15" fmla="*/ 0 h 2160"/>
              <a:gd name="T16" fmla="*/ 0 w 4560"/>
              <a:gd name="T17" fmla="*/ 2147483647 h 21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560"/>
              <a:gd name="T28" fmla="*/ 0 h 2160"/>
              <a:gd name="T29" fmla="*/ 4560 w 4560"/>
              <a:gd name="T30" fmla="*/ 2160 h 21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560" h="2160">
                <a:moveTo>
                  <a:pt x="0" y="48"/>
                </a:moveTo>
                <a:lnTo>
                  <a:pt x="0" y="672"/>
                </a:lnTo>
                <a:lnTo>
                  <a:pt x="2016" y="672"/>
                </a:lnTo>
                <a:lnTo>
                  <a:pt x="2016" y="2160"/>
                </a:lnTo>
                <a:lnTo>
                  <a:pt x="4560" y="2160"/>
                </a:lnTo>
                <a:lnTo>
                  <a:pt x="4560" y="0"/>
                </a:lnTo>
                <a:lnTo>
                  <a:pt x="2736" y="0"/>
                </a:lnTo>
                <a:lnTo>
                  <a:pt x="0" y="0"/>
                </a:lnTo>
                <a:lnTo>
                  <a:pt x="0" y="384"/>
                </a:lnTo>
              </a:path>
            </a:pathLst>
          </a:custGeom>
          <a:solidFill>
            <a:srgbClr val="0AFF04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2209800" y="5791200"/>
            <a:ext cx="2319338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3400" b="1" i="1" smtClean="0">
                <a:solidFill>
                  <a:srgbClr val="0AFF04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</a:rPr>
              <a:t>“</a:t>
            </a:r>
            <a:r>
              <a:rPr lang="en-US" sz="3400" b="1" i="1" smtClean="0">
                <a:solidFill>
                  <a:srgbClr val="0AFF04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</a:rPr>
              <a:t>the IETF</a:t>
            </a:r>
            <a:r>
              <a:rPr lang="ja-JP" altLang="en-US" sz="3400" b="1" i="1" smtClean="0">
                <a:solidFill>
                  <a:srgbClr val="0AFF04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</a:rPr>
              <a:t>”</a:t>
            </a:r>
            <a:endParaRPr lang="en-US" sz="3400" b="1" i="1" smtClean="0">
              <a:solidFill>
                <a:srgbClr val="0AFF04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Helvetica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239000" cy="990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Organization of the IETF</a:t>
            </a: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162800" cy="42672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 flipV="1">
            <a:off x="1600200" y="3429000"/>
            <a:ext cx="30480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 flipH="1" flipV="1">
            <a:off x="2362200" y="3581400"/>
            <a:ext cx="152400" cy="1219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8"/>
          <p:cNvSpPr>
            <a:spLocks noChangeShapeType="1"/>
          </p:cNvSpPr>
          <p:nvPr/>
        </p:nvSpPr>
        <p:spPr bwMode="auto">
          <a:xfrm flipH="1" flipV="1">
            <a:off x="2819400" y="3429000"/>
            <a:ext cx="45720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9"/>
          <p:cNvSpPr>
            <a:spLocks noChangeShapeType="1"/>
          </p:cNvSpPr>
          <p:nvPr/>
        </p:nvSpPr>
        <p:spPr bwMode="auto">
          <a:xfrm flipH="1" flipV="1">
            <a:off x="7010400" y="3429000"/>
            <a:ext cx="304800" cy="457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0"/>
          <p:cNvSpPr>
            <a:spLocks noChangeShapeType="1"/>
          </p:cNvSpPr>
          <p:nvPr/>
        </p:nvSpPr>
        <p:spPr bwMode="auto">
          <a:xfrm flipH="1" flipV="1">
            <a:off x="6629400" y="3581400"/>
            <a:ext cx="0" cy="1219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 flipV="1">
            <a:off x="6019800" y="3429000"/>
            <a:ext cx="22860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93" name="Group 12"/>
          <p:cNvGrpSpPr>
            <a:grpSpLocks/>
          </p:cNvGrpSpPr>
          <p:nvPr/>
        </p:nvGrpSpPr>
        <p:grpSpPr bwMode="auto">
          <a:xfrm>
            <a:off x="457200" y="3886200"/>
            <a:ext cx="1757363" cy="911225"/>
            <a:chOff x="0" y="3168"/>
            <a:chExt cx="1107" cy="574"/>
          </a:xfrm>
        </p:grpSpPr>
        <p:sp>
          <p:nvSpPr>
            <p:cNvPr id="20530" name="Oval 13"/>
            <p:cNvSpPr>
              <a:spLocks noChangeArrowheads="1"/>
            </p:cNvSpPr>
            <p:nvPr/>
          </p:nvSpPr>
          <p:spPr bwMode="auto">
            <a:xfrm>
              <a:off x="36" y="3206"/>
              <a:ext cx="1071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Oval 14"/>
            <p:cNvSpPr>
              <a:spLocks noChangeArrowheads="1"/>
            </p:cNvSpPr>
            <p:nvPr/>
          </p:nvSpPr>
          <p:spPr bwMode="auto">
            <a:xfrm>
              <a:off x="0" y="3168"/>
              <a:ext cx="1071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11" name="Rectangle 15"/>
            <p:cNvSpPr>
              <a:spLocks noChangeArrowheads="1"/>
            </p:cNvSpPr>
            <p:nvPr/>
          </p:nvSpPr>
          <p:spPr bwMode="auto">
            <a:xfrm>
              <a:off x="220" y="3249"/>
              <a:ext cx="693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IRTF</a:t>
              </a:r>
              <a:endPara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4" name="Group 16"/>
          <p:cNvGrpSpPr>
            <a:grpSpLocks/>
          </p:cNvGrpSpPr>
          <p:nvPr/>
        </p:nvGrpSpPr>
        <p:grpSpPr bwMode="auto">
          <a:xfrm>
            <a:off x="5791200" y="2743200"/>
            <a:ext cx="1682750" cy="911225"/>
            <a:chOff x="3338" y="2674"/>
            <a:chExt cx="1060" cy="574"/>
          </a:xfrm>
        </p:grpSpPr>
        <p:sp>
          <p:nvSpPr>
            <p:cNvPr id="20527" name="Oval 17"/>
            <p:cNvSpPr>
              <a:spLocks noChangeArrowheads="1"/>
            </p:cNvSpPr>
            <p:nvPr/>
          </p:nvSpPr>
          <p:spPr bwMode="auto">
            <a:xfrm>
              <a:off x="3374" y="2712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8" name="Oval 18"/>
            <p:cNvSpPr>
              <a:spLocks noChangeArrowheads="1"/>
            </p:cNvSpPr>
            <p:nvPr/>
          </p:nvSpPr>
          <p:spPr bwMode="auto">
            <a:xfrm>
              <a:off x="3338" y="2674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15" name="Rectangle 19"/>
            <p:cNvSpPr>
              <a:spLocks noChangeArrowheads="1"/>
            </p:cNvSpPr>
            <p:nvPr/>
          </p:nvSpPr>
          <p:spPr bwMode="auto">
            <a:xfrm>
              <a:off x="3478" y="2774"/>
              <a:ext cx="74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IESG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5" name="Group 20"/>
          <p:cNvGrpSpPr>
            <a:grpSpLocks/>
          </p:cNvGrpSpPr>
          <p:nvPr/>
        </p:nvGrpSpPr>
        <p:grpSpPr bwMode="auto">
          <a:xfrm>
            <a:off x="2819400" y="3886200"/>
            <a:ext cx="1700213" cy="911225"/>
            <a:chOff x="2163" y="3198"/>
            <a:chExt cx="1071" cy="574"/>
          </a:xfrm>
        </p:grpSpPr>
        <p:sp>
          <p:nvSpPr>
            <p:cNvPr id="106517" name="Rectangle 21"/>
            <p:cNvSpPr>
              <a:spLocks noChangeArrowheads="1"/>
            </p:cNvSpPr>
            <p:nvPr/>
          </p:nvSpPr>
          <p:spPr bwMode="auto">
            <a:xfrm>
              <a:off x="2266" y="3320"/>
              <a:ext cx="728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IANA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  <p:sp>
          <p:nvSpPr>
            <p:cNvPr id="20524" name="Oval 22"/>
            <p:cNvSpPr>
              <a:spLocks noChangeArrowheads="1"/>
            </p:cNvSpPr>
            <p:nvPr/>
          </p:nvSpPr>
          <p:spPr bwMode="auto">
            <a:xfrm>
              <a:off x="2199" y="3236"/>
              <a:ext cx="1035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5" name="Oval 23"/>
            <p:cNvSpPr>
              <a:spLocks noChangeArrowheads="1"/>
            </p:cNvSpPr>
            <p:nvPr/>
          </p:nvSpPr>
          <p:spPr bwMode="auto">
            <a:xfrm>
              <a:off x="2163" y="3198"/>
              <a:ext cx="1036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20" name="Rectangle 24"/>
            <p:cNvSpPr>
              <a:spLocks noChangeArrowheads="1"/>
            </p:cNvSpPr>
            <p:nvPr/>
          </p:nvSpPr>
          <p:spPr bwMode="auto">
            <a:xfrm>
              <a:off x="2345" y="3279"/>
              <a:ext cx="728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IANA</a:t>
              </a:r>
              <a:endPara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6" name="Group 25"/>
          <p:cNvGrpSpPr>
            <a:grpSpLocks/>
          </p:cNvGrpSpPr>
          <p:nvPr/>
        </p:nvGrpSpPr>
        <p:grpSpPr bwMode="auto">
          <a:xfrm>
            <a:off x="1131889" y="4833941"/>
            <a:ext cx="1633538" cy="862013"/>
            <a:chOff x="4063" y="3290"/>
            <a:chExt cx="1029" cy="543"/>
          </a:xfrm>
        </p:grpSpPr>
        <p:sp>
          <p:nvSpPr>
            <p:cNvPr id="20520" name="Oval 26"/>
            <p:cNvSpPr>
              <a:spLocks noChangeArrowheads="1"/>
            </p:cNvSpPr>
            <p:nvPr/>
          </p:nvSpPr>
          <p:spPr bwMode="auto">
            <a:xfrm>
              <a:off x="4068" y="3297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1" name="Oval 27"/>
            <p:cNvSpPr>
              <a:spLocks noChangeArrowheads="1"/>
            </p:cNvSpPr>
            <p:nvPr/>
          </p:nvSpPr>
          <p:spPr bwMode="auto">
            <a:xfrm>
              <a:off x="4063" y="3290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24" name="Rectangle 28"/>
            <p:cNvSpPr>
              <a:spLocks noChangeArrowheads="1"/>
            </p:cNvSpPr>
            <p:nvPr/>
          </p:nvSpPr>
          <p:spPr bwMode="auto">
            <a:xfrm>
              <a:off x="4238" y="3366"/>
              <a:ext cx="728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RFC </a:t>
              </a:r>
              <a:endPara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7" name="Group 29"/>
          <p:cNvGrpSpPr>
            <a:grpSpLocks/>
          </p:cNvGrpSpPr>
          <p:nvPr/>
        </p:nvGrpSpPr>
        <p:grpSpPr bwMode="auto">
          <a:xfrm>
            <a:off x="4800600" y="3733800"/>
            <a:ext cx="1682750" cy="911225"/>
            <a:chOff x="3168" y="2496"/>
            <a:chExt cx="1060" cy="574"/>
          </a:xfrm>
        </p:grpSpPr>
        <p:sp>
          <p:nvSpPr>
            <p:cNvPr id="20517" name="Oval 30"/>
            <p:cNvSpPr>
              <a:spLocks noChangeArrowheads="1"/>
            </p:cNvSpPr>
            <p:nvPr/>
          </p:nvSpPr>
          <p:spPr bwMode="auto">
            <a:xfrm>
              <a:off x="3204" y="2534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8" name="Oval 31"/>
            <p:cNvSpPr>
              <a:spLocks noChangeArrowheads="1"/>
            </p:cNvSpPr>
            <p:nvPr/>
          </p:nvSpPr>
          <p:spPr bwMode="auto">
            <a:xfrm>
              <a:off x="3168" y="2496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28" name="Rectangle 32"/>
            <p:cNvSpPr>
              <a:spLocks noChangeArrowheads="1"/>
            </p:cNvSpPr>
            <p:nvPr/>
          </p:nvSpPr>
          <p:spPr bwMode="auto">
            <a:xfrm>
              <a:off x="3360" y="2544"/>
              <a:ext cx="62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area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8" name="Group 33"/>
          <p:cNvGrpSpPr>
            <a:grpSpLocks/>
          </p:cNvGrpSpPr>
          <p:nvPr/>
        </p:nvGrpSpPr>
        <p:grpSpPr bwMode="auto">
          <a:xfrm>
            <a:off x="6858000" y="3810000"/>
            <a:ext cx="1682750" cy="911225"/>
            <a:chOff x="3168" y="2496"/>
            <a:chExt cx="1060" cy="574"/>
          </a:xfrm>
        </p:grpSpPr>
        <p:sp>
          <p:nvSpPr>
            <p:cNvPr id="20514" name="Oval 34"/>
            <p:cNvSpPr>
              <a:spLocks noChangeArrowheads="1"/>
            </p:cNvSpPr>
            <p:nvPr/>
          </p:nvSpPr>
          <p:spPr bwMode="auto">
            <a:xfrm>
              <a:off x="3204" y="2534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Oval 35"/>
            <p:cNvSpPr>
              <a:spLocks noChangeArrowheads="1"/>
            </p:cNvSpPr>
            <p:nvPr/>
          </p:nvSpPr>
          <p:spPr bwMode="auto">
            <a:xfrm>
              <a:off x="3168" y="2496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32" name="Rectangle 36"/>
            <p:cNvSpPr>
              <a:spLocks noChangeArrowheads="1"/>
            </p:cNvSpPr>
            <p:nvPr/>
          </p:nvSpPr>
          <p:spPr bwMode="auto">
            <a:xfrm>
              <a:off x="3360" y="2544"/>
              <a:ext cx="62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area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9" name="Group 37"/>
          <p:cNvGrpSpPr>
            <a:grpSpLocks/>
          </p:cNvGrpSpPr>
          <p:nvPr/>
        </p:nvGrpSpPr>
        <p:grpSpPr bwMode="auto">
          <a:xfrm>
            <a:off x="5791200" y="4800600"/>
            <a:ext cx="1682750" cy="911225"/>
            <a:chOff x="3168" y="2496"/>
            <a:chExt cx="1060" cy="574"/>
          </a:xfrm>
        </p:grpSpPr>
        <p:sp>
          <p:nvSpPr>
            <p:cNvPr id="20511" name="Oval 38"/>
            <p:cNvSpPr>
              <a:spLocks noChangeArrowheads="1"/>
            </p:cNvSpPr>
            <p:nvPr/>
          </p:nvSpPr>
          <p:spPr bwMode="auto">
            <a:xfrm>
              <a:off x="3204" y="2534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Oval 39"/>
            <p:cNvSpPr>
              <a:spLocks noChangeArrowheads="1"/>
            </p:cNvSpPr>
            <p:nvPr/>
          </p:nvSpPr>
          <p:spPr bwMode="auto">
            <a:xfrm>
              <a:off x="3168" y="2496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36" name="Rectangle 40"/>
            <p:cNvSpPr>
              <a:spLocks noChangeArrowheads="1"/>
            </p:cNvSpPr>
            <p:nvPr/>
          </p:nvSpPr>
          <p:spPr bwMode="auto">
            <a:xfrm>
              <a:off x="3360" y="2544"/>
              <a:ext cx="62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area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sp>
        <p:nvSpPr>
          <p:cNvPr id="20500" name="Line 41"/>
          <p:cNvSpPr>
            <a:spLocks noChangeShapeType="1"/>
          </p:cNvSpPr>
          <p:nvPr/>
        </p:nvSpPr>
        <p:spPr bwMode="auto">
          <a:xfrm flipV="1">
            <a:off x="2895600" y="2514600"/>
            <a:ext cx="60960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01" name="Group 42"/>
          <p:cNvGrpSpPr>
            <a:grpSpLocks/>
          </p:cNvGrpSpPr>
          <p:nvPr/>
        </p:nvGrpSpPr>
        <p:grpSpPr bwMode="auto">
          <a:xfrm>
            <a:off x="2966591" y="1320180"/>
            <a:ext cx="2328863" cy="1371600"/>
            <a:chOff x="1797" y="912"/>
            <a:chExt cx="1865" cy="1107"/>
          </a:xfrm>
        </p:grpSpPr>
        <p:sp>
          <p:nvSpPr>
            <p:cNvPr id="20507" name="Oval 43"/>
            <p:cNvSpPr>
              <a:spLocks noChangeArrowheads="1"/>
            </p:cNvSpPr>
            <p:nvPr/>
          </p:nvSpPr>
          <p:spPr bwMode="auto">
            <a:xfrm>
              <a:off x="1839" y="955"/>
              <a:ext cx="1823" cy="1064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Oval 44"/>
            <p:cNvSpPr>
              <a:spLocks noChangeArrowheads="1"/>
            </p:cNvSpPr>
            <p:nvPr/>
          </p:nvSpPr>
          <p:spPr bwMode="auto">
            <a:xfrm>
              <a:off x="1797" y="912"/>
              <a:ext cx="1822" cy="1064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41" name="Rectangle 45"/>
            <p:cNvSpPr>
              <a:spLocks noChangeArrowheads="1"/>
            </p:cNvSpPr>
            <p:nvPr/>
          </p:nvSpPr>
          <p:spPr bwMode="auto">
            <a:xfrm>
              <a:off x="2112" y="1075"/>
              <a:ext cx="712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2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IETF </a:t>
              </a:r>
              <a:endPara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  <p:sp>
          <p:nvSpPr>
            <p:cNvPr id="106542" name="Rectangle 46"/>
            <p:cNvSpPr>
              <a:spLocks noChangeArrowheads="1"/>
            </p:cNvSpPr>
            <p:nvPr/>
          </p:nvSpPr>
          <p:spPr bwMode="auto">
            <a:xfrm>
              <a:off x="2159" y="1392"/>
              <a:ext cx="603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2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LLC</a:t>
              </a:r>
              <a:endPara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502" name="Group 47"/>
          <p:cNvGrpSpPr>
            <a:grpSpLocks/>
          </p:cNvGrpSpPr>
          <p:nvPr/>
        </p:nvGrpSpPr>
        <p:grpSpPr bwMode="auto">
          <a:xfrm>
            <a:off x="1600200" y="2667000"/>
            <a:ext cx="1608138" cy="911225"/>
            <a:chOff x="1102" y="2674"/>
            <a:chExt cx="1013" cy="574"/>
          </a:xfrm>
        </p:grpSpPr>
        <p:sp>
          <p:nvSpPr>
            <p:cNvPr id="20504" name="Oval 48"/>
            <p:cNvSpPr>
              <a:spLocks noChangeArrowheads="1"/>
            </p:cNvSpPr>
            <p:nvPr/>
          </p:nvSpPr>
          <p:spPr bwMode="auto">
            <a:xfrm>
              <a:off x="1138" y="2712"/>
              <a:ext cx="977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Oval 49"/>
            <p:cNvSpPr>
              <a:spLocks noChangeArrowheads="1"/>
            </p:cNvSpPr>
            <p:nvPr/>
          </p:nvSpPr>
          <p:spPr bwMode="auto">
            <a:xfrm>
              <a:off x="1102" y="2674"/>
              <a:ext cx="977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46" name="Rectangle 50"/>
            <p:cNvSpPr>
              <a:spLocks noChangeArrowheads="1"/>
            </p:cNvSpPr>
            <p:nvPr/>
          </p:nvSpPr>
          <p:spPr bwMode="auto">
            <a:xfrm>
              <a:off x="1335" y="2755"/>
              <a:ext cx="503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IAB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sp>
        <p:nvSpPr>
          <p:cNvPr id="20503" name="Rectangle 55"/>
          <p:cNvSpPr>
            <a:spLocks noChangeArrowheads="1"/>
          </p:cNvSpPr>
          <p:nvPr/>
        </p:nvSpPr>
        <p:spPr bwMode="auto">
          <a:xfrm>
            <a:off x="7402513" y="2682875"/>
            <a:ext cx="11541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>
                <a:solidFill>
                  <a:srgbClr val="800080"/>
                </a:solidFill>
              </a:rPr>
              <a:t>IETF</a:t>
            </a:r>
            <a:r>
              <a:rPr lang="en-US"/>
              <a:t>   </a:t>
            </a:r>
          </a:p>
        </p:txBody>
      </p:sp>
      <p:grpSp>
        <p:nvGrpSpPr>
          <p:cNvPr id="54" name="Group 42"/>
          <p:cNvGrpSpPr>
            <a:grpSpLocks/>
          </p:cNvGrpSpPr>
          <p:nvPr/>
        </p:nvGrpSpPr>
        <p:grpSpPr bwMode="auto">
          <a:xfrm>
            <a:off x="5859065" y="1242563"/>
            <a:ext cx="2328863" cy="1371600"/>
            <a:chOff x="1797" y="912"/>
            <a:chExt cx="1865" cy="1107"/>
          </a:xfrm>
        </p:grpSpPr>
        <p:sp>
          <p:nvSpPr>
            <p:cNvPr id="55" name="Oval 43"/>
            <p:cNvSpPr>
              <a:spLocks noChangeArrowheads="1"/>
            </p:cNvSpPr>
            <p:nvPr/>
          </p:nvSpPr>
          <p:spPr bwMode="auto">
            <a:xfrm>
              <a:off x="1839" y="955"/>
              <a:ext cx="1823" cy="1064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Oval 44"/>
            <p:cNvSpPr>
              <a:spLocks noChangeArrowheads="1"/>
            </p:cNvSpPr>
            <p:nvPr/>
          </p:nvSpPr>
          <p:spPr bwMode="auto">
            <a:xfrm>
              <a:off x="1797" y="912"/>
              <a:ext cx="1822" cy="1064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45"/>
            <p:cNvSpPr>
              <a:spLocks noChangeArrowheads="1"/>
            </p:cNvSpPr>
            <p:nvPr/>
          </p:nvSpPr>
          <p:spPr bwMode="auto">
            <a:xfrm>
              <a:off x="2112" y="1075"/>
              <a:ext cx="1194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Internet </a:t>
              </a:r>
              <a:endPara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  <p:sp>
          <p:nvSpPr>
            <p:cNvPr id="58" name="Rectangle 46"/>
            <p:cNvSpPr>
              <a:spLocks noChangeArrowheads="1"/>
            </p:cNvSpPr>
            <p:nvPr/>
          </p:nvSpPr>
          <p:spPr bwMode="auto">
            <a:xfrm>
              <a:off x="2159" y="1392"/>
              <a:ext cx="1068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Society</a:t>
              </a:r>
              <a:endPara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59" name="Group 20"/>
          <p:cNvGrpSpPr>
            <a:grpSpLocks/>
          </p:cNvGrpSpPr>
          <p:nvPr/>
        </p:nvGrpSpPr>
        <p:grpSpPr bwMode="auto">
          <a:xfrm>
            <a:off x="2940212" y="4858349"/>
            <a:ext cx="1643063" cy="850900"/>
            <a:chOff x="2162" y="3286"/>
            <a:chExt cx="1035" cy="536"/>
          </a:xfrm>
        </p:grpSpPr>
        <p:sp>
          <p:nvSpPr>
            <p:cNvPr id="60" name="Rectangle 21"/>
            <p:cNvSpPr>
              <a:spLocks noChangeArrowheads="1"/>
            </p:cNvSpPr>
            <p:nvPr/>
          </p:nvSpPr>
          <p:spPr bwMode="auto">
            <a:xfrm>
              <a:off x="2266" y="3320"/>
              <a:ext cx="728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IANA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  <p:sp>
          <p:nvSpPr>
            <p:cNvPr id="61" name="Oval 22"/>
            <p:cNvSpPr>
              <a:spLocks noChangeArrowheads="1"/>
            </p:cNvSpPr>
            <p:nvPr/>
          </p:nvSpPr>
          <p:spPr bwMode="auto">
            <a:xfrm>
              <a:off x="2162" y="3286"/>
              <a:ext cx="1035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24"/>
            <p:cNvSpPr>
              <a:spLocks noChangeArrowheads="1"/>
            </p:cNvSpPr>
            <p:nvPr/>
          </p:nvSpPr>
          <p:spPr bwMode="auto">
            <a:xfrm>
              <a:off x="2332" y="3424"/>
              <a:ext cx="704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28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ICANN</a:t>
              </a:r>
              <a:endParaRPr 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cxnSp>
        <p:nvCxnSpPr>
          <p:cNvPr id="3" name="Straight Connector 2"/>
          <p:cNvCxnSpPr>
            <a:endCxn id="20528" idx="2"/>
          </p:cNvCxnSpPr>
          <p:nvPr/>
        </p:nvCxnSpPr>
        <p:spPr bwMode="auto">
          <a:xfrm>
            <a:off x="3130086" y="3140229"/>
            <a:ext cx="2661114" cy="284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919059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56C9F16-0323-E94D-8349-59E4B911E03D}" type="slidenum">
              <a:rPr lang="en-US" sz="1400"/>
              <a:pPr/>
              <a:t>13</a:t>
            </a:fld>
            <a:endParaRPr lang="en-US" sz="1400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Area Directors (</a:t>
            </a:r>
            <a:r>
              <a:rPr lang="en-US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AD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s)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66863"/>
            <a:ext cx="8132763" cy="4529137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Nominated by the community – this include all IETF members</a:t>
            </a:r>
            <a:endParaRPr lang="en-US" sz="2400" b="1" u="sng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Selected by </a:t>
            </a:r>
            <a:r>
              <a:rPr lang="en-US" sz="2400" b="1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nomcom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- a volunteer nomination committee</a:t>
            </a: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Responsible for </a:t>
            </a:r>
            <a:r>
              <a:rPr lang="en-US" sz="24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setting direction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in Area</a:t>
            </a: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Responsible for </a:t>
            </a:r>
            <a:r>
              <a:rPr lang="en-US" sz="24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managing process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in Area</a:t>
            </a:r>
          </a:p>
          <a:p>
            <a:pPr lvl="1"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approve BOFs &amp; working group charters</a:t>
            </a:r>
          </a:p>
          <a:p>
            <a:pPr lvl="1"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then go to IESG &amp; IAB for final approval</a:t>
            </a:r>
          </a:p>
          <a:p>
            <a:pPr>
              <a:defRPr/>
            </a:pPr>
            <a:r>
              <a:rPr lang="en-US" sz="24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Reviews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working group documents - 2000 pages/month</a:t>
            </a: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Most Areas have 2 ADs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0CC0427-BB70-D549-A4BE-FA6107F84486}" type="slidenum">
              <a:rPr lang="en-US" sz="1400"/>
              <a:pPr/>
              <a:t>14</a:t>
            </a:fld>
            <a:endParaRPr lang="en-US" sz="14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Internet Engineering Steering Group (</a:t>
            </a:r>
            <a:r>
              <a:rPr lang="en-US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IESG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1981200"/>
            <a:ext cx="8029575" cy="4114800"/>
          </a:xfrm>
        </p:spPr>
        <p:txBody>
          <a:bodyPr/>
          <a:lstStyle/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IETF Chair + rest of ADs</a:t>
            </a:r>
          </a:p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IETF </a:t>
            </a:r>
            <a:r>
              <a:rPr lang="en-US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process management and RFC approval</a:t>
            </a: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body</a:t>
            </a:r>
          </a:p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Approves WG creation</a:t>
            </a:r>
          </a:p>
          <a:p>
            <a:pPr>
              <a:defRPr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Reviews &amp; approves publication of IETF documents</a:t>
            </a:r>
          </a:p>
          <a:p>
            <a:pPr lvl="1">
              <a:defRPr/>
            </a:pPr>
            <a:r>
              <a:rPr lang="en-US" sz="31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reviews and comments on non-IETF submissions</a:t>
            </a:r>
          </a:p>
          <a:p>
            <a:pPr>
              <a:defRPr/>
            </a:pPr>
            <a:r>
              <a:rPr lang="en-US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Multi-disciplinary technical review</a:t>
            </a: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group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0549F2-BDAD-204F-90A1-C2DE27F12DEF}" type="slidenum">
              <a:rPr lang="en-US" sz="1400"/>
              <a:pPr/>
              <a:t>15</a:t>
            </a:fld>
            <a:endParaRPr lang="en-US" sz="140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IETF Secretariat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162800" cy="4114800"/>
          </a:xfrm>
        </p:spPr>
        <p:txBody>
          <a:bodyPr/>
          <a:lstStyle/>
          <a:p>
            <a:pPr>
              <a:lnSpc>
                <a:spcPct val="95000"/>
              </a:lnSpc>
              <a:defRPr/>
            </a:pPr>
            <a:r>
              <a:rPr lang="en-US" sz="24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Organizes/Coordinates</a:t>
            </a: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5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plenary meetings</a:t>
            </a:r>
          </a:p>
          <a:p>
            <a:pPr lvl="1">
              <a:lnSpc>
                <a:spcPct val="95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mailing lists hosted by IETF</a:t>
            </a:r>
          </a:p>
          <a:p>
            <a:pPr lvl="1">
              <a:lnSpc>
                <a:spcPct val="95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Internet-Draft directory</a:t>
            </a:r>
          </a:p>
          <a:p>
            <a:pPr lvl="1">
              <a:lnSpc>
                <a:spcPct val="95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IESG teleconferences</a:t>
            </a:r>
          </a:p>
          <a:p>
            <a:pPr lvl="1">
              <a:lnSpc>
                <a:spcPct val="95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day to day work of IESG and working groups</a:t>
            </a:r>
            <a:endParaRPr lang="en-US" sz="28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>
              <a:lnSpc>
                <a:spcPct val="95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Provided by some company </a:t>
            </a:r>
          </a:p>
          <a:p>
            <a:pPr>
              <a:lnSpc>
                <a:spcPct val="95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Funded from IETF meeting </a:t>
            </a:r>
            <a:r>
              <a:rPr lang="en-US" sz="2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fees, and ?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3C6EC39-7511-B34A-A27C-8355504002AB}" type="slidenum">
              <a:rPr lang="en-US" sz="1400"/>
              <a:pPr/>
              <a:t>16</a:t>
            </a:fld>
            <a:endParaRPr lang="en-US" sz="140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555328" y="190386"/>
            <a:ext cx="7169150" cy="1169988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Working Groups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3224" y="1375307"/>
            <a:ext cx="8276486" cy="4560164"/>
          </a:xfrm>
        </p:spPr>
        <p:txBody>
          <a:bodyPr lIns="90488" tIns="44450" rIns="90488" bIns="44450"/>
          <a:lstStyle/>
          <a:p>
            <a:pPr>
              <a:lnSpc>
                <a:spcPct val="90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This is where the IETF primarily get its work done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RFC </a:t>
            </a:r>
            <a:r>
              <a:rPr lang="en-US" sz="2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2418/3934 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describes WG operation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Working group focused by charter agreed between chair(s) and area director</a:t>
            </a:r>
          </a:p>
          <a:p>
            <a:pPr lvl="1">
              <a:lnSpc>
                <a:spcPct val="95000"/>
              </a:lnSpc>
              <a:defRPr/>
            </a:pPr>
            <a:r>
              <a:rPr lang="en-US" sz="26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restrictive</a:t>
            </a: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charters with deliverables and </a:t>
            </a:r>
            <a:r>
              <a:rPr lang="en-US" sz="26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milestones</a:t>
            </a:r>
            <a:endParaRPr lang="en-US" sz="26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 lvl="1">
              <a:lnSpc>
                <a:spcPct val="95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working groups </a:t>
            </a:r>
            <a:r>
              <a:rPr lang="en-US" sz="26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closed</a:t>
            </a: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when their work is done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Charter approved by IESG with IAB advice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AD with IESG has final say on charter &amp; chair(s</a:t>
            </a:r>
            <a:r>
              <a:rPr lang="en-US" sz="2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Compare to Claremont Colleges committees</a:t>
            </a:r>
            <a:endParaRPr lang="en-US" sz="24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337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7BA0550-FAF4-6C41-B778-71E5765BB5D1}" type="slidenum">
              <a:rPr lang="en-US" sz="1400"/>
              <a:pPr/>
              <a:t>17</a:t>
            </a:fld>
            <a:endParaRPr lang="en-US" sz="1400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92138" y="90488"/>
            <a:ext cx="7169150" cy="1171575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Working Groups</a:t>
            </a:r>
            <a:r>
              <a:rPr lang="en-US" sz="28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 (continued)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1382713"/>
            <a:ext cx="7527925" cy="4843462"/>
          </a:xfrm>
        </p:spPr>
        <p:txBody>
          <a:bodyPr lIns="90488" tIns="44450" rIns="90488" bIns="44450"/>
          <a:lstStyle/>
          <a:p>
            <a:pPr>
              <a:lnSpc>
                <a:spcPct val="90000"/>
              </a:lnSpc>
              <a:defRPr/>
            </a:pPr>
            <a:r>
              <a:rPr lang="ja-JP" alt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...</a:t>
            </a:r>
            <a:r>
              <a:rPr lang="en-US" sz="24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rough consensus 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and running code.</a:t>
            </a:r>
            <a:r>
              <a:rPr lang="ja-JP" alt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sz="24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No formal voting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can do show of hands or hum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Does </a:t>
            </a:r>
            <a:r>
              <a:rPr lang="en-US" sz="2400" dirty="0" smtClean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NOT</a:t>
            </a:r>
            <a:r>
              <a:rPr lang="en-US" sz="2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require unanimity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Disputes resolved by discussion and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implementation</a:t>
            </a:r>
            <a:endParaRPr lang="en-US" sz="24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Mailing list and face-to-face meetings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most work happens on mailing lists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all decisions must be verified on mailing list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face-to-face discussion to resolve disagreements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348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7A701C1-942A-A74A-8670-AA82F6B83D51}" type="slidenum">
              <a:rPr lang="en-US" sz="1400"/>
              <a:pPr/>
              <a:t>18</a:t>
            </a:fld>
            <a:endParaRPr lang="en-US" sz="1400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92138" y="233363"/>
            <a:ext cx="7169150" cy="849312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IETF Documents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0775"/>
            <a:ext cx="7772400" cy="5203825"/>
          </a:xfrm>
        </p:spPr>
        <p:txBody>
          <a:bodyPr lIns="90488" tIns="44450" rIns="90488" bIns="44450"/>
          <a:lstStyle/>
          <a:p>
            <a:pPr marL="285750" indent="-285750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All </a:t>
            </a:r>
            <a:r>
              <a:rPr lang="en-US" sz="20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open 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- 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no </a:t>
            </a:r>
            <a:r>
              <a:rPr lang="ja-JP" alt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confidential contributions</a:t>
            </a:r>
            <a:r>
              <a:rPr lang="ja-JP" alt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Developed as Internet-Drafts</a:t>
            </a:r>
          </a:p>
          <a:p>
            <a:pPr marL="685800" lvl="1" indent="-228600">
              <a:defRPr/>
            </a:pPr>
            <a:r>
              <a:rPr lang="en-US" sz="22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anyone</a:t>
            </a: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can submit - </a:t>
            </a:r>
            <a:r>
              <a:rPr lang="ja-JP" alt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“</a:t>
            </a: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expire</a:t>
            </a:r>
            <a:r>
              <a:rPr lang="ja-JP" alt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”</a:t>
            </a: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in 6 months</a:t>
            </a:r>
          </a:p>
          <a:p>
            <a:pPr marL="685800" lvl="1" indent="-228600">
              <a:defRPr/>
            </a:pPr>
            <a:r>
              <a:rPr lang="en-US" sz="22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some</a:t>
            </a: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IDs are working group documents</a:t>
            </a:r>
          </a:p>
          <a:p>
            <a:pPr marL="285750" indent="-285750"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Published as RFC</a:t>
            </a: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</a:t>
            </a:r>
          </a:p>
          <a:p>
            <a:pPr marL="685800" lvl="1" indent="-228600">
              <a:defRPr/>
            </a:pP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archival publications (never changed once published)</a:t>
            </a:r>
          </a:p>
          <a:p>
            <a:pPr marL="685800" lvl="1" indent="-228600">
              <a:defRPr/>
            </a:pP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different types: (</a:t>
            </a:r>
            <a:r>
              <a:rPr lang="en-U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not all RFCs are standards!</a:t>
            </a: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)</a:t>
            </a:r>
          </a:p>
          <a:p>
            <a:pPr lvl="2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informational, experimental, BCP, standards track, historic</a:t>
            </a:r>
          </a:p>
          <a:p>
            <a:pPr marL="285750" indent="-285750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3-stage standards </a:t>
            </a:r>
            <a:r>
              <a:rPr lang="en-US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track, now 2-stage</a:t>
            </a: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685800" lvl="1" indent="-228600">
              <a:defRPr/>
            </a:pPr>
            <a:r>
              <a:rPr lang="en-US" sz="22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Proposed Standard, Draft Standard, Internet Standard</a:t>
            </a:r>
            <a:endParaRPr lang="en-US" sz="1800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 marL="285750" indent="-285750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Interoperability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AND </a:t>
            </a:r>
            <a:r>
              <a:rPr lang="en-US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conformance </a:t>
            </a:r>
            <a:r>
              <a:rPr lang="mr-IN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–</a:t>
            </a:r>
            <a:r>
              <a:rPr lang="en-US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are the keys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buFontTx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				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378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ED81EAD-F478-A342-8C1C-12102951FAB1}" type="slidenum">
              <a:rPr lang="en-US" sz="1400"/>
              <a:pPr/>
              <a:t>19</a:t>
            </a:fld>
            <a:endParaRPr lang="en-US" sz="1400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Working Documents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84325"/>
            <a:ext cx="7848600" cy="45116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Internet-Draft - IDs</a:t>
            </a: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input to the process or for background information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no admissions control</a:t>
            </a: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other than IPR statements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anyone can submit an ID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6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zapped</a:t>
            </a: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from IETF directory after 6 months</a:t>
            </a:r>
          </a:p>
          <a:p>
            <a:pPr lvl="2">
              <a:lnSpc>
                <a:spcPct val="9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but many mirrors exist</a:t>
            </a:r>
            <a:endParaRPr lang="en-US" sz="26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almost all </a:t>
            </a:r>
            <a:r>
              <a:rPr lang="en-US" sz="26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RFCs </a:t>
            </a: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pre-exist as IDs</a:t>
            </a:r>
          </a:p>
          <a:p>
            <a:pPr lvl="2">
              <a:lnSpc>
                <a:spcPct val="9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exceptions: some RFCs created by IANA or RFC Editor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E54E9E5-2304-4F47-8922-B34C57E75DCD}" type="slidenum">
              <a:rPr lang="en-US" sz="1400"/>
              <a:pPr/>
              <a:t>2</a:t>
            </a:fld>
            <a:endParaRPr lang="en-US" sz="1400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The IETF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4399" y="1701180"/>
            <a:ext cx="7620000" cy="4114800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Internet Engineering Task Force</a:t>
            </a: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Formed in 1986</a:t>
            </a: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Was not considered important for a long time - good!!</a:t>
            </a: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Not government approved - great!!</a:t>
            </a:r>
          </a:p>
          <a:p>
            <a:pPr>
              <a:defRPr/>
            </a:pPr>
            <a:r>
              <a:rPr lang="en-US" sz="2400" dirty="0">
                <a:solidFill>
                  <a:srgbClr val="FF090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People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not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companies</a:t>
            </a:r>
          </a:p>
          <a:p>
            <a:pPr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www.ietf.org</a:t>
            </a:r>
            <a:endParaRPr lang="en-US" sz="2400" b="1" dirty="0" smtClean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www.ietf.org</a:t>
            </a:r>
            <a:r>
              <a:rPr lang="en-US" sz="2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/about/participate/</a:t>
            </a:r>
            <a:r>
              <a:rPr lang="en-US" sz="2400" b="1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tao</a:t>
            </a: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1000" b="1" i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ja-JP" altLang="en-US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i="1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We reject kings, presidents and voting. We believe in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i="1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rough consensus and running code</a:t>
            </a:r>
            <a:r>
              <a:rPr lang="ja-JP" altLang="en-US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1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						</a:t>
            </a:r>
            <a:r>
              <a:rPr lang="en-US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Dave Clark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358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D2AF2D-51D5-914C-B6C4-E867DBC9C806}" type="slidenum">
              <a:rPr lang="en-US" sz="1400"/>
              <a:pPr/>
              <a:t>20</a:t>
            </a:fld>
            <a:endParaRPr lang="en-US" sz="1400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592138" y="123825"/>
            <a:ext cx="7169150" cy="1082675"/>
          </a:xfrm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What is a </a:t>
            </a:r>
            <a:r>
              <a:rPr lang="en-US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RFC</a:t>
            </a: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79525"/>
            <a:ext cx="7924800" cy="4511675"/>
          </a:xfrm>
        </p:spPr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IETF document publication series</a:t>
            </a:r>
          </a:p>
          <a:p>
            <a:pPr>
              <a:lnSpc>
                <a:spcPct val="85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RFC  == Request for Comments</a:t>
            </a:r>
          </a:p>
          <a:p>
            <a:pPr lvl="1">
              <a:lnSpc>
                <a:spcPct val="85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now just a name</a:t>
            </a:r>
          </a:p>
          <a:p>
            <a:pPr lvl="1">
              <a:lnSpc>
                <a:spcPct val="85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now tend to be more formal documents than early RFCs</a:t>
            </a: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>
              <a:lnSpc>
                <a:spcPct val="85000"/>
              </a:lnSpc>
              <a:defRPr/>
            </a:pP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Over 8</a:t>
            </a:r>
            <a:r>
              <a:rPr lang="en-US" sz="24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000 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RFCs</a:t>
            </a:r>
          </a:p>
          <a:p>
            <a:pPr lvl="1">
              <a:lnSpc>
                <a:spcPct val="85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RFC 1 </a:t>
            </a:r>
            <a:r>
              <a:rPr lang="en-US" sz="2600" b="1" i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Host Software</a:t>
            </a: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 - Apr 7 1969</a:t>
            </a:r>
            <a:endParaRPr lang="en-US" sz="20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>
              <a:lnSpc>
                <a:spcPct val="85000"/>
              </a:lnSpc>
              <a:defRPr/>
            </a:pPr>
            <a:r>
              <a:rPr lang="ja-JP" altLang="en-US" sz="24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Not all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RFCs are standards</a:t>
            </a:r>
            <a:r>
              <a:rPr lang="ja-JP" alt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85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see RFC 1796</a:t>
            </a:r>
          </a:p>
          <a:p>
            <a:pPr lvl="1">
              <a:lnSpc>
                <a:spcPct val="85000"/>
              </a:lnSpc>
              <a:defRPr/>
            </a:pPr>
            <a:r>
              <a:rPr lang="en-US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though some vendors imply otherwise</a:t>
            </a: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>
              <a:lnSpc>
                <a:spcPct val="85000"/>
              </a:lnSpc>
              <a:defRPr/>
            </a:pPr>
            <a:r>
              <a:rPr lang="en-US" sz="24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Many</a:t>
            </a:r>
            <a:r>
              <a:rPr lang="en-US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types of RFCs, key to understanding significance</a:t>
            </a:r>
            <a:endParaRPr lang="en-US" sz="2400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4F69906-F581-6A49-8FF6-F9FC2729879D}" type="slidenum">
              <a:rPr lang="en-US" sz="1400"/>
              <a:pPr/>
              <a:t>21</a:t>
            </a:fld>
            <a:endParaRPr lang="en-US" sz="14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592138" y="166688"/>
            <a:ext cx="7169150" cy="827087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RFC Repository Contains: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013" y="1065213"/>
            <a:ext cx="4802187" cy="5175250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en-US" sz="2400" b="1">
                <a:latin typeface="Times New Roman" charset="0"/>
                <a:ea typeface="ＭＳ Ｐゴシック" charset="0"/>
                <a:cs typeface="ＭＳ Ｐゴシック" charset="0"/>
              </a:rPr>
              <a:t>Standards track</a:t>
            </a:r>
          </a:p>
          <a:p>
            <a:pPr marL="457200" lvl="1" indent="0">
              <a:lnSpc>
                <a:spcPct val="90000"/>
              </a:lnSpc>
            </a:pPr>
            <a:r>
              <a:rPr lang="en-US" sz="2600" b="1">
                <a:latin typeface="Times New Roman" charset="0"/>
                <a:ea typeface="ＭＳ Ｐゴシック" charset="0"/>
              </a:rPr>
              <a:t>OSPF, IPv6, IPsec ...</a:t>
            </a:r>
            <a:endParaRPr lang="en-US" sz="2000" b="1">
              <a:latin typeface="Times New Roman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</a:pPr>
            <a:r>
              <a:rPr lang="en-US" sz="2400" b="1">
                <a:latin typeface="Times New Roman" charset="0"/>
                <a:ea typeface="ＭＳ Ｐゴシック" charset="0"/>
                <a:cs typeface="ＭＳ Ｐゴシック" charset="0"/>
              </a:rPr>
              <a:t>Obsolete Standards</a:t>
            </a:r>
          </a:p>
          <a:p>
            <a:pPr marL="457200" lvl="1" indent="0">
              <a:lnSpc>
                <a:spcPct val="90000"/>
              </a:lnSpc>
            </a:pPr>
            <a:r>
              <a:rPr lang="en-US" sz="2600" b="1">
                <a:latin typeface="Times New Roman" charset="0"/>
                <a:ea typeface="ＭＳ Ｐゴシック" charset="0"/>
              </a:rPr>
              <a:t>RIPv1</a:t>
            </a:r>
            <a:endParaRPr lang="en-US" sz="2000" b="1">
              <a:latin typeface="Times New Roman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</a:pPr>
            <a:r>
              <a:rPr lang="en-US" sz="2400" b="1">
                <a:latin typeface="Times New Roman" charset="0"/>
                <a:ea typeface="ＭＳ Ｐゴシック" charset="0"/>
                <a:cs typeface="ＭＳ Ｐゴシック" charset="0"/>
              </a:rPr>
              <a:t>Requirements</a:t>
            </a:r>
          </a:p>
          <a:p>
            <a:pPr marL="457200" lvl="1" indent="0">
              <a:lnSpc>
                <a:spcPct val="90000"/>
              </a:lnSpc>
            </a:pPr>
            <a:r>
              <a:rPr lang="en-US" sz="2600" b="1">
                <a:latin typeface="Times New Roman" charset="0"/>
                <a:ea typeface="ＭＳ Ｐゴシック" charset="0"/>
              </a:rPr>
              <a:t>Host Requirements</a:t>
            </a:r>
            <a:endParaRPr lang="en-US" sz="2000" b="1">
              <a:latin typeface="Times New Roman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</a:pPr>
            <a:r>
              <a:rPr lang="en-US" sz="2400" b="1">
                <a:latin typeface="Times New Roman" charset="0"/>
                <a:ea typeface="ＭＳ Ｐゴシック" charset="0"/>
                <a:cs typeface="ＭＳ Ｐゴシック" charset="0"/>
              </a:rPr>
              <a:t>Policies</a:t>
            </a:r>
          </a:p>
          <a:p>
            <a:pPr marL="457200" lvl="1" indent="0">
              <a:lnSpc>
                <a:spcPct val="90000"/>
              </a:lnSpc>
            </a:pPr>
            <a:r>
              <a:rPr lang="en-US" sz="2600" b="1">
                <a:latin typeface="Times New Roman" charset="0"/>
                <a:ea typeface="ＭＳ Ｐゴシック" charset="0"/>
              </a:rPr>
              <a:t>Classless InterDomain </a:t>
            </a:r>
          </a:p>
          <a:p>
            <a:pPr marL="457200" lvl="1" indent="0">
              <a:lnSpc>
                <a:spcPct val="90000"/>
              </a:lnSpc>
            </a:pPr>
            <a:r>
              <a:rPr lang="en-US" sz="2600" b="1">
                <a:latin typeface="Times New Roman" charset="0"/>
                <a:ea typeface="ＭＳ Ｐゴシック" charset="0"/>
              </a:rPr>
              <a:t>Routing</a:t>
            </a:r>
          </a:p>
          <a:p>
            <a:pPr marL="0" indent="0">
              <a:lnSpc>
                <a:spcPct val="90000"/>
              </a:lnSpc>
            </a:pPr>
            <a:r>
              <a:rPr lang="en-US" sz="2400" b="1">
                <a:latin typeface="Times New Roman" charset="0"/>
                <a:ea typeface="ＭＳ Ｐゴシック" charset="0"/>
                <a:cs typeface="ＭＳ Ｐゴシック" charset="0"/>
              </a:rPr>
              <a:t>April fool</a:t>
            </a:r>
            <a:r>
              <a:rPr lang="ja-JP" altLang="en-US" sz="2400" b="1">
                <a:latin typeface="Times New Roman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2400" b="1">
                <a:latin typeface="Times New Roman" charset="0"/>
                <a:ea typeface="ＭＳ Ｐゴシック" charset="0"/>
                <a:cs typeface="ＭＳ Ｐゴシック" charset="0"/>
              </a:rPr>
              <a:t>s day jokes</a:t>
            </a:r>
          </a:p>
          <a:p>
            <a:pPr marL="457200" lvl="1" indent="0">
              <a:lnSpc>
                <a:spcPct val="90000"/>
              </a:lnSpc>
            </a:pPr>
            <a:r>
              <a:rPr lang="en-US" sz="2600" b="1">
                <a:latin typeface="Times New Roman" charset="0"/>
                <a:ea typeface="ＭＳ Ｐゴシック" charset="0"/>
              </a:rPr>
              <a:t>IP on </a:t>
            </a:r>
            <a:r>
              <a:rPr lang="en-US" sz="2600">
                <a:solidFill>
                  <a:srgbClr val="FF6107"/>
                </a:solidFill>
                <a:latin typeface="Times New Roman" charset="0"/>
                <a:ea typeface="ＭＳ Ｐゴシック" charset="0"/>
              </a:rPr>
              <a:t>Avian Carriers</a:t>
            </a:r>
            <a:r>
              <a:rPr lang="en-US" sz="2600" b="1">
                <a:latin typeface="Times New Roman" charset="0"/>
                <a:ea typeface="ＭＳ Ｐゴシック" charset="0"/>
              </a:rPr>
              <a:t> ...</a:t>
            </a:r>
          </a:p>
          <a:p>
            <a:pPr marL="457200" lvl="1" indent="0">
              <a:lnSpc>
                <a:spcPct val="90000"/>
              </a:lnSpc>
            </a:pPr>
            <a:r>
              <a:rPr lang="en-US" sz="2600" b="1">
                <a:latin typeface="Times New Roman" charset="0"/>
                <a:ea typeface="ＭＳ Ｐゴシック" charset="0"/>
              </a:rPr>
              <a:t>	... updated for QoS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54488" y="1055688"/>
            <a:ext cx="4564062" cy="5334000"/>
          </a:xfrm>
        </p:spPr>
        <p:txBody>
          <a:bodyPr/>
          <a:lstStyle/>
          <a:p>
            <a:pPr marL="0" indent="0">
              <a:lnSpc>
                <a:spcPct val="90000"/>
              </a:lnSpc>
              <a:defRPr/>
            </a:pP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Poetry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ja-JP" altLang="en-US" sz="26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‘</a:t>
            </a:r>
            <a:r>
              <a:rPr lang="en-US" sz="26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Twas the night before startup</a:t>
            </a:r>
          </a:p>
          <a:p>
            <a:pPr marL="0" indent="0">
              <a:lnSpc>
                <a:spcPct val="90000"/>
              </a:lnSpc>
              <a:defRPr/>
            </a:pP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White papers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en-US" sz="26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On packet switches with infinite storage</a:t>
            </a:r>
            <a:endParaRPr lang="en-US" sz="2000" b="1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defRPr/>
            </a:pP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Corporate documentation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en-US" sz="26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Ascend multilink protocol (mp+)</a:t>
            </a:r>
            <a:endParaRPr lang="en-US" sz="2000" b="1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defRPr/>
            </a:pP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Experimental history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en-US" sz="26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Netblt</a:t>
            </a:r>
          </a:p>
          <a:p>
            <a:pPr marL="0" indent="0">
              <a:lnSpc>
                <a:spcPct val="90000"/>
              </a:lnSpc>
              <a:defRPr/>
            </a:pPr>
            <a:r>
              <a:rPr lang="en-US" sz="24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Process documents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en-US" sz="26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IETF Standards Process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389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BA24232-17B6-AA40-A81C-E75A27FE67C9}" type="slidenum">
              <a:rPr lang="en-US" sz="1400"/>
              <a:pPr/>
              <a:t>22</a:t>
            </a:fld>
            <a:endParaRPr lang="en-US" sz="1400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92138" y="150813"/>
            <a:ext cx="7169150" cy="10287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Standards Track RFCs: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03325"/>
            <a:ext cx="7162800" cy="4435475"/>
          </a:xfrm>
        </p:spPr>
        <p:txBody>
          <a:bodyPr lIns="90488" tIns="44450" rIns="90488" bIns="44450"/>
          <a:lstStyle/>
          <a:p>
            <a:pPr marL="285750" indent="-285750">
              <a:lnSpc>
                <a:spcPct val="90000"/>
              </a:lnSpc>
              <a:defRPr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Start at Proposed Standard (</a:t>
            </a:r>
            <a:r>
              <a:rPr lang="en-US" sz="200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PS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  <a:endParaRPr lang="en-US" sz="1800" b="1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good idea, no known problems</a:t>
            </a: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implementation required at AD discretion</a:t>
            </a: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 marL="285750" indent="-285750">
              <a:lnSpc>
                <a:spcPct val="90000"/>
              </a:lnSpc>
              <a:defRPr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Advance to Draft Standard (</a:t>
            </a:r>
            <a:r>
              <a:rPr lang="en-US" sz="200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DS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  <a:endParaRPr lang="en-US" sz="1800" b="1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stable Proposed Standard specification</a:t>
            </a: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multiple interoperable implementations</a:t>
            </a: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note IPR restriction</a:t>
            </a: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 marL="285750" indent="-285750">
              <a:lnSpc>
                <a:spcPct val="90000"/>
              </a:lnSpc>
              <a:defRPr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Advance again to Internet Standard (</a:t>
            </a:r>
            <a:r>
              <a:rPr lang="en-US" sz="200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STD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  <a:endParaRPr lang="en-US" sz="1800" b="1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Draft Standard with wide deployment and use</a:t>
            </a: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  <a:p>
            <a:pPr marL="285750" indent="-285750">
              <a:lnSpc>
                <a:spcPct val="90000"/>
              </a:lnSpc>
              <a:defRPr/>
            </a:pP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Best Current Practices (</a:t>
            </a:r>
            <a:r>
              <a:rPr lang="en-US" sz="200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BCP</a:t>
            </a:r>
            <a:r>
              <a:rPr lang="en-US" sz="20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  <a:endParaRPr lang="en-US" sz="1800" b="1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generally policies or IETF procedures </a:t>
            </a:r>
          </a:p>
          <a:p>
            <a:pPr marL="685800" lvl="1" indent="-228600">
              <a:lnSpc>
                <a:spcPct val="90000"/>
              </a:lnSpc>
              <a:defRPr/>
            </a:pPr>
            <a:r>
              <a:rPr lang="en-US" sz="2200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(best way we know how)</a:t>
            </a:r>
            <a:endParaRPr lang="en-US" sz="1600" b="1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B5B1AA9-CDF9-454E-A3BF-8B7D7A962281}" type="slidenum">
              <a:rPr lang="en-US" sz="1400"/>
              <a:pPr/>
              <a:t>23</a:t>
            </a:fld>
            <a:endParaRPr lang="en-US" sz="1400"/>
          </a:p>
        </p:txBody>
      </p:sp>
      <p:sp>
        <p:nvSpPr>
          <p:cNvPr id="40963" name="Freeform 2"/>
          <p:cNvSpPr>
            <a:spLocks/>
          </p:cNvSpPr>
          <p:nvPr/>
        </p:nvSpPr>
        <p:spPr bwMode="auto">
          <a:xfrm>
            <a:off x="1765300" y="2286000"/>
            <a:ext cx="5702300" cy="3670300"/>
          </a:xfrm>
          <a:custGeom>
            <a:avLst/>
            <a:gdLst>
              <a:gd name="T0" fmla="*/ 2147483647 w 3592"/>
              <a:gd name="T1" fmla="*/ 0 h 2312"/>
              <a:gd name="T2" fmla="*/ 2147483647 w 3592"/>
              <a:gd name="T3" fmla="*/ 2147483647 h 2312"/>
              <a:gd name="T4" fmla="*/ 2147483647 w 3592"/>
              <a:gd name="T5" fmla="*/ 2147483647 h 2312"/>
              <a:gd name="T6" fmla="*/ 2147483647 w 3592"/>
              <a:gd name="T7" fmla="*/ 2147483647 h 2312"/>
              <a:gd name="T8" fmla="*/ 2147483647 w 3592"/>
              <a:gd name="T9" fmla="*/ 2147483647 h 2312"/>
              <a:gd name="T10" fmla="*/ 2147483647 w 3592"/>
              <a:gd name="T11" fmla="*/ 2147483647 h 2312"/>
              <a:gd name="T12" fmla="*/ 2147483647 w 3592"/>
              <a:gd name="T13" fmla="*/ 2147483647 h 23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592"/>
              <a:gd name="T22" fmla="*/ 0 h 2312"/>
              <a:gd name="T23" fmla="*/ 3592 w 3592"/>
              <a:gd name="T24" fmla="*/ 2312 h 23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592" h="2312">
                <a:moveTo>
                  <a:pt x="184" y="0"/>
                </a:moveTo>
                <a:cubicBezTo>
                  <a:pt x="92" y="780"/>
                  <a:pt x="0" y="1560"/>
                  <a:pt x="232" y="1920"/>
                </a:cubicBezTo>
                <a:cubicBezTo>
                  <a:pt x="464" y="2280"/>
                  <a:pt x="1312" y="2312"/>
                  <a:pt x="1576" y="2160"/>
                </a:cubicBezTo>
                <a:cubicBezTo>
                  <a:pt x="1840" y="2008"/>
                  <a:pt x="1632" y="1248"/>
                  <a:pt x="1816" y="1008"/>
                </a:cubicBezTo>
                <a:cubicBezTo>
                  <a:pt x="2000" y="768"/>
                  <a:pt x="2408" y="736"/>
                  <a:pt x="2680" y="720"/>
                </a:cubicBezTo>
                <a:cubicBezTo>
                  <a:pt x="2952" y="704"/>
                  <a:pt x="3304" y="720"/>
                  <a:pt x="3448" y="912"/>
                </a:cubicBezTo>
                <a:cubicBezTo>
                  <a:pt x="3592" y="1104"/>
                  <a:pt x="3568" y="1488"/>
                  <a:pt x="3544" y="1872"/>
                </a:cubicBezTo>
              </a:path>
            </a:pathLst>
          </a:custGeom>
          <a:noFill/>
          <a:ln w="57150">
            <a:solidFill>
              <a:srgbClr val="0AFF04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title"/>
          </p:nvPr>
        </p:nvSpPr>
        <p:spPr>
          <a:xfrm>
            <a:off x="408085" y="208789"/>
            <a:ext cx="7993950" cy="1392407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IETF RFC </a:t>
            </a:r>
            <a:r>
              <a:rPr lang="en-US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Submission Process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162800" cy="41148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126981" name="Oval 5"/>
          <p:cNvSpPr>
            <a:spLocks noChangeArrowheads="1"/>
          </p:cNvSpPr>
          <p:nvPr/>
        </p:nvSpPr>
        <p:spPr bwMode="auto">
          <a:xfrm>
            <a:off x="779463" y="1600200"/>
            <a:ext cx="4865687" cy="8794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>
              <a:defRPr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Working group doc, or </a:t>
            </a:r>
          </a:p>
          <a:p>
            <a:pPr algn="ctr">
              <a:defRPr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individual standards track doc</a:t>
            </a:r>
          </a:p>
        </p:txBody>
      </p:sp>
      <p:sp>
        <p:nvSpPr>
          <p:cNvPr id="126982" name="Oval 6"/>
          <p:cNvSpPr>
            <a:spLocks noChangeArrowheads="1"/>
          </p:cNvSpPr>
          <p:nvPr/>
        </p:nvSpPr>
        <p:spPr bwMode="auto">
          <a:xfrm>
            <a:off x="1316038" y="3352800"/>
            <a:ext cx="3792537" cy="9191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defRPr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IESG</a:t>
            </a:r>
          </a:p>
        </p:txBody>
      </p:sp>
      <p:sp>
        <p:nvSpPr>
          <p:cNvPr id="126983" name="Oval 7"/>
          <p:cNvSpPr>
            <a:spLocks noChangeArrowheads="1"/>
          </p:cNvSpPr>
          <p:nvPr/>
        </p:nvSpPr>
        <p:spPr bwMode="auto">
          <a:xfrm>
            <a:off x="5965825" y="3603625"/>
            <a:ext cx="1882775" cy="49053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ctr">
              <a:defRPr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RFC Editor</a:t>
            </a:r>
          </a:p>
        </p:txBody>
      </p:sp>
      <p:sp>
        <p:nvSpPr>
          <p:cNvPr id="40969" name="Line 8"/>
          <p:cNvSpPr>
            <a:spLocks noChangeShapeType="1"/>
          </p:cNvSpPr>
          <p:nvPr/>
        </p:nvSpPr>
        <p:spPr bwMode="auto">
          <a:xfrm>
            <a:off x="2209800" y="2438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9"/>
          <p:cNvSpPr>
            <a:spLocks noChangeShapeType="1"/>
          </p:cNvSpPr>
          <p:nvPr/>
        </p:nvSpPr>
        <p:spPr bwMode="auto">
          <a:xfrm>
            <a:off x="4419600" y="2438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0"/>
          <p:cNvSpPr>
            <a:spLocks noChangeShapeType="1"/>
          </p:cNvSpPr>
          <p:nvPr/>
        </p:nvSpPr>
        <p:spPr bwMode="auto">
          <a:xfrm>
            <a:off x="5160963" y="3849688"/>
            <a:ext cx="74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87" name="Rectangle 11"/>
          <p:cNvSpPr>
            <a:spLocks noChangeArrowheads="1"/>
          </p:cNvSpPr>
          <p:nvPr/>
        </p:nvSpPr>
        <p:spPr bwMode="auto">
          <a:xfrm>
            <a:off x="1192213" y="2992438"/>
            <a:ext cx="9556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Submit</a:t>
            </a:r>
          </a:p>
        </p:txBody>
      </p:sp>
      <p:sp>
        <p:nvSpPr>
          <p:cNvPr id="126988" name="Rectangle 12"/>
          <p:cNvSpPr>
            <a:spLocks noChangeArrowheads="1"/>
          </p:cNvSpPr>
          <p:nvPr/>
        </p:nvSpPr>
        <p:spPr bwMode="auto">
          <a:xfrm>
            <a:off x="4468813" y="2992438"/>
            <a:ext cx="12350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Concerns</a:t>
            </a:r>
          </a:p>
        </p:txBody>
      </p:sp>
      <p:sp>
        <p:nvSpPr>
          <p:cNvPr id="40974" name="Line 13"/>
          <p:cNvSpPr>
            <a:spLocks noChangeShapeType="1"/>
          </p:cNvSpPr>
          <p:nvPr/>
        </p:nvSpPr>
        <p:spPr bwMode="auto">
          <a:xfrm>
            <a:off x="6934200" y="4114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990" name="Rectangle 14"/>
          <p:cNvSpPr>
            <a:spLocks noChangeArrowheads="1"/>
          </p:cNvSpPr>
          <p:nvPr/>
        </p:nvSpPr>
        <p:spPr bwMode="auto">
          <a:xfrm>
            <a:off x="6450013" y="4513263"/>
            <a:ext cx="19875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 b="1" i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Published RFC</a:t>
            </a:r>
          </a:p>
        </p:txBody>
      </p:sp>
      <p:sp>
        <p:nvSpPr>
          <p:cNvPr id="126991" name="Oval 15"/>
          <p:cNvSpPr>
            <a:spLocks noChangeArrowheads="1"/>
          </p:cNvSpPr>
          <p:nvPr/>
        </p:nvSpPr>
        <p:spPr bwMode="auto">
          <a:xfrm>
            <a:off x="1343025" y="5100638"/>
            <a:ext cx="3792538" cy="9191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defRPr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IETF Community</a:t>
            </a:r>
          </a:p>
          <a:p>
            <a:pPr algn="ctr">
              <a:defRPr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Review</a:t>
            </a:r>
          </a:p>
        </p:txBody>
      </p:sp>
      <p:sp>
        <p:nvSpPr>
          <p:cNvPr id="126992" name="Rectangle 16"/>
          <p:cNvSpPr>
            <a:spLocks noChangeArrowheads="1"/>
          </p:cNvSpPr>
          <p:nvPr/>
        </p:nvSpPr>
        <p:spPr bwMode="auto">
          <a:xfrm>
            <a:off x="847725" y="4664075"/>
            <a:ext cx="13620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ja-JP" alt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“</a:t>
            </a: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Last Call</a:t>
            </a:r>
            <a:r>
              <a:rPr lang="ja-JP" alt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”</a:t>
            </a:r>
            <a:endParaRPr lang="en-US" sz="1800" b="1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126993" name="Rectangle 17"/>
          <p:cNvSpPr>
            <a:spLocks noChangeArrowheads="1"/>
          </p:cNvSpPr>
          <p:nvPr/>
        </p:nvSpPr>
        <p:spPr bwMode="auto">
          <a:xfrm>
            <a:off x="4495800" y="4664075"/>
            <a:ext cx="19081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Comments, </a:t>
            </a:r>
          </a:p>
          <a:p>
            <a:pPr>
              <a:defRPr/>
            </a:pP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     suggestions</a:t>
            </a:r>
          </a:p>
        </p:txBody>
      </p:sp>
      <p:sp>
        <p:nvSpPr>
          <p:cNvPr id="40979" name="Line 18"/>
          <p:cNvSpPr>
            <a:spLocks noChangeShapeType="1"/>
          </p:cNvSpPr>
          <p:nvPr/>
        </p:nvSpPr>
        <p:spPr bwMode="auto">
          <a:xfrm>
            <a:off x="2209800" y="41910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Line 19"/>
          <p:cNvSpPr>
            <a:spLocks noChangeShapeType="1"/>
          </p:cNvSpPr>
          <p:nvPr/>
        </p:nvSpPr>
        <p:spPr bwMode="auto">
          <a:xfrm>
            <a:off x="4419600" y="41910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B8B7BA2-B369-8447-86D5-7571FF39D6D8}" type="slidenum">
              <a:rPr lang="en-US" sz="1400"/>
              <a:pPr/>
              <a:t>3</a:t>
            </a:fld>
            <a:endParaRPr lang="en-US" sz="1400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162800" cy="838200"/>
          </a:xfrm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IETF Overview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848600" cy="4114800"/>
          </a:xfrm>
        </p:spPr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IETF has </a:t>
            </a:r>
            <a:r>
              <a:rPr lang="en-US" sz="20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no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members,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no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voting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5000"/>
              </a:lnSpc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~1000 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at </a:t>
            </a:r>
            <a:r>
              <a:rPr lang="en-US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3 </a:t>
            </a:r>
            <a:r>
              <a:rPr lang="en-US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yearly </a:t>
            </a:r>
            <a:r>
              <a:rPr lang="en-US" sz="2000" b="1" dirty="0" err="1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internation</a:t>
            </a:r>
            <a:r>
              <a:rPr lang="en-US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meetings, </a:t>
            </a:r>
            <a:r>
              <a:rPr lang="en-US" sz="2000" i="1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more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on mail lists</a:t>
            </a: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5000"/>
              </a:lnSpc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100+ </a:t>
            </a:r>
            <a:r>
              <a:rPr lang="en-US" sz="20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working groups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(where real work happens)</a:t>
            </a:r>
          </a:p>
          <a:p>
            <a:pPr>
              <a:lnSpc>
                <a:spcPct val="85000"/>
              </a:lnSpc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If it matters to the Internet, it matters to IETF</a:t>
            </a:r>
          </a:p>
          <a:p>
            <a:pPr>
              <a:lnSpc>
                <a:spcPct val="85000"/>
              </a:lnSpc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7 </a:t>
            </a:r>
            <a:r>
              <a:rPr lang="en-US" sz="20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areas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(for organizational convenience)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5000"/>
              </a:lnSpc>
              <a:defRPr/>
            </a:pPr>
            <a:r>
              <a:rPr lang="en-U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ART, GEN, </a:t>
            </a:r>
            <a:r>
              <a:rPr lang="en-U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INT</a:t>
            </a:r>
            <a:r>
              <a:rPr lang="en-US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, OPS, </a:t>
            </a:r>
            <a:r>
              <a:rPr lang="en-US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</a:rPr>
              <a:t>RTG, SEC, TSV</a:t>
            </a:r>
          </a:p>
          <a:p>
            <a:pPr>
              <a:lnSpc>
                <a:spcPct val="85000"/>
              </a:lnSpc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IETF Management: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IESG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(ADs, chosen by community)</a:t>
            </a:r>
          </a:p>
          <a:p>
            <a:pPr>
              <a:lnSpc>
                <a:spcPct val="85000"/>
              </a:lnSpc>
              <a:defRPr/>
            </a:pP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Architectural guidance &amp; liaisons: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IAB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(also chosen by community)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5000"/>
              </a:lnSpc>
              <a:defRPr/>
            </a:pPr>
            <a:r>
              <a:rPr lang="en-US" sz="20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Product: </a:t>
            </a:r>
            <a:r>
              <a:rPr 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0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standards </a:t>
            </a:r>
            <a:r>
              <a:rPr lang="en-US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and other</a:t>
            </a:r>
            <a:r>
              <a:rPr lang="en-US" sz="20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documents</a:t>
            </a:r>
          </a:p>
          <a:p>
            <a:pPr>
              <a:lnSpc>
                <a:spcPct val="85000"/>
              </a:lnSpc>
              <a:defRPr/>
            </a:pPr>
            <a:r>
              <a:rPr lang="en-US" sz="2000" dirty="0" err="1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www.ietf.org</a:t>
            </a:r>
            <a:endParaRPr lang="en-US" sz="2000" dirty="0">
              <a:solidFill>
                <a:srgbClr val="FF6107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85000"/>
              </a:lnSpc>
              <a:defRPr/>
            </a:pPr>
            <a:endParaRPr lang="en-US" sz="2000" dirty="0">
              <a:solidFill>
                <a:srgbClr val="FF6107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896BD17-B5EC-024D-9AD6-954A3CEAFD55}" type="slidenum">
              <a:rPr lang="en-US" sz="1400"/>
              <a:pPr/>
              <a:t>4</a:t>
            </a:fld>
            <a:endParaRPr lang="en-US" sz="1400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IETF 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Standards</a:t>
            </a:r>
            <a:r>
              <a:rPr lang="ja-JP" alt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IETF standards not standards </a:t>
            </a:r>
            <a:r>
              <a:rPr lang="ja-JP" alt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because we say so</a:t>
            </a:r>
            <a:r>
              <a:rPr lang="ja-JP" alt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endParaRPr lang="en-US" b="1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Only standards if/when people </a:t>
            </a:r>
            <a:r>
              <a:rPr lang="en-US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use</a:t>
            </a: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them</a:t>
            </a:r>
          </a:p>
          <a:p>
            <a:pPr>
              <a:lnSpc>
                <a:spcPct val="90000"/>
              </a:lnSpc>
              <a:defRPr/>
            </a:pPr>
            <a:r>
              <a:rPr lang="en-US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No</a:t>
            </a: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formal recognition </a:t>
            </a:r>
          </a:p>
          <a:p>
            <a:pPr>
              <a:lnSpc>
                <a:spcPct val="90000"/>
              </a:lnSpc>
              <a:defRPr/>
            </a:pPr>
            <a:r>
              <a:rPr lang="en-US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No</a:t>
            </a: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submitting to </a:t>
            </a:r>
            <a:r>
              <a:rPr lang="ja-JP" alt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traditional</a:t>
            </a:r>
            <a:r>
              <a:rPr lang="ja-JP" alt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standards bodies</a:t>
            </a:r>
          </a:p>
          <a:p>
            <a:pPr>
              <a:lnSpc>
                <a:spcPct val="90000"/>
              </a:lnSpc>
              <a:defRPr/>
            </a:pPr>
            <a:r>
              <a:rPr lang="en-US" b="1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Formal process of implementation and use makes something a standard</a:t>
            </a:r>
          </a:p>
          <a:p>
            <a:pPr>
              <a:lnSpc>
                <a:spcPct val="90000"/>
              </a:lnSpc>
              <a:defRPr/>
            </a:pPr>
            <a:endParaRPr lang="en-US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42D19AF-867C-3F48-B2F5-B9C046E3EAD5}" type="slidenum">
              <a:rPr lang="en-US" sz="1400"/>
              <a:pPr/>
              <a:t>5</a:t>
            </a:fld>
            <a:endParaRPr lang="en-US" sz="1400"/>
          </a:p>
        </p:txBody>
      </p:sp>
      <p:sp>
        <p:nvSpPr>
          <p:cNvPr id="20483" name="Freeform 2"/>
          <p:cNvSpPr>
            <a:spLocks/>
          </p:cNvSpPr>
          <p:nvPr/>
        </p:nvSpPr>
        <p:spPr bwMode="auto">
          <a:xfrm>
            <a:off x="1371600" y="2590800"/>
            <a:ext cx="7239000" cy="3429000"/>
          </a:xfrm>
          <a:custGeom>
            <a:avLst/>
            <a:gdLst>
              <a:gd name="T0" fmla="*/ 0 w 4560"/>
              <a:gd name="T1" fmla="*/ 2147483647 h 2160"/>
              <a:gd name="T2" fmla="*/ 0 w 4560"/>
              <a:gd name="T3" fmla="*/ 2147483647 h 2160"/>
              <a:gd name="T4" fmla="*/ 2147483647 w 4560"/>
              <a:gd name="T5" fmla="*/ 2147483647 h 2160"/>
              <a:gd name="T6" fmla="*/ 2147483647 w 4560"/>
              <a:gd name="T7" fmla="*/ 2147483647 h 2160"/>
              <a:gd name="T8" fmla="*/ 2147483647 w 4560"/>
              <a:gd name="T9" fmla="*/ 2147483647 h 2160"/>
              <a:gd name="T10" fmla="*/ 2147483647 w 4560"/>
              <a:gd name="T11" fmla="*/ 0 h 2160"/>
              <a:gd name="T12" fmla="*/ 2147483647 w 4560"/>
              <a:gd name="T13" fmla="*/ 0 h 2160"/>
              <a:gd name="T14" fmla="*/ 0 w 4560"/>
              <a:gd name="T15" fmla="*/ 0 h 2160"/>
              <a:gd name="T16" fmla="*/ 0 w 4560"/>
              <a:gd name="T17" fmla="*/ 2147483647 h 21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560"/>
              <a:gd name="T28" fmla="*/ 0 h 2160"/>
              <a:gd name="T29" fmla="*/ 4560 w 4560"/>
              <a:gd name="T30" fmla="*/ 2160 h 21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560" h="2160">
                <a:moveTo>
                  <a:pt x="0" y="48"/>
                </a:moveTo>
                <a:lnTo>
                  <a:pt x="0" y="672"/>
                </a:lnTo>
                <a:lnTo>
                  <a:pt x="2016" y="672"/>
                </a:lnTo>
                <a:lnTo>
                  <a:pt x="2016" y="2160"/>
                </a:lnTo>
                <a:lnTo>
                  <a:pt x="4560" y="2160"/>
                </a:lnTo>
                <a:lnTo>
                  <a:pt x="4560" y="0"/>
                </a:lnTo>
                <a:lnTo>
                  <a:pt x="2736" y="0"/>
                </a:lnTo>
                <a:lnTo>
                  <a:pt x="0" y="0"/>
                </a:lnTo>
                <a:lnTo>
                  <a:pt x="0" y="384"/>
                </a:lnTo>
              </a:path>
            </a:pathLst>
          </a:custGeom>
          <a:solidFill>
            <a:srgbClr val="0AFF04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2209800" y="5791200"/>
            <a:ext cx="2319338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3400" b="1" i="1" smtClean="0">
                <a:solidFill>
                  <a:srgbClr val="0AFF04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</a:rPr>
              <a:t>“</a:t>
            </a:r>
            <a:r>
              <a:rPr lang="en-US" sz="3400" b="1" i="1" smtClean="0">
                <a:solidFill>
                  <a:srgbClr val="0AFF04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</a:rPr>
              <a:t>the IETF</a:t>
            </a:r>
            <a:r>
              <a:rPr lang="ja-JP" altLang="en-US" sz="3400" b="1" i="1" smtClean="0">
                <a:solidFill>
                  <a:srgbClr val="0AFF04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</a:rPr>
              <a:t>”</a:t>
            </a:r>
            <a:endParaRPr lang="en-US" sz="3400" b="1" i="1" smtClean="0">
              <a:solidFill>
                <a:srgbClr val="0AFF04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Helvetica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239000" cy="990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Organization of the IETF</a:t>
            </a: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162800" cy="42672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 flipV="1">
            <a:off x="1600200" y="3429000"/>
            <a:ext cx="30480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 flipH="1" flipV="1">
            <a:off x="2362200" y="3581400"/>
            <a:ext cx="152400" cy="1219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8"/>
          <p:cNvSpPr>
            <a:spLocks noChangeShapeType="1"/>
          </p:cNvSpPr>
          <p:nvPr/>
        </p:nvSpPr>
        <p:spPr bwMode="auto">
          <a:xfrm flipH="1" flipV="1">
            <a:off x="2819400" y="3429000"/>
            <a:ext cx="45720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9"/>
          <p:cNvSpPr>
            <a:spLocks noChangeShapeType="1"/>
          </p:cNvSpPr>
          <p:nvPr/>
        </p:nvSpPr>
        <p:spPr bwMode="auto">
          <a:xfrm flipH="1" flipV="1">
            <a:off x="7010400" y="3429000"/>
            <a:ext cx="304800" cy="457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0"/>
          <p:cNvSpPr>
            <a:spLocks noChangeShapeType="1"/>
          </p:cNvSpPr>
          <p:nvPr/>
        </p:nvSpPr>
        <p:spPr bwMode="auto">
          <a:xfrm flipH="1" flipV="1">
            <a:off x="6629400" y="3581400"/>
            <a:ext cx="0" cy="1219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 flipV="1">
            <a:off x="6019800" y="3429000"/>
            <a:ext cx="22860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93" name="Group 12"/>
          <p:cNvGrpSpPr>
            <a:grpSpLocks/>
          </p:cNvGrpSpPr>
          <p:nvPr/>
        </p:nvGrpSpPr>
        <p:grpSpPr bwMode="auto">
          <a:xfrm>
            <a:off x="457200" y="3886200"/>
            <a:ext cx="1757363" cy="911225"/>
            <a:chOff x="0" y="3168"/>
            <a:chExt cx="1107" cy="574"/>
          </a:xfrm>
        </p:grpSpPr>
        <p:sp>
          <p:nvSpPr>
            <p:cNvPr id="20530" name="Oval 13"/>
            <p:cNvSpPr>
              <a:spLocks noChangeArrowheads="1"/>
            </p:cNvSpPr>
            <p:nvPr/>
          </p:nvSpPr>
          <p:spPr bwMode="auto">
            <a:xfrm>
              <a:off x="36" y="3206"/>
              <a:ext cx="1071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Oval 14"/>
            <p:cNvSpPr>
              <a:spLocks noChangeArrowheads="1"/>
            </p:cNvSpPr>
            <p:nvPr/>
          </p:nvSpPr>
          <p:spPr bwMode="auto">
            <a:xfrm>
              <a:off x="0" y="3168"/>
              <a:ext cx="1071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11" name="Rectangle 15"/>
            <p:cNvSpPr>
              <a:spLocks noChangeArrowheads="1"/>
            </p:cNvSpPr>
            <p:nvPr/>
          </p:nvSpPr>
          <p:spPr bwMode="auto">
            <a:xfrm>
              <a:off x="220" y="3249"/>
              <a:ext cx="693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IRTF</a:t>
              </a:r>
              <a:endPara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4" name="Group 16"/>
          <p:cNvGrpSpPr>
            <a:grpSpLocks/>
          </p:cNvGrpSpPr>
          <p:nvPr/>
        </p:nvGrpSpPr>
        <p:grpSpPr bwMode="auto">
          <a:xfrm>
            <a:off x="5791200" y="2743200"/>
            <a:ext cx="1682750" cy="911225"/>
            <a:chOff x="3338" y="2674"/>
            <a:chExt cx="1060" cy="574"/>
          </a:xfrm>
        </p:grpSpPr>
        <p:sp>
          <p:nvSpPr>
            <p:cNvPr id="20527" name="Oval 17"/>
            <p:cNvSpPr>
              <a:spLocks noChangeArrowheads="1"/>
            </p:cNvSpPr>
            <p:nvPr/>
          </p:nvSpPr>
          <p:spPr bwMode="auto">
            <a:xfrm>
              <a:off x="3374" y="2712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8" name="Oval 18"/>
            <p:cNvSpPr>
              <a:spLocks noChangeArrowheads="1"/>
            </p:cNvSpPr>
            <p:nvPr/>
          </p:nvSpPr>
          <p:spPr bwMode="auto">
            <a:xfrm>
              <a:off x="3338" y="2674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15" name="Rectangle 19"/>
            <p:cNvSpPr>
              <a:spLocks noChangeArrowheads="1"/>
            </p:cNvSpPr>
            <p:nvPr/>
          </p:nvSpPr>
          <p:spPr bwMode="auto">
            <a:xfrm>
              <a:off x="3478" y="2774"/>
              <a:ext cx="74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IESG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5" name="Group 20"/>
          <p:cNvGrpSpPr>
            <a:grpSpLocks/>
          </p:cNvGrpSpPr>
          <p:nvPr/>
        </p:nvGrpSpPr>
        <p:grpSpPr bwMode="auto">
          <a:xfrm>
            <a:off x="2819400" y="3886200"/>
            <a:ext cx="1700213" cy="911225"/>
            <a:chOff x="2163" y="3198"/>
            <a:chExt cx="1071" cy="574"/>
          </a:xfrm>
        </p:grpSpPr>
        <p:sp>
          <p:nvSpPr>
            <p:cNvPr id="106517" name="Rectangle 21"/>
            <p:cNvSpPr>
              <a:spLocks noChangeArrowheads="1"/>
            </p:cNvSpPr>
            <p:nvPr/>
          </p:nvSpPr>
          <p:spPr bwMode="auto">
            <a:xfrm>
              <a:off x="2266" y="3320"/>
              <a:ext cx="728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IANA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  <p:sp>
          <p:nvSpPr>
            <p:cNvPr id="20524" name="Oval 22"/>
            <p:cNvSpPr>
              <a:spLocks noChangeArrowheads="1"/>
            </p:cNvSpPr>
            <p:nvPr/>
          </p:nvSpPr>
          <p:spPr bwMode="auto">
            <a:xfrm>
              <a:off x="2199" y="3236"/>
              <a:ext cx="1035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5" name="Oval 23"/>
            <p:cNvSpPr>
              <a:spLocks noChangeArrowheads="1"/>
            </p:cNvSpPr>
            <p:nvPr/>
          </p:nvSpPr>
          <p:spPr bwMode="auto">
            <a:xfrm>
              <a:off x="2163" y="3198"/>
              <a:ext cx="1036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20" name="Rectangle 24"/>
            <p:cNvSpPr>
              <a:spLocks noChangeArrowheads="1"/>
            </p:cNvSpPr>
            <p:nvPr/>
          </p:nvSpPr>
          <p:spPr bwMode="auto">
            <a:xfrm>
              <a:off x="2345" y="3279"/>
              <a:ext cx="728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IANA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6" name="Group 25"/>
          <p:cNvGrpSpPr>
            <a:grpSpLocks/>
          </p:cNvGrpSpPr>
          <p:nvPr/>
        </p:nvGrpSpPr>
        <p:grpSpPr bwMode="auto">
          <a:xfrm>
            <a:off x="1752600" y="4724400"/>
            <a:ext cx="1682750" cy="911225"/>
            <a:chOff x="4454" y="3221"/>
            <a:chExt cx="1060" cy="574"/>
          </a:xfrm>
        </p:grpSpPr>
        <p:sp>
          <p:nvSpPr>
            <p:cNvPr id="20520" name="Oval 26"/>
            <p:cNvSpPr>
              <a:spLocks noChangeArrowheads="1"/>
            </p:cNvSpPr>
            <p:nvPr/>
          </p:nvSpPr>
          <p:spPr bwMode="auto">
            <a:xfrm>
              <a:off x="4490" y="3259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1" name="Oval 27"/>
            <p:cNvSpPr>
              <a:spLocks noChangeArrowheads="1"/>
            </p:cNvSpPr>
            <p:nvPr/>
          </p:nvSpPr>
          <p:spPr bwMode="auto">
            <a:xfrm>
              <a:off x="4454" y="3221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24" name="Rectangle 28"/>
            <p:cNvSpPr>
              <a:spLocks noChangeArrowheads="1"/>
            </p:cNvSpPr>
            <p:nvPr/>
          </p:nvSpPr>
          <p:spPr bwMode="auto">
            <a:xfrm>
              <a:off x="4660" y="3315"/>
              <a:ext cx="728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RFC 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7" name="Group 29"/>
          <p:cNvGrpSpPr>
            <a:grpSpLocks/>
          </p:cNvGrpSpPr>
          <p:nvPr/>
        </p:nvGrpSpPr>
        <p:grpSpPr bwMode="auto">
          <a:xfrm>
            <a:off x="4800600" y="3733800"/>
            <a:ext cx="1682750" cy="911225"/>
            <a:chOff x="3168" y="2496"/>
            <a:chExt cx="1060" cy="574"/>
          </a:xfrm>
        </p:grpSpPr>
        <p:sp>
          <p:nvSpPr>
            <p:cNvPr id="20517" name="Oval 30"/>
            <p:cNvSpPr>
              <a:spLocks noChangeArrowheads="1"/>
            </p:cNvSpPr>
            <p:nvPr/>
          </p:nvSpPr>
          <p:spPr bwMode="auto">
            <a:xfrm>
              <a:off x="3204" y="2534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8" name="Oval 31"/>
            <p:cNvSpPr>
              <a:spLocks noChangeArrowheads="1"/>
            </p:cNvSpPr>
            <p:nvPr/>
          </p:nvSpPr>
          <p:spPr bwMode="auto">
            <a:xfrm>
              <a:off x="3168" y="2496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28" name="Rectangle 32"/>
            <p:cNvSpPr>
              <a:spLocks noChangeArrowheads="1"/>
            </p:cNvSpPr>
            <p:nvPr/>
          </p:nvSpPr>
          <p:spPr bwMode="auto">
            <a:xfrm>
              <a:off x="3360" y="2544"/>
              <a:ext cx="62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area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8" name="Group 33"/>
          <p:cNvGrpSpPr>
            <a:grpSpLocks/>
          </p:cNvGrpSpPr>
          <p:nvPr/>
        </p:nvGrpSpPr>
        <p:grpSpPr bwMode="auto">
          <a:xfrm>
            <a:off x="6858000" y="3810000"/>
            <a:ext cx="1682750" cy="911225"/>
            <a:chOff x="3168" y="2496"/>
            <a:chExt cx="1060" cy="574"/>
          </a:xfrm>
        </p:grpSpPr>
        <p:sp>
          <p:nvSpPr>
            <p:cNvPr id="20514" name="Oval 34"/>
            <p:cNvSpPr>
              <a:spLocks noChangeArrowheads="1"/>
            </p:cNvSpPr>
            <p:nvPr/>
          </p:nvSpPr>
          <p:spPr bwMode="auto">
            <a:xfrm>
              <a:off x="3204" y="2534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Oval 35"/>
            <p:cNvSpPr>
              <a:spLocks noChangeArrowheads="1"/>
            </p:cNvSpPr>
            <p:nvPr/>
          </p:nvSpPr>
          <p:spPr bwMode="auto">
            <a:xfrm>
              <a:off x="3168" y="2496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32" name="Rectangle 36"/>
            <p:cNvSpPr>
              <a:spLocks noChangeArrowheads="1"/>
            </p:cNvSpPr>
            <p:nvPr/>
          </p:nvSpPr>
          <p:spPr bwMode="auto">
            <a:xfrm>
              <a:off x="3360" y="2544"/>
              <a:ext cx="62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area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9" name="Group 37"/>
          <p:cNvGrpSpPr>
            <a:grpSpLocks/>
          </p:cNvGrpSpPr>
          <p:nvPr/>
        </p:nvGrpSpPr>
        <p:grpSpPr bwMode="auto">
          <a:xfrm>
            <a:off x="5791200" y="4800600"/>
            <a:ext cx="1682750" cy="911225"/>
            <a:chOff x="3168" y="2496"/>
            <a:chExt cx="1060" cy="574"/>
          </a:xfrm>
        </p:grpSpPr>
        <p:sp>
          <p:nvSpPr>
            <p:cNvPr id="20511" name="Oval 38"/>
            <p:cNvSpPr>
              <a:spLocks noChangeArrowheads="1"/>
            </p:cNvSpPr>
            <p:nvPr/>
          </p:nvSpPr>
          <p:spPr bwMode="auto">
            <a:xfrm>
              <a:off x="3204" y="2534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Oval 39"/>
            <p:cNvSpPr>
              <a:spLocks noChangeArrowheads="1"/>
            </p:cNvSpPr>
            <p:nvPr/>
          </p:nvSpPr>
          <p:spPr bwMode="auto">
            <a:xfrm>
              <a:off x="3168" y="2496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36" name="Rectangle 40"/>
            <p:cNvSpPr>
              <a:spLocks noChangeArrowheads="1"/>
            </p:cNvSpPr>
            <p:nvPr/>
          </p:nvSpPr>
          <p:spPr bwMode="auto">
            <a:xfrm>
              <a:off x="3360" y="2544"/>
              <a:ext cx="62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area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sp>
        <p:nvSpPr>
          <p:cNvPr id="20500" name="Line 41"/>
          <p:cNvSpPr>
            <a:spLocks noChangeShapeType="1"/>
          </p:cNvSpPr>
          <p:nvPr/>
        </p:nvSpPr>
        <p:spPr bwMode="auto">
          <a:xfrm flipV="1">
            <a:off x="2895600" y="2514600"/>
            <a:ext cx="60960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01" name="Group 42"/>
          <p:cNvGrpSpPr>
            <a:grpSpLocks/>
          </p:cNvGrpSpPr>
          <p:nvPr/>
        </p:nvGrpSpPr>
        <p:grpSpPr bwMode="auto">
          <a:xfrm>
            <a:off x="3276600" y="1600200"/>
            <a:ext cx="2328863" cy="1371600"/>
            <a:chOff x="1797" y="912"/>
            <a:chExt cx="1865" cy="1107"/>
          </a:xfrm>
        </p:grpSpPr>
        <p:sp>
          <p:nvSpPr>
            <p:cNvPr id="20507" name="Oval 43"/>
            <p:cNvSpPr>
              <a:spLocks noChangeArrowheads="1"/>
            </p:cNvSpPr>
            <p:nvPr/>
          </p:nvSpPr>
          <p:spPr bwMode="auto">
            <a:xfrm>
              <a:off x="1839" y="955"/>
              <a:ext cx="1823" cy="1064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Oval 44"/>
            <p:cNvSpPr>
              <a:spLocks noChangeArrowheads="1"/>
            </p:cNvSpPr>
            <p:nvPr/>
          </p:nvSpPr>
          <p:spPr bwMode="auto">
            <a:xfrm>
              <a:off x="1797" y="912"/>
              <a:ext cx="1822" cy="1064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41" name="Rectangle 45"/>
            <p:cNvSpPr>
              <a:spLocks noChangeArrowheads="1"/>
            </p:cNvSpPr>
            <p:nvPr/>
          </p:nvSpPr>
          <p:spPr bwMode="auto">
            <a:xfrm>
              <a:off x="2112" y="1075"/>
              <a:ext cx="1194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Internet </a:t>
              </a:r>
              <a:endPara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  <p:sp>
          <p:nvSpPr>
            <p:cNvPr id="106542" name="Rectangle 46"/>
            <p:cNvSpPr>
              <a:spLocks noChangeArrowheads="1"/>
            </p:cNvSpPr>
            <p:nvPr/>
          </p:nvSpPr>
          <p:spPr bwMode="auto">
            <a:xfrm>
              <a:off x="2159" y="1392"/>
              <a:ext cx="1068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Society</a:t>
              </a:r>
              <a:endPara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502" name="Group 47"/>
          <p:cNvGrpSpPr>
            <a:grpSpLocks/>
          </p:cNvGrpSpPr>
          <p:nvPr/>
        </p:nvGrpSpPr>
        <p:grpSpPr bwMode="auto">
          <a:xfrm>
            <a:off x="1600200" y="2667000"/>
            <a:ext cx="1608138" cy="911225"/>
            <a:chOff x="1102" y="2674"/>
            <a:chExt cx="1013" cy="574"/>
          </a:xfrm>
        </p:grpSpPr>
        <p:sp>
          <p:nvSpPr>
            <p:cNvPr id="20504" name="Oval 48"/>
            <p:cNvSpPr>
              <a:spLocks noChangeArrowheads="1"/>
            </p:cNvSpPr>
            <p:nvPr/>
          </p:nvSpPr>
          <p:spPr bwMode="auto">
            <a:xfrm>
              <a:off x="1138" y="2712"/>
              <a:ext cx="977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Oval 49"/>
            <p:cNvSpPr>
              <a:spLocks noChangeArrowheads="1"/>
            </p:cNvSpPr>
            <p:nvPr/>
          </p:nvSpPr>
          <p:spPr bwMode="auto">
            <a:xfrm>
              <a:off x="1102" y="2674"/>
              <a:ext cx="977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46" name="Rectangle 50"/>
            <p:cNvSpPr>
              <a:spLocks noChangeArrowheads="1"/>
            </p:cNvSpPr>
            <p:nvPr/>
          </p:nvSpPr>
          <p:spPr bwMode="auto">
            <a:xfrm>
              <a:off x="1335" y="2755"/>
              <a:ext cx="503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IAB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sp>
        <p:nvSpPr>
          <p:cNvPr id="20503" name="Rectangle 55"/>
          <p:cNvSpPr>
            <a:spLocks noChangeArrowheads="1"/>
          </p:cNvSpPr>
          <p:nvPr/>
        </p:nvSpPr>
        <p:spPr bwMode="auto">
          <a:xfrm>
            <a:off x="7402513" y="2682875"/>
            <a:ext cx="11541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>
                <a:solidFill>
                  <a:srgbClr val="800080"/>
                </a:solidFill>
              </a:rPr>
              <a:t>IETF</a:t>
            </a:r>
            <a:r>
              <a:rPr lang="en-US"/>
              <a:t>  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42D19AF-867C-3F48-B2F5-B9C046E3EAD5}" type="slidenum">
              <a:rPr lang="en-US" sz="1400"/>
              <a:pPr/>
              <a:t>6</a:t>
            </a:fld>
            <a:endParaRPr lang="en-US" sz="1400"/>
          </a:p>
        </p:txBody>
      </p:sp>
      <p:sp>
        <p:nvSpPr>
          <p:cNvPr id="20483" name="Freeform 2"/>
          <p:cNvSpPr>
            <a:spLocks/>
          </p:cNvSpPr>
          <p:nvPr/>
        </p:nvSpPr>
        <p:spPr bwMode="auto">
          <a:xfrm>
            <a:off x="1371600" y="2590800"/>
            <a:ext cx="7239000" cy="3429000"/>
          </a:xfrm>
          <a:custGeom>
            <a:avLst/>
            <a:gdLst>
              <a:gd name="T0" fmla="*/ 0 w 4560"/>
              <a:gd name="T1" fmla="*/ 2147483647 h 2160"/>
              <a:gd name="T2" fmla="*/ 0 w 4560"/>
              <a:gd name="T3" fmla="*/ 2147483647 h 2160"/>
              <a:gd name="T4" fmla="*/ 2147483647 w 4560"/>
              <a:gd name="T5" fmla="*/ 2147483647 h 2160"/>
              <a:gd name="T6" fmla="*/ 2147483647 w 4560"/>
              <a:gd name="T7" fmla="*/ 2147483647 h 2160"/>
              <a:gd name="T8" fmla="*/ 2147483647 w 4560"/>
              <a:gd name="T9" fmla="*/ 2147483647 h 2160"/>
              <a:gd name="T10" fmla="*/ 2147483647 w 4560"/>
              <a:gd name="T11" fmla="*/ 0 h 2160"/>
              <a:gd name="T12" fmla="*/ 2147483647 w 4560"/>
              <a:gd name="T13" fmla="*/ 0 h 2160"/>
              <a:gd name="T14" fmla="*/ 0 w 4560"/>
              <a:gd name="T15" fmla="*/ 0 h 2160"/>
              <a:gd name="T16" fmla="*/ 0 w 4560"/>
              <a:gd name="T17" fmla="*/ 2147483647 h 21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560"/>
              <a:gd name="T28" fmla="*/ 0 h 2160"/>
              <a:gd name="T29" fmla="*/ 4560 w 4560"/>
              <a:gd name="T30" fmla="*/ 2160 h 21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560" h="2160">
                <a:moveTo>
                  <a:pt x="0" y="48"/>
                </a:moveTo>
                <a:lnTo>
                  <a:pt x="0" y="672"/>
                </a:lnTo>
                <a:lnTo>
                  <a:pt x="2016" y="672"/>
                </a:lnTo>
                <a:lnTo>
                  <a:pt x="2016" y="2160"/>
                </a:lnTo>
                <a:lnTo>
                  <a:pt x="4560" y="2160"/>
                </a:lnTo>
                <a:lnTo>
                  <a:pt x="4560" y="0"/>
                </a:lnTo>
                <a:lnTo>
                  <a:pt x="2736" y="0"/>
                </a:lnTo>
                <a:lnTo>
                  <a:pt x="0" y="0"/>
                </a:lnTo>
                <a:lnTo>
                  <a:pt x="0" y="384"/>
                </a:lnTo>
              </a:path>
            </a:pathLst>
          </a:custGeom>
          <a:solidFill>
            <a:srgbClr val="0AFF04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2209800" y="5791200"/>
            <a:ext cx="2319338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3400" b="1" i="1" smtClean="0">
                <a:solidFill>
                  <a:srgbClr val="0AFF04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</a:rPr>
              <a:t>“</a:t>
            </a:r>
            <a:r>
              <a:rPr lang="en-US" sz="3400" b="1" i="1" smtClean="0">
                <a:solidFill>
                  <a:srgbClr val="0AFF04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</a:rPr>
              <a:t>the IETF</a:t>
            </a:r>
            <a:r>
              <a:rPr lang="ja-JP" altLang="en-US" sz="3400" b="1" i="1" smtClean="0">
                <a:solidFill>
                  <a:srgbClr val="0AFF04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</a:rPr>
              <a:t>”</a:t>
            </a:r>
            <a:endParaRPr lang="en-US" sz="3400" b="1" i="1" smtClean="0">
              <a:solidFill>
                <a:srgbClr val="0AFF04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Helvetica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239000" cy="990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Organization of the IETF</a:t>
            </a: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162800" cy="42672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 flipV="1">
            <a:off x="1600200" y="3429000"/>
            <a:ext cx="30480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 flipH="1" flipV="1">
            <a:off x="2362200" y="3581400"/>
            <a:ext cx="152400" cy="1219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8"/>
          <p:cNvSpPr>
            <a:spLocks noChangeShapeType="1"/>
          </p:cNvSpPr>
          <p:nvPr/>
        </p:nvSpPr>
        <p:spPr bwMode="auto">
          <a:xfrm flipH="1" flipV="1">
            <a:off x="2819400" y="3429000"/>
            <a:ext cx="45720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9"/>
          <p:cNvSpPr>
            <a:spLocks noChangeShapeType="1"/>
          </p:cNvSpPr>
          <p:nvPr/>
        </p:nvSpPr>
        <p:spPr bwMode="auto">
          <a:xfrm flipH="1" flipV="1">
            <a:off x="7010400" y="3429000"/>
            <a:ext cx="304800" cy="457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0"/>
          <p:cNvSpPr>
            <a:spLocks noChangeShapeType="1"/>
          </p:cNvSpPr>
          <p:nvPr/>
        </p:nvSpPr>
        <p:spPr bwMode="auto">
          <a:xfrm flipH="1" flipV="1">
            <a:off x="6629400" y="3581400"/>
            <a:ext cx="0" cy="1219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 flipV="1">
            <a:off x="6019800" y="3429000"/>
            <a:ext cx="22860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93" name="Group 12"/>
          <p:cNvGrpSpPr>
            <a:grpSpLocks/>
          </p:cNvGrpSpPr>
          <p:nvPr/>
        </p:nvGrpSpPr>
        <p:grpSpPr bwMode="auto">
          <a:xfrm>
            <a:off x="457200" y="3886200"/>
            <a:ext cx="1757363" cy="911225"/>
            <a:chOff x="0" y="3168"/>
            <a:chExt cx="1107" cy="574"/>
          </a:xfrm>
        </p:grpSpPr>
        <p:sp>
          <p:nvSpPr>
            <p:cNvPr id="20530" name="Oval 13"/>
            <p:cNvSpPr>
              <a:spLocks noChangeArrowheads="1"/>
            </p:cNvSpPr>
            <p:nvPr/>
          </p:nvSpPr>
          <p:spPr bwMode="auto">
            <a:xfrm>
              <a:off x="36" y="3206"/>
              <a:ext cx="1071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Oval 14"/>
            <p:cNvSpPr>
              <a:spLocks noChangeArrowheads="1"/>
            </p:cNvSpPr>
            <p:nvPr/>
          </p:nvSpPr>
          <p:spPr bwMode="auto">
            <a:xfrm>
              <a:off x="0" y="3168"/>
              <a:ext cx="1071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11" name="Rectangle 15"/>
            <p:cNvSpPr>
              <a:spLocks noChangeArrowheads="1"/>
            </p:cNvSpPr>
            <p:nvPr/>
          </p:nvSpPr>
          <p:spPr bwMode="auto">
            <a:xfrm>
              <a:off x="220" y="3249"/>
              <a:ext cx="693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IRTF</a:t>
              </a:r>
              <a:endPara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4" name="Group 16"/>
          <p:cNvGrpSpPr>
            <a:grpSpLocks/>
          </p:cNvGrpSpPr>
          <p:nvPr/>
        </p:nvGrpSpPr>
        <p:grpSpPr bwMode="auto">
          <a:xfrm>
            <a:off x="5791200" y="2743200"/>
            <a:ext cx="1682750" cy="911225"/>
            <a:chOff x="3338" y="2674"/>
            <a:chExt cx="1060" cy="574"/>
          </a:xfrm>
        </p:grpSpPr>
        <p:sp>
          <p:nvSpPr>
            <p:cNvPr id="20527" name="Oval 17"/>
            <p:cNvSpPr>
              <a:spLocks noChangeArrowheads="1"/>
            </p:cNvSpPr>
            <p:nvPr/>
          </p:nvSpPr>
          <p:spPr bwMode="auto">
            <a:xfrm>
              <a:off x="3374" y="2712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8" name="Oval 18"/>
            <p:cNvSpPr>
              <a:spLocks noChangeArrowheads="1"/>
            </p:cNvSpPr>
            <p:nvPr/>
          </p:nvSpPr>
          <p:spPr bwMode="auto">
            <a:xfrm>
              <a:off x="3338" y="2674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15" name="Rectangle 19"/>
            <p:cNvSpPr>
              <a:spLocks noChangeArrowheads="1"/>
            </p:cNvSpPr>
            <p:nvPr/>
          </p:nvSpPr>
          <p:spPr bwMode="auto">
            <a:xfrm>
              <a:off x="3478" y="2774"/>
              <a:ext cx="74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IESG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5" name="Group 20"/>
          <p:cNvGrpSpPr>
            <a:grpSpLocks/>
          </p:cNvGrpSpPr>
          <p:nvPr/>
        </p:nvGrpSpPr>
        <p:grpSpPr bwMode="auto">
          <a:xfrm>
            <a:off x="2819400" y="3886200"/>
            <a:ext cx="1700213" cy="911225"/>
            <a:chOff x="2163" y="3198"/>
            <a:chExt cx="1071" cy="574"/>
          </a:xfrm>
        </p:grpSpPr>
        <p:sp>
          <p:nvSpPr>
            <p:cNvPr id="106517" name="Rectangle 21"/>
            <p:cNvSpPr>
              <a:spLocks noChangeArrowheads="1"/>
            </p:cNvSpPr>
            <p:nvPr/>
          </p:nvSpPr>
          <p:spPr bwMode="auto">
            <a:xfrm>
              <a:off x="2266" y="3320"/>
              <a:ext cx="728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IANA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  <p:sp>
          <p:nvSpPr>
            <p:cNvPr id="20524" name="Oval 22"/>
            <p:cNvSpPr>
              <a:spLocks noChangeArrowheads="1"/>
            </p:cNvSpPr>
            <p:nvPr/>
          </p:nvSpPr>
          <p:spPr bwMode="auto">
            <a:xfrm>
              <a:off x="2199" y="3236"/>
              <a:ext cx="1035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5" name="Oval 23"/>
            <p:cNvSpPr>
              <a:spLocks noChangeArrowheads="1"/>
            </p:cNvSpPr>
            <p:nvPr/>
          </p:nvSpPr>
          <p:spPr bwMode="auto">
            <a:xfrm>
              <a:off x="2163" y="3198"/>
              <a:ext cx="1036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20" name="Rectangle 24"/>
            <p:cNvSpPr>
              <a:spLocks noChangeArrowheads="1"/>
            </p:cNvSpPr>
            <p:nvPr/>
          </p:nvSpPr>
          <p:spPr bwMode="auto">
            <a:xfrm>
              <a:off x="2345" y="3279"/>
              <a:ext cx="728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IANA</a:t>
              </a:r>
              <a:endPara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6" name="Group 25"/>
          <p:cNvGrpSpPr>
            <a:grpSpLocks/>
          </p:cNvGrpSpPr>
          <p:nvPr/>
        </p:nvGrpSpPr>
        <p:grpSpPr bwMode="auto">
          <a:xfrm>
            <a:off x="1131889" y="4833941"/>
            <a:ext cx="1633538" cy="862013"/>
            <a:chOff x="4063" y="3290"/>
            <a:chExt cx="1029" cy="543"/>
          </a:xfrm>
        </p:grpSpPr>
        <p:sp>
          <p:nvSpPr>
            <p:cNvPr id="20520" name="Oval 26"/>
            <p:cNvSpPr>
              <a:spLocks noChangeArrowheads="1"/>
            </p:cNvSpPr>
            <p:nvPr/>
          </p:nvSpPr>
          <p:spPr bwMode="auto">
            <a:xfrm>
              <a:off x="4068" y="3297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1" name="Oval 27"/>
            <p:cNvSpPr>
              <a:spLocks noChangeArrowheads="1"/>
            </p:cNvSpPr>
            <p:nvPr/>
          </p:nvSpPr>
          <p:spPr bwMode="auto">
            <a:xfrm>
              <a:off x="4063" y="3290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24" name="Rectangle 28"/>
            <p:cNvSpPr>
              <a:spLocks noChangeArrowheads="1"/>
            </p:cNvSpPr>
            <p:nvPr/>
          </p:nvSpPr>
          <p:spPr bwMode="auto">
            <a:xfrm>
              <a:off x="4238" y="3366"/>
              <a:ext cx="728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RFC </a:t>
              </a:r>
              <a:endPara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7" name="Group 29"/>
          <p:cNvGrpSpPr>
            <a:grpSpLocks/>
          </p:cNvGrpSpPr>
          <p:nvPr/>
        </p:nvGrpSpPr>
        <p:grpSpPr bwMode="auto">
          <a:xfrm>
            <a:off x="4800600" y="3733800"/>
            <a:ext cx="1682750" cy="911225"/>
            <a:chOff x="3168" y="2496"/>
            <a:chExt cx="1060" cy="574"/>
          </a:xfrm>
        </p:grpSpPr>
        <p:sp>
          <p:nvSpPr>
            <p:cNvPr id="20517" name="Oval 30"/>
            <p:cNvSpPr>
              <a:spLocks noChangeArrowheads="1"/>
            </p:cNvSpPr>
            <p:nvPr/>
          </p:nvSpPr>
          <p:spPr bwMode="auto">
            <a:xfrm>
              <a:off x="3204" y="2534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8" name="Oval 31"/>
            <p:cNvSpPr>
              <a:spLocks noChangeArrowheads="1"/>
            </p:cNvSpPr>
            <p:nvPr/>
          </p:nvSpPr>
          <p:spPr bwMode="auto">
            <a:xfrm>
              <a:off x="3168" y="2496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28" name="Rectangle 32"/>
            <p:cNvSpPr>
              <a:spLocks noChangeArrowheads="1"/>
            </p:cNvSpPr>
            <p:nvPr/>
          </p:nvSpPr>
          <p:spPr bwMode="auto">
            <a:xfrm>
              <a:off x="3360" y="2544"/>
              <a:ext cx="62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area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8" name="Group 33"/>
          <p:cNvGrpSpPr>
            <a:grpSpLocks/>
          </p:cNvGrpSpPr>
          <p:nvPr/>
        </p:nvGrpSpPr>
        <p:grpSpPr bwMode="auto">
          <a:xfrm>
            <a:off x="6858000" y="3810000"/>
            <a:ext cx="1682750" cy="911225"/>
            <a:chOff x="3168" y="2496"/>
            <a:chExt cx="1060" cy="574"/>
          </a:xfrm>
        </p:grpSpPr>
        <p:sp>
          <p:nvSpPr>
            <p:cNvPr id="20514" name="Oval 34"/>
            <p:cNvSpPr>
              <a:spLocks noChangeArrowheads="1"/>
            </p:cNvSpPr>
            <p:nvPr/>
          </p:nvSpPr>
          <p:spPr bwMode="auto">
            <a:xfrm>
              <a:off x="3204" y="2534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Oval 35"/>
            <p:cNvSpPr>
              <a:spLocks noChangeArrowheads="1"/>
            </p:cNvSpPr>
            <p:nvPr/>
          </p:nvSpPr>
          <p:spPr bwMode="auto">
            <a:xfrm>
              <a:off x="3168" y="2496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32" name="Rectangle 36"/>
            <p:cNvSpPr>
              <a:spLocks noChangeArrowheads="1"/>
            </p:cNvSpPr>
            <p:nvPr/>
          </p:nvSpPr>
          <p:spPr bwMode="auto">
            <a:xfrm>
              <a:off x="3360" y="2544"/>
              <a:ext cx="62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area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499" name="Group 37"/>
          <p:cNvGrpSpPr>
            <a:grpSpLocks/>
          </p:cNvGrpSpPr>
          <p:nvPr/>
        </p:nvGrpSpPr>
        <p:grpSpPr bwMode="auto">
          <a:xfrm>
            <a:off x="5791200" y="4800600"/>
            <a:ext cx="1682750" cy="911225"/>
            <a:chOff x="3168" y="2496"/>
            <a:chExt cx="1060" cy="574"/>
          </a:xfrm>
        </p:grpSpPr>
        <p:sp>
          <p:nvSpPr>
            <p:cNvPr id="20511" name="Oval 38"/>
            <p:cNvSpPr>
              <a:spLocks noChangeArrowheads="1"/>
            </p:cNvSpPr>
            <p:nvPr/>
          </p:nvSpPr>
          <p:spPr bwMode="auto">
            <a:xfrm>
              <a:off x="3204" y="2534"/>
              <a:ext cx="1024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Oval 39"/>
            <p:cNvSpPr>
              <a:spLocks noChangeArrowheads="1"/>
            </p:cNvSpPr>
            <p:nvPr/>
          </p:nvSpPr>
          <p:spPr bwMode="auto">
            <a:xfrm>
              <a:off x="3168" y="2496"/>
              <a:ext cx="1024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36" name="Rectangle 40"/>
            <p:cNvSpPr>
              <a:spLocks noChangeArrowheads="1"/>
            </p:cNvSpPr>
            <p:nvPr/>
          </p:nvSpPr>
          <p:spPr bwMode="auto">
            <a:xfrm>
              <a:off x="3360" y="2544"/>
              <a:ext cx="62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area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sp>
        <p:nvSpPr>
          <p:cNvPr id="20500" name="Line 41"/>
          <p:cNvSpPr>
            <a:spLocks noChangeShapeType="1"/>
          </p:cNvSpPr>
          <p:nvPr/>
        </p:nvSpPr>
        <p:spPr bwMode="auto">
          <a:xfrm flipV="1">
            <a:off x="2895600" y="2514600"/>
            <a:ext cx="60960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01" name="Group 42"/>
          <p:cNvGrpSpPr>
            <a:grpSpLocks/>
          </p:cNvGrpSpPr>
          <p:nvPr/>
        </p:nvGrpSpPr>
        <p:grpSpPr bwMode="auto">
          <a:xfrm>
            <a:off x="2966591" y="1320180"/>
            <a:ext cx="2328863" cy="1371600"/>
            <a:chOff x="1797" y="912"/>
            <a:chExt cx="1865" cy="1107"/>
          </a:xfrm>
        </p:grpSpPr>
        <p:sp>
          <p:nvSpPr>
            <p:cNvPr id="20507" name="Oval 43"/>
            <p:cNvSpPr>
              <a:spLocks noChangeArrowheads="1"/>
            </p:cNvSpPr>
            <p:nvPr/>
          </p:nvSpPr>
          <p:spPr bwMode="auto">
            <a:xfrm>
              <a:off x="1839" y="955"/>
              <a:ext cx="1823" cy="1064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Oval 44"/>
            <p:cNvSpPr>
              <a:spLocks noChangeArrowheads="1"/>
            </p:cNvSpPr>
            <p:nvPr/>
          </p:nvSpPr>
          <p:spPr bwMode="auto">
            <a:xfrm>
              <a:off x="1797" y="912"/>
              <a:ext cx="1822" cy="1064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41" name="Rectangle 45"/>
            <p:cNvSpPr>
              <a:spLocks noChangeArrowheads="1"/>
            </p:cNvSpPr>
            <p:nvPr/>
          </p:nvSpPr>
          <p:spPr bwMode="auto">
            <a:xfrm>
              <a:off x="2112" y="1075"/>
              <a:ext cx="712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2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IETF </a:t>
              </a:r>
              <a:endPara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  <p:sp>
          <p:nvSpPr>
            <p:cNvPr id="106542" name="Rectangle 46"/>
            <p:cNvSpPr>
              <a:spLocks noChangeArrowheads="1"/>
            </p:cNvSpPr>
            <p:nvPr/>
          </p:nvSpPr>
          <p:spPr bwMode="auto">
            <a:xfrm>
              <a:off x="2159" y="1392"/>
              <a:ext cx="603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2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LLC</a:t>
              </a:r>
              <a:endParaRPr lang="en-US" sz="32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20502" name="Group 47"/>
          <p:cNvGrpSpPr>
            <a:grpSpLocks/>
          </p:cNvGrpSpPr>
          <p:nvPr/>
        </p:nvGrpSpPr>
        <p:grpSpPr bwMode="auto">
          <a:xfrm>
            <a:off x="1600200" y="2667000"/>
            <a:ext cx="1608138" cy="911225"/>
            <a:chOff x="1102" y="2674"/>
            <a:chExt cx="1013" cy="574"/>
          </a:xfrm>
        </p:grpSpPr>
        <p:sp>
          <p:nvSpPr>
            <p:cNvPr id="20504" name="Oval 48"/>
            <p:cNvSpPr>
              <a:spLocks noChangeArrowheads="1"/>
            </p:cNvSpPr>
            <p:nvPr/>
          </p:nvSpPr>
          <p:spPr bwMode="auto">
            <a:xfrm>
              <a:off x="1138" y="2712"/>
              <a:ext cx="977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Oval 49"/>
            <p:cNvSpPr>
              <a:spLocks noChangeArrowheads="1"/>
            </p:cNvSpPr>
            <p:nvPr/>
          </p:nvSpPr>
          <p:spPr bwMode="auto">
            <a:xfrm>
              <a:off x="1102" y="2674"/>
              <a:ext cx="977" cy="536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546" name="Rectangle 50"/>
            <p:cNvSpPr>
              <a:spLocks noChangeArrowheads="1"/>
            </p:cNvSpPr>
            <p:nvPr/>
          </p:nvSpPr>
          <p:spPr bwMode="auto">
            <a:xfrm>
              <a:off x="1335" y="2755"/>
              <a:ext cx="503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IAB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sp>
        <p:nvSpPr>
          <p:cNvPr id="20503" name="Rectangle 55"/>
          <p:cNvSpPr>
            <a:spLocks noChangeArrowheads="1"/>
          </p:cNvSpPr>
          <p:nvPr/>
        </p:nvSpPr>
        <p:spPr bwMode="auto">
          <a:xfrm>
            <a:off x="7402513" y="2682875"/>
            <a:ext cx="11541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>
                <a:solidFill>
                  <a:srgbClr val="800080"/>
                </a:solidFill>
              </a:rPr>
              <a:t>IETF</a:t>
            </a:r>
            <a:r>
              <a:rPr lang="en-US"/>
              <a:t>   </a:t>
            </a:r>
          </a:p>
        </p:txBody>
      </p:sp>
      <p:grpSp>
        <p:nvGrpSpPr>
          <p:cNvPr id="54" name="Group 42"/>
          <p:cNvGrpSpPr>
            <a:grpSpLocks/>
          </p:cNvGrpSpPr>
          <p:nvPr/>
        </p:nvGrpSpPr>
        <p:grpSpPr bwMode="auto">
          <a:xfrm>
            <a:off x="5859065" y="1242563"/>
            <a:ext cx="2328863" cy="1371600"/>
            <a:chOff x="1797" y="912"/>
            <a:chExt cx="1865" cy="1107"/>
          </a:xfrm>
        </p:grpSpPr>
        <p:sp>
          <p:nvSpPr>
            <p:cNvPr id="55" name="Oval 43"/>
            <p:cNvSpPr>
              <a:spLocks noChangeArrowheads="1"/>
            </p:cNvSpPr>
            <p:nvPr/>
          </p:nvSpPr>
          <p:spPr bwMode="auto">
            <a:xfrm>
              <a:off x="1839" y="955"/>
              <a:ext cx="1823" cy="1064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Oval 44"/>
            <p:cNvSpPr>
              <a:spLocks noChangeArrowheads="1"/>
            </p:cNvSpPr>
            <p:nvPr/>
          </p:nvSpPr>
          <p:spPr bwMode="auto">
            <a:xfrm>
              <a:off x="1797" y="912"/>
              <a:ext cx="1822" cy="1064"/>
            </a:xfrm>
            <a:prstGeom prst="ellipse">
              <a:avLst/>
            </a:prstGeom>
            <a:solidFill>
              <a:srgbClr val="FFFF00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45"/>
            <p:cNvSpPr>
              <a:spLocks noChangeArrowheads="1"/>
            </p:cNvSpPr>
            <p:nvPr/>
          </p:nvSpPr>
          <p:spPr bwMode="auto">
            <a:xfrm>
              <a:off x="2112" y="1075"/>
              <a:ext cx="1194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Internet </a:t>
              </a:r>
              <a:endPara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  <p:sp>
          <p:nvSpPr>
            <p:cNvPr id="58" name="Rectangle 46"/>
            <p:cNvSpPr>
              <a:spLocks noChangeArrowheads="1"/>
            </p:cNvSpPr>
            <p:nvPr/>
          </p:nvSpPr>
          <p:spPr bwMode="auto">
            <a:xfrm>
              <a:off x="2159" y="1392"/>
              <a:ext cx="1068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2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Society</a:t>
              </a:r>
              <a:endParaRPr lang="en-US" sz="32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grpSp>
        <p:nvGrpSpPr>
          <p:cNvPr id="59" name="Group 20"/>
          <p:cNvGrpSpPr>
            <a:grpSpLocks/>
          </p:cNvGrpSpPr>
          <p:nvPr/>
        </p:nvGrpSpPr>
        <p:grpSpPr bwMode="auto">
          <a:xfrm>
            <a:off x="2940212" y="4858349"/>
            <a:ext cx="1643063" cy="850900"/>
            <a:chOff x="2162" y="3286"/>
            <a:chExt cx="1035" cy="536"/>
          </a:xfrm>
        </p:grpSpPr>
        <p:sp>
          <p:nvSpPr>
            <p:cNvPr id="60" name="Rectangle 21"/>
            <p:cNvSpPr>
              <a:spLocks noChangeArrowheads="1"/>
            </p:cNvSpPr>
            <p:nvPr/>
          </p:nvSpPr>
          <p:spPr bwMode="auto">
            <a:xfrm>
              <a:off x="2266" y="3320"/>
              <a:ext cx="728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0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IANA</a:t>
              </a:r>
              <a:endParaRPr lang="en-US" sz="200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  <p:sp>
          <p:nvSpPr>
            <p:cNvPr id="61" name="Oval 22"/>
            <p:cNvSpPr>
              <a:spLocks noChangeArrowheads="1"/>
            </p:cNvSpPr>
            <p:nvPr/>
          </p:nvSpPr>
          <p:spPr bwMode="auto">
            <a:xfrm>
              <a:off x="2162" y="3286"/>
              <a:ext cx="1035" cy="536"/>
            </a:xfrm>
            <a:prstGeom prst="ellipse">
              <a:avLst/>
            </a:prstGeom>
            <a:solidFill>
              <a:schemeClr val="accent1"/>
            </a:solidFill>
            <a:ln w="22225">
              <a:solidFill>
                <a:srgbClr val="0000D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24"/>
            <p:cNvSpPr>
              <a:spLocks noChangeArrowheads="1"/>
            </p:cNvSpPr>
            <p:nvPr/>
          </p:nvSpPr>
          <p:spPr bwMode="auto">
            <a:xfrm>
              <a:off x="2332" y="3424"/>
              <a:ext cx="704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28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Helvetica" charset="0"/>
                </a:rPr>
                <a:t>ICANN</a:t>
              </a:r>
              <a:endParaRPr lang="en-US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endParaRPr>
            </a:p>
          </p:txBody>
        </p:sp>
      </p:grpSp>
      <p:cxnSp>
        <p:nvCxnSpPr>
          <p:cNvPr id="3" name="Straight Connector 2"/>
          <p:cNvCxnSpPr>
            <a:endCxn id="20528" idx="2"/>
          </p:cNvCxnSpPr>
          <p:nvPr/>
        </p:nvCxnSpPr>
        <p:spPr bwMode="auto">
          <a:xfrm>
            <a:off x="3130086" y="3140229"/>
            <a:ext cx="2661114" cy="284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9563764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F4FEE63-F47F-7D48-B76A-602AFEE893E1}" type="slidenum">
              <a:rPr lang="en-US" sz="1400"/>
              <a:pPr/>
              <a:t>7</a:t>
            </a:fld>
            <a:endParaRPr lang="en-US" sz="1400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592138" y="549275"/>
            <a:ext cx="7169150" cy="811213"/>
          </a:xfrm>
        </p:spPr>
        <p:txBody>
          <a:bodyPr/>
          <a:lstStyle/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The Internet Society (</a:t>
            </a:r>
            <a:r>
              <a:rPr lang="en-US" sz="360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ISOC</a:t>
            </a:r>
            <a:r>
              <a:rPr lang="en-US" sz="36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77200" cy="4114800"/>
          </a:xfrm>
        </p:spPr>
        <p:txBody>
          <a:bodyPr/>
          <a:lstStyle/>
          <a:p>
            <a:pPr marL="285750" indent="-285750">
              <a:lnSpc>
                <a:spcPct val="75000"/>
              </a:lnSpc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MT" charset="0"/>
                <a:ea typeface="ＭＳ Ｐゴシック" charset="0"/>
                <a:cs typeface="ＭＳ Ｐゴシック" charset="0"/>
              </a:rPr>
              <a:t>Non-profit, non-governmental, international, professional membership organization </a:t>
            </a:r>
          </a:p>
          <a:p>
            <a:pPr marL="285750" indent="-285750">
              <a:lnSpc>
                <a:spcPct val="75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Use to </a:t>
            </a: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Provide </a:t>
            </a: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organizational and administrative home for </a:t>
            </a: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IETF Now IETF LLC</a:t>
            </a:r>
          </a:p>
          <a:p>
            <a:pPr marL="285750" indent="-285750">
              <a:lnSpc>
                <a:spcPct val="75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Now more an Internet marketing organization</a:t>
            </a:r>
            <a:endParaRPr lang="en-US" sz="2400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lnSpc>
                <a:spcPct val="75000"/>
              </a:lnSpc>
              <a:defRPr/>
            </a:pPr>
            <a:r>
              <a:rPr lang="en-US" sz="2400" dirty="0" smtClean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join </a:t>
            </a:r>
            <a:r>
              <a:rPr lang="en-US" sz="24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at </a:t>
            </a:r>
            <a:r>
              <a:rPr lang="en-US" sz="2400" dirty="0" err="1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www.isoc.org</a:t>
            </a:r>
            <a:endParaRPr lang="en-US" sz="2400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EEF7252-3FAD-834D-BCAF-8BE853FB5364}" type="slidenum">
              <a:rPr lang="en-US" sz="1400"/>
              <a:pPr/>
              <a:t>8</a:t>
            </a:fld>
            <a:endParaRPr lang="en-US" sz="1400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7064" y="246116"/>
            <a:ext cx="7610565" cy="1102595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Internet Research Task Force (</a:t>
            </a:r>
            <a:r>
              <a:rPr lang="en-US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IRTF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2120" y="1450189"/>
            <a:ext cx="8916581" cy="4737887"/>
          </a:xfrm>
        </p:spPr>
        <p:txBody>
          <a:bodyPr/>
          <a:lstStyle/>
          <a:p>
            <a:pPr marL="285750" indent="-285750">
              <a:lnSpc>
                <a:spcPct val="75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ＭＳ Ｐゴシック" charset="0"/>
                <a:cs typeface="Times New Roman"/>
              </a:rPr>
              <a:t>Focused on </a:t>
            </a:r>
            <a:r>
              <a:rPr lang="en-US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ＭＳ Ｐゴシック" charset="0"/>
                <a:cs typeface="Times New Roman"/>
              </a:rPr>
              <a:t>long term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ＭＳ Ｐゴシック" charset="0"/>
                <a:cs typeface="Times New Roman"/>
              </a:rPr>
              <a:t> problems </a:t>
            </a: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ＭＳ Ｐゴシック" charset="0"/>
                <a:cs typeface="Times New Roman"/>
              </a:rPr>
              <a:t>in the Internet, e.g.,</a:t>
            </a:r>
            <a:endParaRPr lang="en-US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ＭＳ Ｐゴシック" charset="0"/>
              <a:cs typeface="Times New Roman"/>
            </a:endParaRPr>
          </a:p>
          <a:p>
            <a:pPr marL="685800" lvl="1" indent="-228600">
              <a:lnSpc>
                <a:spcPct val="75000"/>
              </a:lnSpc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ＭＳ Ｐゴシック" charset="0"/>
                <a:cs typeface="Times New Roman"/>
              </a:rPr>
              <a:t>Internet Congestion </a:t>
            </a:r>
          </a:p>
          <a:p>
            <a:pPr marL="685800" lvl="1" indent="-228600">
              <a:lnSpc>
                <a:spcPct val="75000"/>
              </a:lnSpc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ＭＳ Ｐゴシック" charset="0"/>
                <a:cs typeface="Times New Roman"/>
              </a:rPr>
              <a:t>Internet Measurement/Management</a:t>
            </a:r>
            <a:endParaRPr lang="en-US" sz="28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ＭＳ Ｐゴシック" charset="0"/>
              <a:cs typeface="Times New Roman"/>
            </a:endParaRPr>
          </a:p>
          <a:p>
            <a:pPr marL="685800" lvl="1" indent="-228600">
              <a:lnSpc>
                <a:spcPct val="75000"/>
              </a:lnSpc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ＭＳ Ｐゴシック" charset="0"/>
                <a:cs typeface="Times New Roman"/>
              </a:rPr>
              <a:t>Network Management</a:t>
            </a:r>
          </a:p>
          <a:p>
            <a:pPr marL="457200" lvl="1" indent="0">
              <a:lnSpc>
                <a:spcPct val="75000"/>
              </a:lnSpc>
              <a:buNone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ＭＳ Ｐゴシック" charset="0"/>
                <a:cs typeface="Times New Roman"/>
              </a:rPr>
              <a:t>For </a:t>
            </a:r>
            <a:r>
              <a:rPr lang="en-US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ＭＳ Ｐゴシック" charset="0"/>
                <a:cs typeface="Times New Roman"/>
              </a:rPr>
              <a:t>more information see </a:t>
            </a:r>
            <a:r>
              <a:rPr lang="en-US" sz="2800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ＭＳ Ｐゴシック" charset="0"/>
                <a:cs typeface="Times New Roman"/>
              </a:rPr>
              <a:t>http://</a:t>
            </a:r>
            <a:r>
              <a:rPr lang="en-US" sz="2800" dirty="0" err="1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/>
                <a:ea typeface="ＭＳ Ｐゴシック" charset="0"/>
                <a:cs typeface="Times New Roman"/>
              </a:rPr>
              <a:t>www.irtf.org</a:t>
            </a:r>
            <a:endParaRPr lang="en-US" sz="2800" b="1" dirty="0">
              <a:effectLst>
                <a:outerShdw blurRad="38100" dist="38100" dir="2700000" algn="tl">
                  <a:srgbClr val="DDDDDD"/>
                </a:outerShdw>
              </a:effectLst>
              <a:latin typeface="Times New Roman"/>
              <a:ea typeface="ＭＳ Ｐゴシック" charset="0"/>
              <a:cs typeface="Times New Roman"/>
            </a:endParaRPr>
          </a:p>
          <a:p>
            <a:pPr marL="685800" lvl="1" indent="-228600">
              <a:lnSpc>
                <a:spcPct val="85000"/>
              </a:lnSpc>
              <a:defRPr/>
            </a:pPr>
            <a:endParaRPr lang="en-US" sz="2800" b="1" dirty="0">
              <a:effectLst>
                <a:outerShdw blurRad="38100" dist="38100" dir="2700000" algn="tl">
                  <a:srgbClr val="DDDDDD"/>
                </a:outerShdw>
              </a:effectLst>
              <a:latin typeface="LucidaGrande-Bold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fi-FI" sz="1400" smtClean="0"/>
              <a:t>myietf19 </a:t>
            </a:r>
            <a:endParaRPr lang="en-US" sz="1400"/>
          </a:p>
        </p:txBody>
      </p:sp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85F91D0-C62D-5F49-8454-83CB75CAAC15}" type="slidenum">
              <a:rPr lang="en-US" sz="1400"/>
              <a:pPr/>
              <a:t>9</a:t>
            </a:fld>
            <a:endParaRPr lang="en-US" sz="1400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5007" y="215816"/>
            <a:ext cx="7562159" cy="1083672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Internet Architecture Board (</a:t>
            </a:r>
            <a:r>
              <a:rPr lang="en-US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IAB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259" y="1600200"/>
            <a:ext cx="8700423" cy="4200558"/>
          </a:xfrm>
        </p:spPr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Provides overall </a:t>
            </a:r>
            <a:r>
              <a:rPr lang="en-US" dirty="0">
                <a:solidFill>
                  <a:srgbClr val="FF610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architectural advice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to the </a:t>
            </a: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IESG and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IETF</a:t>
            </a:r>
          </a:p>
          <a:p>
            <a:pPr>
              <a:lnSpc>
                <a:spcPct val="85000"/>
              </a:lnSpc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Advises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the IESG on IETF working group formation</a:t>
            </a:r>
          </a:p>
          <a:p>
            <a:pPr>
              <a:lnSpc>
                <a:spcPct val="85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Deals with IETF external liaisons</a:t>
            </a:r>
          </a:p>
          <a:p>
            <a:pPr>
              <a:lnSpc>
                <a:spcPct val="85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Appoints the IRTF chair </a:t>
            </a:r>
          </a:p>
          <a:p>
            <a:pPr>
              <a:lnSpc>
                <a:spcPct val="85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Selects the IETF-IANA</a:t>
            </a:r>
          </a:p>
          <a:p>
            <a:pPr>
              <a:lnSpc>
                <a:spcPct val="85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Oversees the RFC Editor</a:t>
            </a:r>
          </a:p>
          <a:p>
            <a:pPr>
              <a:lnSpc>
                <a:spcPct val="85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Hosts workshops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1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400</TotalTime>
  <Words>1173</Words>
  <Application>Microsoft Macintosh PowerPoint</Application>
  <PresentationFormat>On-screen Show (4:3)</PresentationFormat>
  <Paragraphs>298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 Presentation</vt:lpstr>
      <vt:lpstr>IETF Structure and Internet Standards Process Suppose you wanted to build an open organization to control and management a large network…</vt:lpstr>
      <vt:lpstr>The IETF</vt:lpstr>
      <vt:lpstr>IETF Overview</vt:lpstr>
      <vt:lpstr>IETF “Standards”</vt:lpstr>
      <vt:lpstr>Organization of the IETF</vt:lpstr>
      <vt:lpstr>Organization of the IETF</vt:lpstr>
      <vt:lpstr>The Internet Society (ISOC)</vt:lpstr>
      <vt:lpstr>Internet Research Task Force (IRTF)</vt:lpstr>
      <vt:lpstr>Internet Architecture Board (IAB)</vt:lpstr>
      <vt:lpstr>Internet Assigned Number Authority (IANA)</vt:lpstr>
      <vt:lpstr>RFC Editor</vt:lpstr>
      <vt:lpstr>Organization of the IETF</vt:lpstr>
      <vt:lpstr>Area Directors (ADs)</vt:lpstr>
      <vt:lpstr>Internet Engineering Steering Group (IESG)</vt:lpstr>
      <vt:lpstr>IETF Secretariat</vt:lpstr>
      <vt:lpstr>Working Groups</vt:lpstr>
      <vt:lpstr>Working Groups (continued)</vt:lpstr>
      <vt:lpstr>IETF Documents</vt:lpstr>
      <vt:lpstr>Working Documents</vt:lpstr>
      <vt:lpstr>What is a RFC?</vt:lpstr>
      <vt:lpstr>RFC Repository Contains:</vt:lpstr>
      <vt:lpstr>Standards Track RFCs:</vt:lpstr>
      <vt:lpstr>IETF RFC Submission Process</vt:lpstr>
    </vt:vector>
  </TitlesOfParts>
  <Company>mike erlinger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mike erlinger</dc:creator>
  <cp:lastModifiedBy>mike erlinger</cp:lastModifiedBy>
  <cp:revision>37</cp:revision>
  <cp:lastPrinted>2019-09-05T18:37:59Z</cp:lastPrinted>
  <dcterms:created xsi:type="dcterms:W3CDTF">2005-08-28T23:05:05Z</dcterms:created>
  <dcterms:modified xsi:type="dcterms:W3CDTF">2019-09-05T20:53:25Z</dcterms:modified>
</cp:coreProperties>
</file>