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4" r:id="rId3"/>
    <p:sldMasterId id="2147483666" r:id="rId4"/>
    <p:sldMasterId id="2147483678" r:id="rId5"/>
    <p:sldMasterId id="2147483690" r:id="rId6"/>
  </p:sldMasterIdLst>
  <p:notesMasterIdLst>
    <p:notesMasterId r:id="rId46"/>
  </p:notesMasterIdLst>
  <p:sldIdLst>
    <p:sldId id="260" r:id="rId7"/>
    <p:sldId id="302" r:id="rId8"/>
    <p:sldId id="305" r:id="rId9"/>
    <p:sldId id="303" r:id="rId10"/>
    <p:sldId id="259" r:id="rId11"/>
    <p:sldId id="304" r:id="rId12"/>
    <p:sldId id="274" r:id="rId13"/>
    <p:sldId id="261" r:id="rId14"/>
    <p:sldId id="309" r:id="rId15"/>
    <p:sldId id="265" r:id="rId16"/>
    <p:sldId id="266" r:id="rId17"/>
    <p:sldId id="267" r:id="rId18"/>
    <p:sldId id="311" r:id="rId19"/>
    <p:sldId id="312" r:id="rId20"/>
    <p:sldId id="264" r:id="rId21"/>
    <p:sldId id="310" r:id="rId22"/>
    <p:sldId id="300" r:id="rId23"/>
    <p:sldId id="301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256" r:id="rId35"/>
    <p:sldId id="313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940E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49538-D004-2148-8031-124DB6DAA5B7}" type="datetimeFigureOut">
              <a:rPr/>
              <a:pPr/>
              <a:t>10/26/10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5ABFB-3C30-0C4A-9365-DF557985B25F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LTS, BOT</a:t>
            </a:r>
          </a:p>
          <a:p>
            <a:endParaRPr lang="en-US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pitchFamily="-106" charset="0"/>
              </a:rPr>
              <a:t>  - LTS, BOT</a:t>
            </a:r>
          </a:p>
          <a:p>
            <a:endParaRPr lang="en-US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Helvetica" pitchFamily="-112" charset="0"/>
              </a:rPr>
              <a:t>set up lots of CS 60 grad processes?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Helvetica" pitchFamily="-112" charset="0"/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7649-8976-C64C-95BD-9255A18763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10/26/10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10/26/10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10/26/10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10/26/10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10/26/10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10/26/10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10/26/10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10/26/10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10/26/10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10/26/10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10/26/10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/>
              <a:pPr/>
              <a:t>10/26/10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/>
              <a:pPr/>
              <a:t>10/26/10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/>
              <a:pPr/>
              <a:t>10/26/10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/>
              <a:pPr/>
              <a:t>10/26/10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/>
              <a:pPr/>
              <a:t>10/26/10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1BAB-C389-4F44-9802-232830486EB1}" type="datetimeFigureOut">
              <a:rPr/>
              <a:pPr/>
              <a:t>10/26/10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1BAB-C389-4F44-9802-232830486EB1}" type="datetimeFigureOut">
              <a:rPr/>
              <a:pPr/>
              <a:t>10/26/10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8F85-D452-0949-89DB-92AB7BB7E845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87A5CF7-2028-104A-B6C7-FB68FB24452E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-106" charset="2"/>
        <a:buChar char="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-106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-106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106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-106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-112" charset="2"/>
        <a:buChar char=""/>
        <a:defRPr sz="3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-112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-112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112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-112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1BAB-C389-4F44-9802-232830486EB1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10/26/10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8F85-D452-0949-89DB-92AB7BB7E845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-112" charset="2"/>
        <a:buChar char="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-112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-112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112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-112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990600"/>
            <a:ext cx="8214096" cy="207383"/>
            <a:chOff x="295" y="1311"/>
            <a:chExt cx="5177" cy="114"/>
          </a:xfrm>
        </p:grpSpPr>
        <p:sp>
          <p:nvSpPr>
            <p:cNvPr id="107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7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049" name="Text Box 1029"/>
          <p:cNvSpPr txBox="1">
            <a:spLocks noChangeArrowheads="1"/>
          </p:cNvSpPr>
          <p:nvPr/>
        </p:nvSpPr>
        <p:spPr bwMode="auto">
          <a:xfrm>
            <a:off x="2270451" y="116371"/>
            <a:ext cx="48101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Jotto!</a:t>
            </a:r>
          </a:p>
        </p:txBody>
      </p:sp>
      <p:sp>
        <p:nvSpPr>
          <p:cNvPr id="43" name="Text Box 1030"/>
          <p:cNvSpPr txBox="1">
            <a:spLocks noChangeArrowheads="1"/>
          </p:cNvSpPr>
          <p:nvPr/>
        </p:nvSpPr>
        <p:spPr bwMode="auto">
          <a:xfrm>
            <a:off x="2895600" y="2057400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Calibri" pitchFamily="-112" charset="0"/>
                <a:cs typeface="Times New Roman" pitchFamily="-112" charset="0"/>
              </a:rPr>
              <a:t>Sophs</a:t>
            </a:r>
          </a:p>
        </p:txBody>
      </p:sp>
      <p:sp>
        <p:nvSpPr>
          <p:cNvPr id="44" name="Text Box 1031"/>
          <p:cNvSpPr txBox="1">
            <a:spLocks noChangeArrowheads="1"/>
          </p:cNvSpPr>
          <p:nvPr/>
        </p:nvSpPr>
        <p:spPr bwMode="auto">
          <a:xfrm>
            <a:off x="4648200" y="2057400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Calibri" pitchFamily="-112" charset="0"/>
                <a:cs typeface="Times New Roman" pitchFamily="-112" charset="0"/>
              </a:rPr>
              <a:t>Jrs</a:t>
            </a:r>
          </a:p>
        </p:txBody>
      </p:sp>
      <p:sp>
        <p:nvSpPr>
          <p:cNvPr id="45" name="Text Box 1032"/>
          <p:cNvSpPr txBox="1">
            <a:spLocks noChangeArrowheads="1"/>
          </p:cNvSpPr>
          <p:nvPr/>
        </p:nvSpPr>
        <p:spPr bwMode="auto">
          <a:xfrm>
            <a:off x="6324600" y="2057400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Calibri" pitchFamily="-112" charset="0"/>
                <a:cs typeface="Times New Roman" pitchFamily="-112" charset="0"/>
              </a:rPr>
              <a:t>Srs</a:t>
            </a:r>
          </a:p>
        </p:txBody>
      </p:sp>
      <p:sp>
        <p:nvSpPr>
          <p:cNvPr id="46" name="Text Box 1035"/>
          <p:cNvSpPr txBox="1">
            <a:spLocks noChangeArrowheads="1"/>
          </p:cNvSpPr>
          <p:nvPr/>
        </p:nvSpPr>
        <p:spPr bwMode="auto">
          <a:xfrm>
            <a:off x="3048000" y="27432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audio 1 </a:t>
            </a:r>
          </a:p>
        </p:txBody>
      </p:sp>
      <p:sp>
        <p:nvSpPr>
          <p:cNvPr id="47" name="Text Box 1035"/>
          <p:cNvSpPr txBox="1">
            <a:spLocks noChangeArrowheads="1"/>
          </p:cNvSpPr>
          <p:nvPr/>
        </p:nvSpPr>
        <p:spPr bwMode="auto">
          <a:xfrm>
            <a:off x="4800600" y="27432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audio 2 </a:t>
            </a:r>
          </a:p>
        </p:txBody>
      </p:sp>
      <p:sp>
        <p:nvSpPr>
          <p:cNvPr id="48" name="Text Box 1035"/>
          <p:cNvSpPr txBox="1">
            <a:spLocks noChangeArrowheads="1"/>
          </p:cNvSpPr>
          <p:nvPr/>
        </p:nvSpPr>
        <p:spPr bwMode="auto">
          <a:xfrm>
            <a:off x="6477000" y="27432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audio 1 </a:t>
            </a:r>
          </a:p>
        </p:txBody>
      </p:sp>
      <p:sp>
        <p:nvSpPr>
          <p:cNvPr id="49" name="Text Box 1030"/>
          <p:cNvSpPr txBox="1">
            <a:spLocks noChangeArrowheads="1"/>
          </p:cNvSpPr>
          <p:nvPr/>
        </p:nvSpPr>
        <p:spPr bwMode="auto">
          <a:xfrm>
            <a:off x="1143000" y="2057400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Calibri" pitchFamily="-112" charset="0"/>
                <a:cs typeface="Times New Roman" pitchFamily="-112" charset="0"/>
              </a:rPr>
              <a:t>Frosh</a:t>
            </a:r>
          </a:p>
        </p:txBody>
      </p:sp>
      <p:sp>
        <p:nvSpPr>
          <p:cNvPr id="51" name="Text Box 1035"/>
          <p:cNvSpPr txBox="1">
            <a:spLocks noChangeArrowheads="1"/>
          </p:cNvSpPr>
          <p:nvPr/>
        </p:nvSpPr>
        <p:spPr bwMode="auto">
          <a:xfrm>
            <a:off x="1295400" y="27432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audio 2 </a:t>
            </a:r>
          </a:p>
        </p:txBody>
      </p:sp>
      <p:sp>
        <p:nvSpPr>
          <p:cNvPr id="52" name="Text Box 1035"/>
          <p:cNvSpPr txBox="1">
            <a:spLocks noChangeArrowheads="1"/>
          </p:cNvSpPr>
          <p:nvPr/>
        </p:nvSpPr>
        <p:spPr bwMode="auto">
          <a:xfrm>
            <a:off x="3048000" y="32766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graze 3 </a:t>
            </a:r>
          </a:p>
        </p:txBody>
      </p:sp>
      <p:sp>
        <p:nvSpPr>
          <p:cNvPr id="53" name="Text Box 1035"/>
          <p:cNvSpPr txBox="1">
            <a:spLocks noChangeArrowheads="1"/>
          </p:cNvSpPr>
          <p:nvPr/>
        </p:nvSpPr>
        <p:spPr bwMode="auto">
          <a:xfrm>
            <a:off x="4800600" y="32766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graze 1 </a:t>
            </a:r>
          </a:p>
        </p:txBody>
      </p:sp>
      <p:sp>
        <p:nvSpPr>
          <p:cNvPr id="55" name="Text Box 1035"/>
          <p:cNvSpPr txBox="1">
            <a:spLocks noChangeArrowheads="1"/>
          </p:cNvSpPr>
          <p:nvPr/>
        </p:nvSpPr>
        <p:spPr bwMode="auto">
          <a:xfrm>
            <a:off x="6477000" y="32766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graze 1 </a:t>
            </a:r>
          </a:p>
        </p:txBody>
      </p:sp>
      <p:sp>
        <p:nvSpPr>
          <p:cNvPr id="56" name="Text Box 1035"/>
          <p:cNvSpPr txBox="1">
            <a:spLocks noChangeArrowheads="1"/>
          </p:cNvSpPr>
          <p:nvPr/>
        </p:nvSpPr>
        <p:spPr bwMode="auto">
          <a:xfrm>
            <a:off x="1295400" y="32766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graze 2 </a:t>
            </a:r>
          </a:p>
        </p:txBody>
      </p:sp>
      <p:sp>
        <p:nvSpPr>
          <p:cNvPr id="57" name="Text Box 1035"/>
          <p:cNvSpPr txBox="1">
            <a:spLocks noChangeArrowheads="1"/>
          </p:cNvSpPr>
          <p:nvPr/>
        </p:nvSpPr>
        <p:spPr bwMode="auto">
          <a:xfrm>
            <a:off x="3059720" y="38944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alloy 1 </a:t>
            </a:r>
            <a:endParaRPr lang="en-US" sz="2800" dirty="0">
              <a:solidFill>
                <a:schemeClr val="folHlink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58" name="Text Box 1035"/>
          <p:cNvSpPr txBox="1">
            <a:spLocks noChangeArrowheads="1"/>
          </p:cNvSpPr>
          <p:nvPr/>
        </p:nvSpPr>
        <p:spPr bwMode="auto">
          <a:xfrm>
            <a:off x="4812320" y="38944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alloy 1</a:t>
            </a:r>
            <a:endParaRPr lang="en-US" sz="2800" dirty="0">
              <a:solidFill>
                <a:schemeClr val="folHlink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59" name="Text Box 1035"/>
          <p:cNvSpPr txBox="1">
            <a:spLocks noChangeArrowheads="1"/>
          </p:cNvSpPr>
          <p:nvPr/>
        </p:nvSpPr>
        <p:spPr bwMode="auto">
          <a:xfrm>
            <a:off x="6488720" y="38944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alloy 1 </a:t>
            </a:r>
            <a:endParaRPr lang="en-US" sz="2800" dirty="0">
              <a:solidFill>
                <a:schemeClr val="folHlink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0" name="Text Box 1035"/>
          <p:cNvSpPr txBox="1">
            <a:spLocks noChangeArrowheads="1"/>
          </p:cNvSpPr>
          <p:nvPr/>
        </p:nvSpPr>
        <p:spPr bwMode="auto">
          <a:xfrm>
            <a:off x="1307120" y="38944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alloy 2 </a:t>
            </a:r>
            <a:endParaRPr lang="en-US" sz="2800" dirty="0">
              <a:solidFill>
                <a:schemeClr val="folHlink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1" name="Text Box 1035"/>
          <p:cNvSpPr txBox="1">
            <a:spLocks noChangeArrowheads="1"/>
          </p:cNvSpPr>
          <p:nvPr/>
        </p:nvSpPr>
        <p:spPr bwMode="auto">
          <a:xfrm>
            <a:off x="3059720" y="44278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fresh 2 </a:t>
            </a:r>
            <a:endParaRPr lang="en-US" sz="2800" dirty="0">
              <a:solidFill>
                <a:schemeClr val="folHlink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2" name="Text Box 1035"/>
          <p:cNvSpPr txBox="1">
            <a:spLocks noChangeArrowheads="1"/>
          </p:cNvSpPr>
          <p:nvPr/>
        </p:nvSpPr>
        <p:spPr bwMode="auto">
          <a:xfrm>
            <a:off x="4812320" y="44278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fresh 1 </a:t>
            </a:r>
            <a:endParaRPr lang="en-US" sz="2800" dirty="0">
              <a:solidFill>
                <a:schemeClr val="folHlink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3" name="Text Box 1035"/>
          <p:cNvSpPr txBox="1">
            <a:spLocks noChangeArrowheads="1"/>
          </p:cNvSpPr>
          <p:nvPr/>
        </p:nvSpPr>
        <p:spPr bwMode="auto">
          <a:xfrm>
            <a:off x="6488720" y="44278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fresh 2 </a:t>
            </a:r>
            <a:endParaRPr lang="en-US" sz="2800" dirty="0">
              <a:solidFill>
                <a:schemeClr val="folHlink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8" name="Text Box 1035"/>
          <p:cNvSpPr txBox="1">
            <a:spLocks noChangeArrowheads="1"/>
          </p:cNvSpPr>
          <p:nvPr/>
        </p:nvSpPr>
        <p:spPr bwMode="auto">
          <a:xfrm>
            <a:off x="1307120" y="44278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folHlink"/>
                </a:solidFill>
                <a:latin typeface="Calibri" pitchFamily="-112" charset="0"/>
                <a:cs typeface="Times New Roman" pitchFamily="-112" charset="0"/>
              </a:rPr>
              <a:t>fresh 1 </a:t>
            </a:r>
            <a:endParaRPr lang="en-US" sz="2800" dirty="0">
              <a:solidFill>
                <a:schemeClr val="folHlink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1189038" y="6096000"/>
            <a:ext cx="7620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 i="1">
                <a:latin typeface="Calibri" pitchFamily="-112" charset="0"/>
                <a:cs typeface="Calibri" pitchFamily="-112" charset="0"/>
              </a:rPr>
              <a:t>This term's first class to guess another's word earns 1 problem...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1219200" y="6411913"/>
            <a:ext cx="7620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 i="1">
                <a:latin typeface="Calibri" pitchFamily="-112" charset="0"/>
                <a:cs typeface="Calibri" pitchFamily="-112" charset="0"/>
              </a:rPr>
              <a:t>This term's last class to have its word guessed earns 1 problem...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aggr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804025" y="1241425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1144587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9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867025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619500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371975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124450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876925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629400" y="5181600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7381875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8134350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114550" y="5181600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2276475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30289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4767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5247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8286750" y="583088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1279525" y="2927350"/>
            <a:ext cx="1304925" cy="139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2689225" y="4216400"/>
            <a:ext cx="3978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Number of stalls in which cows can be placed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2444750" y="4665663"/>
            <a:ext cx="2001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locations of stalls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1277938" y="3413125"/>
            <a:ext cx="1179512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1214438" y="4816475"/>
            <a:ext cx="1243012" cy="92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1878013" y="2378075"/>
            <a:ext cx="38242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Number of cows to house in the new barn…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229475" y="1714500"/>
            <a:ext cx="50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346825" y="2424113"/>
            <a:ext cx="2041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largest minimum spacing possible after placing the cows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aggr </a:t>
            </a: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in Python (in part)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5763" y="1347788"/>
            <a:ext cx="806926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A90E05"/>
                </a:solidFill>
                <a:latin typeface="Courier New" pitchFamily="-106" charset="0"/>
              </a:rPr>
              <a:t># get the # of stalls (N) and cows (C)</a:t>
            </a: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S = []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D88E04"/>
                </a:solidFill>
                <a:latin typeface="Courier New" pitchFamily="-106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 i </a:t>
            </a:r>
            <a:r>
              <a:rPr lang="en-US" sz="1500" b="1">
                <a:solidFill>
                  <a:srgbClr val="D88E04"/>
                </a:solidFill>
                <a:latin typeface="Courier New" pitchFamily="-106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>
                <a:solidFill>
                  <a:srgbClr val="9A0DC7"/>
                </a:solidFill>
                <a:latin typeface="Courier New" pitchFamily="-106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(N):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  S += [input()] </a:t>
            </a:r>
            <a:r>
              <a:rPr lang="en-US" sz="1500" b="1">
                <a:solidFill>
                  <a:srgbClr val="A90E05"/>
                </a:solidFill>
                <a:latin typeface="Courier New" pitchFamily="-106" charset="0"/>
              </a:rPr>
              <a:t># get the stalls' locations</a:t>
            </a: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S.</a:t>
            </a:r>
            <a:r>
              <a:rPr lang="en-US" sz="1500" b="1">
                <a:solidFill>
                  <a:srgbClr val="9A0DC7"/>
                </a:solidFill>
                <a:latin typeface="Courier New" pitchFamily="-106" charset="0"/>
              </a:rPr>
              <a:t>sort</a:t>
            </a: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()         </a:t>
            </a:r>
            <a:r>
              <a:rPr lang="en-US" sz="1500" b="1">
                <a:solidFill>
                  <a:srgbClr val="A90E05"/>
                </a:solidFill>
                <a:latin typeface="Courier New" pitchFamily="-106" charset="0"/>
              </a:rPr>
              <a:t># sort them</a:t>
            </a: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lo = 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Courier New" pitchFamily="-106" charset="0"/>
              </a:rPr>
              <a:t>hi = max(S)-min(S)+1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rot="16200000" flipV="1">
            <a:off x="6395244" y="1772444"/>
            <a:ext cx="817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Georgia" pitchFamily="-106" charset="0"/>
              </a:rPr>
              <a:t>input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>
            <a:off x="6210300" y="1439863"/>
            <a:ext cx="195263" cy="1192212"/>
          </a:xfrm>
          <a:prstGeom prst="rightBrace">
            <a:avLst>
              <a:gd name="adj1" fmla="val 5088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aggr </a:t>
            </a: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in Python (in part)</a:t>
            </a: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7391400" y="2971800"/>
            <a:ext cx="609600" cy="3048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5763" y="1347788"/>
            <a:ext cx="806926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get the # of stalls (N) and cows (C)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S = []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</a:rPr>
              <a:t>i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>
                <a:solidFill>
                  <a:srgbClr val="9A0DC7"/>
                </a:solidFill>
                <a:latin typeface="Courier New" pitchFamily="-106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(N):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S += [input()]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get the stalls' locations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000000"/>
                </a:solidFill>
                <a:latin typeface="Courier New" pitchFamily="-106" charset="0"/>
              </a:rPr>
              <a:t>S.</a:t>
            </a:r>
            <a:r>
              <a:rPr lang="en-US" sz="1500" b="1" dirty="0" err="1">
                <a:solidFill>
                  <a:srgbClr val="9A0DC7"/>
                </a:solidFill>
                <a:latin typeface="Courier New" pitchFamily="-106" charset="0"/>
              </a:rPr>
              <a:t>sort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()        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sort them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lo = 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hi = max(S)-min(S)+1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while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True: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mid = (lo + hi)/2 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no overflow in Python, right?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if mid == hi or mid == lo: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break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  # does mid work?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if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</a:t>
            </a:r>
            <a:r>
              <a:rPr lang="en-US" sz="1500" b="1" dirty="0">
                <a:solidFill>
                  <a:srgbClr val="180BFF"/>
                </a:solidFill>
                <a:latin typeface="Courier New" pitchFamily="-106" charset="0"/>
              </a:rPr>
              <a:t>CHECKS_OUT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( mid, C, S 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  lo = mid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worked! look higher (set lo to mid)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</a:t>
            </a:r>
            <a:r>
              <a:rPr lang="en-US" sz="1500" b="1" dirty="0">
                <a:solidFill>
                  <a:srgbClr val="D88E04"/>
                </a:solidFill>
                <a:latin typeface="Courier New" pitchFamily="-106" charset="0"/>
              </a:rPr>
              <a:t>else</a:t>
            </a: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    hi = mid </a:t>
            </a:r>
            <a:r>
              <a:rPr lang="en-US" sz="1500" b="1" dirty="0">
                <a:solidFill>
                  <a:srgbClr val="A90E05"/>
                </a:solidFill>
                <a:latin typeface="Courier New" pitchFamily="-106" charset="0"/>
              </a:rPr>
              <a:t># did not work... look lower (set hi to mid)</a:t>
            </a: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solidFill>
                <a:srgbClr val="000000"/>
              </a:solidFill>
              <a:latin typeface="Courier New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Courier New" pitchFamily="-106" charset="0"/>
              </a:rPr>
              <a:t>print mid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 rot="16200000" flipV="1">
            <a:off x="7549356" y="4185444"/>
            <a:ext cx="17732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Georgia" pitchFamily="-106" charset="0"/>
              </a:rPr>
              <a:t>binary search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rot="16200000" flipV="1">
            <a:off x="6395244" y="1772444"/>
            <a:ext cx="8175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Georgia" pitchFamily="-106" charset="0"/>
              </a:rPr>
              <a:t>input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8203" name="AutoShape 11"/>
          <p:cNvSpPr>
            <a:spLocks/>
          </p:cNvSpPr>
          <p:nvPr/>
        </p:nvSpPr>
        <p:spPr bwMode="auto">
          <a:xfrm>
            <a:off x="6210300" y="1439863"/>
            <a:ext cx="195263" cy="1192212"/>
          </a:xfrm>
          <a:prstGeom prst="rightBrace">
            <a:avLst>
              <a:gd name="adj1" fmla="val 5088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8364" y="6278694"/>
            <a:ext cx="211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180BFF"/>
                </a:solidFill>
                <a:latin typeface="Georgia" pitchFamily="-106" charset="0"/>
              </a:rPr>
              <a:t>still left to do?</a:t>
            </a:r>
            <a:endParaRPr lang="en-US" sz="2400">
              <a:solidFill>
                <a:srgbClr val="180B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 shot 2010-10-26 at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152" y="152400"/>
            <a:ext cx="5589588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reen shot 2010-10-26 at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86800" cy="509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3573" y="587226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This bug went undetected in Java's libraries for years...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week's problems…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2438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phoneline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80BFF"/>
                </a:solidFill>
                <a:latin typeface="Courier New" pitchFamily="-106" charset="0"/>
              </a:rPr>
              <a:t>hunger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ourier New" pitchFamily="-106" charset="0"/>
              </a:rPr>
              <a:t>aggr</a:t>
            </a:r>
            <a:endParaRPr lang="en-US" sz="3200" b="1" dirty="0">
              <a:solidFill>
                <a:srgbClr val="C0000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cowblank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btwr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1258" y="3370492"/>
            <a:ext cx="54056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this problem is only for those </a:t>
            </a:r>
            <a:r>
              <a:rPr lang="en-US" sz="2100" dirty="0" smtClean="0">
                <a:solidFill>
                  <a:srgbClr val="C00000"/>
                </a:solidFill>
                <a:latin typeface="Georgia" pitchFamily="-106" charset="0"/>
              </a:rPr>
              <a:t>new</a:t>
            </a: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 to ACM...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0985" y="3785990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but if you're returning, you can solve it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in web-form for credit: you should use HTML 5's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canvas object directly (or libraries that use it)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to </a:t>
            </a:r>
            <a:r>
              <a:rPr lang="en-US" sz="1500" b="1" i="1" dirty="0" smtClean="0">
                <a:solidFill>
                  <a:srgbClr val="000000"/>
                </a:solidFill>
                <a:latin typeface="Georgia" pitchFamily="-106" charset="0"/>
              </a:rPr>
              <a:t>draw </a:t>
            </a:r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the scenario and results...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Georgia" pitchFamily="-106" charset="0"/>
              </a:rPr>
              <a:t>Web versions!</a:t>
            </a:r>
            <a:endParaRPr lang="en-US" sz="3600" dirty="0">
              <a:solidFill>
                <a:srgbClr val="000000"/>
              </a:solidFill>
              <a:latin typeface="Georgia" pitchFamily="-106" charset="0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 l="17187" t="34066" r="24219" b="34066"/>
          <a:stretch>
            <a:fillRect/>
          </a:stretch>
        </p:blipFill>
        <p:spPr bwMode="auto">
          <a:xfrm>
            <a:off x="368105" y="1257300"/>
            <a:ext cx="5715000" cy="2209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4377" y="3523372"/>
            <a:ext cx="343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Web frameworks are welcome...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8105" y="4630057"/>
            <a:ext cx="487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As are libraries, e.g., </a:t>
            </a:r>
            <a:r>
              <a:rPr lang="en-US" dirty="0" err="1" smtClean="0">
                <a:solidFill>
                  <a:srgbClr val="000000"/>
                </a:solidFill>
                <a:latin typeface="Georgia" pitchFamily="-106" charset="0"/>
              </a:rPr>
              <a:t>JQuery</a:t>
            </a:r>
            <a:r>
              <a:rPr lang="en-US" dirty="0" smtClean="0">
                <a:solidFill>
                  <a:srgbClr val="000000"/>
                </a:solidFill>
                <a:latin typeface="Georgia" pitchFamily="-106" charset="0"/>
              </a:rPr>
              <a:t> and its variants...</a:t>
            </a:r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776412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528887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281362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033837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786312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538787" y="5502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6291262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7043737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023937" y="55022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185862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9383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33861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64341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7196137" y="615156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2065" y="5420957"/>
            <a:ext cx="9509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The locations of stalls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18859" y="6489384"/>
            <a:ext cx="35605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rgbClr val="C00000"/>
                </a:solidFill>
                <a:latin typeface="Georgia" pitchFamily="-106" charset="0"/>
              </a:rPr>
              <a:t>This week: HMTL 5 canvas objects</a:t>
            </a:r>
            <a:endParaRPr lang="en-US" sz="15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44358" y="5625895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57910"/>
                </a:solidFill>
                <a:latin typeface="Georgia" pitchFamily="-106" charset="0"/>
              </a:rPr>
              <a:t>cows!</a:t>
            </a:r>
            <a:endParaRPr lang="en-US" b="1" i="1" dirty="0"/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/>
          <a:srcRect l="21906" t="15567" r="24582" b="4089"/>
          <a:stretch>
            <a:fillRect/>
          </a:stretch>
        </p:blipFill>
        <p:spPr bwMode="auto">
          <a:xfrm>
            <a:off x="6526605" y="822466"/>
            <a:ext cx="2386813" cy="41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week's problems…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2438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B050"/>
                </a:solidFill>
                <a:latin typeface="Courier New" pitchFamily="-106" charset="0"/>
              </a:rPr>
              <a:t>phoneline</a:t>
            </a:r>
            <a:endParaRPr lang="en-US" sz="3200" b="1" dirty="0">
              <a:solidFill>
                <a:srgbClr val="00B05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80BFF"/>
                </a:solidFill>
                <a:latin typeface="Courier New" pitchFamily="-106" charset="0"/>
              </a:rPr>
              <a:t>hunger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ourier New" pitchFamily="-106" charset="0"/>
              </a:rPr>
              <a:t>aggr</a:t>
            </a:r>
            <a:endParaRPr lang="en-US" sz="3200" b="1" dirty="0">
              <a:solidFill>
                <a:srgbClr val="C0000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cowblank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btwr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1258" y="3370492"/>
            <a:ext cx="54056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this problem is only for those </a:t>
            </a:r>
            <a:r>
              <a:rPr lang="en-US" sz="2100" dirty="0" smtClean="0">
                <a:solidFill>
                  <a:srgbClr val="C00000"/>
                </a:solidFill>
                <a:latin typeface="Georgia" pitchFamily="-106" charset="0"/>
              </a:rPr>
              <a:t>new</a:t>
            </a: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 to ACM...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0985" y="3785990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but if you're returning, you can solve it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in web-form for credit: you should use HTML 5's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canvas object directly (or libraries that use it)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to </a:t>
            </a:r>
            <a:r>
              <a:rPr lang="en-US" sz="1500" b="1" i="1" dirty="0" smtClean="0">
                <a:solidFill>
                  <a:srgbClr val="000000"/>
                </a:solidFill>
                <a:latin typeface="Georgia" pitchFamily="-106" charset="0"/>
              </a:rPr>
              <a:t>draw </a:t>
            </a:r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the scenario and results...</a:t>
            </a:r>
            <a:endParaRPr lang="en-US" sz="15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493480" y="2138290"/>
            <a:ext cx="528410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 dirty="0" err="1" smtClean="0">
                <a:solidFill>
                  <a:srgbClr val="00B050"/>
                </a:solidFill>
                <a:latin typeface="Georgia" pitchFamily="-106" charset="0"/>
              </a:rPr>
              <a:t>phoneline</a:t>
            </a:r>
            <a:endParaRPr lang="en-US" sz="3600" dirty="0">
              <a:solidFill>
                <a:srgbClr val="00B05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34731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166584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5 7 1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1 2 5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3 1 4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2 4 8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3 2 3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5 2 9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3 4 7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4 5 6 </a:t>
            </a:r>
            <a:endParaRPr lang="en-US" sz="3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055077" y="1447800"/>
            <a:ext cx="1307123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1451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# of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telephone poles, N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767864" y="1636651"/>
            <a:ext cx="5084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958494" y="2436751"/>
            <a:ext cx="204152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The </a:t>
            </a:r>
            <a:r>
              <a:rPr lang="en-US" sz="1500" dirty="0" err="1">
                <a:solidFill>
                  <a:srgbClr val="057910"/>
                </a:solidFill>
                <a:latin typeface="Georgia" pitchFamily="-106" charset="0"/>
              </a:rPr>
              <a:t>minimium</a:t>
            </a:r>
            <a:r>
              <a:rPr lang="en-US" sz="1500" dirty="0">
                <a:solidFill>
                  <a:srgbClr val="057910"/>
                </a:solidFill>
                <a:latin typeface="Georgia" pitchFamily="-106" charset="0"/>
              </a:rPr>
              <a:t>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possible length of </a:t>
            </a:r>
            <a:r>
              <a:rPr lang="en-US" sz="1500" i="1" dirty="0" smtClean="0">
                <a:solidFill>
                  <a:srgbClr val="057910"/>
                </a:solidFill>
                <a:latin typeface="Georgia" pitchFamily="-106" charset="0"/>
              </a:rPr>
              <a:t>remaining </a:t>
            </a: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cables needed to connect #1 and #N</a:t>
            </a:r>
            <a:endParaRPr lang="en-US" sz="1500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8421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# of edges available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2652912" y="2063260"/>
            <a:ext cx="245932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srgbClr val="057910"/>
                </a:solidFill>
                <a:latin typeface="Georgia" pitchFamily="-106" charset="0"/>
              </a:rPr>
              <a:t># of cables you get for free</a:t>
            </a:r>
            <a:endParaRPr lang="en-US" sz="2400" b="1" dirty="0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1600200" y="17526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2119512" y="229186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783058" y="6007065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886855" y="3570704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22811" y="6316556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Georgia" pitchFamily="-106" charset="0"/>
              </a:rPr>
              <a:t>#1 is connected to the phone network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73076" y="563773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8276336" y="3981157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733411" y="5781982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4318597" y="5525191"/>
            <a:ext cx="225083" cy="225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697457" y="328577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116212" y="559731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012207" y="594722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8462519" y="402157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-106" charset="0"/>
              </a:rPr>
              <a:t>5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54760" y="4439583"/>
            <a:ext cx="2061025" cy="9542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167453" y="439090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5</a:t>
            </a:r>
            <a:endParaRPr lang="en-US" dirty="0"/>
          </a:p>
        </p:txBody>
      </p:sp>
      <p:cxnSp>
        <p:nvCxnSpPr>
          <p:cNvPr id="67" name="Straight Connector 66"/>
          <p:cNvCxnSpPr>
            <a:endCxn id="60" idx="0"/>
          </p:cNvCxnSpPr>
          <p:nvPr/>
        </p:nvCxnSpPr>
        <p:spPr>
          <a:xfrm flipV="1">
            <a:off x="3157679" y="5597316"/>
            <a:ext cx="1119795" cy="4097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598981" y="52328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317410" y="435564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215375" y="4390906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748938" y="330142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317410" y="5714677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7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552100" y="494041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6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4191002" y="3810002"/>
            <a:ext cx="2514601" cy="19811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4648200" y="5638800"/>
            <a:ext cx="1981202" cy="3048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6858000" y="4419600"/>
            <a:ext cx="1524000" cy="121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4191000" y="3733800"/>
            <a:ext cx="403860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3424896" y="4533900"/>
            <a:ext cx="1600200" cy="304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2560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9713" y="1066800"/>
            <a:ext cx="3341687" cy="180975"/>
            <a:chOff x="295" y="1311"/>
            <a:chExt cx="5177" cy="114"/>
          </a:xfrm>
        </p:grpSpPr>
        <p:sp>
          <p:nvSpPr>
            <p:cNvPr id="1537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1537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3429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ACM today</a:t>
            </a:r>
          </a:p>
        </p:txBody>
      </p:sp>
      <p:sp>
        <p:nvSpPr>
          <p:cNvPr id="15364" name="Text Box 50"/>
          <p:cNvSpPr txBox="1">
            <a:spLocks noChangeArrowheads="1"/>
          </p:cNvSpPr>
          <p:nvPr/>
        </p:nvSpPr>
        <p:spPr bwMode="auto">
          <a:xfrm>
            <a:off x="669925" y="2041525"/>
            <a:ext cx="21780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Some </a:t>
            </a:r>
            <a:r>
              <a:rPr lang="en-US" sz="2400" b="1" i="1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nice</a:t>
            </a:r>
            <a:r>
              <a:rPr lang="en-US" sz="2400" b="1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 unix commands…</a:t>
            </a:r>
          </a:p>
        </p:txBody>
      </p:sp>
      <p:sp>
        <p:nvSpPr>
          <p:cNvPr id="15367" name="Rectangle 42"/>
          <p:cNvSpPr>
            <a:spLocks noChangeArrowheads="1"/>
          </p:cNvSpPr>
          <p:nvPr/>
        </p:nvSpPr>
        <p:spPr bwMode="auto">
          <a:xfrm>
            <a:off x="301625" y="1897063"/>
            <a:ext cx="3113088" cy="110648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5368" name="Rectangle 43"/>
          <p:cNvSpPr>
            <a:spLocks noChangeArrowheads="1"/>
          </p:cNvSpPr>
          <p:nvPr/>
        </p:nvSpPr>
        <p:spPr bwMode="auto">
          <a:xfrm>
            <a:off x="273489" y="6324600"/>
            <a:ext cx="6199187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112" charset="-128"/>
              </a:rPr>
              <a:t>This week:</a:t>
            </a:r>
            <a:r>
              <a:rPr lang="en-US" b="1" dirty="0" smtClean="0">
                <a:solidFill>
                  <a:srgbClr val="008000"/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rgbClr val="008000"/>
                </a:solidFill>
                <a:ea typeface="ＭＳ Ｐゴシック" pitchFamily="-112" charset="-128"/>
              </a:rPr>
              <a:t>binary search problems...</a:t>
            </a:r>
            <a:endParaRPr lang="en-US" b="1" dirty="0" smtClean="0">
              <a:solidFill>
                <a:srgbClr val="008000"/>
              </a:solidFill>
              <a:ea typeface="ＭＳ Ｐゴシック" pitchFamily="-112" charset="-128"/>
            </a:endParaRPr>
          </a:p>
        </p:txBody>
      </p:sp>
      <p:pic>
        <p:nvPicPr>
          <p:cNvPr id="15369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995" y="4237038"/>
            <a:ext cx="5334000" cy="190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70" name="Line 46"/>
          <p:cNvSpPr>
            <a:spLocks noChangeShapeType="1"/>
          </p:cNvSpPr>
          <p:nvPr/>
        </p:nvSpPr>
        <p:spPr bwMode="auto">
          <a:xfrm>
            <a:off x="1752600" y="31242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/>
          <a:srcRect l="1059" t="18330" r="18000" b="7315"/>
          <a:stretch>
            <a:fillRect/>
          </a:stretch>
        </p:blipFill>
        <p:spPr bwMode="auto">
          <a:xfrm>
            <a:off x="3797118" y="599833"/>
            <a:ext cx="5194482" cy="3261651"/>
          </a:xfrm>
          <a:prstGeom prst="rect">
            <a:avLst/>
          </a:prstGeom>
          <a:noFill/>
          <a:ln w="9525">
            <a:solidFill>
              <a:srgbClr val="940EBE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328374" y="459548"/>
            <a:ext cx="170543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a typeface="ＭＳ Ｐゴシック" pitchFamily="-112" charset="-128"/>
              </a:rPr>
              <a:t>Paul Dorsey will  talk next week at this time...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300788" y="5740400"/>
            <a:ext cx="210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FF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“Nice” enforcement</a:t>
            </a:r>
            <a:endParaRPr lang="en-US" b="1" i="1" dirty="0" smtClean="0">
              <a:solidFill>
                <a:srgbClr val="FFFFFF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pic>
        <p:nvPicPr>
          <p:cNvPr id="21" name="Picture 2" descr="IMG_12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8743" y="4123007"/>
            <a:ext cx="3299657" cy="2474743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838396" y="6144987"/>
            <a:ext cx="30937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One of our </a:t>
            </a:r>
            <a:r>
              <a:rPr lang="en-US" sz="2100" b="1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Nice</a:t>
            </a:r>
            <a:r>
              <a:rPr lang="en-US" sz="21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 enforcers!</a:t>
            </a:r>
            <a:endParaRPr lang="en-US" sz="21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276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276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71800"/>
            <a:ext cx="81867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2970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2970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9699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29700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29701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29702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7997825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175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175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1747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1748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1749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1750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71800"/>
            <a:ext cx="832961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3799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3800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3795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3796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3797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3798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806926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58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58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844708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7895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7896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7891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7892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7893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7894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8221663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39943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39944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39939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39940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39941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39942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84010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41991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41992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41987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41988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41989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41990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95600"/>
            <a:ext cx="8069263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44040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44041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44035" name="Text Box 1029"/>
          <p:cNvSpPr txBox="1">
            <a:spLocks noChangeArrowheads="1"/>
          </p:cNvSpPr>
          <p:nvPr/>
        </p:nvSpPr>
        <p:spPr bwMode="auto">
          <a:xfrm>
            <a:off x="676275" y="228600"/>
            <a:ext cx="778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ea typeface="ＭＳ Ｐゴシック" pitchFamily="-112" charset="-128"/>
              </a:rPr>
              <a:t>MST</a:t>
            </a:r>
          </a:p>
        </p:txBody>
      </p:sp>
      <p:sp>
        <p:nvSpPr>
          <p:cNvPr id="44036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FF"/>
                </a:solidFill>
                <a:latin typeface="Arial" charset="0"/>
                <a:ea typeface="ＭＳ Ｐゴシック" pitchFamily="-112" charset="-128"/>
              </a:rPr>
              <a:t>Minimum spanning tree:   </a:t>
            </a: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t>(Prim’s algorithm)</a:t>
            </a:r>
          </a:p>
        </p:txBody>
      </p:sp>
      <p:sp>
        <p:nvSpPr>
          <p:cNvPr id="44037" name="Text Box 1031"/>
          <p:cNvSpPr txBox="1">
            <a:spLocks noChangeArrowheads="1"/>
          </p:cNvSpPr>
          <p:nvPr/>
        </p:nvSpPr>
        <p:spPr bwMode="auto">
          <a:xfrm>
            <a:off x="609600" y="1981200"/>
            <a:ext cx="5486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ea typeface="ＭＳ Ｐゴシック" pitchFamily="-112" charset="-128"/>
              </a:rPr>
              <a:t>Start anywhere and repeatedly choose the next-smallest edge out from your current tree.</a:t>
            </a:r>
          </a:p>
        </p:txBody>
      </p:sp>
      <p:pic>
        <p:nvPicPr>
          <p:cNvPr id="44038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851852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1033"/>
          <p:cNvSpPr txBox="1">
            <a:spLocks noChangeArrowheads="1"/>
          </p:cNvSpPr>
          <p:nvPr/>
        </p:nvSpPr>
        <p:spPr bwMode="auto">
          <a:xfrm>
            <a:off x="7421563" y="6264275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FF0000"/>
                </a:solidFill>
                <a:ea typeface="ＭＳ Ｐゴシック" pitchFamily="-112" charset="-128"/>
              </a:rPr>
              <a:t>Done!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533400"/>
            <a:ext cx="6866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/>
              <a:t>Try this week's problems!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2438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B050"/>
                </a:solidFill>
                <a:latin typeface="Courier New" pitchFamily="-106" charset="0"/>
              </a:rPr>
              <a:t>phoneline</a:t>
            </a:r>
            <a:endParaRPr lang="en-US" sz="3200" b="1" dirty="0">
              <a:solidFill>
                <a:srgbClr val="00B05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80BFF"/>
                </a:solidFill>
                <a:latin typeface="Courier New" pitchFamily="-106" charset="0"/>
              </a:rPr>
              <a:t>hunger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ourier New" pitchFamily="-106" charset="0"/>
              </a:rPr>
              <a:t>aggr</a:t>
            </a:r>
            <a:endParaRPr lang="en-US" sz="3200" b="1" dirty="0">
              <a:solidFill>
                <a:srgbClr val="C00000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cowblank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180BFF"/>
                </a:solidFill>
                <a:latin typeface="Courier New" pitchFamily="-106" charset="0"/>
              </a:rPr>
              <a:t>btwr</a:t>
            </a:r>
            <a:endParaRPr lang="en-US" sz="3200" b="1" dirty="0">
              <a:solidFill>
                <a:srgbClr val="180BFF"/>
              </a:solidFill>
              <a:latin typeface="Courier New" pitchFamily="-10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1258" y="3370492"/>
            <a:ext cx="54056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this problem is only for those </a:t>
            </a:r>
            <a:r>
              <a:rPr lang="en-US" sz="2100" dirty="0" smtClean="0">
                <a:solidFill>
                  <a:srgbClr val="C00000"/>
                </a:solidFill>
                <a:latin typeface="Georgia" pitchFamily="-106" charset="0"/>
              </a:rPr>
              <a:t>new</a:t>
            </a: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 to ACM...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0985" y="3785990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but if you're returning, you can solve it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in web-form for credit: you should use HTML 5's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canvas object directly (or libraries that use it)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to </a:t>
            </a:r>
            <a:r>
              <a:rPr lang="en-US" sz="1500" b="1" i="1" dirty="0" smtClean="0">
                <a:solidFill>
                  <a:srgbClr val="000000"/>
                </a:solidFill>
                <a:latin typeface="Georgia" pitchFamily="-106" charset="0"/>
              </a:rPr>
              <a:t>draw </a:t>
            </a:r>
            <a:r>
              <a:rPr lang="en-US" sz="1500" dirty="0" smtClean="0">
                <a:solidFill>
                  <a:srgbClr val="000000"/>
                </a:solidFill>
                <a:latin typeface="Georgia" pitchFamily="-106" charset="0"/>
              </a:rPr>
              <a:t>the scenario and results...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IMG_12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1143" y="4275407"/>
            <a:ext cx="3299657" cy="2474743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9713" y="1066800"/>
            <a:ext cx="3341687" cy="180975"/>
            <a:chOff x="295" y="1311"/>
            <a:chExt cx="5177" cy="114"/>
          </a:xfrm>
        </p:grpSpPr>
        <p:sp>
          <p:nvSpPr>
            <p:cNvPr id="1537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  <p:sp>
          <p:nvSpPr>
            <p:cNvPr id="1537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3429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ACM today</a:t>
            </a:r>
          </a:p>
        </p:txBody>
      </p:sp>
      <p:sp>
        <p:nvSpPr>
          <p:cNvPr id="15364" name="Text Box 50"/>
          <p:cNvSpPr txBox="1">
            <a:spLocks noChangeArrowheads="1"/>
          </p:cNvSpPr>
          <p:nvPr/>
        </p:nvSpPr>
        <p:spPr bwMode="auto">
          <a:xfrm>
            <a:off x="669925" y="2041525"/>
            <a:ext cx="21780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Some </a:t>
            </a:r>
            <a:r>
              <a:rPr lang="en-US" sz="2400" b="1" i="1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nice</a:t>
            </a:r>
            <a:r>
              <a:rPr lang="en-US" sz="2400" b="1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 unix commands…</a:t>
            </a:r>
          </a:p>
        </p:txBody>
      </p:sp>
      <p:sp>
        <p:nvSpPr>
          <p:cNvPr id="15367" name="Rectangle 42"/>
          <p:cNvSpPr>
            <a:spLocks noChangeArrowheads="1"/>
          </p:cNvSpPr>
          <p:nvPr/>
        </p:nvSpPr>
        <p:spPr bwMode="auto">
          <a:xfrm>
            <a:off x="301625" y="1897063"/>
            <a:ext cx="3113088" cy="110648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5368" name="Rectangle 43"/>
          <p:cNvSpPr>
            <a:spLocks noChangeArrowheads="1"/>
          </p:cNvSpPr>
          <p:nvPr/>
        </p:nvSpPr>
        <p:spPr bwMode="auto">
          <a:xfrm>
            <a:off x="273489" y="6324600"/>
            <a:ext cx="6199187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112" charset="-128"/>
              </a:rPr>
              <a:t>This week:</a:t>
            </a:r>
            <a:r>
              <a:rPr lang="en-US" b="1" dirty="0" smtClean="0">
                <a:solidFill>
                  <a:srgbClr val="008000"/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rgbClr val="008000"/>
                </a:solidFill>
                <a:ea typeface="ＭＳ Ｐゴシック" pitchFamily="-112" charset="-128"/>
              </a:rPr>
              <a:t>binary search problems...</a:t>
            </a:r>
            <a:endParaRPr lang="en-US" b="1" dirty="0" smtClean="0">
              <a:solidFill>
                <a:srgbClr val="008000"/>
              </a:solidFill>
              <a:ea typeface="ＭＳ Ｐゴシック" pitchFamily="-112" charset="-128"/>
            </a:endParaRPr>
          </a:p>
        </p:txBody>
      </p:sp>
      <p:pic>
        <p:nvPicPr>
          <p:cNvPr id="15369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995" y="4237038"/>
            <a:ext cx="5334000" cy="190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70" name="Line 46"/>
          <p:cNvSpPr>
            <a:spLocks noChangeShapeType="1"/>
          </p:cNvSpPr>
          <p:nvPr/>
        </p:nvSpPr>
        <p:spPr bwMode="auto">
          <a:xfrm>
            <a:off x="1752600" y="31242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6300788" y="5740400"/>
            <a:ext cx="210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FF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“Nice” enforcement</a:t>
            </a:r>
            <a:endParaRPr lang="en-US" b="1" i="1" dirty="0" smtClean="0">
              <a:solidFill>
                <a:srgbClr val="FFFFFF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/>
          <a:srcRect l="1059" t="18330" r="18000" b="7315"/>
          <a:stretch>
            <a:fillRect/>
          </a:stretch>
        </p:blipFill>
        <p:spPr bwMode="auto">
          <a:xfrm>
            <a:off x="3797118" y="599833"/>
            <a:ext cx="5194482" cy="3261651"/>
          </a:xfrm>
          <a:prstGeom prst="rect">
            <a:avLst/>
          </a:prstGeom>
          <a:noFill/>
          <a:ln w="9525">
            <a:solidFill>
              <a:srgbClr val="940EBE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328374" y="459548"/>
            <a:ext cx="170543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a typeface="ＭＳ Ｐゴシック" pitchFamily="-112" charset="-128"/>
              </a:rPr>
              <a:t>Paul Dorsey will  talk next week at this time...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58088" y="6367727"/>
            <a:ext cx="2357056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100" b="1" i="1" dirty="0" smtClean="0">
                <a:latin typeface="Calibri" pitchFamily="34" charset="0"/>
                <a:ea typeface="ＭＳ Ｐゴシック" pitchFamily="-112" charset="-128"/>
                <a:cs typeface="Calibri" pitchFamily="34" charset="0"/>
              </a:rPr>
              <a:t>be sure to be NICE !</a:t>
            </a:r>
            <a:endParaRPr lang="en-US" sz="21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50294" y="664153"/>
            <a:ext cx="6996967" cy="563231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Remote broadcast message (Tue Feb  1 21:59:15 2011):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Attention Knuth users: if you are currently experiencing excruciating slowness,</a:t>
            </a:r>
          </a:p>
          <a:p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smtClean="0">
                <a:latin typeface="Cambria" pitchFamily="18" charset="0"/>
              </a:rPr>
              <a:t>that is </a:t>
            </a:r>
            <a:r>
              <a:rPr lang="en-US" sz="1500" dirty="0" smtClean="0">
                <a:latin typeface="Cambria" pitchFamily="18" charset="0"/>
              </a:rPr>
              <a:t>because several people have been running Practicum problems without </a:t>
            </a:r>
            <a:r>
              <a:rPr lang="en-US" sz="1500" dirty="0" err="1" smtClean="0">
                <a:latin typeface="Cambria" pitchFamily="18" charset="0"/>
              </a:rPr>
              <a:t>nicing</a:t>
            </a:r>
            <a:r>
              <a:rPr lang="en-US" sz="1500" dirty="0" smtClean="0">
                <a:latin typeface="Cambria" pitchFamily="18" charset="0"/>
              </a:rPr>
              <a:t>  them</a:t>
            </a:r>
            <a:r>
              <a:rPr lang="en-US" sz="1500" dirty="0" smtClean="0">
                <a:latin typeface="Cambria" pitchFamily="18" charset="0"/>
              </a:rPr>
              <a:t>. THIS IS BAD. If you think that a program you are running might be using a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lot of CPU and/or RAM for longer than a few seconds, please nice it like so: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nice -n 19 [your process]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If you've already started running a process that you think might need to be</a:t>
            </a:r>
          </a:p>
          <a:p>
            <a:r>
              <a:rPr lang="en-US" sz="1500" dirty="0" err="1" smtClean="0">
                <a:latin typeface="Cambria" pitchFamily="18" charset="0"/>
              </a:rPr>
              <a:t>niced</a:t>
            </a:r>
            <a:r>
              <a:rPr lang="en-US" sz="1500" dirty="0" smtClean="0">
                <a:latin typeface="Cambria" pitchFamily="18" charset="0"/>
              </a:rPr>
              <a:t>, there are plenty of ways to do so: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    1. Invoke "</a:t>
            </a:r>
            <a:r>
              <a:rPr lang="en-US" sz="1500" dirty="0" err="1" smtClean="0">
                <a:latin typeface="Cambria" pitchFamily="18" charset="0"/>
              </a:rPr>
              <a:t>renice</a:t>
            </a:r>
            <a:r>
              <a:rPr lang="en-US" sz="1500" dirty="0" smtClean="0">
                <a:latin typeface="Cambria" pitchFamily="18" charset="0"/>
              </a:rPr>
              <a:t>" from the command line:</a:t>
            </a:r>
          </a:p>
          <a:p>
            <a:r>
              <a:rPr lang="en-US" sz="1500" dirty="0" smtClean="0">
                <a:latin typeface="Cambria" pitchFamily="18" charset="0"/>
              </a:rPr>
              <a:t>         </a:t>
            </a:r>
            <a:r>
              <a:rPr lang="en-US" sz="1500" dirty="0" err="1" smtClean="0">
                <a:latin typeface="Cambria" pitchFamily="18" charset="0"/>
              </a:rPr>
              <a:t>renice</a:t>
            </a:r>
            <a:r>
              <a:rPr lang="en-US" sz="1500" dirty="0" smtClean="0">
                <a:latin typeface="Cambria" pitchFamily="18" charset="0"/>
              </a:rPr>
              <a:t> -n 19 [process id]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    2. Open "top", hit 'r', and type in the PID of the process you want to</a:t>
            </a:r>
          </a:p>
          <a:p>
            <a:r>
              <a:rPr lang="en-US" sz="1500" dirty="0" smtClean="0">
                <a:latin typeface="Cambria" pitchFamily="18" charset="0"/>
              </a:rPr>
              <a:t>       </a:t>
            </a:r>
            <a:r>
              <a:rPr lang="en-US" sz="1500" dirty="0" err="1" smtClean="0">
                <a:latin typeface="Cambria" pitchFamily="18" charset="0"/>
              </a:rPr>
              <a:t>renice</a:t>
            </a:r>
            <a:r>
              <a:rPr lang="en-US" sz="1500" dirty="0" smtClean="0">
                <a:latin typeface="Cambria" pitchFamily="18" charset="0"/>
              </a:rPr>
              <a:t>, and then give it the priority (19 unless you have good reason to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       do otherwise).</a:t>
            </a:r>
          </a:p>
          <a:p>
            <a:endParaRPr lang="en-US" sz="1500" dirty="0" smtClean="0">
              <a:latin typeface="Cambria" pitchFamily="18" charset="0"/>
            </a:endParaRPr>
          </a:p>
          <a:p>
            <a:r>
              <a:rPr lang="en-US" sz="1500" dirty="0" smtClean="0">
                <a:latin typeface="Cambria" pitchFamily="18" charset="0"/>
              </a:rPr>
              <a:t>    3. Open "</a:t>
            </a:r>
            <a:r>
              <a:rPr lang="en-US" sz="1500" dirty="0" err="1" smtClean="0">
                <a:latin typeface="Cambria" pitchFamily="18" charset="0"/>
              </a:rPr>
              <a:t>htop</a:t>
            </a:r>
            <a:r>
              <a:rPr lang="en-US" sz="1500" dirty="0" smtClean="0">
                <a:latin typeface="Cambria" pitchFamily="18" charset="0"/>
              </a:rPr>
              <a:t>", find your process, and repeatedly hit F8 to increase its</a:t>
            </a:r>
          </a:p>
          <a:p>
            <a:r>
              <a:rPr lang="en-US" sz="1500" dirty="0" smtClean="0">
                <a:latin typeface="Cambria" pitchFamily="18" charset="0"/>
              </a:rPr>
              <a:t>       niceness.</a:t>
            </a:r>
            <a:endParaRPr lang="en-US" sz="1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68313" y="990600"/>
            <a:ext cx="8214096" cy="207383"/>
            <a:chOff x="295" y="1311"/>
            <a:chExt cx="5177" cy="114"/>
          </a:xfrm>
        </p:grpSpPr>
        <p:sp>
          <p:nvSpPr>
            <p:cNvPr id="1072" name="Rectangle 102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73" name="Rectangle 102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049" name="Text Box 1029"/>
          <p:cNvSpPr txBox="1">
            <a:spLocks noChangeArrowheads="1"/>
          </p:cNvSpPr>
          <p:nvPr/>
        </p:nvSpPr>
        <p:spPr bwMode="auto">
          <a:xfrm>
            <a:off x="2270451" y="116371"/>
            <a:ext cx="48101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Times New Roman" pitchFamily="-106" charset="0"/>
                <a:ea typeface="Times New Roman" pitchFamily="-106" charset="0"/>
                <a:cs typeface="Times New Roman" pitchFamily="-106" charset="0"/>
              </a:rPr>
              <a:t>Jotto!</a:t>
            </a:r>
          </a:p>
        </p:txBody>
      </p:sp>
      <p:sp>
        <p:nvSpPr>
          <p:cNvPr id="43" name="Text Box 1030"/>
          <p:cNvSpPr txBox="1">
            <a:spLocks noChangeArrowheads="1"/>
          </p:cNvSpPr>
          <p:nvPr/>
        </p:nvSpPr>
        <p:spPr bwMode="auto">
          <a:xfrm>
            <a:off x="2895600" y="2057400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Sophs</a:t>
            </a:r>
          </a:p>
        </p:txBody>
      </p:sp>
      <p:sp>
        <p:nvSpPr>
          <p:cNvPr id="44" name="Text Box 1031"/>
          <p:cNvSpPr txBox="1">
            <a:spLocks noChangeArrowheads="1"/>
          </p:cNvSpPr>
          <p:nvPr/>
        </p:nvSpPr>
        <p:spPr bwMode="auto">
          <a:xfrm>
            <a:off x="4648200" y="2057400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Jrs</a:t>
            </a:r>
          </a:p>
        </p:txBody>
      </p:sp>
      <p:sp>
        <p:nvSpPr>
          <p:cNvPr id="45" name="Text Box 1032"/>
          <p:cNvSpPr txBox="1">
            <a:spLocks noChangeArrowheads="1"/>
          </p:cNvSpPr>
          <p:nvPr/>
        </p:nvSpPr>
        <p:spPr bwMode="auto">
          <a:xfrm>
            <a:off x="6324600" y="2057400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Srs</a:t>
            </a:r>
          </a:p>
        </p:txBody>
      </p:sp>
      <p:sp>
        <p:nvSpPr>
          <p:cNvPr id="46" name="Text Box 1035"/>
          <p:cNvSpPr txBox="1">
            <a:spLocks noChangeArrowheads="1"/>
          </p:cNvSpPr>
          <p:nvPr/>
        </p:nvSpPr>
        <p:spPr bwMode="auto">
          <a:xfrm>
            <a:off x="3048000" y="27432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1 </a:t>
            </a:r>
          </a:p>
        </p:txBody>
      </p:sp>
      <p:sp>
        <p:nvSpPr>
          <p:cNvPr id="47" name="Text Box 1035"/>
          <p:cNvSpPr txBox="1">
            <a:spLocks noChangeArrowheads="1"/>
          </p:cNvSpPr>
          <p:nvPr/>
        </p:nvSpPr>
        <p:spPr bwMode="auto">
          <a:xfrm>
            <a:off x="4800600" y="27432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2 </a:t>
            </a:r>
          </a:p>
        </p:txBody>
      </p:sp>
      <p:sp>
        <p:nvSpPr>
          <p:cNvPr id="48" name="Text Box 1035"/>
          <p:cNvSpPr txBox="1">
            <a:spLocks noChangeArrowheads="1"/>
          </p:cNvSpPr>
          <p:nvPr/>
        </p:nvSpPr>
        <p:spPr bwMode="auto">
          <a:xfrm>
            <a:off x="6477000" y="27432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1 </a:t>
            </a:r>
          </a:p>
        </p:txBody>
      </p:sp>
      <p:sp>
        <p:nvSpPr>
          <p:cNvPr id="49" name="Text Box 1030"/>
          <p:cNvSpPr txBox="1">
            <a:spLocks noChangeArrowheads="1"/>
          </p:cNvSpPr>
          <p:nvPr/>
        </p:nvSpPr>
        <p:spPr bwMode="auto">
          <a:xfrm>
            <a:off x="1143000" y="2057400"/>
            <a:ext cx="1524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Calibri" pitchFamily="-112" charset="0"/>
                <a:cs typeface="Times New Roman" pitchFamily="-112" charset="0"/>
              </a:rPr>
              <a:t>Frosh</a:t>
            </a:r>
          </a:p>
        </p:txBody>
      </p:sp>
      <p:sp>
        <p:nvSpPr>
          <p:cNvPr id="51" name="Text Box 1035"/>
          <p:cNvSpPr txBox="1">
            <a:spLocks noChangeArrowheads="1"/>
          </p:cNvSpPr>
          <p:nvPr/>
        </p:nvSpPr>
        <p:spPr bwMode="auto">
          <a:xfrm>
            <a:off x="1295400" y="27432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audio 2 </a:t>
            </a:r>
          </a:p>
        </p:txBody>
      </p:sp>
      <p:sp>
        <p:nvSpPr>
          <p:cNvPr id="52" name="Text Box 1035"/>
          <p:cNvSpPr txBox="1">
            <a:spLocks noChangeArrowheads="1"/>
          </p:cNvSpPr>
          <p:nvPr/>
        </p:nvSpPr>
        <p:spPr bwMode="auto">
          <a:xfrm>
            <a:off x="3048000" y="32766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3 </a:t>
            </a:r>
          </a:p>
        </p:txBody>
      </p:sp>
      <p:sp>
        <p:nvSpPr>
          <p:cNvPr id="53" name="Text Box 1035"/>
          <p:cNvSpPr txBox="1">
            <a:spLocks noChangeArrowheads="1"/>
          </p:cNvSpPr>
          <p:nvPr/>
        </p:nvSpPr>
        <p:spPr bwMode="auto">
          <a:xfrm>
            <a:off x="4800600" y="32766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1 </a:t>
            </a:r>
          </a:p>
        </p:txBody>
      </p:sp>
      <p:sp>
        <p:nvSpPr>
          <p:cNvPr id="55" name="Text Box 1035"/>
          <p:cNvSpPr txBox="1">
            <a:spLocks noChangeArrowheads="1"/>
          </p:cNvSpPr>
          <p:nvPr/>
        </p:nvSpPr>
        <p:spPr bwMode="auto">
          <a:xfrm>
            <a:off x="6477000" y="32766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1 </a:t>
            </a:r>
          </a:p>
        </p:txBody>
      </p:sp>
      <p:sp>
        <p:nvSpPr>
          <p:cNvPr id="56" name="Text Box 1035"/>
          <p:cNvSpPr txBox="1">
            <a:spLocks noChangeArrowheads="1"/>
          </p:cNvSpPr>
          <p:nvPr/>
        </p:nvSpPr>
        <p:spPr bwMode="auto">
          <a:xfrm>
            <a:off x="1295400" y="32766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graze 2 </a:t>
            </a:r>
          </a:p>
        </p:txBody>
      </p:sp>
      <p:sp>
        <p:nvSpPr>
          <p:cNvPr id="57" name="Text Box 1035"/>
          <p:cNvSpPr txBox="1">
            <a:spLocks noChangeArrowheads="1"/>
          </p:cNvSpPr>
          <p:nvPr/>
        </p:nvSpPr>
        <p:spPr bwMode="auto">
          <a:xfrm>
            <a:off x="3059720" y="38944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58" name="Text Box 1035"/>
          <p:cNvSpPr txBox="1">
            <a:spLocks noChangeArrowheads="1"/>
          </p:cNvSpPr>
          <p:nvPr/>
        </p:nvSpPr>
        <p:spPr bwMode="auto">
          <a:xfrm>
            <a:off x="4812320" y="38944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1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59" name="Text Box 1035"/>
          <p:cNvSpPr txBox="1">
            <a:spLocks noChangeArrowheads="1"/>
          </p:cNvSpPr>
          <p:nvPr/>
        </p:nvSpPr>
        <p:spPr bwMode="auto">
          <a:xfrm>
            <a:off x="6488720" y="38944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0" name="Text Box 1035"/>
          <p:cNvSpPr txBox="1">
            <a:spLocks noChangeArrowheads="1"/>
          </p:cNvSpPr>
          <p:nvPr/>
        </p:nvSpPr>
        <p:spPr bwMode="auto">
          <a:xfrm>
            <a:off x="1307120" y="38944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alloy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1" name="Text Box 1035"/>
          <p:cNvSpPr txBox="1">
            <a:spLocks noChangeArrowheads="1"/>
          </p:cNvSpPr>
          <p:nvPr/>
        </p:nvSpPr>
        <p:spPr bwMode="auto">
          <a:xfrm>
            <a:off x="3059720" y="44278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2" name="Text Box 1035"/>
          <p:cNvSpPr txBox="1">
            <a:spLocks noChangeArrowheads="1"/>
          </p:cNvSpPr>
          <p:nvPr/>
        </p:nvSpPr>
        <p:spPr bwMode="auto">
          <a:xfrm>
            <a:off x="4812320" y="44278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3" name="Text Box 1035"/>
          <p:cNvSpPr txBox="1">
            <a:spLocks noChangeArrowheads="1"/>
          </p:cNvSpPr>
          <p:nvPr/>
        </p:nvSpPr>
        <p:spPr bwMode="auto">
          <a:xfrm>
            <a:off x="6488720" y="44278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2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8" name="Text Box 1035"/>
          <p:cNvSpPr txBox="1">
            <a:spLocks noChangeArrowheads="1"/>
          </p:cNvSpPr>
          <p:nvPr/>
        </p:nvSpPr>
        <p:spPr bwMode="auto">
          <a:xfrm>
            <a:off x="1307120" y="4427828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800080"/>
                </a:solidFill>
                <a:latin typeface="Calibri" pitchFamily="-112" charset="0"/>
                <a:cs typeface="Times New Roman" pitchFamily="-112" charset="0"/>
              </a:rPr>
              <a:t>fresh 1 </a:t>
            </a:r>
            <a:endParaRPr lang="en-US" sz="2800" dirty="0">
              <a:solidFill>
                <a:srgbClr val="800080"/>
              </a:solidFill>
              <a:latin typeface="Calibri" pitchFamily="-112" charset="0"/>
              <a:cs typeface="Times New Roman" pitchFamily="-112" charset="0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1189038" y="6096000"/>
            <a:ext cx="76200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latin typeface="Calibri" pitchFamily="-112" charset="0"/>
                <a:cs typeface="Calibri" pitchFamily="-112" charset="0"/>
              </a:rPr>
              <a:t>This term's first class to guess another's word earns 1 problem...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1219200" y="6411913"/>
            <a:ext cx="7620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latin typeface="Calibri" pitchFamily="-112" charset="0"/>
                <a:cs typeface="Calibri" pitchFamily="-112" charset="0"/>
              </a:rPr>
              <a:t>This term's last class to have its word guessed earns 1 problem...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Last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wifi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324600" y="1295400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2362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2 3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10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2228591" y="2557934"/>
            <a:ext cx="374802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# of access points and the # of houses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 flipH="1">
            <a:off x="1098811" y="2152765"/>
            <a:ext cx="981725" cy="4323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2092778" y="1953713"/>
            <a:ext cx="18921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# of test cases...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 flipH="1">
            <a:off x="1486096" y="2747252"/>
            <a:ext cx="738544" cy="2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2173838" y="3548022"/>
            <a:ext cx="232984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Locations of the houses...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H="1">
            <a:off x="1368297" y="3818406"/>
            <a:ext cx="738544" cy="2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55205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304529" y="5154578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05700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809479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56195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314429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066904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819379" y="5154578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DAEDEF">
                  <a:lumMod val="90000"/>
                </a:srgbClr>
              </a:solidFill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799579" y="5154578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961504" y="5803866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438400" y="5803866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3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7571339" y="5154579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638014" y="5803867"/>
            <a:ext cx="554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10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8392" y="1910112"/>
            <a:ext cx="738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/>
                <a:cs typeface="Courier New"/>
              </a:rPr>
              <a:t>1.0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18533" y="2378495"/>
            <a:ext cx="1825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smallest max distance achievable</a:t>
            </a:r>
            <a:endParaRPr lang="en-US" sz="15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786312" y="388937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657959" y="38893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786312" y="3089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4786312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3845080" y="38893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city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34731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4471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10 20 3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33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800600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00200" y="3200400"/>
            <a:ext cx="14397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cost of 1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st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story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18972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# of people to house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402096" y="1636651"/>
            <a:ext cx="11543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194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958494" y="2436751"/>
            <a:ext cx="20415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minimium cost to house the specified # of people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293998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cost per unit distance from (0,0)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313037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maximum # of stories per building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400" y="6096000"/>
            <a:ext cx="5404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the central station where everyone works is at (0,0)</a:t>
            </a:r>
          </a:p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distances to it are considered to be |x|+|y|-1</a:t>
            </a:r>
            <a:endParaRPr lang="en-US">
              <a:solidFill>
                <a:srgbClr val="660066"/>
              </a:solidFill>
            </a:endParaRP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5662446" y="39624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3845080" y="3963005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4800600" y="3178175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0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5662446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5676734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6572072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6586360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3845080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3859368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5671205" y="30892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5685493" y="3221581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6572072" y="388937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6586360" y="4021681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7486650" y="4744494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7500938" y="4876800"/>
            <a:ext cx="64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3</a:t>
            </a:r>
            <a:r>
              <a:rPr lang="en-US" sz="900" b="1">
                <a:solidFill>
                  <a:srgbClr val="000000"/>
                </a:solidFill>
                <a:latin typeface="Courier New" pitchFamily="-106" charset="0"/>
              </a:rPr>
              <a:t>dist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cowset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133274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123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3 -1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-2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25566" y="3089275"/>
            <a:ext cx="14732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1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st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6797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# of cows available, </a:t>
            </a:r>
            <a:r>
              <a:rPr lang="en-US" sz="1500" b="1">
                <a:solidFill>
                  <a:srgbClr val="800000"/>
                </a:solidFill>
                <a:latin typeface="Georgia" pitchFamily="-106" charset="0"/>
              </a:rPr>
              <a:t>up to 34</a:t>
            </a:r>
            <a:endParaRPr lang="en-US" sz="2400" b="1">
              <a:solidFill>
                <a:srgbClr val="80000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570943" y="1676400"/>
            <a:ext cx="507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621518" y="2436751"/>
            <a:ext cx="237850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number of subsets whose IDs sum between min and max 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70504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minimum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17290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maximum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5715000"/>
            <a:ext cx="4990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Farmer Ran is willing to play frisbee with any subset of cows </a:t>
            </a:r>
            <a:r>
              <a:rPr lang="en-US" b="1" i="1">
                <a:solidFill>
                  <a:srgbClr val="660066"/>
                </a:solidFill>
                <a:latin typeface="Georgia" pitchFamily="-106" charset="0"/>
              </a:rPr>
              <a:t>whose IDs sum to any value between the min and max...</a:t>
            </a:r>
            <a:endParaRPr lang="en-US">
              <a:solidFill>
                <a:srgbClr val="660066"/>
              </a:solidFill>
            </a:endParaRP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1625566" y="3727792"/>
            <a:ext cx="15953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2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nd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625566" y="4375492"/>
            <a:ext cx="15232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3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rd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0200" y="3657600"/>
            <a:ext cx="1945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Georgia" pitchFamily="-106" charset="0"/>
              </a:rPr>
              <a:t>Try all subsets...?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This week:  </a:t>
            </a:r>
            <a:r>
              <a:rPr lang="en-US" sz="3600" b="1">
                <a:solidFill>
                  <a:srgbClr val="180BFF"/>
                </a:solidFill>
                <a:latin typeface="Georgia" pitchFamily="-106" charset="0"/>
              </a:rPr>
              <a:t>cowset</a:t>
            </a:r>
            <a:endParaRPr lang="en-US" sz="3600">
              <a:solidFill>
                <a:srgbClr val="000000"/>
              </a:solidFill>
              <a:latin typeface="Georgia" pitchFamily="-106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133274" y="1163576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57910"/>
                </a:solidFill>
                <a:latin typeface="Georgia" pitchFamily="-106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123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3 -1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-2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25566" y="3089275"/>
            <a:ext cx="14732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1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st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6797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# of cows available, </a:t>
            </a:r>
            <a:r>
              <a:rPr lang="en-US" sz="1500" b="1">
                <a:solidFill>
                  <a:srgbClr val="800000"/>
                </a:solidFill>
                <a:latin typeface="Georgia" pitchFamily="-106" charset="0"/>
              </a:rPr>
              <a:t>up to 34</a:t>
            </a:r>
            <a:endParaRPr lang="en-US" sz="2400" b="1">
              <a:solidFill>
                <a:srgbClr val="800000"/>
              </a:solidFill>
              <a:latin typeface="Georgia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570943" y="1676400"/>
            <a:ext cx="507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621518" y="2436751"/>
            <a:ext cx="237850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The number of subsets whose IDs sum between min and max 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70504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minimum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17290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maximum ID sum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" y="5715000"/>
            <a:ext cx="4990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660066"/>
                </a:solidFill>
                <a:latin typeface="Georgia" pitchFamily="-106" charset="0"/>
              </a:rPr>
              <a:t>Farmer Ran is willing to play frisbee with any subset of cows </a:t>
            </a:r>
            <a:r>
              <a:rPr lang="en-US" b="1" i="1">
                <a:solidFill>
                  <a:srgbClr val="660066"/>
                </a:solidFill>
                <a:latin typeface="Georgia" pitchFamily="-106" charset="0"/>
              </a:rPr>
              <a:t>whose IDs sum to any value between the min and max...</a:t>
            </a:r>
            <a:endParaRPr lang="en-US">
              <a:solidFill>
                <a:srgbClr val="660066"/>
              </a:solidFill>
            </a:endParaRP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1625566" y="3727792"/>
            <a:ext cx="15953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2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nd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625566" y="4375492"/>
            <a:ext cx="15232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ID # for 3</a:t>
            </a:r>
            <a:r>
              <a:rPr lang="en-US" sz="1500" baseline="30000">
                <a:solidFill>
                  <a:srgbClr val="057910"/>
                </a:solidFill>
                <a:latin typeface="Georgia" pitchFamily="-106" charset="0"/>
              </a:rPr>
              <a:t>rd</a:t>
            </a:r>
            <a:r>
              <a:rPr lang="en-US" sz="1500">
                <a:solidFill>
                  <a:srgbClr val="057910"/>
                </a:solidFill>
                <a:latin typeface="Georgia" pitchFamily="-106" charset="0"/>
              </a:rPr>
              <a:t> cow</a:t>
            </a:r>
            <a:endParaRPr lang="en-US" sz="2400" b="1">
              <a:solidFill>
                <a:srgbClr val="057910"/>
              </a:solidFill>
              <a:latin typeface="Georgia" pitchFamily="-10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3657600"/>
            <a:ext cx="3641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Georgia" pitchFamily="-106" charset="0"/>
              </a:rPr>
              <a:t>Takes too long to try all subsets...!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4188369"/>
            <a:ext cx="3717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Georgia" pitchFamily="-106" charset="0"/>
              </a:rPr>
              <a:t>How could Bin Search speed it up?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557213" y="1397000"/>
            <a:ext cx="80105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442C70"/>
                </a:solidFill>
                <a:latin typeface="Comic Sans MS" pitchFamily="-106" charset="0"/>
              </a:rPr>
              <a:t>Problem D from the 2009 World Finals in Stockholm:</a:t>
            </a:r>
            <a:br>
              <a:rPr lang="en-US" sz="2400">
                <a:solidFill>
                  <a:srgbClr val="442C70"/>
                </a:solidFill>
                <a:latin typeface="Comic Sans MS" pitchFamily="-106" charset="0"/>
              </a:rPr>
            </a:br>
            <a:r>
              <a:rPr lang="en-US" sz="2400">
                <a:solidFill>
                  <a:srgbClr val="442C70"/>
                </a:solidFill>
                <a:latin typeface="Comic Sans MS" pitchFamily="-106" charset="0"/>
              </a:rPr>
              <a:t>Pipe Packing</a:t>
            </a: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693738" y="2373313"/>
            <a:ext cx="639921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Comic Sans MS" pitchFamily="-106" charset="0"/>
              </a:rPr>
              <a:t>Given a set of four wire diameters:</a:t>
            </a:r>
          </a:p>
        </p:txBody>
      </p:sp>
      <p:pic>
        <p:nvPicPr>
          <p:cNvPr id="733190" name="Picture 6" descr="circles-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311150"/>
            <a:ext cx="8237538" cy="1020763"/>
          </a:xfrm>
          <a:prstGeom prst="rect">
            <a:avLst/>
          </a:prstGeom>
          <a:noFill/>
        </p:spPr>
      </p:pic>
      <p:pic>
        <p:nvPicPr>
          <p:cNvPr id="733191" name="Picture 7" descr="circles-in-a-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20988"/>
            <a:ext cx="2952750" cy="952500"/>
          </a:xfrm>
          <a:prstGeom prst="rect">
            <a:avLst/>
          </a:prstGeom>
          <a:noFill/>
        </p:spPr>
      </p:pic>
      <p:sp>
        <p:nvSpPr>
          <p:cNvPr id="733192" name="Text Box 8"/>
          <p:cNvSpPr txBox="1">
            <a:spLocks noChangeArrowheads="1"/>
          </p:cNvSpPr>
          <p:nvPr/>
        </p:nvSpPr>
        <p:spPr bwMode="auto">
          <a:xfrm>
            <a:off x="693738" y="3922713"/>
            <a:ext cx="75993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000000"/>
                </a:solidFill>
                <a:latin typeface="Comic Sans MS" pitchFamily="-106" charset="0"/>
              </a:rPr>
              <a:t>What is the minimum diameter of pipe that can contain all four wires? </a:t>
            </a:r>
          </a:p>
        </p:txBody>
      </p:sp>
      <p:pic>
        <p:nvPicPr>
          <p:cNvPr id="733193" name="Picture 9" descr="circles-in-a-pi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0950" y="4467225"/>
            <a:ext cx="1724025" cy="1733550"/>
          </a:xfrm>
          <a:prstGeom prst="rect">
            <a:avLst/>
          </a:prstGeom>
          <a:noFill/>
        </p:spPr>
      </p:pic>
      <p:sp>
        <p:nvSpPr>
          <p:cNvPr id="733194" name="Text Box 10"/>
          <p:cNvSpPr txBox="1">
            <a:spLocks noChangeArrowheads="1"/>
          </p:cNvSpPr>
          <p:nvPr/>
        </p:nvSpPr>
        <p:spPr bwMode="auto">
          <a:xfrm>
            <a:off x="5708650" y="4792663"/>
            <a:ext cx="31718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-106" charset="0"/>
              </a:rPr>
              <a:t>(Constraint: pipes only come in millimeter sizes)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81075" y="1238250"/>
            <a:ext cx="2800350" cy="2984500"/>
            <a:chOff x="631" y="514"/>
            <a:chExt cx="1764" cy="1880"/>
          </a:xfrm>
        </p:grpSpPr>
        <p:pic>
          <p:nvPicPr>
            <p:cNvPr id="735237" name="Picture 5" descr="circles-in-a-pipe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" y="514"/>
              <a:ext cx="1086" cy="1092"/>
            </a:xfrm>
            <a:prstGeom prst="rect">
              <a:avLst/>
            </a:prstGeom>
            <a:noFill/>
          </p:spPr>
        </p:pic>
        <p:sp>
          <p:nvSpPr>
            <p:cNvPr id="735238" name="Text Box 6"/>
            <p:cNvSpPr txBox="1">
              <a:spLocks noChangeArrowheads="1"/>
            </p:cNvSpPr>
            <p:nvPr/>
          </p:nvSpPr>
          <p:spPr bwMode="auto">
            <a:xfrm>
              <a:off x="631" y="1703"/>
              <a:ext cx="1764" cy="6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  <a:t>A lower bound: </a:t>
              </a:r>
              <a:b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</a:br>
              <a: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  <a:t>sum of largest two wire-diameters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18013" y="923925"/>
            <a:ext cx="3408362" cy="3298825"/>
            <a:chOff x="2796" y="316"/>
            <a:chExt cx="2147" cy="2078"/>
          </a:xfrm>
        </p:grpSpPr>
        <p:pic>
          <p:nvPicPr>
            <p:cNvPr id="735236" name="Picture 4" descr="circles-in-a-pipe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2" y="316"/>
              <a:ext cx="1554" cy="1566"/>
            </a:xfrm>
            <a:prstGeom prst="rect">
              <a:avLst/>
            </a:prstGeom>
            <a:noFill/>
          </p:spPr>
        </p:pic>
        <p:sp>
          <p:nvSpPr>
            <p:cNvPr id="735239" name="Text Box 7"/>
            <p:cNvSpPr txBox="1">
              <a:spLocks noChangeArrowheads="1"/>
            </p:cNvSpPr>
            <p:nvPr/>
          </p:nvSpPr>
          <p:spPr bwMode="auto">
            <a:xfrm>
              <a:off x="2796" y="1914"/>
              <a:ext cx="2147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000000"/>
                  </a:solidFill>
                  <a:latin typeface="Comic Sans MS" pitchFamily="-106" charset="0"/>
                </a:rPr>
                <a:t>An upper bound: sum of all four wire-diameters</a:t>
              </a:r>
            </a:p>
          </p:txBody>
        </p:sp>
      </p:grpSp>
      <p:sp>
        <p:nvSpPr>
          <p:cNvPr id="735241" name="Rectangle 9"/>
          <p:cNvSpPr>
            <a:spLocks noChangeArrowheads="1"/>
          </p:cNvSpPr>
          <p:nvPr/>
        </p:nvSpPr>
        <p:spPr bwMode="auto">
          <a:xfrm>
            <a:off x="336550" y="4552950"/>
            <a:ext cx="8255000" cy="163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>
                <a:solidFill>
                  <a:srgbClr val="000000"/>
                </a:solidFill>
                <a:latin typeface="Comic Sans MS" pitchFamily="-106" charset="0"/>
              </a:rPr>
              <a:t>Binary search between lower bound and upper bound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>
                <a:solidFill>
                  <a:srgbClr val="000000"/>
                </a:solidFill>
                <a:latin typeface="Comic Sans MS" pitchFamily="-106" charset="0"/>
              </a:rPr>
              <a:t>Given a pipe diameter and four wire diameters, can you pack the wires inside the pipe?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>
                <a:solidFill>
                  <a:srgbClr val="000000"/>
                </a:solidFill>
                <a:latin typeface="Comic Sans MS" pitchFamily="-106" charset="0"/>
              </a:rPr>
              <a:t>Choose the smallest integer pipe diameter that fits</a:t>
            </a:r>
          </a:p>
        </p:txBody>
      </p:sp>
      <p:sp>
        <p:nvSpPr>
          <p:cNvPr id="735242" name="Text Box 10"/>
          <p:cNvSpPr txBox="1">
            <a:spLocks noChangeArrowheads="1"/>
          </p:cNvSpPr>
          <p:nvPr/>
        </p:nvSpPr>
        <p:spPr bwMode="auto">
          <a:xfrm>
            <a:off x="692150" y="304800"/>
            <a:ext cx="7826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442C70"/>
                </a:solidFill>
                <a:latin typeface="Comic Sans MS" pitchFamily="-106" charset="0"/>
              </a:rPr>
              <a:t>Intuition: Solve this problem by binary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557213" y="1397000"/>
            <a:ext cx="80105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>
                <a:solidFill>
                  <a:srgbClr val="442C70"/>
                </a:solidFill>
                <a:latin typeface="Comic Sans MS" pitchFamily="-106" charset="0"/>
              </a:rPr>
              <a:t>Problem D from the 2009 World Finals in Stockholm:</a:t>
            </a:r>
            <a:br>
              <a:rPr lang="en-US" sz="2400" i="0">
                <a:solidFill>
                  <a:srgbClr val="442C70"/>
                </a:solidFill>
                <a:latin typeface="Comic Sans MS" pitchFamily="-106" charset="0"/>
              </a:rPr>
            </a:br>
            <a:r>
              <a:rPr lang="en-US" sz="2400" i="0">
                <a:solidFill>
                  <a:srgbClr val="442C70"/>
                </a:solidFill>
                <a:latin typeface="Comic Sans MS" pitchFamily="-106" charset="0"/>
              </a:rPr>
              <a:t>Pipe Packing</a:t>
            </a: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693738" y="2373313"/>
            <a:ext cx="639921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>
                <a:latin typeface="Comic Sans MS" pitchFamily="-106" charset="0"/>
              </a:rPr>
              <a:t>Given a set of four wire diameters:</a:t>
            </a:r>
          </a:p>
        </p:txBody>
      </p:sp>
      <p:pic>
        <p:nvPicPr>
          <p:cNvPr id="733190" name="Picture 6" descr="circles-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311150"/>
            <a:ext cx="8237538" cy="1020763"/>
          </a:xfrm>
          <a:prstGeom prst="rect">
            <a:avLst/>
          </a:prstGeom>
          <a:noFill/>
        </p:spPr>
      </p:pic>
      <p:pic>
        <p:nvPicPr>
          <p:cNvPr id="733191" name="Picture 7" descr="circles-in-a-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20988"/>
            <a:ext cx="2952750" cy="952500"/>
          </a:xfrm>
          <a:prstGeom prst="rect">
            <a:avLst/>
          </a:prstGeom>
          <a:noFill/>
        </p:spPr>
      </p:pic>
      <p:sp>
        <p:nvSpPr>
          <p:cNvPr id="733192" name="Text Box 8"/>
          <p:cNvSpPr txBox="1">
            <a:spLocks noChangeArrowheads="1"/>
          </p:cNvSpPr>
          <p:nvPr/>
        </p:nvSpPr>
        <p:spPr bwMode="auto">
          <a:xfrm>
            <a:off x="693738" y="3922713"/>
            <a:ext cx="75993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>
                <a:latin typeface="Comic Sans MS" pitchFamily="-106" charset="0"/>
              </a:rPr>
              <a:t>What is the minimum diameter of pipe that can contain all four wires? </a:t>
            </a:r>
          </a:p>
        </p:txBody>
      </p:sp>
      <p:pic>
        <p:nvPicPr>
          <p:cNvPr id="733193" name="Picture 9" descr="circles-in-a-pi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0950" y="4467225"/>
            <a:ext cx="1724025" cy="1733550"/>
          </a:xfrm>
          <a:prstGeom prst="rect">
            <a:avLst/>
          </a:prstGeom>
          <a:noFill/>
        </p:spPr>
      </p:pic>
      <p:sp>
        <p:nvSpPr>
          <p:cNvPr id="733194" name="Text Box 10"/>
          <p:cNvSpPr txBox="1">
            <a:spLocks noChangeArrowheads="1"/>
          </p:cNvSpPr>
          <p:nvPr/>
        </p:nvSpPr>
        <p:spPr bwMode="auto">
          <a:xfrm>
            <a:off x="5708650" y="4792663"/>
            <a:ext cx="31718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-106" charset="0"/>
              </a:rPr>
              <a:t>(Constraint: pipes only come in millimeter sizes)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81075" y="1238250"/>
            <a:ext cx="2800350" cy="2984500"/>
            <a:chOff x="631" y="514"/>
            <a:chExt cx="1764" cy="1880"/>
          </a:xfrm>
        </p:grpSpPr>
        <p:pic>
          <p:nvPicPr>
            <p:cNvPr id="735237" name="Picture 5" descr="circles-in-a-pipe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" y="514"/>
              <a:ext cx="1086" cy="1092"/>
            </a:xfrm>
            <a:prstGeom prst="rect">
              <a:avLst/>
            </a:prstGeom>
            <a:noFill/>
          </p:spPr>
        </p:pic>
        <p:sp>
          <p:nvSpPr>
            <p:cNvPr id="735238" name="Text Box 6"/>
            <p:cNvSpPr txBox="1">
              <a:spLocks noChangeArrowheads="1"/>
            </p:cNvSpPr>
            <p:nvPr/>
          </p:nvSpPr>
          <p:spPr bwMode="auto">
            <a:xfrm>
              <a:off x="631" y="1703"/>
              <a:ext cx="1764" cy="6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0">
                  <a:latin typeface="Comic Sans MS" pitchFamily="-106" charset="0"/>
                </a:rPr>
                <a:t>A lower bound: </a:t>
              </a:r>
              <a:br>
                <a:rPr lang="en-US" sz="2200" i="0">
                  <a:latin typeface="Comic Sans MS" pitchFamily="-106" charset="0"/>
                </a:rPr>
              </a:br>
              <a:r>
                <a:rPr lang="en-US" sz="2200" i="0">
                  <a:latin typeface="Comic Sans MS" pitchFamily="-106" charset="0"/>
                </a:rPr>
                <a:t>sum of largest two wire-diameters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18013" y="923925"/>
            <a:ext cx="3408362" cy="3298825"/>
            <a:chOff x="2796" y="316"/>
            <a:chExt cx="2147" cy="2078"/>
          </a:xfrm>
        </p:grpSpPr>
        <p:pic>
          <p:nvPicPr>
            <p:cNvPr id="735236" name="Picture 4" descr="circles-in-a-pipe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2" y="316"/>
              <a:ext cx="1554" cy="1566"/>
            </a:xfrm>
            <a:prstGeom prst="rect">
              <a:avLst/>
            </a:prstGeom>
            <a:noFill/>
          </p:spPr>
        </p:pic>
        <p:sp>
          <p:nvSpPr>
            <p:cNvPr id="735239" name="Text Box 7"/>
            <p:cNvSpPr txBox="1">
              <a:spLocks noChangeArrowheads="1"/>
            </p:cNvSpPr>
            <p:nvPr/>
          </p:nvSpPr>
          <p:spPr bwMode="auto">
            <a:xfrm>
              <a:off x="2796" y="1914"/>
              <a:ext cx="2147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0">
                  <a:latin typeface="Comic Sans MS" pitchFamily="-106" charset="0"/>
                </a:rPr>
                <a:t>An upper bound: sum of all four wire-diameters</a:t>
              </a:r>
            </a:p>
          </p:txBody>
        </p:sp>
      </p:grpSp>
      <p:sp>
        <p:nvSpPr>
          <p:cNvPr id="735241" name="Rectangle 9"/>
          <p:cNvSpPr>
            <a:spLocks noChangeArrowheads="1"/>
          </p:cNvSpPr>
          <p:nvPr/>
        </p:nvSpPr>
        <p:spPr bwMode="auto">
          <a:xfrm>
            <a:off x="336550" y="4552950"/>
            <a:ext cx="8255000" cy="163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Binary search between lower bound and upper bound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Given a pipe diameter and four wire diameters, can you pack the wires inside the pipe?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Choose the smallest integer pipe diameter that fits</a:t>
            </a:r>
          </a:p>
        </p:txBody>
      </p:sp>
      <p:sp>
        <p:nvSpPr>
          <p:cNvPr id="735242" name="Text Box 10"/>
          <p:cNvSpPr txBox="1">
            <a:spLocks noChangeArrowheads="1"/>
          </p:cNvSpPr>
          <p:nvPr/>
        </p:nvSpPr>
        <p:spPr bwMode="auto">
          <a:xfrm>
            <a:off x="692150" y="304800"/>
            <a:ext cx="7826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>
                <a:solidFill>
                  <a:srgbClr val="442C70"/>
                </a:solidFill>
                <a:latin typeface="Comic Sans MS" pitchFamily="-106" charset="0"/>
              </a:rPr>
              <a:t>Intuition: Solve this problem by binary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24013" y="31908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Georgia" pitchFamily="-106" charset="0"/>
              </a:rPr>
              <a:t>ACM this week!?</a:t>
            </a:r>
          </a:p>
        </p:txBody>
      </p:sp>
      <p:pic>
        <p:nvPicPr>
          <p:cNvPr id="13" name="Picture 12" descr="Picture 5.png"/>
          <p:cNvPicPr>
            <a:picLocks noChangeAspect="1"/>
          </p:cNvPicPr>
          <p:nvPr/>
        </p:nvPicPr>
        <p:blipFill>
          <a:blip r:embed="rId2"/>
          <a:srcRect t="13205"/>
          <a:stretch>
            <a:fillRect/>
          </a:stretch>
        </p:blipFill>
        <p:spPr>
          <a:xfrm>
            <a:off x="324381" y="1164893"/>
            <a:ext cx="8495238" cy="279949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4" name="Picture 13" descr="Picture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74" y="4144581"/>
            <a:ext cx="7106717" cy="258228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7675" y="1038225"/>
            <a:ext cx="8218488" cy="180975"/>
            <a:chOff x="295" y="1311"/>
            <a:chExt cx="5177" cy="114"/>
          </a:xfrm>
        </p:grpSpPr>
        <p:sp>
          <p:nvSpPr>
            <p:cNvPr id="1742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333FF"/>
                </a:solidFill>
                <a:latin typeface="Times New Roman" pitchFamily="-112" charset="0"/>
                <a:ea typeface="ＭＳ Ｐゴシック" pitchFamily="-112" charset="-128"/>
              </a:endParaRPr>
            </a:p>
          </p:txBody>
        </p:sp>
        <p:sp>
          <p:nvSpPr>
            <p:cNvPr id="1742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srgbClr val="0333FF"/>
                </a:solidFill>
                <a:latin typeface="Times New Roman" pitchFamily="-112" charset="0"/>
                <a:ea typeface="ＭＳ Ｐゴシック" pitchFamily="-112" charset="-128"/>
              </a:endParaRPr>
            </a:p>
          </p:txBody>
        </p:sp>
      </p:grp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41300" y="160338"/>
            <a:ext cx="857567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top    screen    nice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82600" y="1371600"/>
            <a:ext cx="7940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333FF"/>
                </a:solidFill>
                <a:latin typeface="Times New Roman" pitchFamily="-112" charset="0"/>
                <a:ea typeface="ＭＳ Ｐゴシック" pitchFamily="-112" charset="-128"/>
              </a:rPr>
              <a:t>Make sure long-running programs are </a:t>
            </a:r>
            <a:r>
              <a:rPr lang="en-US" sz="2400" b="1" i="1" smtClean="0">
                <a:solidFill>
                  <a:srgbClr val="0333FF"/>
                </a:solidFill>
                <a:latin typeface="Times New Roman" pitchFamily="-112" charset="0"/>
                <a:ea typeface="ＭＳ Ｐゴシック" pitchFamily="-112" charset="-128"/>
              </a:rPr>
              <a:t>nice </a:t>
            </a:r>
            <a:r>
              <a:rPr lang="en-US" sz="2400" b="1" smtClean="0">
                <a:solidFill>
                  <a:srgbClr val="0333FF"/>
                </a:solidFill>
                <a:latin typeface="Times New Roman" pitchFamily="-112" charset="0"/>
                <a:ea typeface="ＭＳ Ｐゴシック" pitchFamily="-112" charset="-128"/>
              </a:rPr>
              <a:t>!</a:t>
            </a:r>
          </a:p>
        </p:txBody>
      </p:sp>
      <p:sp>
        <p:nvSpPr>
          <p:cNvPr id="17413" name="Rectangle 25"/>
          <p:cNvSpPr>
            <a:spLocks noChangeArrowheads="1"/>
          </p:cNvSpPr>
          <p:nvPr/>
        </p:nvSpPr>
        <p:spPr bwMode="auto">
          <a:xfrm>
            <a:off x="3463925" y="2205038"/>
            <a:ext cx="504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top</a:t>
            </a:r>
            <a:r>
              <a:rPr lang="en-US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Arial" charset="0"/>
              </a:rPr>
              <a:t> watches the progress of all of knuth's processes.</a:t>
            </a:r>
            <a:endParaRPr lang="en-US" smtClean="0">
              <a:solidFill>
                <a:srgbClr val="0333FF"/>
              </a:solidFill>
              <a:latin typeface="Times New Roman" pitchFamily="-112" charset="0"/>
              <a:ea typeface="ＭＳ Ｐゴシック" pitchFamily="-112" charset="-128"/>
              <a:cs typeface="Arial" charset="0"/>
            </a:endParaRPr>
          </a:p>
        </p:txBody>
      </p:sp>
      <p:pic>
        <p:nvPicPr>
          <p:cNvPr id="17414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741613"/>
            <a:ext cx="5334000" cy="190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5" name="Rectangle 28"/>
          <p:cNvSpPr>
            <a:spLocks noChangeArrowheads="1"/>
          </p:cNvSpPr>
          <p:nvPr/>
        </p:nvSpPr>
        <p:spPr bwMode="auto">
          <a:xfrm>
            <a:off x="4572000" y="5192713"/>
            <a:ext cx="3998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</a:rPr>
              <a:t>What are are all of these columns saying?</a:t>
            </a:r>
            <a:endParaRPr lang="en-US" smtClean="0">
              <a:solidFill>
                <a:srgbClr val="0333FF"/>
              </a:solidFill>
              <a:latin typeface="Times New Roman" pitchFamily="-112" charset="0"/>
              <a:ea typeface="ＭＳ Ｐゴシック" pitchFamily="-112" charset="-128"/>
            </a:endParaRPr>
          </a:p>
        </p:txBody>
      </p:sp>
      <p:sp>
        <p:nvSpPr>
          <p:cNvPr id="17416" name="Rectangle 29"/>
          <p:cNvSpPr>
            <a:spLocks noChangeArrowheads="1"/>
          </p:cNvSpPr>
          <p:nvPr/>
        </p:nvSpPr>
        <p:spPr bwMode="auto">
          <a:xfrm>
            <a:off x="457200" y="3351213"/>
            <a:ext cx="2286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</a:rPr>
              <a:t>Creates a terminal session independent of a particular connection</a:t>
            </a:r>
            <a:endParaRPr lang="en-US" smtClean="0">
              <a:solidFill>
                <a:srgbClr val="0333FF"/>
              </a:solidFill>
              <a:latin typeface="Times New Roman" pitchFamily="-112" charset="0"/>
              <a:ea typeface="ＭＳ Ｐゴシック" pitchFamily="-112" charset="-128"/>
            </a:endParaRPr>
          </a:p>
        </p:txBody>
      </p:sp>
      <p:sp>
        <p:nvSpPr>
          <p:cNvPr id="17417" name="Rectangle 30"/>
          <p:cNvSpPr>
            <a:spLocks noChangeArrowheads="1"/>
          </p:cNvSpPr>
          <p:nvPr/>
        </p:nvSpPr>
        <p:spPr bwMode="auto">
          <a:xfrm>
            <a:off x="1066800" y="2894013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screen</a:t>
            </a:r>
            <a:endParaRPr lang="en-US" smtClean="0">
              <a:solidFill>
                <a:srgbClr val="0333FF"/>
              </a:solidFill>
              <a:latin typeface="Times New Roman" pitchFamily="-112" charset="0"/>
              <a:ea typeface="ＭＳ Ｐゴシック" pitchFamily="-112" charset="-128"/>
              <a:cs typeface="Arial" charset="0"/>
            </a:endParaRPr>
          </a:p>
        </p:txBody>
      </p:sp>
      <p:sp>
        <p:nvSpPr>
          <p:cNvPr id="17418" name="Rectangle 31"/>
          <p:cNvSpPr>
            <a:spLocks noChangeArrowheads="1"/>
          </p:cNvSpPr>
          <p:nvPr/>
        </p:nvSpPr>
        <p:spPr bwMode="auto">
          <a:xfrm>
            <a:off x="3505200" y="5562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333FF"/>
                </a:solidFill>
                <a:latin typeface="Times New Roman" pitchFamily="-112" charset="0"/>
                <a:ea typeface="ＭＳ Ｐゴシック" pitchFamily="-112" charset="-128"/>
              </a:rPr>
              <a:t>particularly this one…</a:t>
            </a:r>
          </a:p>
        </p:txBody>
      </p:sp>
      <p:sp>
        <p:nvSpPr>
          <p:cNvPr id="17419" name="Rectangle 32"/>
          <p:cNvSpPr>
            <a:spLocks noChangeArrowheads="1"/>
          </p:cNvSpPr>
          <p:nvPr/>
        </p:nvSpPr>
        <p:spPr bwMode="auto">
          <a:xfrm>
            <a:off x="3686175" y="5894388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nice!</a:t>
            </a:r>
            <a:endParaRPr lang="en-US" smtClean="0">
              <a:solidFill>
                <a:srgbClr val="0333FF"/>
              </a:solidFill>
              <a:latin typeface="Times New Roman" pitchFamily="-112" charset="0"/>
              <a:ea typeface="ＭＳ Ｐゴシック" pitchFamily="-112" charset="-128"/>
              <a:cs typeface="Arial" charset="0"/>
            </a:endParaRPr>
          </a:p>
        </p:txBody>
      </p:sp>
      <p:cxnSp>
        <p:nvCxnSpPr>
          <p:cNvPr id="17420" name="Straight Arrow Connector 34"/>
          <p:cNvCxnSpPr>
            <a:cxnSpLocks noChangeShapeType="1"/>
          </p:cNvCxnSpPr>
          <p:nvPr/>
        </p:nvCxnSpPr>
        <p:spPr bwMode="auto">
          <a:xfrm flipV="1">
            <a:off x="3962400" y="4679950"/>
            <a:ext cx="958850" cy="882650"/>
          </a:xfrm>
          <a:prstGeom prst="straightConnector1">
            <a:avLst/>
          </a:prstGeom>
          <a:noFill/>
          <a:ln w="38100">
            <a:solidFill>
              <a:srgbClr val="0333FF"/>
            </a:solidFill>
            <a:round/>
            <a:headEnd/>
            <a:tailEnd type="arrow" w="med" len="med"/>
          </a:ln>
        </p:spPr>
      </p:cxnSp>
      <p:sp>
        <p:nvSpPr>
          <p:cNvPr id="36" name="Up Arrow 35"/>
          <p:cNvSpPr/>
          <p:nvPr/>
        </p:nvSpPr>
        <p:spPr bwMode="auto">
          <a:xfrm>
            <a:off x="5699125" y="4738688"/>
            <a:ext cx="184150" cy="398462"/>
          </a:xfrm>
          <a:prstGeom prst="up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333FF"/>
              </a:solidFill>
              <a:latin typeface="Times New Roman" pitchFamily="1" charset="0"/>
              <a:ea typeface="ＭＳ Ｐゴシック" pitchFamily="-112" charset="-128"/>
            </a:endParaRPr>
          </a:p>
        </p:txBody>
      </p:sp>
      <p:sp>
        <p:nvSpPr>
          <p:cNvPr id="37" name="Up Arrow 36"/>
          <p:cNvSpPr/>
          <p:nvPr/>
        </p:nvSpPr>
        <p:spPr bwMode="auto">
          <a:xfrm>
            <a:off x="7223125" y="4738688"/>
            <a:ext cx="184150" cy="398462"/>
          </a:xfrm>
          <a:prstGeom prst="up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333FF"/>
              </a:solidFill>
              <a:latin typeface="Times New Roman" pitchFamily="1" charset="0"/>
              <a:ea typeface="ＭＳ Ｐゴシック" pitchFamily="-112" charset="-128"/>
            </a:endParaRPr>
          </a:p>
        </p:txBody>
      </p:sp>
      <p:sp>
        <p:nvSpPr>
          <p:cNvPr id="17423" name="Rectangle 37"/>
          <p:cNvSpPr>
            <a:spLocks noChangeArrowheads="1"/>
          </p:cNvSpPr>
          <p:nvPr/>
        </p:nvSpPr>
        <p:spPr bwMode="auto">
          <a:xfrm>
            <a:off x="1525588" y="4419600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333FF"/>
                </a:solidFill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screen</a:t>
            </a:r>
          </a:p>
        </p:txBody>
      </p:sp>
      <p:sp>
        <p:nvSpPr>
          <p:cNvPr id="17424" name="Rectangle 38"/>
          <p:cNvSpPr>
            <a:spLocks noChangeArrowheads="1"/>
          </p:cNvSpPr>
          <p:nvPr/>
        </p:nvSpPr>
        <p:spPr bwMode="auto">
          <a:xfrm>
            <a:off x="1525588" y="4735513"/>
            <a:ext cx="141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333FF"/>
                </a:solidFill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screen -r</a:t>
            </a:r>
          </a:p>
        </p:txBody>
      </p:sp>
      <p:sp>
        <p:nvSpPr>
          <p:cNvPr id="17425" name="Rectangle 39"/>
          <p:cNvSpPr>
            <a:spLocks noChangeArrowheads="1"/>
          </p:cNvSpPr>
          <p:nvPr/>
        </p:nvSpPr>
        <p:spPr bwMode="auto">
          <a:xfrm>
            <a:off x="703263" y="4419600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</a:rPr>
              <a:t>to start</a:t>
            </a:r>
            <a:endParaRPr lang="en-US" smtClean="0">
              <a:solidFill>
                <a:srgbClr val="0333FF"/>
              </a:solidFill>
              <a:latin typeface="Times New Roman" pitchFamily="-112" charset="0"/>
              <a:ea typeface="ＭＳ Ｐゴシック" pitchFamily="-112" charset="-128"/>
            </a:endParaRPr>
          </a:p>
        </p:txBody>
      </p:sp>
      <p:sp>
        <p:nvSpPr>
          <p:cNvPr id="17426" name="Rectangle 40"/>
          <p:cNvSpPr>
            <a:spLocks noChangeArrowheads="1"/>
          </p:cNvSpPr>
          <p:nvPr/>
        </p:nvSpPr>
        <p:spPr bwMode="auto">
          <a:xfrm>
            <a:off x="436563" y="47244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</a:rPr>
              <a:t>to resume</a:t>
            </a:r>
            <a:endParaRPr lang="en-US" smtClean="0">
              <a:solidFill>
                <a:srgbClr val="0333FF"/>
              </a:solidFill>
              <a:latin typeface="Times New Roman" pitchFamily="-112" charset="0"/>
              <a:ea typeface="ＭＳ Ｐゴシック" pitchFamily="-112" charset="-128"/>
            </a:endParaRPr>
          </a:p>
        </p:txBody>
      </p:sp>
      <p:sp>
        <p:nvSpPr>
          <p:cNvPr id="17427" name="Rectangle 41"/>
          <p:cNvSpPr>
            <a:spLocks noChangeArrowheads="1"/>
          </p:cNvSpPr>
          <p:nvPr/>
        </p:nvSpPr>
        <p:spPr bwMode="auto">
          <a:xfrm>
            <a:off x="5910263" y="6278563"/>
            <a:ext cx="2652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800080"/>
                </a:solidFill>
                <a:latin typeface="Courier New" pitchFamily="-112" charset="0"/>
                <a:ea typeface="ＭＳ Ｐゴシック" pitchFamily="-112" charset="-128"/>
                <a:cs typeface="Courier New" pitchFamily="-112" charset="0"/>
              </a:rPr>
              <a:t>nice java args +19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yloeStansbu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472" y="4674833"/>
            <a:ext cx="3179300" cy="1286347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092551" y="304800"/>
            <a:ext cx="1706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Next week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5111" y="5181600"/>
            <a:ext cx="286648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Georgia" pitchFamily="-106" charset="0"/>
              </a:rPr>
              <a:t>This talk is </a:t>
            </a:r>
            <a:r>
              <a:rPr lang="en-US" sz="2400" dirty="0" smtClean="0">
                <a:solidFill>
                  <a:srgbClr val="000000"/>
                </a:solidFill>
                <a:latin typeface="Georgia" pitchFamily="-106" charset="0"/>
              </a:rPr>
              <a:t>optional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8457" y="5710535"/>
            <a:ext cx="492314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Georgia" pitchFamily="-106" charset="0"/>
              </a:rPr>
              <a:t> It is incentivized </a:t>
            </a:r>
            <a:r>
              <a:rPr lang="en-US" sz="2400" dirty="0">
                <a:solidFill>
                  <a:srgbClr val="000000"/>
                </a:solidFill>
                <a:latin typeface="Georgia" pitchFamily="-106" charset="0"/>
              </a:rPr>
              <a:t>@ </a:t>
            </a:r>
            <a:r>
              <a:rPr lang="en-US" sz="2400" i="1" dirty="0" smtClean="0">
                <a:solidFill>
                  <a:srgbClr val="000000"/>
                </a:solidFill>
                <a:latin typeface="Georgia" pitchFamily="-106" charset="0"/>
              </a:rPr>
              <a:t>1.5 </a:t>
            </a:r>
            <a:r>
              <a:rPr lang="en-US" sz="2400" i="1" dirty="0">
                <a:solidFill>
                  <a:srgbClr val="000000"/>
                </a:solidFill>
                <a:latin typeface="Georgia" pitchFamily="-106" charset="0"/>
              </a:rPr>
              <a:t>problems</a:t>
            </a:r>
            <a:r>
              <a:rPr lang="en-US" sz="2400" dirty="0">
                <a:solidFill>
                  <a:srgbClr val="000000"/>
                </a:solidFill>
                <a:latin typeface="Georgia" pitchFamily="-106" charset="0"/>
              </a:rPr>
              <a:t>...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1115" y="6231303"/>
            <a:ext cx="517641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Georgia" pitchFamily="-106" charset="0"/>
              </a:rPr>
              <a:t>It </a:t>
            </a:r>
            <a:r>
              <a:rPr lang="en-US" sz="2400" i="1" dirty="0" smtClean="0">
                <a:solidFill>
                  <a:srgbClr val="000000"/>
                </a:solidFill>
                <a:latin typeface="Georgia" pitchFamily="-106" charset="0"/>
              </a:rPr>
              <a:t>might</a:t>
            </a:r>
            <a:r>
              <a:rPr lang="en-US" sz="2400" dirty="0" smtClean="0">
                <a:solidFill>
                  <a:srgbClr val="000000"/>
                </a:solidFill>
                <a:latin typeface="Georgia" pitchFamily="-106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eorgia" pitchFamily="-106" charset="0"/>
              </a:rPr>
              <a:t>count as a colloquium, too...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 l="1059" t="18330" r="18000" b="7315"/>
          <a:stretch>
            <a:fillRect/>
          </a:stretch>
        </p:blipFill>
        <p:spPr bwMode="auto">
          <a:xfrm>
            <a:off x="70340" y="51576"/>
            <a:ext cx="6553200" cy="4114800"/>
          </a:xfrm>
          <a:prstGeom prst="rect">
            <a:avLst/>
          </a:prstGeom>
          <a:noFill/>
          <a:ln w="9525">
            <a:solidFill>
              <a:srgbClr val="940EBE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012874" y="4925705"/>
            <a:ext cx="17865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 smtClean="0">
                <a:solidFill>
                  <a:srgbClr val="C00000"/>
                </a:solidFill>
                <a:latin typeface="Georgia" pitchFamily="-106" charset="0"/>
              </a:rPr>
              <a:t>last term's talks were good!</a:t>
            </a:r>
            <a:endParaRPr lang="en-US" sz="1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438400" y="115888"/>
            <a:ext cx="44831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Course Schedule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838200"/>
            <a:ext cx="8218488" cy="180975"/>
            <a:chOff x="295" y="1311"/>
            <a:chExt cx="5177" cy="114"/>
          </a:xfrm>
        </p:grpSpPr>
        <p:sp>
          <p:nvSpPr>
            <p:cNvPr id="1229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endParaRPr>
            </a:p>
          </p:txBody>
        </p:sp>
        <p:sp>
          <p:nvSpPr>
            <p:cNvPr id="1229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endParaRPr>
            </a:p>
          </p:txBody>
        </p:sp>
      </p:grp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305800" cy="52260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Jan 25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Welcome!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  DP  + other  problems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4 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Feb 1	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Lab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4 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Feb 8	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Discussion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on graph problems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4 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Feb 15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Paul Dorsey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4 </a:t>
            </a:r>
            <a:r>
              <a:rPr lang="en-US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problems</a:t>
            </a: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Feb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22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Lab session </a:t>
            </a:r>
            <a:r>
              <a:rPr lang="en-US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on </a:t>
            </a:r>
            <a:r>
              <a:rPr lang="en-US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bin search problems and others...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4 </a:t>
            </a:r>
            <a:r>
              <a:rPr lang="en-US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problems</a:t>
            </a:r>
            <a:endParaRPr lang="en-US" dirty="0" smtClean="0">
              <a:solidFill>
                <a:srgbClr val="000000"/>
              </a:solidFill>
              <a:latin typeface="Times New Roman" pitchFamily="-112" charset="0"/>
              <a:ea typeface="ＭＳ Ｐゴシック" pitchFamily="-112" charset="-128"/>
              <a:cs typeface="Times New Roman" pitchFamily="-112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Mar 1 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Discussion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on geometry problems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4 problems</a:t>
            </a:r>
            <a:r>
              <a:rPr lang="en-US" dirty="0" smtClean="0">
                <a:solidFill>
                  <a:srgbClr val="8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Times New Roman" pitchFamily="-112" charset="0"/>
              <a:ea typeface="ＭＳ Ｐゴシック" pitchFamily="-112" charset="-128"/>
              <a:cs typeface="Times New Roman" pitchFamily="-112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Mar 1      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Traveling – no CS 189 class</a:t>
            </a:r>
            <a:endParaRPr lang="en-US" b="1" dirty="0" smtClean="0">
              <a:solidFill>
                <a:srgbClr val="000000"/>
              </a:solidFill>
              <a:latin typeface="Times New Roman" pitchFamily="-112" charset="0"/>
              <a:ea typeface="ＭＳ Ｐゴシック" pitchFamily="-112" charset="-128"/>
              <a:cs typeface="Times New Roman" pitchFamily="-112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Mar 8 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Lab session </a:t>
            </a:r>
            <a:r>
              <a:rPr lang="en-US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on geometry problems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4 problems</a:t>
            </a:r>
            <a:endParaRPr lang="en-US" sz="2400" dirty="0" smtClean="0">
              <a:solidFill>
                <a:srgbClr val="000000"/>
              </a:solidFill>
              <a:latin typeface="Times New Roman" pitchFamily="-112" charset="0"/>
              <a:ea typeface="ＭＳ Ｐゴシック" pitchFamily="-112" charset="-128"/>
              <a:cs typeface="Times New Roman" pitchFamily="-112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Mar 15     </a:t>
            </a:r>
            <a:r>
              <a:rPr lang="en-US" sz="2400" dirty="0" smtClean="0">
                <a:solidFill>
                  <a:srgbClr val="7F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Spring break... 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– no CS 189 class</a:t>
            </a:r>
            <a:endParaRPr lang="en-US" dirty="0" smtClean="0">
              <a:solidFill>
                <a:srgbClr val="7F0000"/>
              </a:solidFill>
              <a:latin typeface="Times New Roman" pitchFamily="-112" charset="0"/>
              <a:ea typeface="ＭＳ Ｐゴシック" pitchFamily="-112" charset="-128"/>
              <a:cs typeface="Times New Roman" pitchFamily="-112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Mar 22 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Discussion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on something new...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4 problems</a:t>
            </a:r>
            <a:r>
              <a:rPr lang="en-US" dirty="0" smtClean="0">
                <a:solidFill>
                  <a:srgbClr val="8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 </a:t>
            </a:r>
            <a:endParaRPr lang="en-US" b="1" dirty="0" smtClean="0">
              <a:solidFill>
                <a:srgbClr val="000000"/>
              </a:solidFill>
              <a:latin typeface="Times New Roman" pitchFamily="-112" charset="0"/>
              <a:ea typeface="ＭＳ Ｐゴシック" pitchFamily="-112" charset="-128"/>
              <a:cs typeface="Times New Roman" pitchFamily="-112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Mar 29 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Lab session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 ~ </a:t>
            </a:r>
            <a:r>
              <a:rPr lang="en-US" b="1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4 problems</a:t>
            </a:r>
            <a:endParaRPr lang="en-US" sz="2400" dirty="0" smtClean="0">
              <a:solidFill>
                <a:srgbClr val="000000"/>
              </a:solidFill>
              <a:latin typeface="Times New Roman" pitchFamily="-112" charset="0"/>
              <a:ea typeface="ＭＳ Ｐゴシック" pitchFamily="-112" charset="-128"/>
              <a:cs typeface="Times New Roman" pitchFamily="-112" charset="0"/>
            </a:endParaRPr>
          </a:p>
          <a:p>
            <a:pPr defTabSz="9144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  ...             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we don't meet through April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...</a:t>
            </a:r>
            <a:endParaRPr lang="en-US" sz="1500" b="1" dirty="0" smtClean="0">
              <a:solidFill>
                <a:srgbClr val="FF0000"/>
              </a:solidFill>
              <a:latin typeface="Times New Roman" pitchFamily="-112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6451059" y="6068288"/>
            <a:ext cx="237172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8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You may submit problems </a:t>
            </a:r>
            <a:r>
              <a:rPr lang="en-US" sz="1400" i="1" smtClean="0">
                <a:solidFill>
                  <a:srgbClr val="008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until the end of exams</a:t>
            </a:r>
            <a:r>
              <a:rPr lang="en-US" sz="1400" smtClean="0">
                <a:solidFill>
                  <a:srgbClr val="008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…</a:t>
            </a: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6608222" y="574285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8000"/>
                </a:solidFill>
                <a:latin typeface="Times New Roman" pitchFamily="-112" charset="0"/>
                <a:ea typeface="ＭＳ Ｐゴシック" pitchFamily="-112" charset="-128"/>
                <a:cs typeface="Times New Roman" pitchFamily="-112" charset="0"/>
              </a:rPr>
              <a:t>≥ 32 problems total</a:t>
            </a:r>
            <a:endParaRPr lang="en-US" b="1" smtClean="0">
              <a:solidFill>
                <a:srgbClr val="008000"/>
              </a:solidFill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12295" name="Rounded Rectangle 12"/>
          <p:cNvSpPr>
            <a:spLocks noChangeArrowheads="1"/>
          </p:cNvSpPr>
          <p:nvPr/>
        </p:nvSpPr>
        <p:spPr bwMode="auto">
          <a:xfrm>
            <a:off x="6570122" y="5761900"/>
            <a:ext cx="2133600" cy="8382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5083" y="4079633"/>
            <a:ext cx="864745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69631" y="228600"/>
            <a:ext cx="6692705" cy="6463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FF"/>
                </a:solidFill>
                <a:latin typeface="Georgia" pitchFamily="-106" charset="0"/>
              </a:rPr>
              <a:t>This week: binary search</a:t>
            </a:r>
            <a:endParaRPr lang="en-US" sz="3600" dirty="0">
              <a:solidFill>
                <a:srgbClr val="0000FF"/>
              </a:solidFill>
              <a:latin typeface="Georgia" pitchFamily="-10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963" y="1025636"/>
            <a:ext cx="829993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Georgia" pitchFamily="-106" charset="0"/>
              </a:rPr>
              <a:t>If </a:t>
            </a:r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a desired value is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r>
              <a:rPr lang="en-US" sz="3200" b="1" dirty="0">
                <a:solidFill>
                  <a:srgbClr val="800000"/>
                </a:solidFill>
                <a:latin typeface="Georgia" pitchFamily="-106" charset="0"/>
              </a:rPr>
              <a:t>difficult to compute but easy to check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and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Georgia" pitchFamily="-106" charset="0"/>
              </a:rPr>
              <a:t>1d   </a:t>
            </a:r>
            <a:r>
              <a:rPr lang="en-US" sz="2400" b="1" dirty="0" smtClean="0">
                <a:solidFill>
                  <a:srgbClr val="800000"/>
                </a:solidFill>
                <a:latin typeface="Georgia" pitchFamily="-106" charset="0"/>
              </a:rPr>
              <a:t>(or broken into 1d </a:t>
            </a:r>
            <a:r>
              <a:rPr lang="en-US" sz="2400" b="1" dirty="0" err="1" smtClean="0">
                <a:solidFill>
                  <a:srgbClr val="800000"/>
                </a:solidFill>
                <a:latin typeface="Georgia" pitchFamily="-106" charset="0"/>
              </a:rPr>
              <a:t>subproblems</a:t>
            </a:r>
            <a:r>
              <a:rPr lang="en-US" sz="2400" b="1" dirty="0" smtClean="0">
                <a:solidFill>
                  <a:srgbClr val="800000"/>
                </a:solidFill>
                <a:latin typeface="Georgia" pitchFamily="-106" charset="0"/>
              </a:rPr>
              <a:t>)</a:t>
            </a:r>
            <a:endParaRPr lang="en-US" sz="2400" b="1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Georgia" pitchFamily="-106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then we can </a:t>
            </a:r>
            <a:r>
              <a:rPr lang="en-US" sz="3200" b="1" i="1" dirty="0">
                <a:solidFill>
                  <a:srgbClr val="000000"/>
                </a:solidFill>
                <a:latin typeface="Georgia" pitchFamily="-106" charset="0"/>
              </a:rPr>
              <a:t>binary search across all the possible </a:t>
            </a:r>
            <a:r>
              <a:rPr lang="en-US" sz="3200" dirty="0">
                <a:solidFill>
                  <a:srgbClr val="000000"/>
                </a:solidFill>
                <a:latin typeface="Georgia" pitchFamily="-106" charset="0"/>
              </a:rPr>
              <a:t>values for it, checking as we go... !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76948" y="174046"/>
            <a:ext cx="31636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800000"/>
                </a:solidFill>
                <a:latin typeface="Georgia" pitchFamily="-106" charset="0"/>
              </a:rPr>
              <a:t>Binary search </a:t>
            </a: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in a sorted list...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082" y="6161649"/>
            <a:ext cx="12441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LOW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604" y="1069145"/>
            <a:ext cx="4407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Georgia" pitchFamily="-106" charset="0"/>
              </a:rPr>
              <a:t>Is an item "present"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Georgia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Georgia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Georgia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Georgia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Georgia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8000"/>
              </a:solidFill>
              <a:latin typeface="Georgia" pitchFamily="-10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Georgia" pitchFamily="-106" charset="0"/>
              </a:rPr>
              <a:t>– or </a:t>
            </a:r>
            <a:r>
              <a:rPr lang="en-US" sz="2400" i="1" dirty="0" smtClean="0">
                <a:solidFill>
                  <a:srgbClr val="008000"/>
                </a:solidFill>
                <a:latin typeface="Georgia" pitchFamily="-106" charset="0"/>
              </a:rPr>
              <a:t>is a problem solvable</a:t>
            </a:r>
            <a:r>
              <a:rPr lang="en-US" sz="2400" dirty="0" smtClean="0">
                <a:solidFill>
                  <a:srgbClr val="008000"/>
                </a:solidFill>
                <a:latin typeface="Georgia" pitchFamily="-106" charset="0"/>
              </a:rPr>
              <a:t>?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3834" y="6161649"/>
            <a:ext cx="12441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MID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35040" y="6161649"/>
            <a:ext cx="12441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HIGH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672" y="5029117"/>
            <a:ext cx="1244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dirty="0" smtClean="0">
                <a:solidFill>
                  <a:srgbClr val="C00000"/>
                </a:solidFill>
                <a:latin typeface="Georgia" pitchFamily="-106" charset="0"/>
              </a:rPr>
              <a:t>1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2903" y="5169797"/>
            <a:ext cx="2318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Georgia" pitchFamily="-106" charset="0"/>
              </a:rPr>
              <a:t>1,000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402" y="2192210"/>
            <a:ext cx="8171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Georgia" pitchFamily="-106" charset="0"/>
              </a:rPr>
              <a:t>1   3   4   5   8   10   11   ...      992   997   998   1000 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76948" y="174046"/>
            <a:ext cx="31636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800000"/>
                </a:solidFill>
                <a:latin typeface="Georgia" pitchFamily="-106" charset="0"/>
              </a:rPr>
              <a:t>Binary search </a:t>
            </a:r>
            <a:r>
              <a:rPr lang="en-US" sz="3600" dirty="0">
                <a:solidFill>
                  <a:srgbClr val="000000"/>
                </a:solidFill>
                <a:latin typeface="Georgia" pitchFamily="-106" charset="0"/>
              </a:rPr>
              <a:t>in a sorted list...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9046" y="5908431"/>
            <a:ext cx="24387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Georgia" pitchFamily="-106" charset="0"/>
              </a:rPr>
              <a:t>available on the ACM website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35040" y="1928372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8000"/>
                </a:solidFill>
                <a:latin typeface="Georgia" pitchFamily="-106" charset="0"/>
              </a:rPr>
              <a:t>in Python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67" y="174046"/>
            <a:ext cx="5315536" cy="666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1918</Words>
  <Application>Microsoft Office PowerPoint</Application>
  <PresentationFormat>On-screen Show (4:3)</PresentationFormat>
  <Paragraphs>408</Paragraphs>
  <Slides>39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Office Theme</vt:lpstr>
      <vt:lpstr>1_Blank Presentation</vt:lpstr>
      <vt:lpstr>dbllinec.ppt - Double Lines</vt:lpstr>
      <vt:lpstr>1_dbllinec.ppt - Double Lines</vt:lpstr>
      <vt:lpstr>1_Office Theme</vt:lpstr>
      <vt:lpstr>2_dbllinec.ppt - Double Lines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HMC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Zachary Dodds</dc:creator>
  <cp:lastModifiedBy>dodds</cp:lastModifiedBy>
  <cp:revision>21</cp:revision>
  <cp:lastPrinted>2010-10-26T22:50:46Z</cp:lastPrinted>
  <dcterms:created xsi:type="dcterms:W3CDTF">2010-10-26T22:26:56Z</dcterms:created>
  <dcterms:modified xsi:type="dcterms:W3CDTF">2011-02-08T23:46:03Z</dcterms:modified>
</cp:coreProperties>
</file>