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4" r:id="rId2"/>
    <p:sldMasterId id="2147483716" r:id="rId3"/>
    <p:sldMasterId id="2147483728" r:id="rId4"/>
  </p:sldMasterIdLst>
  <p:notesMasterIdLst>
    <p:notesMasterId r:id="rId46"/>
  </p:notesMasterIdLst>
  <p:sldIdLst>
    <p:sldId id="406" r:id="rId5"/>
    <p:sldId id="413" r:id="rId6"/>
    <p:sldId id="415" r:id="rId7"/>
    <p:sldId id="414" r:id="rId8"/>
    <p:sldId id="418" r:id="rId9"/>
    <p:sldId id="401" r:id="rId10"/>
    <p:sldId id="365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66" r:id="rId21"/>
    <p:sldId id="408" r:id="rId22"/>
    <p:sldId id="361" r:id="rId23"/>
    <p:sldId id="409" r:id="rId24"/>
    <p:sldId id="375" r:id="rId25"/>
    <p:sldId id="410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24" r:id="rId35"/>
    <p:sldId id="400" r:id="rId36"/>
    <p:sldId id="417" r:id="rId37"/>
    <p:sldId id="306" r:id="rId38"/>
    <p:sldId id="370" r:id="rId39"/>
    <p:sldId id="371" r:id="rId40"/>
    <p:sldId id="372" r:id="rId41"/>
    <p:sldId id="402" r:id="rId42"/>
    <p:sldId id="403" r:id="rId43"/>
    <p:sldId id="404" r:id="rId44"/>
    <p:sldId id="407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CCECFF"/>
    <a:srgbClr val="B1CCFF"/>
    <a:srgbClr val="F6FF96"/>
    <a:srgbClr val="009900"/>
    <a:srgbClr val="CCFFCC"/>
    <a:srgbClr val="FFCCCC"/>
    <a:srgbClr val="FFABAB"/>
    <a:srgbClr val="940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017" autoAdjust="0"/>
  </p:normalViewPr>
  <p:slideViewPr>
    <p:cSldViewPr snapToGrid="0" snapToObjects="1">
      <p:cViewPr varScale="1">
        <p:scale>
          <a:sx n="84" d="100"/>
          <a:sy n="84" d="100"/>
        </p:scale>
        <p:origin x="-5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49538-D004-2148-8031-124DB6DAA5B7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5ABFB-3C30-0C4A-9365-DF557985B25F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8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046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149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2515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353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456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19558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0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solidFill>
            <a:srgbClr val="FFFFFF"/>
          </a:solidFill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Helvetica" pitchFamily="-11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49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31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76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65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652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79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2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74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684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1286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8166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444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456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367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900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47497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1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1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47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045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27599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89131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94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8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A1BAB-C389-4F44-9802-232830486EB1}" type="datetimeFigureOut">
              <a:rPr lang="en-US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8F85-D452-0949-89DB-92AB7BB7E845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40" r:id="rId2"/>
    <p:sldLayoutId id="2147483741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-106" charset="2"/>
        <a:buChar char=""/>
        <a:defRPr sz="3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-106" charset="2"/>
        <a:buChar char="l"/>
        <a:defRPr sz="2800">
          <a:solidFill>
            <a:schemeClr val="tx1"/>
          </a:solidFill>
          <a:latin typeface="Helvetica" pitchFamily="1" charset="0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Monotype Sorts" pitchFamily="-106" charset="2"/>
        <a:buChar char="l"/>
        <a:defRPr sz="2400">
          <a:solidFill>
            <a:schemeClr val="tx1"/>
          </a:solidFill>
          <a:latin typeface="Helvetica" pitchFamily="1" charset="0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-106" charset="2"/>
        <a:buChar char="l"/>
        <a:defRPr sz="2000">
          <a:solidFill>
            <a:schemeClr val="tx1"/>
          </a:solidFill>
          <a:latin typeface="Helvetica" pitchFamily="1" charset="0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-106" charset="2"/>
        <a:buChar char="l"/>
        <a:defRPr sz="2000">
          <a:solidFill>
            <a:schemeClr val="tx1"/>
          </a:solidFill>
          <a:latin typeface="Helvetica" pitchFamily="1" charset="0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26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charset="0"/>
        <a:buChar char="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charset="0"/>
        <a:buChar char="l"/>
        <a:defRPr sz="2800">
          <a:solidFill>
            <a:schemeClr val="tx1"/>
          </a:solidFill>
          <a:latin typeface="Helvetica" pitchFamily="1" charset="0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Monotype Sorts" charset="0"/>
        <a:buChar char="l"/>
        <a:defRPr sz="2400">
          <a:solidFill>
            <a:schemeClr val="tx1"/>
          </a:solidFill>
          <a:latin typeface="Helvetica" pitchFamily="1" charset="0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charset="0"/>
        <a:buChar char="l"/>
        <a:defRPr sz="2000">
          <a:solidFill>
            <a:schemeClr val="tx1"/>
          </a:solidFill>
          <a:latin typeface="Helvetica" pitchFamily="1" charset="0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charset="0"/>
        <a:buChar char="l"/>
        <a:defRPr sz="2000">
          <a:solidFill>
            <a:schemeClr val="tx1"/>
          </a:solidFill>
          <a:latin typeface="Helvetica" pitchFamily="1" charset="0"/>
          <a:ea typeface="MS PGothic" pitchFamily="34" charset="-128"/>
          <a:cs typeface="MS PGothic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1" charset="2"/>
        <a:buChar char="l"/>
        <a:defRPr sz="2000">
          <a:solidFill>
            <a:schemeClr val="tx1"/>
          </a:solidFill>
          <a:latin typeface="Helvetica" pitchFamily="1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26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imes" pitchFamily="-8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charset="0"/>
        <a:buChar char="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charset="0"/>
        <a:buChar char="l"/>
        <a:defRPr sz="2800">
          <a:solidFill>
            <a:schemeClr val="tx1"/>
          </a:solidFill>
          <a:latin typeface="Helvetica" pitchFamily="-80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Monotype Sorts" charset="0"/>
        <a:buChar char="l"/>
        <a:defRPr sz="2400">
          <a:solidFill>
            <a:schemeClr val="tx1"/>
          </a:solidFill>
          <a:latin typeface="Helvetica" pitchFamily="-80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charset="0"/>
        <a:buChar char="l"/>
        <a:defRPr sz="2000">
          <a:solidFill>
            <a:schemeClr val="tx1"/>
          </a:solidFill>
          <a:latin typeface="Helvetica" pitchFamily="-80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charset="0"/>
        <a:buChar char="l"/>
        <a:defRPr sz="2000">
          <a:solidFill>
            <a:schemeClr val="tx1"/>
          </a:solidFill>
          <a:latin typeface="Helvetica" pitchFamily="-80" charset="0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-80" charset="2"/>
        <a:buChar char="l"/>
        <a:defRPr sz="2000">
          <a:solidFill>
            <a:schemeClr val="tx1"/>
          </a:solidFill>
          <a:latin typeface="Helvetica" pitchFamily="-80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-80" charset="2"/>
        <a:buChar char="l"/>
        <a:defRPr sz="2000">
          <a:solidFill>
            <a:schemeClr val="tx1"/>
          </a:solidFill>
          <a:latin typeface="Helvetica" pitchFamily="-80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-80" charset="2"/>
        <a:buChar char="l"/>
        <a:defRPr sz="2000">
          <a:solidFill>
            <a:schemeClr val="tx1"/>
          </a:solidFill>
          <a:latin typeface="Helvetica" pitchFamily="-80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1A21"/>
        </a:buClr>
        <a:buSzPct val="45000"/>
        <a:buFont typeface="Monotype Sorts" pitchFamily="-80" charset="2"/>
        <a:buChar char="l"/>
        <a:defRPr sz="2000">
          <a:solidFill>
            <a:schemeClr val="tx1"/>
          </a:solidFill>
          <a:latin typeface="Helvetica" pitchFamily="-80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XKCD of the day!</a:t>
            </a:r>
            <a:endParaRPr lang="en-US" sz="3600" b="1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pic>
        <p:nvPicPr>
          <p:cNvPr id="15" name="Picture 14" descr="reassur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21" y="2673774"/>
            <a:ext cx="8457143" cy="300571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14465" y="1050246"/>
            <a:ext cx="2802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well, at least a recent day…</a:t>
            </a:r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7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31749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31750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971800"/>
            <a:ext cx="8329613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31805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33797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33798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352800"/>
            <a:ext cx="8069263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32262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3584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8447088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32120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37893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37894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0"/>
            <a:ext cx="822166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30587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39941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39942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48000"/>
            <a:ext cx="840105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250768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41989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41990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95600"/>
            <a:ext cx="8069263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27139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44037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44038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971800"/>
            <a:ext cx="8518525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Text Box 1033"/>
          <p:cNvSpPr txBox="1">
            <a:spLocks noChangeArrowheads="1"/>
          </p:cNvSpPr>
          <p:nvPr/>
        </p:nvSpPr>
        <p:spPr bwMode="auto">
          <a:xfrm>
            <a:off x="7421563" y="5982915"/>
            <a:ext cx="1524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ea typeface="ＭＳ Ｐゴシック" pitchFamily="-112" charset="-128"/>
              </a:rPr>
              <a:t>Done!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28371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Minimum Spanning Tree</a:t>
            </a:r>
            <a:endParaRPr lang="en-US" sz="3600" b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1871" y="873410"/>
            <a:ext cx="3409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code…</a:t>
            </a:r>
            <a:endParaRPr lang="en-US" sz="2400" dirty="0"/>
          </a:p>
        </p:txBody>
      </p:sp>
      <p:pic>
        <p:nvPicPr>
          <p:cNvPr id="2" name="Picture 1" descr="Screen shot 2012-09-25 at 11.58.1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15" y="1525658"/>
            <a:ext cx="5127776" cy="491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WAT!?</a:t>
            </a:r>
            <a:endParaRPr lang="en-US" sz="3600" b="1" i="1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17220" y="5918018"/>
            <a:ext cx="561463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Cambria" pitchFamily="18" charset="0"/>
              </a:rPr>
              <a:t>Oddities from computer code…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72077" y="5510146"/>
            <a:ext cx="597994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latin typeface="Calibri"/>
                <a:cs typeface="Calibri"/>
              </a:rPr>
              <a:t>http://</a:t>
            </a:r>
            <a:r>
              <a:rPr lang="en-US" sz="1500" dirty="0" err="1">
                <a:latin typeface="Calibri"/>
                <a:cs typeface="Calibri"/>
              </a:rPr>
              <a:t>www.youtube.com</a:t>
            </a:r>
            <a:r>
              <a:rPr lang="en-US" sz="1500" dirty="0">
                <a:latin typeface="Calibri"/>
                <a:cs typeface="Calibri"/>
              </a:rPr>
              <a:t>/</a:t>
            </a:r>
            <a:r>
              <a:rPr lang="en-US" sz="1500" dirty="0" err="1">
                <a:latin typeface="Calibri"/>
                <a:cs typeface="Calibri"/>
              </a:rPr>
              <a:t>watch?v</a:t>
            </a:r>
            <a:r>
              <a:rPr lang="en-US" sz="1500" dirty="0">
                <a:latin typeface="Calibri"/>
                <a:cs typeface="Calibri"/>
              </a:rPr>
              <a:t>=kXEgk1Hdze0</a:t>
            </a:r>
          </a:p>
        </p:txBody>
      </p:sp>
      <p:pic>
        <p:nvPicPr>
          <p:cNvPr id="3" name="Picture 2" descr="Screen shot 2012-09-25 at 12.05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904" y="1161143"/>
            <a:ext cx="5676954" cy="411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68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602727" y="152400"/>
            <a:ext cx="797447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1</a:t>
            </a:r>
            <a:r>
              <a:rPr lang="en-US" sz="3200" baseline="300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st</a:t>
            </a:r>
            <a:r>
              <a:rPr lang="en-US" sz="32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 Annual ACM  </a:t>
            </a:r>
            <a:r>
              <a:rPr lang="en-US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python </a:t>
            </a:r>
            <a:r>
              <a:rPr lang="en-US" sz="3200" i="1" dirty="0" err="1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boolean</a:t>
            </a:r>
            <a:r>
              <a:rPr lang="en-US" sz="3200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 challenge…</a:t>
            </a:r>
            <a:endParaRPr lang="en-US" sz="2400" b="1" i="1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9913" y="994542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1 == </a:t>
            </a:r>
            <a:r>
              <a:rPr lang="en-US" sz="32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True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9336" y="994542"/>
            <a:ext cx="284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== </a:t>
            </a:r>
            <a:r>
              <a:rPr lang="en-US" sz="32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False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9913" y="1548848"/>
            <a:ext cx="1027289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9900"/>
                </a:solidFill>
                <a:latin typeface="Cambria" pitchFamily="18" charset="0"/>
              </a:rPr>
              <a:t>True</a:t>
            </a:r>
            <a:endParaRPr lang="en-US" sz="2400" b="1" dirty="0">
              <a:solidFill>
                <a:srgbClr val="00990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656184">
            <a:off x="610839" y="3786205"/>
            <a:ext cx="1027289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9900"/>
                </a:solidFill>
                <a:latin typeface="Cambria" pitchFamily="18" charset="0"/>
              </a:rPr>
              <a:t>True</a:t>
            </a:r>
            <a:endParaRPr lang="en-US" sz="2400" b="1" dirty="0">
              <a:solidFill>
                <a:srgbClr val="0099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6256" y="3139877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(1==1)==1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6256" y="3868481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0==(0==0)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6256" y="6054293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0==0==0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36256" y="5325689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==</a:t>
            </a:r>
            <a:r>
              <a:rPr lang="en-US" sz="3200" b="1" dirty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==1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36256" y="2411273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(2==2)==2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656184">
            <a:off x="671691" y="4658639"/>
            <a:ext cx="1027289" cy="461665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ambria" pitchFamily="18" charset="0"/>
              </a:rPr>
              <a:t>False</a:t>
            </a:r>
            <a:endParaRPr lang="en-US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05782" y="1548847"/>
            <a:ext cx="1027289" cy="46166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9900"/>
                </a:solidFill>
                <a:latin typeface="Cambria" pitchFamily="18" charset="0"/>
              </a:rPr>
              <a:t>True</a:t>
            </a:r>
            <a:endParaRPr lang="en-US" sz="2400" b="1" dirty="0">
              <a:solidFill>
                <a:srgbClr val="0099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600" y="3432264"/>
            <a:ext cx="139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Are these 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96274" y="4193813"/>
            <a:ext cx="451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ambria" pitchFamily="18" charset="0"/>
              </a:rPr>
              <a:t>or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00086" y="4990455"/>
            <a:ext cx="316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?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3472" y="6251258"/>
            <a:ext cx="2423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mbria" pitchFamily="18" charset="0"/>
              </a:rPr>
              <a:t>Where could you add parentheses  to make this one true?</a:t>
            </a:r>
            <a:endParaRPr lang="en-US" sz="1200" dirty="0">
              <a:latin typeface="Cambria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3079050" y="6346680"/>
            <a:ext cx="1165578" cy="541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636256" y="4574042"/>
            <a:ext cx="2596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0==(1==0)</a:t>
            </a:r>
            <a:endParaRPr lang="en-US" sz="3200" b="1" dirty="0">
              <a:solidFill>
                <a:srgbClr val="7030A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49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9-23 at 9.4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"/>
            <a:ext cx="8369300" cy="6692900"/>
          </a:xfrm>
          <a:prstGeom prst="rect">
            <a:avLst/>
          </a:prstGeom>
        </p:spPr>
      </p:pic>
      <p:sp>
        <p:nvSpPr>
          <p:cNvPr id="3" name="Rectangle 90"/>
          <p:cNvSpPr>
            <a:spLocks noChangeArrowheads="1"/>
          </p:cNvSpPr>
          <p:nvPr/>
        </p:nvSpPr>
        <p:spPr bwMode="auto">
          <a:xfrm>
            <a:off x="6434165" y="5723945"/>
            <a:ext cx="1717137" cy="73866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Alums!</a:t>
            </a:r>
            <a:endParaRPr lang="en-US" sz="42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182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 bwMode="auto">
          <a:xfrm>
            <a:off x="403923" y="3154117"/>
            <a:ext cx="8267732" cy="1198653"/>
          </a:xfrm>
          <a:prstGeom prst="roundRect">
            <a:avLst/>
          </a:prstGeom>
          <a:solidFill>
            <a:srgbClr val="CCEC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ACM Today:</a:t>
            </a:r>
            <a:r>
              <a:rPr lang="en-US" sz="4400" b="1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graph algorithms</a:t>
            </a:r>
            <a:endParaRPr lang="en-US" sz="3600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29065" y="4778772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APSP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5521" y="5380464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all-pairs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77006" y="3273707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SSSP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3462" y="3862947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single-source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138170" y="5014028"/>
            <a:ext cx="4663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ambria" pitchFamily="18" charset="0"/>
              </a:rPr>
              <a:t>Floyd-</a:t>
            </a:r>
            <a:r>
              <a:rPr lang="en-US" sz="3200" dirty="0" err="1" smtClean="0">
                <a:latin typeface="Cambria" pitchFamily="18" charset="0"/>
              </a:rPr>
              <a:t>Warshall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564001" y="3461056"/>
            <a:ext cx="366658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err="1" smtClean="0">
                <a:latin typeface="Cambria" pitchFamily="18" charset="0"/>
              </a:rPr>
              <a:t>Dijkstra's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7006" y="1906950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MST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3462" y="2533546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minimum spanning tree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92945" y="2131655"/>
            <a:ext cx="3208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Cambria" pitchFamily="18" charset="0"/>
              </a:rPr>
              <a:t>Prim's algorithm</a:t>
            </a:r>
            <a:endParaRPr lang="en-US" sz="3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3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ChangeArrowheads="1"/>
          </p:cNvSpPr>
          <p:nvPr/>
        </p:nvSpPr>
        <p:spPr bwMode="auto">
          <a:xfrm>
            <a:off x="304800" y="228600"/>
            <a:ext cx="6880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smtClean="0">
                <a:solidFill>
                  <a:srgbClr val="0000FF"/>
                </a:solidFill>
                <a:latin typeface="Calibri" charset="0"/>
                <a:ea typeface="MS PGothic" charset="0"/>
                <a:cs typeface="Calibri" charset="0"/>
              </a:rPr>
              <a:t>Dijkstra</a:t>
            </a:r>
            <a:r>
              <a:rPr lang="en-US" sz="320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, for</a:t>
            </a:r>
            <a:r>
              <a:rPr lang="en-US" sz="3200" i="1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single-source </a:t>
            </a:r>
            <a:r>
              <a:rPr lang="en-US" sz="320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shortest paths</a:t>
            </a:r>
            <a:endParaRPr lang="en-US" sz="3200" b="1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39" name="Rectangle 8"/>
          <p:cNvSpPr>
            <a:spLocks noChangeArrowheads="1"/>
          </p:cNvSpPr>
          <p:nvPr/>
        </p:nvSpPr>
        <p:spPr bwMode="auto">
          <a:xfrm>
            <a:off x="228600" y="2895600"/>
            <a:ext cx="37876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Put &lt;</a:t>
            </a:r>
            <a:r>
              <a:rPr lang="en-US" sz="2400" dirty="0" smtClean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a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,0&gt; into your queue Q.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0" name="Rectangle 9"/>
          <p:cNvSpPr>
            <a:spLocks noChangeArrowheads="1"/>
          </p:cNvSpPr>
          <p:nvPr/>
        </p:nvSpPr>
        <p:spPr bwMode="auto">
          <a:xfrm>
            <a:off x="228600" y="3429000"/>
            <a:ext cx="2708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While Q not empty: </a:t>
            </a:r>
            <a:endParaRPr lang="en-US" sz="2400" b="1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1" name="Rectangle 10"/>
          <p:cNvSpPr>
            <a:spLocks noChangeArrowheads="1"/>
          </p:cNvSpPr>
          <p:nvPr/>
        </p:nvSpPr>
        <p:spPr bwMode="auto">
          <a:xfrm>
            <a:off x="609600" y="3957638"/>
            <a:ext cx="5029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Remove Q's </a:t>
            </a:r>
            <a:r>
              <a:rPr lang="en-US" sz="2400" i="1" dirty="0" smtClean="0">
                <a:solidFill>
                  <a:srgbClr val="008000"/>
                </a:solidFill>
                <a:latin typeface="Calibri" charset="0"/>
                <a:ea typeface="MS PGothic" charset="0"/>
                <a:cs typeface="Calibri" charset="0"/>
              </a:rPr>
              <a:t>nearest</a:t>
            </a:r>
            <a:r>
              <a:rPr lang="en-US" sz="2400" i="1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child &lt;c,dist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a2c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&gt;  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2" name="Rectangle 11"/>
          <p:cNvSpPr>
            <a:spLocks noChangeArrowheads="1"/>
          </p:cNvSpPr>
          <p:nvPr/>
        </p:nvSpPr>
        <p:spPr bwMode="auto">
          <a:xfrm>
            <a:off x="609600" y="4491038"/>
            <a:ext cx="3657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For each edge [c, b, dist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]: 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3" name="Rectangle 12"/>
          <p:cNvSpPr>
            <a:spLocks noChangeArrowheads="1"/>
          </p:cNvSpPr>
          <p:nvPr/>
        </p:nvSpPr>
        <p:spPr bwMode="auto">
          <a:xfrm>
            <a:off x="228600" y="2362200"/>
            <a:ext cx="40584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For all b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, track &lt;b, dist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=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Inf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&gt;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1066800" y="5024438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Let dist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be b's distance: &lt;b,dist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&gt;   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5" name="Rectangle 10"/>
          <p:cNvSpPr>
            <a:spLocks noChangeArrowheads="1"/>
          </p:cNvSpPr>
          <p:nvPr/>
        </p:nvSpPr>
        <p:spPr bwMode="auto">
          <a:xfrm>
            <a:off x="1066800" y="5562600"/>
            <a:ext cx="6172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If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a2c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+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&lt;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:  set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=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a2c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+ 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c2b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  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1066800" y="6091238"/>
            <a:ext cx="662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Put &lt;b,d</a:t>
            </a:r>
            <a:r>
              <a:rPr lang="en-US" sz="2400" baseline="-320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a2b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&gt;  into Q (or update it in Q) ...  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7" name="Rectangle 14"/>
          <p:cNvSpPr>
            <a:spLocks noChangeArrowheads="1"/>
          </p:cNvSpPr>
          <p:nvPr/>
        </p:nvSpPr>
        <p:spPr bwMode="auto">
          <a:xfrm>
            <a:off x="3276600" y="681335"/>
            <a:ext cx="3320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a</a:t>
            </a:r>
            <a:endParaRPr lang="en-US" sz="2400" b="1" dirty="0" smtClean="0">
              <a:solidFill>
                <a:srgbClr val="0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sp>
        <p:nvSpPr>
          <p:cNvPr id="39948" name="Rectangle 15"/>
          <p:cNvSpPr>
            <a:spLocks noChangeArrowheads="1"/>
          </p:cNvSpPr>
          <p:nvPr/>
        </p:nvSpPr>
        <p:spPr bwMode="auto">
          <a:xfrm>
            <a:off x="2133600" y="1752600"/>
            <a:ext cx="272382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shortest </a:t>
            </a:r>
            <a:r>
              <a:rPr lang="en-US" sz="1500" dirty="0" err="1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dist</a:t>
            </a:r>
            <a:r>
              <a:rPr lang="en-US" sz="15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from </a:t>
            </a:r>
            <a:r>
              <a:rPr lang="en-US" sz="1500" b="1" dirty="0" smtClean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a to b </a:t>
            </a:r>
            <a:r>
              <a:rPr lang="en-US" sz="15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for all </a:t>
            </a:r>
            <a:r>
              <a:rPr lang="en-US" sz="1500" b="1" dirty="0" smtClean="0">
                <a:solidFill>
                  <a:srgbClr val="C00000"/>
                </a:solidFill>
                <a:latin typeface="Calibri" charset="0"/>
                <a:ea typeface="MS PGothic" charset="0"/>
                <a:cs typeface="Calibri" charset="0"/>
              </a:rPr>
              <a:t>b</a:t>
            </a:r>
            <a:r>
              <a:rPr lang="en-US" sz="1500" dirty="0" smtClean="0">
                <a:solidFill>
                  <a:srgbClr val="000000"/>
                </a:solidFill>
                <a:latin typeface="Calibri" charset="0"/>
                <a:ea typeface="MS PGothic" charset="0"/>
                <a:cs typeface="Calibri" charset="0"/>
              </a:rPr>
              <a:t> </a:t>
            </a:r>
            <a:endParaRPr lang="en-US" sz="1500" b="1" dirty="0" smtClean="0">
              <a:solidFill>
                <a:srgbClr val="C00000"/>
              </a:solidFill>
              <a:latin typeface="Times" charset="0"/>
              <a:ea typeface="MS PGothic" charset="0"/>
              <a:cs typeface="MS PGothic" charset="0"/>
            </a:endParaRPr>
          </a:p>
        </p:txBody>
      </p:sp>
      <p:cxnSp>
        <p:nvCxnSpPr>
          <p:cNvPr id="39949" name="Straight Arrow Connector 17"/>
          <p:cNvCxnSpPr>
            <a:cxnSpLocks noChangeShapeType="1"/>
          </p:cNvCxnSpPr>
          <p:nvPr/>
        </p:nvCxnSpPr>
        <p:spPr bwMode="auto">
          <a:xfrm rot="5400000">
            <a:off x="2782094" y="2261394"/>
            <a:ext cx="381000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9950" name="Picture 13" descr="Dijkstra's algorithm runtim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942975"/>
            <a:ext cx="39830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7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 bwMode="auto">
          <a:xfrm>
            <a:off x="533894" y="4707088"/>
            <a:ext cx="8267732" cy="1198653"/>
          </a:xfrm>
          <a:prstGeom prst="roundRect">
            <a:avLst/>
          </a:prstGeom>
          <a:solidFill>
            <a:srgbClr val="CCFFCC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ACM Today:</a:t>
            </a:r>
            <a:r>
              <a:rPr lang="en-US" sz="4400" b="1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graph algorithms</a:t>
            </a:r>
            <a:endParaRPr lang="en-US" sz="3600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29065" y="4778772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9900"/>
                </a:solidFill>
                <a:latin typeface="Cambria" pitchFamily="18" charset="0"/>
              </a:rPr>
              <a:t>APSP</a:t>
            </a:r>
            <a:endParaRPr lang="en-US" sz="4200" b="1" dirty="0">
              <a:solidFill>
                <a:srgbClr val="009900"/>
              </a:solidFill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5521" y="5380464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all-pairs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77006" y="3273707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SSSP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3462" y="3862947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single-source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138170" y="5014028"/>
            <a:ext cx="4663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ambria" pitchFamily="18" charset="0"/>
              </a:rPr>
              <a:t>Floyd-</a:t>
            </a:r>
            <a:r>
              <a:rPr lang="en-US" sz="3200" dirty="0" err="1" smtClean="0">
                <a:latin typeface="Cambria" pitchFamily="18" charset="0"/>
              </a:rPr>
              <a:t>Warshall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564001" y="3461056"/>
            <a:ext cx="366658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err="1" smtClean="0">
                <a:latin typeface="Cambria" pitchFamily="18" charset="0"/>
              </a:rPr>
              <a:t>Dijkstra's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7006" y="1906950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MST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3462" y="2533546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minimum spanning tree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92945" y="2131655"/>
            <a:ext cx="3208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Cambria" pitchFamily="18" charset="0"/>
              </a:rPr>
              <a:t>Prim's algorithm</a:t>
            </a:r>
            <a:endParaRPr lang="en-US" sz="3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92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623888" y="252413"/>
            <a:ext cx="7772400" cy="8112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200">
                <a:latin typeface="Times" charset="0"/>
              </a:rPr>
              <a:t>Floyd-Warshall algorithm</a:t>
            </a:r>
            <a:endParaRPr lang="en-US">
              <a:latin typeface="Times" charset="0"/>
            </a:endParaRPr>
          </a:p>
        </p:txBody>
      </p:sp>
      <p:pic>
        <p:nvPicPr>
          <p:cNvPr id="15365" name="Picture 2" descr="RobertFloy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19200"/>
            <a:ext cx="5513388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3" descr="bobFloydPictu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157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4" descr="warshall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24375"/>
            <a:ext cx="7010400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5867400" y="4448175"/>
            <a:ext cx="23431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  <a:latin typeface="Times" charset="0"/>
                <a:ea typeface="ＭＳ Ｐゴシック" charset="0"/>
              </a:rPr>
              <a:t>Stephen Warshall</a:t>
            </a:r>
          </a:p>
        </p:txBody>
      </p:sp>
      <p:sp>
        <p:nvSpPr>
          <p:cNvPr id="15369" name="Text Box 1029"/>
          <p:cNvSpPr txBox="1">
            <a:spLocks noChangeArrowheads="1"/>
          </p:cNvSpPr>
          <p:nvPr/>
        </p:nvSpPr>
        <p:spPr bwMode="auto">
          <a:xfrm rot="-1369257">
            <a:off x="2224088" y="2557463"/>
            <a:ext cx="5154612" cy="2062162"/>
          </a:xfrm>
          <a:prstGeom prst="rect">
            <a:avLst/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400" i="1" dirty="0" smtClean="0">
                <a:solidFill>
                  <a:srgbClr val="C00000"/>
                </a:solidFill>
                <a:cs typeface="Times New Roman" charset="0"/>
              </a:rPr>
              <a:t>All-pairs</a:t>
            </a:r>
            <a:r>
              <a:rPr lang="en-US" sz="6400" dirty="0" smtClean="0">
                <a:solidFill>
                  <a:srgbClr val="C00000"/>
                </a:solidFill>
                <a:cs typeface="Times New Roman" charset="0"/>
              </a:rPr>
              <a:t> shortest paths!</a:t>
            </a:r>
          </a:p>
        </p:txBody>
      </p:sp>
    </p:spTree>
    <p:extLst>
      <p:ext uri="{BB962C8B-B14F-4D97-AF65-F5344CB8AC3E}">
        <p14:creationId xmlns:p14="http://schemas.microsoft.com/office/powerpoint/2010/main" val="28062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1029"/>
          <p:cNvSpPr txBox="1">
            <a:spLocks noChangeArrowheads="1"/>
          </p:cNvSpPr>
          <p:nvPr/>
        </p:nvSpPr>
        <p:spPr bwMode="auto">
          <a:xfrm>
            <a:off x="1524000" y="152400"/>
            <a:ext cx="6629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cs typeface="Times New Roman" charset="0"/>
              </a:rPr>
              <a:t>Floyd Warshall !</a:t>
            </a:r>
            <a:endParaRPr lang="en-US" sz="3600" smtClean="0">
              <a:solidFill>
                <a:srgbClr val="000000"/>
              </a:solidFill>
              <a:cs typeface="Times New Roman" charset="0"/>
            </a:endParaRPr>
          </a:p>
        </p:txBody>
      </p:sp>
      <p:sp>
        <p:nvSpPr>
          <p:cNvPr id="16392" name="Text Box 25"/>
          <p:cNvSpPr txBox="1">
            <a:spLocks noChangeArrowheads="1"/>
          </p:cNvSpPr>
          <p:nvPr/>
        </p:nvSpPr>
        <p:spPr bwMode="auto">
          <a:xfrm>
            <a:off x="133350" y="1447800"/>
            <a:ext cx="2022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8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Directed graph as </a:t>
            </a:r>
            <a:r>
              <a:rPr lang="en-US" sz="1800" b="1" i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adjacency matrix</a:t>
            </a:r>
            <a:r>
              <a:rPr lang="en-US" sz="18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:</a:t>
            </a:r>
          </a:p>
        </p:txBody>
      </p:sp>
      <p:sp>
        <p:nvSpPr>
          <p:cNvPr id="16393" name="Oval 74"/>
          <p:cNvSpPr>
            <a:spLocks noChangeArrowheads="1"/>
          </p:cNvSpPr>
          <p:nvPr/>
        </p:nvSpPr>
        <p:spPr bwMode="auto">
          <a:xfrm>
            <a:off x="5843587" y="3592615"/>
            <a:ext cx="5334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16394" name="Oval 75"/>
          <p:cNvSpPr>
            <a:spLocks noChangeArrowheads="1"/>
          </p:cNvSpPr>
          <p:nvPr/>
        </p:nvSpPr>
        <p:spPr bwMode="auto">
          <a:xfrm>
            <a:off x="7596187" y="2906815"/>
            <a:ext cx="533400" cy="5334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16395" name="Oval 76"/>
          <p:cNvSpPr>
            <a:spLocks noChangeArrowheads="1"/>
          </p:cNvSpPr>
          <p:nvPr/>
        </p:nvSpPr>
        <p:spPr bwMode="auto">
          <a:xfrm>
            <a:off x="5767387" y="5421415"/>
            <a:ext cx="533400" cy="5334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16396" name="Oval 77"/>
          <p:cNvSpPr>
            <a:spLocks noChangeArrowheads="1"/>
          </p:cNvSpPr>
          <p:nvPr/>
        </p:nvSpPr>
        <p:spPr bwMode="auto">
          <a:xfrm>
            <a:off x="7672387" y="5116615"/>
            <a:ext cx="533400" cy="533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16397" name="Line 78"/>
          <p:cNvSpPr>
            <a:spLocks noChangeShapeType="1"/>
          </p:cNvSpPr>
          <p:nvPr/>
        </p:nvSpPr>
        <p:spPr bwMode="auto">
          <a:xfrm flipV="1">
            <a:off x="6416674" y="3275115"/>
            <a:ext cx="111442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398" name="Line 79"/>
          <p:cNvSpPr>
            <a:spLocks noChangeShapeType="1"/>
          </p:cNvSpPr>
          <p:nvPr/>
        </p:nvSpPr>
        <p:spPr bwMode="auto">
          <a:xfrm flipH="1">
            <a:off x="6219824" y="3459265"/>
            <a:ext cx="1433513" cy="191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399" name="Line 80"/>
          <p:cNvSpPr>
            <a:spLocks noChangeShapeType="1"/>
          </p:cNvSpPr>
          <p:nvPr/>
        </p:nvSpPr>
        <p:spPr bwMode="auto">
          <a:xfrm flipV="1">
            <a:off x="6381749" y="5445228"/>
            <a:ext cx="121285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400" name="Line 81"/>
          <p:cNvSpPr>
            <a:spLocks noChangeShapeType="1"/>
          </p:cNvSpPr>
          <p:nvPr/>
        </p:nvSpPr>
        <p:spPr bwMode="auto">
          <a:xfrm flipH="1" flipV="1">
            <a:off x="6421437" y="4033940"/>
            <a:ext cx="1281112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401" name="Text Box 82"/>
          <p:cNvSpPr txBox="1">
            <a:spLocks noChangeArrowheads="1"/>
          </p:cNvSpPr>
          <p:nvPr/>
        </p:nvSpPr>
        <p:spPr bwMode="auto">
          <a:xfrm>
            <a:off x="6834187" y="321161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6402" name="Text Box 83"/>
          <p:cNvSpPr txBox="1">
            <a:spLocks noChangeArrowheads="1"/>
          </p:cNvSpPr>
          <p:nvPr/>
        </p:nvSpPr>
        <p:spPr bwMode="auto">
          <a:xfrm>
            <a:off x="6211887" y="469592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6403" name="Text Box 84"/>
          <p:cNvSpPr txBox="1">
            <a:spLocks noChangeArrowheads="1"/>
          </p:cNvSpPr>
          <p:nvPr/>
        </p:nvSpPr>
        <p:spPr bwMode="auto">
          <a:xfrm>
            <a:off x="6581774" y="556905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6404" name="Text Box 85"/>
          <p:cNvSpPr txBox="1">
            <a:spLocks noChangeArrowheads="1"/>
          </p:cNvSpPr>
          <p:nvPr/>
        </p:nvSpPr>
        <p:spPr bwMode="auto">
          <a:xfrm>
            <a:off x="7308849" y="457686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</a:p>
        </p:txBody>
      </p:sp>
      <p:sp>
        <p:nvSpPr>
          <p:cNvPr id="16405" name="Text Box 86"/>
          <p:cNvSpPr txBox="1">
            <a:spLocks noChangeArrowheads="1"/>
          </p:cNvSpPr>
          <p:nvPr/>
        </p:nvSpPr>
        <p:spPr bwMode="auto">
          <a:xfrm>
            <a:off x="7980362" y="377676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</a:p>
        </p:txBody>
      </p:sp>
      <p:sp>
        <p:nvSpPr>
          <p:cNvPr id="16406" name="Freeform 87"/>
          <p:cNvSpPr>
            <a:spLocks/>
          </p:cNvSpPr>
          <p:nvPr/>
        </p:nvSpPr>
        <p:spPr bwMode="auto">
          <a:xfrm>
            <a:off x="6230937" y="2709965"/>
            <a:ext cx="2422525" cy="2416175"/>
          </a:xfrm>
          <a:custGeom>
            <a:avLst/>
            <a:gdLst>
              <a:gd name="T0" fmla="*/ 0 w 1526"/>
              <a:gd name="T1" fmla="*/ 2147483647 h 1522"/>
              <a:gd name="T2" fmla="*/ 2147483647 w 1526"/>
              <a:gd name="T3" fmla="*/ 2147483647 h 1522"/>
              <a:gd name="T4" fmla="*/ 2147483647 w 1526"/>
              <a:gd name="T5" fmla="*/ 2147483647 h 1522"/>
              <a:gd name="T6" fmla="*/ 2147483647 w 1526"/>
              <a:gd name="T7" fmla="*/ 2147483647 h 1522"/>
              <a:gd name="T8" fmla="*/ 2147483647 w 1526"/>
              <a:gd name="T9" fmla="*/ 2147483647 h 1522"/>
              <a:gd name="T10" fmla="*/ 2147483647 w 1526"/>
              <a:gd name="T11" fmla="*/ 0 h 1522"/>
              <a:gd name="T12" fmla="*/ 2147483647 w 1526"/>
              <a:gd name="T13" fmla="*/ 2147483647 h 1522"/>
              <a:gd name="T14" fmla="*/ 2147483647 w 1526"/>
              <a:gd name="T15" fmla="*/ 2147483647 h 1522"/>
              <a:gd name="T16" fmla="*/ 2147483647 w 1526"/>
              <a:gd name="T17" fmla="*/ 2147483647 h 1522"/>
              <a:gd name="T18" fmla="*/ 2147483647 w 1526"/>
              <a:gd name="T19" fmla="*/ 2147483647 h 1522"/>
              <a:gd name="T20" fmla="*/ 2147483647 w 1526"/>
              <a:gd name="T21" fmla="*/ 2147483647 h 1522"/>
              <a:gd name="T22" fmla="*/ 2147483647 w 1526"/>
              <a:gd name="T23" fmla="*/ 2147483647 h 1522"/>
              <a:gd name="T24" fmla="*/ 2147483647 w 1526"/>
              <a:gd name="T25" fmla="*/ 2147483647 h 1522"/>
              <a:gd name="T26" fmla="*/ 2147483647 w 1526"/>
              <a:gd name="T27" fmla="*/ 2147483647 h 1522"/>
              <a:gd name="T28" fmla="*/ 2147483647 w 1526"/>
              <a:gd name="T29" fmla="*/ 2147483647 h 1522"/>
              <a:gd name="T30" fmla="*/ 2147483647 w 1526"/>
              <a:gd name="T31" fmla="*/ 2147483647 h 1522"/>
              <a:gd name="T32" fmla="*/ 2147483647 w 1526"/>
              <a:gd name="T33" fmla="*/ 2147483647 h 1522"/>
              <a:gd name="T34" fmla="*/ 2147483647 w 1526"/>
              <a:gd name="T35" fmla="*/ 2147483647 h 1522"/>
              <a:gd name="T36" fmla="*/ 2147483647 w 1526"/>
              <a:gd name="T37" fmla="*/ 2147483647 h 1522"/>
              <a:gd name="T38" fmla="*/ 2147483647 w 1526"/>
              <a:gd name="T39" fmla="*/ 2147483647 h 1522"/>
              <a:gd name="T40" fmla="*/ 2147483647 w 1526"/>
              <a:gd name="T41" fmla="*/ 2147483647 h 1522"/>
              <a:gd name="T42" fmla="*/ 2147483647 w 1526"/>
              <a:gd name="T43" fmla="*/ 2147483647 h 1522"/>
              <a:gd name="T44" fmla="*/ 2147483647 w 1526"/>
              <a:gd name="T45" fmla="*/ 2147483647 h 1522"/>
              <a:gd name="T46" fmla="*/ 2147483647 w 1526"/>
              <a:gd name="T47" fmla="*/ 2147483647 h 1522"/>
              <a:gd name="T48" fmla="*/ 2147483647 w 1526"/>
              <a:gd name="T49" fmla="*/ 2147483647 h 1522"/>
              <a:gd name="T50" fmla="*/ 2147483647 w 1526"/>
              <a:gd name="T51" fmla="*/ 2147483647 h 1522"/>
              <a:gd name="T52" fmla="*/ 2147483647 w 1526"/>
              <a:gd name="T53" fmla="*/ 2147483647 h 15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26"/>
              <a:gd name="T82" fmla="*/ 0 h 1522"/>
              <a:gd name="T83" fmla="*/ 1526 w 1526"/>
              <a:gd name="T84" fmla="*/ 1522 h 152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26" h="1522">
                <a:moveTo>
                  <a:pt x="0" y="512"/>
                </a:moveTo>
                <a:cubicBezTo>
                  <a:pt x="14" y="489"/>
                  <a:pt x="44" y="458"/>
                  <a:pt x="53" y="434"/>
                </a:cubicBezTo>
                <a:cubicBezTo>
                  <a:pt x="63" y="404"/>
                  <a:pt x="81" y="374"/>
                  <a:pt x="102" y="351"/>
                </a:cubicBezTo>
                <a:cubicBezTo>
                  <a:pt x="136" y="310"/>
                  <a:pt x="184" y="283"/>
                  <a:pt x="224" y="249"/>
                </a:cubicBezTo>
                <a:cubicBezTo>
                  <a:pt x="329" y="157"/>
                  <a:pt x="457" y="56"/>
                  <a:pt x="595" y="20"/>
                </a:cubicBezTo>
                <a:cubicBezTo>
                  <a:pt x="645" y="6"/>
                  <a:pt x="698" y="5"/>
                  <a:pt x="751" y="0"/>
                </a:cubicBezTo>
                <a:cubicBezTo>
                  <a:pt x="873" y="1"/>
                  <a:pt x="995" y="2"/>
                  <a:pt x="1117" y="5"/>
                </a:cubicBezTo>
                <a:cubicBezTo>
                  <a:pt x="1159" y="6"/>
                  <a:pt x="1244" y="20"/>
                  <a:pt x="1244" y="20"/>
                </a:cubicBezTo>
                <a:cubicBezTo>
                  <a:pt x="1252" y="23"/>
                  <a:pt x="1259" y="26"/>
                  <a:pt x="1268" y="29"/>
                </a:cubicBezTo>
                <a:cubicBezTo>
                  <a:pt x="1277" y="32"/>
                  <a:pt x="1297" y="39"/>
                  <a:pt x="1297" y="39"/>
                </a:cubicBezTo>
                <a:cubicBezTo>
                  <a:pt x="1325" y="60"/>
                  <a:pt x="1360" y="73"/>
                  <a:pt x="1385" y="102"/>
                </a:cubicBezTo>
                <a:cubicBezTo>
                  <a:pt x="1410" y="131"/>
                  <a:pt x="1434" y="165"/>
                  <a:pt x="1453" y="200"/>
                </a:cubicBezTo>
                <a:cubicBezTo>
                  <a:pt x="1464" y="221"/>
                  <a:pt x="1468" y="243"/>
                  <a:pt x="1483" y="263"/>
                </a:cubicBezTo>
                <a:cubicBezTo>
                  <a:pt x="1487" y="284"/>
                  <a:pt x="1493" y="301"/>
                  <a:pt x="1502" y="322"/>
                </a:cubicBezTo>
                <a:cubicBezTo>
                  <a:pt x="1509" y="366"/>
                  <a:pt x="1520" y="409"/>
                  <a:pt x="1526" y="454"/>
                </a:cubicBezTo>
                <a:cubicBezTo>
                  <a:pt x="1520" y="519"/>
                  <a:pt x="1512" y="585"/>
                  <a:pt x="1497" y="649"/>
                </a:cubicBezTo>
                <a:cubicBezTo>
                  <a:pt x="1491" y="695"/>
                  <a:pt x="1470" y="725"/>
                  <a:pt x="1463" y="771"/>
                </a:cubicBezTo>
                <a:cubicBezTo>
                  <a:pt x="1456" y="810"/>
                  <a:pt x="1455" y="850"/>
                  <a:pt x="1439" y="888"/>
                </a:cubicBezTo>
                <a:cubicBezTo>
                  <a:pt x="1428" y="946"/>
                  <a:pt x="1399" y="1001"/>
                  <a:pt x="1390" y="1059"/>
                </a:cubicBezTo>
                <a:cubicBezTo>
                  <a:pt x="1384" y="1092"/>
                  <a:pt x="1388" y="1078"/>
                  <a:pt x="1380" y="1102"/>
                </a:cubicBezTo>
                <a:cubicBezTo>
                  <a:pt x="1373" y="1146"/>
                  <a:pt x="1353" y="1184"/>
                  <a:pt x="1346" y="1229"/>
                </a:cubicBezTo>
                <a:cubicBezTo>
                  <a:pt x="1340" y="1259"/>
                  <a:pt x="1346" y="1270"/>
                  <a:pt x="1317" y="1278"/>
                </a:cubicBezTo>
                <a:cubicBezTo>
                  <a:pt x="1315" y="1284"/>
                  <a:pt x="1315" y="1291"/>
                  <a:pt x="1312" y="1298"/>
                </a:cubicBezTo>
                <a:cubicBezTo>
                  <a:pt x="1306" y="1308"/>
                  <a:pt x="1292" y="1327"/>
                  <a:pt x="1292" y="1327"/>
                </a:cubicBezTo>
                <a:cubicBezTo>
                  <a:pt x="1283" y="1359"/>
                  <a:pt x="1276" y="1380"/>
                  <a:pt x="1248" y="1400"/>
                </a:cubicBezTo>
                <a:cubicBezTo>
                  <a:pt x="1243" y="1422"/>
                  <a:pt x="1220" y="1483"/>
                  <a:pt x="1209" y="1502"/>
                </a:cubicBezTo>
                <a:cubicBezTo>
                  <a:pt x="1199" y="1518"/>
                  <a:pt x="1200" y="1511"/>
                  <a:pt x="1200" y="152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407" name="Freeform 88"/>
          <p:cNvSpPr>
            <a:spLocks/>
          </p:cNvSpPr>
          <p:nvPr/>
        </p:nvSpPr>
        <p:spPr bwMode="auto">
          <a:xfrm>
            <a:off x="8012112" y="3035403"/>
            <a:ext cx="331787" cy="2012950"/>
          </a:xfrm>
          <a:custGeom>
            <a:avLst/>
            <a:gdLst>
              <a:gd name="T0" fmla="*/ 2147483647 w 209"/>
              <a:gd name="T1" fmla="*/ 0 h 1268"/>
              <a:gd name="T2" fmla="*/ 2147483647 w 209"/>
              <a:gd name="T3" fmla="*/ 2147483647 h 1268"/>
              <a:gd name="T4" fmla="*/ 2147483647 w 209"/>
              <a:gd name="T5" fmla="*/ 2147483647 h 1268"/>
              <a:gd name="T6" fmla="*/ 2147483647 w 209"/>
              <a:gd name="T7" fmla="*/ 2147483647 h 1268"/>
              <a:gd name="T8" fmla="*/ 2147483647 w 209"/>
              <a:gd name="T9" fmla="*/ 2147483647 h 1268"/>
              <a:gd name="T10" fmla="*/ 2147483647 w 209"/>
              <a:gd name="T11" fmla="*/ 2147483647 h 1268"/>
              <a:gd name="T12" fmla="*/ 2147483647 w 209"/>
              <a:gd name="T13" fmla="*/ 2147483647 h 1268"/>
              <a:gd name="T14" fmla="*/ 2147483647 w 209"/>
              <a:gd name="T15" fmla="*/ 2147483647 h 1268"/>
              <a:gd name="T16" fmla="*/ 2147483647 w 209"/>
              <a:gd name="T17" fmla="*/ 2147483647 h 1268"/>
              <a:gd name="T18" fmla="*/ 2147483647 w 209"/>
              <a:gd name="T19" fmla="*/ 2147483647 h 1268"/>
              <a:gd name="T20" fmla="*/ 2147483647 w 209"/>
              <a:gd name="T21" fmla="*/ 2147483647 h 1268"/>
              <a:gd name="T22" fmla="*/ 2147483647 w 209"/>
              <a:gd name="T23" fmla="*/ 2147483647 h 1268"/>
              <a:gd name="T24" fmla="*/ 2147483647 w 209"/>
              <a:gd name="T25" fmla="*/ 2147483647 h 1268"/>
              <a:gd name="T26" fmla="*/ 2147483647 w 209"/>
              <a:gd name="T27" fmla="*/ 2147483647 h 1268"/>
              <a:gd name="T28" fmla="*/ 2147483647 w 209"/>
              <a:gd name="T29" fmla="*/ 2147483647 h 1268"/>
              <a:gd name="T30" fmla="*/ 2147483647 w 209"/>
              <a:gd name="T31" fmla="*/ 2147483647 h 1268"/>
              <a:gd name="T32" fmla="*/ 2147483647 w 209"/>
              <a:gd name="T33" fmla="*/ 2147483647 h 1268"/>
              <a:gd name="T34" fmla="*/ 2147483647 w 209"/>
              <a:gd name="T35" fmla="*/ 2147483647 h 1268"/>
              <a:gd name="T36" fmla="*/ 0 w 209"/>
              <a:gd name="T37" fmla="*/ 2147483647 h 126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"/>
              <a:gd name="T58" fmla="*/ 0 h 1268"/>
              <a:gd name="T59" fmla="*/ 209 w 209"/>
              <a:gd name="T60" fmla="*/ 1268 h 126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" h="1268">
                <a:moveTo>
                  <a:pt x="73" y="0"/>
                </a:moveTo>
                <a:cubicBezTo>
                  <a:pt x="80" y="21"/>
                  <a:pt x="91" y="17"/>
                  <a:pt x="112" y="24"/>
                </a:cubicBezTo>
                <a:cubicBezTo>
                  <a:pt x="127" y="35"/>
                  <a:pt x="134" y="48"/>
                  <a:pt x="151" y="58"/>
                </a:cubicBezTo>
                <a:cubicBezTo>
                  <a:pt x="157" y="78"/>
                  <a:pt x="172" y="100"/>
                  <a:pt x="190" y="112"/>
                </a:cubicBezTo>
                <a:cubicBezTo>
                  <a:pt x="198" y="137"/>
                  <a:pt x="193" y="122"/>
                  <a:pt x="204" y="161"/>
                </a:cubicBezTo>
                <a:cubicBezTo>
                  <a:pt x="205" y="167"/>
                  <a:pt x="209" y="180"/>
                  <a:pt x="209" y="180"/>
                </a:cubicBezTo>
                <a:cubicBezTo>
                  <a:pt x="207" y="201"/>
                  <a:pt x="205" y="222"/>
                  <a:pt x="204" y="244"/>
                </a:cubicBezTo>
                <a:cubicBezTo>
                  <a:pt x="202" y="269"/>
                  <a:pt x="201" y="296"/>
                  <a:pt x="200" y="322"/>
                </a:cubicBezTo>
                <a:cubicBezTo>
                  <a:pt x="198" y="335"/>
                  <a:pt x="197" y="348"/>
                  <a:pt x="195" y="361"/>
                </a:cubicBezTo>
                <a:cubicBezTo>
                  <a:pt x="192" y="377"/>
                  <a:pt x="185" y="410"/>
                  <a:pt x="185" y="410"/>
                </a:cubicBezTo>
                <a:cubicBezTo>
                  <a:pt x="180" y="492"/>
                  <a:pt x="177" y="608"/>
                  <a:pt x="156" y="688"/>
                </a:cubicBezTo>
                <a:cubicBezTo>
                  <a:pt x="141" y="741"/>
                  <a:pt x="109" y="799"/>
                  <a:pt x="102" y="854"/>
                </a:cubicBezTo>
                <a:cubicBezTo>
                  <a:pt x="95" y="904"/>
                  <a:pt x="89" y="955"/>
                  <a:pt x="78" y="1005"/>
                </a:cubicBezTo>
                <a:cubicBezTo>
                  <a:pt x="74" y="1020"/>
                  <a:pt x="71" y="1036"/>
                  <a:pt x="63" y="1049"/>
                </a:cubicBezTo>
                <a:cubicBezTo>
                  <a:pt x="56" y="1058"/>
                  <a:pt x="43" y="1078"/>
                  <a:pt x="43" y="1078"/>
                </a:cubicBezTo>
                <a:cubicBezTo>
                  <a:pt x="32" y="1118"/>
                  <a:pt x="21" y="1158"/>
                  <a:pt x="14" y="1200"/>
                </a:cubicBezTo>
                <a:cubicBezTo>
                  <a:pt x="12" y="1209"/>
                  <a:pt x="11" y="1219"/>
                  <a:pt x="9" y="1229"/>
                </a:cubicBezTo>
                <a:cubicBezTo>
                  <a:pt x="7" y="1234"/>
                  <a:pt x="5" y="1238"/>
                  <a:pt x="4" y="1244"/>
                </a:cubicBezTo>
                <a:cubicBezTo>
                  <a:pt x="2" y="1251"/>
                  <a:pt x="0" y="1268"/>
                  <a:pt x="0" y="126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408" name="Text Box 89"/>
          <p:cNvSpPr txBox="1">
            <a:spLocks noChangeArrowheads="1"/>
          </p:cNvSpPr>
          <p:nvPr/>
        </p:nvSpPr>
        <p:spPr bwMode="auto">
          <a:xfrm>
            <a:off x="6724649" y="250994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</a:p>
        </p:txBody>
      </p:sp>
      <p:sp>
        <p:nvSpPr>
          <p:cNvPr id="16409" name="Rectangle 90"/>
          <p:cNvSpPr>
            <a:spLocks noChangeArrowheads="1"/>
          </p:cNvSpPr>
          <p:nvPr/>
        </p:nvSpPr>
        <p:spPr bwMode="auto">
          <a:xfrm>
            <a:off x="5048249" y="2128940"/>
            <a:ext cx="1739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Directed graph:</a:t>
            </a:r>
          </a:p>
        </p:txBody>
      </p:sp>
      <p:sp>
        <p:nvSpPr>
          <p:cNvPr id="16411" name="Rectangle 95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2" name="Rectangle 96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3" name="Rectangle 97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4" name="Rectangle 98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5" name="Rectangle 99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6" name="Rectangle 100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7" name="Rectangle 101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8" name="Rectangle 102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19" name="Rectangle 103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0" name="Rectangle 104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1" name="Rectangle 105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2" name="Rectangle 106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3" name="Rectangle 107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4" name="Rectangle 108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5" name="Rectangle 109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6" name="Rectangle 110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7" name="Rectangle 111"/>
          <p:cNvSpPr>
            <a:spLocks noChangeArrowheads="1"/>
          </p:cNvSpPr>
          <p:nvPr/>
        </p:nvSpPr>
        <p:spPr bwMode="auto">
          <a:xfrm>
            <a:off x="26035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8" name="Oval 112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29" name="Oval 113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0" name="Oval 114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1" name="Oval 115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2" name="Oval 116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3" name="Oval 117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4" name="Oval 118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5" name="Oval 119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6" name="Rectangle 120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16437" name="Rectangle 121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38" name="Rectangle 122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16439" name="Text Box 123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0" name="Text Box 124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1" name="Text Box 125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2" name="Text Box 126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3" name="Text Box 127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4" name="Text Box 128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5" name="Text Box 129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6" name="Text Box 130"/>
          <p:cNvSpPr txBox="1">
            <a:spLocks noChangeArrowheads="1"/>
          </p:cNvSpPr>
          <p:nvPr/>
        </p:nvSpPr>
        <p:spPr bwMode="auto">
          <a:xfrm>
            <a:off x="1335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7" name="Text Box 131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8" name="Text Box 132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49" name="Text Box 133"/>
          <p:cNvSpPr txBox="1">
            <a:spLocks noChangeArrowheads="1"/>
          </p:cNvSpPr>
          <p:nvPr/>
        </p:nvSpPr>
        <p:spPr bwMode="auto">
          <a:xfrm>
            <a:off x="2097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0" name="Text Box 134"/>
          <p:cNvSpPr txBox="1">
            <a:spLocks noChangeArrowheads="1"/>
          </p:cNvSpPr>
          <p:nvPr/>
        </p:nvSpPr>
        <p:spPr bwMode="auto">
          <a:xfrm>
            <a:off x="1327150" y="46529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1" name="Text Box 135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2" name="Text Box 136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3" name="Text Box 137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4" name="Text Box 138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6455" name="Rectangle 139"/>
          <p:cNvSpPr>
            <a:spLocks noChangeArrowheads="1"/>
          </p:cNvSpPr>
          <p:nvPr/>
        </p:nvSpPr>
        <p:spPr bwMode="auto">
          <a:xfrm>
            <a:off x="1754188" y="6080125"/>
            <a:ext cx="213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0 intermediate nodes</a:t>
            </a:r>
          </a:p>
        </p:txBody>
      </p:sp>
      <p:sp>
        <p:nvSpPr>
          <p:cNvPr id="16456" name="Rectangle 90"/>
          <p:cNvSpPr>
            <a:spLocks noChangeArrowheads="1"/>
          </p:cNvSpPr>
          <p:nvPr/>
        </p:nvSpPr>
        <p:spPr bwMode="auto">
          <a:xfrm>
            <a:off x="2376487" y="949572"/>
            <a:ext cx="48482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an algorithm that finds ALL shortest paths</a:t>
            </a:r>
          </a:p>
        </p:txBody>
      </p:sp>
    </p:spTree>
    <p:extLst>
      <p:ext uri="{BB962C8B-B14F-4D97-AF65-F5344CB8AC3E}">
        <p14:creationId xmlns:p14="http://schemas.microsoft.com/office/powerpoint/2010/main" val="97741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6" t="15340" r="29184" b="48500"/>
          <a:stretch>
            <a:fillRect/>
          </a:stretch>
        </p:blipFill>
        <p:spPr bwMode="auto">
          <a:xfrm>
            <a:off x="254000" y="1470025"/>
            <a:ext cx="8588375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Box 2"/>
          <p:cNvSpPr txBox="1">
            <a:spLocks noChangeArrowheads="1"/>
          </p:cNvSpPr>
          <p:nvPr/>
        </p:nvSpPr>
        <p:spPr bwMode="auto">
          <a:xfrm>
            <a:off x="6934200" y="6172200"/>
            <a:ext cx="1905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b="1" smtClean="0">
                <a:solidFill>
                  <a:srgbClr val="000000"/>
                </a:solidFill>
                <a:latin typeface="Calibri" charset="0"/>
                <a:cs typeface="Calibri" charset="0"/>
              </a:rPr>
              <a:t>Thanks, Kevin!</a:t>
            </a:r>
          </a:p>
        </p:txBody>
      </p:sp>
      <p:sp>
        <p:nvSpPr>
          <p:cNvPr id="77828" name="Text Box 1029"/>
          <p:cNvSpPr txBox="1">
            <a:spLocks noChangeArrowheads="1"/>
          </p:cNvSpPr>
          <p:nvPr/>
        </p:nvSpPr>
        <p:spPr bwMode="auto">
          <a:xfrm>
            <a:off x="1354138" y="400050"/>
            <a:ext cx="6629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cs typeface="Times New Roman" charset="0"/>
              </a:rPr>
              <a:t>Popular in practice...</a:t>
            </a:r>
            <a:endParaRPr lang="en-US" sz="3600" smtClean="0">
              <a:solidFill>
                <a:srgbClr val="0000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92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1029"/>
          <p:cNvSpPr txBox="1">
            <a:spLocks noChangeArrowheads="1"/>
          </p:cNvSpPr>
          <p:nvPr/>
        </p:nvSpPr>
        <p:spPr bwMode="auto">
          <a:xfrm>
            <a:off x="685800" y="228600"/>
            <a:ext cx="7696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b="1" i="1" smtClean="0">
                <a:solidFill>
                  <a:srgbClr val="000000"/>
                </a:solidFill>
                <a:cs typeface="Times New Roman" charset="0"/>
              </a:rPr>
              <a:t>Idea</a:t>
            </a:r>
            <a:r>
              <a:rPr lang="en-US" sz="3600" smtClean="0">
                <a:solidFill>
                  <a:srgbClr val="000000"/>
                </a:solidFill>
                <a:cs typeface="Times New Roman" charset="0"/>
              </a:rPr>
              <a:t>:  consider waypoints </a:t>
            </a:r>
            <a:r>
              <a:rPr lang="en-US" sz="3600" u="sng" smtClean="0">
                <a:solidFill>
                  <a:srgbClr val="000000"/>
                </a:solidFill>
                <a:cs typeface="Times New Roman" charset="0"/>
              </a:rPr>
              <a:t>1 at a time</a:t>
            </a:r>
          </a:p>
        </p:txBody>
      </p:sp>
      <p:sp>
        <p:nvSpPr>
          <p:cNvPr id="17416" name="Oval 74"/>
          <p:cNvSpPr>
            <a:spLocks noChangeArrowheads="1"/>
          </p:cNvSpPr>
          <p:nvPr/>
        </p:nvSpPr>
        <p:spPr bwMode="auto">
          <a:xfrm>
            <a:off x="5595938" y="3902075"/>
            <a:ext cx="5334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17417" name="Oval 75"/>
          <p:cNvSpPr>
            <a:spLocks noChangeArrowheads="1"/>
          </p:cNvSpPr>
          <p:nvPr/>
        </p:nvSpPr>
        <p:spPr bwMode="auto">
          <a:xfrm>
            <a:off x="7348538" y="3216275"/>
            <a:ext cx="533400" cy="5334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17418" name="Oval 76"/>
          <p:cNvSpPr>
            <a:spLocks noChangeArrowheads="1"/>
          </p:cNvSpPr>
          <p:nvPr/>
        </p:nvSpPr>
        <p:spPr bwMode="auto">
          <a:xfrm>
            <a:off x="5519738" y="5730875"/>
            <a:ext cx="533400" cy="5334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17419" name="Oval 77"/>
          <p:cNvSpPr>
            <a:spLocks noChangeArrowheads="1"/>
          </p:cNvSpPr>
          <p:nvPr/>
        </p:nvSpPr>
        <p:spPr bwMode="auto">
          <a:xfrm>
            <a:off x="7424738" y="5426075"/>
            <a:ext cx="533400" cy="533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17420" name="Line 78"/>
          <p:cNvSpPr>
            <a:spLocks noChangeShapeType="1"/>
          </p:cNvSpPr>
          <p:nvPr/>
        </p:nvSpPr>
        <p:spPr bwMode="auto">
          <a:xfrm flipV="1">
            <a:off x="6169025" y="3584575"/>
            <a:ext cx="111442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21" name="Line 79"/>
          <p:cNvSpPr>
            <a:spLocks noChangeShapeType="1"/>
          </p:cNvSpPr>
          <p:nvPr/>
        </p:nvSpPr>
        <p:spPr bwMode="auto">
          <a:xfrm flipH="1">
            <a:off x="5972175" y="3768725"/>
            <a:ext cx="1433513" cy="191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22" name="Line 80"/>
          <p:cNvSpPr>
            <a:spLocks noChangeShapeType="1"/>
          </p:cNvSpPr>
          <p:nvPr/>
        </p:nvSpPr>
        <p:spPr bwMode="auto">
          <a:xfrm flipV="1">
            <a:off x="6134100" y="5754688"/>
            <a:ext cx="121285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23" name="Line 81"/>
          <p:cNvSpPr>
            <a:spLocks noChangeShapeType="1"/>
          </p:cNvSpPr>
          <p:nvPr/>
        </p:nvSpPr>
        <p:spPr bwMode="auto">
          <a:xfrm flipH="1" flipV="1">
            <a:off x="6173788" y="4343400"/>
            <a:ext cx="1281112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24" name="Text Box 82"/>
          <p:cNvSpPr txBox="1">
            <a:spLocks noChangeArrowheads="1"/>
          </p:cNvSpPr>
          <p:nvPr/>
        </p:nvSpPr>
        <p:spPr bwMode="auto">
          <a:xfrm>
            <a:off x="6586538" y="352107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7425" name="Text Box 83"/>
          <p:cNvSpPr txBox="1">
            <a:spLocks noChangeArrowheads="1"/>
          </p:cNvSpPr>
          <p:nvPr/>
        </p:nvSpPr>
        <p:spPr bwMode="auto">
          <a:xfrm>
            <a:off x="5964238" y="50053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7426" name="Text Box 84"/>
          <p:cNvSpPr txBox="1">
            <a:spLocks noChangeArrowheads="1"/>
          </p:cNvSpPr>
          <p:nvPr/>
        </p:nvSpPr>
        <p:spPr bwMode="auto">
          <a:xfrm>
            <a:off x="6334125" y="587851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7427" name="Text Box 85"/>
          <p:cNvSpPr txBox="1">
            <a:spLocks noChangeArrowheads="1"/>
          </p:cNvSpPr>
          <p:nvPr/>
        </p:nvSpPr>
        <p:spPr bwMode="auto">
          <a:xfrm>
            <a:off x="7061200" y="488632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</a:p>
        </p:txBody>
      </p:sp>
      <p:sp>
        <p:nvSpPr>
          <p:cNvPr id="17428" name="Text Box 86"/>
          <p:cNvSpPr txBox="1">
            <a:spLocks noChangeArrowheads="1"/>
          </p:cNvSpPr>
          <p:nvPr/>
        </p:nvSpPr>
        <p:spPr bwMode="auto">
          <a:xfrm>
            <a:off x="7732713" y="408622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</a:p>
        </p:txBody>
      </p:sp>
      <p:sp>
        <p:nvSpPr>
          <p:cNvPr id="17429" name="Freeform 87"/>
          <p:cNvSpPr>
            <a:spLocks/>
          </p:cNvSpPr>
          <p:nvPr/>
        </p:nvSpPr>
        <p:spPr bwMode="auto">
          <a:xfrm>
            <a:off x="5983288" y="3019425"/>
            <a:ext cx="2422525" cy="2416175"/>
          </a:xfrm>
          <a:custGeom>
            <a:avLst/>
            <a:gdLst>
              <a:gd name="T0" fmla="*/ 0 w 1526"/>
              <a:gd name="T1" fmla="*/ 2147483647 h 1522"/>
              <a:gd name="T2" fmla="*/ 2147483647 w 1526"/>
              <a:gd name="T3" fmla="*/ 2147483647 h 1522"/>
              <a:gd name="T4" fmla="*/ 2147483647 w 1526"/>
              <a:gd name="T5" fmla="*/ 2147483647 h 1522"/>
              <a:gd name="T6" fmla="*/ 2147483647 w 1526"/>
              <a:gd name="T7" fmla="*/ 2147483647 h 1522"/>
              <a:gd name="T8" fmla="*/ 2147483647 w 1526"/>
              <a:gd name="T9" fmla="*/ 2147483647 h 1522"/>
              <a:gd name="T10" fmla="*/ 2147483647 w 1526"/>
              <a:gd name="T11" fmla="*/ 0 h 1522"/>
              <a:gd name="T12" fmla="*/ 2147483647 w 1526"/>
              <a:gd name="T13" fmla="*/ 2147483647 h 1522"/>
              <a:gd name="T14" fmla="*/ 2147483647 w 1526"/>
              <a:gd name="T15" fmla="*/ 2147483647 h 1522"/>
              <a:gd name="T16" fmla="*/ 2147483647 w 1526"/>
              <a:gd name="T17" fmla="*/ 2147483647 h 1522"/>
              <a:gd name="T18" fmla="*/ 2147483647 w 1526"/>
              <a:gd name="T19" fmla="*/ 2147483647 h 1522"/>
              <a:gd name="T20" fmla="*/ 2147483647 w 1526"/>
              <a:gd name="T21" fmla="*/ 2147483647 h 1522"/>
              <a:gd name="T22" fmla="*/ 2147483647 w 1526"/>
              <a:gd name="T23" fmla="*/ 2147483647 h 1522"/>
              <a:gd name="T24" fmla="*/ 2147483647 w 1526"/>
              <a:gd name="T25" fmla="*/ 2147483647 h 1522"/>
              <a:gd name="T26" fmla="*/ 2147483647 w 1526"/>
              <a:gd name="T27" fmla="*/ 2147483647 h 1522"/>
              <a:gd name="T28" fmla="*/ 2147483647 w 1526"/>
              <a:gd name="T29" fmla="*/ 2147483647 h 1522"/>
              <a:gd name="T30" fmla="*/ 2147483647 w 1526"/>
              <a:gd name="T31" fmla="*/ 2147483647 h 1522"/>
              <a:gd name="T32" fmla="*/ 2147483647 w 1526"/>
              <a:gd name="T33" fmla="*/ 2147483647 h 1522"/>
              <a:gd name="T34" fmla="*/ 2147483647 w 1526"/>
              <a:gd name="T35" fmla="*/ 2147483647 h 1522"/>
              <a:gd name="T36" fmla="*/ 2147483647 w 1526"/>
              <a:gd name="T37" fmla="*/ 2147483647 h 1522"/>
              <a:gd name="T38" fmla="*/ 2147483647 w 1526"/>
              <a:gd name="T39" fmla="*/ 2147483647 h 1522"/>
              <a:gd name="T40" fmla="*/ 2147483647 w 1526"/>
              <a:gd name="T41" fmla="*/ 2147483647 h 1522"/>
              <a:gd name="T42" fmla="*/ 2147483647 w 1526"/>
              <a:gd name="T43" fmla="*/ 2147483647 h 1522"/>
              <a:gd name="T44" fmla="*/ 2147483647 w 1526"/>
              <a:gd name="T45" fmla="*/ 2147483647 h 1522"/>
              <a:gd name="T46" fmla="*/ 2147483647 w 1526"/>
              <a:gd name="T47" fmla="*/ 2147483647 h 1522"/>
              <a:gd name="T48" fmla="*/ 2147483647 w 1526"/>
              <a:gd name="T49" fmla="*/ 2147483647 h 1522"/>
              <a:gd name="T50" fmla="*/ 2147483647 w 1526"/>
              <a:gd name="T51" fmla="*/ 2147483647 h 1522"/>
              <a:gd name="T52" fmla="*/ 2147483647 w 1526"/>
              <a:gd name="T53" fmla="*/ 2147483647 h 15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26"/>
              <a:gd name="T82" fmla="*/ 0 h 1522"/>
              <a:gd name="T83" fmla="*/ 1526 w 1526"/>
              <a:gd name="T84" fmla="*/ 1522 h 152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26" h="1522">
                <a:moveTo>
                  <a:pt x="0" y="512"/>
                </a:moveTo>
                <a:cubicBezTo>
                  <a:pt x="14" y="489"/>
                  <a:pt x="44" y="458"/>
                  <a:pt x="53" y="434"/>
                </a:cubicBezTo>
                <a:cubicBezTo>
                  <a:pt x="63" y="404"/>
                  <a:pt x="81" y="374"/>
                  <a:pt x="102" y="351"/>
                </a:cubicBezTo>
                <a:cubicBezTo>
                  <a:pt x="136" y="310"/>
                  <a:pt x="184" y="283"/>
                  <a:pt x="224" y="249"/>
                </a:cubicBezTo>
                <a:cubicBezTo>
                  <a:pt x="329" y="157"/>
                  <a:pt x="457" y="56"/>
                  <a:pt x="595" y="20"/>
                </a:cubicBezTo>
                <a:cubicBezTo>
                  <a:pt x="645" y="6"/>
                  <a:pt x="698" y="5"/>
                  <a:pt x="751" y="0"/>
                </a:cubicBezTo>
                <a:cubicBezTo>
                  <a:pt x="873" y="1"/>
                  <a:pt x="995" y="2"/>
                  <a:pt x="1117" y="5"/>
                </a:cubicBezTo>
                <a:cubicBezTo>
                  <a:pt x="1159" y="6"/>
                  <a:pt x="1244" y="20"/>
                  <a:pt x="1244" y="20"/>
                </a:cubicBezTo>
                <a:cubicBezTo>
                  <a:pt x="1252" y="23"/>
                  <a:pt x="1259" y="26"/>
                  <a:pt x="1268" y="29"/>
                </a:cubicBezTo>
                <a:cubicBezTo>
                  <a:pt x="1277" y="32"/>
                  <a:pt x="1297" y="39"/>
                  <a:pt x="1297" y="39"/>
                </a:cubicBezTo>
                <a:cubicBezTo>
                  <a:pt x="1325" y="60"/>
                  <a:pt x="1360" y="73"/>
                  <a:pt x="1385" y="102"/>
                </a:cubicBezTo>
                <a:cubicBezTo>
                  <a:pt x="1410" y="131"/>
                  <a:pt x="1434" y="165"/>
                  <a:pt x="1453" y="200"/>
                </a:cubicBezTo>
                <a:cubicBezTo>
                  <a:pt x="1464" y="221"/>
                  <a:pt x="1468" y="243"/>
                  <a:pt x="1483" y="263"/>
                </a:cubicBezTo>
                <a:cubicBezTo>
                  <a:pt x="1487" y="284"/>
                  <a:pt x="1493" y="301"/>
                  <a:pt x="1502" y="322"/>
                </a:cubicBezTo>
                <a:cubicBezTo>
                  <a:pt x="1509" y="366"/>
                  <a:pt x="1520" y="409"/>
                  <a:pt x="1526" y="454"/>
                </a:cubicBezTo>
                <a:cubicBezTo>
                  <a:pt x="1520" y="519"/>
                  <a:pt x="1512" y="585"/>
                  <a:pt x="1497" y="649"/>
                </a:cubicBezTo>
                <a:cubicBezTo>
                  <a:pt x="1491" y="695"/>
                  <a:pt x="1470" y="725"/>
                  <a:pt x="1463" y="771"/>
                </a:cubicBezTo>
                <a:cubicBezTo>
                  <a:pt x="1456" y="810"/>
                  <a:pt x="1455" y="850"/>
                  <a:pt x="1439" y="888"/>
                </a:cubicBezTo>
                <a:cubicBezTo>
                  <a:pt x="1428" y="946"/>
                  <a:pt x="1399" y="1001"/>
                  <a:pt x="1390" y="1059"/>
                </a:cubicBezTo>
                <a:cubicBezTo>
                  <a:pt x="1384" y="1092"/>
                  <a:pt x="1388" y="1078"/>
                  <a:pt x="1380" y="1102"/>
                </a:cubicBezTo>
                <a:cubicBezTo>
                  <a:pt x="1373" y="1146"/>
                  <a:pt x="1353" y="1184"/>
                  <a:pt x="1346" y="1229"/>
                </a:cubicBezTo>
                <a:cubicBezTo>
                  <a:pt x="1340" y="1259"/>
                  <a:pt x="1346" y="1270"/>
                  <a:pt x="1317" y="1278"/>
                </a:cubicBezTo>
                <a:cubicBezTo>
                  <a:pt x="1315" y="1284"/>
                  <a:pt x="1315" y="1291"/>
                  <a:pt x="1312" y="1298"/>
                </a:cubicBezTo>
                <a:cubicBezTo>
                  <a:pt x="1306" y="1308"/>
                  <a:pt x="1292" y="1327"/>
                  <a:pt x="1292" y="1327"/>
                </a:cubicBezTo>
                <a:cubicBezTo>
                  <a:pt x="1283" y="1359"/>
                  <a:pt x="1276" y="1380"/>
                  <a:pt x="1248" y="1400"/>
                </a:cubicBezTo>
                <a:cubicBezTo>
                  <a:pt x="1243" y="1422"/>
                  <a:pt x="1220" y="1483"/>
                  <a:pt x="1209" y="1502"/>
                </a:cubicBezTo>
                <a:cubicBezTo>
                  <a:pt x="1199" y="1518"/>
                  <a:pt x="1200" y="1511"/>
                  <a:pt x="1200" y="152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30" name="Freeform 88"/>
          <p:cNvSpPr>
            <a:spLocks/>
          </p:cNvSpPr>
          <p:nvPr/>
        </p:nvSpPr>
        <p:spPr bwMode="auto">
          <a:xfrm>
            <a:off x="7764463" y="3344863"/>
            <a:ext cx="331787" cy="2012950"/>
          </a:xfrm>
          <a:custGeom>
            <a:avLst/>
            <a:gdLst>
              <a:gd name="T0" fmla="*/ 2147483647 w 209"/>
              <a:gd name="T1" fmla="*/ 0 h 1268"/>
              <a:gd name="T2" fmla="*/ 2147483647 w 209"/>
              <a:gd name="T3" fmla="*/ 2147483647 h 1268"/>
              <a:gd name="T4" fmla="*/ 2147483647 w 209"/>
              <a:gd name="T5" fmla="*/ 2147483647 h 1268"/>
              <a:gd name="T6" fmla="*/ 2147483647 w 209"/>
              <a:gd name="T7" fmla="*/ 2147483647 h 1268"/>
              <a:gd name="T8" fmla="*/ 2147483647 w 209"/>
              <a:gd name="T9" fmla="*/ 2147483647 h 1268"/>
              <a:gd name="T10" fmla="*/ 2147483647 w 209"/>
              <a:gd name="T11" fmla="*/ 2147483647 h 1268"/>
              <a:gd name="T12" fmla="*/ 2147483647 w 209"/>
              <a:gd name="T13" fmla="*/ 2147483647 h 1268"/>
              <a:gd name="T14" fmla="*/ 2147483647 w 209"/>
              <a:gd name="T15" fmla="*/ 2147483647 h 1268"/>
              <a:gd name="T16" fmla="*/ 2147483647 w 209"/>
              <a:gd name="T17" fmla="*/ 2147483647 h 1268"/>
              <a:gd name="T18" fmla="*/ 2147483647 w 209"/>
              <a:gd name="T19" fmla="*/ 2147483647 h 1268"/>
              <a:gd name="T20" fmla="*/ 2147483647 w 209"/>
              <a:gd name="T21" fmla="*/ 2147483647 h 1268"/>
              <a:gd name="T22" fmla="*/ 2147483647 w 209"/>
              <a:gd name="T23" fmla="*/ 2147483647 h 1268"/>
              <a:gd name="T24" fmla="*/ 2147483647 w 209"/>
              <a:gd name="T25" fmla="*/ 2147483647 h 1268"/>
              <a:gd name="T26" fmla="*/ 2147483647 w 209"/>
              <a:gd name="T27" fmla="*/ 2147483647 h 1268"/>
              <a:gd name="T28" fmla="*/ 2147483647 w 209"/>
              <a:gd name="T29" fmla="*/ 2147483647 h 1268"/>
              <a:gd name="T30" fmla="*/ 2147483647 w 209"/>
              <a:gd name="T31" fmla="*/ 2147483647 h 1268"/>
              <a:gd name="T32" fmla="*/ 2147483647 w 209"/>
              <a:gd name="T33" fmla="*/ 2147483647 h 1268"/>
              <a:gd name="T34" fmla="*/ 2147483647 w 209"/>
              <a:gd name="T35" fmla="*/ 2147483647 h 1268"/>
              <a:gd name="T36" fmla="*/ 0 w 209"/>
              <a:gd name="T37" fmla="*/ 2147483647 h 126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"/>
              <a:gd name="T58" fmla="*/ 0 h 1268"/>
              <a:gd name="T59" fmla="*/ 209 w 209"/>
              <a:gd name="T60" fmla="*/ 1268 h 126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" h="1268">
                <a:moveTo>
                  <a:pt x="73" y="0"/>
                </a:moveTo>
                <a:cubicBezTo>
                  <a:pt x="80" y="21"/>
                  <a:pt x="91" y="17"/>
                  <a:pt x="112" y="24"/>
                </a:cubicBezTo>
                <a:cubicBezTo>
                  <a:pt x="127" y="35"/>
                  <a:pt x="134" y="48"/>
                  <a:pt x="151" y="58"/>
                </a:cubicBezTo>
                <a:cubicBezTo>
                  <a:pt x="157" y="78"/>
                  <a:pt x="172" y="100"/>
                  <a:pt x="190" y="112"/>
                </a:cubicBezTo>
                <a:cubicBezTo>
                  <a:pt x="198" y="137"/>
                  <a:pt x="193" y="122"/>
                  <a:pt x="204" y="161"/>
                </a:cubicBezTo>
                <a:cubicBezTo>
                  <a:pt x="205" y="167"/>
                  <a:pt x="209" y="180"/>
                  <a:pt x="209" y="180"/>
                </a:cubicBezTo>
                <a:cubicBezTo>
                  <a:pt x="207" y="201"/>
                  <a:pt x="205" y="222"/>
                  <a:pt x="204" y="244"/>
                </a:cubicBezTo>
                <a:cubicBezTo>
                  <a:pt x="202" y="269"/>
                  <a:pt x="201" y="296"/>
                  <a:pt x="200" y="322"/>
                </a:cubicBezTo>
                <a:cubicBezTo>
                  <a:pt x="198" y="335"/>
                  <a:pt x="197" y="348"/>
                  <a:pt x="195" y="361"/>
                </a:cubicBezTo>
                <a:cubicBezTo>
                  <a:pt x="192" y="377"/>
                  <a:pt x="185" y="410"/>
                  <a:pt x="185" y="410"/>
                </a:cubicBezTo>
                <a:cubicBezTo>
                  <a:pt x="180" y="492"/>
                  <a:pt x="177" y="608"/>
                  <a:pt x="156" y="688"/>
                </a:cubicBezTo>
                <a:cubicBezTo>
                  <a:pt x="141" y="741"/>
                  <a:pt x="109" y="799"/>
                  <a:pt x="102" y="854"/>
                </a:cubicBezTo>
                <a:cubicBezTo>
                  <a:pt x="95" y="904"/>
                  <a:pt x="89" y="955"/>
                  <a:pt x="78" y="1005"/>
                </a:cubicBezTo>
                <a:cubicBezTo>
                  <a:pt x="74" y="1020"/>
                  <a:pt x="71" y="1036"/>
                  <a:pt x="63" y="1049"/>
                </a:cubicBezTo>
                <a:cubicBezTo>
                  <a:pt x="56" y="1058"/>
                  <a:pt x="43" y="1078"/>
                  <a:pt x="43" y="1078"/>
                </a:cubicBezTo>
                <a:cubicBezTo>
                  <a:pt x="32" y="1118"/>
                  <a:pt x="21" y="1158"/>
                  <a:pt x="14" y="1200"/>
                </a:cubicBezTo>
                <a:cubicBezTo>
                  <a:pt x="12" y="1209"/>
                  <a:pt x="11" y="1219"/>
                  <a:pt x="9" y="1229"/>
                </a:cubicBezTo>
                <a:cubicBezTo>
                  <a:pt x="7" y="1234"/>
                  <a:pt x="5" y="1238"/>
                  <a:pt x="4" y="1244"/>
                </a:cubicBezTo>
                <a:cubicBezTo>
                  <a:pt x="2" y="1251"/>
                  <a:pt x="0" y="1268"/>
                  <a:pt x="0" y="126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31" name="Text Box 89"/>
          <p:cNvSpPr txBox="1">
            <a:spLocks noChangeArrowheads="1"/>
          </p:cNvSpPr>
          <p:nvPr/>
        </p:nvSpPr>
        <p:spPr bwMode="auto">
          <a:xfrm>
            <a:off x="6477000" y="28194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</a:p>
        </p:txBody>
      </p:sp>
      <p:sp>
        <p:nvSpPr>
          <p:cNvPr id="17432" name="Rectangle 95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3" name="Rectangle 96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4" name="Rectangle 97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5" name="Rectangle 98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6" name="Rectangle 99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7" name="Rectangle 100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8" name="Rectangle 101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39" name="Rectangle 102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0" name="Rectangle 103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1" name="Rectangle 104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2" name="Rectangle 105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3" name="Rectangle 106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4" name="Rectangle 107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5" name="Rectangle 108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6" name="Rectangle 109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7" name="Rectangle 110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8" name="Rectangle 111"/>
          <p:cNvSpPr>
            <a:spLocks noChangeArrowheads="1"/>
          </p:cNvSpPr>
          <p:nvPr/>
        </p:nvSpPr>
        <p:spPr bwMode="auto">
          <a:xfrm>
            <a:off x="26035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49" name="Oval 112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0" name="Oval 113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1" name="Oval 114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2" name="Oval 115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3" name="Oval 116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4" name="Oval 117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5" name="Oval 118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6" name="Oval 119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7" name="Rectangle 120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17458" name="Rectangle 121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59" name="Rectangle 122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17460" name="Text Box 123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1" name="Text Box 124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2" name="Text Box 125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3" name="Text Box 126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4" name="Text Box 127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5" name="Text Box 128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6" name="Text Box 129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7" name="Text Box 130"/>
          <p:cNvSpPr txBox="1">
            <a:spLocks noChangeArrowheads="1"/>
          </p:cNvSpPr>
          <p:nvPr/>
        </p:nvSpPr>
        <p:spPr bwMode="auto">
          <a:xfrm>
            <a:off x="1335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8" name="Text Box 131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69" name="Text Box 132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0" name="Text Box 133"/>
          <p:cNvSpPr txBox="1">
            <a:spLocks noChangeArrowheads="1"/>
          </p:cNvSpPr>
          <p:nvPr/>
        </p:nvSpPr>
        <p:spPr bwMode="auto">
          <a:xfrm>
            <a:off x="2097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1" name="Text Box 134"/>
          <p:cNvSpPr txBox="1">
            <a:spLocks noChangeArrowheads="1"/>
          </p:cNvSpPr>
          <p:nvPr/>
        </p:nvSpPr>
        <p:spPr bwMode="auto">
          <a:xfrm>
            <a:off x="1327150" y="46529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2" name="Text Box 135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3" name="Text Box 136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4" name="Text Box 137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5" name="Text Box 138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7476" name="Rectangle 139"/>
          <p:cNvSpPr>
            <a:spLocks noChangeArrowheads="1"/>
          </p:cNvSpPr>
          <p:nvPr/>
        </p:nvSpPr>
        <p:spPr bwMode="auto">
          <a:xfrm>
            <a:off x="1754188" y="6080125"/>
            <a:ext cx="213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0 intermediate nodes</a:t>
            </a:r>
          </a:p>
        </p:txBody>
      </p:sp>
      <p:sp>
        <p:nvSpPr>
          <p:cNvPr id="17477" name="Rectangle 90"/>
          <p:cNvSpPr>
            <a:spLocks noChangeArrowheads="1"/>
          </p:cNvSpPr>
          <p:nvPr/>
        </p:nvSpPr>
        <p:spPr bwMode="auto">
          <a:xfrm>
            <a:off x="2906713" y="1138238"/>
            <a:ext cx="43386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check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src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to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dst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THROUGH </a:t>
            </a:r>
          </a:p>
        </p:txBody>
      </p:sp>
      <p:sp>
        <p:nvSpPr>
          <p:cNvPr id="17478" name="Oval 116"/>
          <p:cNvSpPr>
            <a:spLocks noChangeArrowheads="1"/>
          </p:cNvSpPr>
          <p:nvPr/>
        </p:nvSpPr>
        <p:spPr bwMode="auto">
          <a:xfrm>
            <a:off x="7097713" y="121443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79" name="Rectangle 70"/>
          <p:cNvSpPr>
            <a:spLocks noChangeArrowheads="1"/>
          </p:cNvSpPr>
          <p:nvPr/>
        </p:nvSpPr>
        <p:spPr bwMode="auto">
          <a:xfrm>
            <a:off x="1458913" y="1062038"/>
            <a:ext cx="1266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Step 1</a:t>
            </a:r>
            <a:endParaRPr lang="en-US" sz="3200" b="1" smtClean="0">
              <a:solidFill>
                <a:srgbClr val="000000"/>
              </a:solidFill>
              <a:latin typeface="Time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7480" name="Rectangle 72"/>
          <p:cNvSpPr>
            <a:spLocks noChangeArrowheads="1"/>
          </p:cNvSpPr>
          <p:nvPr/>
        </p:nvSpPr>
        <p:spPr bwMode="auto">
          <a:xfrm>
            <a:off x="6224588" y="1643063"/>
            <a:ext cx="1871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0000"/>
                </a:solidFill>
                <a:latin typeface="Calibri" charset="0"/>
                <a:ea typeface="ＭＳ Ｐゴシック" charset="0"/>
                <a:cs typeface="Calibri" charset="0"/>
              </a:rPr>
              <a:t>1 entry will change – which?</a:t>
            </a:r>
            <a:endParaRPr lang="en-US" b="1" smtClean="0">
              <a:solidFill>
                <a:srgbClr val="FF0000"/>
              </a:solidFill>
              <a:latin typeface="Times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77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0" name="Rectangle 9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1" name="Rectangle 10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2" name="Rectangle 11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3" name="Rectangle 12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4" name="Rectangle 13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5" name="Rectangle 14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6" name="Rectangle 15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7" name="Rectangle 16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8" name="Rectangle 17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49" name="Rectangle 18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0" name="Rectangle 19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1" name="Rectangle 20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2" name="Rectangle 21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3" name="Rectangle 22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4" name="Rectangle 23"/>
          <p:cNvSpPr>
            <a:spLocks noChangeArrowheads="1"/>
          </p:cNvSpPr>
          <p:nvPr/>
        </p:nvSpPr>
        <p:spPr bwMode="auto">
          <a:xfrm>
            <a:off x="26670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5" name="Oval 24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6" name="Oval 25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7" name="Oval 26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8" name="Oval 27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59" name="Oval 28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60" name="Oval 29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61" name="Oval 30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62" name="Oval 31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63" name="Rectangle 32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18464" name="Rectangle 33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65" name="Rectangle 34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18466" name="Text Box 35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67" name="Text Box 36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dirty="0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68" name="Text Box 37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69" name="Text Box 38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0" name="Text Box 39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1" name="Text Box 40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2" name="Text Box 41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3" name="Text Box 42"/>
          <p:cNvSpPr txBox="1">
            <a:spLocks noChangeArrowheads="1"/>
          </p:cNvSpPr>
          <p:nvPr/>
        </p:nvSpPr>
        <p:spPr bwMode="auto">
          <a:xfrm>
            <a:off x="1335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4" name="Text Box 43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5" name="Text Box 44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6" name="Text Box 45"/>
          <p:cNvSpPr txBox="1">
            <a:spLocks noChangeArrowheads="1"/>
          </p:cNvSpPr>
          <p:nvPr/>
        </p:nvSpPr>
        <p:spPr bwMode="auto">
          <a:xfrm>
            <a:off x="2097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7" name="Text Box 46"/>
          <p:cNvSpPr txBox="1">
            <a:spLocks noChangeArrowheads="1"/>
          </p:cNvSpPr>
          <p:nvPr/>
        </p:nvSpPr>
        <p:spPr bwMode="auto">
          <a:xfrm>
            <a:off x="1327150" y="46529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8" name="Text Box 47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79" name="Text Box 48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0000"/>
                </a:solidFill>
                <a:latin typeface="Times" charset="0"/>
                <a:cs typeface="ＭＳ Ｐゴシック" charset="0"/>
              </a:rPr>
              <a:t>24</a:t>
            </a:r>
            <a:endParaRPr lang="en-US" sz="1400" b="1" smtClean="0">
              <a:solidFill>
                <a:srgbClr val="FF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80" name="Text Box 49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81" name="Text Box 50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8482" name="Rectangle 99"/>
          <p:cNvSpPr>
            <a:spLocks noChangeArrowheads="1"/>
          </p:cNvSpPr>
          <p:nvPr/>
        </p:nvSpPr>
        <p:spPr bwMode="auto">
          <a:xfrm>
            <a:off x="1736725" y="6078538"/>
            <a:ext cx="2292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1 intermediate node(s)</a:t>
            </a:r>
          </a:p>
        </p:txBody>
      </p:sp>
      <p:sp>
        <p:nvSpPr>
          <p:cNvPr id="18483" name="Oval 100"/>
          <p:cNvSpPr>
            <a:spLocks noChangeArrowheads="1"/>
          </p:cNvSpPr>
          <p:nvPr/>
        </p:nvSpPr>
        <p:spPr bwMode="auto">
          <a:xfrm>
            <a:off x="2073275" y="6432550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84" name="Rectangle 90"/>
          <p:cNvSpPr>
            <a:spLocks noChangeArrowheads="1"/>
          </p:cNvSpPr>
          <p:nvPr/>
        </p:nvSpPr>
        <p:spPr bwMode="auto">
          <a:xfrm>
            <a:off x="3097213" y="588963"/>
            <a:ext cx="43386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check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src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to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dst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THROUGH </a:t>
            </a:r>
          </a:p>
        </p:txBody>
      </p:sp>
      <p:sp>
        <p:nvSpPr>
          <p:cNvPr id="18485" name="Rectangle 102"/>
          <p:cNvSpPr>
            <a:spLocks noChangeArrowheads="1"/>
          </p:cNvSpPr>
          <p:nvPr/>
        </p:nvSpPr>
        <p:spPr bwMode="auto">
          <a:xfrm>
            <a:off x="1649413" y="512763"/>
            <a:ext cx="1266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Step 2</a:t>
            </a:r>
            <a:endParaRPr lang="en-US" sz="3200" b="1" smtClean="0">
              <a:solidFill>
                <a:srgbClr val="000000"/>
              </a:solidFill>
              <a:latin typeface="Time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8486" name="Oval 101"/>
          <p:cNvSpPr>
            <a:spLocks noChangeArrowheads="1"/>
          </p:cNvSpPr>
          <p:nvPr/>
        </p:nvSpPr>
        <p:spPr bwMode="auto">
          <a:xfrm>
            <a:off x="7321550" y="63658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87" name="Rectangle 99"/>
          <p:cNvSpPr>
            <a:spLocks noChangeArrowheads="1"/>
          </p:cNvSpPr>
          <p:nvPr/>
        </p:nvSpPr>
        <p:spPr bwMode="auto">
          <a:xfrm>
            <a:off x="6500813" y="1096963"/>
            <a:ext cx="1871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3 entries will change – which?</a:t>
            </a:r>
            <a:endParaRPr lang="en-US" b="1" smtClean="0">
              <a:solidFill>
                <a:srgbClr val="0000FF"/>
              </a:solidFill>
              <a:latin typeface="Times" charset="0"/>
              <a:ea typeface="ＭＳ Ｐゴシック" charset="0"/>
              <a:cs typeface="Calibri" charset="0"/>
            </a:endParaRPr>
          </a:p>
        </p:txBody>
      </p:sp>
      <p:sp>
        <p:nvSpPr>
          <p:cNvPr id="18488" name="Oval 74"/>
          <p:cNvSpPr>
            <a:spLocks noChangeArrowheads="1"/>
          </p:cNvSpPr>
          <p:nvPr/>
        </p:nvSpPr>
        <p:spPr bwMode="auto">
          <a:xfrm>
            <a:off x="5595938" y="3902075"/>
            <a:ext cx="5334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18489" name="Oval 75"/>
          <p:cNvSpPr>
            <a:spLocks noChangeArrowheads="1"/>
          </p:cNvSpPr>
          <p:nvPr/>
        </p:nvSpPr>
        <p:spPr bwMode="auto">
          <a:xfrm>
            <a:off x="7348538" y="3216275"/>
            <a:ext cx="533400" cy="5334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18490" name="Oval 76"/>
          <p:cNvSpPr>
            <a:spLocks noChangeArrowheads="1"/>
          </p:cNvSpPr>
          <p:nvPr/>
        </p:nvSpPr>
        <p:spPr bwMode="auto">
          <a:xfrm>
            <a:off x="5519738" y="5730875"/>
            <a:ext cx="533400" cy="5334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18491" name="Oval 77"/>
          <p:cNvSpPr>
            <a:spLocks noChangeArrowheads="1"/>
          </p:cNvSpPr>
          <p:nvPr/>
        </p:nvSpPr>
        <p:spPr bwMode="auto">
          <a:xfrm>
            <a:off x="7424738" y="5426075"/>
            <a:ext cx="533400" cy="533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18492" name="Line 78"/>
          <p:cNvSpPr>
            <a:spLocks noChangeShapeType="1"/>
          </p:cNvSpPr>
          <p:nvPr/>
        </p:nvSpPr>
        <p:spPr bwMode="auto">
          <a:xfrm flipV="1">
            <a:off x="6169025" y="3584575"/>
            <a:ext cx="111442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493" name="Line 79"/>
          <p:cNvSpPr>
            <a:spLocks noChangeShapeType="1"/>
          </p:cNvSpPr>
          <p:nvPr/>
        </p:nvSpPr>
        <p:spPr bwMode="auto">
          <a:xfrm flipH="1">
            <a:off x="5972175" y="3768725"/>
            <a:ext cx="1433513" cy="191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494" name="Line 80"/>
          <p:cNvSpPr>
            <a:spLocks noChangeShapeType="1"/>
          </p:cNvSpPr>
          <p:nvPr/>
        </p:nvSpPr>
        <p:spPr bwMode="auto">
          <a:xfrm flipV="1">
            <a:off x="6134100" y="5754688"/>
            <a:ext cx="121285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495" name="Line 81"/>
          <p:cNvSpPr>
            <a:spLocks noChangeShapeType="1"/>
          </p:cNvSpPr>
          <p:nvPr/>
        </p:nvSpPr>
        <p:spPr bwMode="auto">
          <a:xfrm flipH="1" flipV="1">
            <a:off x="6173788" y="4343400"/>
            <a:ext cx="1281112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496" name="Text Box 82"/>
          <p:cNvSpPr txBox="1">
            <a:spLocks noChangeArrowheads="1"/>
          </p:cNvSpPr>
          <p:nvPr/>
        </p:nvSpPr>
        <p:spPr bwMode="auto">
          <a:xfrm>
            <a:off x="6586538" y="352107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8497" name="Text Box 83"/>
          <p:cNvSpPr txBox="1">
            <a:spLocks noChangeArrowheads="1"/>
          </p:cNvSpPr>
          <p:nvPr/>
        </p:nvSpPr>
        <p:spPr bwMode="auto">
          <a:xfrm>
            <a:off x="5964238" y="50053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8498" name="Text Box 84"/>
          <p:cNvSpPr txBox="1">
            <a:spLocks noChangeArrowheads="1"/>
          </p:cNvSpPr>
          <p:nvPr/>
        </p:nvSpPr>
        <p:spPr bwMode="auto">
          <a:xfrm>
            <a:off x="6334125" y="587851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8499" name="Text Box 85"/>
          <p:cNvSpPr txBox="1">
            <a:spLocks noChangeArrowheads="1"/>
          </p:cNvSpPr>
          <p:nvPr/>
        </p:nvSpPr>
        <p:spPr bwMode="auto">
          <a:xfrm>
            <a:off x="7061200" y="488632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</a:p>
        </p:txBody>
      </p:sp>
      <p:sp>
        <p:nvSpPr>
          <p:cNvPr id="18500" name="Text Box 86"/>
          <p:cNvSpPr txBox="1">
            <a:spLocks noChangeArrowheads="1"/>
          </p:cNvSpPr>
          <p:nvPr/>
        </p:nvSpPr>
        <p:spPr bwMode="auto">
          <a:xfrm>
            <a:off x="7732713" y="408622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</a:p>
        </p:txBody>
      </p:sp>
      <p:sp>
        <p:nvSpPr>
          <p:cNvPr id="18501" name="Freeform 87"/>
          <p:cNvSpPr>
            <a:spLocks/>
          </p:cNvSpPr>
          <p:nvPr/>
        </p:nvSpPr>
        <p:spPr bwMode="auto">
          <a:xfrm>
            <a:off x="5983288" y="3019425"/>
            <a:ext cx="2422525" cy="2416175"/>
          </a:xfrm>
          <a:custGeom>
            <a:avLst/>
            <a:gdLst>
              <a:gd name="T0" fmla="*/ 0 w 1526"/>
              <a:gd name="T1" fmla="*/ 2147483647 h 1522"/>
              <a:gd name="T2" fmla="*/ 2147483647 w 1526"/>
              <a:gd name="T3" fmla="*/ 2147483647 h 1522"/>
              <a:gd name="T4" fmla="*/ 2147483647 w 1526"/>
              <a:gd name="T5" fmla="*/ 2147483647 h 1522"/>
              <a:gd name="T6" fmla="*/ 2147483647 w 1526"/>
              <a:gd name="T7" fmla="*/ 2147483647 h 1522"/>
              <a:gd name="T8" fmla="*/ 2147483647 w 1526"/>
              <a:gd name="T9" fmla="*/ 2147483647 h 1522"/>
              <a:gd name="T10" fmla="*/ 2147483647 w 1526"/>
              <a:gd name="T11" fmla="*/ 0 h 1522"/>
              <a:gd name="T12" fmla="*/ 2147483647 w 1526"/>
              <a:gd name="T13" fmla="*/ 2147483647 h 1522"/>
              <a:gd name="T14" fmla="*/ 2147483647 w 1526"/>
              <a:gd name="T15" fmla="*/ 2147483647 h 1522"/>
              <a:gd name="T16" fmla="*/ 2147483647 w 1526"/>
              <a:gd name="T17" fmla="*/ 2147483647 h 1522"/>
              <a:gd name="T18" fmla="*/ 2147483647 w 1526"/>
              <a:gd name="T19" fmla="*/ 2147483647 h 1522"/>
              <a:gd name="T20" fmla="*/ 2147483647 w 1526"/>
              <a:gd name="T21" fmla="*/ 2147483647 h 1522"/>
              <a:gd name="T22" fmla="*/ 2147483647 w 1526"/>
              <a:gd name="T23" fmla="*/ 2147483647 h 1522"/>
              <a:gd name="T24" fmla="*/ 2147483647 w 1526"/>
              <a:gd name="T25" fmla="*/ 2147483647 h 1522"/>
              <a:gd name="T26" fmla="*/ 2147483647 w 1526"/>
              <a:gd name="T27" fmla="*/ 2147483647 h 1522"/>
              <a:gd name="T28" fmla="*/ 2147483647 w 1526"/>
              <a:gd name="T29" fmla="*/ 2147483647 h 1522"/>
              <a:gd name="T30" fmla="*/ 2147483647 w 1526"/>
              <a:gd name="T31" fmla="*/ 2147483647 h 1522"/>
              <a:gd name="T32" fmla="*/ 2147483647 w 1526"/>
              <a:gd name="T33" fmla="*/ 2147483647 h 1522"/>
              <a:gd name="T34" fmla="*/ 2147483647 w 1526"/>
              <a:gd name="T35" fmla="*/ 2147483647 h 1522"/>
              <a:gd name="T36" fmla="*/ 2147483647 w 1526"/>
              <a:gd name="T37" fmla="*/ 2147483647 h 1522"/>
              <a:gd name="T38" fmla="*/ 2147483647 w 1526"/>
              <a:gd name="T39" fmla="*/ 2147483647 h 1522"/>
              <a:gd name="T40" fmla="*/ 2147483647 w 1526"/>
              <a:gd name="T41" fmla="*/ 2147483647 h 1522"/>
              <a:gd name="T42" fmla="*/ 2147483647 w 1526"/>
              <a:gd name="T43" fmla="*/ 2147483647 h 1522"/>
              <a:gd name="T44" fmla="*/ 2147483647 w 1526"/>
              <a:gd name="T45" fmla="*/ 2147483647 h 1522"/>
              <a:gd name="T46" fmla="*/ 2147483647 w 1526"/>
              <a:gd name="T47" fmla="*/ 2147483647 h 1522"/>
              <a:gd name="T48" fmla="*/ 2147483647 w 1526"/>
              <a:gd name="T49" fmla="*/ 2147483647 h 1522"/>
              <a:gd name="T50" fmla="*/ 2147483647 w 1526"/>
              <a:gd name="T51" fmla="*/ 2147483647 h 1522"/>
              <a:gd name="T52" fmla="*/ 2147483647 w 1526"/>
              <a:gd name="T53" fmla="*/ 2147483647 h 15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26"/>
              <a:gd name="T82" fmla="*/ 0 h 1522"/>
              <a:gd name="T83" fmla="*/ 1526 w 1526"/>
              <a:gd name="T84" fmla="*/ 1522 h 152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26" h="1522">
                <a:moveTo>
                  <a:pt x="0" y="512"/>
                </a:moveTo>
                <a:cubicBezTo>
                  <a:pt x="14" y="489"/>
                  <a:pt x="44" y="458"/>
                  <a:pt x="53" y="434"/>
                </a:cubicBezTo>
                <a:cubicBezTo>
                  <a:pt x="63" y="404"/>
                  <a:pt x="81" y="374"/>
                  <a:pt x="102" y="351"/>
                </a:cubicBezTo>
                <a:cubicBezTo>
                  <a:pt x="136" y="310"/>
                  <a:pt x="184" y="283"/>
                  <a:pt x="224" y="249"/>
                </a:cubicBezTo>
                <a:cubicBezTo>
                  <a:pt x="329" y="157"/>
                  <a:pt x="457" y="56"/>
                  <a:pt x="595" y="20"/>
                </a:cubicBezTo>
                <a:cubicBezTo>
                  <a:pt x="645" y="6"/>
                  <a:pt x="698" y="5"/>
                  <a:pt x="751" y="0"/>
                </a:cubicBezTo>
                <a:cubicBezTo>
                  <a:pt x="873" y="1"/>
                  <a:pt x="995" y="2"/>
                  <a:pt x="1117" y="5"/>
                </a:cubicBezTo>
                <a:cubicBezTo>
                  <a:pt x="1159" y="6"/>
                  <a:pt x="1244" y="20"/>
                  <a:pt x="1244" y="20"/>
                </a:cubicBezTo>
                <a:cubicBezTo>
                  <a:pt x="1252" y="23"/>
                  <a:pt x="1259" y="26"/>
                  <a:pt x="1268" y="29"/>
                </a:cubicBezTo>
                <a:cubicBezTo>
                  <a:pt x="1277" y="32"/>
                  <a:pt x="1297" y="39"/>
                  <a:pt x="1297" y="39"/>
                </a:cubicBezTo>
                <a:cubicBezTo>
                  <a:pt x="1325" y="60"/>
                  <a:pt x="1360" y="73"/>
                  <a:pt x="1385" y="102"/>
                </a:cubicBezTo>
                <a:cubicBezTo>
                  <a:pt x="1410" y="131"/>
                  <a:pt x="1434" y="165"/>
                  <a:pt x="1453" y="200"/>
                </a:cubicBezTo>
                <a:cubicBezTo>
                  <a:pt x="1464" y="221"/>
                  <a:pt x="1468" y="243"/>
                  <a:pt x="1483" y="263"/>
                </a:cubicBezTo>
                <a:cubicBezTo>
                  <a:pt x="1487" y="284"/>
                  <a:pt x="1493" y="301"/>
                  <a:pt x="1502" y="322"/>
                </a:cubicBezTo>
                <a:cubicBezTo>
                  <a:pt x="1509" y="366"/>
                  <a:pt x="1520" y="409"/>
                  <a:pt x="1526" y="454"/>
                </a:cubicBezTo>
                <a:cubicBezTo>
                  <a:pt x="1520" y="519"/>
                  <a:pt x="1512" y="585"/>
                  <a:pt x="1497" y="649"/>
                </a:cubicBezTo>
                <a:cubicBezTo>
                  <a:pt x="1491" y="695"/>
                  <a:pt x="1470" y="725"/>
                  <a:pt x="1463" y="771"/>
                </a:cubicBezTo>
                <a:cubicBezTo>
                  <a:pt x="1456" y="810"/>
                  <a:pt x="1455" y="850"/>
                  <a:pt x="1439" y="888"/>
                </a:cubicBezTo>
                <a:cubicBezTo>
                  <a:pt x="1428" y="946"/>
                  <a:pt x="1399" y="1001"/>
                  <a:pt x="1390" y="1059"/>
                </a:cubicBezTo>
                <a:cubicBezTo>
                  <a:pt x="1384" y="1092"/>
                  <a:pt x="1388" y="1078"/>
                  <a:pt x="1380" y="1102"/>
                </a:cubicBezTo>
                <a:cubicBezTo>
                  <a:pt x="1373" y="1146"/>
                  <a:pt x="1353" y="1184"/>
                  <a:pt x="1346" y="1229"/>
                </a:cubicBezTo>
                <a:cubicBezTo>
                  <a:pt x="1340" y="1259"/>
                  <a:pt x="1346" y="1270"/>
                  <a:pt x="1317" y="1278"/>
                </a:cubicBezTo>
                <a:cubicBezTo>
                  <a:pt x="1315" y="1284"/>
                  <a:pt x="1315" y="1291"/>
                  <a:pt x="1312" y="1298"/>
                </a:cubicBezTo>
                <a:cubicBezTo>
                  <a:pt x="1306" y="1308"/>
                  <a:pt x="1292" y="1327"/>
                  <a:pt x="1292" y="1327"/>
                </a:cubicBezTo>
                <a:cubicBezTo>
                  <a:pt x="1283" y="1359"/>
                  <a:pt x="1276" y="1380"/>
                  <a:pt x="1248" y="1400"/>
                </a:cubicBezTo>
                <a:cubicBezTo>
                  <a:pt x="1243" y="1422"/>
                  <a:pt x="1220" y="1483"/>
                  <a:pt x="1209" y="1502"/>
                </a:cubicBezTo>
                <a:cubicBezTo>
                  <a:pt x="1199" y="1518"/>
                  <a:pt x="1200" y="1511"/>
                  <a:pt x="1200" y="152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502" name="Freeform 88"/>
          <p:cNvSpPr>
            <a:spLocks/>
          </p:cNvSpPr>
          <p:nvPr/>
        </p:nvSpPr>
        <p:spPr bwMode="auto">
          <a:xfrm>
            <a:off x="7764463" y="3344863"/>
            <a:ext cx="331787" cy="2012950"/>
          </a:xfrm>
          <a:custGeom>
            <a:avLst/>
            <a:gdLst>
              <a:gd name="T0" fmla="*/ 2147483647 w 209"/>
              <a:gd name="T1" fmla="*/ 0 h 1268"/>
              <a:gd name="T2" fmla="*/ 2147483647 w 209"/>
              <a:gd name="T3" fmla="*/ 2147483647 h 1268"/>
              <a:gd name="T4" fmla="*/ 2147483647 w 209"/>
              <a:gd name="T5" fmla="*/ 2147483647 h 1268"/>
              <a:gd name="T6" fmla="*/ 2147483647 w 209"/>
              <a:gd name="T7" fmla="*/ 2147483647 h 1268"/>
              <a:gd name="T8" fmla="*/ 2147483647 w 209"/>
              <a:gd name="T9" fmla="*/ 2147483647 h 1268"/>
              <a:gd name="T10" fmla="*/ 2147483647 w 209"/>
              <a:gd name="T11" fmla="*/ 2147483647 h 1268"/>
              <a:gd name="T12" fmla="*/ 2147483647 w 209"/>
              <a:gd name="T13" fmla="*/ 2147483647 h 1268"/>
              <a:gd name="T14" fmla="*/ 2147483647 w 209"/>
              <a:gd name="T15" fmla="*/ 2147483647 h 1268"/>
              <a:gd name="T16" fmla="*/ 2147483647 w 209"/>
              <a:gd name="T17" fmla="*/ 2147483647 h 1268"/>
              <a:gd name="T18" fmla="*/ 2147483647 w 209"/>
              <a:gd name="T19" fmla="*/ 2147483647 h 1268"/>
              <a:gd name="T20" fmla="*/ 2147483647 w 209"/>
              <a:gd name="T21" fmla="*/ 2147483647 h 1268"/>
              <a:gd name="T22" fmla="*/ 2147483647 w 209"/>
              <a:gd name="T23" fmla="*/ 2147483647 h 1268"/>
              <a:gd name="T24" fmla="*/ 2147483647 w 209"/>
              <a:gd name="T25" fmla="*/ 2147483647 h 1268"/>
              <a:gd name="T26" fmla="*/ 2147483647 w 209"/>
              <a:gd name="T27" fmla="*/ 2147483647 h 1268"/>
              <a:gd name="T28" fmla="*/ 2147483647 w 209"/>
              <a:gd name="T29" fmla="*/ 2147483647 h 1268"/>
              <a:gd name="T30" fmla="*/ 2147483647 w 209"/>
              <a:gd name="T31" fmla="*/ 2147483647 h 1268"/>
              <a:gd name="T32" fmla="*/ 2147483647 w 209"/>
              <a:gd name="T33" fmla="*/ 2147483647 h 1268"/>
              <a:gd name="T34" fmla="*/ 2147483647 w 209"/>
              <a:gd name="T35" fmla="*/ 2147483647 h 1268"/>
              <a:gd name="T36" fmla="*/ 0 w 209"/>
              <a:gd name="T37" fmla="*/ 2147483647 h 126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"/>
              <a:gd name="T58" fmla="*/ 0 h 1268"/>
              <a:gd name="T59" fmla="*/ 209 w 209"/>
              <a:gd name="T60" fmla="*/ 1268 h 126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" h="1268">
                <a:moveTo>
                  <a:pt x="73" y="0"/>
                </a:moveTo>
                <a:cubicBezTo>
                  <a:pt x="80" y="21"/>
                  <a:pt x="91" y="17"/>
                  <a:pt x="112" y="24"/>
                </a:cubicBezTo>
                <a:cubicBezTo>
                  <a:pt x="127" y="35"/>
                  <a:pt x="134" y="48"/>
                  <a:pt x="151" y="58"/>
                </a:cubicBezTo>
                <a:cubicBezTo>
                  <a:pt x="157" y="78"/>
                  <a:pt x="172" y="100"/>
                  <a:pt x="190" y="112"/>
                </a:cubicBezTo>
                <a:cubicBezTo>
                  <a:pt x="198" y="137"/>
                  <a:pt x="193" y="122"/>
                  <a:pt x="204" y="161"/>
                </a:cubicBezTo>
                <a:cubicBezTo>
                  <a:pt x="205" y="167"/>
                  <a:pt x="209" y="180"/>
                  <a:pt x="209" y="180"/>
                </a:cubicBezTo>
                <a:cubicBezTo>
                  <a:pt x="207" y="201"/>
                  <a:pt x="205" y="222"/>
                  <a:pt x="204" y="244"/>
                </a:cubicBezTo>
                <a:cubicBezTo>
                  <a:pt x="202" y="269"/>
                  <a:pt x="201" y="296"/>
                  <a:pt x="200" y="322"/>
                </a:cubicBezTo>
                <a:cubicBezTo>
                  <a:pt x="198" y="335"/>
                  <a:pt x="197" y="348"/>
                  <a:pt x="195" y="361"/>
                </a:cubicBezTo>
                <a:cubicBezTo>
                  <a:pt x="192" y="377"/>
                  <a:pt x="185" y="410"/>
                  <a:pt x="185" y="410"/>
                </a:cubicBezTo>
                <a:cubicBezTo>
                  <a:pt x="180" y="492"/>
                  <a:pt x="177" y="608"/>
                  <a:pt x="156" y="688"/>
                </a:cubicBezTo>
                <a:cubicBezTo>
                  <a:pt x="141" y="741"/>
                  <a:pt x="109" y="799"/>
                  <a:pt x="102" y="854"/>
                </a:cubicBezTo>
                <a:cubicBezTo>
                  <a:pt x="95" y="904"/>
                  <a:pt x="89" y="955"/>
                  <a:pt x="78" y="1005"/>
                </a:cubicBezTo>
                <a:cubicBezTo>
                  <a:pt x="74" y="1020"/>
                  <a:pt x="71" y="1036"/>
                  <a:pt x="63" y="1049"/>
                </a:cubicBezTo>
                <a:cubicBezTo>
                  <a:pt x="56" y="1058"/>
                  <a:pt x="43" y="1078"/>
                  <a:pt x="43" y="1078"/>
                </a:cubicBezTo>
                <a:cubicBezTo>
                  <a:pt x="32" y="1118"/>
                  <a:pt x="21" y="1158"/>
                  <a:pt x="14" y="1200"/>
                </a:cubicBezTo>
                <a:cubicBezTo>
                  <a:pt x="12" y="1209"/>
                  <a:pt x="11" y="1219"/>
                  <a:pt x="9" y="1229"/>
                </a:cubicBezTo>
                <a:cubicBezTo>
                  <a:pt x="7" y="1234"/>
                  <a:pt x="5" y="1238"/>
                  <a:pt x="4" y="1244"/>
                </a:cubicBezTo>
                <a:cubicBezTo>
                  <a:pt x="2" y="1251"/>
                  <a:pt x="0" y="1268"/>
                  <a:pt x="0" y="126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8503" name="Text Box 89"/>
          <p:cNvSpPr txBox="1">
            <a:spLocks noChangeArrowheads="1"/>
          </p:cNvSpPr>
          <p:nvPr/>
        </p:nvSpPr>
        <p:spPr bwMode="auto">
          <a:xfrm>
            <a:off x="6477000" y="28194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407047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7" name="Rectangle 13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8" name="Rectangle 14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9" name="Rectangle 15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0" name="Rectangle 16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2" name="Rectangle 18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3" name="Rectangle 19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4" name="Rectangle 20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5" name="Rectangle 21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6" name="Rectangle 22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7" name="Rectangle 23"/>
          <p:cNvSpPr>
            <a:spLocks noChangeArrowheads="1"/>
          </p:cNvSpPr>
          <p:nvPr/>
        </p:nvSpPr>
        <p:spPr bwMode="auto">
          <a:xfrm>
            <a:off x="26670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8" name="Oval 24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79" name="Oval 25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0" name="Oval 26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1" name="Oval 27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2" name="Oval 28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3" name="Oval 29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4" name="Oval 30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5" name="Oval 31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6" name="Rectangle 32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19487" name="Rectangle 33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88" name="Rectangle 34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19489" name="Text Box 35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64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0" name="Text Box 36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28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1" name="Text Box 37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2" name="Text Box 38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3" name="Text Box 39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4" name="Text Box 40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5" name="Text Box 41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6" name="Text Box 42"/>
          <p:cNvSpPr txBox="1">
            <a:spLocks noChangeArrowheads="1"/>
          </p:cNvSpPr>
          <p:nvPr/>
        </p:nvSpPr>
        <p:spPr bwMode="auto">
          <a:xfrm>
            <a:off x="1335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7" name="Text Box 43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8" name="Text Box 44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499" name="Text Box 45"/>
          <p:cNvSpPr txBox="1">
            <a:spLocks noChangeArrowheads="1"/>
          </p:cNvSpPr>
          <p:nvPr/>
        </p:nvSpPr>
        <p:spPr bwMode="auto">
          <a:xfrm>
            <a:off x="2097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0" name="Text Box 46"/>
          <p:cNvSpPr txBox="1">
            <a:spLocks noChangeArrowheads="1"/>
          </p:cNvSpPr>
          <p:nvPr/>
        </p:nvSpPr>
        <p:spPr bwMode="auto">
          <a:xfrm>
            <a:off x="1327150" y="46529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1" name="Text Box 47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38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2" name="Text Box 48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0000"/>
                </a:solidFill>
                <a:latin typeface="Times" charset="0"/>
                <a:cs typeface="ＭＳ Ｐゴシック" charset="0"/>
              </a:rPr>
              <a:t>24</a:t>
            </a:r>
            <a:endParaRPr lang="en-US" sz="1400" b="1" smtClean="0">
              <a:solidFill>
                <a:srgbClr val="FF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3" name="Text Box 49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4" name="Text Box 50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19505" name="Rectangle 99"/>
          <p:cNvSpPr>
            <a:spLocks noChangeArrowheads="1"/>
          </p:cNvSpPr>
          <p:nvPr/>
        </p:nvSpPr>
        <p:spPr bwMode="auto">
          <a:xfrm>
            <a:off x="1695353" y="6078538"/>
            <a:ext cx="2375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2 intermediate node(s)</a:t>
            </a:r>
          </a:p>
        </p:txBody>
      </p:sp>
      <p:sp>
        <p:nvSpPr>
          <p:cNvPr id="19506" name="Oval 100"/>
          <p:cNvSpPr>
            <a:spLocks noChangeArrowheads="1"/>
          </p:cNvSpPr>
          <p:nvPr/>
        </p:nvSpPr>
        <p:spPr bwMode="auto">
          <a:xfrm>
            <a:off x="2073275" y="6432550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507" name="Rectangle 90"/>
          <p:cNvSpPr>
            <a:spLocks noChangeArrowheads="1"/>
          </p:cNvSpPr>
          <p:nvPr/>
        </p:nvSpPr>
        <p:spPr bwMode="auto">
          <a:xfrm>
            <a:off x="3097213" y="588963"/>
            <a:ext cx="43386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check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src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to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dst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THROUGH </a:t>
            </a:r>
          </a:p>
        </p:txBody>
      </p:sp>
      <p:sp>
        <p:nvSpPr>
          <p:cNvPr id="19508" name="Rectangle 102"/>
          <p:cNvSpPr>
            <a:spLocks noChangeArrowheads="1"/>
          </p:cNvSpPr>
          <p:nvPr/>
        </p:nvSpPr>
        <p:spPr bwMode="auto">
          <a:xfrm>
            <a:off x="1649413" y="512763"/>
            <a:ext cx="1266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Step 3</a:t>
            </a:r>
            <a:endParaRPr lang="en-US" sz="3200" b="1" smtClean="0">
              <a:solidFill>
                <a:srgbClr val="000000"/>
              </a:solidFill>
              <a:latin typeface="Time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9509" name="Rectangle 99"/>
          <p:cNvSpPr>
            <a:spLocks noChangeArrowheads="1"/>
          </p:cNvSpPr>
          <p:nvPr/>
        </p:nvSpPr>
        <p:spPr bwMode="auto">
          <a:xfrm>
            <a:off x="6500813" y="1096963"/>
            <a:ext cx="1871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940EBE"/>
                </a:solidFill>
                <a:latin typeface="Calibri" charset="0"/>
                <a:ea typeface="ＭＳ Ｐゴシック" charset="0"/>
                <a:cs typeface="Calibri" charset="0"/>
              </a:rPr>
              <a:t>2 entries will change – which?</a:t>
            </a:r>
            <a:endParaRPr lang="en-US" b="1" smtClean="0">
              <a:solidFill>
                <a:srgbClr val="940EBE"/>
              </a:solidFill>
              <a:latin typeface="Times" charset="0"/>
              <a:ea typeface="ＭＳ Ｐゴシック" charset="0"/>
              <a:cs typeface="Calibri" charset="0"/>
            </a:endParaRPr>
          </a:p>
        </p:txBody>
      </p:sp>
      <p:sp>
        <p:nvSpPr>
          <p:cNvPr id="19510" name="Oval 74"/>
          <p:cNvSpPr>
            <a:spLocks noChangeArrowheads="1"/>
          </p:cNvSpPr>
          <p:nvPr/>
        </p:nvSpPr>
        <p:spPr bwMode="auto">
          <a:xfrm>
            <a:off x="5595938" y="3902075"/>
            <a:ext cx="5334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19511" name="Oval 75"/>
          <p:cNvSpPr>
            <a:spLocks noChangeArrowheads="1"/>
          </p:cNvSpPr>
          <p:nvPr/>
        </p:nvSpPr>
        <p:spPr bwMode="auto">
          <a:xfrm>
            <a:off x="7348538" y="3216275"/>
            <a:ext cx="533400" cy="5334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19512" name="Oval 76"/>
          <p:cNvSpPr>
            <a:spLocks noChangeArrowheads="1"/>
          </p:cNvSpPr>
          <p:nvPr/>
        </p:nvSpPr>
        <p:spPr bwMode="auto">
          <a:xfrm>
            <a:off x="5519738" y="5730875"/>
            <a:ext cx="533400" cy="5334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19513" name="Oval 77"/>
          <p:cNvSpPr>
            <a:spLocks noChangeArrowheads="1"/>
          </p:cNvSpPr>
          <p:nvPr/>
        </p:nvSpPr>
        <p:spPr bwMode="auto">
          <a:xfrm>
            <a:off x="7424738" y="5426075"/>
            <a:ext cx="533400" cy="533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19514" name="Line 78"/>
          <p:cNvSpPr>
            <a:spLocks noChangeShapeType="1"/>
          </p:cNvSpPr>
          <p:nvPr/>
        </p:nvSpPr>
        <p:spPr bwMode="auto">
          <a:xfrm flipV="1">
            <a:off x="6169025" y="3584575"/>
            <a:ext cx="111442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15" name="Line 79"/>
          <p:cNvSpPr>
            <a:spLocks noChangeShapeType="1"/>
          </p:cNvSpPr>
          <p:nvPr/>
        </p:nvSpPr>
        <p:spPr bwMode="auto">
          <a:xfrm flipH="1">
            <a:off x="5972175" y="3768725"/>
            <a:ext cx="1433513" cy="191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16" name="Line 80"/>
          <p:cNvSpPr>
            <a:spLocks noChangeShapeType="1"/>
          </p:cNvSpPr>
          <p:nvPr/>
        </p:nvSpPr>
        <p:spPr bwMode="auto">
          <a:xfrm flipV="1">
            <a:off x="6134100" y="5754688"/>
            <a:ext cx="121285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17" name="Line 81"/>
          <p:cNvSpPr>
            <a:spLocks noChangeShapeType="1"/>
          </p:cNvSpPr>
          <p:nvPr/>
        </p:nvSpPr>
        <p:spPr bwMode="auto">
          <a:xfrm flipH="1" flipV="1">
            <a:off x="6173788" y="4343400"/>
            <a:ext cx="1281112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18" name="Text Box 82"/>
          <p:cNvSpPr txBox="1">
            <a:spLocks noChangeArrowheads="1"/>
          </p:cNvSpPr>
          <p:nvPr/>
        </p:nvSpPr>
        <p:spPr bwMode="auto">
          <a:xfrm>
            <a:off x="6586538" y="352107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9519" name="Text Box 83"/>
          <p:cNvSpPr txBox="1">
            <a:spLocks noChangeArrowheads="1"/>
          </p:cNvSpPr>
          <p:nvPr/>
        </p:nvSpPr>
        <p:spPr bwMode="auto">
          <a:xfrm>
            <a:off x="5964238" y="50053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9520" name="Text Box 84"/>
          <p:cNvSpPr txBox="1">
            <a:spLocks noChangeArrowheads="1"/>
          </p:cNvSpPr>
          <p:nvPr/>
        </p:nvSpPr>
        <p:spPr bwMode="auto">
          <a:xfrm>
            <a:off x="6334125" y="587851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19521" name="Text Box 85"/>
          <p:cNvSpPr txBox="1">
            <a:spLocks noChangeArrowheads="1"/>
          </p:cNvSpPr>
          <p:nvPr/>
        </p:nvSpPr>
        <p:spPr bwMode="auto">
          <a:xfrm>
            <a:off x="7061200" y="488632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</a:p>
        </p:txBody>
      </p:sp>
      <p:sp>
        <p:nvSpPr>
          <p:cNvPr id="19522" name="Text Box 86"/>
          <p:cNvSpPr txBox="1">
            <a:spLocks noChangeArrowheads="1"/>
          </p:cNvSpPr>
          <p:nvPr/>
        </p:nvSpPr>
        <p:spPr bwMode="auto">
          <a:xfrm>
            <a:off x="7732713" y="408622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</a:p>
        </p:txBody>
      </p:sp>
      <p:sp>
        <p:nvSpPr>
          <p:cNvPr id="19523" name="Freeform 87"/>
          <p:cNvSpPr>
            <a:spLocks/>
          </p:cNvSpPr>
          <p:nvPr/>
        </p:nvSpPr>
        <p:spPr bwMode="auto">
          <a:xfrm>
            <a:off x="5983288" y="3019425"/>
            <a:ext cx="2422525" cy="2416175"/>
          </a:xfrm>
          <a:custGeom>
            <a:avLst/>
            <a:gdLst>
              <a:gd name="T0" fmla="*/ 0 w 1526"/>
              <a:gd name="T1" fmla="*/ 2147483647 h 1522"/>
              <a:gd name="T2" fmla="*/ 2147483647 w 1526"/>
              <a:gd name="T3" fmla="*/ 2147483647 h 1522"/>
              <a:gd name="T4" fmla="*/ 2147483647 w 1526"/>
              <a:gd name="T5" fmla="*/ 2147483647 h 1522"/>
              <a:gd name="T6" fmla="*/ 2147483647 w 1526"/>
              <a:gd name="T7" fmla="*/ 2147483647 h 1522"/>
              <a:gd name="T8" fmla="*/ 2147483647 w 1526"/>
              <a:gd name="T9" fmla="*/ 2147483647 h 1522"/>
              <a:gd name="T10" fmla="*/ 2147483647 w 1526"/>
              <a:gd name="T11" fmla="*/ 0 h 1522"/>
              <a:gd name="T12" fmla="*/ 2147483647 w 1526"/>
              <a:gd name="T13" fmla="*/ 2147483647 h 1522"/>
              <a:gd name="T14" fmla="*/ 2147483647 w 1526"/>
              <a:gd name="T15" fmla="*/ 2147483647 h 1522"/>
              <a:gd name="T16" fmla="*/ 2147483647 w 1526"/>
              <a:gd name="T17" fmla="*/ 2147483647 h 1522"/>
              <a:gd name="T18" fmla="*/ 2147483647 w 1526"/>
              <a:gd name="T19" fmla="*/ 2147483647 h 1522"/>
              <a:gd name="T20" fmla="*/ 2147483647 w 1526"/>
              <a:gd name="T21" fmla="*/ 2147483647 h 1522"/>
              <a:gd name="T22" fmla="*/ 2147483647 w 1526"/>
              <a:gd name="T23" fmla="*/ 2147483647 h 1522"/>
              <a:gd name="T24" fmla="*/ 2147483647 w 1526"/>
              <a:gd name="T25" fmla="*/ 2147483647 h 1522"/>
              <a:gd name="T26" fmla="*/ 2147483647 w 1526"/>
              <a:gd name="T27" fmla="*/ 2147483647 h 1522"/>
              <a:gd name="T28" fmla="*/ 2147483647 w 1526"/>
              <a:gd name="T29" fmla="*/ 2147483647 h 1522"/>
              <a:gd name="T30" fmla="*/ 2147483647 w 1526"/>
              <a:gd name="T31" fmla="*/ 2147483647 h 1522"/>
              <a:gd name="T32" fmla="*/ 2147483647 w 1526"/>
              <a:gd name="T33" fmla="*/ 2147483647 h 1522"/>
              <a:gd name="T34" fmla="*/ 2147483647 w 1526"/>
              <a:gd name="T35" fmla="*/ 2147483647 h 1522"/>
              <a:gd name="T36" fmla="*/ 2147483647 w 1526"/>
              <a:gd name="T37" fmla="*/ 2147483647 h 1522"/>
              <a:gd name="T38" fmla="*/ 2147483647 w 1526"/>
              <a:gd name="T39" fmla="*/ 2147483647 h 1522"/>
              <a:gd name="T40" fmla="*/ 2147483647 w 1526"/>
              <a:gd name="T41" fmla="*/ 2147483647 h 1522"/>
              <a:gd name="T42" fmla="*/ 2147483647 w 1526"/>
              <a:gd name="T43" fmla="*/ 2147483647 h 1522"/>
              <a:gd name="T44" fmla="*/ 2147483647 w 1526"/>
              <a:gd name="T45" fmla="*/ 2147483647 h 1522"/>
              <a:gd name="T46" fmla="*/ 2147483647 w 1526"/>
              <a:gd name="T47" fmla="*/ 2147483647 h 1522"/>
              <a:gd name="T48" fmla="*/ 2147483647 w 1526"/>
              <a:gd name="T49" fmla="*/ 2147483647 h 1522"/>
              <a:gd name="T50" fmla="*/ 2147483647 w 1526"/>
              <a:gd name="T51" fmla="*/ 2147483647 h 1522"/>
              <a:gd name="T52" fmla="*/ 2147483647 w 1526"/>
              <a:gd name="T53" fmla="*/ 2147483647 h 15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26"/>
              <a:gd name="T82" fmla="*/ 0 h 1522"/>
              <a:gd name="T83" fmla="*/ 1526 w 1526"/>
              <a:gd name="T84" fmla="*/ 1522 h 152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26" h="1522">
                <a:moveTo>
                  <a:pt x="0" y="512"/>
                </a:moveTo>
                <a:cubicBezTo>
                  <a:pt x="14" y="489"/>
                  <a:pt x="44" y="458"/>
                  <a:pt x="53" y="434"/>
                </a:cubicBezTo>
                <a:cubicBezTo>
                  <a:pt x="63" y="404"/>
                  <a:pt x="81" y="374"/>
                  <a:pt x="102" y="351"/>
                </a:cubicBezTo>
                <a:cubicBezTo>
                  <a:pt x="136" y="310"/>
                  <a:pt x="184" y="283"/>
                  <a:pt x="224" y="249"/>
                </a:cubicBezTo>
                <a:cubicBezTo>
                  <a:pt x="329" y="157"/>
                  <a:pt x="457" y="56"/>
                  <a:pt x="595" y="20"/>
                </a:cubicBezTo>
                <a:cubicBezTo>
                  <a:pt x="645" y="6"/>
                  <a:pt x="698" y="5"/>
                  <a:pt x="751" y="0"/>
                </a:cubicBezTo>
                <a:cubicBezTo>
                  <a:pt x="873" y="1"/>
                  <a:pt x="995" y="2"/>
                  <a:pt x="1117" y="5"/>
                </a:cubicBezTo>
                <a:cubicBezTo>
                  <a:pt x="1159" y="6"/>
                  <a:pt x="1244" y="20"/>
                  <a:pt x="1244" y="20"/>
                </a:cubicBezTo>
                <a:cubicBezTo>
                  <a:pt x="1252" y="23"/>
                  <a:pt x="1259" y="26"/>
                  <a:pt x="1268" y="29"/>
                </a:cubicBezTo>
                <a:cubicBezTo>
                  <a:pt x="1277" y="32"/>
                  <a:pt x="1297" y="39"/>
                  <a:pt x="1297" y="39"/>
                </a:cubicBezTo>
                <a:cubicBezTo>
                  <a:pt x="1325" y="60"/>
                  <a:pt x="1360" y="73"/>
                  <a:pt x="1385" y="102"/>
                </a:cubicBezTo>
                <a:cubicBezTo>
                  <a:pt x="1410" y="131"/>
                  <a:pt x="1434" y="165"/>
                  <a:pt x="1453" y="200"/>
                </a:cubicBezTo>
                <a:cubicBezTo>
                  <a:pt x="1464" y="221"/>
                  <a:pt x="1468" y="243"/>
                  <a:pt x="1483" y="263"/>
                </a:cubicBezTo>
                <a:cubicBezTo>
                  <a:pt x="1487" y="284"/>
                  <a:pt x="1493" y="301"/>
                  <a:pt x="1502" y="322"/>
                </a:cubicBezTo>
                <a:cubicBezTo>
                  <a:pt x="1509" y="366"/>
                  <a:pt x="1520" y="409"/>
                  <a:pt x="1526" y="454"/>
                </a:cubicBezTo>
                <a:cubicBezTo>
                  <a:pt x="1520" y="519"/>
                  <a:pt x="1512" y="585"/>
                  <a:pt x="1497" y="649"/>
                </a:cubicBezTo>
                <a:cubicBezTo>
                  <a:pt x="1491" y="695"/>
                  <a:pt x="1470" y="725"/>
                  <a:pt x="1463" y="771"/>
                </a:cubicBezTo>
                <a:cubicBezTo>
                  <a:pt x="1456" y="810"/>
                  <a:pt x="1455" y="850"/>
                  <a:pt x="1439" y="888"/>
                </a:cubicBezTo>
                <a:cubicBezTo>
                  <a:pt x="1428" y="946"/>
                  <a:pt x="1399" y="1001"/>
                  <a:pt x="1390" y="1059"/>
                </a:cubicBezTo>
                <a:cubicBezTo>
                  <a:pt x="1384" y="1092"/>
                  <a:pt x="1388" y="1078"/>
                  <a:pt x="1380" y="1102"/>
                </a:cubicBezTo>
                <a:cubicBezTo>
                  <a:pt x="1373" y="1146"/>
                  <a:pt x="1353" y="1184"/>
                  <a:pt x="1346" y="1229"/>
                </a:cubicBezTo>
                <a:cubicBezTo>
                  <a:pt x="1340" y="1259"/>
                  <a:pt x="1346" y="1270"/>
                  <a:pt x="1317" y="1278"/>
                </a:cubicBezTo>
                <a:cubicBezTo>
                  <a:pt x="1315" y="1284"/>
                  <a:pt x="1315" y="1291"/>
                  <a:pt x="1312" y="1298"/>
                </a:cubicBezTo>
                <a:cubicBezTo>
                  <a:pt x="1306" y="1308"/>
                  <a:pt x="1292" y="1327"/>
                  <a:pt x="1292" y="1327"/>
                </a:cubicBezTo>
                <a:cubicBezTo>
                  <a:pt x="1283" y="1359"/>
                  <a:pt x="1276" y="1380"/>
                  <a:pt x="1248" y="1400"/>
                </a:cubicBezTo>
                <a:cubicBezTo>
                  <a:pt x="1243" y="1422"/>
                  <a:pt x="1220" y="1483"/>
                  <a:pt x="1209" y="1502"/>
                </a:cubicBezTo>
                <a:cubicBezTo>
                  <a:pt x="1199" y="1518"/>
                  <a:pt x="1200" y="1511"/>
                  <a:pt x="1200" y="152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24" name="Freeform 88"/>
          <p:cNvSpPr>
            <a:spLocks/>
          </p:cNvSpPr>
          <p:nvPr/>
        </p:nvSpPr>
        <p:spPr bwMode="auto">
          <a:xfrm>
            <a:off x="7764463" y="3344863"/>
            <a:ext cx="331787" cy="2012950"/>
          </a:xfrm>
          <a:custGeom>
            <a:avLst/>
            <a:gdLst>
              <a:gd name="T0" fmla="*/ 2147483647 w 209"/>
              <a:gd name="T1" fmla="*/ 0 h 1268"/>
              <a:gd name="T2" fmla="*/ 2147483647 w 209"/>
              <a:gd name="T3" fmla="*/ 2147483647 h 1268"/>
              <a:gd name="T4" fmla="*/ 2147483647 w 209"/>
              <a:gd name="T5" fmla="*/ 2147483647 h 1268"/>
              <a:gd name="T6" fmla="*/ 2147483647 w 209"/>
              <a:gd name="T7" fmla="*/ 2147483647 h 1268"/>
              <a:gd name="T8" fmla="*/ 2147483647 w 209"/>
              <a:gd name="T9" fmla="*/ 2147483647 h 1268"/>
              <a:gd name="T10" fmla="*/ 2147483647 w 209"/>
              <a:gd name="T11" fmla="*/ 2147483647 h 1268"/>
              <a:gd name="T12" fmla="*/ 2147483647 w 209"/>
              <a:gd name="T13" fmla="*/ 2147483647 h 1268"/>
              <a:gd name="T14" fmla="*/ 2147483647 w 209"/>
              <a:gd name="T15" fmla="*/ 2147483647 h 1268"/>
              <a:gd name="T16" fmla="*/ 2147483647 w 209"/>
              <a:gd name="T17" fmla="*/ 2147483647 h 1268"/>
              <a:gd name="T18" fmla="*/ 2147483647 w 209"/>
              <a:gd name="T19" fmla="*/ 2147483647 h 1268"/>
              <a:gd name="T20" fmla="*/ 2147483647 w 209"/>
              <a:gd name="T21" fmla="*/ 2147483647 h 1268"/>
              <a:gd name="T22" fmla="*/ 2147483647 w 209"/>
              <a:gd name="T23" fmla="*/ 2147483647 h 1268"/>
              <a:gd name="T24" fmla="*/ 2147483647 w 209"/>
              <a:gd name="T25" fmla="*/ 2147483647 h 1268"/>
              <a:gd name="T26" fmla="*/ 2147483647 w 209"/>
              <a:gd name="T27" fmla="*/ 2147483647 h 1268"/>
              <a:gd name="T28" fmla="*/ 2147483647 w 209"/>
              <a:gd name="T29" fmla="*/ 2147483647 h 1268"/>
              <a:gd name="T30" fmla="*/ 2147483647 w 209"/>
              <a:gd name="T31" fmla="*/ 2147483647 h 1268"/>
              <a:gd name="T32" fmla="*/ 2147483647 w 209"/>
              <a:gd name="T33" fmla="*/ 2147483647 h 1268"/>
              <a:gd name="T34" fmla="*/ 2147483647 w 209"/>
              <a:gd name="T35" fmla="*/ 2147483647 h 1268"/>
              <a:gd name="T36" fmla="*/ 0 w 209"/>
              <a:gd name="T37" fmla="*/ 2147483647 h 126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"/>
              <a:gd name="T58" fmla="*/ 0 h 1268"/>
              <a:gd name="T59" fmla="*/ 209 w 209"/>
              <a:gd name="T60" fmla="*/ 1268 h 126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" h="1268">
                <a:moveTo>
                  <a:pt x="73" y="0"/>
                </a:moveTo>
                <a:cubicBezTo>
                  <a:pt x="80" y="21"/>
                  <a:pt x="91" y="17"/>
                  <a:pt x="112" y="24"/>
                </a:cubicBezTo>
                <a:cubicBezTo>
                  <a:pt x="127" y="35"/>
                  <a:pt x="134" y="48"/>
                  <a:pt x="151" y="58"/>
                </a:cubicBezTo>
                <a:cubicBezTo>
                  <a:pt x="157" y="78"/>
                  <a:pt x="172" y="100"/>
                  <a:pt x="190" y="112"/>
                </a:cubicBezTo>
                <a:cubicBezTo>
                  <a:pt x="198" y="137"/>
                  <a:pt x="193" y="122"/>
                  <a:pt x="204" y="161"/>
                </a:cubicBezTo>
                <a:cubicBezTo>
                  <a:pt x="205" y="167"/>
                  <a:pt x="209" y="180"/>
                  <a:pt x="209" y="180"/>
                </a:cubicBezTo>
                <a:cubicBezTo>
                  <a:pt x="207" y="201"/>
                  <a:pt x="205" y="222"/>
                  <a:pt x="204" y="244"/>
                </a:cubicBezTo>
                <a:cubicBezTo>
                  <a:pt x="202" y="269"/>
                  <a:pt x="201" y="296"/>
                  <a:pt x="200" y="322"/>
                </a:cubicBezTo>
                <a:cubicBezTo>
                  <a:pt x="198" y="335"/>
                  <a:pt x="197" y="348"/>
                  <a:pt x="195" y="361"/>
                </a:cubicBezTo>
                <a:cubicBezTo>
                  <a:pt x="192" y="377"/>
                  <a:pt x="185" y="410"/>
                  <a:pt x="185" y="410"/>
                </a:cubicBezTo>
                <a:cubicBezTo>
                  <a:pt x="180" y="492"/>
                  <a:pt x="177" y="608"/>
                  <a:pt x="156" y="688"/>
                </a:cubicBezTo>
                <a:cubicBezTo>
                  <a:pt x="141" y="741"/>
                  <a:pt x="109" y="799"/>
                  <a:pt x="102" y="854"/>
                </a:cubicBezTo>
                <a:cubicBezTo>
                  <a:pt x="95" y="904"/>
                  <a:pt x="89" y="955"/>
                  <a:pt x="78" y="1005"/>
                </a:cubicBezTo>
                <a:cubicBezTo>
                  <a:pt x="74" y="1020"/>
                  <a:pt x="71" y="1036"/>
                  <a:pt x="63" y="1049"/>
                </a:cubicBezTo>
                <a:cubicBezTo>
                  <a:pt x="56" y="1058"/>
                  <a:pt x="43" y="1078"/>
                  <a:pt x="43" y="1078"/>
                </a:cubicBezTo>
                <a:cubicBezTo>
                  <a:pt x="32" y="1118"/>
                  <a:pt x="21" y="1158"/>
                  <a:pt x="14" y="1200"/>
                </a:cubicBezTo>
                <a:cubicBezTo>
                  <a:pt x="12" y="1209"/>
                  <a:pt x="11" y="1219"/>
                  <a:pt x="9" y="1229"/>
                </a:cubicBezTo>
                <a:cubicBezTo>
                  <a:pt x="7" y="1234"/>
                  <a:pt x="5" y="1238"/>
                  <a:pt x="4" y="1244"/>
                </a:cubicBezTo>
                <a:cubicBezTo>
                  <a:pt x="2" y="1251"/>
                  <a:pt x="0" y="1268"/>
                  <a:pt x="0" y="126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525" name="Text Box 89"/>
          <p:cNvSpPr txBox="1">
            <a:spLocks noChangeArrowheads="1"/>
          </p:cNvSpPr>
          <p:nvPr/>
        </p:nvSpPr>
        <p:spPr bwMode="auto">
          <a:xfrm>
            <a:off x="6477000" y="28194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</a:p>
        </p:txBody>
      </p:sp>
      <p:sp>
        <p:nvSpPr>
          <p:cNvPr id="19526" name="Oval 30"/>
          <p:cNvSpPr>
            <a:spLocks noChangeArrowheads="1"/>
          </p:cNvSpPr>
          <p:nvPr/>
        </p:nvSpPr>
        <p:spPr bwMode="auto">
          <a:xfrm>
            <a:off x="7346950" y="628650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Oval 25"/>
          <p:cNvSpPr>
            <a:spLocks noChangeArrowheads="1"/>
          </p:cNvSpPr>
          <p:nvPr/>
        </p:nvSpPr>
        <p:spPr bwMode="auto">
          <a:xfrm>
            <a:off x="2474913" y="643710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1" name="Rectangle 8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2" name="Rectangle 9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3" name="Rectangle 10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4" name="Rectangle 11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5" name="Rectangle 12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6" name="Rectangle 13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7" name="Rectangle 14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8" name="Rectangle 15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9" name="Rectangle 16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0" name="Rectangle 17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1" name="Rectangle 18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2" name="Rectangle 19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3" name="Rectangle 20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4" name="Rectangle 21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5" name="Rectangle 22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6" name="Rectangle 23"/>
          <p:cNvSpPr>
            <a:spLocks noChangeArrowheads="1"/>
          </p:cNvSpPr>
          <p:nvPr/>
        </p:nvSpPr>
        <p:spPr bwMode="auto">
          <a:xfrm>
            <a:off x="26670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7" name="Oval 24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8" name="Oval 25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69" name="Oval 26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0" name="Oval 27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1" name="Oval 28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2" name="Oval 29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3" name="Oval 30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4" name="Oval 31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5" name="Rectangle 32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78876" name="Rectangle 33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77" name="Rectangle 34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78878" name="Text Box 35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940EBE"/>
                </a:solidFill>
                <a:latin typeface="Times" charset="0"/>
                <a:cs typeface="ＭＳ Ｐゴシック" charset="0"/>
              </a:rPr>
              <a:t>42</a:t>
            </a:r>
            <a:endParaRPr lang="en-US" sz="1400" b="1" smtClean="0">
              <a:solidFill>
                <a:srgbClr val="940EBE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79" name="Text Box 36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28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0" name="Text Box 37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1" name="Text Box 38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2" name="Text Box 39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3" name="Text Box 40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4" name="Text Box 41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5" name="Text Box 42"/>
          <p:cNvSpPr txBox="1">
            <a:spLocks noChangeArrowheads="1"/>
          </p:cNvSpPr>
          <p:nvPr/>
        </p:nvSpPr>
        <p:spPr bwMode="auto">
          <a:xfrm>
            <a:off x="1335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6" name="Text Box 43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940EBE"/>
                </a:solidFill>
                <a:latin typeface="Times" charset="0"/>
                <a:cs typeface="ＭＳ Ｐゴシック" charset="0"/>
              </a:rPr>
              <a:t>28</a:t>
            </a:r>
            <a:endParaRPr lang="en-US" sz="1400" b="1" smtClean="0">
              <a:solidFill>
                <a:srgbClr val="940EBE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7" name="Text Box 44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8" name="Text Box 45"/>
          <p:cNvSpPr txBox="1">
            <a:spLocks noChangeArrowheads="1"/>
          </p:cNvSpPr>
          <p:nvPr/>
        </p:nvSpPr>
        <p:spPr bwMode="auto">
          <a:xfrm>
            <a:off x="2097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89" name="Text Box 46"/>
          <p:cNvSpPr txBox="1">
            <a:spLocks noChangeArrowheads="1"/>
          </p:cNvSpPr>
          <p:nvPr/>
        </p:nvSpPr>
        <p:spPr bwMode="auto">
          <a:xfrm>
            <a:off x="1327150" y="46529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inf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90" name="Text Box 47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38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91" name="Text Box 48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0000"/>
                </a:solidFill>
                <a:latin typeface="Times" charset="0"/>
                <a:cs typeface="ＭＳ Ｐゴシック" charset="0"/>
              </a:rPr>
              <a:t>24</a:t>
            </a:r>
            <a:endParaRPr lang="en-US" sz="1400" b="1" smtClean="0">
              <a:solidFill>
                <a:srgbClr val="FF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92" name="Text Box 49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93" name="Text Box 50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78896" name="Rectangle 90"/>
          <p:cNvSpPr>
            <a:spLocks noChangeArrowheads="1"/>
          </p:cNvSpPr>
          <p:nvPr/>
        </p:nvSpPr>
        <p:spPr bwMode="auto">
          <a:xfrm>
            <a:off x="3097213" y="588963"/>
            <a:ext cx="43386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check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src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to each </a:t>
            </a:r>
            <a:r>
              <a:rPr lang="en-US" sz="2100" b="1" i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dst</a:t>
            </a:r>
            <a:r>
              <a:rPr lang="en-US" sz="210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THROUGH </a:t>
            </a:r>
          </a:p>
        </p:txBody>
      </p:sp>
      <p:sp>
        <p:nvSpPr>
          <p:cNvPr id="78897" name="Rectangle 102"/>
          <p:cNvSpPr>
            <a:spLocks noChangeArrowheads="1"/>
          </p:cNvSpPr>
          <p:nvPr/>
        </p:nvSpPr>
        <p:spPr bwMode="auto">
          <a:xfrm>
            <a:off x="1649413" y="512763"/>
            <a:ext cx="1266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Step 3</a:t>
            </a:r>
            <a:endParaRPr lang="en-US" sz="3200" b="1" smtClean="0">
              <a:solidFill>
                <a:srgbClr val="000000"/>
              </a:solidFill>
              <a:latin typeface="Time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8898" name="Rectangle 99"/>
          <p:cNvSpPr>
            <a:spLocks noChangeArrowheads="1"/>
          </p:cNvSpPr>
          <p:nvPr/>
        </p:nvSpPr>
        <p:spPr bwMode="auto">
          <a:xfrm>
            <a:off x="6500813" y="1096963"/>
            <a:ext cx="1871662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3 entries will change – which?</a:t>
            </a:r>
            <a:endParaRPr lang="en-US" b="1" smtClean="0">
              <a:solidFill>
                <a:srgbClr val="000000"/>
              </a:solidFill>
              <a:latin typeface="Times" charset="0"/>
              <a:ea typeface="ＭＳ Ｐゴシック" charset="0"/>
              <a:cs typeface="Calibri" charset="0"/>
            </a:endParaRPr>
          </a:p>
        </p:txBody>
      </p:sp>
      <p:sp>
        <p:nvSpPr>
          <p:cNvPr id="78899" name="Oval 74"/>
          <p:cNvSpPr>
            <a:spLocks noChangeArrowheads="1"/>
          </p:cNvSpPr>
          <p:nvPr/>
        </p:nvSpPr>
        <p:spPr bwMode="auto">
          <a:xfrm>
            <a:off x="5595938" y="3902075"/>
            <a:ext cx="5334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78900" name="Oval 75"/>
          <p:cNvSpPr>
            <a:spLocks noChangeArrowheads="1"/>
          </p:cNvSpPr>
          <p:nvPr/>
        </p:nvSpPr>
        <p:spPr bwMode="auto">
          <a:xfrm>
            <a:off x="7348538" y="3216275"/>
            <a:ext cx="533400" cy="5334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78901" name="Oval 76"/>
          <p:cNvSpPr>
            <a:spLocks noChangeArrowheads="1"/>
          </p:cNvSpPr>
          <p:nvPr/>
        </p:nvSpPr>
        <p:spPr bwMode="auto">
          <a:xfrm>
            <a:off x="5519738" y="5730875"/>
            <a:ext cx="533400" cy="5334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78902" name="Oval 77"/>
          <p:cNvSpPr>
            <a:spLocks noChangeArrowheads="1"/>
          </p:cNvSpPr>
          <p:nvPr/>
        </p:nvSpPr>
        <p:spPr bwMode="auto">
          <a:xfrm>
            <a:off x="7424738" y="5426075"/>
            <a:ext cx="533400" cy="533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78903" name="Line 78"/>
          <p:cNvSpPr>
            <a:spLocks noChangeShapeType="1"/>
          </p:cNvSpPr>
          <p:nvPr/>
        </p:nvSpPr>
        <p:spPr bwMode="auto">
          <a:xfrm flipV="1">
            <a:off x="6169025" y="3584575"/>
            <a:ext cx="1114425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04" name="Line 79"/>
          <p:cNvSpPr>
            <a:spLocks noChangeShapeType="1"/>
          </p:cNvSpPr>
          <p:nvPr/>
        </p:nvSpPr>
        <p:spPr bwMode="auto">
          <a:xfrm flipH="1">
            <a:off x="5972175" y="3768725"/>
            <a:ext cx="1433513" cy="1919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05" name="Line 80"/>
          <p:cNvSpPr>
            <a:spLocks noChangeShapeType="1"/>
          </p:cNvSpPr>
          <p:nvPr/>
        </p:nvSpPr>
        <p:spPr bwMode="auto">
          <a:xfrm flipV="1">
            <a:off x="6134100" y="5754688"/>
            <a:ext cx="1212850" cy="19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06" name="Line 81"/>
          <p:cNvSpPr>
            <a:spLocks noChangeShapeType="1"/>
          </p:cNvSpPr>
          <p:nvPr/>
        </p:nvSpPr>
        <p:spPr bwMode="auto">
          <a:xfrm flipH="1" flipV="1">
            <a:off x="6173788" y="4343400"/>
            <a:ext cx="1281112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07" name="Text Box 82"/>
          <p:cNvSpPr txBox="1">
            <a:spLocks noChangeArrowheads="1"/>
          </p:cNvSpPr>
          <p:nvPr/>
        </p:nvSpPr>
        <p:spPr bwMode="auto">
          <a:xfrm>
            <a:off x="6586538" y="352107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78908" name="Text Box 83"/>
          <p:cNvSpPr txBox="1">
            <a:spLocks noChangeArrowheads="1"/>
          </p:cNvSpPr>
          <p:nvPr/>
        </p:nvSpPr>
        <p:spPr bwMode="auto">
          <a:xfrm>
            <a:off x="5964238" y="5005388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78909" name="Text Box 84"/>
          <p:cNvSpPr txBox="1">
            <a:spLocks noChangeArrowheads="1"/>
          </p:cNvSpPr>
          <p:nvPr/>
        </p:nvSpPr>
        <p:spPr bwMode="auto">
          <a:xfrm>
            <a:off x="6334125" y="5878513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</a:p>
        </p:txBody>
      </p:sp>
      <p:sp>
        <p:nvSpPr>
          <p:cNvPr id="78910" name="Text Box 85"/>
          <p:cNvSpPr txBox="1">
            <a:spLocks noChangeArrowheads="1"/>
          </p:cNvSpPr>
          <p:nvPr/>
        </p:nvSpPr>
        <p:spPr bwMode="auto">
          <a:xfrm>
            <a:off x="7061200" y="4886325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</a:p>
        </p:txBody>
      </p:sp>
      <p:sp>
        <p:nvSpPr>
          <p:cNvPr id="78911" name="Text Box 86"/>
          <p:cNvSpPr txBox="1">
            <a:spLocks noChangeArrowheads="1"/>
          </p:cNvSpPr>
          <p:nvPr/>
        </p:nvSpPr>
        <p:spPr bwMode="auto">
          <a:xfrm>
            <a:off x="7732713" y="4086225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50</a:t>
            </a:r>
          </a:p>
        </p:txBody>
      </p:sp>
      <p:sp>
        <p:nvSpPr>
          <p:cNvPr id="78912" name="Freeform 87"/>
          <p:cNvSpPr>
            <a:spLocks/>
          </p:cNvSpPr>
          <p:nvPr/>
        </p:nvSpPr>
        <p:spPr bwMode="auto">
          <a:xfrm>
            <a:off x="5983288" y="3019425"/>
            <a:ext cx="2422525" cy="2416175"/>
          </a:xfrm>
          <a:custGeom>
            <a:avLst/>
            <a:gdLst>
              <a:gd name="T0" fmla="*/ 0 w 1526"/>
              <a:gd name="T1" fmla="*/ 2147483647 h 1522"/>
              <a:gd name="T2" fmla="*/ 2147483647 w 1526"/>
              <a:gd name="T3" fmla="*/ 2147483647 h 1522"/>
              <a:gd name="T4" fmla="*/ 2147483647 w 1526"/>
              <a:gd name="T5" fmla="*/ 2147483647 h 1522"/>
              <a:gd name="T6" fmla="*/ 2147483647 w 1526"/>
              <a:gd name="T7" fmla="*/ 2147483647 h 1522"/>
              <a:gd name="T8" fmla="*/ 2147483647 w 1526"/>
              <a:gd name="T9" fmla="*/ 2147483647 h 1522"/>
              <a:gd name="T10" fmla="*/ 2147483647 w 1526"/>
              <a:gd name="T11" fmla="*/ 0 h 1522"/>
              <a:gd name="T12" fmla="*/ 2147483647 w 1526"/>
              <a:gd name="T13" fmla="*/ 2147483647 h 1522"/>
              <a:gd name="T14" fmla="*/ 2147483647 w 1526"/>
              <a:gd name="T15" fmla="*/ 2147483647 h 1522"/>
              <a:gd name="T16" fmla="*/ 2147483647 w 1526"/>
              <a:gd name="T17" fmla="*/ 2147483647 h 1522"/>
              <a:gd name="T18" fmla="*/ 2147483647 w 1526"/>
              <a:gd name="T19" fmla="*/ 2147483647 h 1522"/>
              <a:gd name="T20" fmla="*/ 2147483647 w 1526"/>
              <a:gd name="T21" fmla="*/ 2147483647 h 1522"/>
              <a:gd name="T22" fmla="*/ 2147483647 w 1526"/>
              <a:gd name="T23" fmla="*/ 2147483647 h 1522"/>
              <a:gd name="T24" fmla="*/ 2147483647 w 1526"/>
              <a:gd name="T25" fmla="*/ 2147483647 h 1522"/>
              <a:gd name="T26" fmla="*/ 2147483647 w 1526"/>
              <a:gd name="T27" fmla="*/ 2147483647 h 1522"/>
              <a:gd name="T28" fmla="*/ 2147483647 w 1526"/>
              <a:gd name="T29" fmla="*/ 2147483647 h 1522"/>
              <a:gd name="T30" fmla="*/ 2147483647 w 1526"/>
              <a:gd name="T31" fmla="*/ 2147483647 h 1522"/>
              <a:gd name="T32" fmla="*/ 2147483647 w 1526"/>
              <a:gd name="T33" fmla="*/ 2147483647 h 1522"/>
              <a:gd name="T34" fmla="*/ 2147483647 w 1526"/>
              <a:gd name="T35" fmla="*/ 2147483647 h 1522"/>
              <a:gd name="T36" fmla="*/ 2147483647 w 1526"/>
              <a:gd name="T37" fmla="*/ 2147483647 h 1522"/>
              <a:gd name="T38" fmla="*/ 2147483647 w 1526"/>
              <a:gd name="T39" fmla="*/ 2147483647 h 1522"/>
              <a:gd name="T40" fmla="*/ 2147483647 w 1526"/>
              <a:gd name="T41" fmla="*/ 2147483647 h 1522"/>
              <a:gd name="T42" fmla="*/ 2147483647 w 1526"/>
              <a:gd name="T43" fmla="*/ 2147483647 h 1522"/>
              <a:gd name="T44" fmla="*/ 2147483647 w 1526"/>
              <a:gd name="T45" fmla="*/ 2147483647 h 1522"/>
              <a:gd name="T46" fmla="*/ 2147483647 w 1526"/>
              <a:gd name="T47" fmla="*/ 2147483647 h 1522"/>
              <a:gd name="T48" fmla="*/ 2147483647 w 1526"/>
              <a:gd name="T49" fmla="*/ 2147483647 h 1522"/>
              <a:gd name="T50" fmla="*/ 2147483647 w 1526"/>
              <a:gd name="T51" fmla="*/ 2147483647 h 1522"/>
              <a:gd name="T52" fmla="*/ 2147483647 w 1526"/>
              <a:gd name="T53" fmla="*/ 2147483647 h 152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526"/>
              <a:gd name="T82" fmla="*/ 0 h 1522"/>
              <a:gd name="T83" fmla="*/ 1526 w 1526"/>
              <a:gd name="T84" fmla="*/ 1522 h 1522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526" h="1522">
                <a:moveTo>
                  <a:pt x="0" y="512"/>
                </a:moveTo>
                <a:cubicBezTo>
                  <a:pt x="14" y="489"/>
                  <a:pt x="44" y="458"/>
                  <a:pt x="53" y="434"/>
                </a:cubicBezTo>
                <a:cubicBezTo>
                  <a:pt x="63" y="404"/>
                  <a:pt x="81" y="374"/>
                  <a:pt x="102" y="351"/>
                </a:cubicBezTo>
                <a:cubicBezTo>
                  <a:pt x="136" y="310"/>
                  <a:pt x="184" y="283"/>
                  <a:pt x="224" y="249"/>
                </a:cubicBezTo>
                <a:cubicBezTo>
                  <a:pt x="329" y="157"/>
                  <a:pt x="457" y="56"/>
                  <a:pt x="595" y="20"/>
                </a:cubicBezTo>
                <a:cubicBezTo>
                  <a:pt x="645" y="6"/>
                  <a:pt x="698" y="5"/>
                  <a:pt x="751" y="0"/>
                </a:cubicBezTo>
                <a:cubicBezTo>
                  <a:pt x="873" y="1"/>
                  <a:pt x="995" y="2"/>
                  <a:pt x="1117" y="5"/>
                </a:cubicBezTo>
                <a:cubicBezTo>
                  <a:pt x="1159" y="6"/>
                  <a:pt x="1244" y="20"/>
                  <a:pt x="1244" y="20"/>
                </a:cubicBezTo>
                <a:cubicBezTo>
                  <a:pt x="1252" y="23"/>
                  <a:pt x="1259" y="26"/>
                  <a:pt x="1268" y="29"/>
                </a:cubicBezTo>
                <a:cubicBezTo>
                  <a:pt x="1277" y="32"/>
                  <a:pt x="1297" y="39"/>
                  <a:pt x="1297" y="39"/>
                </a:cubicBezTo>
                <a:cubicBezTo>
                  <a:pt x="1325" y="60"/>
                  <a:pt x="1360" y="73"/>
                  <a:pt x="1385" y="102"/>
                </a:cubicBezTo>
                <a:cubicBezTo>
                  <a:pt x="1410" y="131"/>
                  <a:pt x="1434" y="165"/>
                  <a:pt x="1453" y="200"/>
                </a:cubicBezTo>
                <a:cubicBezTo>
                  <a:pt x="1464" y="221"/>
                  <a:pt x="1468" y="243"/>
                  <a:pt x="1483" y="263"/>
                </a:cubicBezTo>
                <a:cubicBezTo>
                  <a:pt x="1487" y="284"/>
                  <a:pt x="1493" y="301"/>
                  <a:pt x="1502" y="322"/>
                </a:cubicBezTo>
                <a:cubicBezTo>
                  <a:pt x="1509" y="366"/>
                  <a:pt x="1520" y="409"/>
                  <a:pt x="1526" y="454"/>
                </a:cubicBezTo>
                <a:cubicBezTo>
                  <a:pt x="1520" y="519"/>
                  <a:pt x="1512" y="585"/>
                  <a:pt x="1497" y="649"/>
                </a:cubicBezTo>
                <a:cubicBezTo>
                  <a:pt x="1491" y="695"/>
                  <a:pt x="1470" y="725"/>
                  <a:pt x="1463" y="771"/>
                </a:cubicBezTo>
                <a:cubicBezTo>
                  <a:pt x="1456" y="810"/>
                  <a:pt x="1455" y="850"/>
                  <a:pt x="1439" y="888"/>
                </a:cubicBezTo>
                <a:cubicBezTo>
                  <a:pt x="1428" y="946"/>
                  <a:pt x="1399" y="1001"/>
                  <a:pt x="1390" y="1059"/>
                </a:cubicBezTo>
                <a:cubicBezTo>
                  <a:pt x="1384" y="1092"/>
                  <a:pt x="1388" y="1078"/>
                  <a:pt x="1380" y="1102"/>
                </a:cubicBezTo>
                <a:cubicBezTo>
                  <a:pt x="1373" y="1146"/>
                  <a:pt x="1353" y="1184"/>
                  <a:pt x="1346" y="1229"/>
                </a:cubicBezTo>
                <a:cubicBezTo>
                  <a:pt x="1340" y="1259"/>
                  <a:pt x="1346" y="1270"/>
                  <a:pt x="1317" y="1278"/>
                </a:cubicBezTo>
                <a:cubicBezTo>
                  <a:pt x="1315" y="1284"/>
                  <a:pt x="1315" y="1291"/>
                  <a:pt x="1312" y="1298"/>
                </a:cubicBezTo>
                <a:cubicBezTo>
                  <a:pt x="1306" y="1308"/>
                  <a:pt x="1292" y="1327"/>
                  <a:pt x="1292" y="1327"/>
                </a:cubicBezTo>
                <a:cubicBezTo>
                  <a:pt x="1283" y="1359"/>
                  <a:pt x="1276" y="1380"/>
                  <a:pt x="1248" y="1400"/>
                </a:cubicBezTo>
                <a:cubicBezTo>
                  <a:pt x="1243" y="1422"/>
                  <a:pt x="1220" y="1483"/>
                  <a:pt x="1209" y="1502"/>
                </a:cubicBezTo>
                <a:cubicBezTo>
                  <a:pt x="1199" y="1518"/>
                  <a:pt x="1200" y="1511"/>
                  <a:pt x="1200" y="152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13" name="Freeform 88"/>
          <p:cNvSpPr>
            <a:spLocks/>
          </p:cNvSpPr>
          <p:nvPr/>
        </p:nvSpPr>
        <p:spPr bwMode="auto">
          <a:xfrm>
            <a:off x="7764463" y="3344863"/>
            <a:ext cx="331787" cy="2012950"/>
          </a:xfrm>
          <a:custGeom>
            <a:avLst/>
            <a:gdLst>
              <a:gd name="T0" fmla="*/ 2147483647 w 209"/>
              <a:gd name="T1" fmla="*/ 0 h 1268"/>
              <a:gd name="T2" fmla="*/ 2147483647 w 209"/>
              <a:gd name="T3" fmla="*/ 2147483647 h 1268"/>
              <a:gd name="T4" fmla="*/ 2147483647 w 209"/>
              <a:gd name="T5" fmla="*/ 2147483647 h 1268"/>
              <a:gd name="T6" fmla="*/ 2147483647 w 209"/>
              <a:gd name="T7" fmla="*/ 2147483647 h 1268"/>
              <a:gd name="T8" fmla="*/ 2147483647 w 209"/>
              <a:gd name="T9" fmla="*/ 2147483647 h 1268"/>
              <a:gd name="T10" fmla="*/ 2147483647 w 209"/>
              <a:gd name="T11" fmla="*/ 2147483647 h 1268"/>
              <a:gd name="T12" fmla="*/ 2147483647 w 209"/>
              <a:gd name="T13" fmla="*/ 2147483647 h 1268"/>
              <a:gd name="T14" fmla="*/ 2147483647 w 209"/>
              <a:gd name="T15" fmla="*/ 2147483647 h 1268"/>
              <a:gd name="T16" fmla="*/ 2147483647 w 209"/>
              <a:gd name="T17" fmla="*/ 2147483647 h 1268"/>
              <a:gd name="T18" fmla="*/ 2147483647 w 209"/>
              <a:gd name="T19" fmla="*/ 2147483647 h 1268"/>
              <a:gd name="T20" fmla="*/ 2147483647 w 209"/>
              <a:gd name="T21" fmla="*/ 2147483647 h 1268"/>
              <a:gd name="T22" fmla="*/ 2147483647 w 209"/>
              <a:gd name="T23" fmla="*/ 2147483647 h 1268"/>
              <a:gd name="T24" fmla="*/ 2147483647 w 209"/>
              <a:gd name="T25" fmla="*/ 2147483647 h 1268"/>
              <a:gd name="T26" fmla="*/ 2147483647 w 209"/>
              <a:gd name="T27" fmla="*/ 2147483647 h 1268"/>
              <a:gd name="T28" fmla="*/ 2147483647 w 209"/>
              <a:gd name="T29" fmla="*/ 2147483647 h 1268"/>
              <a:gd name="T30" fmla="*/ 2147483647 w 209"/>
              <a:gd name="T31" fmla="*/ 2147483647 h 1268"/>
              <a:gd name="T32" fmla="*/ 2147483647 w 209"/>
              <a:gd name="T33" fmla="*/ 2147483647 h 1268"/>
              <a:gd name="T34" fmla="*/ 2147483647 w 209"/>
              <a:gd name="T35" fmla="*/ 2147483647 h 1268"/>
              <a:gd name="T36" fmla="*/ 0 w 209"/>
              <a:gd name="T37" fmla="*/ 2147483647 h 126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09"/>
              <a:gd name="T58" fmla="*/ 0 h 1268"/>
              <a:gd name="T59" fmla="*/ 209 w 209"/>
              <a:gd name="T60" fmla="*/ 1268 h 1268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09" h="1268">
                <a:moveTo>
                  <a:pt x="73" y="0"/>
                </a:moveTo>
                <a:cubicBezTo>
                  <a:pt x="80" y="21"/>
                  <a:pt x="91" y="17"/>
                  <a:pt x="112" y="24"/>
                </a:cubicBezTo>
                <a:cubicBezTo>
                  <a:pt x="127" y="35"/>
                  <a:pt x="134" y="48"/>
                  <a:pt x="151" y="58"/>
                </a:cubicBezTo>
                <a:cubicBezTo>
                  <a:pt x="157" y="78"/>
                  <a:pt x="172" y="100"/>
                  <a:pt x="190" y="112"/>
                </a:cubicBezTo>
                <a:cubicBezTo>
                  <a:pt x="198" y="137"/>
                  <a:pt x="193" y="122"/>
                  <a:pt x="204" y="161"/>
                </a:cubicBezTo>
                <a:cubicBezTo>
                  <a:pt x="205" y="167"/>
                  <a:pt x="209" y="180"/>
                  <a:pt x="209" y="180"/>
                </a:cubicBezTo>
                <a:cubicBezTo>
                  <a:pt x="207" y="201"/>
                  <a:pt x="205" y="222"/>
                  <a:pt x="204" y="244"/>
                </a:cubicBezTo>
                <a:cubicBezTo>
                  <a:pt x="202" y="269"/>
                  <a:pt x="201" y="296"/>
                  <a:pt x="200" y="322"/>
                </a:cubicBezTo>
                <a:cubicBezTo>
                  <a:pt x="198" y="335"/>
                  <a:pt x="197" y="348"/>
                  <a:pt x="195" y="361"/>
                </a:cubicBezTo>
                <a:cubicBezTo>
                  <a:pt x="192" y="377"/>
                  <a:pt x="185" y="410"/>
                  <a:pt x="185" y="410"/>
                </a:cubicBezTo>
                <a:cubicBezTo>
                  <a:pt x="180" y="492"/>
                  <a:pt x="177" y="608"/>
                  <a:pt x="156" y="688"/>
                </a:cubicBezTo>
                <a:cubicBezTo>
                  <a:pt x="141" y="741"/>
                  <a:pt x="109" y="799"/>
                  <a:pt x="102" y="854"/>
                </a:cubicBezTo>
                <a:cubicBezTo>
                  <a:pt x="95" y="904"/>
                  <a:pt x="89" y="955"/>
                  <a:pt x="78" y="1005"/>
                </a:cubicBezTo>
                <a:cubicBezTo>
                  <a:pt x="74" y="1020"/>
                  <a:pt x="71" y="1036"/>
                  <a:pt x="63" y="1049"/>
                </a:cubicBezTo>
                <a:cubicBezTo>
                  <a:pt x="56" y="1058"/>
                  <a:pt x="43" y="1078"/>
                  <a:pt x="43" y="1078"/>
                </a:cubicBezTo>
                <a:cubicBezTo>
                  <a:pt x="32" y="1118"/>
                  <a:pt x="21" y="1158"/>
                  <a:pt x="14" y="1200"/>
                </a:cubicBezTo>
                <a:cubicBezTo>
                  <a:pt x="12" y="1209"/>
                  <a:pt x="11" y="1219"/>
                  <a:pt x="9" y="1229"/>
                </a:cubicBezTo>
                <a:cubicBezTo>
                  <a:pt x="7" y="1234"/>
                  <a:pt x="5" y="1238"/>
                  <a:pt x="4" y="1244"/>
                </a:cubicBezTo>
                <a:cubicBezTo>
                  <a:pt x="2" y="1251"/>
                  <a:pt x="0" y="1268"/>
                  <a:pt x="0" y="1268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F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78914" name="Text Box 89"/>
          <p:cNvSpPr txBox="1">
            <a:spLocks noChangeArrowheads="1"/>
          </p:cNvSpPr>
          <p:nvPr/>
        </p:nvSpPr>
        <p:spPr bwMode="auto">
          <a:xfrm>
            <a:off x="6477000" y="2819400"/>
            <a:ext cx="45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100</a:t>
            </a:r>
          </a:p>
        </p:txBody>
      </p:sp>
      <p:sp>
        <p:nvSpPr>
          <p:cNvPr id="78915" name="Oval 31"/>
          <p:cNvSpPr>
            <a:spLocks noChangeArrowheads="1"/>
          </p:cNvSpPr>
          <p:nvPr/>
        </p:nvSpPr>
        <p:spPr bwMode="auto">
          <a:xfrm>
            <a:off x="7362825" y="6445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" name="Rectangle 99"/>
          <p:cNvSpPr>
            <a:spLocks noChangeArrowheads="1"/>
          </p:cNvSpPr>
          <p:nvPr/>
        </p:nvSpPr>
        <p:spPr bwMode="auto">
          <a:xfrm>
            <a:off x="1695353" y="6078538"/>
            <a:ext cx="2375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3 intermediate node(s)</a:t>
            </a:r>
          </a:p>
        </p:txBody>
      </p:sp>
      <p:sp>
        <p:nvSpPr>
          <p:cNvPr id="69" name="Oval 100"/>
          <p:cNvSpPr>
            <a:spLocks noChangeArrowheads="1"/>
          </p:cNvSpPr>
          <p:nvPr/>
        </p:nvSpPr>
        <p:spPr bwMode="auto">
          <a:xfrm>
            <a:off x="2073275" y="6432550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Oval 25"/>
          <p:cNvSpPr>
            <a:spLocks noChangeArrowheads="1"/>
          </p:cNvSpPr>
          <p:nvPr/>
        </p:nvSpPr>
        <p:spPr bwMode="auto">
          <a:xfrm>
            <a:off x="2474913" y="643710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Oval 30"/>
          <p:cNvSpPr>
            <a:spLocks noChangeArrowheads="1"/>
          </p:cNvSpPr>
          <p:nvPr/>
        </p:nvSpPr>
        <p:spPr bwMode="auto">
          <a:xfrm>
            <a:off x="2880612" y="643710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4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6" t="30153" r="20412" b="20308"/>
          <a:stretch/>
        </p:blipFill>
        <p:spPr bwMode="auto">
          <a:xfrm>
            <a:off x="254182" y="1256599"/>
            <a:ext cx="8703591" cy="433140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Rectangle 90"/>
          <p:cNvSpPr>
            <a:spLocks noChangeArrowheads="1"/>
          </p:cNvSpPr>
          <p:nvPr/>
        </p:nvSpPr>
        <p:spPr bwMode="auto">
          <a:xfrm>
            <a:off x="2534736" y="237545"/>
            <a:ext cx="4142481" cy="73866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Don Chamberlin…</a:t>
            </a:r>
            <a:endParaRPr lang="en-US" sz="42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27" name="Rectangle 90"/>
          <p:cNvSpPr>
            <a:spLocks noChangeArrowheads="1"/>
          </p:cNvSpPr>
          <p:nvPr/>
        </p:nvSpPr>
        <p:spPr bwMode="auto">
          <a:xfrm>
            <a:off x="4687712" y="5357167"/>
            <a:ext cx="3526093" cy="461665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guest talk on </a:t>
            </a:r>
            <a:r>
              <a:rPr lang="en-US" sz="24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10/8: </a:t>
            </a:r>
            <a:r>
              <a:rPr lang="en-US" sz="2400" b="1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Don C.!</a:t>
            </a:r>
            <a:endParaRPr lang="en-US" sz="2400" b="1" dirty="0" smtClean="0">
              <a:solidFill>
                <a:srgbClr val="0000FF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pic>
        <p:nvPicPr>
          <p:cNvPr id="2052" name="Picture 4" descr="http://www.computerhistory.org/fellowawards/media/img/fellows/2009_don_chamberl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7" y="2111377"/>
            <a:ext cx="2097475" cy="262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1344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5" name="Rectangle 8"/>
          <p:cNvSpPr>
            <a:spLocks noChangeArrowheads="1"/>
          </p:cNvSpPr>
          <p:nvPr/>
        </p:nvSpPr>
        <p:spPr bwMode="auto">
          <a:xfrm>
            <a:off x="2106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2868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3630613" y="2968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8" name="Rectangle 11"/>
          <p:cNvSpPr>
            <a:spLocks noChangeArrowheads="1"/>
          </p:cNvSpPr>
          <p:nvPr/>
        </p:nvSpPr>
        <p:spPr bwMode="auto">
          <a:xfrm>
            <a:off x="1344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9" name="Rectangle 12"/>
          <p:cNvSpPr>
            <a:spLocks noChangeArrowheads="1"/>
          </p:cNvSpPr>
          <p:nvPr/>
        </p:nvSpPr>
        <p:spPr bwMode="auto">
          <a:xfrm>
            <a:off x="2106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0" name="Rectangle 13"/>
          <p:cNvSpPr>
            <a:spLocks noChangeArrowheads="1"/>
          </p:cNvSpPr>
          <p:nvPr/>
        </p:nvSpPr>
        <p:spPr bwMode="auto">
          <a:xfrm>
            <a:off x="2868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1" name="Rectangle 14"/>
          <p:cNvSpPr>
            <a:spLocks noChangeArrowheads="1"/>
          </p:cNvSpPr>
          <p:nvPr/>
        </p:nvSpPr>
        <p:spPr bwMode="auto">
          <a:xfrm>
            <a:off x="3630613" y="3730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2" name="Rectangle 15"/>
          <p:cNvSpPr>
            <a:spLocks noChangeArrowheads="1"/>
          </p:cNvSpPr>
          <p:nvPr/>
        </p:nvSpPr>
        <p:spPr bwMode="auto">
          <a:xfrm>
            <a:off x="1344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3" name="Rectangle 16"/>
          <p:cNvSpPr>
            <a:spLocks noChangeArrowheads="1"/>
          </p:cNvSpPr>
          <p:nvPr/>
        </p:nvSpPr>
        <p:spPr bwMode="auto">
          <a:xfrm>
            <a:off x="2106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4" name="Rectangle 17"/>
          <p:cNvSpPr>
            <a:spLocks noChangeArrowheads="1"/>
          </p:cNvSpPr>
          <p:nvPr/>
        </p:nvSpPr>
        <p:spPr bwMode="auto">
          <a:xfrm>
            <a:off x="2868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5" name="Rectangle 18"/>
          <p:cNvSpPr>
            <a:spLocks noChangeArrowheads="1"/>
          </p:cNvSpPr>
          <p:nvPr/>
        </p:nvSpPr>
        <p:spPr bwMode="auto">
          <a:xfrm>
            <a:off x="3630613" y="4492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6" name="Rectangle 19"/>
          <p:cNvSpPr>
            <a:spLocks noChangeArrowheads="1"/>
          </p:cNvSpPr>
          <p:nvPr/>
        </p:nvSpPr>
        <p:spPr bwMode="auto">
          <a:xfrm>
            <a:off x="1344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7" name="Rectangle 20"/>
          <p:cNvSpPr>
            <a:spLocks noChangeArrowheads="1"/>
          </p:cNvSpPr>
          <p:nvPr/>
        </p:nvSpPr>
        <p:spPr bwMode="auto">
          <a:xfrm>
            <a:off x="2106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8" name="Rectangle 21"/>
          <p:cNvSpPr>
            <a:spLocks noChangeArrowheads="1"/>
          </p:cNvSpPr>
          <p:nvPr/>
        </p:nvSpPr>
        <p:spPr bwMode="auto">
          <a:xfrm>
            <a:off x="2868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99" name="Rectangle 22"/>
          <p:cNvSpPr>
            <a:spLocks noChangeArrowheads="1"/>
          </p:cNvSpPr>
          <p:nvPr/>
        </p:nvSpPr>
        <p:spPr bwMode="auto">
          <a:xfrm>
            <a:off x="3630613" y="5254625"/>
            <a:ext cx="762000" cy="762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0" name="Rectangle 23"/>
          <p:cNvSpPr>
            <a:spLocks noChangeArrowheads="1"/>
          </p:cNvSpPr>
          <p:nvPr/>
        </p:nvSpPr>
        <p:spPr bwMode="auto">
          <a:xfrm>
            <a:off x="266700" y="4110038"/>
            <a:ext cx="65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src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1" name="Oval 24"/>
          <p:cNvSpPr>
            <a:spLocks noChangeArrowheads="1"/>
          </p:cNvSpPr>
          <p:nvPr/>
        </p:nvSpPr>
        <p:spPr bwMode="auto">
          <a:xfrm>
            <a:off x="901700" y="3214688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2" name="Oval 25"/>
          <p:cNvSpPr>
            <a:spLocks noChangeArrowheads="1"/>
          </p:cNvSpPr>
          <p:nvPr/>
        </p:nvSpPr>
        <p:spPr bwMode="auto">
          <a:xfrm>
            <a:off x="901700" y="397033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3" name="Oval 26"/>
          <p:cNvSpPr>
            <a:spLocks noChangeArrowheads="1"/>
          </p:cNvSpPr>
          <p:nvPr/>
        </p:nvSpPr>
        <p:spPr bwMode="auto">
          <a:xfrm>
            <a:off x="901700" y="472598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4" name="Oval 27"/>
          <p:cNvSpPr>
            <a:spLocks noChangeArrowheads="1"/>
          </p:cNvSpPr>
          <p:nvPr/>
        </p:nvSpPr>
        <p:spPr bwMode="auto">
          <a:xfrm>
            <a:off x="901700" y="548322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5" name="Oval 28"/>
          <p:cNvSpPr>
            <a:spLocks noChangeArrowheads="1"/>
          </p:cNvSpPr>
          <p:nvPr/>
        </p:nvSpPr>
        <p:spPr bwMode="auto">
          <a:xfrm>
            <a:off x="1549400" y="2593975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6" name="Oval 29"/>
          <p:cNvSpPr>
            <a:spLocks noChangeArrowheads="1"/>
          </p:cNvSpPr>
          <p:nvPr/>
        </p:nvSpPr>
        <p:spPr bwMode="auto">
          <a:xfrm>
            <a:off x="2322513" y="2593975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7" name="Oval 30"/>
          <p:cNvSpPr>
            <a:spLocks noChangeArrowheads="1"/>
          </p:cNvSpPr>
          <p:nvPr/>
        </p:nvSpPr>
        <p:spPr bwMode="auto">
          <a:xfrm>
            <a:off x="3097213" y="2593975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8" name="Oval 31"/>
          <p:cNvSpPr>
            <a:spLocks noChangeArrowheads="1"/>
          </p:cNvSpPr>
          <p:nvPr/>
        </p:nvSpPr>
        <p:spPr bwMode="auto">
          <a:xfrm>
            <a:off x="3871913" y="2593975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09" name="Rectangle 32"/>
          <p:cNvSpPr>
            <a:spLocks noChangeArrowheads="1"/>
          </p:cNvSpPr>
          <p:nvPr/>
        </p:nvSpPr>
        <p:spPr bwMode="auto">
          <a:xfrm>
            <a:off x="188913" y="4568825"/>
            <a:ext cx="6048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"from"</a:t>
            </a:r>
          </a:p>
        </p:txBody>
      </p:sp>
      <p:sp>
        <p:nvSpPr>
          <p:cNvPr id="20510" name="Rectangle 33"/>
          <p:cNvSpPr>
            <a:spLocks noChangeArrowheads="1"/>
          </p:cNvSpPr>
          <p:nvPr/>
        </p:nvSpPr>
        <p:spPr bwMode="auto">
          <a:xfrm>
            <a:off x="2551113" y="1830388"/>
            <a:ext cx="658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dst</a:t>
            </a:r>
            <a:endParaRPr lang="en-US" sz="2400" smtClean="0">
              <a:solidFill>
                <a:srgbClr val="0000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11" name="Rectangle 34"/>
          <p:cNvSpPr>
            <a:spLocks noChangeArrowheads="1"/>
          </p:cNvSpPr>
          <p:nvPr/>
        </p:nvSpPr>
        <p:spPr bwMode="auto">
          <a:xfrm>
            <a:off x="2667000" y="2289175"/>
            <a:ext cx="4270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"to"</a:t>
            </a:r>
          </a:p>
        </p:txBody>
      </p:sp>
      <p:sp>
        <p:nvSpPr>
          <p:cNvPr id="20512" name="Text Box 35"/>
          <p:cNvSpPr txBox="1">
            <a:spLocks noChangeArrowheads="1"/>
          </p:cNvSpPr>
          <p:nvPr/>
        </p:nvSpPr>
        <p:spPr bwMode="auto">
          <a:xfrm>
            <a:off x="3629025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940EBE"/>
                </a:solidFill>
                <a:latin typeface="Times" charset="0"/>
                <a:cs typeface="ＭＳ Ｐゴシック" charset="0"/>
              </a:rPr>
              <a:t>42</a:t>
            </a:r>
            <a:endParaRPr lang="en-US" sz="1400" b="1" smtClean="0">
              <a:solidFill>
                <a:srgbClr val="940EBE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3" name="Text Box 36"/>
          <p:cNvSpPr txBox="1">
            <a:spLocks noChangeArrowheads="1"/>
          </p:cNvSpPr>
          <p:nvPr/>
        </p:nvSpPr>
        <p:spPr bwMode="auto">
          <a:xfrm>
            <a:off x="2859088" y="314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28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4" name="Text Box 37"/>
          <p:cNvSpPr txBox="1">
            <a:spLocks noChangeArrowheads="1"/>
          </p:cNvSpPr>
          <p:nvPr/>
        </p:nvSpPr>
        <p:spPr bwMode="auto">
          <a:xfrm>
            <a:off x="2105025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5" name="Text Box 38"/>
          <p:cNvSpPr txBox="1">
            <a:spLocks noChangeArrowheads="1"/>
          </p:cNvSpPr>
          <p:nvPr/>
        </p:nvSpPr>
        <p:spPr bwMode="auto">
          <a:xfrm>
            <a:off x="1350963" y="31511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6" name="Text Box 39"/>
          <p:cNvSpPr txBox="1">
            <a:spLocks noChangeArrowheads="1"/>
          </p:cNvSpPr>
          <p:nvPr/>
        </p:nvSpPr>
        <p:spPr bwMode="auto">
          <a:xfrm>
            <a:off x="2097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7" name="Text Box 40"/>
          <p:cNvSpPr txBox="1">
            <a:spLocks noChangeArrowheads="1"/>
          </p:cNvSpPr>
          <p:nvPr/>
        </p:nvSpPr>
        <p:spPr bwMode="auto">
          <a:xfrm>
            <a:off x="2859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8" name="Text Box 41"/>
          <p:cNvSpPr txBox="1">
            <a:spLocks noChangeArrowheads="1"/>
          </p:cNvSpPr>
          <p:nvPr/>
        </p:nvSpPr>
        <p:spPr bwMode="auto">
          <a:xfrm>
            <a:off x="3621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C0C0C0"/>
                </a:solidFill>
                <a:latin typeface="Times" charset="0"/>
                <a:cs typeface="ＭＳ Ｐゴシック" charset="0"/>
              </a:rPr>
              <a:t>0</a:t>
            </a:r>
            <a:endParaRPr lang="en-US" sz="1400" b="1" smtClean="0">
              <a:solidFill>
                <a:srgbClr val="C0C0C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19" name="Text Box 43"/>
          <p:cNvSpPr txBox="1">
            <a:spLocks noChangeArrowheads="1"/>
          </p:cNvSpPr>
          <p:nvPr/>
        </p:nvSpPr>
        <p:spPr bwMode="auto">
          <a:xfrm>
            <a:off x="3621088" y="392271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940EBE"/>
                </a:solidFill>
                <a:latin typeface="Times" charset="0"/>
                <a:cs typeface="ＭＳ Ｐゴシック" charset="0"/>
              </a:rPr>
              <a:t>28</a:t>
            </a:r>
            <a:endParaRPr lang="en-US" sz="1400" b="1" smtClean="0">
              <a:solidFill>
                <a:srgbClr val="940EBE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0" name="Text Box 44"/>
          <p:cNvSpPr txBox="1">
            <a:spLocks noChangeArrowheads="1"/>
          </p:cNvSpPr>
          <p:nvPr/>
        </p:nvSpPr>
        <p:spPr bwMode="auto">
          <a:xfrm>
            <a:off x="2851150" y="39195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1" name="Text Box 47"/>
          <p:cNvSpPr txBox="1">
            <a:spLocks noChangeArrowheads="1"/>
          </p:cNvSpPr>
          <p:nvPr/>
        </p:nvSpPr>
        <p:spPr bwMode="auto">
          <a:xfrm>
            <a:off x="2859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B0F0"/>
                </a:solidFill>
                <a:latin typeface="Times" charset="0"/>
                <a:cs typeface="ＭＳ Ｐゴシック" charset="0"/>
              </a:rPr>
              <a:t>38</a:t>
            </a:r>
            <a:endParaRPr lang="en-US" sz="1400" b="1" smtClean="0">
              <a:solidFill>
                <a:srgbClr val="00B0F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2" name="Text Box 48"/>
          <p:cNvSpPr txBox="1">
            <a:spLocks noChangeArrowheads="1"/>
          </p:cNvSpPr>
          <p:nvPr/>
        </p:nvSpPr>
        <p:spPr bwMode="auto">
          <a:xfrm>
            <a:off x="2089150" y="5407025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0000"/>
                </a:solidFill>
                <a:latin typeface="Times" charset="0"/>
                <a:cs typeface="ＭＳ Ｐゴシック" charset="0"/>
              </a:rPr>
              <a:t>24</a:t>
            </a:r>
            <a:endParaRPr lang="en-US" sz="1400" b="1" smtClean="0">
              <a:solidFill>
                <a:srgbClr val="FF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3" name="Text Box 49"/>
          <p:cNvSpPr txBox="1">
            <a:spLocks noChangeArrowheads="1"/>
          </p:cNvSpPr>
          <p:nvPr/>
        </p:nvSpPr>
        <p:spPr bwMode="auto">
          <a:xfrm>
            <a:off x="3621088" y="465613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14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4" name="Text Box 50"/>
          <p:cNvSpPr txBox="1">
            <a:spLocks noChangeArrowheads="1"/>
          </p:cNvSpPr>
          <p:nvPr/>
        </p:nvSpPr>
        <p:spPr bwMode="auto">
          <a:xfrm>
            <a:off x="1335088" y="541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Times" charset="0"/>
                <a:cs typeface="ＭＳ Ｐゴシック" charset="0"/>
              </a:rPr>
              <a:t>10</a:t>
            </a:r>
            <a:endParaRPr lang="en-US" sz="1400" b="1" smtClean="0">
              <a:solidFill>
                <a:srgbClr val="0000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27" name="Rectangle 90"/>
          <p:cNvSpPr>
            <a:spLocks noChangeArrowheads="1"/>
          </p:cNvSpPr>
          <p:nvPr/>
        </p:nvSpPr>
        <p:spPr bwMode="auto">
          <a:xfrm>
            <a:off x="4865688" y="512763"/>
            <a:ext cx="16411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O( N</a:t>
            </a:r>
            <a:r>
              <a:rPr lang="en-US" sz="4200" baseline="300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3</a:t>
            </a: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 )</a:t>
            </a:r>
          </a:p>
        </p:txBody>
      </p:sp>
      <p:sp>
        <p:nvSpPr>
          <p:cNvPr id="20528" name="Rectangle 102"/>
          <p:cNvSpPr>
            <a:spLocks noChangeArrowheads="1"/>
          </p:cNvSpPr>
          <p:nvPr/>
        </p:nvSpPr>
        <p:spPr bwMode="auto">
          <a:xfrm>
            <a:off x="1649413" y="512763"/>
            <a:ext cx="12334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Done!</a:t>
            </a:r>
            <a:endParaRPr lang="en-US" sz="3200" b="1" smtClean="0">
              <a:solidFill>
                <a:srgbClr val="000000"/>
              </a:solidFill>
              <a:latin typeface="Times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0529" name="Text Box 83"/>
          <p:cNvSpPr txBox="1">
            <a:spLocks noChangeArrowheads="1"/>
          </p:cNvSpPr>
          <p:nvPr/>
        </p:nvSpPr>
        <p:spPr bwMode="auto">
          <a:xfrm>
            <a:off x="1474788" y="3927475"/>
            <a:ext cx="522287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00"/>
                </a:solidFill>
                <a:latin typeface="Times" charset="0"/>
                <a:cs typeface="ＭＳ Ｐゴシック" charset="0"/>
              </a:rPr>
              <a:t>38</a:t>
            </a:r>
            <a:endParaRPr lang="en-US" sz="1400" b="1" smtClean="0">
              <a:solidFill>
                <a:srgbClr val="FFFF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30" name="Text Box 86"/>
          <p:cNvSpPr txBox="1">
            <a:spLocks noChangeArrowheads="1"/>
          </p:cNvSpPr>
          <p:nvPr/>
        </p:nvSpPr>
        <p:spPr bwMode="auto">
          <a:xfrm>
            <a:off x="2236788" y="4660900"/>
            <a:ext cx="522287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00"/>
                </a:solidFill>
                <a:latin typeface="Times" charset="0"/>
                <a:cs typeface="ＭＳ Ｐゴシック" charset="0"/>
              </a:rPr>
              <a:t>38</a:t>
            </a:r>
            <a:endParaRPr lang="en-US" sz="1400" b="1" smtClean="0">
              <a:solidFill>
                <a:srgbClr val="FFFF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31" name="Text Box 87"/>
          <p:cNvSpPr txBox="1">
            <a:spLocks noChangeArrowheads="1"/>
          </p:cNvSpPr>
          <p:nvPr/>
        </p:nvSpPr>
        <p:spPr bwMode="auto">
          <a:xfrm>
            <a:off x="1466850" y="4657725"/>
            <a:ext cx="522288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FF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FFFF00"/>
                </a:solidFill>
                <a:latin typeface="Times" charset="0"/>
                <a:cs typeface="ＭＳ Ｐゴシック" charset="0"/>
              </a:rPr>
              <a:t>24</a:t>
            </a:r>
            <a:endParaRPr lang="en-US" sz="1400" b="1" smtClean="0">
              <a:solidFill>
                <a:srgbClr val="FFFF00"/>
              </a:solidFill>
              <a:latin typeface="Times" charset="0"/>
              <a:cs typeface="ＭＳ Ｐゴシック" charset="0"/>
            </a:endParaRPr>
          </a:p>
        </p:txBody>
      </p:sp>
      <p:sp>
        <p:nvSpPr>
          <p:cNvPr id="20532" name="Rectangle 110"/>
          <p:cNvSpPr>
            <a:spLocks noChangeArrowheads="1"/>
          </p:cNvSpPr>
          <p:nvPr/>
        </p:nvSpPr>
        <p:spPr bwMode="auto">
          <a:xfrm>
            <a:off x="4986338" y="2435737"/>
            <a:ext cx="3409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Minimum distance from </a:t>
            </a:r>
            <a:r>
              <a:rPr lang="en-US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src</a:t>
            </a:r>
            <a:r>
              <a:rPr lang="en-US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 to </a:t>
            </a:r>
            <a:r>
              <a:rPr lang="en-US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dst</a:t>
            </a:r>
            <a:r>
              <a:rPr lang="en-US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 using intermediate nodes 1..k</a:t>
            </a:r>
          </a:p>
        </p:txBody>
      </p:sp>
      <p:sp>
        <p:nvSpPr>
          <p:cNvPr id="20533" name="Rectangle 111"/>
          <p:cNvSpPr>
            <a:spLocks noChangeArrowheads="1"/>
          </p:cNvSpPr>
          <p:nvPr/>
        </p:nvSpPr>
        <p:spPr bwMode="auto">
          <a:xfrm>
            <a:off x="5878513" y="4476750"/>
            <a:ext cx="904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min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34" name="Rectangle 112"/>
          <p:cNvSpPr>
            <a:spLocks noChangeArrowheads="1"/>
          </p:cNvSpPr>
          <p:nvPr/>
        </p:nvSpPr>
        <p:spPr bwMode="auto">
          <a:xfrm>
            <a:off x="5305260" y="3077087"/>
            <a:ext cx="2765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T[k][src][dst]</a:t>
            </a:r>
          </a:p>
        </p:txBody>
      </p:sp>
      <p:sp>
        <p:nvSpPr>
          <p:cNvPr id="20535" name="Rectangle 113"/>
          <p:cNvSpPr>
            <a:spLocks noChangeArrowheads="1"/>
          </p:cNvSpPr>
          <p:nvPr/>
        </p:nvSpPr>
        <p:spPr bwMode="auto">
          <a:xfrm>
            <a:off x="5473700" y="4484688"/>
            <a:ext cx="366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=</a:t>
            </a:r>
            <a:endParaRPr lang="en-US" sz="2400" b="1" smtClean="0">
              <a:solidFill>
                <a:srgbClr val="0000FF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36" name="Rectangle 114"/>
          <p:cNvSpPr>
            <a:spLocks noChangeArrowheads="1"/>
          </p:cNvSpPr>
          <p:nvPr/>
        </p:nvSpPr>
        <p:spPr bwMode="auto">
          <a:xfrm>
            <a:off x="6829425" y="4146550"/>
            <a:ext cx="26035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T[k-1][src][dst]</a:t>
            </a:r>
            <a:endParaRPr lang="en-US" sz="15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37" name="Rectangle 115"/>
          <p:cNvSpPr>
            <a:spLocks noChangeArrowheads="1"/>
          </p:cNvSpPr>
          <p:nvPr/>
        </p:nvSpPr>
        <p:spPr bwMode="auto">
          <a:xfrm>
            <a:off x="6823075" y="4730750"/>
            <a:ext cx="26035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T[k-1][src][k] +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T[k-1][k][dst]</a:t>
            </a:r>
            <a:endParaRPr lang="en-US" sz="15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38" name="AutoShape 116"/>
          <p:cNvSpPr>
            <a:spLocks/>
          </p:cNvSpPr>
          <p:nvPr/>
        </p:nvSpPr>
        <p:spPr bwMode="auto">
          <a:xfrm>
            <a:off x="6634163" y="4170363"/>
            <a:ext cx="165100" cy="1090612"/>
          </a:xfrm>
          <a:prstGeom prst="leftBrace">
            <a:avLst>
              <a:gd name="adj1" fmla="val 5504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39" name="Rectangle 56"/>
          <p:cNvSpPr>
            <a:spLocks noChangeArrowheads="1"/>
          </p:cNvSpPr>
          <p:nvPr/>
        </p:nvSpPr>
        <p:spPr bwMode="auto">
          <a:xfrm>
            <a:off x="6192838" y="5972175"/>
            <a:ext cx="148431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C00000"/>
                </a:solidFill>
                <a:latin typeface="Calibri" charset="0"/>
                <a:ea typeface="ＭＳ Ｐゴシック" charset="0"/>
                <a:cs typeface="Calibri" charset="0"/>
              </a:rPr>
              <a:t>use-it-or-lose-it!</a:t>
            </a:r>
            <a:endParaRPr lang="en-US" sz="1500" b="1" smtClean="0">
              <a:solidFill>
                <a:srgbClr val="C00000"/>
              </a:solidFill>
              <a:latin typeface="Times New Roman" charset="0"/>
              <a:ea typeface="ＭＳ Ｐゴシック" charset="0"/>
              <a:cs typeface="Calibri" charset="0"/>
            </a:endParaRPr>
          </a:p>
        </p:txBody>
      </p:sp>
      <p:sp>
        <p:nvSpPr>
          <p:cNvPr id="20540" name="Rectangle 57"/>
          <p:cNvSpPr>
            <a:spLocks noChangeArrowheads="1"/>
          </p:cNvSpPr>
          <p:nvPr/>
        </p:nvSpPr>
        <p:spPr bwMode="auto">
          <a:xfrm>
            <a:off x="7937500" y="5232400"/>
            <a:ext cx="592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C00000"/>
                </a:solidFill>
                <a:latin typeface="Calibri" charset="0"/>
                <a:ea typeface="ＭＳ Ｐゴシック" charset="0"/>
                <a:cs typeface="Calibri" charset="0"/>
              </a:rPr>
              <a:t>use k</a:t>
            </a:r>
            <a:endParaRPr lang="en-US" sz="1500" b="1" smtClean="0">
              <a:solidFill>
                <a:srgbClr val="C00000"/>
              </a:solidFill>
              <a:latin typeface="Times New Roman" charset="0"/>
              <a:ea typeface="ＭＳ Ｐゴシック" charset="0"/>
              <a:cs typeface="Calibri" charset="0"/>
            </a:endParaRPr>
          </a:p>
        </p:txBody>
      </p:sp>
      <p:sp>
        <p:nvSpPr>
          <p:cNvPr id="20541" name="Rectangle 58"/>
          <p:cNvSpPr>
            <a:spLocks noChangeArrowheads="1"/>
          </p:cNvSpPr>
          <p:nvPr/>
        </p:nvSpPr>
        <p:spPr bwMode="auto">
          <a:xfrm>
            <a:off x="7881938" y="3859213"/>
            <a:ext cx="6445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smtClean="0">
                <a:solidFill>
                  <a:srgbClr val="C00000"/>
                </a:solidFill>
                <a:latin typeface="Calibri" charset="0"/>
                <a:ea typeface="ＭＳ Ｐゴシック" charset="0"/>
                <a:cs typeface="Calibri" charset="0"/>
              </a:rPr>
              <a:t>lose k</a:t>
            </a:r>
            <a:endParaRPr lang="en-US" sz="1500" b="1" smtClean="0">
              <a:solidFill>
                <a:srgbClr val="C00000"/>
              </a:solidFill>
              <a:latin typeface="Times New Roman" charset="0"/>
              <a:ea typeface="ＭＳ Ｐゴシック" charset="0"/>
              <a:cs typeface="Calibri" charset="0"/>
            </a:endParaRPr>
          </a:p>
        </p:txBody>
      </p:sp>
      <p:sp>
        <p:nvSpPr>
          <p:cNvPr id="62" name="Rectangle 99"/>
          <p:cNvSpPr>
            <a:spLocks noChangeArrowheads="1"/>
          </p:cNvSpPr>
          <p:nvPr/>
        </p:nvSpPr>
        <p:spPr bwMode="auto">
          <a:xfrm>
            <a:off x="1695353" y="6078538"/>
            <a:ext cx="2375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FF"/>
                </a:solidFill>
                <a:latin typeface="Times" charset="0"/>
                <a:ea typeface="ＭＳ Ｐゴシック" charset="0"/>
                <a:cs typeface="ＭＳ Ｐゴシック" charset="0"/>
              </a:rPr>
              <a:t>4 intermediate node(s)</a:t>
            </a:r>
          </a:p>
        </p:txBody>
      </p:sp>
      <p:sp>
        <p:nvSpPr>
          <p:cNvPr id="63" name="Oval 100"/>
          <p:cNvSpPr>
            <a:spLocks noChangeArrowheads="1"/>
          </p:cNvSpPr>
          <p:nvPr/>
        </p:nvSpPr>
        <p:spPr bwMode="auto">
          <a:xfrm>
            <a:off x="2073275" y="6432550"/>
            <a:ext cx="304800" cy="3048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" name="Oval 25"/>
          <p:cNvSpPr>
            <a:spLocks noChangeArrowheads="1"/>
          </p:cNvSpPr>
          <p:nvPr/>
        </p:nvSpPr>
        <p:spPr bwMode="auto">
          <a:xfrm>
            <a:off x="2474913" y="6437108"/>
            <a:ext cx="304800" cy="304800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2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" name="Oval 30"/>
          <p:cNvSpPr>
            <a:spLocks noChangeArrowheads="1"/>
          </p:cNvSpPr>
          <p:nvPr/>
        </p:nvSpPr>
        <p:spPr bwMode="auto">
          <a:xfrm>
            <a:off x="2880612" y="6437108"/>
            <a:ext cx="304800" cy="304800"/>
          </a:xfrm>
          <a:prstGeom prst="ellipse">
            <a:avLst/>
          </a:prstGeom>
          <a:solidFill>
            <a:schemeClr val="fol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FFFF"/>
                </a:solidFill>
                <a:latin typeface="Times" charset="0"/>
                <a:ea typeface="ＭＳ Ｐゴシック" charset="0"/>
                <a:cs typeface="ＭＳ Ｐゴシック" charset="0"/>
              </a:rPr>
              <a:t>3</a:t>
            </a:r>
            <a:endParaRPr lang="en-US" sz="2400" b="1" smtClean="0">
              <a:solidFill>
                <a:srgbClr val="FFFFFF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" name="Oval 31"/>
          <p:cNvSpPr>
            <a:spLocks noChangeArrowheads="1"/>
          </p:cNvSpPr>
          <p:nvPr/>
        </p:nvSpPr>
        <p:spPr bwMode="auto">
          <a:xfrm>
            <a:off x="3262142" y="6437108"/>
            <a:ext cx="304800" cy="3048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  <a:latin typeface="Times" charset="0"/>
                <a:ea typeface="ＭＳ Ｐゴシック" charset="0"/>
                <a:cs typeface="ＭＳ Ｐゴシック" charset="0"/>
              </a:rPr>
              <a:t>4</a:t>
            </a:r>
            <a:endParaRPr lang="en-US" sz="2400" b="1" smtClean="0">
              <a:solidFill>
                <a:srgbClr val="000000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22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Picture 11.png"/>
          <p:cNvPicPr>
            <a:picLocks noChangeAspect="1"/>
          </p:cNvPicPr>
          <p:nvPr/>
        </p:nvPicPr>
        <p:blipFill>
          <a:blip r:embed="rId3" cstate="print"/>
          <a:srcRect r="12401"/>
          <a:stretch>
            <a:fillRect/>
          </a:stretch>
        </p:blipFill>
        <p:spPr bwMode="auto">
          <a:xfrm>
            <a:off x="152400" y="228600"/>
            <a:ext cx="5943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1"/>
          <p:cNvSpPr>
            <a:spLocks noChangeArrowheads="1"/>
          </p:cNvSpPr>
          <p:nvPr/>
        </p:nvSpPr>
        <p:spPr bwMode="auto">
          <a:xfrm>
            <a:off x="6019853" y="5289550"/>
            <a:ext cx="904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min</a:t>
            </a:r>
            <a:endParaRPr lang="en-US" sz="2400" b="1">
              <a:solidFill>
                <a:srgbClr val="000000"/>
              </a:solidFill>
              <a:ea typeface="ＭＳ Ｐゴシック" pitchFamily="-106" charset="-128"/>
            </a:endParaRPr>
          </a:p>
        </p:txBody>
      </p:sp>
      <p:sp>
        <p:nvSpPr>
          <p:cNvPr id="7" name="Rectangle 113"/>
          <p:cNvSpPr>
            <a:spLocks noChangeArrowheads="1"/>
          </p:cNvSpPr>
          <p:nvPr/>
        </p:nvSpPr>
        <p:spPr bwMode="auto">
          <a:xfrm>
            <a:off x="5615040" y="5297488"/>
            <a:ext cx="3667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=</a:t>
            </a:r>
            <a:endParaRPr lang="en-US" sz="2400" b="1">
              <a:solidFill>
                <a:srgbClr val="0000FF"/>
              </a:solidFill>
              <a:latin typeface="Courier New" pitchFamily="-106" charset="0"/>
              <a:ea typeface="ＭＳ Ｐゴシック" pitchFamily="-106" charset="-128"/>
            </a:endParaRPr>
          </a:p>
        </p:txBody>
      </p:sp>
      <p:sp>
        <p:nvSpPr>
          <p:cNvPr id="8" name="Rectangle 114"/>
          <p:cNvSpPr>
            <a:spLocks noChangeArrowheads="1"/>
          </p:cNvSpPr>
          <p:nvPr/>
        </p:nvSpPr>
        <p:spPr bwMode="auto">
          <a:xfrm>
            <a:off x="6970765" y="4959350"/>
            <a:ext cx="2603500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T[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src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dst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][k-1]</a:t>
            </a:r>
            <a:endParaRPr lang="en-US" sz="1500" b="1" dirty="0">
              <a:solidFill>
                <a:srgbClr val="000000"/>
              </a:solidFill>
              <a:ea typeface="ＭＳ Ｐゴシック" pitchFamily="-106" charset="-128"/>
            </a:endParaRPr>
          </a:p>
        </p:txBody>
      </p:sp>
      <p:sp>
        <p:nvSpPr>
          <p:cNvPr id="9" name="Rectangle 115"/>
          <p:cNvSpPr>
            <a:spLocks noChangeArrowheads="1"/>
          </p:cNvSpPr>
          <p:nvPr/>
        </p:nvSpPr>
        <p:spPr bwMode="auto">
          <a:xfrm>
            <a:off x="6964415" y="5543550"/>
            <a:ext cx="2603500" cy="549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T[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src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][k][k-1] +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T[k][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dst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][k-1]</a:t>
            </a:r>
            <a:endParaRPr lang="en-US" sz="1500" b="1" dirty="0">
              <a:solidFill>
                <a:srgbClr val="000000"/>
              </a:solidFill>
              <a:ea typeface="ＭＳ Ｐゴシック" pitchFamily="-106" charset="-128"/>
            </a:endParaRPr>
          </a:p>
        </p:txBody>
      </p:sp>
      <p:sp>
        <p:nvSpPr>
          <p:cNvPr id="10" name="AutoShape 116"/>
          <p:cNvSpPr>
            <a:spLocks/>
          </p:cNvSpPr>
          <p:nvPr/>
        </p:nvSpPr>
        <p:spPr bwMode="auto">
          <a:xfrm>
            <a:off x="6775503" y="4983163"/>
            <a:ext cx="165100" cy="1090612"/>
          </a:xfrm>
          <a:prstGeom prst="leftBrace">
            <a:avLst>
              <a:gd name="adj1" fmla="val 5504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ea typeface="ＭＳ Ｐゴシック" pitchFamily="-106" charset="-128"/>
            </a:endParaRPr>
          </a:p>
        </p:txBody>
      </p:sp>
      <p:sp>
        <p:nvSpPr>
          <p:cNvPr id="11" name="Rectangle 114"/>
          <p:cNvSpPr>
            <a:spLocks noChangeArrowheads="1"/>
          </p:cNvSpPr>
          <p:nvPr/>
        </p:nvSpPr>
        <p:spPr bwMode="auto">
          <a:xfrm>
            <a:off x="3887599" y="5369803"/>
            <a:ext cx="2603500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T[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src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</a:t>
            </a:r>
            <a:r>
              <a:rPr lang="en-US" sz="1500" b="1" dirty="0" err="1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dst</a:t>
            </a:r>
            <a:r>
              <a:rPr lang="en-US" sz="1500" b="1" dirty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][</a:t>
            </a:r>
            <a:r>
              <a:rPr lang="en-US" sz="1500" b="1" dirty="0" smtClean="0">
                <a:solidFill>
                  <a:srgbClr val="000000"/>
                </a:solidFill>
                <a:latin typeface="Courier New" pitchFamily="-106" charset="0"/>
                <a:ea typeface="ＭＳ Ｐゴシック" pitchFamily="-106" charset="-128"/>
              </a:rPr>
              <a:t>k]</a:t>
            </a:r>
            <a:endParaRPr lang="en-US" sz="1500" b="1" dirty="0">
              <a:solidFill>
                <a:srgbClr val="000000"/>
              </a:solidFill>
              <a:ea typeface="ＭＳ Ｐゴシック" pitchFamily="-106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65298" y="6260068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Calibri" pitchFamily="-106" charset="0"/>
                <a:ea typeface="ＭＳ Ｐゴシック" pitchFamily="-106" charset="-128"/>
                <a:cs typeface="Calibri" pitchFamily="-106" charset="0"/>
              </a:rPr>
              <a:t>use-it-or-lose-it!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50976" y="6199666"/>
            <a:ext cx="675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Calibri" pitchFamily="-106" charset="0"/>
                <a:ea typeface="ＭＳ Ｐゴシック" pitchFamily="-106" charset="-128"/>
                <a:cs typeface="Calibri" pitchFamily="-106" charset="0"/>
              </a:rPr>
              <a:t>use k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94871" y="4604086"/>
            <a:ext cx="731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Calibri" pitchFamily="-106" charset="0"/>
                <a:ea typeface="ＭＳ Ｐゴシック" pitchFamily="-106" charset="-128"/>
                <a:cs typeface="Calibri" pitchFamily="-106" charset="0"/>
              </a:rPr>
              <a:t>lose k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15" name="Rectangle 90"/>
          <p:cNvSpPr>
            <a:spLocks noChangeArrowheads="1"/>
          </p:cNvSpPr>
          <p:nvPr/>
        </p:nvSpPr>
        <p:spPr bwMode="auto">
          <a:xfrm>
            <a:off x="4696940" y="1585521"/>
            <a:ext cx="3588317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FW Code (Java)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0"/>
          <p:cNvSpPr>
            <a:spLocks noChangeArrowheads="1"/>
          </p:cNvSpPr>
          <p:nvPr/>
        </p:nvSpPr>
        <p:spPr bwMode="auto">
          <a:xfrm>
            <a:off x="2098801" y="291331"/>
            <a:ext cx="5281464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This week's problems…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3033" y="1505280"/>
            <a:ext cx="8819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alibi</a:t>
            </a:r>
            <a:endParaRPr lang="en-US" sz="3200" dirty="0"/>
          </a:p>
        </p:txBody>
      </p:sp>
      <p:sp>
        <p:nvSpPr>
          <p:cNvPr id="16" name="Rectangle 15"/>
          <p:cNvSpPr/>
          <p:nvPr/>
        </p:nvSpPr>
        <p:spPr>
          <a:xfrm>
            <a:off x="1686909" y="2372981"/>
            <a:ext cx="1478097" cy="584775"/>
          </a:xfrm>
          <a:prstGeom prst="rect">
            <a:avLst/>
          </a:prstGeom>
          <a:solidFill>
            <a:srgbClr val="CCECFF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cooking</a:t>
            </a:r>
            <a:endParaRPr lang="en-US" sz="3200" dirty="0"/>
          </a:p>
        </p:txBody>
      </p:sp>
      <p:sp>
        <p:nvSpPr>
          <p:cNvPr id="17" name="Rectangle 16"/>
          <p:cNvSpPr/>
          <p:nvPr/>
        </p:nvSpPr>
        <p:spPr>
          <a:xfrm>
            <a:off x="1751221" y="3240682"/>
            <a:ext cx="1413785" cy="584775"/>
          </a:xfrm>
          <a:prstGeom prst="rect">
            <a:avLst/>
          </a:prstGeom>
          <a:solidFill>
            <a:srgbClr val="CCECFF"/>
          </a:solidFill>
        </p:spPr>
        <p:txBody>
          <a:bodyPr wrap="none">
            <a:spAutoFit/>
          </a:bodyPr>
          <a:lstStyle/>
          <a:p>
            <a:r>
              <a:rPr lang="en-US" sz="32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mtwalk</a:t>
            </a:r>
            <a:endParaRPr lang="en-US" sz="3200" dirty="0"/>
          </a:p>
        </p:txBody>
      </p:sp>
      <p:sp>
        <p:nvSpPr>
          <p:cNvPr id="18" name="Rectangle 17"/>
          <p:cNvSpPr/>
          <p:nvPr/>
        </p:nvSpPr>
        <p:spPr>
          <a:xfrm>
            <a:off x="1987055" y="4108383"/>
            <a:ext cx="1177951" cy="584775"/>
          </a:xfrm>
          <a:prstGeom prst="rect">
            <a:avLst/>
          </a:prstGeom>
          <a:solidFill>
            <a:srgbClr val="CCECFF"/>
          </a:solidFill>
        </p:spPr>
        <p:txBody>
          <a:bodyPr wrap="none">
            <a:spAutoFit/>
          </a:bodyPr>
          <a:lstStyle/>
          <a:p>
            <a:r>
              <a:rPr lang="en-US" sz="32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navcit</a:t>
            </a:r>
            <a:endParaRPr lang="en-US" sz="3200" dirty="0"/>
          </a:p>
        </p:txBody>
      </p:sp>
      <p:sp>
        <p:nvSpPr>
          <p:cNvPr id="19" name="Rectangle 18"/>
          <p:cNvSpPr/>
          <p:nvPr/>
        </p:nvSpPr>
        <p:spPr>
          <a:xfrm>
            <a:off x="1480378" y="4976084"/>
            <a:ext cx="1684628" cy="584775"/>
          </a:xfrm>
          <a:prstGeom prst="rect">
            <a:avLst/>
          </a:prstGeom>
          <a:solidFill>
            <a:srgbClr val="CCECFF"/>
          </a:solidFill>
        </p:spPr>
        <p:txBody>
          <a:bodyPr wrap="none">
            <a:spAutoFit/>
          </a:bodyPr>
          <a:lstStyle/>
          <a:p>
            <a:r>
              <a:rPr lang="en-US" sz="32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outofhay</a:t>
            </a:r>
            <a:endParaRPr lang="en-US" sz="3200" dirty="0"/>
          </a:p>
        </p:txBody>
      </p:sp>
      <p:sp>
        <p:nvSpPr>
          <p:cNvPr id="20" name="Rectangle 19"/>
          <p:cNvSpPr/>
          <p:nvPr/>
        </p:nvSpPr>
        <p:spPr>
          <a:xfrm>
            <a:off x="2381586" y="5843784"/>
            <a:ext cx="783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taxi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3957117" y="3424184"/>
            <a:ext cx="41416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These </a:t>
            </a:r>
            <a:r>
              <a:rPr lang="en-US" sz="32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4 might </a:t>
            </a:r>
            <a:r>
              <a:rPr lang="en-US" sz="3200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Calibri" charset="0"/>
              </a:rPr>
              <a:t>be the best place to start…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3" name="Right Brace 2"/>
          <p:cNvSpPr/>
          <p:nvPr/>
        </p:nvSpPr>
        <p:spPr bwMode="auto">
          <a:xfrm>
            <a:off x="3381828" y="2473054"/>
            <a:ext cx="338667" cy="2979479"/>
          </a:xfrm>
          <a:prstGeom prst="rightBrace">
            <a:avLst>
              <a:gd name="adj1" fmla="val 29762"/>
              <a:gd name="adj2" fmla="val 50000"/>
            </a:avLst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1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1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624013" y="319088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>
                <a:solidFill>
                  <a:srgbClr val="000000"/>
                </a:solidFill>
                <a:latin typeface="Georgia" pitchFamily="-106" charset="0"/>
              </a:rPr>
              <a:t>ACM this week!?</a:t>
            </a:r>
          </a:p>
        </p:txBody>
      </p:sp>
      <p:pic>
        <p:nvPicPr>
          <p:cNvPr id="13" name="Picture 12" descr="Picture 5.png"/>
          <p:cNvPicPr>
            <a:picLocks noChangeAspect="1"/>
          </p:cNvPicPr>
          <p:nvPr/>
        </p:nvPicPr>
        <p:blipFill>
          <a:blip r:embed="rId2"/>
          <a:srcRect t="13205"/>
          <a:stretch>
            <a:fillRect/>
          </a:stretch>
        </p:blipFill>
        <p:spPr>
          <a:xfrm>
            <a:off x="324381" y="1164893"/>
            <a:ext cx="8495238" cy="2799490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4" name="Picture 13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874" y="4144581"/>
            <a:ext cx="7106717" cy="2582288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97014" y="304800"/>
            <a:ext cx="3636596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ACM today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6415136" y="1796757"/>
            <a:ext cx="2101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FFFF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“Nice” enforcement</a:t>
            </a:r>
            <a:endParaRPr lang="en-US" b="1" i="1" dirty="0" smtClean="0">
              <a:solidFill>
                <a:srgbClr val="FFFFFF"/>
              </a:solidFill>
              <a:ea typeface="ＭＳ Ｐゴシック" pitchFamily="-112" charset="-128"/>
              <a:cs typeface="Times New Roman" pitchFamily="-11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52744" y="2201344"/>
            <a:ext cx="30937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One of our </a:t>
            </a:r>
            <a:r>
              <a:rPr lang="en-US" sz="2100" b="1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Nice</a:t>
            </a:r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 enforcers!</a:t>
            </a:r>
            <a:endParaRPr lang="en-US" sz="2100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 Box 50"/>
          <p:cNvSpPr txBox="1">
            <a:spLocks noChangeArrowheads="1"/>
          </p:cNvSpPr>
          <p:nvPr/>
        </p:nvSpPr>
        <p:spPr bwMode="auto">
          <a:xfrm>
            <a:off x="5817087" y="1796757"/>
            <a:ext cx="2699899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C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Be nice!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6372" y="1041955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"HAL"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7441" y="3207434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Stuart and Paul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1926" y="4846464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Carl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3"/>
          <a:srcRect l="20208" t="40347" r="24589" b="37934"/>
          <a:stretch>
            <a:fillRect/>
          </a:stretch>
        </p:blipFill>
        <p:spPr bwMode="auto">
          <a:xfrm>
            <a:off x="571926" y="1522883"/>
            <a:ext cx="4800600" cy="13716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/>
          <a:srcRect l="21084" t="40347" r="25466" b="34314"/>
          <a:stretch>
            <a:fillRect/>
          </a:stretch>
        </p:blipFill>
        <p:spPr bwMode="auto">
          <a:xfrm>
            <a:off x="1358964" y="4846464"/>
            <a:ext cx="4648200" cy="1600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/>
          <a:srcRect l="20208" t="40347" r="25466" b="36727"/>
          <a:stretch>
            <a:fillRect/>
          </a:stretch>
        </p:blipFill>
        <p:spPr bwMode="auto">
          <a:xfrm>
            <a:off x="2318842" y="3151162"/>
            <a:ext cx="4724400" cy="14478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4" name="Text Box 50"/>
          <p:cNvSpPr txBox="1">
            <a:spLocks noChangeArrowheads="1"/>
          </p:cNvSpPr>
          <p:nvPr/>
        </p:nvSpPr>
        <p:spPr bwMode="auto">
          <a:xfrm>
            <a:off x="5890839" y="441156"/>
            <a:ext cx="2699899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Problem-solving strategies...</a:t>
            </a:r>
          </a:p>
        </p:txBody>
      </p:sp>
    </p:spTree>
    <p:extLst>
      <p:ext uri="{BB962C8B-B14F-4D97-AF65-F5344CB8AC3E}">
        <p14:creationId xmlns:p14="http://schemas.microsoft.com/office/powerpoint/2010/main" val="256044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97014" y="304800"/>
            <a:ext cx="3636596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ACM today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6415136" y="1796757"/>
            <a:ext cx="2101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FFFF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“Nice” enforcement</a:t>
            </a:r>
            <a:endParaRPr lang="en-US" b="1" i="1" dirty="0" smtClean="0">
              <a:solidFill>
                <a:srgbClr val="FFFFFF"/>
              </a:solidFill>
              <a:ea typeface="ＭＳ Ｐゴシック" pitchFamily="-112" charset="-128"/>
              <a:cs typeface="Times New Roman" pitchFamily="-11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52744" y="2201344"/>
            <a:ext cx="30937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One of our </a:t>
            </a:r>
            <a:r>
              <a:rPr lang="en-US" sz="2100" b="1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Nice</a:t>
            </a:r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 enforcers!</a:t>
            </a:r>
            <a:endParaRPr lang="en-US" sz="2100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 Box 50"/>
          <p:cNvSpPr txBox="1">
            <a:spLocks noChangeArrowheads="1"/>
          </p:cNvSpPr>
          <p:nvPr/>
        </p:nvSpPr>
        <p:spPr bwMode="auto">
          <a:xfrm>
            <a:off x="5817087" y="1796757"/>
            <a:ext cx="2699899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C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Be nice!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6372" y="1041955"/>
            <a:ext cx="941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"HAL"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27441" y="3207434"/>
            <a:ext cx="1749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Stuart and Paul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1926" y="4846464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Carl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3"/>
          <a:srcRect l="20208" t="40347" r="24589" b="37934"/>
          <a:stretch>
            <a:fillRect/>
          </a:stretch>
        </p:blipFill>
        <p:spPr bwMode="auto">
          <a:xfrm>
            <a:off x="571926" y="1522883"/>
            <a:ext cx="4800600" cy="13716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/>
          <a:srcRect l="21084" t="40347" r="25466" b="34314"/>
          <a:stretch>
            <a:fillRect/>
          </a:stretch>
        </p:blipFill>
        <p:spPr bwMode="auto">
          <a:xfrm>
            <a:off x="1358964" y="4846464"/>
            <a:ext cx="4648200" cy="1600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/>
          <a:srcRect l="20208" t="40347" r="25466" b="36727"/>
          <a:stretch>
            <a:fillRect/>
          </a:stretch>
        </p:blipFill>
        <p:spPr bwMode="auto">
          <a:xfrm>
            <a:off x="2318842" y="3151162"/>
            <a:ext cx="4724400" cy="14478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4" name="Text Box 50"/>
          <p:cNvSpPr txBox="1">
            <a:spLocks noChangeArrowheads="1"/>
          </p:cNvSpPr>
          <p:nvPr/>
        </p:nvSpPr>
        <p:spPr bwMode="auto">
          <a:xfrm>
            <a:off x="5890839" y="441156"/>
            <a:ext cx="2699899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Problem-solving strategies...</a:t>
            </a:r>
          </a:p>
        </p:txBody>
      </p:sp>
      <p:pic>
        <p:nvPicPr>
          <p:cNvPr id="120833" name="Picture 1"/>
          <p:cNvPicPr>
            <a:picLocks noChangeAspect="1" noChangeArrowheads="1"/>
          </p:cNvPicPr>
          <p:nvPr/>
        </p:nvPicPr>
        <p:blipFill>
          <a:blip r:embed="rId6"/>
          <a:srcRect l="21084" t="30756" r="26342" b="41753"/>
          <a:stretch>
            <a:fillRect/>
          </a:stretch>
        </p:blipFill>
        <p:spPr bwMode="auto">
          <a:xfrm>
            <a:off x="991868" y="2616842"/>
            <a:ext cx="7796862" cy="25989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5" name="Text Box 50"/>
          <p:cNvSpPr txBox="1">
            <a:spLocks noChangeArrowheads="1"/>
          </p:cNvSpPr>
          <p:nvPr/>
        </p:nvSpPr>
        <p:spPr bwMode="auto">
          <a:xfrm>
            <a:off x="571926" y="5477406"/>
            <a:ext cx="7713945" cy="52322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b="1" dirty="0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nice –n 19 /</a:t>
            </a:r>
            <a:r>
              <a:rPr lang="en-US" sz="2800" b="1" dirty="0" err="1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cs</a:t>
            </a:r>
            <a:r>
              <a:rPr lang="en-US" sz="2800" b="1" dirty="0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/ACM/</a:t>
            </a:r>
            <a:r>
              <a:rPr lang="en-US" sz="2800" b="1" dirty="0" err="1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acmSubmit</a:t>
            </a:r>
            <a:r>
              <a:rPr lang="en-US" sz="2800" b="1" dirty="0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 </a:t>
            </a:r>
            <a:r>
              <a:rPr lang="en-US" sz="2800" b="1" dirty="0" err="1" smtClean="0">
                <a:latin typeface="Courier New" pitchFamily="49" charset="0"/>
                <a:ea typeface="ＭＳ Ｐゴシック" pitchFamily="-112" charset="-128"/>
                <a:cs typeface="Courier New" pitchFamily="49" charset="0"/>
              </a:rPr>
              <a:t>file.X</a:t>
            </a:r>
            <a:endParaRPr lang="en-US" sz="2800" b="1" dirty="0" smtClean="0">
              <a:latin typeface="Courier New" pitchFamily="49" charset="0"/>
              <a:ea typeface="ＭＳ Ｐゴシック" pitchFamily="-112" charset="-128"/>
              <a:cs typeface="Courier New" pitchFamily="49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93437" y="6077332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does this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34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13170" y="946150"/>
            <a:ext cx="6996967" cy="5632311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mbria" pitchFamily="18" charset="0"/>
              </a:rPr>
              <a:t>Remote broadcast message (Tue Feb  1 21:59:15 2011):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Attention Knuth users: if you are currently experiencing excruciating slowness,</a:t>
            </a:r>
          </a:p>
          <a:p>
            <a:r>
              <a:rPr lang="en-US" sz="1500" dirty="0" smtClean="0">
                <a:latin typeface="Cambria" pitchFamily="18" charset="0"/>
              </a:rPr>
              <a:t> that is because several people have been running Practicum problems without </a:t>
            </a:r>
            <a:r>
              <a:rPr lang="en-US" sz="1500" dirty="0" err="1" smtClean="0">
                <a:latin typeface="Cambria" pitchFamily="18" charset="0"/>
              </a:rPr>
              <a:t>nicing</a:t>
            </a:r>
            <a:r>
              <a:rPr lang="en-US" sz="1500" dirty="0" smtClean="0">
                <a:latin typeface="Cambria" pitchFamily="18" charset="0"/>
              </a:rPr>
              <a:t>  them. THIS IS BAD. If you think that a program you are running might be using a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lot of CPU and/or RAM for longer than a few seconds, please nice it like so: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nice -n 19 [your process]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If you've already started running a process that you think might need to be</a:t>
            </a:r>
          </a:p>
          <a:p>
            <a:r>
              <a:rPr lang="en-US" sz="1500" dirty="0" err="1" smtClean="0">
                <a:latin typeface="Cambria" pitchFamily="18" charset="0"/>
              </a:rPr>
              <a:t>niced</a:t>
            </a:r>
            <a:r>
              <a:rPr lang="en-US" sz="1500" dirty="0" smtClean="0">
                <a:latin typeface="Cambria" pitchFamily="18" charset="0"/>
              </a:rPr>
              <a:t>, there are plenty of ways to do so: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    1. Invoke "</a:t>
            </a:r>
            <a:r>
              <a:rPr lang="en-US" sz="1500" dirty="0" err="1" smtClean="0">
                <a:latin typeface="Cambria" pitchFamily="18" charset="0"/>
              </a:rPr>
              <a:t>renice</a:t>
            </a:r>
            <a:r>
              <a:rPr lang="en-US" sz="1500" dirty="0" smtClean="0">
                <a:latin typeface="Cambria" pitchFamily="18" charset="0"/>
              </a:rPr>
              <a:t>" from the command line:</a:t>
            </a:r>
          </a:p>
          <a:p>
            <a:r>
              <a:rPr lang="en-US" sz="1500" dirty="0" smtClean="0">
                <a:latin typeface="Cambria" pitchFamily="18" charset="0"/>
              </a:rPr>
              <a:t>         </a:t>
            </a:r>
            <a:r>
              <a:rPr lang="en-US" sz="1500" dirty="0" err="1" smtClean="0">
                <a:latin typeface="Cambria" pitchFamily="18" charset="0"/>
              </a:rPr>
              <a:t>renice</a:t>
            </a:r>
            <a:r>
              <a:rPr lang="en-US" sz="1500" dirty="0" smtClean="0">
                <a:latin typeface="Cambria" pitchFamily="18" charset="0"/>
              </a:rPr>
              <a:t> -n 19 [process id]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    2. Open "top", hit 'r', and type in the PID of the process you want to</a:t>
            </a:r>
          </a:p>
          <a:p>
            <a:r>
              <a:rPr lang="en-US" sz="1500" dirty="0" smtClean="0">
                <a:latin typeface="Cambria" pitchFamily="18" charset="0"/>
              </a:rPr>
              <a:t>       </a:t>
            </a:r>
            <a:r>
              <a:rPr lang="en-US" sz="1500" dirty="0" err="1" smtClean="0">
                <a:latin typeface="Cambria" pitchFamily="18" charset="0"/>
              </a:rPr>
              <a:t>renice</a:t>
            </a:r>
            <a:r>
              <a:rPr lang="en-US" sz="1500" dirty="0" smtClean="0">
                <a:latin typeface="Cambria" pitchFamily="18" charset="0"/>
              </a:rPr>
              <a:t>, and then give it the priority (19 unless you have good reason to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       do otherwise).</a:t>
            </a:r>
          </a:p>
          <a:p>
            <a:endParaRPr lang="en-US" sz="1500" dirty="0" smtClean="0">
              <a:latin typeface="Cambria" pitchFamily="18" charset="0"/>
            </a:endParaRPr>
          </a:p>
          <a:p>
            <a:r>
              <a:rPr lang="en-US" sz="1500" dirty="0" smtClean="0">
                <a:latin typeface="Cambria" pitchFamily="18" charset="0"/>
              </a:rPr>
              <a:t>    3. Open "</a:t>
            </a:r>
            <a:r>
              <a:rPr lang="en-US" sz="1500" dirty="0" err="1" smtClean="0">
                <a:latin typeface="Cambria" pitchFamily="18" charset="0"/>
              </a:rPr>
              <a:t>htop</a:t>
            </a:r>
            <a:r>
              <a:rPr lang="en-US" sz="1500" dirty="0" smtClean="0">
                <a:latin typeface="Cambria" pitchFamily="18" charset="0"/>
              </a:rPr>
              <a:t>", find your process, and repeatedly hit F8 to increase its</a:t>
            </a:r>
          </a:p>
          <a:p>
            <a:r>
              <a:rPr lang="en-US" sz="1500" dirty="0" smtClean="0">
                <a:latin typeface="Cambria" pitchFamily="18" charset="0"/>
              </a:rPr>
              <a:t>       niceness.</a:t>
            </a:r>
            <a:endParaRPr lang="en-US" sz="1500" dirty="0">
              <a:latin typeface="Cambria" pitchFamily="18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97014" y="304800"/>
            <a:ext cx="3636596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ACM today</a:t>
            </a:r>
          </a:p>
        </p:txBody>
      </p:sp>
      <p:sp>
        <p:nvSpPr>
          <p:cNvPr id="15364" name="Text Box 50"/>
          <p:cNvSpPr txBox="1">
            <a:spLocks noChangeArrowheads="1"/>
          </p:cNvSpPr>
          <p:nvPr/>
        </p:nvSpPr>
        <p:spPr bwMode="auto">
          <a:xfrm>
            <a:off x="5890839" y="441156"/>
            <a:ext cx="2699899" cy="830997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Problem-solving strategies...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6415136" y="1796757"/>
            <a:ext cx="2101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FFFFFF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“Nice” enforcement</a:t>
            </a:r>
            <a:endParaRPr lang="en-US" b="1" i="1" dirty="0" smtClean="0">
              <a:solidFill>
                <a:srgbClr val="FFFFFF"/>
              </a:solidFill>
              <a:ea typeface="ＭＳ Ｐゴシック" pitchFamily="-112" charset="-128"/>
              <a:cs typeface="Times New Roman" pitchFamily="-11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952744" y="2201344"/>
            <a:ext cx="30937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One of our </a:t>
            </a:r>
            <a:r>
              <a:rPr lang="en-US" sz="2100" b="1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Nice</a:t>
            </a:r>
            <a:r>
              <a:rPr lang="en-US" sz="2100" i="1" dirty="0" smtClean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Calibri" pitchFamily="34" charset="0"/>
              </a:rPr>
              <a:t> enforcers!</a:t>
            </a:r>
            <a:endParaRPr lang="en-US" sz="2100" i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 Box 50"/>
          <p:cNvSpPr txBox="1">
            <a:spLocks noChangeArrowheads="1"/>
          </p:cNvSpPr>
          <p:nvPr/>
        </p:nvSpPr>
        <p:spPr bwMode="auto">
          <a:xfrm>
            <a:off x="5595442" y="3808774"/>
            <a:ext cx="3229389" cy="73866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 b="1" dirty="0" smtClean="0">
                <a:solidFill>
                  <a:srgbClr val="C00000"/>
                </a:solidFill>
                <a:latin typeface="Times New Roman" pitchFamily="-112" charset="0"/>
                <a:ea typeface="ＭＳ Ｐゴシック" pitchFamily="-112" charset="-128"/>
                <a:cs typeface="Times New Roman" pitchFamily="-112" charset="0"/>
              </a:rPr>
              <a:t>Being nice...</a:t>
            </a:r>
          </a:p>
        </p:txBody>
      </p:sp>
    </p:spTree>
    <p:extLst>
      <p:ext uri="{BB962C8B-B14F-4D97-AF65-F5344CB8AC3E}">
        <p14:creationId xmlns:p14="http://schemas.microsoft.com/office/powerpoint/2010/main" val="160598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BFS and DFS</a:t>
            </a:r>
            <a:endParaRPr lang="en-US" sz="3600" b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3442" y="5668410"/>
            <a:ext cx="32498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</a:rPr>
              <a:t>G1</a:t>
            </a:r>
            <a:endParaRPr lang="en-US" sz="42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04126" y="873410"/>
            <a:ext cx="3409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reminders…</a:t>
            </a:r>
            <a:endParaRPr lang="en-US" sz="2400" dirty="0"/>
          </a:p>
        </p:txBody>
      </p:sp>
      <p:sp>
        <p:nvSpPr>
          <p:cNvPr id="2" name="Oval 1"/>
          <p:cNvSpPr/>
          <p:nvPr/>
        </p:nvSpPr>
        <p:spPr bwMode="auto">
          <a:xfrm>
            <a:off x="828522" y="1608666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478969" y="3272971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err="1" smtClean="0">
                <a:ln>
                  <a:noFill/>
                </a:ln>
                <a:effectLst/>
                <a:latin typeface="Calibri"/>
                <a:cs typeface="Calibri"/>
              </a:rPr>
              <a:t>i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Calibri"/>
              <a:cs typeface="Calibri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832427" y="4168018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j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2625874" y="1608666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b</a:t>
            </a:r>
          </a:p>
        </p:txBody>
      </p:sp>
      <p:cxnSp>
        <p:nvCxnSpPr>
          <p:cNvPr id="4" name="Straight Arrow Connector 3"/>
          <p:cNvCxnSpPr>
            <a:endCxn id="6" idx="0"/>
          </p:cNvCxnSpPr>
          <p:nvPr/>
        </p:nvCxnSpPr>
        <p:spPr bwMode="auto">
          <a:xfrm flipH="1">
            <a:off x="980922" y="2503713"/>
            <a:ext cx="216507" cy="7692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endCxn id="7" idx="1"/>
          </p:cNvCxnSpPr>
          <p:nvPr/>
        </p:nvCxnSpPr>
        <p:spPr bwMode="auto">
          <a:xfrm>
            <a:off x="1482875" y="3943049"/>
            <a:ext cx="496570" cy="3560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endCxn id="8" idx="2"/>
          </p:cNvCxnSpPr>
          <p:nvPr/>
        </p:nvCxnSpPr>
        <p:spPr bwMode="auto">
          <a:xfrm>
            <a:off x="1864539" y="1990877"/>
            <a:ext cx="761335" cy="65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Oval 16"/>
          <p:cNvSpPr/>
          <p:nvPr/>
        </p:nvSpPr>
        <p:spPr bwMode="auto">
          <a:xfrm>
            <a:off x="4374846" y="1761066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c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6220580" y="2056190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d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7642980" y="2825447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e</a:t>
            </a:r>
          </a:p>
        </p:txBody>
      </p:sp>
      <p:cxnSp>
        <p:nvCxnSpPr>
          <p:cNvPr id="20" name="Straight Arrow Connector 19"/>
          <p:cNvCxnSpPr>
            <a:endCxn id="17" idx="2"/>
          </p:cNvCxnSpPr>
          <p:nvPr/>
        </p:nvCxnSpPr>
        <p:spPr bwMode="auto">
          <a:xfrm>
            <a:off x="3629779" y="2013095"/>
            <a:ext cx="745067" cy="1954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endCxn id="18" idx="2"/>
          </p:cNvCxnSpPr>
          <p:nvPr/>
        </p:nvCxnSpPr>
        <p:spPr bwMode="auto">
          <a:xfrm>
            <a:off x="5378751" y="2263242"/>
            <a:ext cx="841829" cy="2404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endCxn id="19" idx="1"/>
          </p:cNvCxnSpPr>
          <p:nvPr/>
        </p:nvCxnSpPr>
        <p:spPr bwMode="auto">
          <a:xfrm>
            <a:off x="7222065" y="2723846"/>
            <a:ext cx="567933" cy="2326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Oval 24"/>
          <p:cNvSpPr/>
          <p:nvPr/>
        </p:nvSpPr>
        <p:spPr bwMode="auto">
          <a:xfrm>
            <a:off x="6639075" y="3945467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f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4876798" y="3650343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g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3127826" y="3050420"/>
            <a:ext cx="1003905" cy="895047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cs typeface="Calibri"/>
              </a:rPr>
              <a:t>h</a:t>
            </a:r>
          </a:p>
        </p:txBody>
      </p:sp>
      <p:cxnSp>
        <p:nvCxnSpPr>
          <p:cNvPr id="28" name="Straight Arrow Connector 27"/>
          <p:cNvCxnSpPr>
            <a:endCxn id="25" idx="7"/>
          </p:cNvCxnSpPr>
          <p:nvPr/>
        </p:nvCxnSpPr>
        <p:spPr bwMode="auto">
          <a:xfrm flipH="1">
            <a:off x="7495962" y="3676953"/>
            <a:ext cx="318891" cy="3995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5880703" y="4168018"/>
            <a:ext cx="758373" cy="13107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 flipV="1">
            <a:off x="4118425" y="3720494"/>
            <a:ext cx="758374" cy="1669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26" idx="3"/>
            <a:endCxn id="7" idx="6"/>
          </p:cNvCxnSpPr>
          <p:nvPr/>
        </p:nvCxnSpPr>
        <p:spPr bwMode="auto">
          <a:xfrm flipH="1">
            <a:off x="2836332" y="4414313"/>
            <a:ext cx="2187484" cy="2012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stCxn id="27" idx="2"/>
            <a:endCxn id="6" idx="6"/>
          </p:cNvCxnSpPr>
          <p:nvPr/>
        </p:nvCxnSpPr>
        <p:spPr bwMode="auto">
          <a:xfrm flipH="1">
            <a:off x="1482874" y="3497944"/>
            <a:ext cx="1644952" cy="2225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4651567" y="5853075"/>
            <a:ext cx="4241108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path might BFS vs. DFS take in getting from </a:t>
            </a:r>
            <a:r>
              <a:rPr lang="en-US" sz="2400" b="1" dirty="0" smtClean="0"/>
              <a:t>a</a:t>
            </a:r>
            <a:r>
              <a:rPr lang="en-US" sz="2400" dirty="0" smtClean="0"/>
              <a:t> to </a:t>
            </a:r>
            <a:r>
              <a:rPr lang="en-US" sz="2400" b="1" dirty="0" smtClean="0"/>
              <a:t>j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19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9-25 at 11.47.09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45"/>
          <a:stretch/>
        </p:blipFill>
        <p:spPr>
          <a:xfrm>
            <a:off x="950204" y="921841"/>
            <a:ext cx="7178136" cy="5607592"/>
          </a:xfrm>
          <a:prstGeom prst="rect">
            <a:avLst/>
          </a:prstGeom>
        </p:spPr>
      </p:pic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2932368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BFS</a:t>
            </a:r>
            <a:endParaRPr lang="en-US" sz="3600" b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89050" y="295495"/>
            <a:ext cx="3762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code </a:t>
            </a:r>
            <a:r>
              <a:rPr lang="en-US" sz="1600" dirty="0" smtClean="0"/>
              <a:t>(all code on </a:t>
            </a:r>
            <a:r>
              <a:rPr lang="en-US" sz="1200" b="1" dirty="0" err="1" smtClean="0">
                <a:latin typeface="Courier New"/>
                <a:cs typeface="Courier New"/>
              </a:rPr>
              <a:t>www.cs.hmc.edu</a:t>
            </a:r>
            <a:r>
              <a:rPr lang="en-US" sz="1200" b="1" dirty="0" smtClean="0">
                <a:latin typeface="Courier New"/>
                <a:cs typeface="Courier New"/>
              </a:rPr>
              <a:t>/ACM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5370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80" y="698174"/>
            <a:ext cx="8149442" cy="5352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90"/>
          <p:cNvSpPr>
            <a:spLocks noChangeArrowheads="1"/>
          </p:cNvSpPr>
          <p:nvPr/>
        </p:nvSpPr>
        <p:spPr bwMode="auto">
          <a:xfrm>
            <a:off x="710624" y="5487356"/>
            <a:ext cx="4336316" cy="738664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non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Calibri" charset="0"/>
              </a:rPr>
              <a:t>Andrew (and HAL)!</a:t>
            </a:r>
            <a:endParaRPr lang="en-US" sz="42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15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DFS </a:t>
            </a: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or BFS?</a:t>
            </a:r>
            <a:endParaRPr lang="en-US" sz="3600" b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3500" y="6275816"/>
            <a:ext cx="5637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maze </a:t>
            </a:r>
            <a:r>
              <a:rPr lang="en-US" sz="2400" i="1" dirty="0" smtClean="0"/>
              <a:t>creation, </a:t>
            </a:r>
            <a:r>
              <a:rPr lang="en-US" sz="2400" dirty="0" smtClean="0"/>
              <a:t>courtesy of Wikipedia</a:t>
            </a:r>
            <a:endParaRPr lang="en-US" sz="2400" dirty="0"/>
          </a:p>
        </p:txBody>
      </p:sp>
      <p:pic>
        <p:nvPicPr>
          <p:cNvPr id="2" name="Picture 1" descr="Screen shot 2012-09-25 at 11.52.01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5"/>
          <a:stretch/>
        </p:blipFill>
        <p:spPr>
          <a:xfrm>
            <a:off x="1218203" y="1082524"/>
            <a:ext cx="7047741" cy="508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9-25 at 12.28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277" y="1163467"/>
            <a:ext cx="6688667" cy="5014598"/>
          </a:xfrm>
          <a:prstGeom prst="rect">
            <a:avLst/>
          </a:prstGeom>
        </p:spPr>
      </p:pic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i="1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What?!</a:t>
            </a:r>
            <a:endParaRPr lang="en-US" sz="3600" b="1" i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72077" y="5918018"/>
            <a:ext cx="561463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Cambria" pitchFamily="18" charset="0"/>
              </a:rPr>
              <a:t>Oddities from computer code…</a:t>
            </a:r>
            <a:endParaRPr lang="en-US" sz="3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61" y="1127125"/>
            <a:ext cx="6988896" cy="545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0"/>
          <p:cNvSpPr>
            <a:spLocks noChangeArrowheads="1"/>
          </p:cNvSpPr>
          <p:nvPr/>
        </p:nvSpPr>
        <p:spPr bwMode="auto">
          <a:xfrm>
            <a:off x="1846368" y="178442"/>
            <a:ext cx="5419882" cy="73866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ACM contest practice…</a:t>
            </a:r>
            <a:endParaRPr lang="en-US" sz="4200" dirty="0" smtClean="0">
              <a:solidFill>
                <a:srgbClr val="000000"/>
              </a:solidFill>
              <a:latin typeface="Cambria" pitchFamily="18" charset="0"/>
              <a:ea typeface="ＭＳ Ｐゴシック" charset="0"/>
              <a:cs typeface="Calibri" charset="0"/>
            </a:endParaRPr>
          </a:p>
        </p:txBody>
      </p:sp>
      <p:sp>
        <p:nvSpPr>
          <p:cNvPr id="13" name="Rectangle 90"/>
          <p:cNvSpPr>
            <a:spLocks noChangeArrowheads="1"/>
          </p:cNvSpPr>
          <p:nvPr/>
        </p:nvSpPr>
        <p:spPr bwMode="auto">
          <a:xfrm rot="20734435">
            <a:off x="4222901" y="5010313"/>
            <a:ext cx="4564244" cy="1200329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Oct. 5 @</a:t>
            </a:r>
            <a:r>
              <a:rPr lang="en-US" sz="2400" b="1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 2pm </a:t>
            </a:r>
            <a:r>
              <a:rPr lang="en-US" sz="2400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~ thes</a:t>
            </a:r>
            <a:r>
              <a:rPr lang="en-US" sz="2400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e problems count towards your total, too…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Cambria" pitchFamily="18" charset="0"/>
                <a:ea typeface="ＭＳ Ｐゴシック" charset="0"/>
                <a:cs typeface="Calibri" charset="0"/>
              </a:rPr>
              <a:t>Register by 9/30.</a:t>
            </a:r>
            <a:r>
              <a:rPr lang="en-US" sz="2400" dirty="0" smtClean="0">
                <a:solidFill>
                  <a:srgbClr val="000000"/>
                </a:solidFill>
                <a:latin typeface="Cambria" pitchFamily="18" charset="0"/>
                <a:ea typeface="ＭＳ Ｐゴシック" charset="0"/>
                <a:cs typeface="Calibri" charset="0"/>
              </a:rPr>
              <a:t> </a:t>
            </a:r>
            <a:endParaRPr lang="en-US" sz="2400" dirty="0" smtClean="0">
              <a:solidFill>
                <a:srgbClr val="000000"/>
              </a:solidFill>
              <a:latin typeface="Cambria" pitchFamily="18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ACM Today:</a:t>
            </a:r>
            <a:r>
              <a:rPr lang="en-US" sz="4400" b="1" i="1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 </a:t>
            </a:r>
            <a:r>
              <a:rPr lang="en-US" sz="4400" dirty="0" smtClean="0">
                <a:solidFill>
                  <a:srgbClr val="000000"/>
                </a:solidFill>
                <a:latin typeface="Cambria" pitchFamily="18" charset="0"/>
                <a:ea typeface="ＭＳ Ｐゴシック" pitchFamily="-106" charset="-128"/>
                <a:cs typeface="Times New Roman" pitchFamily="-106" charset="0"/>
              </a:rPr>
              <a:t>graph algorithms</a:t>
            </a:r>
            <a:endParaRPr lang="en-US" sz="3600" dirty="0">
              <a:solidFill>
                <a:srgbClr val="000000"/>
              </a:solidFill>
              <a:latin typeface="Cambria" pitchFamily="18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29065" y="4778772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APSP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5521" y="5380464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all-pairs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77006" y="3273707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SSSP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3462" y="3862947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single-source shortest paths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138170" y="5014028"/>
            <a:ext cx="4663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ambria" pitchFamily="18" charset="0"/>
              </a:rPr>
              <a:t>Floyd-</a:t>
            </a:r>
            <a:r>
              <a:rPr lang="en-US" sz="3200" dirty="0" err="1" smtClean="0">
                <a:latin typeface="Cambria" pitchFamily="18" charset="0"/>
              </a:rPr>
              <a:t>Warshall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564001" y="3461056"/>
            <a:ext cx="366658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err="1" smtClean="0">
                <a:latin typeface="Cambria" pitchFamily="18" charset="0"/>
              </a:rPr>
              <a:t>Dijkstra's</a:t>
            </a:r>
            <a:r>
              <a:rPr lang="en-US" sz="3200" dirty="0" smtClean="0">
                <a:latin typeface="Cambria" pitchFamily="18" charset="0"/>
              </a:rPr>
              <a:t> algorithm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7006" y="1906950"/>
            <a:ext cx="1871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FF"/>
                </a:solidFill>
                <a:latin typeface="Cambria" pitchFamily="18" charset="0"/>
              </a:rPr>
              <a:t>MST</a:t>
            </a:r>
            <a:endParaRPr lang="en-US" sz="4200" b="1" dirty="0">
              <a:solidFill>
                <a:srgbClr val="0000FF"/>
              </a:solidFill>
              <a:latin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3462" y="2533546"/>
            <a:ext cx="3409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minimum spanning tree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92945" y="2131655"/>
            <a:ext cx="3208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>
                <a:latin typeface="Cambria" pitchFamily="18" charset="0"/>
              </a:rPr>
              <a:t>Prim's algorithm</a:t>
            </a:r>
            <a:endParaRPr lang="en-US" sz="32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67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029"/>
          <p:cNvSpPr txBox="1">
            <a:spLocks noChangeArrowheads="1"/>
          </p:cNvSpPr>
          <p:nvPr/>
        </p:nvSpPr>
        <p:spPr bwMode="auto">
          <a:xfrm>
            <a:off x="853442" y="152400"/>
            <a:ext cx="7412502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Minimum Spanning Tree</a:t>
            </a:r>
            <a:endParaRPr lang="en-US" sz="3600" b="1" dirty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1871" y="873410"/>
            <a:ext cx="3409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the idea…</a:t>
            </a:r>
            <a:endParaRPr lang="en-US" sz="2400" i="1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971800"/>
            <a:ext cx="81867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25185" y="6306402"/>
            <a:ext cx="5814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Arial" charset="0"/>
                <a:ea typeface="ＭＳ Ｐゴシック" pitchFamily="-112" charset="-128"/>
              </a:rPr>
              <a:t>Goal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ea typeface="ＭＳ Ｐゴシック" pitchFamily="-112" charset="-128"/>
              </a:rPr>
              <a:t>: find the lowest-cost tree that touches each vertex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56429" y="2164084"/>
            <a:ext cx="137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charset="0"/>
                <a:ea typeface="ＭＳ Ｐゴシック" pitchFamily="-112" charset="-128"/>
              </a:rPr>
              <a:t>Strategy: </a:t>
            </a:r>
            <a:r>
              <a:rPr lang="en-US" dirty="0" smtClean="0">
                <a:latin typeface="Arial" charset="0"/>
                <a:ea typeface="ＭＳ Ｐゴシック" pitchFamily="-112" charset="-128"/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0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b="1" i="1" dirty="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3430635" y="2009336"/>
            <a:ext cx="5486400" cy="701675"/>
          </a:xfrm>
          <a:prstGeom prst="rect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971800"/>
            <a:ext cx="81867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25185" y="6306402"/>
            <a:ext cx="5814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Arial" charset="0"/>
                <a:ea typeface="ＭＳ Ｐゴシック" pitchFamily="-112" charset="-128"/>
              </a:rPr>
              <a:t>Goal</a:t>
            </a:r>
            <a:r>
              <a:rPr lang="en-US" dirty="0" smtClean="0">
                <a:solidFill>
                  <a:srgbClr val="C00000"/>
                </a:solidFill>
                <a:latin typeface="Arial" charset="0"/>
                <a:ea typeface="ＭＳ Ｐゴシック" pitchFamily="-112" charset="-128"/>
              </a:rPr>
              <a:t>: find the lowest-cost tree that touches each vertex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56429" y="2164084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charset="0"/>
                <a:ea typeface="ＭＳ Ｐゴシック" pitchFamily="-112" charset="-128"/>
              </a:rPr>
              <a:t>Strategy: </a:t>
            </a:r>
            <a:r>
              <a:rPr lang="en-US" dirty="0" smtClean="0">
                <a:latin typeface="Arial" charset="0"/>
                <a:ea typeface="ＭＳ Ｐゴシック" pitchFamily="-112" charset="-128"/>
              </a:rPr>
              <a:t>Greed</a:t>
            </a:r>
            <a:r>
              <a:rPr lang="en-US" b="1" dirty="0" smtClean="0">
                <a:latin typeface="Arial" charset="0"/>
                <a:ea typeface="ＭＳ Ｐゴシック" pitchFamily="-112" charset="-128"/>
              </a:rPr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9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1029"/>
          <p:cNvSpPr txBox="1">
            <a:spLocks noChangeArrowheads="1"/>
          </p:cNvSpPr>
          <p:nvPr/>
        </p:nvSpPr>
        <p:spPr bwMode="auto">
          <a:xfrm>
            <a:off x="676275" y="228600"/>
            <a:ext cx="7781925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00" smtClean="0">
                <a:solidFill>
                  <a:srgbClr val="000000"/>
                </a:solidFill>
                <a:ea typeface="ＭＳ Ｐゴシック" pitchFamily="-112" charset="-128"/>
              </a:rPr>
              <a:t>MST</a:t>
            </a:r>
          </a:p>
        </p:txBody>
      </p:sp>
      <p:sp>
        <p:nvSpPr>
          <p:cNvPr id="29701" name="Text Box 1031"/>
          <p:cNvSpPr txBox="1">
            <a:spLocks noChangeArrowheads="1"/>
          </p:cNvSpPr>
          <p:nvPr/>
        </p:nvSpPr>
        <p:spPr bwMode="auto">
          <a:xfrm>
            <a:off x="609600" y="1981200"/>
            <a:ext cx="5486400" cy="701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ea typeface="ＭＳ Ｐゴシック" pitchFamily="-112" charset="-128"/>
              </a:rPr>
              <a:t>Start anywhere and repeatedly choose the next-smallest edge out from your current tree.</a:t>
            </a:r>
          </a:p>
        </p:txBody>
      </p:sp>
      <p:pic>
        <p:nvPicPr>
          <p:cNvPr id="29702" name="Picture 10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0"/>
            <a:ext cx="7997825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14478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FF"/>
                </a:solidFill>
                <a:latin typeface="Arial" charset="0"/>
                <a:ea typeface="ＭＳ Ｐゴシック" pitchFamily="-112" charset="-128"/>
              </a:rPr>
              <a:t>Prim’s algorithm</a:t>
            </a:r>
          </a:p>
        </p:txBody>
      </p:sp>
    </p:spTree>
    <p:extLst>
      <p:ext uri="{BB962C8B-B14F-4D97-AF65-F5344CB8AC3E}">
        <p14:creationId xmlns:p14="http://schemas.microsoft.com/office/powerpoint/2010/main" val="17391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bllinec.ppt - Double Lines">
  <a:themeElements>
    <a:clrScheme name="dbllinec.ppt - Double Lines 8">
      <a:dk1>
        <a:srgbClr val="000000"/>
      </a:dk1>
      <a:lt1>
        <a:srgbClr val="FFFFFF"/>
      </a:lt1>
      <a:dk2>
        <a:srgbClr val="1F0B61"/>
      </a:dk2>
      <a:lt2>
        <a:srgbClr val="C0C0C0"/>
      </a:lt2>
      <a:accent1>
        <a:srgbClr val="FF0000"/>
      </a:accent1>
      <a:accent2>
        <a:srgbClr val="6C5BE9"/>
      </a:accent2>
      <a:accent3>
        <a:srgbClr val="FFFFFF"/>
      </a:accent3>
      <a:accent4>
        <a:srgbClr val="000000"/>
      </a:accent4>
      <a:accent5>
        <a:srgbClr val="FFAAAA"/>
      </a:accent5>
      <a:accent6>
        <a:srgbClr val="6152D3"/>
      </a:accent6>
      <a:hlink>
        <a:srgbClr val="00C000"/>
      </a:hlink>
      <a:folHlink>
        <a:srgbClr val="800080"/>
      </a:folHlink>
    </a:clrScheme>
    <a:fontScheme name="dbllinec.ppt - Double Lines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dbllinec.ppt - Double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.ppt - Double Lin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8">
        <a:dk1>
          <a:srgbClr val="000000"/>
        </a:dk1>
        <a:lt1>
          <a:srgbClr val="FFFFFF"/>
        </a:lt1>
        <a:dk2>
          <a:srgbClr val="1F0B61"/>
        </a:dk2>
        <a:lt2>
          <a:srgbClr val="C0C0C0"/>
        </a:lt2>
        <a:accent1>
          <a:srgbClr val="FF0000"/>
        </a:accent1>
        <a:accent2>
          <a:srgbClr val="6C5BE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6152D3"/>
        </a:accent6>
        <a:hlink>
          <a:srgbClr val="00C0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bllinec.ppt - Double Lines">
  <a:themeElements>
    <a:clrScheme name="dbllinec.ppt - Double Lines 8">
      <a:dk1>
        <a:srgbClr val="000000"/>
      </a:dk1>
      <a:lt1>
        <a:srgbClr val="FFFFFF"/>
      </a:lt1>
      <a:dk2>
        <a:srgbClr val="1F0B61"/>
      </a:dk2>
      <a:lt2>
        <a:srgbClr val="C0C0C0"/>
      </a:lt2>
      <a:accent1>
        <a:srgbClr val="FF0000"/>
      </a:accent1>
      <a:accent2>
        <a:srgbClr val="6C5BE9"/>
      </a:accent2>
      <a:accent3>
        <a:srgbClr val="FFFFFF"/>
      </a:accent3>
      <a:accent4>
        <a:srgbClr val="000000"/>
      </a:accent4>
      <a:accent5>
        <a:srgbClr val="FFAAAA"/>
      </a:accent5>
      <a:accent6>
        <a:srgbClr val="6152D3"/>
      </a:accent6>
      <a:hlink>
        <a:srgbClr val="00C000"/>
      </a:hlink>
      <a:folHlink>
        <a:srgbClr val="800080"/>
      </a:folHlink>
    </a:clrScheme>
    <a:fontScheme name="dbllinec.ppt - Double Lines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dbllinec.ppt - Double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.ppt - Double Lin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8">
        <a:dk1>
          <a:srgbClr val="000000"/>
        </a:dk1>
        <a:lt1>
          <a:srgbClr val="FFFFFF"/>
        </a:lt1>
        <a:dk2>
          <a:srgbClr val="1F0B61"/>
        </a:dk2>
        <a:lt2>
          <a:srgbClr val="C0C0C0"/>
        </a:lt2>
        <a:accent1>
          <a:srgbClr val="FF0000"/>
        </a:accent1>
        <a:accent2>
          <a:srgbClr val="6C5BE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6152D3"/>
        </a:accent6>
        <a:hlink>
          <a:srgbClr val="00C0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bllinec.ppt - Double Lines">
  <a:themeElements>
    <a:clrScheme name="dbllinec.ppt - Double Lines 8">
      <a:dk1>
        <a:srgbClr val="000000"/>
      </a:dk1>
      <a:lt1>
        <a:srgbClr val="FFFFFF"/>
      </a:lt1>
      <a:dk2>
        <a:srgbClr val="1F0B61"/>
      </a:dk2>
      <a:lt2>
        <a:srgbClr val="C0C0C0"/>
      </a:lt2>
      <a:accent1>
        <a:srgbClr val="FF0000"/>
      </a:accent1>
      <a:accent2>
        <a:srgbClr val="6C5BE9"/>
      </a:accent2>
      <a:accent3>
        <a:srgbClr val="FFFFFF"/>
      </a:accent3>
      <a:accent4>
        <a:srgbClr val="000000"/>
      </a:accent4>
      <a:accent5>
        <a:srgbClr val="FFAAAA"/>
      </a:accent5>
      <a:accent6>
        <a:srgbClr val="6152D3"/>
      </a:accent6>
      <a:hlink>
        <a:srgbClr val="00C000"/>
      </a:hlink>
      <a:folHlink>
        <a:srgbClr val="800080"/>
      </a:folHlink>
    </a:clrScheme>
    <a:fontScheme name="dbllinec.ppt - Double Lines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-80" charset="0"/>
          </a:defRPr>
        </a:defPPr>
      </a:lstStyle>
    </a:spDef>
    <a:ln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bllinec.ppt - Double Lin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.ppt - Double Lin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.ppt - Double Lines 8">
        <a:dk1>
          <a:srgbClr val="000000"/>
        </a:dk1>
        <a:lt1>
          <a:srgbClr val="FFFFFF"/>
        </a:lt1>
        <a:dk2>
          <a:srgbClr val="1F0B61"/>
        </a:dk2>
        <a:lt2>
          <a:srgbClr val="C0C0C0"/>
        </a:lt2>
        <a:accent1>
          <a:srgbClr val="FF0000"/>
        </a:accent1>
        <a:accent2>
          <a:srgbClr val="6C5BE9"/>
        </a:accent2>
        <a:accent3>
          <a:srgbClr val="FFFFFF"/>
        </a:accent3>
        <a:accent4>
          <a:srgbClr val="000000"/>
        </a:accent4>
        <a:accent5>
          <a:srgbClr val="FFAAAA"/>
        </a:accent5>
        <a:accent6>
          <a:srgbClr val="6152D3"/>
        </a:accent6>
        <a:hlink>
          <a:srgbClr val="00C000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3286</TotalTime>
  <Words>1311</Words>
  <Application>Microsoft Office PowerPoint</Application>
  <PresentationFormat>On-screen Show (4:3)</PresentationFormat>
  <Paragraphs>463</Paragraphs>
  <Slides>41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Office Theme</vt:lpstr>
      <vt:lpstr>dbllinec.ppt - Double Lines</vt:lpstr>
      <vt:lpstr>1_dbllinec.ppt - Double Lines</vt:lpstr>
      <vt:lpstr>2_dbllinec.ppt - Double Lines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Floyd-Warshall 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Zachary Dodds</dc:creator>
  <cp:lastModifiedBy>Owner</cp:lastModifiedBy>
  <cp:revision>146</cp:revision>
  <cp:lastPrinted>2012-09-25T19:41:59Z</cp:lastPrinted>
  <dcterms:created xsi:type="dcterms:W3CDTF">2010-10-26T22:26:56Z</dcterms:created>
  <dcterms:modified xsi:type="dcterms:W3CDTF">2013-09-24T08:43:29Z</dcterms:modified>
</cp:coreProperties>
</file>