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</p:sldMasterIdLst>
  <p:sldIdLst>
    <p:sldId id="256" r:id="rId4"/>
    <p:sldId id="271" r:id="rId5"/>
    <p:sldId id="272" r:id="rId6"/>
    <p:sldId id="286" r:id="rId7"/>
    <p:sldId id="277" r:id="rId8"/>
    <p:sldId id="282" r:id="rId9"/>
    <p:sldId id="281" r:id="rId10"/>
    <p:sldId id="280" r:id="rId11"/>
    <p:sldId id="283" r:id="rId12"/>
    <p:sldId id="284" r:id="rId13"/>
    <p:sldId id="274" r:id="rId14"/>
    <p:sldId id="275" r:id="rId15"/>
    <p:sldId id="285" r:id="rId16"/>
    <p:sldId id="287" r:id="rId17"/>
    <p:sldId id="289" r:id="rId18"/>
    <p:sldId id="288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00F0-3FB2-4693-8DF0-55AC02DA447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11/16/2010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2A9EB-68CE-488A-BCA2-06D64267FD3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31C2-F390-FD49-B402-DBACEE53A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31C2-F390-FD49-B402-DBACEE53A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DEB01-1780-C54B-AF5E-66C95AB9BFBD}" type="datetimeFigureOut">
              <a:rPr/>
              <a:pPr/>
              <a:t>11/16/10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8CB22-6C78-8249-B689-AB739AAB0189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D6D6D"/>
            </a:gs>
            <a:gs pos="40000">
              <a:srgbClr val="474747"/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BD00F0-3FB2-4693-8DF0-55AC02DA447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11/16/2010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0B2A9EB-68CE-488A-BCA2-06D64267FD3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871E32-3E6D-6E4E-B560-FB3B750FE2D2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2" Type="http://schemas.openxmlformats.org/officeDocument/2006/relationships/tags" Target="../tags/tag16.xml"/><Relationship Id="rId16" Type="http://schemas.openxmlformats.org/officeDocument/2006/relationships/image" Target="../media/image14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slideLayout" Target="../slideLayouts/slideLayout14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4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51" y="218965"/>
            <a:ext cx="6238228" cy="6065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2348" y="1690414"/>
            <a:ext cx="313646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00FF"/>
                </a:solidFill>
              </a:rPr>
              <a:t>ACM Finale!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49"/>
          <p:cNvSpPr txBox="1">
            <a:spLocks noChangeArrowheads="1"/>
          </p:cNvSpPr>
          <p:nvPr/>
        </p:nvSpPr>
        <p:spPr bwMode="auto">
          <a:xfrm>
            <a:off x="6172200" y="228600"/>
            <a:ext cx="27475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2011 finals in Sharm El Sheikh, Egypt</a:t>
            </a:r>
            <a:endParaRPr lang="en-US" sz="2400">
              <a:solidFill>
                <a:srgbClr val="000000"/>
              </a:solidFill>
              <a:latin typeface="Times New Roman" charset="0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80988" y="6211888"/>
            <a:ext cx="6945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... which are in Sharm El-Sheikh, Egypt (early March)</a:t>
            </a:r>
            <a:endParaRPr lang="en-US" sz="2400">
              <a:solidFill>
                <a:srgbClr val="000000"/>
              </a:solidFill>
              <a:cs typeface="ＭＳ Ｐゴシック" charset="-128"/>
            </a:endParaRPr>
          </a:p>
        </p:txBody>
      </p:sp>
      <p:pic>
        <p:nvPicPr>
          <p:cNvPr id="19459" name="Picture 21" descr="Picture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71501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5"/>
          <p:cNvSpPr>
            <a:spLocks noChangeArrowheads="1"/>
          </p:cNvSpPr>
          <p:nvPr/>
        </p:nvSpPr>
        <p:spPr bwMode="auto">
          <a:xfrm>
            <a:off x="293688" y="268288"/>
            <a:ext cx="4598987" cy="175101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280988" y="6211888"/>
            <a:ext cx="69453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... which are in Sharm El-Sheikh, Egypt (early March)</a:t>
            </a:r>
            <a:endParaRPr lang="en-US" sz="2400">
              <a:solidFill>
                <a:srgbClr val="000000"/>
              </a:solidFill>
              <a:cs typeface="ＭＳ Ｐゴシック" charset="-128"/>
            </a:endParaRPr>
          </a:p>
        </p:txBody>
      </p:sp>
      <p:pic>
        <p:nvPicPr>
          <p:cNvPr id="20483" name="Picture 21" descr="Picture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71501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3" descr="Picture 6.png"/>
          <p:cNvPicPr>
            <a:picLocks noChangeAspect="1"/>
          </p:cNvPicPr>
          <p:nvPr/>
        </p:nvPicPr>
        <p:blipFill>
          <a:blip r:embed="rId3"/>
          <a:srcRect b="20874"/>
          <a:stretch>
            <a:fillRect/>
          </a:stretch>
        </p:blipFill>
        <p:spPr bwMode="auto">
          <a:xfrm>
            <a:off x="1905000" y="2362200"/>
            <a:ext cx="7013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2" descr="Picture 4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20825" y="255588"/>
            <a:ext cx="6030913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280988" y="6211888"/>
            <a:ext cx="4772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One team goes to the finals in 2011...</a:t>
            </a:r>
            <a:endParaRPr lang="en-US" sz="2400">
              <a:solidFill>
                <a:srgbClr val="000000"/>
              </a:solidFill>
              <a:cs typeface="ＭＳ Ｐゴシック" charset="-128"/>
            </a:endParaRPr>
          </a:p>
        </p:txBody>
      </p:sp>
      <p:sp>
        <p:nvSpPr>
          <p:cNvPr id="18436" name="Freeform 5"/>
          <p:cNvSpPr>
            <a:spLocks noChangeArrowheads="1"/>
          </p:cNvSpPr>
          <p:nvPr/>
        </p:nvSpPr>
        <p:spPr bwMode="auto">
          <a:xfrm>
            <a:off x="457200" y="2625725"/>
            <a:ext cx="1236663" cy="3533775"/>
          </a:xfrm>
          <a:custGeom>
            <a:avLst/>
            <a:gdLst>
              <a:gd name="T0" fmla="*/ 66397 w 1236769"/>
              <a:gd name="T1" fmla="*/ 3533775 h 3532232"/>
              <a:gd name="T2" fmla="*/ 66397 w 1236769"/>
              <a:gd name="T3" fmla="*/ 3151801 h 3532232"/>
              <a:gd name="T4" fmla="*/ 82997 w 1236769"/>
              <a:gd name="T5" fmla="*/ 2877777 h 3532232"/>
              <a:gd name="T6" fmla="*/ 91297 w 1236769"/>
              <a:gd name="T7" fmla="*/ 2736613 h 3532232"/>
              <a:gd name="T8" fmla="*/ 82997 w 1236769"/>
              <a:gd name="T9" fmla="*/ 2445980 h 3532232"/>
              <a:gd name="T10" fmla="*/ 66397 w 1236769"/>
              <a:gd name="T11" fmla="*/ 2296513 h 3532232"/>
              <a:gd name="T12" fmla="*/ 41498 w 1236769"/>
              <a:gd name="T13" fmla="*/ 2113829 h 3532232"/>
              <a:gd name="T14" fmla="*/ 24899 w 1236769"/>
              <a:gd name="T15" fmla="*/ 1906235 h 3532232"/>
              <a:gd name="T16" fmla="*/ 8299 w 1236769"/>
              <a:gd name="T17" fmla="*/ 1598995 h 3532232"/>
              <a:gd name="T18" fmla="*/ 0 w 1236769"/>
              <a:gd name="T19" fmla="*/ 1208718 h 3532232"/>
              <a:gd name="T20" fmla="*/ 16600 w 1236769"/>
              <a:gd name="T21" fmla="*/ 951300 h 3532232"/>
              <a:gd name="T22" fmla="*/ 41498 w 1236769"/>
              <a:gd name="T23" fmla="*/ 768618 h 3532232"/>
              <a:gd name="T24" fmla="*/ 58098 w 1236769"/>
              <a:gd name="T25" fmla="*/ 710491 h 3532232"/>
              <a:gd name="T26" fmla="*/ 82997 w 1236769"/>
              <a:gd name="T27" fmla="*/ 602542 h 3532232"/>
              <a:gd name="T28" fmla="*/ 116196 w 1236769"/>
              <a:gd name="T29" fmla="*/ 502897 h 3532232"/>
              <a:gd name="T30" fmla="*/ 141095 w 1236769"/>
              <a:gd name="T31" fmla="*/ 419859 h 3532232"/>
              <a:gd name="T32" fmla="*/ 149395 w 1236769"/>
              <a:gd name="T33" fmla="*/ 370037 h 3532232"/>
              <a:gd name="T34" fmla="*/ 182594 w 1236769"/>
              <a:gd name="T35" fmla="*/ 303606 h 3532232"/>
              <a:gd name="T36" fmla="*/ 224093 w 1236769"/>
              <a:gd name="T37" fmla="*/ 237176 h 3532232"/>
              <a:gd name="T38" fmla="*/ 232393 w 1236769"/>
              <a:gd name="T39" fmla="*/ 212265 h 3532232"/>
              <a:gd name="T40" fmla="*/ 307091 w 1236769"/>
              <a:gd name="T41" fmla="*/ 129226 h 3532232"/>
              <a:gd name="T42" fmla="*/ 331990 w 1236769"/>
              <a:gd name="T43" fmla="*/ 104316 h 3532232"/>
              <a:gd name="T44" fmla="*/ 398388 w 1236769"/>
              <a:gd name="T45" fmla="*/ 87707 h 3532232"/>
              <a:gd name="T46" fmla="*/ 448187 w 1236769"/>
              <a:gd name="T47" fmla="*/ 71100 h 3532232"/>
              <a:gd name="T48" fmla="*/ 489685 w 1236769"/>
              <a:gd name="T49" fmla="*/ 54493 h 3532232"/>
              <a:gd name="T50" fmla="*/ 647381 w 1236769"/>
              <a:gd name="T51" fmla="*/ 37886 h 3532232"/>
              <a:gd name="T52" fmla="*/ 1236663 w 1236769"/>
              <a:gd name="T53" fmla="*/ 29581 h 353223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236769"/>
              <a:gd name="T82" fmla="*/ 0 h 3532232"/>
              <a:gd name="T83" fmla="*/ 1236769 w 1236769"/>
              <a:gd name="T84" fmla="*/ 3532232 h 353223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236769" h="3532232">
                <a:moveTo>
                  <a:pt x="66403" y="3532232"/>
                </a:moveTo>
                <a:cubicBezTo>
                  <a:pt x="45549" y="3365397"/>
                  <a:pt x="55203" y="3469621"/>
                  <a:pt x="66403" y="3150425"/>
                </a:cubicBezTo>
                <a:cubicBezTo>
                  <a:pt x="71070" y="3017413"/>
                  <a:pt x="75140" y="2998407"/>
                  <a:pt x="83004" y="2876520"/>
                </a:cubicBezTo>
                <a:cubicBezTo>
                  <a:pt x="86038" y="2829502"/>
                  <a:pt x="88538" y="2782452"/>
                  <a:pt x="91305" y="2735418"/>
                </a:cubicBezTo>
                <a:cubicBezTo>
                  <a:pt x="88538" y="2638583"/>
                  <a:pt x="88479" y="2541632"/>
                  <a:pt x="83004" y="2444912"/>
                </a:cubicBezTo>
                <a:cubicBezTo>
                  <a:pt x="80172" y="2394885"/>
                  <a:pt x="71559" y="2345351"/>
                  <a:pt x="66403" y="2295510"/>
                </a:cubicBezTo>
                <a:cubicBezTo>
                  <a:pt x="51749" y="2153859"/>
                  <a:pt x="67167" y="2254056"/>
                  <a:pt x="41502" y="2112906"/>
                </a:cubicBezTo>
                <a:cubicBezTo>
                  <a:pt x="35968" y="2043738"/>
                  <a:pt x="27674" y="1974736"/>
                  <a:pt x="24901" y="1905403"/>
                </a:cubicBezTo>
                <a:cubicBezTo>
                  <a:pt x="15269" y="1664610"/>
                  <a:pt x="22350" y="1766883"/>
                  <a:pt x="8300" y="1598297"/>
                </a:cubicBezTo>
                <a:cubicBezTo>
                  <a:pt x="5533" y="1468261"/>
                  <a:pt x="0" y="1338255"/>
                  <a:pt x="0" y="1208190"/>
                </a:cubicBezTo>
                <a:cubicBezTo>
                  <a:pt x="0" y="1122169"/>
                  <a:pt x="7111" y="1036287"/>
                  <a:pt x="16601" y="950885"/>
                </a:cubicBezTo>
                <a:cubicBezTo>
                  <a:pt x="20197" y="918525"/>
                  <a:pt x="38511" y="778750"/>
                  <a:pt x="41502" y="768282"/>
                </a:cubicBezTo>
                <a:cubicBezTo>
                  <a:pt x="47036" y="748915"/>
                  <a:pt x="53574" y="729807"/>
                  <a:pt x="58103" y="710181"/>
                </a:cubicBezTo>
                <a:cubicBezTo>
                  <a:pt x="81237" y="609936"/>
                  <a:pt x="47988" y="713157"/>
                  <a:pt x="83004" y="602279"/>
                </a:cubicBezTo>
                <a:cubicBezTo>
                  <a:pt x="93543" y="568907"/>
                  <a:pt x="109342" y="536994"/>
                  <a:pt x="116206" y="502677"/>
                </a:cubicBezTo>
                <a:cubicBezTo>
                  <a:pt x="127429" y="446566"/>
                  <a:pt x="119268" y="474275"/>
                  <a:pt x="141107" y="419676"/>
                </a:cubicBezTo>
                <a:cubicBezTo>
                  <a:pt x="143874" y="403076"/>
                  <a:pt x="143747" y="385724"/>
                  <a:pt x="149408" y="369875"/>
                </a:cubicBezTo>
                <a:cubicBezTo>
                  <a:pt x="157732" y="346570"/>
                  <a:pt x="171543" y="325607"/>
                  <a:pt x="182610" y="303473"/>
                </a:cubicBezTo>
                <a:cubicBezTo>
                  <a:pt x="205397" y="257902"/>
                  <a:pt x="191789" y="280169"/>
                  <a:pt x="224112" y="237072"/>
                </a:cubicBezTo>
                <a:cubicBezTo>
                  <a:pt x="226879" y="228772"/>
                  <a:pt x="228072" y="219768"/>
                  <a:pt x="232413" y="212172"/>
                </a:cubicBezTo>
                <a:cubicBezTo>
                  <a:pt x="249743" y="181846"/>
                  <a:pt x="284286" y="152000"/>
                  <a:pt x="307117" y="129170"/>
                </a:cubicBezTo>
                <a:cubicBezTo>
                  <a:pt x="315417" y="120870"/>
                  <a:pt x="320882" y="107982"/>
                  <a:pt x="332018" y="104270"/>
                </a:cubicBezTo>
                <a:cubicBezTo>
                  <a:pt x="407581" y="79084"/>
                  <a:pt x="288235" y="117720"/>
                  <a:pt x="398422" y="87669"/>
                </a:cubicBezTo>
                <a:cubicBezTo>
                  <a:pt x="415304" y="83065"/>
                  <a:pt x="431978" y="77568"/>
                  <a:pt x="448225" y="71069"/>
                </a:cubicBezTo>
                <a:cubicBezTo>
                  <a:pt x="462059" y="65536"/>
                  <a:pt x="475456" y="58750"/>
                  <a:pt x="489727" y="54469"/>
                </a:cubicBezTo>
                <a:cubicBezTo>
                  <a:pt x="534492" y="41040"/>
                  <a:pt x="612997" y="40329"/>
                  <a:pt x="647436" y="37869"/>
                </a:cubicBezTo>
                <a:cubicBezTo>
                  <a:pt x="874635" y="0"/>
                  <a:pt x="680409" y="29568"/>
                  <a:pt x="1236769" y="29568"/>
                </a:cubicBezTo>
              </a:path>
            </a:pathLst>
          </a:custGeom>
          <a:noFill/>
          <a:ln w="22225">
            <a:solidFill>
              <a:srgbClr val="0B04FF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ＭＳ Ｐゴシック" charset="-128"/>
            </a:endParaRPr>
          </a:p>
        </p:txBody>
      </p:sp>
      <p:grpSp>
        <p:nvGrpSpPr>
          <p:cNvPr id="2" name="Group 15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74088" y="2173288"/>
            <a:ext cx="398462" cy="450850"/>
            <a:chOff x="2928" y="1051"/>
            <a:chExt cx="840" cy="957"/>
          </a:xfrm>
        </p:grpSpPr>
        <p:sp>
          <p:nvSpPr>
            <p:cNvPr id="18440" name="Freeform 15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7 w 1048"/>
                <a:gd name="T1" fmla="*/ 21 h 250"/>
                <a:gd name="T2" fmla="*/ 543 w 1048"/>
                <a:gd name="T3" fmla="*/ 83 h 250"/>
                <a:gd name="T4" fmla="*/ 568 w 1048"/>
                <a:gd name="T5" fmla="*/ 111 h 250"/>
                <a:gd name="T6" fmla="*/ 593 w 1048"/>
                <a:gd name="T7" fmla="*/ 136 h 250"/>
                <a:gd name="T8" fmla="*/ 626 w 1048"/>
                <a:gd name="T9" fmla="*/ 177 h 250"/>
                <a:gd name="T10" fmla="*/ 448 w 1048"/>
                <a:gd name="T11" fmla="*/ 246 h 250"/>
                <a:gd name="T12" fmla="*/ 49 w 1048"/>
                <a:gd name="T13" fmla="*/ 226 h 250"/>
                <a:gd name="T14" fmla="*/ 0 w 1048"/>
                <a:gd name="T15" fmla="*/ 205 h 250"/>
                <a:gd name="T16" fmla="*/ 4 w 1048"/>
                <a:gd name="T17" fmla="*/ 171 h 250"/>
                <a:gd name="T18" fmla="*/ 57 w 1048"/>
                <a:gd name="T19" fmla="*/ 129 h 250"/>
                <a:gd name="T20" fmla="*/ 124 w 1048"/>
                <a:gd name="T21" fmla="*/ 76 h 250"/>
                <a:gd name="T22" fmla="*/ 165 w 1048"/>
                <a:gd name="T23" fmla="*/ 55 h 250"/>
                <a:gd name="T24" fmla="*/ 193 w 1048"/>
                <a:gd name="T25" fmla="*/ 28 h 250"/>
                <a:gd name="T26" fmla="*/ 226 w 1048"/>
                <a:gd name="T27" fmla="*/ 14 h 250"/>
                <a:gd name="T28" fmla="*/ 301 w 1048"/>
                <a:gd name="T29" fmla="*/ 28 h 250"/>
                <a:gd name="T30" fmla="*/ 31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1" name="Oval 15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2" name="Oval 15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3" name="Oval 15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4" name="Oval 15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5" name="Oval 15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6" name="Oval 15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7" name="Oval 16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8" name="AutoShape 16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49" name="Freeform 16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50" name="Freeform 16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51" name="Freeform 16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8452" name="Freeform 16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</p:grpSp>
      <p:sp>
        <p:nvSpPr>
          <p:cNvPr id="18438" name="Text Box 185"/>
          <p:cNvSpPr txBox="1">
            <a:spLocks noChangeArrowheads="1"/>
          </p:cNvSpPr>
          <p:nvPr/>
        </p:nvSpPr>
        <p:spPr bwMode="auto">
          <a:xfrm>
            <a:off x="7883525" y="1943100"/>
            <a:ext cx="895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6961A"/>
                </a:solidFill>
                <a:cs typeface="ＭＳ Ｐゴシック" charset="-128"/>
              </a:rPr>
              <a:t>I approve of this name!</a:t>
            </a: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7467600" y="6469063"/>
            <a:ext cx="1609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example problem?</a:t>
            </a:r>
            <a:endParaRPr lang="en-US" sz="1500">
              <a:solidFill>
                <a:srgbClr val="000000"/>
              </a:solidFill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 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1" y="78822"/>
            <a:ext cx="7553860" cy="605659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 descr="Picture 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724400"/>
            <a:ext cx="3862552" cy="207626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2600" y="457200"/>
            <a:ext cx="2788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Times New Roman" charset="0"/>
                <a:cs typeface="ＭＳ Ｐゴシック" charset="-128"/>
              </a:rPr>
              <a:t>Problem 5: Only 2 solutions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9" name="Picture 8" descr="Picture 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63492" cy="182857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30" y="446689"/>
            <a:ext cx="5018348" cy="60259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Picture 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337" y="2382127"/>
            <a:ext cx="6222222" cy="3530159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638800" y="1905000"/>
            <a:ext cx="25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Times New Roman" charset="0"/>
                <a:cs typeface="ＭＳ Ｐゴシック" charset="-128"/>
              </a:rPr>
              <a:t>Problem 6 – Stuart Only!</a:t>
            </a:r>
            <a:endParaRPr lang="en-US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457200"/>
            <a:ext cx="216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charset="0"/>
                <a:cs typeface="ＭＳ Ｐゴシック" charset="-128"/>
              </a:rPr>
              <a:t>Problem 7 – Daniel?!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Counting: </a:t>
            </a:r>
            <a:r>
              <a:rPr lang="en-US" i="1" dirty="0" smtClean="0"/>
              <a:t>Froshweek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ให้ </a:t>
            </a:r>
            <a:r>
              <a:rPr lang="en-US" dirty="0" smtClean="0"/>
              <a:t>Array </a:t>
            </a:r>
            <a:r>
              <a:rPr lang="th-TH" dirty="0" smtClean="0"/>
              <a:t>มา</a:t>
            </a:r>
          </a:p>
          <a:p>
            <a:r>
              <a:rPr lang="th-TH" dirty="0" smtClean="0"/>
              <a:t>หาว่า มี </a:t>
            </a:r>
            <a:r>
              <a:rPr lang="en-US" dirty="0" smtClean="0"/>
              <a:t>Inversion </a:t>
            </a:r>
            <a:r>
              <a:rPr lang="th-TH" dirty="0" smtClean="0"/>
              <a:t>กี่คู่</a:t>
            </a:r>
          </a:p>
          <a:p>
            <a:r>
              <a:rPr lang="en-US" dirty="0" smtClean="0"/>
              <a:t>Inversion =</a:t>
            </a:r>
            <a:r>
              <a:rPr lang="th-TH" dirty="0" smtClean="0"/>
              <a:t> ตัวมาก่อนมีค่ามากกว่าตัวมาหลัง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7000" y="24384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4200" y="24384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8600" y="24384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24384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4200" y="28956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53000" y="28956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1400" y="33528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386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530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102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38600" y="38100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53000" y="38100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95800" y="42672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3000" y="42672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10200" y="42672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67400" y="42672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953000" y="47244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10200" y="51816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67400" y="56388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6670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1242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5814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0386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4958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9530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4102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8674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8674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47800" y="5181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12 inversions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3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31" grpId="0" animBg="1"/>
      <p:bldP spid="33" grpId="0" animBg="1"/>
      <p:bldP spid="40" grpId="0" animBg="1"/>
      <p:bldP spid="41" grpId="0" animBg="1"/>
      <p:bldP spid="42" grpId="0" animBg="1"/>
      <p:bldP spid="43" grpId="0" animBg="1"/>
      <p:bldP spid="49" grpId="0" animBg="1"/>
      <p:bldP spid="58" grpId="0" animBg="1"/>
      <p:bldP spid="67" grpId="0" animBg="1"/>
      <p:bldP spid="76" grpId="0" animBg="1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ทำ </a:t>
            </a:r>
            <a:r>
              <a:rPr lang="en-US" dirty="0" smtClean="0"/>
              <a:t>Merge Sort</a:t>
            </a:r>
          </a:p>
          <a:p>
            <a:r>
              <a:rPr lang="th-TH" dirty="0" smtClean="0"/>
              <a:t>นับ </a:t>
            </a:r>
            <a:r>
              <a:rPr lang="en-US" dirty="0" smtClean="0"/>
              <a:t>Inversion </a:t>
            </a:r>
            <a:r>
              <a:rPr lang="th-TH" dirty="0" smtClean="0"/>
              <a:t>ระหว่าง</a:t>
            </a:r>
            <a:r>
              <a:rPr lang="en-US" dirty="0" smtClean="0"/>
              <a:t> 2 </a:t>
            </a:r>
            <a:r>
              <a:rPr lang="th-TH" dirty="0" smtClean="0"/>
              <a:t>กลุ่ม ตอน </a:t>
            </a:r>
            <a:r>
              <a:rPr lang="en-US" dirty="0" smtClean="0"/>
              <a:t>Merge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9"/>
          <p:cNvSpPr txBox="1">
            <a:spLocks noChangeArrowheads="1"/>
          </p:cNvSpPr>
          <p:nvPr/>
        </p:nvSpPr>
        <p:spPr bwMode="auto">
          <a:xfrm>
            <a:off x="1533525" y="184150"/>
            <a:ext cx="5934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Programming last Saturday?</a:t>
            </a:r>
          </a:p>
        </p:txBody>
      </p:sp>
      <p:grpSp>
        <p:nvGrpSpPr>
          <p:cNvPr id="2" name="Group 15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82025" y="528638"/>
            <a:ext cx="398463" cy="450850"/>
            <a:chOff x="2928" y="1051"/>
            <a:chExt cx="840" cy="957"/>
          </a:xfrm>
        </p:grpSpPr>
        <p:sp>
          <p:nvSpPr>
            <p:cNvPr id="16393" name="Freeform 15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7 w 1048"/>
                <a:gd name="T1" fmla="*/ 21 h 250"/>
                <a:gd name="T2" fmla="*/ 543 w 1048"/>
                <a:gd name="T3" fmla="*/ 83 h 250"/>
                <a:gd name="T4" fmla="*/ 568 w 1048"/>
                <a:gd name="T5" fmla="*/ 111 h 250"/>
                <a:gd name="T6" fmla="*/ 593 w 1048"/>
                <a:gd name="T7" fmla="*/ 136 h 250"/>
                <a:gd name="T8" fmla="*/ 626 w 1048"/>
                <a:gd name="T9" fmla="*/ 177 h 250"/>
                <a:gd name="T10" fmla="*/ 448 w 1048"/>
                <a:gd name="T11" fmla="*/ 246 h 250"/>
                <a:gd name="T12" fmla="*/ 49 w 1048"/>
                <a:gd name="T13" fmla="*/ 226 h 250"/>
                <a:gd name="T14" fmla="*/ 0 w 1048"/>
                <a:gd name="T15" fmla="*/ 205 h 250"/>
                <a:gd name="T16" fmla="*/ 4 w 1048"/>
                <a:gd name="T17" fmla="*/ 171 h 250"/>
                <a:gd name="T18" fmla="*/ 57 w 1048"/>
                <a:gd name="T19" fmla="*/ 129 h 250"/>
                <a:gd name="T20" fmla="*/ 124 w 1048"/>
                <a:gd name="T21" fmla="*/ 76 h 250"/>
                <a:gd name="T22" fmla="*/ 165 w 1048"/>
                <a:gd name="T23" fmla="*/ 55 h 250"/>
                <a:gd name="T24" fmla="*/ 193 w 1048"/>
                <a:gd name="T25" fmla="*/ 28 h 250"/>
                <a:gd name="T26" fmla="*/ 226 w 1048"/>
                <a:gd name="T27" fmla="*/ 14 h 250"/>
                <a:gd name="T28" fmla="*/ 301 w 1048"/>
                <a:gd name="T29" fmla="*/ 28 h 250"/>
                <a:gd name="T30" fmla="*/ 31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394" name="Oval 15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395" name="Oval 15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396" name="Oval 15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397" name="Oval 15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398" name="Oval 15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399" name="Oval 15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400" name="Oval 16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401" name="AutoShape 16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402" name="Freeform 16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403" name="Freeform 16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404" name="Freeform 16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405" name="Freeform 16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</p:grpSp>
      <p:grpSp>
        <p:nvGrpSpPr>
          <p:cNvPr id="3" name="Group 172"/>
          <p:cNvGrpSpPr>
            <a:grpSpLocks/>
          </p:cNvGrpSpPr>
          <p:nvPr/>
        </p:nvGrpSpPr>
        <p:grpSpPr bwMode="auto">
          <a:xfrm>
            <a:off x="977900" y="946150"/>
            <a:ext cx="7204075" cy="180975"/>
            <a:chOff x="295" y="1311"/>
            <a:chExt cx="5177" cy="114"/>
          </a:xfrm>
        </p:grpSpPr>
        <p:sp>
          <p:nvSpPr>
            <p:cNvPr id="16391" name="Rectangle 17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  <p:sp>
          <p:nvSpPr>
            <p:cNvPr id="16392" name="Rectangle 17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cs typeface="ＭＳ Ｐゴシック" charset="-128"/>
              </a:endParaRPr>
            </a:p>
          </p:txBody>
        </p:sp>
      </p:grpSp>
      <p:sp>
        <p:nvSpPr>
          <p:cNvPr id="16389" name="Text Box 185"/>
          <p:cNvSpPr txBox="1">
            <a:spLocks noChangeArrowheads="1"/>
          </p:cNvSpPr>
          <p:nvPr/>
        </p:nvSpPr>
        <p:spPr bwMode="auto">
          <a:xfrm>
            <a:off x="7923213" y="315913"/>
            <a:ext cx="8953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6961A"/>
                </a:solidFill>
                <a:cs typeface="ＭＳ Ｐゴシック" charset="-128"/>
              </a:rPr>
              <a:t>for 5 hours?</a:t>
            </a:r>
          </a:p>
        </p:txBody>
      </p:sp>
      <p:pic>
        <p:nvPicPr>
          <p:cNvPr id="16390" name="Picture 32" descr="Picture 3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5950" y="1452563"/>
            <a:ext cx="8050213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8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50" name="Rectangle 49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34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02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36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70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9" name="Flowchart: Merge 28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30" name="Flowchart: Merge 29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1" name="Flowchart: Merge 30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33" name="Flowchart: Merge 32"/>
          <p:cNvSpPr/>
          <p:nvPr/>
        </p:nvSpPr>
        <p:spPr>
          <a:xfrm>
            <a:off x="33528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Flowchart: Merge 33"/>
          <p:cNvSpPr/>
          <p:nvPr/>
        </p:nvSpPr>
        <p:spPr>
          <a:xfrm>
            <a:off x="54864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th-TH" dirty="0" smtClean="0"/>
              <a:t>เริ่มต้น</a:t>
            </a:r>
            <a:endParaRPr lang="en-US" dirty="0" smtClean="0"/>
          </a:p>
          <a:p>
            <a:r>
              <a:rPr lang="en-US" dirty="0" smtClean="0"/>
              <a:t>Inversion: 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Flowchart: Merge 38"/>
          <p:cNvSpPr/>
          <p:nvPr/>
        </p:nvSpPr>
        <p:spPr>
          <a:xfrm>
            <a:off x="33528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grpSp>
        <p:nvGrpSpPr>
          <p:cNvPr id="4" name="Group 47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40" name="Rectangle 39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8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50" name="Rectangle 49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34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36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70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9" name="Flowchart: Merge 28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30" name="Flowchart: Merge 29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31" name="Flowchart: Merge 30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33" name="Flowchart: Merge 32"/>
          <p:cNvSpPr/>
          <p:nvPr/>
        </p:nvSpPr>
        <p:spPr>
          <a:xfrm>
            <a:off x="33528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1 </a:t>
            </a:r>
            <a:r>
              <a:rPr lang="th-TH" dirty="0" smtClean="0"/>
              <a:t>โดนดึงมา แสดงว่า ส่วนที่เหลืออยู่กลุ่มซ้าย มากกว่า </a:t>
            </a:r>
            <a:r>
              <a:rPr lang="en-US" dirty="0" smtClean="0"/>
              <a:t>1 </a:t>
            </a:r>
            <a:r>
              <a:rPr lang="th-TH" dirty="0" smtClean="0"/>
              <a:t>หมด</a:t>
            </a:r>
            <a:endParaRPr lang="en-US" dirty="0" smtClean="0"/>
          </a:p>
          <a:p>
            <a:r>
              <a:rPr lang="en-US" dirty="0" smtClean="0"/>
              <a:t>Inversion: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47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40" name="Rectangle 39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276600" y="35052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dirty="0">
                <a:solidFill>
                  <a:srgbClr val="FFFF00"/>
                </a:solidFill>
              </a:rPr>
              <a:t>+4</a:t>
            </a:r>
          </a:p>
        </p:txBody>
      </p:sp>
      <p:sp>
        <p:nvSpPr>
          <p:cNvPr id="49" name="Flowchart: Merge 48"/>
          <p:cNvSpPr/>
          <p:nvPr/>
        </p:nvSpPr>
        <p:spPr>
          <a:xfrm>
            <a:off x="60198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58" name="Flowchart: Merge 57"/>
          <p:cNvSpPr/>
          <p:nvPr/>
        </p:nvSpPr>
        <p:spPr>
          <a:xfrm>
            <a:off x="38862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95" name="Rectangle 94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84" name="Rectangle 83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th-TH" dirty="0" smtClean="0"/>
              <a:t>คราวนี้ เอาค่าจาก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th-TH" dirty="0" smtClean="0"/>
              <a:t>มาใส่</a:t>
            </a:r>
            <a:r>
              <a:rPr lang="en-US" dirty="0" smtClean="0"/>
              <a:t> </a:t>
            </a:r>
            <a:r>
              <a:rPr lang="th-TH" dirty="0" smtClean="0"/>
              <a:t>ไม่ได้ไปแซงอะไร</a:t>
            </a:r>
          </a:p>
          <a:p>
            <a:r>
              <a:rPr lang="en-US" dirty="0" smtClean="0"/>
              <a:t>Inversion: 4</a:t>
            </a:r>
          </a:p>
          <a:p>
            <a:endParaRPr lang="th-TH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3810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8100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434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8768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9436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4770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5" name="Flowchart: Merge 74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76" name="Flowchart: Merge 75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7" name="Flowchart: Merge 76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78" name="Flowchart: Merge 77"/>
          <p:cNvSpPr/>
          <p:nvPr/>
        </p:nvSpPr>
        <p:spPr>
          <a:xfrm>
            <a:off x="38862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Flowchart: Merge 78"/>
          <p:cNvSpPr/>
          <p:nvPr/>
        </p:nvSpPr>
        <p:spPr>
          <a:xfrm>
            <a:off x="60198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Flowchart: Merge 81"/>
          <p:cNvSpPr/>
          <p:nvPr/>
        </p:nvSpPr>
        <p:spPr>
          <a:xfrm>
            <a:off x="44196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95" name="Rectangle 94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84" name="Rectangle 83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th-TH" dirty="0" smtClean="0"/>
              <a:t>ใส่อีก</a:t>
            </a:r>
          </a:p>
          <a:p>
            <a:r>
              <a:rPr lang="en-US" dirty="0" smtClean="0"/>
              <a:t>Inversion: 4</a:t>
            </a:r>
          </a:p>
          <a:p>
            <a:endParaRPr lang="th-TH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3810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3434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434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8768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9436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4770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5" name="Flowchart: Merge 74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76" name="Flowchart: Merge 75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7" name="Flowchart: Merge 76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78" name="Flowchart: Merge 77"/>
          <p:cNvSpPr/>
          <p:nvPr/>
        </p:nvSpPr>
        <p:spPr>
          <a:xfrm>
            <a:off x="44196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Flowchart: Merge 78"/>
          <p:cNvSpPr/>
          <p:nvPr/>
        </p:nvSpPr>
        <p:spPr>
          <a:xfrm>
            <a:off x="60198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Flowchart: Merge 81"/>
          <p:cNvSpPr/>
          <p:nvPr/>
        </p:nvSpPr>
        <p:spPr>
          <a:xfrm>
            <a:off x="49530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95" name="Rectangle 94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84" name="Rectangle 83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th-TH" dirty="0" smtClean="0"/>
              <a:t>ใส่อีก</a:t>
            </a:r>
          </a:p>
          <a:p>
            <a:r>
              <a:rPr lang="en-US" dirty="0" smtClean="0"/>
              <a:t>Inversion: 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810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3434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68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8768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9436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4770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5" name="Flowchart: Merge 74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76" name="Flowchart: Merge 75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7" name="Flowchart: Merge 76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78" name="Flowchart: Merge 77"/>
          <p:cNvSpPr/>
          <p:nvPr/>
        </p:nvSpPr>
        <p:spPr>
          <a:xfrm>
            <a:off x="49530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Flowchart: Merge 78"/>
          <p:cNvSpPr/>
          <p:nvPr/>
        </p:nvSpPr>
        <p:spPr>
          <a:xfrm>
            <a:off x="60198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Flowchart: Merge 81"/>
          <p:cNvSpPr/>
          <p:nvPr/>
        </p:nvSpPr>
        <p:spPr>
          <a:xfrm>
            <a:off x="54864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95" name="Rectangle 94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84" name="Rectangle 83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th-TH" dirty="0" smtClean="0"/>
              <a:t>ตอนนี้เปลี่ยนมาเอาทาง </a:t>
            </a:r>
            <a:r>
              <a:rPr lang="en-US" dirty="0" smtClean="0"/>
              <a:t>j</a:t>
            </a:r>
            <a:r>
              <a:rPr lang="th-TH" dirty="0" smtClean="0"/>
              <a:t> พบว่า </a:t>
            </a:r>
            <a:r>
              <a:rPr lang="en-US" dirty="0" smtClean="0"/>
              <a:t>5 </a:t>
            </a:r>
            <a:r>
              <a:rPr lang="th-TH" dirty="0" smtClean="0"/>
              <a:t>มาหลัง</a:t>
            </a:r>
            <a:r>
              <a:rPr lang="en-US" dirty="0" smtClean="0"/>
              <a:t> 7 </a:t>
            </a:r>
            <a:r>
              <a:rPr lang="th-TH" dirty="0" smtClean="0"/>
              <a:t>ตัวเดียวที่นับ</a:t>
            </a:r>
            <a:endParaRPr lang="en-US" dirty="0" smtClean="0"/>
          </a:p>
          <a:p>
            <a:r>
              <a:rPr lang="en-US" dirty="0" smtClean="0"/>
              <a:t>Inversion: 5</a:t>
            </a:r>
          </a:p>
          <a:p>
            <a:endParaRPr lang="th-TH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3810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3434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68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8768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4102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4770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5" name="Flowchart: Merge 74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76" name="Flowchart: Merge 75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7" name="Flowchart: Merge 76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78" name="Flowchart: Merge 77"/>
          <p:cNvSpPr/>
          <p:nvPr/>
        </p:nvSpPr>
        <p:spPr>
          <a:xfrm>
            <a:off x="49530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Flowchart: Merge 78"/>
          <p:cNvSpPr/>
          <p:nvPr/>
        </p:nvSpPr>
        <p:spPr>
          <a:xfrm>
            <a:off x="65532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Flowchart: Merge 81"/>
          <p:cNvSpPr/>
          <p:nvPr/>
        </p:nvSpPr>
        <p:spPr>
          <a:xfrm>
            <a:off x="60198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48200" y="448835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dirty="0">
                <a:solidFill>
                  <a:srgbClr val="FFFF00"/>
                </a:solidFill>
              </a:rPr>
              <a:t>+1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95" name="Rectangle 94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84" name="Rectangle 83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7 </a:t>
            </a:r>
            <a:r>
              <a:rPr lang="th-TH" dirty="0" smtClean="0"/>
              <a:t>ยังแซง </a:t>
            </a:r>
            <a:r>
              <a:rPr lang="en-US" dirty="0" smtClean="0"/>
              <a:t>6 </a:t>
            </a:r>
            <a:r>
              <a:rPr lang="th-TH" dirty="0" smtClean="0"/>
              <a:t>อีก</a:t>
            </a:r>
            <a:endParaRPr lang="en-US" dirty="0" smtClean="0"/>
          </a:p>
          <a:p>
            <a:r>
              <a:rPr lang="en-US" dirty="0" smtClean="0"/>
              <a:t>Inversion: 6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810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3434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68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876800" y="41148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4102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943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5" name="Flowchart: Merge 74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76" name="Flowchart: Merge 75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7" name="Flowchart: Merge 76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78" name="Flowchart: Merge 77"/>
          <p:cNvSpPr/>
          <p:nvPr/>
        </p:nvSpPr>
        <p:spPr>
          <a:xfrm>
            <a:off x="49530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Flowchart: Merge 78"/>
          <p:cNvSpPr/>
          <p:nvPr/>
        </p:nvSpPr>
        <p:spPr>
          <a:xfrm>
            <a:off x="70866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Flowchart: Merge 81"/>
          <p:cNvSpPr/>
          <p:nvPr/>
        </p:nvSpPr>
        <p:spPr>
          <a:xfrm>
            <a:off x="65532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48200" y="448835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dirty="0">
                <a:solidFill>
                  <a:srgbClr val="FFFF00"/>
                </a:solidFill>
              </a:rPr>
              <a:t>+1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95" name="Rectangle 94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84" name="Rectangle 83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th-TH" dirty="0" smtClean="0"/>
              <a:t>พอทางซ้ายหมด ก็ไม่มีอะไรแซงกันแล้ว</a:t>
            </a:r>
          </a:p>
          <a:p>
            <a:r>
              <a:rPr lang="en-US" dirty="0" smtClean="0"/>
              <a:t>Inversion: 6</a:t>
            </a:r>
          </a:p>
          <a:p>
            <a:endParaRPr lang="th-TH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3810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3434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68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477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4102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943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0400" y="41148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5" name="Flowchart: Merge 74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76" name="Flowchart: Merge 75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7" name="Flowchart: Merge 76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78" name="Flowchart: Merge 77"/>
          <p:cNvSpPr/>
          <p:nvPr/>
        </p:nvSpPr>
        <p:spPr>
          <a:xfrm>
            <a:off x="54864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Flowchart: Merge 78"/>
          <p:cNvSpPr/>
          <p:nvPr/>
        </p:nvSpPr>
        <p:spPr>
          <a:xfrm>
            <a:off x="70866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Flowchart: Merge 81"/>
          <p:cNvSpPr/>
          <p:nvPr/>
        </p:nvSpPr>
        <p:spPr>
          <a:xfrm>
            <a:off x="70866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"/>
          <p:cNvGrpSpPr/>
          <p:nvPr/>
        </p:nvGrpSpPr>
        <p:grpSpPr>
          <a:xfrm>
            <a:off x="3276600" y="4114800"/>
            <a:ext cx="4267200" cy="533400"/>
            <a:chOff x="3276600" y="5410200"/>
            <a:chExt cx="4267200" cy="533400"/>
          </a:xfrm>
        </p:grpSpPr>
        <p:sp>
          <p:nvSpPr>
            <p:cNvPr id="95" name="Rectangle 94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3276600" y="5410200"/>
            <a:ext cx="4267200" cy="533400"/>
            <a:chOff x="3276600" y="5410200"/>
            <a:chExt cx="4267200" cy="533400"/>
          </a:xfrm>
        </p:grpSpPr>
        <p:sp>
          <p:nvSpPr>
            <p:cNvPr id="84" name="Rectangle 83"/>
            <p:cNvSpPr/>
            <p:nvPr/>
          </p:nvSpPr>
          <p:spPr>
            <a:xfrm>
              <a:off x="3276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10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343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8768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102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36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4770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10400" y="5410200"/>
              <a:ext cx="533400" cy="533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Merge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th-TH" dirty="0" smtClean="0"/>
              <a:t>แต่ยังไงก็ต้องทำให้จบ</a:t>
            </a:r>
          </a:p>
          <a:p>
            <a:r>
              <a:rPr lang="en-US" dirty="0" smtClean="0"/>
              <a:t>Inversion: 6</a:t>
            </a:r>
          </a:p>
          <a:p>
            <a:endParaRPr lang="th-TH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3810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3434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68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477000" y="5410200"/>
            <a:ext cx="533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4102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943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104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5" name="Flowchart: Merge 74"/>
          <p:cNvSpPr/>
          <p:nvPr/>
        </p:nvSpPr>
        <p:spPr>
          <a:xfrm>
            <a:off x="33528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76" name="Flowchart: Merge 75"/>
          <p:cNvSpPr/>
          <p:nvPr/>
        </p:nvSpPr>
        <p:spPr>
          <a:xfrm>
            <a:off x="49530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7" name="Flowchart: Merge 76"/>
          <p:cNvSpPr/>
          <p:nvPr/>
        </p:nvSpPr>
        <p:spPr>
          <a:xfrm>
            <a:off x="7086600" y="3276600"/>
            <a:ext cx="381000" cy="381000"/>
          </a:xfrm>
          <a:prstGeom prst="flowChartMer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78" name="Flowchart: Merge 77"/>
          <p:cNvSpPr/>
          <p:nvPr/>
        </p:nvSpPr>
        <p:spPr>
          <a:xfrm>
            <a:off x="54864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9" name="Flowchart: Merge 78"/>
          <p:cNvSpPr/>
          <p:nvPr/>
        </p:nvSpPr>
        <p:spPr>
          <a:xfrm>
            <a:off x="7620000" y="37338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j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76400" y="4114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given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526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merged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Flowchart: Merge 81"/>
          <p:cNvSpPr/>
          <p:nvPr/>
        </p:nvSpPr>
        <p:spPr>
          <a:xfrm>
            <a:off x="7620000" y="5029200"/>
            <a:ext cx="381000" cy="381000"/>
          </a:xfrm>
          <a:prstGeom prst="flowChartMerg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276600" y="5410200"/>
            <a:ext cx="533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7000" y="24384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4200" y="24384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8600" y="24384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24384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4200" y="28956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53000" y="28956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1400" y="33528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386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530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102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38600" y="38100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53000" y="38100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95800" y="42672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3000" y="42672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10200" y="42672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867400" y="42672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953000" y="47244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10200" y="51816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67400" y="5638800"/>
            <a:ext cx="45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6670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1242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5814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0386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4958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9530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4102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867400" y="1905000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867400" y="3352800"/>
            <a:ext cx="45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2000" y="5257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</a:rPr>
              <a:t>12 inversions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590800" y="2362200"/>
            <a:ext cx="1981200" cy="1981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419600" y="4191000"/>
            <a:ext cx="1981200" cy="1981200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419600" y="2362200"/>
            <a:ext cx="1981200" cy="1981200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" y="36576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3200" dirty="0">
                <a:solidFill>
                  <a:prstClr val="white"/>
                </a:solidFill>
              </a:rPr>
              <a:t>ครึ่งแรกแซงกันเอง </a:t>
            </a:r>
            <a:r>
              <a:rPr lang="en-US" sz="3200" dirty="0">
                <a:solidFill>
                  <a:prstClr val="white"/>
                </a:solidFill>
              </a:rPr>
              <a:t>3</a:t>
            </a:r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43600" y="47244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3200" dirty="0">
                <a:solidFill>
                  <a:prstClr val="white"/>
                </a:solidFill>
              </a:rPr>
              <a:t>ครึ่งหลังแซงกันเอง </a:t>
            </a:r>
            <a:r>
              <a:rPr lang="en-US" sz="3200" dirty="0">
                <a:solidFill>
                  <a:prstClr val="white"/>
                </a:solidFill>
              </a:rPr>
              <a:t>3</a:t>
            </a:r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2600" y="25908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3200" dirty="0">
                <a:solidFill>
                  <a:prstClr val="white"/>
                </a:solidFill>
              </a:rPr>
              <a:t>แซงตอน </a:t>
            </a:r>
            <a:r>
              <a:rPr lang="en-US" sz="3200" dirty="0">
                <a:solidFill>
                  <a:prstClr val="white"/>
                </a:solidFill>
              </a:rPr>
              <a:t>merge 6</a:t>
            </a:r>
            <a:endParaRPr lang="th-TH" sz="320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3600" y="292042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h-TH" sz="3200" dirty="0">
                <a:solidFill>
                  <a:prstClr val="white"/>
                </a:solidFill>
              </a:rPr>
              <a:t>(นับได้ถูกต้อง)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/>
      <p:bldP spid="38" grpId="0"/>
      <p:bldP spid="39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1" descr="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9"/>
          <p:cNvSpPr txBox="1">
            <a:spLocks noChangeArrowheads="1"/>
          </p:cNvSpPr>
          <p:nvPr/>
        </p:nvSpPr>
        <p:spPr bwMode="auto">
          <a:xfrm>
            <a:off x="1990725" y="76200"/>
            <a:ext cx="2733675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72 teams...</a:t>
            </a:r>
          </a:p>
        </p:txBody>
      </p:sp>
      <p:sp>
        <p:nvSpPr>
          <p:cNvPr id="17412" name="Text Box 49"/>
          <p:cNvSpPr txBox="1">
            <a:spLocks noChangeArrowheads="1"/>
          </p:cNvSpPr>
          <p:nvPr/>
        </p:nvSpPr>
        <p:spPr bwMode="auto">
          <a:xfrm>
            <a:off x="163513" y="5391150"/>
            <a:ext cx="1985962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not always awake...</a:t>
            </a:r>
          </a:p>
        </p:txBody>
      </p:sp>
      <p:sp>
        <p:nvSpPr>
          <p:cNvPr id="17413" name="Text Box 49"/>
          <p:cNvSpPr txBox="1">
            <a:spLocks noChangeArrowheads="1"/>
          </p:cNvSpPr>
          <p:nvPr/>
        </p:nvSpPr>
        <p:spPr bwMode="auto">
          <a:xfrm>
            <a:off x="7162800" y="6245225"/>
            <a:ext cx="1795463" cy="322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Past winners...</a:t>
            </a:r>
          </a:p>
        </p:txBody>
      </p:sp>
      <p:sp>
        <p:nvSpPr>
          <p:cNvPr id="17414" name="Text Box 49"/>
          <p:cNvSpPr txBox="1">
            <a:spLocks noChangeArrowheads="1"/>
          </p:cNvSpPr>
          <p:nvPr/>
        </p:nvSpPr>
        <p:spPr bwMode="auto">
          <a:xfrm>
            <a:off x="7419975" y="3830638"/>
            <a:ext cx="1266825" cy="2292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2008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2007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2006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2005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2004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2003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2002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2001 UCSD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2000 Caltech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Counting</a:t>
            </a:r>
            <a:r>
              <a:rPr lang="th-TH" dirty="0" smtClean="0"/>
              <a:t> </a:t>
            </a:r>
            <a:r>
              <a:rPr lang="en-US" dirty="0" smtClean="0"/>
              <a:t>-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ก็เท่า </a:t>
            </a:r>
            <a:r>
              <a:rPr lang="en-US" dirty="0" smtClean="0"/>
              <a:t>Merge Sort</a:t>
            </a:r>
            <a:endParaRPr lang="th-TH" dirty="0" smtClean="0"/>
          </a:p>
          <a:p>
            <a:r>
              <a:rPr lang="en-US" dirty="0" smtClean="0"/>
              <a:t>O(N log N)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4876800"/>
            <a:ext cx="79032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>
                <a:latin typeface="Times New Roman" charset="0"/>
                <a:cs typeface="ＭＳ Ｐゴシック" charset="-128"/>
              </a:rPr>
              <a:t>Good luck with all of the problems!</a:t>
            </a:r>
            <a:endParaRPr lang="en-US" sz="4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0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</p:pic>
      <p:sp>
        <p:nvSpPr>
          <p:cNvPr id="21507" name="Text Box 49"/>
          <p:cNvSpPr txBox="1">
            <a:spLocks noChangeArrowheads="1"/>
          </p:cNvSpPr>
          <p:nvPr/>
        </p:nvSpPr>
        <p:spPr bwMode="auto">
          <a:xfrm>
            <a:off x="4249738" y="506413"/>
            <a:ext cx="1131887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500">
                <a:solidFill>
                  <a:srgbClr val="0B04FF"/>
                </a:solidFill>
                <a:latin typeface="Times New Roman" charset="0"/>
                <a:cs typeface="ＭＳ Ｐゴシック" charset="-128"/>
              </a:rPr>
              <a:t>HMC 42</a:t>
            </a:r>
          </a:p>
        </p:txBody>
      </p:sp>
      <p:sp>
        <p:nvSpPr>
          <p:cNvPr id="21508" name="Text Box 49"/>
          <p:cNvSpPr txBox="1">
            <a:spLocks noChangeArrowheads="1"/>
          </p:cNvSpPr>
          <p:nvPr/>
        </p:nvSpPr>
        <p:spPr bwMode="auto">
          <a:xfrm>
            <a:off x="7162800" y="6245225"/>
            <a:ext cx="1795463" cy="322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Past winners...</a:t>
            </a:r>
          </a:p>
        </p:txBody>
      </p:sp>
      <p:sp>
        <p:nvSpPr>
          <p:cNvPr id="21509" name="Text Box 49"/>
          <p:cNvSpPr txBox="1">
            <a:spLocks noChangeArrowheads="1"/>
          </p:cNvSpPr>
          <p:nvPr/>
        </p:nvSpPr>
        <p:spPr bwMode="auto">
          <a:xfrm>
            <a:off x="7419975" y="3352800"/>
            <a:ext cx="1266825" cy="280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B04FF"/>
                </a:solidFill>
                <a:latin typeface="Times New Roman" charset="0"/>
                <a:cs typeface="ＭＳ Ｐゴシック" charset="-128"/>
              </a:rPr>
              <a:t>2010 HMC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B04FF"/>
                </a:solidFill>
                <a:latin typeface="Times New Roman" charset="0"/>
                <a:cs typeface="ＭＳ Ｐゴシック" charset="-128"/>
              </a:rPr>
              <a:t>2009 HMC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2008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2007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2006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2005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2004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2003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2002 Caltech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2001 UCSD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2000 Caltech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6908800" cy="5181600"/>
          </a:xfrm>
          <a:prstGeom prst="rect">
            <a:avLst/>
          </a:prstGeom>
        </p:spPr>
      </p:pic>
      <p:pic>
        <p:nvPicPr>
          <p:cNvPr id="5" name="Picture 4" descr="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343400"/>
            <a:ext cx="32512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1143000"/>
            <a:ext cx="225665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CMC 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6019800"/>
            <a:ext cx="32766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poker...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152400" y="5334000"/>
            <a:ext cx="2733675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Max, Max, and Carl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6705600" y="5486400"/>
            <a:ext cx="22098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i="1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active</a:t>
            </a:r>
            <a:r>
              <a:rPr lang="en-US" sz="36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 watching!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6705600" y="5486400"/>
            <a:ext cx="22098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i="1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active</a:t>
            </a:r>
            <a:r>
              <a:rPr lang="en-US" sz="3600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 watching!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6477000" y="228600"/>
            <a:ext cx="24427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charset="0"/>
                <a:cs typeface="ＭＳ Ｐゴシック" charset="-128"/>
              </a:rPr>
              <a:t>2012 finals in San Bernardino, CA?</a:t>
            </a:r>
            <a:endParaRPr lang="en-US" sz="2400">
              <a:solidFill>
                <a:srgbClr val="000000"/>
              </a:solidFill>
              <a:latin typeface="Times New Roman" charset="0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Angsana New"/>
      </a:majorFont>
      <a:minorFont>
        <a:latin typeface="Calibri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579</Words>
  <Application>Microsoft Office PowerPoint</Application>
  <PresentationFormat>On-screen Show (4:3)</PresentationFormat>
  <Paragraphs>292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1_Office Theme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Inversion Counting: Froshweek</vt:lpstr>
      <vt:lpstr>Inversion Counting</vt:lpstr>
      <vt:lpstr>Inversion Counting - Idea</vt:lpstr>
      <vt:lpstr>Inversion Counting - Merge</vt:lpstr>
      <vt:lpstr>Inversion Counting - Merge</vt:lpstr>
      <vt:lpstr>Inversion Counting - Merge</vt:lpstr>
      <vt:lpstr>Inversion Counting - Merge</vt:lpstr>
      <vt:lpstr>Inversion Counting - Merge</vt:lpstr>
      <vt:lpstr>Inversion Counting - Merge</vt:lpstr>
      <vt:lpstr>Inversion Counting - Merge</vt:lpstr>
      <vt:lpstr>Inversion Counting - Merge</vt:lpstr>
      <vt:lpstr>Inversion Counting - Merge</vt:lpstr>
      <vt:lpstr>Inversion Counting</vt:lpstr>
      <vt:lpstr>Inversion Counting - Complexity</vt:lpstr>
      <vt:lpstr>Slide 31</vt:lpstr>
    </vt:vector>
  </TitlesOfParts>
  <Company>HMC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Zachary Dodds</dc:creator>
  <cp:lastModifiedBy>dodds</cp:lastModifiedBy>
  <cp:revision>5</cp:revision>
  <dcterms:created xsi:type="dcterms:W3CDTF">2010-11-16T23:41:31Z</dcterms:created>
  <dcterms:modified xsi:type="dcterms:W3CDTF">2010-11-17T00:52:55Z</dcterms:modified>
</cp:coreProperties>
</file>