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2.xml" ContentType="application/inkml+xml"/>
  <Override PartName="/ppt/notesSlides/notesSlide21.xml" ContentType="application/vnd.openxmlformats-officedocument.presentationml.notesSlide+xml"/>
  <Override PartName="/ppt/ink/ink3.xml" ContentType="application/inkml+xml"/>
  <Override PartName="/ppt/notesSlides/notesSlide22.xml" ContentType="application/vnd.openxmlformats-officedocument.presentationml.notesSlide+xml"/>
  <Override PartName="/ppt/ink/ink4.xml" ContentType="application/inkml+xml"/>
  <Override PartName="/ppt/notesSlides/notesSlide23.xml" ContentType="application/vnd.openxmlformats-officedocument.presentationml.notesSlide+xml"/>
  <Override PartName="/ppt/ink/ink5.xml" ContentType="application/inkml+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ink/ink6.xml" ContentType="application/inkml+xml"/>
  <Override PartName="/ppt/notesSlides/notesSlide27.xml" ContentType="application/vnd.openxmlformats-officedocument.presentationml.notesSlide+xml"/>
  <Override PartName="/ppt/ink/ink7.xml" ContentType="application/inkml+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ink/ink8.xml" ContentType="application/inkml+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ink/ink9.xml" ContentType="application/inkml+xml"/>
  <Override PartName="/ppt/notesSlides/notesSlide33.xml" ContentType="application/vnd.openxmlformats-officedocument.presentationml.notesSlide+xml"/>
  <Override PartName="/ppt/ink/ink10.xml" ContentType="application/inkml+xml"/>
  <Override PartName="/ppt/notesSlides/notesSlide34.xml" ContentType="application/vnd.openxmlformats-officedocument.presentationml.notesSlide+xml"/>
  <Override PartName="/ppt/ink/ink11.xml" ContentType="application/inkml+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ink/ink12.xml" ContentType="application/inkml+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ink/ink13.xml" ContentType="application/inkml+xml"/>
  <Override PartName="/ppt/ink/ink14.xml" ContentType="application/inkml+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charts/chart1.xml" ContentType="application/vnd.openxmlformats-officedocument.drawingml.chart+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charts/chart2.xml" ContentType="application/vnd.openxmlformats-officedocument.drawingml.chart+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9" r:id="rId1"/>
    <p:sldMasterId id="2147483660" r:id="rId2"/>
    <p:sldMasterId id="2147483661" r:id="rId3"/>
    <p:sldMasterId id="2147483673" r:id="rId4"/>
    <p:sldMasterId id="2147483685" r:id="rId5"/>
    <p:sldMasterId id="2147483699" r:id="rId6"/>
    <p:sldMasterId id="2147483711" r:id="rId7"/>
  </p:sldMasterIdLst>
  <p:notesMasterIdLst>
    <p:notesMasterId r:id="rId317"/>
  </p:notesMasterIdLst>
  <p:sldIdLst>
    <p:sldId id="522" r:id="rId8"/>
    <p:sldId id="740" r:id="rId9"/>
    <p:sldId id="739" r:id="rId10"/>
    <p:sldId id="737" r:id="rId11"/>
    <p:sldId id="741" r:id="rId12"/>
    <p:sldId id="742" r:id="rId13"/>
    <p:sldId id="732" r:id="rId14"/>
    <p:sldId id="733" r:id="rId15"/>
    <p:sldId id="385" r:id="rId16"/>
    <p:sldId id="519" r:id="rId17"/>
    <p:sldId id="386" r:id="rId18"/>
    <p:sldId id="731" r:id="rId19"/>
    <p:sldId id="270" r:id="rId20"/>
    <p:sldId id="424" r:id="rId21"/>
    <p:sldId id="422" r:id="rId22"/>
    <p:sldId id="426" r:id="rId23"/>
    <p:sldId id="427" r:id="rId24"/>
    <p:sldId id="428" r:id="rId25"/>
    <p:sldId id="271" r:id="rId26"/>
    <p:sldId id="420" r:id="rId27"/>
    <p:sldId id="421" r:id="rId28"/>
    <p:sldId id="272" r:id="rId29"/>
    <p:sldId id="425" r:id="rId30"/>
    <p:sldId id="700" r:id="rId31"/>
    <p:sldId id="404" r:id="rId32"/>
    <p:sldId id="405" r:id="rId33"/>
    <p:sldId id="406" r:id="rId34"/>
    <p:sldId id="407" r:id="rId35"/>
    <p:sldId id="408" r:id="rId36"/>
    <p:sldId id="409" r:id="rId37"/>
    <p:sldId id="410" r:id="rId38"/>
    <p:sldId id="411" r:id="rId39"/>
    <p:sldId id="412" r:id="rId40"/>
    <p:sldId id="413" r:id="rId41"/>
    <p:sldId id="414" r:id="rId42"/>
    <p:sldId id="415" r:id="rId43"/>
    <p:sldId id="416" r:id="rId44"/>
    <p:sldId id="417" r:id="rId45"/>
    <p:sldId id="418" r:id="rId46"/>
    <p:sldId id="419" r:id="rId47"/>
    <p:sldId id="432" r:id="rId48"/>
    <p:sldId id="387" r:id="rId49"/>
    <p:sldId id="439" r:id="rId50"/>
    <p:sldId id="287" r:id="rId51"/>
    <p:sldId id="288" r:id="rId52"/>
    <p:sldId id="450" r:id="rId53"/>
    <p:sldId id="436" r:id="rId54"/>
    <p:sldId id="437" r:id="rId55"/>
    <p:sldId id="451" r:id="rId56"/>
    <p:sldId id="452" r:id="rId57"/>
    <p:sldId id="435" r:id="rId58"/>
    <p:sldId id="438" r:id="rId59"/>
    <p:sldId id="433" r:id="rId60"/>
    <p:sldId id="434" r:id="rId61"/>
    <p:sldId id="388" r:id="rId62"/>
    <p:sldId id="289" r:id="rId63"/>
    <p:sldId id="290" r:id="rId64"/>
    <p:sldId id="291" r:id="rId65"/>
    <p:sldId id="292" r:id="rId66"/>
    <p:sldId id="300" r:id="rId67"/>
    <p:sldId id="302" r:id="rId68"/>
    <p:sldId id="305" r:id="rId69"/>
    <p:sldId id="612" r:id="rId70"/>
    <p:sldId id="619" r:id="rId71"/>
    <p:sldId id="620" r:id="rId72"/>
    <p:sldId id="621" r:id="rId73"/>
    <p:sldId id="734" r:id="rId74"/>
    <p:sldId id="735" r:id="rId75"/>
    <p:sldId id="622" r:id="rId76"/>
    <p:sldId id="623" r:id="rId77"/>
    <p:sldId id="624" r:id="rId78"/>
    <p:sldId id="625" r:id="rId79"/>
    <p:sldId id="626" r:id="rId80"/>
    <p:sldId id="627" r:id="rId81"/>
    <p:sldId id="628" r:id="rId82"/>
    <p:sldId id="629" r:id="rId83"/>
    <p:sldId id="630" r:id="rId84"/>
    <p:sldId id="631" r:id="rId85"/>
    <p:sldId id="632" r:id="rId86"/>
    <p:sldId id="633" r:id="rId87"/>
    <p:sldId id="634" r:id="rId88"/>
    <p:sldId id="635" r:id="rId89"/>
    <p:sldId id="636" r:id="rId90"/>
    <p:sldId id="637" r:id="rId91"/>
    <p:sldId id="638" r:id="rId92"/>
    <p:sldId id="639" r:id="rId93"/>
    <p:sldId id="640" r:id="rId94"/>
    <p:sldId id="641" r:id="rId95"/>
    <p:sldId id="642" r:id="rId96"/>
    <p:sldId id="643" r:id="rId97"/>
    <p:sldId id="644" r:id="rId98"/>
    <p:sldId id="645" r:id="rId99"/>
    <p:sldId id="646" r:id="rId100"/>
    <p:sldId id="647" r:id="rId101"/>
    <p:sldId id="648" r:id="rId102"/>
    <p:sldId id="649" r:id="rId103"/>
    <p:sldId id="650" r:id="rId104"/>
    <p:sldId id="651" r:id="rId105"/>
    <p:sldId id="652" r:id="rId106"/>
    <p:sldId id="653" r:id="rId107"/>
    <p:sldId id="654" r:id="rId108"/>
    <p:sldId id="655" r:id="rId109"/>
    <p:sldId id="656" r:id="rId110"/>
    <p:sldId id="657" r:id="rId111"/>
    <p:sldId id="658" r:id="rId112"/>
    <p:sldId id="659" r:id="rId113"/>
    <p:sldId id="660" r:id="rId114"/>
    <p:sldId id="661" r:id="rId115"/>
    <p:sldId id="664" r:id="rId116"/>
    <p:sldId id="665" r:id="rId117"/>
    <p:sldId id="545" r:id="rId118"/>
    <p:sldId id="736" r:id="rId119"/>
    <p:sldId id="702" r:id="rId120"/>
    <p:sldId id="703" r:id="rId121"/>
    <p:sldId id="704" r:id="rId122"/>
    <p:sldId id="705" r:id="rId123"/>
    <p:sldId id="706" r:id="rId124"/>
    <p:sldId id="707" r:id="rId125"/>
    <p:sldId id="708" r:id="rId126"/>
    <p:sldId id="709" r:id="rId127"/>
    <p:sldId id="710" r:id="rId128"/>
    <p:sldId id="711" r:id="rId129"/>
    <p:sldId id="712" r:id="rId130"/>
    <p:sldId id="713" r:id="rId131"/>
    <p:sldId id="714" r:id="rId132"/>
    <p:sldId id="715" r:id="rId133"/>
    <p:sldId id="716" r:id="rId134"/>
    <p:sldId id="554" r:id="rId135"/>
    <p:sldId id="555" r:id="rId136"/>
    <p:sldId id="668" r:id="rId137"/>
    <p:sldId id="686" r:id="rId138"/>
    <p:sldId id="687" r:id="rId139"/>
    <p:sldId id="688" r:id="rId140"/>
    <p:sldId id="689" r:id="rId141"/>
    <p:sldId id="690" r:id="rId142"/>
    <p:sldId id="691" r:id="rId143"/>
    <p:sldId id="692" r:id="rId144"/>
    <p:sldId id="693" r:id="rId145"/>
    <p:sldId id="694" r:id="rId146"/>
    <p:sldId id="477" r:id="rId147"/>
    <p:sldId id="556" r:id="rId148"/>
    <p:sldId id="515" r:id="rId149"/>
    <p:sldId id="517" r:id="rId150"/>
    <p:sldId id="516" r:id="rId151"/>
    <p:sldId id="730" r:id="rId152"/>
    <p:sldId id="729" r:id="rId153"/>
    <p:sldId id="717" r:id="rId154"/>
    <p:sldId id="718" r:id="rId155"/>
    <p:sldId id="719" r:id="rId156"/>
    <p:sldId id="720" r:id="rId157"/>
    <p:sldId id="721" r:id="rId158"/>
    <p:sldId id="722" r:id="rId159"/>
    <p:sldId id="723" r:id="rId160"/>
    <p:sldId id="724" r:id="rId161"/>
    <p:sldId id="725" r:id="rId162"/>
    <p:sldId id="726" r:id="rId163"/>
    <p:sldId id="727" r:id="rId164"/>
    <p:sldId id="728" r:id="rId165"/>
    <p:sldId id="701" r:id="rId166"/>
    <p:sldId id="695" r:id="rId167"/>
    <p:sldId id="696" r:id="rId168"/>
    <p:sldId id="697" r:id="rId169"/>
    <p:sldId id="698" r:id="rId170"/>
    <p:sldId id="699" r:id="rId171"/>
    <p:sldId id="518" r:id="rId172"/>
    <p:sldId id="674" r:id="rId173"/>
    <p:sldId id="675" r:id="rId174"/>
    <p:sldId id="676" r:id="rId175"/>
    <p:sldId id="677" r:id="rId176"/>
    <p:sldId id="678" r:id="rId177"/>
    <p:sldId id="679" r:id="rId178"/>
    <p:sldId id="680" r:id="rId179"/>
    <p:sldId id="681" r:id="rId180"/>
    <p:sldId id="682" r:id="rId181"/>
    <p:sldId id="683" r:id="rId182"/>
    <p:sldId id="684" r:id="rId183"/>
    <p:sldId id="685" r:id="rId184"/>
    <p:sldId id="478" r:id="rId185"/>
    <p:sldId id="479" r:id="rId186"/>
    <p:sldId id="480" r:id="rId187"/>
    <p:sldId id="481" r:id="rId188"/>
    <p:sldId id="482" r:id="rId189"/>
    <p:sldId id="483" r:id="rId190"/>
    <p:sldId id="484" r:id="rId191"/>
    <p:sldId id="485" r:id="rId192"/>
    <p:sldId id="486" r:id="rId193"/>
    <p:sldId id="487" r:id="rId194"/>
    <p:sldId id="488" r:id="rId195"/>
    <p:sldId id="489" r:id="rId196"/>
    <p:sldId id="490" r:id="rId197"/>
    <p:sldId id="491" r:id="rId198"/>
    <p:sldId id="492" r:id="rId199"/>
    <p:sldId id="493" r:id="rId200"/>
    <p:sldId id="494" r:id="rId201"/>
    <p:sldId id="495" r:id="rId202"/>
    <p:sldId id="496" r:id="rId203"/>
    <p:sldId id="497" r:id="rId204"/>
    <p:sldId id="498" r:id="rId205"/>
    <p:sldId id="499" r:id="rId206"/>
    <p:sldId id="500" r:id="rId207"/>
    <p:sldId id="501" r:id="rId208"/>
    <p:sldId id="502" r:id="rId209"/>
    <p:sldId id="503" r:id="rId210"/>
    <p:sldId id="504" r:id="rId211"/>
    <p:sldId id="505" r:id="rId212"/>
    <p:sldId id="506" r:id="rId213"/>
    <p:sldId id="507" r:id="rId214"/>
    <p:sldId id="508" r:id="rId215"/>
    <p:sldId id="509" r:id="rId216"/>
    <p:sldId id="510" r:id="rId217"/>
    <p:sldId id="511" r:id="rId218"/>
    <p:sldId id="512" r:id="rId219"/>
    <p:sldId id="513" r:id="rId220"/>
    <p:sldId id="514" r:id="rId221"/>
    <p:sldId id="396" r:id="rId222"/>
    <p:sldId id="397" r:id="rId223"/>
    <p:sldId id="389" r:id="rId224"/>
    <p:sldId id="402" r:id="rId225"/>
    <p:sldId id="401" r:id="rId226"/>
    <p:sldId id="390" r:id="rId227"/>
    <p:sldId id="394" r:id="rId228"/>
    <p:sldId id="395" r:id="rId229"/>
    <p:sldId id="393" r:id="rId230"/>
    <p:sldId id="306" r:id="rId231"/>
    <p:sldId id="307" r:id="rId232"/>
    <p:sldId id="308" r:id="rId233"/>
    <p:sldId id="309" r:id="rId234"/>
    <p:sldId id="310" r:id="rId235"/>
    <p:sldId id="311" r:id="rId236"/>
    <p:sldId id="312" r:id="rId237"/>
    <p:sldId id="313" r:id="rId238"/>
    <p:sldId id="314" r:id="rId239"/>
    <p:sldId id="315" r:id="rId240"/>
    <p:sldId id="316" r:id="rId241"/>
    <p:sldId id="317" r:id="rId242"/>
    <p:sldId id="318" r:id="rId243"/>
    <p:sldId id="319" r:id="rId244"/>
    <p:sldId id="320" r:id="rId245"/>
    <p:sldId id="321" r:id="rId246"/>
    <p:sldId id="322" r:id="rId247"/>
    <p:sldId id="323" r:id="rId248"/>
    <p:sldId id="324" r:id="rId249"/>
    <p:sldId id="325" r:id="rId250"/>
    <p:sldId id="326" r:id="rId251"/>
    <p:sldId id="327" r:id="rId252"/>
    <p:sldId id="328" r:id="rId253"/>
    <p:sldId id="329" r:id="rId254"/>
    <p:sldId id="330" r:id="rId255"/>
    <p:sldId id="331" r:id="rId256"/>
    <p:sldId id="332" r:id="rId257"/>
    <p:sldId id="333" r:id="rId258"/>
    <p:sldId id="334" r:id="rId259"/>
    <p:sldId id="335" r:id="rId260"/>
    <p:sldId id="336" r:id="rId261"/>
    <p:sldId id="337" r:id="rId262"/>
    <p:sldId id="338" r:id="rId263"/>
    <p:sldId id="339" r:id="rId264"/>
    <p:sldId id="340" r:id="rId265"/>
    <p:sldId id="341" r:id="rId266"/>
    <p:sldId id="342" r:id="rId267"/>
    <p:sldId id="343" r:id="rId268"/>
    <p:sldId id="344" r:id="rId269"/>
    <p:sldId id="345" r:id="rId270"/>
    <p:sldId id="346" r:id="rId271"/>
    <p:sldId id="347" r:id="rId272"/>
    <p:sldId id="348" r:id="rId273"/>
    <p:sldId id="349" r:id="rId274"/>
    <p:sldId id="350" r:id="rId275"/>
    <p:sldId id="351" r:id="rId276"/>
    <p:sldId id="352" r:id="rId277"/>
    <p:sldId id="353" r:id="rId278"/>
    <p:sldId id="354" r:id="rId279"/>
    <p:sldId id="355" r:id="rId280"/>
    <p:sldId id="356" r:id="rId281"/>
    <p:sldId id="357" r:id="rId282"/>
    <p:sldId id="358" r:id="rId283"/>
    <p:sldId id="359" r:id="rId284"/>
    <p:sldId id="360" r:id="rId285"/>
    <p:sldId id="361" r:id="rId286"/>
    <p:sldId id="362" r:id="rId287"/>
    <p:sldId id="363" r:id="rId288"/>
    <p:sldId id="364" r:id="rId289"/>
    <p:sldId id="365" r:id="rId290"/>
    <p:sldId id="366" r:id="rId291"/>
    <p:sldId id="367" r:id="rId292"/>
    <p:sldId id="368" r:id="rId293"/>
    <p:sldId id="369" r:id="rId294"/>
    <p:sldId id="370" r:id="rId295"/>
    <p:sldId id="371" r:id="rId296"/>
    <p:sldId id="372" r:id="rId297"/>
    <p:sldId id="373" r:id="rId298"/>
    <p:sldId id="374" r:id="rId299"/>
    <p:sldId id="375" r:id="rId300"/>
    <p:sldId id="376" r:id="rId301"/>
    <p:sldId id="377" r:id="rId302"/>
    <p:sldId id="378" r:id="rId303"/>
    <p:sldId id="379" r:id="rId304"/>
    <p:sldId id="380" r:id="rId305"/>
    <p:sldId id="381" r:id="rId306"/>
    <p:sldId id="429" r:id="rId307"/>
    <p:sldId id="430" r:id="rId308"/>
    <p:sldId id="431" r:id="rId309"/>
    <p:sldId id="382" r:id="rId310"/>
    <p:sldId id="520" r:id="rId311"/>
    <p:sldId id="443" r:id="rId312"/>
    <p:sldId id="444" r:id="rId313"/>
    <p:sldId id="448" r:id="rId314"/>
    <p:sldId id="449" r:id="rId315"/>
    <p:sldId id="523" r:id="rId316"/>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CC99FF"/>
    <a:srgbClr val="FFCC99"/>
    <a:srgbClr val="FF9900"/>
    <a:srgbClr val="FFCCCC"/>
    <a:srgbClr val="0000FF"/>
    <a:srgbClr val="CCECFF"/>
    <a:srgbClr val="009900"/>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73B810DE-F7F1-4C8E-AA25-75E8CA6BD36A}">
  <a:tblStyle styleId="{73B810DE-F7F1-4C8E-AA25-75E8CA6BD36A}" styleName="Table_0"/>
  <a:tblStyle styleId="{6CC07C7D-2331-40B3-BEDA-8F44BC584F23}" styleName="Table_1"/>
  <a:tblStyle styleId="{66C0E525-FAC8-4033-8CA5-EC58ABC00C9D}" styleName="Table_2"/>
  <a:tblStyle styleId="{7F91467D-167B-4EB9-AFD7-83CE1AC13BFB}" styleName="Table_3"/>
  <a:tblStyle styleId="{54DD9663-0946-4284-BC02-EE46C9C0BB77}" styleName="Table_4"/>
  <a:tblStyle styleId="{B285C638-8990-4993-9F55-7309FBE58D57}" styleName="Table_5"/>
  <a:tblStyle styleId="{C92D0A4B-0299-4448-9C51-1E2E488A98E9}" styleName="Table_6"/>
  <a:tblStyle styleId="{0F817555-D85D-41D9-B82D-D73F11C14A24}" styleName="Table_7"/>
  <a:tblStyle styleId="{5B19FC62-C0E7-493F-81A0-E2FEF41869DC}" styleName="Table_8"/>
  <a:tblStyle styleId="{31A98DCA-979B-45A6-9DCC-982D1F8DAFB4}" styleName="Table_9"/>
  <a:tblStyle styleId="{2433A451-716B-446A-9EFE-74CB0BD70F29}" styleName="Table_10"/>
  <a:tblStyle styleId="{9C9DA998-9B16-4D11-9DF8-E03AE8F0A54F}" styleName="Table_11"/>
  <a:tblStyle styleId="{6FABE83F-35FA-43CE-A3A6-BDDE05E4FD0B}" styleName="Table_12"/>
  <a:tblStyle styleId="{3A41ADD7-3077-4D1B-8825-8C2BACC3A7D5}" styleName="Table_13"/>
  <a:tblStyle styleId="{63D0055A-C544-4677-BD61-270B417D10EA}" styleName="Table_14"/>
  <a:tblStyle styleId="{35EBBDA1-531D-4387-93BB-C0CA5F1A5FF0}" styleName="Table_15"/>
  <a:tblStyle styleId="{1B766477-4D1E-464B-BC2B-0E82F2A9216B}" styleName="Table_16"/>
  <a:tblStyle styleId="{8DB25368-DD09-4434-BA9E-A7EFCD4AECA3}" styleName="Table_17"/>
  <a:tblStyle styleId="{8211FC01-4DEC-4F4A-8F1E-9AA8269E1FD2}" styleName="Table_18"/>
  <a:tblStyle styleId="{BA482620-424B-4C10-BF5E-292622062879}" styleName="Table_19"/>
  <a:tblStyle styleId="{CA8AE0FD-8EBD-4E56-BD7D-DA111DFE8E91}" styleName="Table_20"/>
  <a:tblStyle styleId="{8628327E-1C35-41E2-AC0F-3087D8B4FF00}" styleName="Table_21"/>
  <a:tblStyle styleId="{FB52405F-8A84-4377-8631-FC6E9BBF0E7C}" styleName="Table_22"/>
  <a:tblStyle styleId="{947BC136-FE98-482C-A8AD-06E47D3FC5ED}" styleName="Table_23"/>
  <a:tblStyle styleId="{406A3065-0BB5-4431-B08F-1F0C3107154A}" styleName="Table_24"/>
  <a:tblStyle styleId="{B3E17869-1EE8-4A95-BCDA-23757FFA018A}" styleName="Table_25"/>
  <a:tblStyle styleId="{6D4CFA6D-D333-40EC-81AC-B2A746D8414D}" styleName="Table_26"/>
  <a:tblStyle styleId="{439B8DE3-4D37-46A5-B1DA-49890235EC6E}" styleName="Table_27"/>
  <a:tblStyle styleId="{1FF40D3E-D7E2-4329-B741-3AF0DBAF97A4}" styleName="Table_28"/>
  <a:tblStyle styleId="{5DD76A81-6FB9-423E-81EE-21949713C5CA}" styleName="Table_29"/>
  <a:tblStyle styleId="{3BF26197-7F04-4073-A954-AD44901D4253}" styleName="Table_30"/>
  <a:tblStyle styleId="{FC0C94E5-2F02-4AA6-A50E-F4B5456E643F}" styleName="Table_31"/>
  <a:tblStyle styleId="{CB3FFDAA-7285-4A13-A6E4-D2E1E30CFE5D}" styleName="Table_32"/>
  <a:tblStyle styleId="{97A18E59-1590-44F0-9223-079A9F2BFA0B}" styleName="Table_33"/>
  <a:tblStyle styleId="{377DA47D-FA53-4393-BBCB-D75702BCD806}" styleName="Table_34"/>
  <a:tblStyle styleId="{27B59373-024D-41D3-AC8E-96AEF5A820D4}" styleName="Table_35"/>
  <a:tblStyle styleId="{1871305E-0BE5-4E01-9E63-D3ED2DC69E27}" styleName="Table_36"/>
  <a:tblStyle styleId="{16975484-DBA2-413D-8CA8-F3ABC4335194}" styleName="Table_37"/>
  <a:tblStyle styleId="{380DE010-F844-485D-8C4E-911372E7F470}" styleName="Table_38"/>
  <a:tblStyle styleId="{59CE97CB-B97D-4921-83CC-F4910CE9E93C}" styleName="Table_39"/>
  <a:tblStyle styleId="{7C91B1A5-DA48-4EE6-83B1-89CB129B9FC8}" styleName="Table_40"/>
  <a:tblStyle styleId="{FC6BC556-4225-4270-91BA-1467F128C23C}" styleName="Table_41"/>
  <a:tblStyle styleId="{87B53BA7-367D-4725-AA27-A9E024855C71}" styleName="Table_42"/>
  <a:tblStyle styleId="{7701173C-282B-45AD-8DEB-9E6BB5656602}" styleName="Table_43"/>
  <a:tblStyle styleId="{F61B5940-C97B-4135-B50F-5EAF1A9B337B}" styleName="Table_44"/>
  <a:tblStyle styleId="{776FF8DA-2400-4902-9BBC-B07CFA9A88B0}" styleName="Table_45"/>
  <a:tblStyle styleId="{33F9ED4D-12AC-4D14-B33C-43B715CF7370}" styleName="Table_46"/>
  <a:tblStyle styleId="{EA85FD87-D635-49FC-B760-040BC2430CF3}" styleName="Table_47"/>
  <a:tblStyle styleId="{F1C432CA-14DF-4370-91F8-ECE585F5030B}" styleName="Table_48"/>
  <a:tblStyle styleId="{2A632956-E318-4BFC-B589-A4A7E8EFB1CE}" styleName="Table_49"/>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28449" autoAdjust="0"/>
    <p:restoredTop sz="99741" autoAdjust="0"/>
  </p:normalViewPr>
  <p:slideViewPr>
    <p:cSldViewPr snapToGrid="0" snapToObjects="1">
      <p:cViewPr varScale="1">
        <p:scale>
          <a:sx n="79" d="100"/>
          <a:sy n="79" d="100"/>
        </p:scale>
        <p:origin x="-540" y="-96"/>
      </p:cViewPr>
      <p:guideLst>
        <p:guide orient="horz" pos="2160"/>
        <p:guide pos="2880"/>
      </p:guideLst>
    </p:cSldViewPr>
  </p:slideViewPr>
  <p:notesTextViewPr>
    <p:cViewPr>
      <p:scale>
        <a:sx n="100" d="100"/>
        <a:sy n="100" d="100"/>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99" Type="http://schemas.openxmlformats.org/officeDocument/2006/relationships/slide" Target="slides/slide292.xml"/><Relationship Id="rId303" Type="http://schemas.openxmlformats.org/officeDocument/2006/relationships/slide" Target="slides/slide296.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38" Type="http://schemas.openxmlformats.org/officeDocument/2006/relationships/slide" Target="slides/slide131.xml"/><Relationship Id="rId159" Type="http://schemas.openxmlformats.org/officeDocument/2006/relationships/slide" Target="slides/slide152.xml"/><Relationship Id="rId170" Type="http://schemas.openxmlformats.org/officeDocument/2006/relationships/slide" Target="slides/slide163.xml"/><Relationship Id="rId191" Type="http://schemas.openxmlformats.org/officeDocument/2006/relationships/slide" Target="slides/slide184.xml"/><Relationship Id="rId205" Type="http://schemas.openxmlformats.org/officeDocument/2006/relationships/slide" Target="slides/slide198.xml"/><Relationship Id="rId226" Type="http://schemas.openxmlformats.org/officeDocument/2006/relationships/slide" Target="slides/slide219.xml"/><Relationship Id="rId247" Type="http://schemas.openxmlformats.org/officeDocument/2006/relationships/slide" Target="slides/slide240.xml"/><Relationship Id="rId107" Type="http://schemas.openxmlformats.org/officeDocument/2006/relationships/slide" Target="slides/slide100.xml"/><Relationship Id="rId268" Type="http://schemas.openxmlformats.org/officeDocument/2006/relationships/slide" Target="slides/slide261.xml"/><Relationship Id="rId289" Type="http://schemas.openxmlformats.org/officeDocument/2006/relationships/slide" Target="slides/slide282.xml"/><Relationship Id="rId11" Type="http://schemas.openxmlformats.org/officeDocument/2006/relationships/slide" Target="slides/slide4.xml"/><Relationship Id="rId32" Type="http://schemas.openxmlformats.org/officeDocument/2006/relationships/slide" Target="slides/slide25.xml"/><Relationship Id="rId53" Type="http://schemas.openxmlformats.org/officeDocument/2006/relationships/slide" Target="slides/slide46.xml"/><Relationship Id="rId74" Type="http://schemas.openxmlformats.org/officeDocument/2006/relationships/slide" Target="slides/slide67.xml"/><Relationship Id="rId128" Type="http://schemas.openxmlformats.org/officeDocument/2006/relationships/slide" Target="slides/slide121.xml"/><Relationship Id="rId149" Type="http://schemas.openxmlformats.org/officeDocument/2006/relationships/slide" Target="slides/slide142.xml"/><Relationship Id="rId314" Type="http://schemas.openxmlformats.org/officeDocument/2006/relationships/slide" Target="slides/slide307.xml"/><Relationship Id="rId5" Type="http://schemas.openxmlformats.org/officeDocument/2006/relationships/slideMaster" Target="slideMasters/slideMaster5.xml"/><Relationship Id="rId95" Type="http://schemas.openxmlformats.org/officeDocument/2006/relationships/slide" Target="slides/slide88.xml"/><Relationship Id="rId160" Type="http://schemas.openxmlformats.org/officeDocument/2006/relationships/slide" Target="slides/slide153.xml"/><Relationship Id="rId181" Type="http://schemas.openxmlformats.org/officeDocument/2006/relationships/slide" Target="slides/slide174.xml"/><Relationship Id="rId216" Type="http://schemas.openxmlformats.org/officeDocument/2006/relationships/slide" Target="slides/slide209.xml"/><Relationship Id="rId237" Type="http://schemas.openxmlformats.org/officeDocument/2006/relationships/slide" Target="slides/slide230.xml"/><Relationship Id="rId258" Type="http://schemas.openxmlformats.org/officeDocument/2006/relationships/slide" Target="slides/slide251.xml"/><Relationship Id="rId279" Type="http://schemas.openxmlformats.org/officeDocument/2006/relationships/slide" Target="slides/slide272.xml"/><Relationship Id="rId22" Type="http://schemas.openxmlformats.org/officeDocument/2006/relationships/slide" Target="slides/slide15.xml"/><Relationship Id="rId43" Type="http://schemas.openxmlformats.org/officeDocument/2006/relationships/slide" Target="slides/slide36.xml"/><Relationship Id="rId64" Type="http://schemas.openxmlformats.org/officeDocument/2006/relationships/slide" Target="slides/slide57.xml"/><Relationship Id="rId118" Type="http://schemas.openxmlformats.org/officeDocument/2006/relationships/slide" Target="slides/slide111.xml"/><Relationship Id="rId139" Type="http://schemas.openxmlformats.org/officeDocument/2006/relationships/slide" Target="slides/slide132.xml"/><Relationship Id="rId290" Type="http://schemas.openxmlformats.org/officeDocument/2006/relationships/slide" Target="slides/slide283.xml"/><Relationship Id="rId304" Type="http://schemas.openxmlformats.org/officeDocument/2006/relationships/slide" Target="slides/slide297.xml"/><Relationship Id="rId85" Type="http://schemas.openxmlformats.org/officeDocument/2006/relationships/slide" Target="slides/slide78.xml"/><Relationship Id="rId150" Type="http://schemas.openxmlformats.org/officeDocument/2006/relationships/slide" Target="slides/slide143.xml"/><Relationship Id="rId171" Type="http://schemas.openxmlformats.org/officeDocument/2006/relationships/slide" Target="slides/slide164.xml"/><Relationship Id="rId192" Type="http://schemas.openxmlformats.org/officeDocument/2006/relationships/slide" Target="slides/slide185.xml"/><Relationship Id="rId206" Type="http://schemas.openxmlformats.org/officeDocument/2006/relationships/slide" Target="slides/slide199.xml"/><Relationship Id="rId227" Type="http://schemas.openxmlformats.org/officeDocument/2006/relationships/slide" Target="slides/slide220.xml"/><Relationship Id="rId248" Type="http://schemas.openxmlformats.org/officeDocument/2006/relationships/slide" Target="slides/slide241.xml"/><Relationship Id="rId269" Type="http://schemas.openxmlformats.org/officeDocument/2006/relationships/slide" Target="slides/slide262.xml"/><Relationship Id="rId12" Type="http://schemas.openxmlformats.org/officeDocument/2006/relationships/slide" Target="slides/slide5.xml"/><Relationship Id="rId33" Type="http://schemas.openxmlformats.org/officeDocument/2006/relationships/slide" Target="slides/slide26.xml"/><Relationship Id="rId108" Type="http://schemas.openxmlformats.org/officeDocument/2006/relationships/slide" Target="slides/slide101.xml"/><Relationship Id="rId129" Type="http://schemas.openxmlformats.org/officeDocument/2006/relationships/slide" Target="slides/slide122.xml"/><Relationship Id="rId280" Type="http://schemas.openxmlformats.org/officeDocument/2006/relationships/slide" Target="slides/slide273.xml"/><Relationship Id="rId315" Type="http://schemas.openxmlformats.org/officeDocument/2006/relationships/slide" Target="slides/slide308.xml"/><Relationship Id="rId54" Type="http://schemas.openxmlformats.org/officeDocument/2006/relationships/slide" Target="slides/slide47.xml"/><Relationship Id="rId75" Type="http://schemas.openxmlformats.org/officeDocument/2006/relationships/slide" Target="slides/slide68.xml"/><Relationship Id="rId96" Type="http://schemas.openxmlformats.org/officeDocument/2006/relationships/slide" Target="slides/slide89.xml"/><Relationship Id="rId140" Type="http://schemas.openxmlformats.org/officeDocument/2006/relationships/slide" Target="slides/slide133.xml"/><Relationship Id="rId161" Type="http://schemas.openxmlformats.org/officeDocument/2006/relationships/slide" Target="slides/slide154.xml"/><Relationship Id="rId182" Type="http://schemas.openxmlformats.org/officeDocument/2006/relationships/slide" Target="slides/slide175.xml"/><Relationship Id="rId217" Type="http://schemas.openxmlformats.org/officeDocument/2006/relationships/slide" Target="slides/slide210.xml"/><Relationship Id="rId6" Type="http://schemas.openxmlformats.org/officeDocument/2006/relationships/slideMaster" Target="slideMasters/slideMaster6.xml"/><Relationship Id="rId238" Type="http://schemas.openxmlformats.org/officeDocument/2006/relationships/slide" Target="slides/slide231.xml"/><Relationship Id="rId259" Type="http://schemas.openxmlformats.org/officeDocument/2006/relationships/slide" Target="slides/slide252.xml"/><Relationship Id="rId23" Type="http://schemas.openxmlformats.org/officeDocument/2006/relationships/slide" Target="slides/slide16.xml"/><Relationship Id="rId119" Type="http://schemas.openxmlformats.org/officeDocument/2006/relationships/slide" Target="slides/slide112.xml"/><Relationship Id="rId270" Type="http://schemas.openxmlformats.org/officeDocument/2006/relationships/slide" Target="slides/slide263.xml"/><Relationship Id="rId291" Type="http://schemas.openxmlformats.org/officeDocument/2006/relationships/slide" Target="slides/slide284.xml"/><Relationship Id="rId305" Type="http://schemas.openxmlformats.org/officeDocument/2006/relationships/slide" Target="slides/slide298.xml"/><Relationship Id="rId44" Type="http://schemas.openxmlformats.org/officeDocument/2006/relationships/slide" Target="slides/slide37.xml"/><Relationship Id="rId65" Type="http://schemas.openxmlformats.org/officeDocument/2006/relationships/slide" Target="slides/slide58.xml"/><Relationship Id="rId86" Type="http://schemas.openxmlformats.org/officeDocument/2006/relationships/slide" Target="slides/slide79.xml"/><Relationship Id="rId130" Type="http://schemas.openxmlformats.org/officeDocument/2006/relationships/slide" Target="slides/slide123.xml"/><Relationship Id="rId151" Type="http://schemas.openxmlformats.org/officeDocument/2006/relationships/slide" Target="slides/slide144.xml"/><Relationship Id="rId172" Type="http://schemas.openxmlformats.org/officeDocument/2006/relationships/slide" Target="slides/slide165.xml"/><Relationship Id="rId193" Type="http://schemas.openxmlformats.org/officeDocument/2006/relationships/slide" Target="slides/slide186.xml"/><Relationship Id="rId207" Type="http://schemas.openxmlformats.org/officeDocument/2006/relationships/slide" Target="slides/slide200.xml"/><Relationship Id="rId228" Type="http://schemas.openxmlformats.org/officeDocument/2006/relationships/slide" Target="slides/slide221.xml"/><Relationship Id="rId249" Type="http://schemas.openxmlformats.org/officeDocument/2006/relationships/slide" Target="slides/slide242.xml"/><Relationship Id="rId13" Type="http://schemas.openxmlformats.org/officeDocument/2006/relationships/slide" Target="slides/slide6.xml"/><Relationship Id="rId109" Type="http://schemas.openxmlformats.org/officeDocument/2006/relationships/slide" Target="slides/slide102.xml"/><Relationship Id="rId260" Type="http://schemas.openxmlformats.org/officeDocument/2006/relationships/slide" Target="slides/slide253.xml"/><Relationship Id="rId281" Type="http://schemas.openxmlformats.org/officeDocument/2006/relationships/slide" Target="slides/slide274.xml"/><Relationship Id="rId316" Type="http://schemas.openxmlformats.org/officeDocument/2006/relationships/slide" Target="slides/slide309.xml"/><Relationship Id="rId34" Type="http://schemas.openxmlformats.org/officeDocument/2006/relationships/slide" Target="slides/slide27.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20" Type="http://schemas.openxmlformats.org/officeDocument/2006/relationships/slide" Target="slides/slide113.xml"/><Relationship Id="rId141" Type="http://schemas.openxmlformats.org/officeDocument/2006/relationships/slide" Target="slides/slide134.xml"/><Relationship Id="rId7" Type="http://schemas.openxmlformats.org/officeDocument/2006/relationships/slideMaster" Target="slideMasters/slideMaster7.xml"/><Relationship Id="rId162" Type="http://schemas.openxmlformats.org/officeDocument/2006/relationships/slide" Target="slides/slide155.xml"/><Relationship Id="rId183" Type="http://schemas.openxmlformats.org/officeDocument/2006/relationships/slide" Target="slides/slide176.xml"/><Relationship Id="rId218" Type="http://schemas.openxmlformats.org/officeDocument/2006/relationships/slide" Target="slides/slide211.xml"/><Relationship Id="rId239" Type="http://schemas.openxmlformats.org/officeDocument/2006/relationships/slide" Target="slides/slide232.xml"/><Relationship Id="rId250" Type="http://schemas.openxmlformats.org/officeDocument/2006/relationships/slide" Target="slides/slide243.xml"/><Relationship Id="rId271" Type="http://schemas.openxmlformats.org/officeDocument/2006/relationships/slide" Target="slides/slide264.xml"/><Relationship Id="rId292" Type="http://schemas.openxmlformats.org/officeDocument/2006/relationships/slide" Target="slides/slide285.xml"/><Relationship Id="rId306" Type="http://schemas.openxmlformats.org/officeDocument/2006/relationships/slide" Target="slides/slide299.xml"/><Relationship Id="rId24" Type="http://schemas.openxmlformats.org/officeDocument/2006/relationships/slide" Target="slides/slide17.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31" Type="http://schemas.openxmlformats.org/officeDocument/2006/relationships/slide" Target="slides/slide124.xml"/><Relationship Id="rId152" Type="http://schemas.openxmlformats.org/officeDocument/2006/relationships/slide" Target="slides/slide145.xml"/><Relationship Id="rId173" Type="http://schemas.openxmlformats.org/officeDocument/2006/relationships/slide" Target="slides/slide166.xml"/><Relationship Id="rId194" Type="http://schemas.openxmlformats.org/officeDocument/2006/relationships/slide" Target="slides/slide187.xml"/><Relationship Id="rId208" Type="http://schemas.openxmlformats.org/officeDocument/2006/relationships/slide" Target="slides/slide201.xml"/><Relationship Id="rId229" Type="http://schemas.openxmlformats.org/officeDocument/2006/relationships/slide" Target="slides/slide222.xml"/><Relationship Id="rId19" Type="http://schemas.openxmlformats.org/officeDocument/2006/relationships/slide" Target="slides/slide12.xml"/><Relationship Id="rId224" Type="http://schemas.openxmlformats.org/officeDocument/2006/relationships/slide" Target="slides/slide217.xml"/><Relationship Id="rId240" Type="http://schemas.openxmlformats.org/officeDocument/2006/relationships/slide" Target="slides/slide233.xml"/><Relationship Id="rId245" Type="http://schemas.openxmlformats.org/officeDocument/2006/relationships/slide" Target="slides/slide238.xml"/><Relationship Id="rId261" Type="http://schemas.openxmlformats.org/officeDocument/2006/relationships/slide" Target="slides/slide254.xml"/><Relationship Id="rId266" Type="http://schemas.openxmlformats.org/officeDocument/2006/relationships/slide" Target="slides/slide259.xml"/><Relationship Id="rId287" Type="http://schemas.openxmlformats.org/officeDocument/2006/relationships/slide" Target="slides/slide280.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168" Type="http://schemas.openxmlformats.org/officeDocument/2006/relationships/slide" Target="slides/slide161.xml"/><Relationship Id="rId282" Type="http://schemas.openxmlformats.org/officeDocument/2006/relationships/slide" Target="slides/slide275.xml"/><Relationship Id="rId312" Type="http://schemas.openxmlformats.org/officeDocument/2006/relationships/slide" Target="slides/slide305.xml"/><Relationship Id="rId317"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163" Type="http://schemas.openxmlformats.org/officeDocument/2006/relationships/slide" Target="slides/slide156.xml"/><Relationship Id="rId184" Type="http://schemas.openxmlformats.org/officeDocument/2006/relationships/slide" Target="slides/slide177.xml"/><Relationship Id="rId189" Type="http://schemas.openxmlformats.org/officeDocument/2006/relationships/slide" Target="slides/slide182.xml"/><Relationship Id="rId219" Type="http://schemas.openxmlformats.org/officeDocument/2006/relationships/slide" Target="slides/slide212.xml"/><Relationship Id="rId3" Type="http://schemas.openxmlformats.org/officeDocument/2006/relationships/slideMaster" Target="slideMasters/slideMaster3.xml"/><Relationship Id="rId214" Type="http://schemas.openxmlformats.org/officeDocument/2006/relationships/slide" Target="slides/slide207.xml"/><Relationship Id="rId230" Type="http://schemas.openxmlformats.org/officeDocument/2006/relationships/slide" Target="slides/slide223.xml"/><Relationship Id="rId235" Type="http://schemas.openxmlformats.org/officeDocument/2006/relationships/slide" Target="slides/slide228.xml"/><Relationship Id="rId251" Type="http://schemas.openxmlformats.org/officeDocument/2006/relationships/slide" Target="slides/slide244.xml"/><Relationship Id="rId256" Type="http://schemas.openxmlformats.org/officeDocument/2006/relationships/slide" Target="slides/slide249.xml"/><Relationship Id="rId277" Type="http://schemas.openxmlformats.org/officeDocument/2006/relationships/slide" Target="slides/slide270.xml"/><Relationship Id="rId298" Type="http://schemas.openxmlformats.org/officeDocument/2006/relationships/slide" Target="slides/slide291.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slide" Target="slides/slide151.xml"/><Relationship Id="rId272" Type="http://schemas.openxmlformats.org/officeDocument/2006/relationships/slide" Target="slides/slide265.xml"/><Relationship Id="rId293" Type="http://schemas.openxmlformats.org/officeDocument/2006/relationships/slide" Target="slides/slide286.xml"/><Relationship Id="rId302" Type="http://schemas.openxmlformats.org/officeDocument/2006/relationships/slide" Target="slides/slide295.xml"/><Relationship Id="rId307" Type="http://schemas.openxmlformats.org/officeDocument/2006/relationships/slide" Target="slides/slide300.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slide" Target="slides/slide146.xml"/><Relationship Id="rId174" Type="http://schemas.openxmlformats.org/officeDocument/2006/relationships/slide" Target="slides/slide167.xml"/><Relationship Id="rId179" Type="http://schemas.openxmlformats.org/officeDocument/2006/relationships/slide" Target="slides/slide172.xml"/><Relationship Id="rId195" Type="http://schemas.openxmlformats.org/officeDocument/2006/relationships/slide" Target="slides/slide188.xml"/><Relationship Id="rId209" Type="http://schemas.openxmlformats.org/officeDocument/2006/relationships/slide" Target="slides/slide202.xml"/><Relationship Id="rId190" Type="http://schemas.openxmlformats.org/officeDocument/2006/relationships/slide" Target="slides/slide183.xml"/><Relationship Id="rId204" Type="http://schemas.openxmlformats.org/officeDocument/2006/relationships/slide" Target="slides/slide197.xml"/><Relationship Id="rId220" Type="http://schemas.openxmlformats.org/officeDocument/2006/relationships/slide" Target="slides/slide213.xml"/><Relationship Id="rId225" Type="http://schemas.openxmlformats.org/officeDocument/2006/relationships/slide" Target="slides/slide218.xml"/><Relationship Id="rId241" Type="http://schemas.openxmlformats.org/officeDocument/2006/relationships/slide" Target="slides/slide234.xml"/><Relationship Id="rId246" Type="http://schemas.openxmlformats.org/officeDocument/2006/relationships/slide" Target="slides/slide239.xml"/><Relationship Id="rId267" Type="http://schemas.openxmlformats.org/officeDocument/2006/relationships/slide" Target="slides/slide260.xml"/><Relationship Id="rId288" Type="http://schemas.openxmlformats.org/officeDocument/2006/relationships/slide" Target="slides/slide281.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262" Type="http://schemas.openxmlformats.org/officeDocument/2006/relationships/slide" Target="slides/slide255.xml"/><Relationship Id="rId283" Type="http://schemas.openxmlformats.org/officeDocument/2006/relationships/slide" Target="slides/slide276.xml"/><Relationship Id="rId313" Type="http://schemas.openxmlformats.org/officeDocument/2006/relationships/slide" Target="slides/slide306.xml"/><Relationship Id="rId318" Type="http://schemas.openxmlformats.org/officeDocument/2006/relationships/presProps" Target="presProps.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slide" Target="slides/slide136.xml"/><Relationship Id="rId148" Type="http://schemas.openxmlformats.org/officeDocument/2006/relationships/slide" Target="slides/slide141.xml"/><Relationship Id="rId164" Type="http://schemas.openxmlformats.org/officeDocument/2006/relationships/slide" Target="slides/slide157.xml"/><Relationship Id="rId169" Type="http://schemas.openxmlformats.org/officeDocument/2006/relationships/slide" Target="slides/slide162.xml"/><Relationship Id="rId185" Type="http://schemas.openxmlformats.org/officeDocument/2006/relationships/slide" Target="slides/slide178.xml"/><Relationship Id="rId4" Type="http://schemas.openxmlformats.org/officeDocument/2006/relationships/slideMaster" Target="slideMasters/slideMaster4.xml"/><Relationship Id="rId9" Type="http://schemas.openxmlformats.org/officeDocument/2006/relationships/slide" Target="slides/slide2.xml"/><Relationship Id="rId180" Type="http://schemas.openxmlformats.org/officeDocument/2006/relationships/slide" Target="slides/slide173.xml"/><Relationship Id="rId210" Type="http://schemas.openxmlformats.org/officeDocument/2006/relationships/slide" Target="slides/slide203.xml"/><Relationship Id="rId215" Type="http://schemas.openxmlformats.org/officeDocument/2006/relationships/slide" Target="slides/slide208.xml"/><Relationship Id="rId236" Type="http://schemas.openxmlformats.org/officeDocument/2006/relationships/slide" Target="slides/slide229.xml"/><Relationship Id="rId257" Type="http://schemas.openxmlformats.org/officeDocument/2006/relationships/slide" Target="slides/slide250.xml"/><Relationship Id="rId278" Type="http://schemas.openxmlformats.org/officeDocument/2006/relationships/slide" Target="slides/slide271.xml"/><Relationship Id="rId26" Type="http://schemas.openxmlformats.org/officeDocument/2006/relationships/slide" Target="slides/slide19.xml"/><Relationship Id="rId231" Type="http://schemas.openxmlformats.org/officeDocument/2006/relationships/slide" Target="slides/slide224.xml"/><Relationship Id="rId252" Type="http://schemas.openxmlformats.org/officeDocument/2006/relationships/slide" Target="slides/slide245.xml"/><Relationship Id="rId273" Type="http://schemas.openxmlformats.org/officeDocument/2006/relationships/slide" Target="slides/slide266.xml"/><Relationship Id="rId294" Type="http://schemas.openxmlformats.org/officeDocument/2006/relationships/slide" Target="slides/slide287.xml"/><Relationship Id="rId308" Type="http://schemas.openxmlformats.org/officeDocument/2006/relationships/slide" Target="slides/slide301.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54" Type="http://schemas.openxmlformats.org/officeDocument/2006/relationships/slide" Target="slides/slide147.xml"/><Relationship Id="rId175" Type="http://schemas.openxmlformats.org/officeDocument/2006/relationships/slide" Target="slides/slide168.xml"/><Relationship Id="rId196" Type="http://schemas.openxmlformats.org/officeDocument/2006/relationships/slide" Target="slides/slide189.xml"/><Relationship Id="rId200" Type="http://schemas.openxmlformats.org/officeDocument/2006/relationships/slide" Target="slides/slide193.xml"/><Relationship Id="rId16" Type="http://schemas.openxmlformats.org/officeDocument/2006/relationships/slide" Target="slides/slide9.xml"/><Relationship Id="rId221" Type="http://schemas.openxmlformats.org/officeDocument/2006/relationships/slide" Target="slides/slide214.xml"/><Relationship Id="rId242" Type="http://schemas.openxmlformats.org/officeDocument/2006/relationships/slide" Target="slides/slide235.xml"/><Relationship Id="rId263" Type="http://schemas.openxmlformats.org/officeDocument/2006/relationships/slide" Target="slides/slide256.xml"/><Relationship Id="rId284" Type="http://schemas.openxmlformats.org/officeDocument/2006/relationships/slide" Target="slides/slide277.xml"/><Relationship Id="rId319" Type="http://schemas.openxmlformats.org/officeDocument/2006/relationships/viewProps" Target="viewProps.xml"/><Relationship Id="rId37" Type="http://schemas.openxmlformats.org/officeDocument/2006/relationships/slide" Target="slides/slide30.xml"/><Relationship Id="rId58" Type="http://schemas.openxmlformats.org/officeDocument/2006/relationships/slide" Target="slides/slide51.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44" Type="http://schemas.openxmlformats.org/officeDocument/2006/relationships/slide" Target="slides/slide137.xml"/><Relationship Id="rId90" Type="http://schemas.openxmlformats.org/officeDocument/2006/relationships/slide" Target="slides/slide83.xml"/><Relationship Id="rId165" Type="http://schemas.openxmlformats.org/officeDocument/2006/relationships/slide" Target="slides/slide158.xml"/><Relationship Id="rId186" Type="http://schemas.openxmlformats.org/officeDocument/2006/relationships/slide" Target="slides/slide179.xml"/><Relationship Id="rId211" Type="http://schemas.openxmlformats.org/officeDocument/2006/relationships/slide" Target="slides/slide204.xml"/><Relationship Id="rId232" Type="http://schemas.openxmlformats.org/officeDocument/2006/relationships/slide" Target="slides/slide225.xml"/><Relationship Id="rId253" Type="http://schemas.openxmlformats.org/officeDocument/2006/relationships/slide" Target="slides/slide246.xml"/><Relationship Id="rId274" Type="http://schemas.openxmlformats.org/officeDocument/2006/relationships/slide" Target="slides/slide267.xml"/><Relationship Id="rId295" Type="http://schemas.openxmlformats.org/officeDocument/2006/relationships/slide" Target="slides/slide288.xml"/><Relationship Id="rId309" Type="http://schemas.openxmlformats.org/officeDocument/2006/relationships/slide" Target="slides/slide302.xml"/><Relationship Id="rId27" Type="http://schemas.openxmlformats.org/officeDocument/2006/relationships/slide" Target="slides/slide20.xml"/><Relationship Id="rId48" Type="http://schemas.openxmlformats.org/officeDocument/2006/relationships/slide" Target="slides/slide41.xml"/><Relationship Id="rId69" Type="http://schemas.openxmlformats.org/officeDocument/2006/relationships/slide" Target="slides/slide62.xml"/><Relationship Id="rId113" Type="http://schemas.openxmlformats.org/officeDocument/2006/relationships/slide" Target="slides/slide106.xml"/><Relationship Id="rId134" Type="http://schemas.openxmlformats.org/officeDocument/2006/relationships/slide" Target="slides/slide127.xml"/><Relationship Id="rId320" Type="http://schemas.openxmlformats.org/officeDocument/2006/relationships/theme" Target="theme/theme1.xml"/><Relationship Id="rId80" Type="http://schemas.openxmlformats.org/officeDocument/2006/relationships/slide" Target="slides/slide73.xml"/><Relationship Id="rId155" Type="http://schemas.openxmlformats.org/officeDocument/2006/relationships/slide" Target="slides/slide148.xml"/><Relationship Id="rId176" Type="http://schemas.openxmlformats.org/officeDocument/2006/relationships/slide" Target="slides/slide169.xml"/><Relationship Id="rId197" Type="http://schemas.openxmlformats.org/officeDocument/2006/relationships/slide" Target="slides/slide190.xml"/><Relationship Id="rId201" Type="http://schemas.openxmlformats.org/officeDocument/2006/relationships/slide" Target="slides/slide194.xml"/><Relationship Id="rId222" Type="http://schemas.openxmlformats.org/officeDocument/2006/relationships/slide" Target="slides/slide215.xml"/><Relationship Id="rId243" Type="http://schemas.openxmlformats.org/officeDocument/2006/relationships/slide" Target="slides/slide236.xml"/><Relationship Id="rId264" Type="http://schemas.openxmlformats.org/officeDocument/2006/relationships/slide" Target="slides/slide257.xml"/><Relationship Id="rId285" Type="http://schemas.openxmlformats.org/officeDocument/2006/relationships/slide" Target="slides/slide278.xml"/><Relationship Id="rId17" Type="http://schemas.openxmlformats.org/officeDocument/2006/relationships/slide" Target="slides/slide10.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24" Type="http://schemas.openxmlformats.org/officeDocument/2006/relationships/slide" Target="slides/slide117.xml"/><Relationship Id="rId310" Type="http://schemas.openxmlformats.org/officeDocument/2006/relationships/slide" Target="slides/slide303.xml"/><Relationship Id="rId70" Type="http://schemas.openxmlformats.org/officeDocument/2006/relationships/slide" Target="slides/slide63.xml"/><Relationship Id="rId91" Type="http://schemas.openxmlformats.org/officeDocument/2006/relationships/slide" Target="slides/slide84.xml"/><Relationship Id="rId145" Type="http://schemas.openxmlformats.org/officeDocument/2006/relationships/slide" Target="slides/slide138.xml"/><Relationship Id="rId166" Type="http://schemas.openxmlformats.org/officeDocument/2006/relationships/slide" Target="slides/slide159.xml"/><Relationship Id="rId187" Type="http://schemas.openxmlformats.org/officeDocument/2006/relationships/slide" Target="slides/slide180.xml"/><Relationship Id="rId1" Type="http://schemas.openxmlformats.org/officeDocument/2006/relationships/slideMaster" Target="slideMasters/slideMaster1.xml"/><Relationship Id="rId212" Type="http://schemas.openxmlformats.org/officeDocument/2006/relationships/slide" Target="slides/slide205.xml"/><Relationship Id="rId233" Type="http://schemas.openxmlformats.org/officeDocument/2006/relationships/slide" Target="slides/slide226.xml"/><Relationship Id="rId254" Type="http://schemas.openxmlformats.org/officeDocument/2006/relationships/slide" Target="slides/slide247.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275" Type="http://schemas.openxmlformats.org/officeDocument/2006/relationships/slide" Target="slides/slide268.xml"/><Relationship Id="rId296" Type="http://schemas.openxmlformats.org/officeDocument/2006/relationships/slide" Target="slides/slide289.xml"/><Relationship Id="rId300" Type="http://schemas.openxmlformats.org/officeDocument/2006/relationships/slide" Target="slides/slide293.xml"/><Relationship Id="rId60" Type="http://schemas.openxmlformats.org/officeDocument/2006/relationships/slide" Target="slides/slide53.xml"/><Relationship Id="rId81" Type="http://schemas.openxmlformats.org/officeDocument/2006/relationships/slide" Target="slides/slide74.xml"/><Relationship Id="rId135" Type="http://schemas.openxmlformats.org/officeDocument/2006/relationships/slide" Target="slides/slide128.xml"/><Relationship Id="rId156" Type="http://schemas.openxmlformats.org/officeDocument/2006/relationships/slide" Target="slides/slide149.xml"/><Relationship Id="rId177" Type="http://schemas.openxmlformats.org/officeDocument/2006/relationships/slide" Target="slides/slide170.xml"/><Relationship Id="rId198" Type="http://schemas.openxmlformats.org/officeDocument/2006/relationships/slide" Target="slides/slide191.xml"/><Relationship Id="rId321" Type="http://schemas.openxmlformats.org/officeDocument/2006/relationships/tableStyles" Target="tableStyles.xml"/><Relationship Id="rId202" Type="http://schemas.openxmlformats.org/officeDocument/2006/relationships/slide" Target="slides/slide195.xml"/><Relationship Id="rId223" Type="http://schemas.openxmlformats.org/officeDocument/2006/relationships/slide" Target="slides/slide216.xml"/><Relationship Id="rId244" Type="http://schemas.openxmlformats.org/officeDocument/2006/relationships/slide" Target="slides/slide237.xml"/><Relationship Id="rId18" Type="http://schemas.openxmlformats.org/officeDocument/2006/relationships/slide" Target="slides/slide11.xml"/><Relationship Id="rId39" Type="http://schemas.openxmlformats.org/officeDocument/2006/relationships/slide" Target="slides/slide32.xml"/><Relationship Id="rId265" Type="http://schemas.openxmlformats.org/officeDocument/2006/relationships/slide" Target="slides/slide258.xml"/><Relationship Id="rId286" Type="http://schemas.openxmlformats.org/officeDocument/2006/relationships/slide" Target="slides/slide279.xml"/><Relationship Id="rId50" Type="http://schemas.openxmlformats.org/officeDocument/2006/relationships/slide" Target="slides/slide43.xml"/><Relationship Id="rId104" Type="http://schemas.openxmlformats.org/officeDocument/2006/relationships/slide" Target="slides/slide97.xml"/><Relationship Id="rId125" Type="http://schemas.openxmlformats.org/officeDocument/2006/relationships/slide" Target="slides/slide118.xml"/><Relationship Id="rId146" Type="http://schemas.openxmlformats.org/officeDocument/2006/relationships/slide" Target="slides/slide139.xml"/><Relationship Id="rId167" Type="http://schemas.openxmlformats.org/officeDocument/2006/relationships/slide" Target="slides/slide160.xml"/><Relationship Id="rId188" Type="http://schemas.openxmlformats.org/officeDocument/2006/relationships/slide" Target="slides/slide181.xml"/><Relationship Id="rId311" Type="http://schemas.openxmlformats.org/officeDocument/2006/relationships/slide" Target="slides/slide304.xml"/><Relationship Id="rId71" Type="http://schemas.openxmlformats.org/officeDocument/2006/relationships/slide" Target="slides/slide64.xml"/><Relationship Id="rId92" Type="http://schemas.openxmlformats.org/officeDocument/2006/relationships/slide" Target="slides/slide85.xml"/><Relationship Id="rId213" Type="http://schemas.openxmlformats.org/officeDocument/2006/relationships/slide" Target="slides/slide206.xml"/><Relationship Id="rId234" Type="http://schemas.openxmlformats.org/officeDocument/2006/relationships/slide" Target="slides/slide227.xml"/><Relationship Id="rId2" Type="http://schemas.openxmlformats.org/officeDocument/2006/relationships/slideMaster" Target="slideMasters/slideMaster2.xml"/><Relationship Id="rId29" Type="http://schemas.openxmlformats.org/officeDocument/2006/relationships/slide" Target="slides/slide22.xml"/><Relationship Id="rId255" Type="http://schemas.openxmlformats.org/officeDocument/2006/relationships/slide" Target="slides/slide248.xml"/><Relationship Id="rId276" Type="http://schemas.openxmlformats.org/officeDocument/2006/relationships/slide" Target="slides/slide269.xml"/><Relationship Id="rId297" Type="http://schemas.openxmlformats.org/officeDocument/2006/relationships/slide" Target="slides/slide290.xml"/><Relationship Id="rId40" Type="http://schemas.openxmlformats.org/officeDocument/2006/relationships/slide" Target="slides/slide33.xml"/><Relationship Id="rId115" Type="http://schemas.openxmlformats.org/officeDocument/2006/relationships/slide" Target="slides/slide108.xml"/><Relationship Id="rId136" Type="http://schemas.openxmlformats.org/officeDocument/2006/relationships/slide" Target="slides/slide129.xml"/><Relationship Id="rId157" Type="http://schemas.openxmlformats.org/officeDocument/2006/relationships/slide" Target="slides/slide150.xml"/><Relationship Id="rId178" Type="http://schemas.openxmlformats.org/officeDocument/2006/relationships/slide" Target="slides/slide171.xml"/><Relationship Id="rId301" Type="http://schemas.openxmlformats.org/officeDocument/2006/relationships/slide" Target="slides/slide294.xml"/><Relationship Id="rId61" Type="http://schemas.openxmlformats.org/officeDocument/2006/relationships/slide" Target="slides/slide54.xml"/><Relationship Id="rId82" Type="http://schemas.openxmlformats.org/officeDocument/2006/relationships/slide" Target="slides/slide75.xml"/><Relationship Id="rId199" Type="http://schemas.openxmlformats.org/officeDocument/2006/relationships/slide" Target="slides/slide192.xml"/><Relationship Id="rId203" Type="http://schemas.openxmlformats.org/officeDocument/2006/relationships/slide" Target="slides/slide196.xml"/></Relationships>
</file>

<file path=ppt/charts/_rels/chart1.xml.rels><?xml version="1.0" encoding="UTF-8" standalone="yes"?>
<Relationships xmlns="http://schemas.openxmlformats.org/package/2006/relationships"><Relationship Id="rId1" Type="http://schemas.openxmlformats.org/officeDocument/2006/relationships/oleObject" Target="file:///C:\Users\Elly%20Schofield\AppData\Roaming\Microsoft\Excel\surveystats%20(version%201).xlsb"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Elly%20Schofield\AppData\Roaming\Microsoft\Excel\surveystats%20(version%201).xlsb"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'Rating Topics - Lihue'!$G$1</c:f>
              <c:strCache>
                <c:ptCount val="1"/>
                <c:pt idx="0">
                  <c:v>Average Score</c:v>
                </c:pt>
              </c:strCache>
            </c:strRef>
          </c:tx>
          <c:invertIfNegative val="0"/>
          <c:cat>
            <c:strRef>
              <c:f>'Rating Topics - Lihue'!$A$2:$A$15</c:f>
              <c:strCache>
                <c:ptCount val="14"/>
                <c:pt idx="0">
                  <c:v>Scratch Music</c:v>
                </c:pt>
                <c:pt idx="1">
                  <c:v>Advanced Scratch Games</c:v>
                </c:pt>
                <c:pt idx="2">
                  <c:v>Web Unit</c:v>
                </c:pt>
                <c:pt idx="3">
                  <c:v>Safety and Security</c:v>
                </c:pt>
                <c:pt idx="4">
                  <c:v>A-maze-ing Scratch</c:v>
                </c:pt>
                <c:pt idx="5">
                  <c:v>Scratch Plays</c:v>
                </c:pt>
                <c:pt idx="6">
                  <c:v>Codes</c:v>
                </c:pt>
                <c:pt idx="7">
                  <c:v>Computer Disassembly/AI</c:v>
                </c:pt>
                <c:pt idx="8">
                  <c:v>Algorithms</c:v>
                </c:pt>
                <c:pt idx="9">
                  <c:v>Intro to Computing</c:v>
                </c:pt>
                <c:pt idx="10">
                  <c:v>Feedback Session</c:v>
                </c:pt>
                <c:pt idx="11">
                  <c:v>Binary and Legos</c:v>
                </c:pt>
                <c:pt idx="12">
                  <c:v>Problem Solving</c:v>
                </c:pt>
                <c:pt idx="13">
                  <c:v>Scratch Games</c:v>
                </c:pt>
              </c:strCache>
            </c:strRef>
          </c:cat>
          <c:val>
            <c:numRef>
              <c:f>'Rating Topics - Lihue'!$G$2:$G$15</c:f>
              <c:numCache>
                <c:formatCode>General</c:formatCode>
                <c:ptCount val="14"/>
                <c:pt idx="0">
                  <c:v>3.1111111111111112</c:v>
                </c:pt>
                <c:pt idx="1">
                  <c:v>3.5</c:v>
                </c:pt>
                <c:pt idx="2">
                  <c:v>3.625</c:v>
                </c:pt>
                <c:pt idx="3">
                  <c:v>3.6666666666666661</c:v>
                </c:pt>
                <c:pt idx="4">
                  <c:v>3.7</c:v>
                </c:pt>
                <c:pt idx="5">
                  <c:v>3.7</c:v>
                </c:pt>
                <c:pt idx="6">
                  <c:v>3.7</c:v>
                </c:pt>
                <c:pt idx="7">
                  <c:v>3.7</c:v>
                </c:pt>
                <c:pt idx="8">
                  <c:v>3.7777777777777781</c:v>
                </c:pt>
                <c:pt idx="9">
                  <c:v>3.9</c:v>
                </c:pt>
                <c:pt idx="10">
                  <c:v>3.9</c:v>
                </c:pt>
                <c:pt idx="11">
                  <c:v>4</c:v>
                </c:pt>
                <c:pt idx="12">
                  <c:v>4</c:v>
                </c:pt>
                <c:pt idx="13">
                  <c:v>4</c:v>
                </c:pt>
              </c:numCache>
            </c:numRef>
          </c:val>
        </c:ser>
        <c:dLbls>
          <c:showLegendKey val="0"/>
          <c:showVal val="0"/>
          <c:showCatName val="0"/>
          <c:showSerName val="0"/>
          <c:showPercent val="0"/>
          <c:showBubbleSize val="0"/>
        </c:dLbls>
        <c:gapWidth val="90"/>
        <c:axId val="100311040"/>
        <c:axId val="100312576"/>
      </c:barChart>
      <c:catAx>
        <c:axId val="100311040"/>
        <c:scaling>
          <c:orientation val="minMax"/>
        </c:scaling>
        <c:delete val="0"/>
        <c:axPos val="l"/>
        <c:majorTickMark val="out"/>
        <c:minorTickMark val="none"/>
        <c:tickLblPos val="nextTo"/>
        <c:crossAx val="100312576"/>
        <c:crosses val="autoZero"/>
        <c:auto val="1"/>
        <c:lblAlgn val="ctr"/>
        <c:lblOffset val="100"/>
        <c:noMultiLvlLbl val="0"/>
      </c:catAx>
      <c:valAx>
        <c:axId val="100312576"/>
        <c:scaling>
          <c:orientation val="minMax"/>
          <c:max val="4"/>
          <c:min val="3"/>
        </c:scaling>
        <c:delete val="0"/>
        <c:axPos val="b"/>
        <c:majorGridlines/>
        <c:numFmt formatCode="General" sourceLinked="1"/>
        <c:majorTickMark val="out"/>
        <c:minorTickMark val="none"/>
        <c:tickLblPos val="nextTo"/>
        <c:crossAx val="100311040"/>
        <c:crosses val="autoZero"/>
        <c:crossBetween val="between"/>
      </c:valAx>
    </c:plotArea>
    <c:plotVisOnly val="1"/>
    <c:dispBlanksAs val="gap"/>
    <c:showDLblsOverMax val="0"/>
  </c:chart>
  <c:txPr>
    <a:bodyPr/>
    <a:lstStyle/>
    <a:p>
      <a:pPr>
        <a:defRPr sz="1800">
          <a:latin typeface="Cambria" panose="02040503050406030204" pitchFamily="18"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'Rating Topics - Lihue'!$G$1</c:f>
              <c:strCache>
                <c:ptCount val="1"/>
                <c:pt idx="0">
                  <c:v>Average Score</c:v>
                </c:pt>
              </c:strCache>
            </c:strRef>
          </c:tx>
          <c:invertIfNegative val="0"/>
          <c:cat>
            <c:strRef>
              <c:f>'Rating Topics - Lihue'!$A$2:$A$15</c:f>
              <c:strCache>
                <c:ptCount val="14"/>
                <c:pt idx="0">
                  <c:v>Scratch Music</c:v>
                </c:pt>
                <c:pt idx="1">
                  <c:v>Advanced Scratch Games</c:v>
                </c:pt>
                <c:pt idx="2">
                  <c:v>Web Unit</c:v>
                </c:pt>
                <c:pt idx="3">
                  <c:v>Safety and Security</c:v>
                </c:pt>
                <c:pt idx="4">
                  <c:v>A-maze-ing Scratch</c:v>
                </c:pt>
                <c:pt idx="5">
                  <c:v>Scratch Plays</c:v>
                </c:pt>
                <c:pt idx="6">
                  <c:v>Codes</c:v>
                </c:pt>
                <c:pt idx="7">
                  <c:v>Computer Disassembly/AI</c:v>
                </c:pt>
                <c:pt idx="8">
                  <c:v>Algorithms</c:v>
                </c:pt>
                <c:pt idx="9">
                  <c:v>Intro to Computing</c:v>
                </c:pt>
                <c:pt idx="10">
                  <c:v>Feedback Session</c:v>
                </c:pt>
                <c:pt idx="11">
                  <c:v>Binary and Legos</c:v>
                </c:pt>
                <c:pt idx="12">
                  <c:v>Problem Solving</c:v>
                </c:pt>
                <c:pt idx="13">
                  <c:v>Scratch Games</c:v>
                </c:pt>
              </c:strCache>
            </c:strRef>
          </c:cat>
          <c:val>
            <c:numRef>
              <c:f>'Rating Topics - Lihue'!$G$2:$G$15</c:f>
              <c:numCache>
                <c:formatCode>General</c:formatCode>
                <c:ptCount val="14"/>
                <c:pt idx="0">
                  <c:v>3.1111111111111112</c:v>
                </c:pt>
                <c:pt idx="1">
                  <c:v>3.5</c:v>
                </c:pt>
                <c:pt idx="2">
                  <c:v>3.625</c:v>
                </c:pt>
                <c:pt idx="3">
                  <c:v>3.6666666666666661</c:v>
                </c:pt>
                <c:pt idx="4">
                  <c:v>3.7</c:v>
                </c:pt>
                <c:pt idx="5">
                  <c:v>3.7</c:v>
                </c:pt>
                <c:pt idx="6">
                  <c:v>3.7</c:v>
                </c:pt>
                <c:pt idx="7">
                  <c:v>3.7</c:v>
                </c:pt>
                <c:pt idx="8">
                  <c:v>3.7777777777777781</c:v>
                </c:pt>
                <c:pt idx="9">
                  <c:v>3.9</c:v>
                </c:pt>
                <c:pt idx="10">
                  <c:v>3.9</c:v>
                </c:pt>
                <c:pt idx="11">
                  <c:v>4</c:v>
                </c:pt>
                <c:pt idx="12">
                  <c:v>4</c:v>
                </c:pt>
                <c:pt idx="13">
                  <c:v>4</c:v>
                </c:pt>
              </c:numCache>
            </c:numRef>
          </c:val>
        </c:ser>
        <c:dLbls>
          <c:showLegendKey val="0"/>
          <c:showVal val="0"/>
          <c:showCatName val="0"/>
          <c:showSerName val="0"/>
          <c:showPercent val="0"/>
          <c:showBubbleSize val="0"/>
        </c:dLbls>
        <c:gapWidth val="90"/>
        <c:axId val="100600832"/>
        <c:axId val="100627200"/>
      </c:barChart>
      <c:catAx>
        <c:axId val="100600832"/>
        <c:scaling>
          <c:orientation val="minMax"/>
        </c:scaling>
        <c:delete val="0"/>
        <c:axPos val="l"/>
        <c:majorTickMark val="out"/>
        <c:minorTickMark val="none"/>
        <c:tickLblPos val="nextTo"/>
        <c:crossAx val="100627200"/>
        <c:crosses val="autoZero"/>
        <c:auto val="1"/>
        <c:lblAlgn val="ctr"/>
        <c:lblOffset val="100"/>
        <c:noMultiLvlLbl val="0"/>
      </c:catAx>
      <c:valAx>
        <c:axId val="100627200"/>
        <c:scaling>
          <c:orientation val="minMax"/>
          <c:max val="4"/>
          <c:min val="3"/>
        </c:scaling>
        <c:delete val="0"/>
        <c:axPos val="b"/>
        <c:majorGridlines/>
        <c:numFmt formatCode="General" sourceLinked="1"/>
        <c:majorTickMark val="out"/>
        <c:minorTickMark val="none"/>
        <c:tickLblPos val="nextTo"/>
        <c:crossAx val="100600832"/>
        <c:crosses val="autoZero"/>
        <c:crossBetween val="between"/>
      </c:valAx>
    </c:plotArea>
    <c:plotVisOnly val="1"/>
    <c:dispBlanksAs val="gap"/>
    <c:showDLblsOverMax val="0"/>
  </c:chart>
  <c:txPr>
    <a:bodyPr/>
    <a:lstStyle/>
    <a:p>
      <a:pPr>
        <a:defRPr sz="1800">
          <a:latin typeface="Cambria" panose="02040503050406030204" pitchFamily="18" charset="0"/>
        </a:defRPr>
      </a:pPr>
      <a:endParaRPr lang="en-US"/>
    </a:p>
  </c:txPr>
  <c:externalData r:id="rId1">
    <c:autoUpdate val="0"/>
  </c:externalData>
</c:chartSpace>
</file>

<file path=ppt/ink/ink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6-09T19:51:33.579"/>
    </inkml:context>
    <inkml:brush xml:id="br0">
      <inkml:brushProperty name="width" value="0.05292" units="cm"/>
      <inkml:brushProperty name="height" value="0.05292" units="cm"/>
      <inkml:brushProperty name="color" value="#FF0000"/>
    </inkml:brush>
  </inkml:definitions>
  <inkml:trace contextRef="#ctx0" brushRef="#br0">12328 4415,'0'-25,"0"25,0-24,-25 24,25-25,-25 25,1-25,-1 25,0 0,0 25,0 0,0-1,25 1,-24 50,24-1,0 25,24 25,-24 0,25 25,0 25,-25-25,25 24,0 1,-25 0,0-26,25 1,-25 0,-25-50,25 0,-25 1,0-51,0 26,0-26,1-24</inkml:trace>
  <inkml:trace contextRef="#ctx0" brushRef="#br0" timeOffset="246.0141">11832 5904,'0'0,"0"-25,49 25,-24-25,25 0,-1 0,26 0,-26 1,51-26,-26 50,-24-25,-1 25,1-25,-25 25</inkml:trace>
  <inkml:trace contextRef="#ctx0" brushRef="#br0" timeOffset="788.0451">12626 4911,'0'-74,"0"24,0-24,24 49,-24 0,0 25,0 25,0 0,-24 49,24 1,0 49,0 0,-25 0,0 25,25-1,-25-24,0 0,25-24,0-26,-24 1,24-75,0 24,24-48,-24 24,50-50,-25-24,0 24,24 0,-24 1,0-1,24 25,-24 0,25 25,-25 25,24 0,-24 0,0 24,-25-24,0 25,0 0,0-1,-50-24,25 25,-24-26,-1 1,-24 0,24 0,1-25,-1 25,0-25,50-25,-24 25,48-25</inkml:trace>
  <inkml:trace contextRef="#ctx0" brushRef="#br0" timeOffset="1724.0986">13643 5581,'-25'0,"25"0,0 0,-25 0,25 0,-25 0,25 0,0 0,25 0,0 0,-25 0,49 0,1 25,0-25,24 0,0 0,50 0,-24 25,24-25,0 0,25 0,-25 0,24-25,-24 25,-24 0,-1 0,-25 0,-24 0,-1-25,-49 25,0 0,0-25,0 25,-24-25,-1 1,0-1,-25 0,1 0,24 0,0 1,0 24,1-25,-1 0,0 25,25-25,0 25,0 0,25 25,0-25,24 25,1 0,-1-1,1-24,24 25,-24 25,0-25,-25-1,-25 1,0 25,0-25,-25 24,-25-24,25 25,-24-26,-1 26,0-25,1 0,24 0,0-1,0 1,25-25,0 0,25 0,0-25</inkml:trace>
  <inkml:trace contextRef="#ctx0" brushRef="#br0" timeOffset="2282.1305">16446 5135,'0'-25,"0"-25,0 25,0-24,-25 24,0 0,0 0,-25 1,1 24,-1 0,1 24,-1 1,0 25,1 24,24-24,0 24,25 1,0-1,25-24,25-1,-1-24,1-25,24 25,-24-50,24 25,-24-25,0 0,-26 1,1 24,0-25,0 50,-25-1,0 1,0 50,-25-26,25 26,0-1,-25 25,25-24,0-1,0 1,0-51,-25 1,25 0,0-25,25 0,-25-50</inkml:trace>
  <inkml:trace contextRef="#ctx0" brushRef="#br0" timeOffset="2602.1488">16694 5482,'0'-25,"0"0,-25 50,0 0,0 24,25 26,-25-1,1 1,48 24,-24-25,25 1,25-26,-1-24,26 0,-1-25,1-25,-26 0,26-24,-26-26,-24 1,0-25,-25 24,-25-24,0 25,-24-1,-1 26,-24-1,24 25,0 25,1-25,-1 50,25-25,25 0,25 0</inkml:trace>
  <inkml:trace contextRef="#ctx0" brushRef="#br0" timeOffset="3001.1716">17487 5234,'25'0,"-25"0,0 0,-25 0,0 0,1 0,-1 0,-25 0,50 0,-25 0,1 25,24-25,24 0,26 0,-25 0,24 0,-24-25,25 25,-25 0,0 25,-25-1,0 1,-25 50,0-26,25 50,-50-24,25 24,1-25,-1 26,25-51,0 26,-25-26,25 1,0-50,25 25,0-25,-1-25,1 0,0 0</inkml:trace>
  <inkml:trace contextRef="#ctx0" brushRef="#br0" timeOffset="3184.1821">17537 6028,'25'0,"-25"0,0 24,0 1,0 25,-25-1,50-24,-25 25,25-50,-25 25,24-50,26 0,-25 0,0 0,-1-24,-24-1,0 1,0 24,-24 0,-1 0,0 0,0 25,0-24</inkml:trace>
  <inkml:trace contextRef="#ctx0" brushRef="#br0" timeOffset="11676.6678">11038 5705,'0'25,"-25"-25,0 0,1 0,-1 25,-25-25,1 0,-1-25,-24 25,-1 0,-49 0,0 0,0 0,-49 0,24 0,-25 25,25-25,-24 24,24 1,25-25,25 25,-1-25,26 0,24 25,25-25,1 0,-1 0,25 0,0 0,0 0,0 0,0 0,0 0,0-25,0 25,-25-25,25 0,-25 25,25-24,0 24,-25-25,25 0,0 25,0-25,0-24,25 24,-25 0,25 0,-25 0,25 1,-25-1,25 0,-25 25,0 0,0 0,-25 0,25 0,-50 25,25 0,-24 24,-1-24,-24 25,24-26,-24 26,24-25,1 0,24 24,0-24,25 0,25 0,0 24,24-24,1 0,24 0,-24 0,24-1,1 1,-26 0,26 0,-26 0,-24-25,0 24,0-24,-1 25,-24-25,0 0,0 0</inkml:trace>
  <inkml:trace contextRef="#ctx0" brushRef="#br0" timeOffset="12799.7321">7119 4589,'0'-25,"0"0,0 25,0 0,0-25,0 25,0-24,0 24,0 0,0 0,0 24,0 1,0 0,0 0,0 24,0 26,0-26,0 26,0-25,0 24,0 0,0-24,0 0,0-26,0 1,0 0,0-25,0 0,0 0,-25-25,0-24,25 24,-24-25,-26 25,0 1,1-1,-1 25,0 0,1 25,24-1,0 26,-24 0,49-1,0 1,24-25,1-1,25 1,24 0,-24-25,24 0,-24-25,24 0,1 1,-26-1,1-25,0-24,-26 24,-24 1,25-1,-50 0,25 1,-24 24,-1 25,0 0,0 25,0 0,1-1,24 51,0-26,0 1,0 0,24-1,1 1,0-50,25 49,-50-49,49 0,-24-24,0 24</inkml:trace>
  <inkml:trace contextRef="#ctx0" brushRef="#br0" timeOffset="13075.7479">7615 4341,'0'0,"-25"0,25 25,0-1,0 1,-25 25,25 24,0-24,0 49,0-25,0 1,0-1,0 1,0-1,0-24,25-25,-25-1,0 1</inkml:trace>
  <inkml:trace contextRef="#ctx0" brushRef="#br0" timeOffset="13589.7773">7441 4887,'0'0,"0"0,0 0,0 0,50 0,-25 0,0 0,24-25,-24 0,25 0,-26 0,26-24,-25 24,-25 0,25 0,-50 0,0 25,25 0,-50 25,26 0,-1 0,0 24,25 1,-25-25,25 25,25-50,-25 24,0 1,25-25,0 0,-1 25,1 0,0-25,0 25,0 24,-25-49,24 25,1 0,-25 0,0-25,25 0,-25 0,-25-25,25 0,0-25,0 1,0-1,0 1,0 24,25-25,-25 0,25 26,0-1,-1 25,1 0,0-25,25 25</inkml:trace>
  <inkml:trace contextRef="#ctx0" brushRef="#br0" timeOffset="14231.814">8062 5184,'0'0,"24"0,-24-25,0-24,25 24,-25-25,25 1,-25-1,0 1,0-1,0 25,0 0,25 0,-25 25,0 25,0-25,0 25,25 25,-25-25,0-1,24 1,-24 0,0 0,25 0,0-25,-25 0,0 0,25-25,0 0,-25 0,24 0,1 1,-25-1,25 0,-25 0,25 25,0 25,-25 0,0 0,24-1,-24 1,25 0,-25 0,25 0,0-25,-25 0,25-25,24 0,-24-25,0 26,24-26,-24 25,0-25,0 26,-25-1,25 25,-25 25,24-1,-24 1,-24 25,24 0,0-1,0 1,0-1,0-24,0-25,24 0</inkml:trace>
  <inkml:trace contextRef="#ctx0" brushRef="#br0" timeOffset="14364.8216">8979 4986,'0'25,"0"-1,0 1,25 25,-25-25,0-25,0 0,0 0</inkml:trace>
  <inkml:trace contextRef="#ctx0" brushRef="#br0" timeOffset="14530.8311">9054 4366,'0'-50,"-25"50,25 0,0 0,-25 0,50 25,-25 0,0-1,0-24,0 50</inkml:trace>
  <inkml:trace contextRef="#ctx0" brushRef="#br0" timeOffset="15143.8662">9054 5035,'0'0,"25"-24,-25-1,0-25,0 25,0 1,0-26,0 25,0 0,0 25,24 0,1 25,-25 0,25 0,0 0,0 24,-1-24,26 0,-25-25,0 25,-1-50,26 0,-25 0,-25-24,25-1,-25 0,0 1,0-1,0 0,0 26,-25-1,25 25,0 0,0 25,0-1,25 1,-25 25,24-25,-24-1,50 1,-25-25,0 0,24 0,-24-25,0 1,0-1,-1-25,-24 1,0 24,0-25,-24 50,-1 0,0 0,0 25,25 25,-25 24,1-24,24 24,0 1,0-26,49 1,-24-1,0-24,24-25,1-25,0 1</inkml:trace>
  <inkml:trace contextRef="#ctx0" brushRef="#br0" timeOffset="15634.8942">10269 4043,'0'-25,"-25"-24,1 49,24 0,-25 25,0-1,25 26,-25 0,0 49,25-25,0 25,-24 1,24-1,24 0,-24-25,0 1,50-25,-25-26,0 1,24-25,-24 0,25-25,-26 1,1-26,25 25,-50 0,25 0,-1 25,-24 0,0 0,0 25,0 0,0 0,0 0,0-25,0 0,25-25,-25 0,25-25</inkml:trace>
  <inkml:trace contextRef="#ctx0" brushRef="#br0" timeOffset="15971.9135">10592 4291,'0'-25,"-25"1,25 24,-25 0,25 0,-25 0,25 0,0 0,0 0,0 0,25-25,0 25,-25-25,25 0,-1 0,1 25,0 0,0 0,-25 25,25 0,-25 25,0-1,24 26,-48-26,24 50,0-24,-25-1,25 1,0-1,-25 1,25-51,-25 26,25-25,0-25,0 0,0-25</inkml:trace>
  <inkml:trace contextRef="#ctx0" brushRef="#br0" timeOffset="16387.9373">10889 4564,'25'0,"-25"0,0 0,-25 0,0 0,1 25,24 0,-50-1,50 1,-25 0,25 0,0 0,25 24,-25-24,50 0,-50 0,49 0,-24-25,0 24,0-48,24 24,-49 0,25-25,-25 0,25-25,-25 1,0 24,0 0,0 0,-25 25,25 0,0 25,0 0,0 0,0 49,0-24,0-1,25 26,0-26,-25-24,24 0,-24 25,25-50,-25 0,0 0</inkml:trace>
  <inkml:trace contextRef="#ctx0" brushRef="#br0" timeOffset="16857.9642">11361 4539,'0'0,"-25"0,0 0,25 0,0 0,0 25,0 0,0 0,25 24,0 1,-1-1,1 1,0 25,-25-26,0 1,0-1,0-24,-25 25,0-25,1-25,-1 0,0 0</inkml:trace>
  <inkml:trace contextRef="#ctx0" brushRef="#br0" timeOffset="26611.5221">11658 7590,'0'-25,"0"1,-25 24,25-25,0 25,0 25,0-1,25 26,-25 0,25-1,0 26,-25-1,25 25,-1-24,1 24,-25-49,0 24,25-24,-25-26,0 1,0 0,25-25,-25-25</inkml:trace>
  <inkml:trace contextRef="#ctx0" brushRef="#br0" timeOffset="26886.5378">12105 7689,'0'0,"0"25,-25 0,0 25,0 24,0 0,-24 26,24-1,0 25,0-25,1 50,-1-25,0 0,0-25,25 25,-25-24,25-1,-24 0,-1-49,25-1,0 1,-25-25,25-1,0-24</inkml:trace>
  <inkml:trace contextRef="#ctx0" brushRef="#br0" timeOffset="27631.5804">12477 7144,'0'0,"0"0,0-25,0 25,-25 25,25 0,-25-1,0 26,25 24,-24 1,-1 24,0-25,0 50,25 0,-25-24,25-1,25 0,-25 0,25-24,0-26,24-24,-24 0,0-25,25 0,-26-25,1 0,0 1,-25-26</inkml:trace>
  <inkml:trace contextRef="#ctx0" brushRef="#br0" timeOffset="27881.5947">12154 7764,'0'0,"0"0,0 0,25 0,-25-25,25 25,0-25,24 25,1-25,0 1,-1 24,1 0,-1-25,1 25,0 0,-26 0,1 0,-25 25</inkml:trace>
  <inkml:trace contextRef="#ctx0" brushRef="#br0" timeOffset="28725.643">11906 9649,'-25'0,"25"0,-49-25,-1 25,25 0,-24 0,-26 25,26 0,-1 24,1 1,-1-25,25 24,25 1,25 0,0-26,0 1,24-25,26 0,-26-25,1 25,-1-24,-24 24,25-25,-50 25,25 0,-1 25,-24-1,0 26,25 25,-25-1,25 25,-25 0,0 1,25-1,-25 0,-25 0,25-24,-25-1,0-24,-24-26,24 1,0-25,0-25,1 1,-1-26,25-24,-25 24,25-24,0-1</inkml:trace>
  <inkml:trace contextRef="#ctx0" brushRef="#br0" timeOffset="29600.693">11881 10269,'0'-25,"25"1,0-1,-25-25,25 25,-25-24,25-1,-1 0,1-24,0 24,-25 1,25 24,-25 0,25 25,-1 0,-24 25,25 0,0 0,-25 24,25 1,0-1,0-24,-25 25,0-25,0 0,0-1,0 1,-25-25,0 0,0 0,0 0,0 0,-24-25,24 1,0 24,0-25,25 25,0-25,0 25,0 0,25 0,-25 0,25 0,0 0,-25 0,49 0,-49-25,25 25,0-25,0 0,0 25,0-24,-25-26,24 25,1 0,0 1,-25-1,25 25,-25 0,0 0,25 25,-25-1,0 1,24 0,-24 0,0 0,25-25,0 0,0-25,0 25,-1-50,1 25,0-24,25 24,-26 0,1-24,-25 24,0 25,0 0,0 0,0 25,0 24,0-24,0 25,0-26,0 26,0 0,25-26,-25-24,0 25,25 0,-25-25,25 25,-25-25,0 0,0 0,24 0,-24 0,0 0,0 0,25 0,-25-25,0 25,25-25,-25 0</inkml:trace>
  <inkml:trace contextRef="#ctx0" brushRef="#br0" timeOffset="29802.7046">12998 9649,'0'0,"0"25,0-25,0 49,0 1,0-25,-25 24,25 1,0 0,0-26,0-24,0 0,0 0,25 0</inkml:trace>
  <inkml:trace contextRef="#ctx0" brushRef="#br0" timeOffset="29958.7135">13097 9227,'0'0,"-25"0,25 0,-25 0,25 25,0 0,0 0</inkml:trace>
  <inkml:trace contextRef="#ctx0" brushRef="#br0" timeOffset="30711.7566">13047 10145,'0'0,"25"-25,0 1,-25-1,25-50,-1 26,1-1,0-24,0 24,-25 0,25 26,-25-1,0 25,0 0,0 49,0 1,0-25,0 49,-25-24,25-1,25 1,-25 0,0-25,25-25,-25 0,24-25,1 0,-25 0,25-25,0 26,0-51,-25 26,24 24,-24 0,0 0,0 25,0 25,0 0,0 24,-24 1,24 0,-25-1,25 1,0-25,25 0,-25-25,24 0,1-25,25 0,-25 0,-25 0,49 0,-49 1,25-1,-25 0,25 25,-25 25,0 0,0-1,25 51,-1-1,-24 1,25-1,-25 1,25 24,-25-25,0 1,0-26,0 1,-25-25,0-1,1 1,-1-25,-25-25,50 25,-49-24,49-1,-25 0,25 0,-25 25,25-25</inkml:trace>
  <inkml:trace contextRef="#ctx0" brushRef="#br0" timeOffset="39630.2667">13667 7813,'-24'0,"24"0,0 0,0 0,0 0,0 0,0-24,0 24,24 24,-24-24,25 0,25 25,-1-25,1 25,0-25,24 25,25 0,0-25,1 0,-1 0,25 0,0-25,25 25,-50-25,25 0,-25 25,0 0,-24-25,-26 25,1 0,-25 0,0-24,0 24,-25 0,0 0,0 0,0-25,-25 25,25-25,0 0,-25 0,0 1,0-1,0-25,1 25,-26-24,25 24,-24 0,-1 0,25 1,-24-1,24 0,0 25,25 0,0 0,0 0,25 25,0 0,24-1,-24 1,25 0,-1 0,1 0,-1 24,-24 1,0-25,-25 24,0 1,0-1,0 1,-50 24,26-24,-1 0,-25-1,1 1,-1-25,25 24,0-49,1 25,-1 0,25-25,0-25</inkml:trace>
  <inkml:trace contextRef="#ctx0" brushRef="#br0" timeOffset="41889.3959">16421 7367,'0'0,"0"0,-25-25,25 0,-25 1,0 24,-24-25,24 25,-25 0,25 25,-24-1,-1 26,25-25,1 24,24 26,0-50,24 24,1 1,0-25,25-1,-1-24,1 0,-25 0,24 0,-24-24,0 24,0 0,0 0,-25 0,0 24,0 1,0 25,0-1,24 26,-24-1,0-24,0 24,0 1,0-26,25-24,-25 25,0-25,0-1,0-24,0-24,0-1,25-25</inkml:trace>
  <inkml:trace contextRef="#ctx0" brushRef="#br0" timeOffset="42146.4106">16743 7516,'0'-25,"0"25,-25 25,25 0,0-1,0 51,0-26,0 26,25-1,0 1,0-1,0-24,-1 24,1 1,0-26,-25 1,0-1,0-49,-25 50,0-50,1-25,-1 0,-25 1</inkml:trace>
  <inkml:trace contextRef="#ctx0" brushRef="#br0" timeOffset="42877.4524">16644 7441,'50'-24,"-1"-1,1 0,24 25,1-25,-26 0,26 1,-26-1,26 0,-26 25,-24-25,25 0,-26 25,1 0,0 0,-25 0,0 25,0-25,-25 25,0 25,1-26,-1 1,0 0,25 25,-25-26,25-24,25 0,-25 0,50-24,-26-1,26 0,-25 0,24 0,-24-24,0 24,-25 0,25 25,-25 0,0 25,-25 0,0 24,25 1,-25 24,1 1,-1 24,0 0,0 0,0 1,1-26,-1 1,0-26,25 1,-25-50,50 25,-25-50,50 25,-26-25,1 25,0-25,0 25,0 25,-25 0,24 0,-24 24,25 1,-25-1,25 1,0-25,25 0,-26-1,26-48,-25-1,24 0,-24-25,0 26,-25-26,-25 0,0 1,1 24,-26 0,0 25,26-25,-26 25,25 0,0 0</inkml:trace>
  <inkml:trace contextRef="#ctx0" brushRef="#br0" timeOffset="51052.92">10492 9798,'0'0,"25"0,-25 0,0 0,25 0,-25 0,0 25,0-25,-25 24,25-24,-25 0,1 0,-1 25,-25-25,1 0,-1-25,-24 25,-1 0,-24-24,0 24,-25 0,0 0,0-25,0 25,-25 0,50 0,-25 0,24 25,26-25,-1 0,1 0,49 0,-24 24,24-24,25 0,-25 0,25 0,0 0,0 0,-25 0,25 0,0 0,0 0,0 0,0 0,-25 0,25 0,-24 0,24 0,0-24,0 24,24-25,1 25,-25-25,50 0,-25 0,-1 1,26-26,-25 25,24-24,-24 24,0 0,0 0,0 0,-25 25,-25-24,0 24,0 24,-24-24,-1 25,0 0,-49 25,25-26,-1 26,1-25,0 0,24-1,0 26,1-25,24 0,25-1,0 26,25-25,24 0,1-1,24 26,1-25,24 0,-25 0,1-1,-26 1,1-25,-25 0,24 0,-49 25,0-25,0 0,-24-25</inkml:trace>
  <inkml:trace contextRef="#ctx0" brushRef="#br0" timeOffset="51918.9696">6424 9376,'-24'-25,"-1"1,0 24,0-25,0 0,-24 0,24 0,0 25,0 0,-24 0,-1 0,-24 0,24 25,-24 25,-1-25,26 24,-1 26,0-26,26 26,-1-1,25 0,25-24,-1 0,26-1,24 1,-24-50,25 0,24 0,-25-25,-24-25,24 26,-24-26,-1 0,-24 1,0 24,0-25,-25 1,0 24,0 0,0 0,0 25,-25 25,25 0,0 25,0-1,-25 1,25 24,0 25,-25-24,25-1,0 26,-24-26,24 0,-25-24,25 0,0-1,0-24,0 0,0-25,0 0,0 0</inkml:trace>
  <inkml:trace contextRef="#ctx0" brushRef="#br0" timeOffset="52304.9917">6573 9872,'25'-49,"-25"24,0 25,0 0,-25 25,0 24,1 1,-1-1,0 1,0 25,25-1,0 0,0 1,25-50,25 24,-1-24,-24 0,49-25,-24-25,0 0,-1-24,1-1,0-24,-1-1,-24-24,-25 24,0 1,0 0,-25 24,0 0,-24 1,24 24,-25 25,1 0,24 0,-25 0,50 0,0 0,0 0</inkml:trace>
  <inkml:trace contextRef="#ctx0" brushRef="#br0" timeOffset="52729.0159">7317 9451,'0'0,"-24"0,24 0,-25 24,-25-24,25 0,1 25,-26 0,25 0,25 0,0-1,0-24,25 0,25 0,-1 0,-24-24,25 24,-1-25,1 0,-25 0,-1 25,-24-25,0 25,0 0,0 25,0 0,-24 25,-1-1,0 26,0-1,-24 0,24 26,0-1,0 0,0-24,1-1,-1-24,25-1,-25-24,25 0,25-50</inkml:trace>
  <inkml:trace contextRef="#ctx0" brushRef="#br0" timeOffset="52954.0288">7342 10220,'0'24,"25"1,-25 25,0-25,25 24,-25 1,25-25,-1-25,26 0,-25 0,24-25,1 25,-25-50,-25 25,0 1,0-1,-25 25,-25-25,1 25,24 0,-25 25,1-25</inkml:trace>
  <inkml:trace contextRef="#ctx0" brushRef="#br0" timeOffset="105513.035">11683 12055,'25'-25,"-25"0,-25-24,25 24,-25 0,-24 0,24 1,-25 24,-24-25,24 50,1-1,-1 1,0 25,26-25,24 49,0-24,24-1,1 26,25-26,-1 1,1 24,0-24,-1-25,-24 24,0 1,-25 0,-25-26,-25 26,1 0,-26-26,26 1,-26 0,26 0,-26 0,50-50</inkml:trace>
  <inkml:trace contextRef="#ctx0" brushRef="#br0" timeOffset="106929.116">11857 11088,'0'0,"0"0,-25 24,25 1,0 0,0 25,0 24,0-24,0 49,0 0,0 0,0 25,-25 0,0-24,25-1,0-25,-25 1,25-1,0-74,25 25,-25-50,25 25,0-49,0-1,-1 0,26 1,-50 24,25 0,-25 25,0 25,0 24,0 1,0 25,0-26,0 26,0-26,25 1,-1-25,-24-1,50-48,-25 24,24-50,-24 25,0-24,25-1,-50 0,25 26,-25-1,0 25,-25-25,0 50,0 24,25-24,-25 25,25-1,25 1,-25-50,50 25,-25-25,-1-25,26 0,-25-24,0-1,-25 0,24 1,-48-26,24 1,-25 24,25 1,-25-1,25 25,-25 0,25 25,25 25,0 0,-25 25,25 49,-1-25,1 50,0 25,0-25,-25 0,25 0,-1 0,1 0,-25-49,25-26,-25 1,0-25,0-50,-25-25,25-24,-25-1,25-49,-24 0,-1-24,25 24,0 0,0 0,25-1,-1 51,1 0,0 24,25 0,-1 26,1 48,-25-24,24 50,-49 0,0 24,0 0,-49 1,24-1,-25 1,1-1,-1-24,0-1,26-24,-1 0,25-25,0 0,25 25,-1-50,26 25,-25 25,49-25,-49 25,25-1,-1 26,1 0,-25-1,-25 1,0-1,0 1,0-25,0 0,-25-25,0-25,0-25,0-24,1-1,-1-49,25 25,-25-25,25 0,25 0,0 25,-1 0,1 24,50 26,-26 24,1 25,-1 0,-24 25,0 24,0 1,-25-1,-25 26,0-1,0-24,-24 24,24-49,0 0,0 0,1 0,24-25,0 0,0-25,24 0</inkml:trace>
  <inkml:trace contextRef="#ctx0" brushRef="#br0" timeOffset="107082.1247">13171 12154,'0'50,"0"0,0-1,0 1,-25-1,25 1,0-50,0 0,0 0</inkml:trace>
  <inkml:trace contextRef="#ctx0" brushRef="#br0" timeOffset="107237.1336">13271 11683,'0'0,"-25"0,25 0,0 25,0 0,0-1</inkml:trace>
  <inkml:trace contextRef="#ctx0" brushRef="#br0" timeOffset="107746.1627">13345 12254,'0'0,"0"0,0-25,25 0,0-25,-25 25,24 1,-24-26,25 25,-25 25,0 25,0-25,0 25,25 24,-25-24,25 0,-25 0,25-25,24 0,-24-25,0 0,0 0,-1-24,1-1,-25 1,0-1,-25 25,25 0,0 1,-24 24,24 24,0 1,24 25,-24 24,25 1,0-1,0 25,24-24,1 24,-25-25,0 1,-1-1,-24-24,0-1,-24-24,24 25,-50-25,0-1,1-24,-1 0,25 0,-24 0,-1 0,50 0,-25 0,25 0,0 0</inkml:trace>
  <inkml:trace contextRef="#ctx0" brushRef="#br0" timeOffset="120469.8905">14412 11956,'0'0,"0"0,-25 0,25 0,0 0,25 0,-25 0,24 0,26 0,0 0,-1 0,1 0,24-25,1 0,-1 0,25 25,-24-24,-1-1,0 0,1 25,-26-25,1 25,0-25,-1 25,-49-24,25 24,-25 0,0 0,0 0,0-25,0 25,0 0,-25-25,1 25,-1-25,25 0,-25 25,0-24,0 24,0-25,25 25,-24 0,24 0,0 0,0 0,24 0,-24 0,50 0,-50 0,50 25,-25-25,-1 0,1 0,0 0,-25 0,25 24,-25-24,0 0,0 0,-25 25,0-25,25 25,-25 0,1 0,-1-1,0 1,0 0,0 0,0 0,25-1,0 1,-24 0,24 0,0-25,0 25,-25-25,25 0</inkml:trace>
  <inkml:trace contextRef="#ctx0" brushRef="#br0" timeOffset="121113.9273">16346 11782,'0'0,"-25"0,-24 0,24 0,0 25,25-25,0 25,0 0,0-1,50 1,-25 25,-1-25,26-1,-25 26,25 0,-26-26,1 26,-25 0,0-25,0 24,-25-24,1 0,-1 0,0 24</inkml:trace>
  <inkml:trace contextRef="#ctx0" brushRef="#br0" timeOffset="121616.9561">16346 11609,'50'-50,"0"25,-1 0,1 1,-1-1,-24 0,25 25,-1 0,-24-25,-25 50,25-25,-25 25,0 0,-25-1,25 51,-25-26,25 1,-24 24,-1 1,25-1,0-24,25-1,-1 1,-24-25,25 24,25-49,-25 0,24 0,-24 0,25-24,-26-26,1 25,0-49,0 49,0-49,-25-1,0 1,0 24,-25-24,0 24,0 1,0-1,1 50,-1-25,0 25,0 25,0-25,25 25,0 0</inkml:trace>
  <inkml:trace contextRef="#ctx0" brushRef="#br0" timeOffset="122130.9855">17239 11460,'25'-25,"-25"25,0 0,0 0,0 0,-25 0,0 0,1 25,-1 0,0-1,25 26,-25-25,25 0,0-1,25 1,-25 0,25 0,0-25,-1 0,1 0,-25 0,25 25,-25-25,0 24,0 1,-25 50,25-26,-25 26,25-1,0 0,-24 1,24-1,24-49,1 25,-25-25,25-25,0-25,0 0,24 0,-49 0,50-24,-50-26,25 50,-25-24,0 24,0-25,0 50,-25 0,25 0,-25 25,25 0,-25 25,25-26,0-24,-25 25,25-25,0 0</inkml:trace>
  <inkml:trace contextRef="#ctx0" brushRef="#br0" timeOffset="123020.0363">10393 12278,'-25'0,"1"0,-26 0,0 0,1-24,-1 24,1 0,-1 0,0 24,-24-24,-1 25,1-25,24 25,-24 0,0 0,-1-1,26-24,-1 25,0-25,1 0,-1 0,25 0,-24 0,24-25,0 1,25 24,-49-25,49 25,0-25,0 0,-25 25,50-25,-25-24,24 24,-24-25,25 25,0 1,0-1,-25 0,0 0,25 0,-25 25,-25 0,0 25,0 0,-24 0,-1 0,25-1,-25 1,1 25,-1-25,25 24,1-24,24 25,0-1,24 1,26-25,0 0,24 24,-24-24,24 0,1 0,-26-1,1-24,-1 0,-24 0,0 0</inkml:trace>
  <inkml:trace contextRef="#ctx0" brushRef="#br0" timeOffset="123495.0635">7739 12005,'25'25,"-25"-25,0 0,0 0,-25 0,0 0,0 0,-24 25,24-25,0 25,-24 0,24-1,0 1,25 0,0 25,0-25,25 24,0-24,24 25,-24-1,0 1,24-1,-24 1,-25 0,25-1,-50 1,25-1,-25 1,1 0,-1-1,0-24,0 0</inkml:trace>
  <inkml:trace contextRef="#ctx0" brushRef="#br0" timeOffset="124550.1238">7615 12030,'25'-49,"24"-1,26 0,-50 1,24 24,1 0,-25 0,-1 1,1-1,0 25,-25-25,0 25,0 0,0 0,0 0,0 0,0 0,0 0,0 0,0 0,0 0,0 0,0 25,0-25,0 25,-25 24,25-24,0 49,-25 1,25 24,0 0,-24 25,24-24,0-1,24 0,-24-25,0 1,25-26,0-24,0-25,0 0,0-25,24-24,-24-26,0 1,24-25,-24 0,0 24,-25-24,0 24,-25 1,0 0,1 49,-26 0,25 0,-24 25,24 0,0 0,0 0,25 0,0-25,50 1,-25-1,-1 0,26 0,-25-24,24 24,-24 0,0 0,-25 50,25 0,-25 0,0 24,-25-24,25 25,25-1,-25-24,25 0,-25-25,24 0,1 0,0-25,0 25,0-25,-25 25,0 0,0 25,-25 0,0 49,0-24,25 24,-25 26,1-1,-1 0,25-25,0 1,0-1,0-24,0-1,25-24,-25-25,49 0,-49-25,50 1,-25-1,-1-25,1 25,0 1,-25 24,25 0,-25 0,0 24,0-24,0 0,25 25,-25-25,24-25,1 25,-25-24,0-1,0 0,0 0,-25 25,1-25,-1 25</inkml:trace>
  <inkml:trace contextRef="#ctx0" brushRef="#br0" timeOffset="128175.3312">11336 14610,'25'0,"-25"-25,24 25,-24-49,0 24,25-25,0 1,0-1,-25 0,25 1,-1-1,1 0,-25 1,25 24,-25 0,0 25,0 0,25 0,-25 25,0 0,0 24,0 1,0 0,0-26,0 26,0 0,0-25,0-1,0-24,0 0,25 0,-25-24,24-1,1 0,0-25,0 1,-25-1,25 0,-1 1,-24 24,25 0,-25 0,0 25,25 25,-25 0,0 25,0-1,25 26,-25-26,0 26,0-26,0 1,0-25,25 24,-25-49,24 25,-24-50,25 25,0-49,-25 24,25-49,0 49,-1-50,1 26,0-1,-25 0,25 1,-25 49,25-25,-25 50,24 0,-24-1,25 26,0 0,-25-1,25 1,-25 0,0-26,25 1,-50 0,25 0,0 0,-25-25,0 0,0-25,1 25,-1-50,0 25,-25 1,50-1,-24-25,24 0</inkml:trace>
  <inkml:trace contextRef="#ctx0" brushRef="#br0" timeOffset="128434.346">12402 13593,'25'0,"-25"25,0 24,0 1,0 0,0 24,0 0,0 1,0-1,0 1,-25-1,25-24,0 24,0-49,0 25,0-26,0-24,0 0</inkml:trace>
  <inkml:trace contextRef="#ctx0" brushRef="#br0" timeOffset="128820.3681">12601 14089,'0'0,"-25"25,25 0,-25-1,0 26,1 0,-1-1,25 1,0 0,0-26,25 1,-1 0,26-25,0 0,-1-25,1 0,-1 1,1-26,-25 0,0 1,-1 24,-24-25,0 25,-24 1,24-1,-25 50,-25-25,25 49,1 1,-1-1,0 1,0 25,25-26,0 1,25-1,-25-24,25 0,0 0</inkml:trace>
  <inkml:trace contextRef="#ctx0" brushRef="#br0" timeOffset="129434.4032">11509 15354,'0'-25,"0"25,0 0,0 25,0 0,0 0,0 0,25 24,-25 1,0 24,25 1,0-1,-25-24,25-1,-1 1,-24-25,25-1,0-24,0-24,0-1,-1 0,1-49,0 24,0-24,0-1,-25 26,24-1,-24 0,0 26,0 24,0 0,0 24,0 26,0 0,0-1,0 1,0 24,0-24,-24-1,24 1,0-25,0-25</inkml:trace>
  <inkml:trace contextRef="#ctx0" brushRef="#br0" timeOffset="129600.4127">11906 15379,'0'0,"0"0,0 25,0 0,0-1,0 1,0 0,0 0,25-25</inkml:trace>
  <inkml:trace contextRef="#ctx0" brushRef="#br0" timeOffset="130502.4643">12229 14932,'0'25,"0"25,0-1,0 1,0 24,0 1,0 24,0-24,0 24,0-25,0 1,0-1,0-24,0-26,0 26,0-25,0-25,0 0,0 0,0-25,0 0,0-24,-25 24,25 0,-25-25,0 26,0 24,1-25,-1 50,0-1,0 26,25-25,-25 49,25-24,25-25,0 24,0-24,0 0,-1 0,26-25,0-25,-1 0,1-25,-25 1,24 24,1-49,-25 24,-25 0,25 1,-25-1,0 25,-25 1,0-1,25 50,-50-1,26 26,-1 0,25-1,-25 1,25-1,25 1,-25-25,49 0,-24-25,25 0,-1-25,-24 0,25 0,-25 0,-1 1,1-1,-25 0,0 25,0 0,0 25,-25 24,1 1,24-25,0 49,0-24,24-25,1-1,0-24,0 0,24-24,-24-26,25 25,-25-24,-25-1,24-24,-24 24,0 0,-24 1,24 24,-25 0,-25 0,25 25,1 0,-1 0,0 0,25 25</inkml:trace>
  <inkml:trace contextRef="#ctx0" brushRef="#br0" timeOffset="130870.4853">13246 15304,'-25'0,"0"-24,0 48,0-24,1 25,-1 0,-25 25,50-25,-25 24,25 26,25-26,0 1,0-1,0 1,-1-25,1 0,-25-1,25 1,-50 0,25 0,-49-25,24 25,-25-25,25 0,1-25</inkml:trace>
  <inkml:trace contextRef="#ctx0" brushRef="#br0" timeOffset="131511.522">13767 14883,'-25'0,"0"0,25 0,25 0,0 0,24 0,26-25,-1 25,25 0,25-25,0 25,25 0,25 0,-1 0,-24-25,0 25,0 0,-25 0,0-24,-50 24,1 0,-26 0,-24 0,0 0,-50-25,0 25,1-25,-26 25,0-25,1 0,-1 1,1-1,-1 0,0 0,25 0,25 25,0-24,0 24,50 0,-25 24,25-24,-1 25,26 0,-26 0,1 24,-1-24,-24 25,-25-1,0 1,-25-25,1 24,-1 1,-25-25,1 24,-26-49,26 25</inkml:trace>
  <inkml:trace contextRef="#ctx0" brushRef="#br0" timeOffset="132488.5779">10641 14833,'0'0,"25"0,-25 0,0 0,-50 0,50 0,-49 0,-1 0,-24 0,-1 0,-24 25,0-25,0 0,-25 25,0-25,0 0,0 0,0-25,0 25,24-25,1 25,0-25,49 1,-24 24,49 0,-25-25,50 25,0 0,0 0,0 0,0-25,25 25,-25 0,25 0,-25 0,25 0,-25 0,0 0,0 0,25 0,-25 0,0-25,24 25,-24-25,25 1,0 24,-25-25,25 0,-25 25,0-25,0 25,0 0,0 0,0 0,-25 0,0 0,0 25,1-25,-26 0,25 0,0 0,-24 0,24 25,0-25,0 0,1 0,-1 0,25 0,-25 0,25 25,0-1,0 1,25 0,-25 25,49-1,-24 1,0-1,0 1,24-25,-24 24,25-24,-25 0,-1 25,26-26,-50 1,25-25,-25 25,0-25,0 0</inkml:trace>
  <inkml:trace contextRef="#ctx0" brushRef="#br0" timeOffset="159881.1447">7020 15180,'25'50,"-1"-25,1 0,-25 24,25 1,0 24,0-24,-25 24</inkml:trace>
  <inkml:trace contextRef="#ctx0" brushRef="#br0" timeOffset="160025.1529">7466 15304,'25'25,"0"50,-25-26,25 51,-1-26</inkml:trace>
  <inkml:trace contextRef="#ctx0" brushRef="#br0" timeOffset="160514.1809">16942 15230,'0'25,"0"-25,0 0,0 0,24 0,-24 0,0 25,0-1,0 1,0 25,0 0,0 24,0-24,0-1,0 1,0-25,0-25</inkml:trace>
  <inkml:trace contextRef="#ctx0" brushRef="#br0" timeOffset="160639.188">17314 15230,'49'0,"-49"25,25 24,0 26,-25 24,0-24,0 24</inkml:trace>
</inkml:ink>
</file>

<file path=ppt/ink/ink10.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6-09T20:57:27.282"/>
    </inkml:context>
    <inkml:brush xml:id="br0">
      <inkml:brushProperty name="width" value="0.05292" units="cm"/>
      <inkml:brushProperty name="height" value="0.05292" units="cm"/>
      <inkml:brushProperty name="color" value="#FF0000"/>
    </inkml:brush>
  </inkml:definitions>
  <inkml:trace contextRef="#ctx0" brushRef="#br0">10344 15404,'0'0,"0"0,0 0,0 0,0 0,-25 0,25 0,0 25,0-1,-25 1,25 25,0-1,-25 51,25-26,0 25,0 25,0 0,0 0,0 0,-25 0,25-24,0 24,0-25,-24 0,24 0,0-49,0 24,0 1,0-51,0 26,0-25,0 0,0-25,0 0,24 0</inkml:trace>
  <inkml:trace contextRef="#ctx0" brushRef="#br0" timeOffset="700.04">10740 15329,'0'-49,"25"24,-25 0,0-25,25 26,0-26,0 0,24 1,-24-1,25 1,24 24,-24 0,24 25,-24-25,24 25,1 25,-26 0,1-25,-1 49,-24 26,0-26,-25 26,-25 24,0 0,-24 1,-1 24,-24 0,-1-25,26 25,-26-50,26 25,24-49,0 0,0-26,25 1,0 0,25-25,25 25,-1-25,-24 25,74-1,-49 1,49 0,-24 0,24 25,-50-1,26-24,-26 25,-24-1,0 1,-25-25,0 49,-25-24,-24-1,-1 1,-24-1,-1 1,-24-25,0 24,0-24,-1-25,1 0,0 0,0 0,49-25,-24 1,24-1,25-25,25-24</inkml:trace>
</inkml:ink>
</file>

<file path=ppt/ink/ink1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6-09T20:57:42.104"/>
    </inkml:context>
    <inkml:brush xml:id="br0">
      <inkml:brushProperty name="width" value="0.05292" units="cm"/>
      <inkml:brushProperty name="height" value="0.05292" units="cm"/>
      <inkml:brushProperty name="color" value="#FF0000"/>
    </inkml:brush>
  </inkml:definitions>
  <inkml:trace contextRef="#ctx0" brushRef="#br0">19521 3076,'0'-25,"0"25,25-25,-25 25,0 0,-25-25,25 25,0 0,-25 0,25-24,-24 24,-1 0,0 0,0 0,-24 0,24 0,-25 0,25 0,-24-25,-1 25,25 0,1 0,-1-25,0 25,0 0,25 0,-25 0,25 25,0 0,-24 24,24 1,0-1,0 26,0-26,0 26,0-26,0-24,24 0,-24 0,25-25,0 0,0 0,24 0,-24 0,25-25,-1 25,1 25,0-25,24 25,-24-1,-1 26,1 0,24-26,-49 51,25-25,-25-1,-1 26,-24-1,0 0,0-24,-49 24,24 1,0-26,-24 26,-1-26,-25-24,26 25,-1-25,-24-1,24-24,-24 0,-1 0,26 0,-1 0,1 0,-1-24,25 24,0 0,1 0,24 0,0 0,0 0,0 0,24-25</inkml:trace>
  <inkml:trace contextRef="#ctx0" brushRef="#br0" timeOffset="1897.1085">18628 6226,'0'0,"0"0,0-25,-24 25,24 0,0 0,0 0,0 0,0 0,0 25,0 0,0 0,0 24,0 1,0 24,0 1,24-26,-24 26,0-1,0 0,0 1,0-25,0-1,0 1,0-25,0 24,0-24,0 25,0-26,-24 1,24 0,0 0,0 0,24-1,-24 1,0 0,0-25,0 0,0 0,0 0,0 0,0-25,0 0</inkml:trace>
  <inkml:trace contextRef="#ctx0" brushRef="#br0" timeOffset="2364.1352">19546 6003,'0'0,"0"25,0-25,0 24,0 1,0 25,0-1,0 1,0 24,-25 1,25 24,0-25,0 26,0-26,0 0,0 1,0-25,25 24,-25-24,0-26,0 26,0-25,0 0,0-1,25 1,-25 0,0 0,0-25,0 25,0-1,0-24,0 25,0 0,0-25,0 0,25 0,-25 0,0 0</inkml:trace>
  <inkml:trace contextRef="#ctx0" brushRef="#br0" timeOffset="21019.2023">18529 8607,'0'-25,"0"1,0 24,0-25,0 25,0-25,0 25,0 0,0 0,0 0,0 0,-25 25,25 0,0-1,0 26,0 0,0 24,0 0,0 26,0-26,-25 25,25 1,-24 24,24-25,0 0,0 0,0-24,0 24,-25-50,25 26,0-26,0-24,0 25,25-50,-25 0</inkml:trace>
  <inkml:trace contextRef="#ctx0" brushRef="#br0" timeOffset="21733.2431">19248 8607,'0'-25,"-24"1,24 24,0 0,-25-25,25 50,-25-25,0 24,0 1,25 25,-24-25,-1 49,0 0,0 1,0 24,1 25,24-25,0 25,-25 0,50 0,-25-24,24-1,1 0,0-25,25 1,-1-25,1-26,24-24,-24 0,24-24,1-1,-26-25,26 0,-26-24,1 0,-25-26,0 26,-1-25,-24 24,-24 1,-1 24,-25 26,1-1,-1 25,-25 25,26 24,-1 26,1-26,-1 50,25-24,0-1,1-24,24 24,0-24,24-25,-24-1,25 1,-25-25,25 0,0-25,0 25</inkml:trace>
  <inkml:trace contextRef="#ctx0" brushRef="#br0" timeOffset="22715.2993">22126 7987,'0'0,"0"0,0 0,0 0,0 0,0 0,25 0,-25 0,49 0,-24 25,25-25,-1 0,1 0,24 0,-24 25,-1-25,1 0,-25 25,24 24,-24-24,0 25,0 24,0 25,-25 0,0 25,25 0,-25 0,0 25,24-25,1 0,-25 0,0 0,0 0,25-24,-25-1,0 0,-25-25,25 1,0-25,-25-1,1-24,24-25,-25 0,-25 0,25 0,-24-25,24 0,-25 1,-24 24,49-25,-25 25,1 0,-1 25,1-25,24 24,-25 1,50-25,-25 25,1 0,24 0,0-25,24 24</inkml:trace>
  <inkml:trace contextRef="#ctx0" brushRef="#br0" timeOffset="78198.4727">18207 11112,'0'-24,"0"24,-25 0,25 0,0 0,-25 0,25 24,-25 1,0 0,1 25,-1-1,0 26,-25 24,26-25,-26 26,25-26,-24 0,24 1,0-26,0 1,25-25,0 0,25-25,0 24,0-24,24 0,1 0,-1 25,1-25,24 25,1 0,-26-25,1 25,0-1,-1 1,-24 25,25-25,-26 0,-24-1,25 1,-25-25,0 0</inkml:trace>
  <inkml:trace contextRef="#ctx0" brushRef="#br0" timeOffset="78620.4969">18579 11460,'0'-25,"0"0,0 0,0 25,0 0,0 25,0 0,0 0,0 24,0 26,0-26,0 51,-25-1,0 0,25 0,-25 0,25 26,-25-51,1 50,24-50,0 1,-25 24,25-25,-25 1,25-26,0 1,0 0,0-1,-25-24,25 0,0-25,0 0,25 25,-25-25,0-25,0 25,0-25</inkml:trace>
  <inkml:trace contextRef="#ctx0" brushRef="#br0" timeOffset="79307.5362">18951 11782,'25'-49,"24"-1,1-24,-25 24,-1-24,1 24,25 0,-1-24,-24 24,25 1,-1-1,1 25,24-24,-24-1,0 25,24 25,-24 0,-25 25,24 0,-24 24,0 26,-25-1,0 26,0-1,0 25,-50 0,25 0,-24 0,-1 25,-49-25,24-25,1 25,-25 0,0 0,-1-50,-24 26,50-26,-25-24,24-26,26 1,-1-50,25-24,25-1,0 1,25-26,0 1,49-1,-24 26,24-1,1 1,-1 24,25 25,-24 25,-1-25,1 49,-1 1,0-25,1 24,-25 1,24-25,0-1,-49 1,25-25,-1 0,1 0,-25 0,0 0,-1-25,1 25,0-24,-25-1</inkml:trace>
  <inkml:trace contextRef="#ctx0" brushRef="#br0" timeOffset="95955.4884">12923 14263,'0'0,"0"0,0 0,0 0,0 0,0 0,0 0,-25 24,25-24,0 25,0-25,-24 25,24 0,0 0,0 0,0 24,0 1,0 24,0-24,0 49,0-25,0 1,0 24,-25-25,25 1,0-26,25 1,-25 0,0-26,0 26,0-50,0 25,0-25,0 25,0-25,0 0,0 0,0 0,0 0,0 0,0 0,0 0,0 0,0 0,0 25,0-1,-25-24,25 25,0-25,0 25</inkml:trace>
  <inkml:trace contextRef="#ctx0" brushRef="#br0" timeOffset="105694.0454">13568 14461,'25'-25,"-25"25,0 0,0 0,0-24,0 24,0 0,0 0,0 0,0 0,0 0,0 0,0 24,0-24,0 0,0 25,0 0,25-25,-25 25,0 24,0-24,0 25,0-1,0 1,0 0,25 24,-25-24,0 24,0 0,0-24,0 0,0 24,0-49,0 24,0-24,0 25,0-25,0-25,0 0,0 25,0-25,0 0,0 0,0 0,0 24,0-24,0 0,0 0,0 0,0 0,0 25,0-25,0 0,0 25,0-25,0 0,0 0,0 0,0 0,0 0,0 25,0-25,0 0,0 0,0 0,0 0,0 0,0 25,0-25,0 0,0 0,0 0,0 0,0 0,0 0,0 0,0 0,0 24,0-24,0 0,0 0,0 0,0 0,0 0,0 0,0 0,0 0,0 0,0 0,0 0,-25 0,25 0,0 0</inkml:trace>
  <inkml:trace contextRef="#ctx0" brushRef="#br0" timeOffset="106685.1021">14412 14312,'0'-25,"-25"25,25 0,0 0,0 0,0 0,0 0,0 0,0 0,0 0,0 0,-25 0,25 0,0 0,0 0,0 0,0 0,0 25,0-25,0 25,0 0,0 25,25-26,-25 51,0-26,0 26,0-1,0 1,0 24,0-25,0 1,0-1,0 0,0-24,0 0,0-1,0 1,0-25,0 0,0-1,0 1,0-25,0 25,0-25,0 0,0 0,0 0,0 0,0 0,0 0,0 25,0-25,0 0,0 0,0 0,0 0,0 0,0 0,0 0,0 0,0-25</inkml:trace>
  <inkml:trace contextRef="#ctx0" brushRef="#br0" timeOffset="107518.1497">15081 14362,'0'0,"-25"0,25 0,0 0,0 0,-24 0,24 0,-25 25,25 0,-25-25,25 49,0-24,-25 25,25-1,0-24,0 49,-25-24,25 24,25 1,-25-1,0 1,25-1,-25 25,25-49,0 24,-1 1,26-50,-25 24,24-24,1 0,0-25,-26 0,26 0,0-50,-1 25,1-24,0-1,-26-24,26 24,-25-24,0-26,-25 51,24-26,-24 1,-24 0,24 24,-25-24,0-1,0 26,-24-26,24 26,-25-1,25 0,-24 25,-1 1,0-1,26 0,-1 25,0 25,0-25,0 25,1-1,-1 26,0 0,25-25</inkml:trace>
  <inkml:trace contextRef="#ctx0" brushRef="#br0" timeOffset="116990.6915">11336 16520,'0'0,"0"25,0-25,0 0,-25 0,25 0,0 25,0-1,0 1,-25 0,25 0,-25 0,25 24,0 1,0 24,0-24,0 49,0-25,0 26,0-26,0 25,0-24,0-26,0 1,0-50,0 74,0-74,0 0,25 50,-25-50,0 0,0 0,0 0,0 0,0 0,0 0,0 0,0 0,0 0,0 0,0 0,0 0,0 0,0 0,0 0,0 0,0 0,0 0,0 50,0-50,0 0,0 0,0 0,0 0,0 0</inkml:trace>
  <inkml:trace contextRef="#ctx0" brushRef="#br0" timeOffset="117681.731">12229 16619,'-25'0,"0"-25,0 25,0 0,-24 0,24 25,-25 0,26 25,-26-26,25 51,0-1,25 25,0 1,0-1,25 0,0 25,0-50,24 26,1-51,0 26,-1-50,1-25,0 0,-1 0,1-50,-1-24,1 24,-25-25,0-24,-1 0,1 0,0-25,-25 49,0-24,-25 25,0-1,1 26,-1-1,0 25,-25 25,26 0,-26 0,25 25,0 0,25 0,0 0,0-1</inkml:trace>
  <inkml:trace contextRef="#ctx0" brushRef="#br0" timeOffset="118272.7648">12973 16718,'0'-24,"0"24,-25 0,0 0,25 24,-25 1,1 25,-1-1,25 1,-25 24,25 1,0 24,0-25,0 26,0-26,0 0,25 1,-25-1,25-24,-25-50,24 50,-24-50,50 24,-50-24,74-24,-49-26,25 0,-25-24,-1-1,26 1,-25-25,-25 0,25-1,-50 26,25-25,-25 49,0 1,0-1,-24 25,-1 0,1 25,24 0,0 0,0 25,0 0,25 0,0-25,25 25</inkml:trace>
  <inkml:trace contextRef="#ctx0" brushRef="#br0" timeOffset="118830.7968">13692 16743,'-25'0,"1"-25,24 1,-25 24,0 0,0 0,25 0,-25 24,1 1,24 25,0-1,0 26,0-1,0 1,24 24,1 0,-25-25,25 26,0-26,24-24,-24-1,-25-49,50 50,-25-50,24-25,-24 0,25-49,-26 24,1-24,0-1,0-24,-25 0,0 0,-25 24,0 1,0 24,1 1,-26-1,0 25,1 25,24 25,-25 0,26 25,24-26,-25 26,50-25</inkml:trace>
  <inkml:trace contextRef="#ctx0" brushRef="#br0" timeOffset="119364.8273">14312 16793,'-25'0,"1"0,24 0,-25 0,0 0,25 25,-25-1,25 26,0 0,0 24,0 25,25 0,0 1,0-1,24 0,1-24,0-1,24-24,-24-1,-1-49,26 0,-26-25,1 1,-1-51,-24 1,-25-1,25-24,-25-25,0 25,-25 0,0-1,1 1,-26 50,0-26,1 50,-1 1,1 48,-1-24,25 50,0-25,-24 24,49-24,0 25,0-25,25-1</inkml:trace>
  <inkml:trace contextRef="#ctx0" brushRef="#br0" timeOffset="119764.8502">15478 16669,'-25'-25,"25"25,0 0,0 0,-24 25,24 0,0 24,0 1,24 24,-24 25,0-24,0 49,25-25,-25 25,0-50,0 1,0-1,0-24,0-50,0 74,0-74,0 0</inkml:trace>
</inkml:ink>
</file>

<file path=ppt/ink/ink1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6-09T21:12:22.885"/>
    </inkml:context>
    <inkml:brush xml:id="br0">
      <inkml:brushProperty name="width" value="0.05292" units="cm"/>
      <inkml:brushProperty name="height" value="0.05292" units="cm"/>
      <inkml:brushProperty name="color" value="#FF0000"/>
    </inkml:brush>
  </inkml:definitions>
  <inkml:trace contextRef="#ctx0" brushRef="#br0">18926 943,'0'0,"0"0,0 0,-25-50,25 50,0 0,-49-25,49 25,-50-25,50 25,-99 0,74-24,-25 48,1-24,-1 25,0 0,1 25,24-26,-25 51,26-26,-1 1,0 0,25-1,0 1,25-25,0-1,-1 1,26-25,0 0,-1-25,1 1,24-26,-24 25,0-24,-1 24,1-25,-50 50,49-49,-49 49,0 0,0 0,0 0,0 0,25 49,-25 1,0 24,0 1,-25-1,25 25,0-24,-24 24,24-25,0 1,0-1,0-24,0 24,0-24,0-1,0-49,0 25,0 0,0 0,0-25,0 0,0-25,0 0,0 0,24 1</inkml:trace>
  <inkml:trace contextRef="#ctx0" brushRef="#br0" timeOffset="1859.1064">19571 769,'0'0,"0"0,0 0,0 50,0-50,-25 74,25-74,-50 74,50-74,-49 75,49-75,-25 74,25-74,-25 50,25-50,0 0,0 74,0-74,50 25,-50-25,49 0,-49 0,50 0,-50 0,75 0,-75 0,49 0,-49 0,0 0,50-50,-50 50,0 0,25-49</inkml:trace>
  <inkml:trace contextRef="#ctx0" brushRef="#br0" timeOffset="2178.1246">19869 719,'0'0,"0"0,0 0,0 0,0 0,0 0,0 75,-25-1,25 1,0-1,0 25,-25 0,25 1,-25 24,25-25,0 0,0-24,0-1,0 0,0-24,0-25,0 0,0-1,0-24,0 0,0-49,0 24,25-25</inkml:trace>
  <inkml:trace contextRef="#ctx0" brushRef="#br0" timeOffset="2792.1597">20241 868,'0'0,"0"-49,0 49,49-50,-49 50,25-50,-25 50,50-24,-50 24,49 0,-49 0,50 49,-50-49,25 50,-25-1,0 26,0-26,-25 1,25 24,-25-49,25-25,-50 99,50-49,0-25,25 0,-25 24,25 1,0-1,24 1,-24 0,25-1,-25 26,-1-26,1 1,0-25,0 24,-25-24,-25 0,0 0,0 0,1-1,-26 1,0-25,1 25,-1-25,1 0,-1 0,0 0,26-25,-1 0,25 25,0-24,0-1,25 0</inkml:trace>
  <inkml:trace contextRef="#ctx0" brushRef="#br0" timeOffset="3411.1952">21555 1067,'25'-50,"-25"50,0 0,50-74,-50 74,0 0,-75-50,75 50,-49-50,-1 26,0 24,26-25,-26 25,-24 0,24 25,0-1,1 1,-1 50,1-51,24 51,0-26,0 1,50 24,-25-74,50 50,-1-25,1-25,-1 0,26-25,-26 25,26-50,-26 26,1-26,0 25,-50 25,49-49,-49 49,0 0,0 0,25 49,-50 1,25 24,0 1,0 24,-25-25,25 50,0-49,-24 24,24-25,0 1,0-1,0-24,0-1,0-24,-25 25,25-25,0-1,-25-24,25-24,-25 24,25-25</inkml:trace>
  <inkml:trace contextRef="#ctx0" brushRef="#br0" timeOffset="11944.6832">21059 1042,'0'0,"0"0,0 0,0 0,0 0,0 0,0 0,0 0,0 0,0 0,0 0,75-50,-51 50,26-25,0 1,-1 24,-49 0,75-50,-75 50,0 0,0 0,0 0,0 0,-100 25,76-25,-26 25,-24-1,24 1,0 0,50-25,-49 25,49-25,0 0,0 0,0 0,74 25,-24-50,-1 25,1-25,0 0,24 0,-49 25,-25 0,49-24,-49 24,0 0,-49 24,-1 1,1 0,-1 0,-24 0,24-1,25 1,25-25,-49 25,49-25,0 0,49-50,1 50,24-49,1 24,-26 0,1-24,-1 49,-49 0,0 0,0 0,0 0,-74-25,24 25,1 25,-1-1,1 1,49-25,-75 50,75-50,0 0,50 0,-1 0,1 0,0-25,24 0,-24 25,-26 0,26 0,-50 0,50 25,-50-25,0 74,0 1,0 24,0-25,-25 26,25-1,-25-25,25 26,-25-1,25-25,-25-24,25-1,0 1,0-25,0 0,0-25,0-25,0 0,25-49,0 24,-25-49,25 24,0-49,-25 25,24 0,-24 0,25 24,-25 1,0 24,0 50,0-49,0 49,0 0,0 0,-25 99,25-50,-24 26,24 24,0 0,0 0,0-24,-25 24,25-49,0-1,0 1,0-25,0-25,0 0,0 0,0-25,0 0,-25-24,25-1,0 25</inkml:trace>
  <inkml:trace contextRef="#ctx0" brushRef="#br0" timeOffset="12366.7074">21109 1637,'0'0,"0"0,25 0,-1 0,26 0,0 0,24 0,-24-25,24 25,-24 0,-1-25,26 25,-51 0,26-24,-50 24,25 0,0 0,-25 0,0 0,-25 24,0-24,0 0,-24 25,-1-25,0 25,-24 0,24-25,1 25,-1 0,25-1,1 1,24 0,24-25,1 0,25 0,-1 0,26-25,-26 0,1 1,0-1,-1 0,-24-25,0 50</inkml:trace>
</inkml:ink>
</file>

<file path=ppt/ink/ink1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6-09T21:21:05.110"/>
    </inkml:context>
    <inkml:brush xml:id="br0">
      <inkml:brushProperty name="width" value="0.05292" units="cm"/>
      <inkml:brushProperty name="height" value="0.05292" units="cm"/>
      <inkml:brushProperty name="color" value="#FF0000"/>
    </inkml:brush>
  </inkml:definitions>
  <inkml:trace contextRef="#ctx0" brushRef="#br0">3373 11063,'0'0,"0"49,0-24,0 0,0 25,25 24,-25-24,25-1,-25 1,25 0,-25-1,0-24,0-25,0 0,0 0,0-50,-25 26,25-26,0-24,0-1,0-24,25 24,-25-24,25 0,-1 25,1-1,25 1,-1 24,-24 1,25 24,0 0,-1 25</inkml:trace>
  <inkml:trace contextRef="#ctx0" brushRef="#br0" timeOffset="287.0164">3994 11088,'24'24,"26"-24,0 0,-1-24,-24-1,25-25,-1 1,-49-26,25 26,-25-1,0 0,-25 1,0 49,1 0,-26 25,25 24,-24 26,24-1,0 25,0 0,50-24,-25 24,25-24,0-1,-1-49,26 0,0-1</inkml:trace>
  <inkml:trace contextRef="#ctx0" brushRef="#br0" timeOffset="716.041">4837 11187,'25'25,"-50"0,25-25,0 49,-25-49,25 50,0-25,0 24,0-24,0 0,0 0,0-25,25 24,0-48,0-1,-1 0,1-49,0-1,0-24,0 0,-1-25,-24-25,0 25,0 0,-49 0,49 0,-50 0,25 49,-24 1,24-1,0 51,0-1,25 0,0 25,25 0</inkml:trace>
  <inkml:trace contextRef="#ctx0" brushRef="#br0" timeOffset="1270.0726">9327 10393,'-25'-49,"25"-1,0 0,0 1,0-1,25 25,-1-24,26 24,-25 0,24 25,-24 0,25 25,-1 25,-24-1,0 1,-25 49,-25 0,-24 25,24 0,-50 0,26 0,-26-25,26 25,-1-24,25-1,25-25,0 1,0-26,25 1,0 0,25-50,-1 0,26 0,-51 0,51-50,-26 0</inkml:trace>
  <inkml:trace contextRef="#ctx0" brushRef="#br0" timeOffset="1491.0853">9872 10939,'25'25,"0"-1,0 26,24 24,1-24,0 0,-26 24,26-24,0-1,-26-24,1 0,0 0,-25-25,0-25,25 25,-25-50</inkml:trace>
  <inkml:trace contextRef="#ctx0" brushRef="#br0" timeOffset="1678.096">10294 11112,'0'-49,"0"24,-25 25,0 0,1 0,24 25,-25 24,0-24,-25 25,26 0,-1-1,0 1,-25-1,50 1,-25-25,1 24,24-24,0-25,0 0</inkml:trace>
  <inkml:trace contextRef="#ctx0" brushRef="#br0" timeOffset="1979.1132">10517 10517,'25'0,"-25"0,0 25,-25 25,25-26,0 26,0 0,25 24,-25-24,25-1,-25 1,49-25,-24-1,0 1,0-25,24-25,-24 1,25-26,-1-24</inkml:trace>
  <inkml:trace contextRef="#ctx0" brushRef="#br0" timeOffset="2266.1296">11088 10120,'0'25,"-25"0,0 49,0 1,25-1,-25 25,1 25,24 0,-25-24,25 24,0-25,0 0,0-24,0-1,25-24,-25-1,0-24,0 25,24-26,-24-24,0 25,0-25,0 0,0 0,0-25,0 25</inkml:trace>
</inkml:ink>
</file>

<file path=ppt/ink/ink14.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6-09T21:22:23.571"/>
    </inkml:context>
    <inkml:brush xml:id="br0">
      <inkml:brushProperty name="width" value="0.05292" units="cm"/>
      <inkml:brushProperty name="height" value="0.05292" units="cm"/>
      <inkml:brushProperty name="color" value="#FF0000"/>
    </inkml:brush>
  </inkml:definitions>
  <inkml:trace contextRef="#ctx0" brushRef="#br0">17760 8756,'0'-25,"0"25,0 0,0-25,0 25,0 0,0 0,0 0,0 0,0 0,0 0,0 0,25 25,-25 0,0 25,0-1,25-24,-25 49,0 1,0-1,0 1,0 24,0-25,25 26,-25-26,0 0,0-24,0 24,0-24,0-25,0 0,0-25,0 24,0-24,0 0,0 0,0 0,0-24,0-1,0 0,-25 0,25-24,0-1,0-24,0-26,0 26,-25-25,25 0,0-25,-25 24,25 1,0 0,0 0,0 49,0-24,0 24,-25 0,25 26,0-1,25 0,-25 25,0 0,0-25,0 25,0 0,0 25,0-25,0 25,0-25,0 25,0-25,0 24,0-24,0 0,0 0,0 25,0-25,0 0,0 0,0 0,0 0,0 0,0 0,0 0,0 0,0 0,-25 0,25 0,0 25,-24-25,24 50,-50-1,25 1,0-1,1 26,-26-1,25-24,0-1,0 1,1-50,24 0,0 0,24-50,1 1,-25-1,50-24,-25-25,24 24,-24-24,25 25,-25-26,-1 51,1-1,-25 1,25 24,-25 25,0 0,0 25,0 24,0 26,-25-26,25 26,0-1,0-24,0 24,0-24,25-26,-25 1,25 0,-25 0,25 0,-1-25,1 24,-25-24,25 0,-25 25,25-25,-25 0,0 0,0 0,0 0,0 0</inkml:trace>
  <inkml:trace contextRef="#ctx0" brushRef="#br0" timeOffset="1112.0636">15776 7441,'-25'0,"25"25,-25-25,25 0,0 0,-25 25,25-25,0 0,0 0,0 25,25-25,0 0,25 0,-1 25,1-25,-1 24,26-24,-1 0,1 25,-1-25,0 0,1 0,-1 0,-24 25,0-25,-1 0,1 0,-1 0,-24 0,-25 0,25 25,0-25,-25 0,0 0,0 0,0 0,0 0,0 0,0 0,0-25,0 25,0-25,0 25,-25-25,25 1,-25-1,0 0,1 0,-1 25,0-25,0 1,-24-1,24 25,25 0,-25 0,0-25,25 25,0 0,25 25,0 0,0-25,-1 0,26 24,0-24,-26 25,26-25,0 0,-1 25,-24-25,25 25,-26-25,-24 25,0-25,0 24,0 1,-24 25,-26-25,25-1,-24 1,-1 25,0-25,26 24,-1-24,-25 0,25-25,1 25,24-25,0 0,0 24,0-24,0 0,0-24,24 24,-24-25</inkml:trace>
  <inkml:trace contextRef="#ctx0" brushRef="#br0" timeOffset="2459.1406">17785 7268,'0'0,"0"0,0 0,-25 0,25 0,-49-25,49 25,-50 0,0 0,26 0,-26-25,0 25,1 0,24 0,-25 0,25 0,1 25,-26-25,50 0,-25 0,25 0,0 0,0 25,0 0,25 24,-25-24,0 25,0 24,0 0,0 1,0-1,0 1,0-26,0 26,0-1,0-49,0 25,0-26,25 1,-25 0,25 0,-25-25,24 0,-24 0,25 0,0 0,0 0,0 0,-1 0,26-25,0 25,-1 0,1 0,0 0,-1 0,26 0,-26 0,1 0,-25 0,24 0,-24 0,0 25,-25-25,0 0,0 0,0 0,0 0,0-25,0 25,0-25,0-24,-25-1,25 25,0-49,0-1,0 1,0-25,0 24,0 1,-25-1,25 26,0-1,0 1,-25-1,25 25,0 0,0 25,-24-24,-1 24,25 0,-25 0,0 0,0 0,1 24,-1-24,-25 25,1-25,24 25,-25-25,25 25,1-25,-1 0,0 0,25 0,-25 0,25 0,0 0,0 0,0 0,0 0,0 0,0 0,0 0,25 25,-25-25</inkml:trace>
  <inkml:trace contextRef="#ctx0" brushRef="#br0" timeOffset="38324.192">6896 14312,'0'25,"-25"-25,0 0,0 0,0 0,1 25,-26-25,0 25,26 0,-26 49,0-24,26 24,-1 25,0 0,25 1,25-1,0 0,24-25,1 1,24-50,1-1,24-24,-25-24,1-1,24-25,-25-24,-24-25,0 24,-26-24,1 0,-25 24,-25 1,-24 24,-1 1,1 24,-51 25,26 0,0 25,24 24,0-24,1 0,49 0</inkml:trace>
  <inkml:trace contextRef="#ctx0" brushRef="#br0" timeOffset="39371.2519">15726 14287,'0'0,"0"-24,-25 24,25-25,0 0,25 0,-25-24,25 24,0-25,0 1,24-1,1 25,-1-24,1 24,0 25,-1 0,1 0,-25 49,-1 1,1 24,0 1,-25 49,0-25,-25 25,0 0,1 0,-26-25,0 1,1 24,-26-50,1 0,0-24,24 0,-24-26,24-24,0 0,26-24,-1-26,0 25,25-24,0-1,25 0,0 26,-1-1,26 25,0 25,24-1,0 1,1 25,-1-25,1 24,-1-24,0 0,1 0,-26-1,-24-24,25 25,-50-25,25 0,-25-25</inkml:trace>
  <inkml:trace contextRef="#ctx0" brushRef="#br0" timeOffset="43888.5103">7119 16297,'0'0,"0"-25,0 25,0 0,0 0,0 0,0 0,0 0,25 49,-25-24,25 25,-25 0,0 24,24 0,-24 1,0-1,25 1,-25-1,0-24,0 24,0-24,0-26,0 26,0-25,-25 24,25-49,0 25,0 0,0-25,0 25,0-25,0 25,0-25,0 24,0-24,25 0,-25 0,0 25,0-25,0-25,0 25</inkml:trace>
  <inkml:trace contextRef="#ctx0" brushRef="#br0" timeOffset="44822.5637">15701 16346,'0'0,"25"0,-25 0,0 0,0 0,0 0,0 0,0 0,-25 25,50-25,-25 50,0-1,0 26,0-1,0 1,0 49,0-25,0 25,-25-25,25 0,0 0,0 1,0-26,0-24,0-1,0-49,0 75,0-75,0 0,0 0,0 0,0 49,0-49,0 0,0 0,0 0</inkml:trace>
  <inkml:trace contextRef="#ctx0" brushRef="#br0" timeOffset="46225.6439">10046 12799,'-50'25,"25"0,1-25,-1 0,25 0,0 0,-25 0,25 0,25 0,-25-25,25-25,24 50,1-49,24 24,26-25,-26 26,25-1,0 0,-24 0,24 25,-25-25,1 25,-26 0,1 25,-25-25,0 0,-25 25,24-25,-24 25,0-25,-24 25,24-25,0 24,0-24,0 25,-25-25,25 0,-25 0,25 0,0-25,0 1</inkml:trace>
  <inkml:trace contextRef="#ctx0" brushRef="#br0" timeOffset="46879.6813">12229 12229,'-25'0,"-25"25,1-1,-1 1,0 25,1 24,24-24,0 49,0 0,1 0,24 1,24-26,1 25,25-49,-1-1,26-24,-1 0,1-50,-1 0,1-24,-1-26,0 1,-24 0,0-26,-1 26,-49 0,25-1,-50 1,0 24,1 25,-26-24,0 49,-24 0,24 25,1-1,-1 26,25 0,1-1,24-24</inkml:trace>
  <inkml:trace contextRef="#ctx0" brushRef="#br0" timeOffset="47258.703">12874 12477,'0'-25,"0"25,-25 25,-25 0,25-1,1 26,-1 24,0 1,0-26,25 51,0-51,0 26,25-26,0 1,24-25,-24-25,50 0,-51-25,26 0,0-25,-1-24,-24 24,0-24,-25 24,0-24,0 0,0 24,-50 25,25-24,1 49,-26-25,25 50,-24-1,24 1,25 0</inkml:trace>
  <inkml:trace contextRef="#ctx0" brushRef="#br0" timeOffset="47593.7222">13171 12601,'0'0,"0"49,-25 1,25 24,-24-24,24 49,-25-24,25-1,25 0,-1-24,1 0,0-50,25 0,-1-25,1 0,0-25,-1 1,-24-26,0 1,0 0,-25-1,0 26,0-26,-25 26,-25-1,25 25,-24 0,-1 25,1 0,-1 25,25-25,0 25</inkml:trace>
  <inkml:trace contextRef="#ctx0" brushRef="#br0" timeOffset="47962.7433">13543 12824,'0'74,"-24"-49,24 50,0-1,0-24,0 24,24-24,1-1,0-24,25 0,-26-25,26-25,0 0,-1 1,-24-26,25-25,-1 26,-24-26,0-24,-25 50,0-51,0 51,-25-26,0 26,-24 49,24-25,-25 25,1 25,24 0,-25 24</inkml:trace>
  <inkml:trace contextRef="#ctx0" brushRef="#br0" timeOffset="48994.8023">10096 16718,'0'0,"0"25,24-25,-24 0,25 0,0 25,25-25,24 0,0 25,26 0,24-25,0 0,0 0,24-25,1 0,-25 25,0-50,-24 26,-1 24,-50-25,1 0,0 25,-26 0,-24 0,-24 25,24-25,-25 25</inkml:trace>
  <inkml:trace contextRef="#ctx0" brushRef="#br0" timeOffset="49447.8282">12303 16520,'-25'25,"-24"-25,-1 25,25 24,-24 1,24-1,25 26,0-1,0-24,25 24,-1-24,26-1,0-24,-1 0,1-50,0 0,24 1,-49-26,24-24,-24 24,0 0,-25-24,0 0,-25 49,0-25,-24 1,24 49,-25-25,1 25,-1 25,25-1,1 1</inkml:trace>
  <inkml:trace contextRef="#ctx0" brushRef="#br0" timeOffset="49573.8354">12750 16644,'24'50,"-24"-1,0 26,25-1</inkml:trace>
  <inkml:trace contextRef="#ctx0" brushRef="#br0" timeOffset="49759.8461">12973 17239,'49'-25,"1"-24,0-1,-26-24,-24-25,25 24,-50 1,25-1,-49 26,24-26,-25 51,1-1,-1 25,1 0,-1 25,25-1,-24 1,49 25</inkml:trace>
  <inkml:trace contextRef="#ctx0" brushRef="#br0" timeOffset="50384.8818">13295 16619,'0'0,"0"0,0-25,0 25,0 0,0 0,-24 0,24 0,0 25,0 0,0-25,0 25,0-25,0 25,0-25,-25 0,25 0,0 24,-25-24,25 25,0 0,-25 25,25-26,0 1,0 25,0-1,0 1,25 0,0-26,0 1,-1 0,26 0,-25-50,0 0,24 0,-24-24,0-1,0 1,24-26,-49 26,0-26,0 26,0-26,0 26,-49 24,24 25,0-25,0 25,-24 0,24 25,0-25,0 25,25-1,25-24</inkml:trace>
  <inkml:trace contextRef="#ctx0" brushRef="#br0" timeOffset="50684.899">13717 16570,'0'-25,"25"25,-25 0,0 25,0-25,0 24,0 1,25 0,-25 25,24-26,1 51,0-26,-25 1,25 0,0-1,-25 1,0-25,24-1,-24 26,0-25,0 0,0-1,0-24,0 0,0 25,0-25,25 0,0-25</inkml:trace>
  <inkml:trace contextRef="#ctx0" brushRef="#br0" timeOffset="51460.9434">17884 14585,'-25'0,"1"0,-1 0,25 0,0 0,0 0,0 0,0 0,25 0,-1 0,26 0,0-25,24 25,25-24,25 24,-25-25,50 25,-25 0,0-25,0 50,-24-25,-1 0,-25 25,-24-25,-1 24,-24-24,-25 25,0-25,0 0,0 0,0 0,0 0,0 0,0-25,25 25,0-24,-25-1</inkml:trace>
  <inkml:trace contextRef="#ctx0" brushRef="#br0" timeOffset="51940.9708">20489 14263,'0'0,"0"0,0 0,-25-25,25 25,-50 0,1 0,-1 25,0-25,-24 49,49 1,-24 24,-1 26,25-26,0 25,25-24,0 24,50-25,0-24,-1-25,26-1,-1-24,0-24,1-26,-1 0,25 1,-49-1,-25-24,25 24,-50 1,-25-1,0 25,-25-24,25 24,-24 0,-1 25,-24-25,49 25,-25 0,26 25,24-25,0 0</inkml:trace>
  <inkml:trace contextRef="#ctx0" brushRef="#br0" timeOffset="52326.9929">20811 14486,'0'25,"0"24,0-24,-25 25,25 24,-24-24,24-1,0 26,0-26,0 1,24-25,26 0,-25-25,24-25,-24 0,50-25,-26 1,1-1,-1 1,1-26,-25 26,0-26,-25 50,0-24,-25-1,0 25,-25 1,1 24,-1 0,25 0,-24 0,-1 0,50 24,-25-24,25 25,0-25</inkml:trace>
  <inkml:trace contextRef="#ctx0" brushRef="#br0" timeOffset="52775.0185">21481 14436,'0'-24,"0"24,-25-25,25 25,0 0,0 25,-25-25,25 49,0 1,25-1,-25 1,0 24,0-24,0 24,0-24,0 0,0-26,0 26,0-25,0 0,0-1,0-24,0 0,0 0,25 0,-25-24</inkml:trace>
  <inkml:trace contextRef="#ctx0" brushRef="#br0" timeOffset="53098.037">21704 14610,'0'-25,"0"25,0 0,0 25,0 0,0 24,0 1,0 24,0-24,50 0,-25-1,-1 1,26-25,0-25,24-25,-24 0,24-25,0 1,-24-1,0 1,-1-26,-49 26,25-1,-50 0,0 26,-24-1,-1 0,1 25,-26 0,1 25,-1 0,26-1</inkml:trace>
  <inkml:trace contextRef="#ctx0" brushRef="#br0" timeOffset="53606.0661">18331 12303,'0'-25,"0"25,0-24,0 24,0-25,24 0,26 0,0 0,49 0,0 25,0-24,25-1,0 0,0 25,0 0,-49 0,-1 25,-24-25,-1 25,-24-1,0-24,-25 25,0-25</inkml:trace>
  <inkml:trace contextRef="#ctx0" brushRef="#br0" timeOffset="54105.0946">18405 16470,'0'25,"-25"-25,25 25,-25-25,25 0,0 0,0 0,25-25,0 25,25 0,-1-25,1 1,24-1,26 25,-1-25,0 0,25 25,-25-25,25 25,-49-25,24 25,-50 0,1 0,-25 0,25 0,-50 0,0 0,0 0,-25-24</inkml:trace>
</inkml:ink>
</file>

<file path=ppt/ink/ink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6-09T20:06:14.544"/>
    </inkml:context>
    <inkml:brush xml:id="br0">
      <inkml:brushProperty name="width" value="0.05292" units="cm"/>
      <inkml:brushProperty name="height" value="0.05292" units="cm"/>
      <inkml:brushProperty name="color" value="#FF0000"/>
    </inkml:brush>
  </inkml:definitions>
  <inkml:trace contextRef="#ctx0" brushRef="#br0">12948 14957,'0'-25,"0"1,0-26,25 0,0-24,-1 24,26-24,-25 49,24-24,-24 24,25 0,-25 50,24 0,-24 24,-25 50,0 1,0 24,-25 24,1 26,-26 0,0-1,1 1,-26-25,26-25,-26 0,26-50,-1-24,25-1,-24-49,24-24,0-26,25 25,0-49,25-1,0 26,-1-1,26 1,0 24,-1 25,1 0,-1 49,1-24,24 25,-24-1,0 1,-1 0,1-1,0-24,-1 25,1-26,-25 1,24 0,1-25,-1 0,26-25</inkml:trace>
  <inkml:trace contextRef="#ctx0" brushRef="#br0" timeOffset="426.0244">15304 14858,'-24'25,"24"0,0 24,-25 1,25 24,0 1,-25 24,25 25,0-25,25 25,-25 0,0-25,0 1,25 24,-25-50,0 25,0-49,0-1,0 1,0-25,0 0</inkml:trace>
  <inkml:trace contextRef="#ctx0" brushRef="#br0" timeOffset="1139.0652">14560 15056,'0'-49,"25"24,-25 0,25-24,0 24,0 0,-1-25,1 26,0 24,0 0,0 0,-25 49,0 1,0 49,-25 0,0 25,0 25,-24-25,-1 25,-24 0,24-25,25-25,-24 0,24-24,25-26,0 1,25-25,24-25,-24 0,25 0,24-25,-24 25,24-25,0 0,-24 0,24 1,-24-1,0-25</inkml:trace>
  <inkml:trace contextRef="#ctx0" brushRef="#br0" timeOffset="1596.0913">16718 14709,'25'0,"-25"-25,25 50,0-50,24 25,-24 0,25-24,-1 24,1 24,0 1,-1 0,-24 49,0 1,0 49,-25-25,0 50,-25 0,0-25,0 25,0-25,1 0,-1 0,0-50,0 0,0-49,1 25,24-50,-25-25</inkml:trace>
  <inkml:trace contextRef="#ctx0" brushRef="#br0" timeOffset="1761.1007">16768 15528,'25'0,"49"-25,-24 25,24-25,25 25,-24 0,-1-25,25 25,-24-24,-26-1</inkml:trace>
  <inkml:trace contextRef="#ctx0" brushRef="#br0" timeOffset="17219.9849">7813 17041,'-24'-25,"24"25,0 0,-50-25,50 0,-50 25,26-24,-1 24,-25 24,1 1,-1 0,0 0,1 0,-1 24,1 1,49-1,-25 1,25 0,25-1,-1 1,1-1,25 26,-1-25,1 24,-25-24,24 24,-24-24,-25-50,25 74,-25-74,-50 50,50-50,-49 49,-1-49,1 0,-1 25,-24-25,49 0,-25 0,1 0,49 0</inkml:trace>
  <inkml:trace contextRef="#ctx0" brushRef="#br0" timeOffset="17521.0022">8136 17115,'0'25,"0"0,-25 24,0-24,1 50,-1-26,0 26,0-1,0 1,0 24,25-25,0 1,0-1,0 0,0-24,0 0,0-50,0 0</inkml:trace>
  <inkml:trace contextRef="#ctx0" brushRef="#br0" timeOffset="18042.032">8632 17289,'0'0,"-25"-25,25 50,-49 0,-1-1,0 26,1-25,24 49,-25-24,26 0,-26 24,50-24,0-1,0-49,25 99,0-74,-25-25,49 99,-49-99,75 50,-75-50,49 50,-49-50,50 0,-50 0,0 0,49-50,-49 50,25-25,-25 25,25-74,-25 74,25-50,-25 50,0 0,0 0,0 0,0 0,25 50,-25-50,24 99,-24-74,0 24,0 1,0-50,0 74,0-74,25 75,-25-75,0 0</inkml:trace>
  <inkml:trace contextRef="#ctx0" brushRef="#br0" timeOffset="18498.058">8979 18033,'50'0,"-50"0,0 0,0-74,25 24,-25 0,25-24,-25 0,0 24,24-24,-24 24,25 0,-25 1,0 24,0 0,0 25,25 25,-25-25,0 74,25-24,-25 0,25-1,-1 26,1-51,-25-24,25 75,-25-75,50 25,-50-25,74-25,-74-25,50 1,-50-1,24-24,1-1,0 1,-25 24,25 0,-25 26,0-1,0 25,0 0,0 0</inkml:trace>
</inkml:ink>
</file>

<file path=ppt/ink/ink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6-09T20:07:15.082"/>
    </inkml:context>
    <inkml:brush xml:id="br0">
      <inkml:brushProperty name="width" value="0.05292" units="cm"/>
      <inkml:brushProperty name="height" value="0.05292" units="cm"/>
      <inkml:brushProperty name="color" value="#FF0000"/>
    </inkml:brush>
  </inkml:definitions>
  <inkml:trace contextRef="#ctx0" brushRef="#br0">14163 13940,'25'50,"-25"-25,0 24,-25-24,25 0,-24 24,24 1,0 24,-25 1,25-25,0 49,0-25,0 1,0-26,25-24,-25 25,24-50,-24-25,25 0,-25-49,25-1,-25-24,0 0,0-25,0 0,0 0,-25 0,0 0,1 24,-1 26,0-25,25 49,-25 1,50 24,-25 0,50 25,-26 0,26-25,24 50,1-25,24 0,-24 0,24 0,-25 0,1 0,-1 0,-24 0,-1 0,-24-25</inkml:trace>
  <inkml:trace contextRef="#ctx0" brushRef="#br0" timeOffset="245.014">14114 14039,'0'25,"25"0,24-50,1 25,-1 0,26-25,-1 1,1 24,-1-25,-24 25,24 0,-24-25,-1 25</inkml:trace>
  <inkml:trace contextRef="#ctx0" brushRef="#br0" timeOffset="637.0364">15280 13965,'-25'25,"0"0,-25 24,1-24,-1 49,1-24,24 24,0 26,25-26,0 1,25-26,24 26,1-26,24-24,1-25,-1-25,26-24,-26-26,25 1,-24-25,-26-1,-24 1,0 0,-25 0,-25 24,-25 26,-24-1,-25 25,24 25,-24 25,25 0,24 24,0-24,26 0</inkml:trace>
  <inkml:trace contextRef="#ctx0" brushRef="#br0" timeOffset="1203.0688">16222 13891,'-25'49,"25"1,0 24,-24-24,24 24,-25 1,25-1,0 1,0-1,0 0,0-49,0 25,0-50,0-25,25-25,-25-24,0 0,0-26,0 1,-25-25,25 0,0 0,-25 25,25 0,0 24,25 1,0 24,-1 1,26 24,24-25,-24 50,25-25,24 25,-25-24,1 24,-1 24,0-24,-24 0,0 0,-26 25</inkml:trace>
  <inkml:trace contextRef="#ctx0" brushRef="#br0" timeOffset="1478.0845">16123 14089,'-25'50,"25"-26,25-24,0 25,24-25,1 0,0-25,24 25,1-24,24-1,-25 25,1-25,-26 25,26 0,-26 0,-24 0,0 0</inkml:trace>
  <inkml:trace contextRef="#ctx0" brushRef="#br0" timeOffset="1731.099">16197 14734,'75'0,"-1"0,26 0,-1-25,0 0,0 25,-24-24,-1 24,0 0,-24 0,0 0,-1 24</inkml:trace>
  <inkml:trace contextRef="#ctx0" brushRef="#br0" timeOffset="9685.5539">7392 17487,'-25'25,"25"-25,0 0,-25 0,25-25,0 0,0-24,0 24,25-49,0-1,-25 1,49-25,-24 24,0-24,0 49,0-24,-1 24,-24 26,25 24,-25 49,0 1,0 24,0 1,0 24,0-25,25 1,-25-26,25 1,24-50,-24 0,25-25,-1-25,1 1,0-1,-26-24,26 24,-25 1,0 24,-25 0,0 25,0 25,0 24,0 1,0 0,0 24,0 0,25 1,-25-1,24-24,-24 24,0-74,25 50,0-50</inkml:trace>
  <inkml:trace contextRef="#ctx0" brushRef="#br0" timeOffset="9960.5697">8384 16942,'0'74,"0"0,0 1,0-1,0 1,25-1,0-49,-1 0,1-25,25 0,-25-50,24 25,1-49,-25-1,-1 1,1 0,0-1,-25 1,0 24,0-24,0 49,0-25</inkml:trace>
  <inkml:trace contextRef="#ctx0" brushRef="#br0" timeOffset="10478.5993">9550 15801,'25'0,"-25"49,0-24,0 49,0 1,0-1,-25 25,25 1,0-1,-25 25,25-25,0-24,25 24,-25-25,0-49,25 25,-25-26,24-24,1-24,-25-1,0 0,0-25,-25 26,1-26,-1 0,-25 50,1 0,-1 25,-24 0,24 49,0-24,1 24,24 1,0 24,25-25,25-24,0 0,24-1,-24-24,25-25,24 0,-24-25,-1 0,26-24,-26-1</inkml:trace>
  <inkml:trace contextRef="#ctx0" brushRef="#br0" timeOffset="10951.6264">10344 16073,'24'0,"-24"25,0 0,-24 25,24-1,-25 26,25 24,-25 0,25 0,0 25,-25-24,25-1,0 0,0-49,0 24,0-24,0-26,25-24,-25 0,0 0,0-49,-25-1,25 1,-25-1,1-24,-26 49,0-25,1 50,-1 25,0 25,1 24,24 0,0 26,0-1,25 0,0-25,25-24,25 0,-1-25,26-25,-1-25,1 0,-26 0,26-49</inkml:trace>
</inkml:ink>
</file>

<file path=ppt/ink/ink4.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6-09T20:08:38.434"/>
    </inkml:context>
    <inkml:brush xml:id="br0">
      <inkml:brushProperty name="width" value="0.05292" units="cm"/>
      <inkml:brushProperty name="height" value="0.05292" units="cm"/>
      <inkml:brushProperty name="color" value="#FF0000"/>
    </inkml:brush>
  </inkml:definitions>
  <inkml:trace contextRef="#ctx0" brushRef="#br0">7565 16520,'-24'0,"24"0,-25 0,25 25,-25-25,25 25,-25-1,0 1,25 25,0-25,0 24,0-24,25 25,0-26,-25 1,25 0,-25-25,25 0,-1 0,1-25,0 25,-25-25,25-24,-25 24,25 0,-25-24,-25 24,25-25,0 25,-25 1,25-1,-25 25,0-25,1 25,-1 0,25 25,-25-25,25 25,0-1,0 1,0 25,0-25,0-1,25 1,-25-25,25 0,-1 25,-24-50,25 25,-25-25,25 1,-25 24,0-25,0 0,0 0,0 0,-25 25,0 0,25-24,-24 48,-1-24,25 25,-25 25,25-25,0-1,0 1,0 0,0 0,0 0,25-25,-25 0,25-25,-25 0,24 0,-24 0,25 1,-25-1,0 0,0 0,0 25,-25 0,25 25,-24 0,24 0,-25-25,25 49,-25-49,50 25,-25-25,0 0,0-25</inkml:trace>
  <inkml:trace contextRef="#ctx0" brushRef="#br0" timeOffset="1318.0754">7937 16694,'0'0,"0"-25,0 25,0 0,0 0,0 0,0 0,0 0,0 25,0-25,0 0,0 0,0 0,0 0,0 0,0 24,0-24,0 0,0 0,0 0,0 0,0 25,0-25,0 0,0 0,0 0,0 25,0-25,25 25,-25-25,0 0,0 0,25 0,-25 0,25 25,0-25,-25 0,25-25,-1 25,1 0,0 0,-25 0,25 0,0 0,-1 0,26-25,-50 25,50 0,-26 0,1 0,0 0,0 0,0 0,-1 0,1 0,0 0,0 0,0 0,-1 0,1 0,0 25,0-25,0-25,-1 25,1 0,-25 0,25 0,0-25,-25 25,25 0,-25 0,0 0,0 0,0 0,24 0,-24 0,0 0,0 0,0 0,0 0,0 0,0 0,0 0,0 25,0-25,0 0,0 0,0 0,0 0,0 0,0 0,0 0,0 0,0 0,0 25,0-25,0 0,0 0,0 0,0 0,0 0,0 0,0 0</inkml:trace>
</inkml:ink>
</file>

<file path=ppt/ink/ink5.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6-09T20:10:08.614"/>
    </inkml:context>
    <inkml:brush xml:id="br0">
      <inkml:brushProperty name="width" value="0.05292" units="cm"/>
      <inkml:brushProperty name="height" value="0.05292" units="cm"/>
      <inkml:brushProperty name="color" value="#FF0000"/>
    </inkml:brush>
  </inkml:definitions>
  <inkml:trace contextRef="#ctx0" brushRef="#br0">18405 8905,'-25'0</inkml:trace>
  <inkml:trace contextRef="#ctx0" brushRef="#br0" timeOffset="743.0425">17438 9971,'-50'125,"0"-26,26 0,-1 0,0 0,0 25,25-24,0-1,-25 25,50-25,-25 0,0 25,25-24,-25 24,50 0,-26-25,1 0,25 0,-1 0,1-24,0-1,24 1,1-1,-1-24,0-25,1-1,24 1,0-25,0-25,1 1,-1-1,0-25,0 1,1-26,-1 1,0-1,0-24,0 0,-24 0,24-25,-25 24,1-24,-26 0,1 0,0 0,-25-25,-1 25,-24 0,0-24,0-1,-24 0,-1 25,-25-25,25 25,-49 0,49 0,-49 0,-1 25,26-25,-26 25,1 24,-1 1,1-1,-25 1,24 24,1 1,-25 24,24 0,-24 0,25 25,-26 25,26 0,0 0,-1 49,1 0,-1-24,26 49,-1-24,1 24,-1-25</inkml:trace>
  <inkml:trace contextRef="#ctx0" brushRef="#br0" timeOffset="1656.0947">21977 9203,'0'24,"0"26,0 0,0-1,0 26,0-1,25 25,-25 0,0 1,0 48,0-23,0-1,0 24,0 1,0 0,-25 0,25 24,0-24,0-25,-25 0,25 0,0-24,-25 24,25-50,0 0,0 1,0-26,-24 1,24-25,0-25,0 25,-25-50,25 0</inkml:trace>
  <inkml:trace contextRef="#ctx0" brushRef="#br0" timeOffset="2324.133">23217 8930,'25'0,"-25"24,25 26,-50-25,25 49,0-24,-50 49,26-24,-1 49,-25-25,-24 0,24 50,-24-50,-1 25,-24 0,0 25,24-25,-24-25,0 25,0-25,0 1,-1-26,26 0,0-24,-1-25,26 0,-1-1,25-24,0 0,25 0,25-24,-25 24,50-25,-1 25,1 0,24 0,-24 25,49-1,-24 1,24 25,-25 24,25-24,1 24,-1 1,0-1,0 1,1-26,-1 1,-25 24,1-49,-1 25,0-26,1 1,-26 0,1-25,0 0,-26 0,26-25,-25 0,0 1</inkml:trace>
  <inkml:trace contextRef="#ctx0" brushRef="#br0" timeOffset="33181.8979">9004 17016,'0'25,"-25"0,25-25,0 24,0 1,0-25,0 0,25 25,-25-25,25-25,-25 0,25-24,0 24,-25 0,0-24,24 24,-48-25,24 50,0 0,-25 0,25 25,-25 0,0 0,25-1,0 1,0 0,0-25,0 0,25 0,-25-25,25 0,0 1,-25 24,0-25,0 25,0 0,0 0,0 0,0 0</inkml:trace>
  <inkml:trace contextRef="#ctx0" brushRef="#br0" timeOffset="33568.9201">9376 16942,'0'24,"0"1,0-25,0 25,0-25,0 0,0 0,25 0,-25-25,25 0,0 1,-25-1,24 0,-24 0,0 25,0 0,0-25,-24 50,24-25,-25 25,25 0,-25 24,25-24,0 0,0 0,25-25,-25 25,25-25,-25 0,0 0</inkml:trace>
  <inkml:trace contextRef="#ctx0" brushRef="#br0" timeOffset="34055.9479">9823 16917,'0'0,"0"0,-25-25,0 25,25 0,-25 25,25 0,-25-1,25 1,0 0,0 0,0-25,25 0,-25 0,25 0,-25-25,25 25,-25-25,0 25,25 0,-25 0,0 0,0 25,0 0,0-25,0 25,0-25,0 24,24-48,-24 24,25-25,-25 25,0 0,25-25,-25 25,-25 0,25 0,-25 0,25 25,-24-25,24 0,0 0</inkml:trace>
  <inkml:trace contextRef="#ctx0" brushRef="#br0" timeOffset="34532.9752">10294 16892,'0'0,"0"0,0 25,0-25,25 25,0-25,-1 0,26 24,0-24,-1 25,26-25,-1 0,-24 25,-1-25,1 0,-25 25,-1-25,26 0,-50 0,25 0,0 0</inkml:trace>
  <inkml:trace contextRef="#ctx0" brushRef="#br0" timeOffset="34978.0007">11261 17041,'0'0,"0"0,25 0,0 25,-25-25,25 24,0-24,-1 25,1 0,0-25,25 25,-26 0,1-25,25 24,-25-24,-1 0,1 0,-25 0,0 0</inkml:trace>
  <inkml:trace contextRef="#ctx0" brushRef="#br0" timeOffset="35434.0267">11956 17066,'0'0,"25"24,-25-24,24 0,1 25,0 0,0 0,24 0,-24-25,25 24,-25 1,24-25,-24 25,25-25,-25 0,-1 0,1 0,-25-25</inkml:trace>
  <inkml:trace contextRef="#ctx0" brushRef="#br0" timeOffset="36089.0642">13022 17041,'0'25,"0"-1,-24-24,24 25,0 0,0-25,0 0,0 0,0 0,0-25,0 25,24-25,-24 25,0 0,0 0,0 25,-24 0,24-25,0 25,0-25,0 0,0 0,24-25,1 0,0 0,0 1,-25 24,0-25,0 25,0 0,0 0,0 25,0-25,0 0,0 0</inkml:trace>
  <inkml:trace contextRef="#ctx0" brushRef="#br0" timeOffset="36502.0878">13419 17041,'25'0,"-25"0,0 0,0 0,25-25,-25 25,0 0,0 0,0 0,0 0,0 0,0 0,25 25,-25-25,25 0,-25 0,0 0,24 0,-24 0,25 25,-25-1,0 1,0 0,0 0,0 0,0-25,0 24,0-24,0 0,0 0,0 0,0-24,0-1,0 0,0 0</inkml:trace>
  <inkml:trace contextRef="#ctx0" brushRef="#br0" timeOffset="36981.1152">13891 17041,'0'0,"24"25,-24-50,0 25,0 0,25 0,-25 0,25-25,-25 25,0 0,0 0,0 0,0 25,0-25,25 0,-25 0,25 0,-25 0,0 0,24 0,1 0,-25 0,0 0,0 0,25 25,-25-25,0 0,0 0,0 24,0-24,0 0,0 0,0 0,0 0,0 0,0 0,0 0,0 0,0 0,0-24,0 24</inkml:trace>
  <inkml:trace contextRef="#ctx0" brushRef="#br0" timeOffset="102900.8856">19224 16743,'-25'-25,"25"25,0 25,-25-25,0 0,25 25,-25 0,25 0,0-1,0 1,0 0,0 0,25-25,-25 25,25-25,0 0,-25 0,25 0,-1-25,-24 0,0 0,0 25,0-25,0 25,-24-24,24 24,-25 0,0 0,0 0,25 24,-25-24,25 25,0-25,0 0,0 0,25 0,-25-25,25 1,-25 24,25-25,-25 0,0 25,0 0,-25 0,25 0,0 25,0-25,-25 25,25-25,0 24,0-24,25 0,-25 0</inkml:trace>
  <inkml:trace contextRef="#ctx0" brushRef="#br0" timeOffset="103434.9162">19472 16917,'0'0,"0"0,0 0,0 0,-25 0,25 0,0 0,0 0,0 25,0-1,0-24,0 0,25 0,-25 0,24 0,-24 0,25-24,0 24,-25-25,0 0,0 25,0 0,0-25,0 25,-25 0,25 0,-25 25,25-25,0 25,0-25,25 0,-25 0,25-25,-25 0,0 25,25-25,-25 1,0-1,-25 25,25 0,-25-25,0 50,25-25,-24 0,-1 0,25 0,0 25,0-25,25 0,-25 0,24-25</inkml:trace>
  <inkml:trace contextRef="#ctx0" brushRef="#br0" timeOffset="103841.9394">19720 16942,'0'0,"25"0,-25 0,0-25,0 25,24 0,-24-25,0 25,25 0,-25-25,25 25,0 0,0 0,-1-25,1 25,0 0,0 0,24 0,-24 0,0 25,0-25,0 0,-1 0,-24 0,25 0,-25 0,0 25,0-25,0 0,0 0,0 0,0 0,0 0,0-25,25 25,-25 0</inkml:trace>
  <inkml:trace contextRef="#ctx0" brushRef="#br0" timeOffset="104578.9816">20489 16694,'0'0,"0"0,0 0,0 24,0-24,0 25,0-25,0 25,0 0,-25 0,25-1,0 1,0-25,0 0,0 25,0-25,25-25,-25 25,0 0,0-25,24 25,-24-24,0-1,0 0,0 25,0-25,0 25,0 0,-24 25,24 0,0-25,0 25,0-1,0-24,0 0,24 0,-24 0,25 0,-25-24,0 24,0-25,0 0,0 25,-25 0,25-25,-24 25,24 25,-25-25,25 0,0 25,-25-25,25 0,0 0,0 0</inkml:trace>
  <inkml:trace contextRef="#ctx0" brushRef="#br0" timeOffset="119100.8122">21208 16892,'0'25,"0"-25,0 0,0 25,25-25,-25-25,25 25,-25-25,24 0,-24 25,0 0,0 0,0-25,0 25,-24 0,24 0,-25 0,25 0,0 0,0 0,0 0,-25 25,25-25,0 0,0 0,0 0,0 0,0 0</inkml:trace>
  <inkml:trace contextRef="#ctx0" brushRef="#br0" timeOffset="119513.8358">21456 16818,'0'0,"0"0,0-25,0 25,0 0,0 25,0-25,0 0,0 0,0 0,25-25,-25 25,25-25,-25 25,0 0,0 0,0 0,0 0,-25 25,25-25,-25 25,25-1,0-24,0 0,0 25,0-25,0 0,0 0,0 0,0 0,0 0</inkml:trace>
  <inkml:trace contextRef="#ctx0" brushRef="#br0" timeOffset="120153.8724">21630 16867,'0'0,"0"0,0 0,0 0,0 0,0 0,0 0,0 0,0 0,0 0,0 0,0 0,0 0,0 0,24 0,-24 0,0 0,0 0,0 0,25 0,-25 0,0 0,0 0,0 0,0 0,25 0,-25 0,0-25,0 25,0 0,0 0,0 0,0 0,0 25,0-25,0 0,0 0,0 0,0 0,0 0,0 0,0 0,0 0,0 0,0 0,0 0,0 0,0 25,-25-25,25 25,0-25,0 0,0 0,0 0,0 25,0-25,0 0,0 0,0 0,0 0,0 0</inkml:trace>
  <inkml:trace contextRef="#ctx0" brushRef="#br0" timeOffset="122823.0251">22671 16867,'0'-25,"25"25,0 0,-25 0,25 0,0-24,0 48,-1-24,1 0,0 0,0 0,0 25,-1-25,-24 0,25 0,0 0,-25 0,0 25,0-25,25 0,-25 0,0 0,0 0,0 0,0-25,0 25</inkml:trace>
  <inkml:trace contextRef="#ctx0" brushRef="#br0" timeOffset="123201.0467">23143 16768,'0'0,"25"0,-25 0,24 0,-24 0,25 0,0 0,25 0,-26 25,1-25,25 0,-25 0,-1 0,1 25,0-25,0 0,0 0,-25 24,0-24,0 0,0 0,24 0,-24 0,0-24,0 24,0-25</inkml:trace>
  <inkml:trace contextRef="#ctx0" brushRef="#br0" timeOffset="123757.0785">23738 16694,'0'0,"0"0,0 0,0 0,0 0,0 24,0-24,0 25,0 0,25 25,-25-50,0 24,25 1,-1-25,-24 0,25 0,0 0,-25-25,0 25,0-24,0-1,0 25,-25-25,25 0,-25 25,25 0,-24 0,-1 25,25-25,0 25,0-25,-25 25,25-25,0 0,0 0,0 0,25 0</inkml:trace>
</inkml:ink>
</file>

<file path=ppt/ink/ink6.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6-09T20:51:07.269"/>
    </inkml:context>
    <inkml:brush xml:id="br0">
      <inkml:brushProperty name="width" value="0.05292" units="cm"/>
      <inkml:brushProperty name="height" value="0.05292" units="cm"/>
      <inkml:brushProperty name="color" value="#FF0000"/>
    </inkml:brush>
  </inkml:definitions>
  <inkml:trace contextRef="#ctx0" brushRef="#br0">18281 6772,'0'-25,"0"25,25 0,-25-25,0 25,0 0,0 0,0 0,0 0,-25 25,25 0,0-1,0 1,0 25,0 0,0-1,0 26,0-26,0 26,0-26,0 26,0-26,-25 1,25-1,0 1,0-25,25 24,-25-24,0 0,0 0,0 0,0-25,0 0,0 0,0 0,0 0,0 0,0-25,0 0,0 0</inkml:trace>
  <inkml:trace contextRef="#ctx0" brushRef="#br0" timeOffset="612.035">18926 6945,'0'0,"0"-24,0 24,-25 0,25 0,-25 0,1 24,-1 1,0 0,25 25,-25-1,0 26,25-26,0 26,0-1,25-24,0-1,0 1,24-50,-24 25,25-25,-1-25,-24 0,25-25,-1 1,-24-1,0-24,0-1,-25 1,0 0,0-1,-25 1,0 24,0 0,1 26,-1-1,-25 25,50 0,-49 25,49 24,0 1,-25 0,50 24</inkml:trace>
  <inkml:trace contextRef="#ctx0" brushRef="#br0" timeOffset="1199.0686">19621 6945,'0'0,"0"0,0 0,-25 0,25 0,-25 25,0 0,25 0,-25 24,0 1,25 24,0-24,0 24,0 1,0-1,50-24,-25-1,25-24,-26 0,51-50,-26 25,1-49,0 24,-1-25,1-24,-1 24,-24-24,0-1,-25 1,0 0,0 24,-50 0,1 26,-1-1,1 25,-26 25,26-1,-1 1,0 25,26-25,-26-1,50 26,0-50</inkml:trace>
  <inkml:trace contextRef="#ctx0" brushRef="#br0" timeOffset="47189.6991">17562 12526,'0'-24,"0"24,0-50,0 50,-25-25,25 0,0 25,0 0,0 0,0 0,0 0,0 0,0 25,0 0,0 0,0 24,0 26,0-26,25 26,-25-1,0 1,0-26,0 26,25-1,-25-49,0 24,0 1,0-25,0 0,0-25,0 25,0-25,0 0,0-25,0 0</inkml:trace>
  <inkml:trace contextRef="#ctx0" brushRef="#br0" timeOffset="47744.7308">18058 12601,'0'-25,"0"0,-25 25,25 0,0 0,-25 0,25 25,-25 0,25 24,0 26,0-26,0 51,0-26,0 0,25 1,0-1,0-24,24-25,1-25,0 0,24-25,-24-25,-1 1,1-26,-25 1,-1-1,1-24,-25 25,-25-1,1 1,-1 24,-25 26,1 24,-26 0,26 24,-26 1,50 25,-24-25,49-1,0 1,0 0</inkml:trace>
  <inkml:trace contextRef="#ctx0" brushRef="#br0" timeOffset="48328.7642">18827 12502,'0'-25,"0"25,0 0,-25-25,25 25,-25 25,25 0,-25-1,1 26,-1 24,25 1,-25-26,25 51,0-26,25 0,-25 1,25-1,24-24,-24-25,25 0,24-25,-24-25,-1 0,26-25,-26-24,1 24,-1-24,-24-1,-25 1,0 0,0-26,-25 51,1-1,-1 1,-25 24,-24 0,24 25,1 25,-26 0,26 24,-1-24,25 0,0 0,25-1</inkml:trace>
  <inkml:trace contextRef="#ctx0" brushRef="#br0" timeOffset="49001.8027">19720 12452,'-25'-25,"25"25,-25 0,25-25,-25 50,1-25,-1 25,0-25,0 25,0 0,0 24,25 1,-24-1,-1 1,25 0,0-1,25 26,-1-26,-24 1,50-1,-25-24,25 0,-1 0,1-25,-1 0,1-25,0-25,-1 26,-24-26,0 0,24-24,-49 24,0 1,0-1,0 1,-49 24,24 0,-25 0,26 25,-26 0,0 25,1 0,-1-25,25 25,1-1,-1 26,0-25</inkml:trace>
  <inkml:trace contextRef="#ctx0" brushRef="#br0" timeOffset="59276.3904">17438 13940,'0'-25,"0"25,-25-24,25 24,0-25,0 25,0 0,0 0,0 0,0 0,0 25,0-25,-25 24,25 1,0 25,0-1,0 1,25 0,-25 24,0-24,0-1,0 1,0 0,0-26,0 1,0 0,25 0,-25 0,0-1,0 1,0-25,0 25,24-25,-24 0,0 25,0-25,0 0,25 0,-25-25</inkml:trace>
  <inkml:trace contextRef="#ctx0" brushRef="#br0" timeOffset="59877.4248">18132 13891,'0'-25,"-25"0,25 25,-24-25,-1 25,0 0,0 0,0 25,1 0,-1 0,-25-1,50 26,-25 0,1 24,24-24,24 24,-24 0,25 1,0-25,25 24,-26-24,26-26,0 1,-1-25,1-25,-1 1,1-1,0-25,-1 1,-24-26,25 1,-26-1,-24 1,25 24,-50-24,1 24,-1 25,-25-24,1 49,-1 0,-24 0,24 25,0 24,1-24,24 25,25-26,0 1,0 0,25 0</inkml:trace>
  <inkml:trace contextRef="#ctx0" brushRef="#br0" timeOffset="60458.458">19050 14089,'0'-25,"-25"0,25-24,0 24,-25 0,1 25,-1 0,0 0,0 0,0 0,1 50,-26-25,25 24,0 1,25 24,-24 1,24-26,0 26,24-1,1-24,0 24,25-49,-1 25,26-50,-26 24,26-48,-26-1,26-25,-1 1,0-26,-24 1,0-1,-26-24,26 25,-50-26,0 26,-50 0,1 24,-1 0,-24 26,-1 24,1 24,0 1,-1 0,26 49,-26-49,50 25,1-25,24 24</inkml:trace>
  <inkml:trace contextRef="#ctx0" brushRef="#br0" timeOffset="60861.4811">20042 13791,'0'0,"-25"0,25 0,0 25,0 0,0 0,0 24,0 1,0 24,0 1,0-1,0 1,25-1,-25 1,0-1,0 0,0-24,0-25,0 24,0-24,0-25,0 25</inkml:trace>
  <inkml:trace contextRef="#ctx0" brushRef="#br0" timeOffset="67671.8706">17413 15007,'0'0,"0"0,0 0,-25-25,25 25,0 0,0 0,0 0,0 0,0 0,0 0,0 0,0 0,-25 25,25 0,0-1,25 1,-25 25,0 24,0-24,0 24,0-24,0 0,0-1,0 1,0-1,0-49,0 25,0-25,0 0,0 0,0 25,0-25,0 0,0 0,0 25,0-25,0 25,0-25,0 0</inkml:trace>
  <inkml:trace contextRef="#ctx0" brushRef="#br0" timeOffset="68316.9075">17934 15081,'0'0,"-25"0,0 0,0 0,1 25,24 0,-25 0,0 24,0-24,25 25,-25-1,25 1,0 0,0 24,25 0,-25-24,50 0,-25-1,24 1,1-25,-1-1,26 1,-26-25,26-25,-26 1,1-26,24 0,-49-24,25 24,-25-49,-1 25,1-26,-25 26,-25 0,1-1,-1 1,0 24,-25 1,1 24,24 25,-25 0,1 25,24-1,0 1,0 25,1-1,24-24,0 25</inkml:trace>
  <inkml:trace contextRef="#ctx0" brushRef="#br0" timeOffset="68895.9406">19100 14982,'0'0,"0"0,-25-25,25 25,0 0,0 0,0 0,0 0,0 0,0 25,0 25,0-26,0 26,0 24,0-24,0 49,0-24,0-1,0 1,0-1,-25-24,25-1,0-24,0 0,0 0,0-25,25 0,-25-25,0 0,0 0</inkml:trace>
  <inkml:trace contextRef="#ctx0" brushRef="#br0" timeOffset="69752.9896">19844 15081,'-25'-25,"0"25,25-24,-25 24,1 0,-1-25,25 25,-25 0,0 0,25 0,-25 25,1-25,24 24,0 1,-25 0,25 25,0-26,0 26,0 0,25 24,-25-24,24-1,1 1,-25 24,50-49,-25 25,-1-25,1-1,25 1,-25-25,24 0,-24 0,25-25,-26 1,26 24,0-25,-26 0,1-25,0 50,0-49,0 24,-25-25,0 26,0-26,0 0,0 1,-25-1,0 0,0 1,0-1,1 25,-26 1,25-1,-24 0,24 25,0-25,-25 25,26 25,-1-25,0 25,0-25,25 25,-25-25</inkml:trace>
  <inkml:trace contextRef="#ctx0" brushRef="#br0" timeOffset="75747.3325">14883 16545,'0'0,"0"0,-25-25,25 25,0-25,0 25,-25 0,25 0,0-25,0 25,0-24,0 24,0 0,0 24,0 1,0 0,25 0,-25 49,25-24,-25 24,0-24,25 24,-25-24,0 24,0-24,0-1,0-24,0 25,0-25,0-1,0-24,0 0,0 25,0-25,0 0</inkml:trace>
  <inkml:trace contextRef="#ctx0" brushRef="#br0" timeOffset="76125.3541">15280 16421,'0'0,"24"0,-24 25,0-1,0 1,0 0,0 0,0 24,0 1,0 0,0 24,0-24,0-1,25 26,-25-26,0 1,0-25,25-1,-25 1,0 0,0-25,0 25,0-25,0 0,0 0,0 0</inkml:trace>
  <inkml:trace contextRef="#ctx0" brushRef="#br0" timeOffset="76867.3965">15007 17785,'0'0,"0"0,0 0,0 0,0 0,0 0,0 0,0 0,-50 0,50 0,0 50,0-50,25 74,-25-24,0-50,0 74,0-74,0 99,0-99,25 50,-25-50,0 0,0 49</inkml:trace>
  <inkml:trace contextRef="#ctx0" brushRef="#br0" timeOffset="77316.4222">15205 17859,'25'-24,"-25"24,0 0,50-50,-50 50,0 0,49-25,-49 25,0 0,0 0,25 75,-25-75,25 49,-25-49,-25 75,25-75,0 74,0-74,0 50,0-50,-25 74,25-74,0 0,25 50,-25-50,0 0,25 0,-25 0,50-25,-50 25,74-50,-74 50,74-49,-74 49,50-25,-50 25,50-25,-50 25,0 0,49 0</inkml:trace>
  <inkml:trace contextRef="#ctx0" brushRef="#br0" timeOffset="79741.5609">17413 16222,'0'0,"0"0,0 0,0-25,0 25,-25 0,25 0,-25-24,25 24,0 49,0-49,0 50,0-1,0 1,25 25,-25-26,0 26,25-26,-25 26,0-51,0 26,0-25,0 0,0-1,0 1,0-25,25 0</inkml:trace>
  <inkml:trace contextRef="#ctx0" brushRef="#br0" timeOffset="80269.5911">18157 16495,'-25'0,"0"-25,1 25,-26 0,25-24,-24 48,24-24,-25 50,25-25,1 0,-1 49,25-24,0 24,0 0,25-24,-25 24,49 1,-24-50,25 24,-1-49,1 0,-1-25,1-24,0-1,-1-24,1-1,-25-24,-1 25,1-1,-25 1,0 0,0 24,-25 25,1 0,24 25,-50 0,50 25,-50 0,50 25,0-26,0 1</inkml:trace>
  <inkml:trace contextRef="#ctx0" brushRef="#br0" timeOffset="80620.6112">19075 16247,'0'-25,"0"25,0 0,0 0,0 0,0 0,0 25,-25 25,25-1,0 1,0 24,-25 1,25-26,0 1,0 0,0-1,0-24,0 0,25 0,-25-25,0 24,25-24</inkml:trace>
  <inkml:trace contextRef="#ctx0" brushRef="#br0" timeOffset="81053.636">19794 16396,'0'0,"0"-25,0 25,0 0,0 0,0 0,0 0,0 25,0 25,0-1,0 1,25 24,-25 1,0-26,0 26,0-26,0 1,0-25,0 24,0-49,0 0,0 0</inkml:trace>
  <inkml:trace contextRef="#ctx0" brushRef="#br0" timeOffset="91721.2461">17487 17611,'0'0,"0"0,25 50,-25-50,0 0,0 50,0-50,0 74,0-74,0 74,0-74,25 75,-25-75,0 74,0-74,25 75,-25-75,0 74,0-74,0 0,25 25,-25-25,0 0</inkml:trace>
  <inkml:trace contextRef="#ctx0" brushRef="#br0" timeOffset="92975.3179">18083 17760,'0'0,"-25"-25,25 25,0 0,-50-24,50 24,0 0,-49 24,49-24,0 0,0 0,0 0,0 0,-50 50,50-50,0 0,0 0,0 0,0 0,0 0,0 0,25 50,-25-50,0 0,0 0,0 0,0 0,0 0,0 0,0 49,0-49,0 0,0 0,25 50,-25-50,0 49,0-49,0 50,0-50,24 50,-24-50,0 49,0-49,0 0,0 0,0 50,0-50,0 0,0 0,0 0,0 0,0 0,0 0,0 0,0 0,0 0,0 0,0-50,0 50,0 0,25-74,-25 74,0-75,0 75,25-74,-25 74,0-99,0 99,0-75,0 51,0-26,0 25,0 0,0 1,0 24,0 0,0 0,0 0,0 0,0 0,0 0,0 49,0-49,0 75,0-75,0 74,0-74,0 74,0-74,0 100,0-100,-25 74,25-74,0 0,0 25,0-25,0 0,0 0,0 0,0 0,0 0,25-25,-25 25,0-74,0 74,0-100,0 100,0-74,0 74,0-50,0 50,0 0,0 0,0 0,0 0,0 0,0 0,-25 75,25-75,25 74,-25-74,0 99,0-99,0 50</inkml:trace>
  <inkml:trace contextRef="#ctx0" brushRef="#br0" timeOffset="93697.3592">19100 17661,'-50'-25,"50"25,0 0,-50-25,50 25,0 0,-74 50,74-50,0 0,-25 50,25-50,0 74,0-74,25 74,-25-74,50 100,-50-100,74 74,-74-74,50 25,-50-25,74 0,-74 0,50-50,-50 50,49-99,-49 49,25 1,-25-1,-25 1,25-26,-25 26,-24 24,24 0,-25 0,26 25,24 0,-75 25,75-25,-25 50,25-50,0 74</inkml:trace>
  <inkml:trace contextRef="#ctx0" brushRef="#br0" timeOffset="94256.3911">19918 17711,'0'0,"0"0,0 0,-49-50,49 50,-50-25,50 25,-50 25,50-25,-49 25,49-25,-50 25,50-25,-49 74,49-24,0-1,24 1,-24 24,25-24,25-1,-1 1,-24-25,25 0,-1-1,26-48,-26-1,1 0,0-25,-1 1,-24-1,0-24,0-1,-25 26,0-1,-25 1,0-1,0 25,-24 0,-1 25,25 0,25 0,-74 0,74 0,-75 0</inkml:trace>
</inkml:ink>
</file>

<file path=ppt/ink/ink7.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6-09T20:54:10.206"/>
    </inkml:context>
    <inkml:brush xml:id="br0">
      <inkml:brushProperty name="width" value="0.05292" units="cm"/>
      <inkml:brushProperty name="height" value="0.05292" units="cm"/>
      <inkml:brushProperty name="color" value="#FF0000"/>
    </inkml:brush>
  </inkml:definitions>
  <inkml:trace contextRef="#ctx0" brushRef="#br0">9872 17140,'0'0,"0"0,0 0,0 0,0 0,0 0,0-25,0 25,0 0,0 0,0 0,0 0,0 0,0-25,25 25,0 0,-25 0,25-24,-1 24,1 0,25 0,-25 0,0 24,-1 1,1 0,0 25,0-26,0 26,-25 24,0-24,0 24,0-24,0 0,-25 24,0-24,0-1,25-49,-49 75,49-75,-100 49,100-49,-49 0,49 0,-50-24,50 24,-25-75,0 26,25 24,25-25,-25 1,25 24,0 0,0 25,-1 0,26 0,-25 0,25 0,-1 25,-24 24,25-24,-50-25,74 50,-74-50,50 25,-50-25,0 0,49 0,-49 0,0 0,25-25,0 0</inkml:trace>
  <inkml:trace contextRef="#ctx0" brushRef="#br0" timeOffset="640.0367">10691 17214,'0'0,"0"0,0 0,0 0,0-24,0-1,0 25,0-25,0 25,25-25,-1 0,1 25,0 0,0 0,0 0,-1 0,-24 0,25 25,-25 0,0 0,0 0,-25-1,25 1,-24 0,24 0,-25 0,25-1,-25 1,50 0,-25-25,25 25,-1 0,26 24,-50-49,50 50,-50-50,74 25,-74-25,50 49,-50-49,0 0,0 0,0 50,0-50,-50 50,25-50,-24 24,-1 1,0-25,26 25,-26 0,50-25,-50 0,50 0,0 0</inkml:trace>
</inkml:ink>
</file>

<file path=ppt/ink/ink8.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6-09T20:54:49.563"/>
    </inkml:context>
    <inkml:brush xml:id="br0">
      <inkml:brushProperty name="width" value="0.05292" units="cm"/>
      <inkml:brushProperty name="height" value="0.05292" units="cm"/>
      <inkml:brushProperty name="color" value="#FF0000"/>
    </inkml:brush>
  </inkml:definitions>
  <inkml:trace contextRef="#ctx0" brushRef="#br0">7640 9079,'0'-25,"-25"-25,25 50,-50-25,26 0,-26 1,25 24,-24-25,-1 50,25-25,-24 24,24 1,0 0,25 25,0-1,25 1,-25 24,49 1,-24 24,50 0,-26 25,1-25,-1 25,26 0,-26 25,-24-25,0-24,0 24,0-50,-50 25,0-49,0-1,0-24,-24 0,-1-25,1-25,-1-24,0-1,26 0,-1-49,25 25,0-25,0 24,49-49,-24 25,25 0,24-1,-24 1,24 0,1 0,-26 0,1-1,-25 26,-1 0,1 24,-25 0,25 1,-25-1,0 25,0 0,25 1,-25-1</inkml:trace>
  <inkml:trace contextRef="#ctx0" brushRef="#br0" timeOffset="815.0466">9178 8806,'0'0,"25"-25,-25 25,0 0,-25-25,-25 25,25 0,-24 0,-1 0,-24 25,-1-25,1 25,24-25,1 0,24 24,-25-24,25 0,1 25,24-25,0 50,0-1,0 1,0 25,-25-1,25 25,0 0,0-24,0-1,0 1,0-1,0-49,25 0,-1-1,1-24,25 0,-1 0,1-24,0 24,-1 0,26 0,-26 0,1 24,24 1,-24 25,0-1,-1 1,1 0,-25-1,-1 26,-24-26,-24 1,-1 0,0-1,-25 1,1-25,-1-1,-24 26,-1-25,1 0,24-1,-24-24,24 0,25 0,1 0,-1 0,25 0,0 0,-25 0,25 0,0 0,25-24,-25 24</inkml:trace>
</inkml:ink>
</file>

<file path=ppt/ink/ink9.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6-09T20:56:34.566"/>
    </inkml:context>
    <inkml:brush xml:id="br0">
      <inkml:brushProperty name="width" value="0.05292" units="cm"/>
      <inkml:brushProperty name="height" value="0.05292" units="cm"/>
      <inkml:brushProperty name="color" value="#FF0000"/>
    </inkml:brush>
  </inkml:definitions>
  <inkml:trace contextRef="#ctx0" brushRef="#br0">7268 11931,'0'0,"0"25,0-25,0 0,25 0,-25-25,49 25,-24-25,0 0,0-24,24 24,-24 0,0-24,0 24,-1-25,-24 25,0 1,-24 24,-1 0,0 0,0 0,-24 24,-1 26,0 0,1-1,-1 26,25-26,1 1,-1 24,0-24,50-1,-25-24,25 25,-1-25,1 0,25-1,-25-24,24 0,-24-24,0 24,24-50,-24 25,25-25,-25 1,-1-1,26 1,-25-1,0 0,-1 26,-24-26,25 50,-25-25,0 25,0 25,0 0,-25 0,25 24,0-24,0 0,-24 24,24 1,0 0,0-26,0 26,0-25,24 0,-24-25,0 0,0 0,25-25</inkml:trace>
  <inkml:trace contextRef="#ctx0" brushRef="#br0" timeOffset="167.0095">7789 11534,'-25'0,"25"0,-25 0,25 0,0 0,0 0,0 0,0 0</inkml:trace>
  <inkml:trace contextRef="#ctx0" brushRef="#br0" timeOffset="598.0342">8012 11683,'0'25,"0"0,-25-1,25 1,-25 0,25 0,-25 24,25-24,0 0,0-25,0 0,0 25,0-50,25 25,0-25,-25 0,25 1,-25 24,25 0,-25 0,25 0,-1 49,-24 1,25-25,-25 49,25 0,-25 1,0-1,0 1,0-26,-25 1,0 0,25-1,-49-49,49 25,-50-25,50-25,-25 0</inkml:trace>
  <inkml:trace contextRef="#ctx0" brushRef="#br0" timeOffset="968.0554">8260 11261,'0'25,"25"0,-25 49,0 1,0-1,0 25,0-24,-25-1,25 1,0-26,0-24,0-25,25-25,0 0,-1-24,26-1,-25 25,0-24,-1-1,1 25,0 1,-25 24,25 24,-25 26,0-25,0 24,0 1,0 0,0-1,0-24,0 0,0 0,0-25,25-25</inkml:trace>
  <inkml:trace contextRef="#ctx0" brushRef="#br0" timeOffset="1179.0674">8756 11237,'0'-25,"0"25,0 0,0 49,0-24,0 50,0-1,0 25,0 0,0-24,0 24,25-25,-25 1,0-26,0 1,25-25</inkml:trace>
  <inkml:trace contextRef="#ctx0" brushRef="#br0" timeOffset="1625.0929">8582 11633,'0'-24,"25"24,-25 0,50-25,-25 25,24 0,1-25,-1 50,1-50,0 50,-1-25,-24 0,0 25,25-25,-50 0,24 0,-24 24,0-24,0 0,-24 0,24 25,-25-25,25 25,-25-25,0 25,25 0,0-1,0 1,25 0,0 0,0 0,24 24,1-24,-1 0,-24 0,25 24,-50-24,25 0,-25 0,-25-1,25-24,-25 25,0 0,-24-25,24 0,0 0</inkml:trace>
  <inkml:trace contextRef="#ctx0" brushRef="#br0" timeOffset="2481.1419">16545 8086,'0'-24,"0"24,0-25,25 0,-1 0,1 25,0-25,25 25,-1-25,1 50,-1-25,1 25,0 25,-26 24,26 25,-25 1,0 48,24 1,-49 0,25 49,-25 1,0-25,0 49,0-25,-25 1,25-1,0 1,-25-1,1-24,-1-1,0 1,25-25,-50 0,26-25,-1 0,0-50,-25 25,26-49,-26-1,0 1,26-25,-26-25,0 0,26 0,-1 0,0 0,0-25,25-25</inkml:trace>
  <inkml:trace contextRef="#ctx0" brushRef="#br0" timeOffset="3078.176">17438 9773,'0'0,"24"0,-24 0,0 0,0 0,0 0,0 0,0 0,25 0,0 0,0 0,25 0,-26-25,51 25,-1 0,-24 0,24-25,-24 25,24 0,-24-24,-1 24,-24 0,0 0,-25 0,25 0,-25 0,0 0,0 0,0 0,0 0,0 0,0 0,0 0,0-25</inkml:trace>
  <inkml:trace contextRef="#ctx0" brushRef="#br0" timeOffset="3522.2014">17487 10021,'0'0,"0"0,0 0,25 0,0 0,0 0,0 0,24 0,26 0,-26-25,1 25,24 0,-24 0,-1 0,1 0,-50 0,25 0,0 0,-25 0,0 0,0 0,0 0,0 0,0 0,0 0,0 0,0 0,0 0,0 0,0 0</inkml:trace>
  <inkml:trace contextRef="#ctx0" brushRef="#br0" timeOffset="33118.8943">19273 9079,'0'49,"0"-24,0 0,-25 24,25 26,0-1,0 1,-24 24,24 25,0 0,0 25,0 0,0-25,0 24,0 1,-25 0,25-25,0 0,0-25,0 0,0-49,0 25,0-51,-25 1,50 0,-25-25,0-25,0-24,0-26</inkml:trace>
  <inkml:trace contextRef="#ctx0" brushRef="#br0" timeOffset="33561.9196">19670 9624,'0'25,"-25"25,1 49,-1 0,0 50,0 0,0 24,0 1,25 0,0-1,0-24,50 0,-25-50,25 0,-1-49,1 0,24-50,1-25,-1-25,25-24,-24-25,24-26,-25-23,25-26,-24 0,-1-24,-24 0,-25-1,-1 1,-24 24,-24 0,-26 50,-24 50,-1 0,1 24,-50 50,25 0,-1 25,-24 24,50 26,-25-26,49 26,1-1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 name="Shape 3"/>
          <p:cNvSpPr txBox="1">
            <a:spLocks noGrp="1"/>
          </p:cNvSpPr>
          <p:nvPr>
            <p:ph type="body" idx="1"/>
          </p:nvPr>
        </p:nvSpPr>
        <p:spPr>
          <a:xfrm>
            <a:off x="685800" y="4343400"/>
            <a:ext cx="5486399" cy="4114800"/>
          </a:xfrm>
          <a:prstGeom prst="rect">
            <a:avLst/>
          </a:prstGeom>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1389982227"/>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 name="Shape 9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Shape 8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1" name="Shape 84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Shape 8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0" name="Shape 85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Shape 9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2" name="Shape 9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Shape 9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3" name="Shape 95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Shape 9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4" name="Shape 9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Shape 9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5" name="Shape 97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In this case, it's not color-SENSING... sprite-sensing?</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Shape 9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5" name="Shape 98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Shape 9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5" name="Shape 99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Shape 10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5" name="Shape 100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Shape 9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1" name="Shape 93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 name="Shape 9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75CFC89D-40BB-4178-9696-2696680FF06E}" type="slidenum">
              <a:rPr lang="en-US" smtClean="0">
                <a:solidFill>
                  <a:prstClr val="black"/>
                </a:solidFill>
                <a:latin typeface="Calibri"/>
              </a:rPr>
              <a:pPr/>
              <a:t>181</a:t>
            </a:fld>
            <a:endParaRPr lang="en-US">
              <a:solidFill>
                <a:prstClr val="black"/>
              </a:solidFill>
              <a:latin typeface="Calibri"/>
            </a:endParaRPr>
          </a:p>
        </p:txBody>
      </p:sp>
    </p:spTree>
    <p:extLst>
      <p:ext uri="{BB962C8B-B14F-4D97-AF65-F5344CB8AC3E}">
        <p14:creationId xmlns:p14="http://schemas.microsoft.com/office/powerpoint/2010/main" val="52774736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time on “Students</a:t>
            </a:r>
            <a:r>
              <a:rPr lang="en-US" baseline="0" dirty="0" smtClean="0"/>
              <a:t> learn best”</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C53DA2D5-F301-5C48-9721-2F82BBDED8E3}" type="slidenum">
              <a:rPr lang="en-US" smtClean="0">
                <a:solidFill>
                  <a:prstClr val="black"/>
                </a:solidFill>
                <a:latin typeface="Calibri"/>
              </a:rPr>
              <a:pPr/>
              <a:t>183</a:t>
            </a:fld>
            <a:endParaRPr lang="en-US">
              <a:solidFill>
                <a:prstClr val="black"/>
              </a:solidFill>
              <a:latin typeface="Calibri"/>
            </a:endParaRPr>
          </a:p>
        </p:txBody>
      </p:sp>
    </p:spTree>
    <p:extLst>
      <p:ext uri="{BB962C8B-B14F-4D97-AF65-F5344CB8AC3E}">
        <p14:creationId xmlns:p14="http://schemas.microsoft.com/office/powerpoint/2010/main" val="94347745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 (name</a:t>
            </a:r>
            <a:r>
              <a:rPr lang="en-US" baseline="0" dirty="0" smtClean="0"/>
              <a:t> &amp; year)</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75CFC89D-40BB-4178-9696-2696680FF06E}" type="slidenum">
              <a:rPr lang="en-US" smtClean="0">
                <a:solidFill>
                  <a:prstClr val="black"/>
                </a:solidFill>
                <a:latin typeface="Calibri"/>
              </a:rPr>
              <a:pPr/>
              <a:t>185</a:t>
            </a:fld>
            <a:endParaRPr lang="en-US">
              <a:solidFill>
                <a:prstClr val="black"/>
              </a:solidFill>
              <a:latin typeface="Calibri"/>
            </a:endParaRPr>
          </a:p>
        </p:txBody>
      </p:sp>
    </p:spTree>
    <p:extLst>
      <p:ext uri="{BB962C8B-B14F-4D97-AF65-F5344CB8AC3E}">
        <p14:creationId xmlns:p14="http://schemas.microsoft.com/office/powerpoint/2010/main" val="370289910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75CFC89D-40BB-4178-9696-2696680FF06E}" type="slidenum">
              <a:rPr lang="en-US" smtClean="0">
                <a:solidFill>
                  <a:prstClr val="black"/>
                </a:solidFill>
                <a:latin typeface="Calibri"/>
              </a:rPr>
              <a:pPr/>
              <a:t>186</a:t>
            </a:fld>
            <a:endParaRPr lang="en-US">
              <a:solidFill>
                <a:prstClr val="black"/>
              </a:solidFill>
              <a:latin typeface="Calibri"/>
            </a:endParaRPr>
          </a:p>
        </p:txBody>
      </p:sp>
    </p:spTree>
    <p:extLst>
      <p:ext uri="{BB962C8B-B14F-4D97-AF65-F5344CB8AC3E}">
        <p14:creationId xmlns:p14="http://schemas.microsoft.com/office/powerpoint/2010/main" val="370289910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75CFC89D-40BB-4178-9696-2696680FF06E}" type="slidenum">
              <a:rPr lang="en-US" smtClean="0">
                <a:solidFill>
                  <a:prstClr val="black"/>
                </a:solidFill>
                <a:latin typeface="Calibri"/>
              </a:rPr>
              <a:pPr/>
              <a:t>187</a:t>
            </a:fld>
            <a:endParaRPr lang="en-US">
              <a:solidFill>
                <a:prstClr val="black"/>
              </a:solidFill>
              <a:latin typeface="Calibri"/>
            </a:endParaRPr>
          </a:p>
        </p:txBody>
      </p:sp>
    </p:spTree>
    <p:extLst>
      <p:ext uri="{BB962C8B-B14F-4D97-AF65-F5344CB8AC3E}">
        <p14:creationId xmlns:p14="http://schemas.microsoft.com/office/powerpoint/2010/main" val="370289910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MyCS</a:t>
            </a:r>
            <a:r>
              <a:rPr lang="en-US" dirty="0" smtClean="0"/>
              <a:t> is not complete</a:t>
            </a:r>
            <a:r>
              <a:rPr lang="en-US" baseline="0" dirty="0" smtClean="0"/>
              <a:t> – well, it is complete, but it's not DONE – we have no intention of ever calling it done. We're always looking out for new things that we can include in </a:t>
            </a:r>
            <a:r>
              <a:rPr lang="en-US" baseline="0" dirty="0" err="1" smtClean="0"/>
              <a:t>MyCS</a:t>
            </a:r>
            <a:r>
              <a:rPr lang="en-US" baseline="0" dirty="0" smtClean="0"/>
              <a:t> – but we want to give our partnering teachers a one-stop resource for the curriculum.</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r>
              <a:rPr lang="en-US" baseline="0" dirty="0" smtClean="0"/>
              <a:t>The feedback we get from teachers has and will keep on shaping the curriculum ----- and we are eager for anyone interested in a one-term middle-school CS course to use or remix </a:t>
            </a:r>
            <a:r>
              <a:rPr lang="en-US" baseline="0" dirty="0" err="1" smtClean="0"/>
              <a:t>MyCS</a:t>
            </a:r>
            <a:r>
              <a:rPr lang="en-US" baseline="0" dirty="0" smtClean="0"/>
              <a:t> for their purposes. </a:t>
            </a:r>
            <a:br>
              <a:rPr lang="en-US" baseline="0" dirty="0" smtClean="0"/>
            </a:br>
            <a:endParaRPr lang="en-US" baseline="0" dirty="0" smtClean="0"/>
          </a:p>
          <a:p>
            <a:r>
              <a:rPr lang="en-US" baseline="0" dirty="0" smtClean="0"/>
              <a:t>So, to end where we began, this work has been about how teachers relate to the </a:t>
            </a:r>
            <a:r>
              <a:rPr lang="en-US" baseline="0" dirty="0" err="1" smtClean="0"/>
              <a:t>MyCS</a:t>
            </a:r>
            <a:r>
              <a:rPr lang="en-US" baseline="0" dirty="0" smtClean="0"/>
              <a:t> curriculum, because teachers are the only real leverage available in _building a positive computational identity_ -- and that interpersonal essence is what we want to achieve with </a:t>
            </a:r>
            <a:r>
              <a:rPr lang="en-US" baseline="0" dirty="0" err="1" smtClean="0"/>
              <a:t>MyCS</a:t>
            </a:r>
            <a:r>
              <a:rPr lang="en-US" baseline="0" dirty="0" smtClean="0"/>
              <a:t>.</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C53DA2D5-F301-5C48-9721-2F82BBDED8E3}" type="slidenum">
              <a:rPr lang="en-US" smtClean="0">
                <a:solidFill>
                  <a:prstClr val="black"/>
                </a:solidFill>
                <a:latin typeface="Calibri"/>
              </a:rPr>
              <a:pPr/>
              <a:t>190</a:t>
            </a:fld>
            <a:endParaRPr lang="en-US">
              <a:solidFill>
                <a:prstClr val="black"/>
              </a:solidFill>
              <a:latin typeface="Calibri"/>
            </a:endParaRPr>
          </a:p>
        </p:txBody>
      </p:sp>
    </p:spTree>
    <p:extLst>
      <p:ext uri="{BB962C8B-B14F-4D97-AF65-F5344CB8AC3E}">
        <p14:creationId xmlns:p14="http://schemas.microsoft.com/office/powerpoint/2010/main" val="109805334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have _we_ learned from and about the teachers we've worked with</a:t>
            </a:r>
            <a:r>
              <a:rPr lang="en-US" baseline="0" dirty="0" smtClean="0"/>
              <a:t>?</a:t>
            </a:r>
          </a:p>
          <a:p>
            <a:r>
              <a:rPr lang="en-US" baseline="0" dirty="0" smtClean="0"/>
              <a:t>Well, this past summer we had a chance to bring </a:t>
            </a:r>
            <a:r>
              <a:rPr lang="en-US" baseline="0" dirty="0" err="1" smtClean="0"/>
              <a:t>Elly</a:t>
            </a:r>
            <a:r>
              <a:rPr lang="en-US" baseline="0" dirty="0" smtClean="0"/>
              <a:t> Schofield - a recent HMC alum - onto the project in order to help us with this teacher-feedback piece of the project…</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C53DA2D5-F301-5C48-9721-2F82BBDED8E3}" type="slidenum">
              <a:rPr lang="en-US" smtClean="0">
                <a:solidFill>
                  <a:prstClr val="black"/>
                </a:solidFill>
                <a:latin typeface="Calibri"/>
              </a:rPr>
              <a:pPr/>
              <a:t>192</a:t>
            </a:fld>
            <a:endParaRPr lang="en-US">
              <a:solidFill>
                <a:prstClr val="black"/>
              </a:solidFill>
              <a:latin typeface="Calibri"/>
            </a:endParaRPr>
          </a:p>
        </p:txBody>
      </p:sp>
    </p:spTree>
    <p:extLst>
      <p:ext uri="{BB962C8B-B14F-4D97-AF65-F5344CB8AC3E}">
        <p14:creationId xmlns:p14="http://schemas.microsoft.com/office/powerpoint/2010/main" val="351710970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Schreiner, Camilla &amp; </a:t>
            </a:r>
            <a:r>
              <a:rPr lang="en-US" sz="1200" b="0" i="0" kern="1200" dirty="0" err="1" smtClean="0">
                <a:solidFill>
                  <a:schemeClr val="tx1"/>
                </a:solidFill>
                <a:effectLst/>
                <a:latin typeface="+mn-lt"/>
                <a:ea typeface="+mn-ea"/>
                <a:cs typeface="+mn-cs"/>
              </a:rPr>
              <a:t>Sjøberg</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Svein</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 and in fact, as the joke goes – this really IS</a:t>
            </a:r>
            <a:r>
              <a:rPr lang="en-US" sz="1200" b="0" i="0" kern="1200" baseline="0" dirty="0" smtClean="0">
                <a:solidFill>
                  <a:schemeClr val="tx1"/>
                </a:solidFill>
                <a:effectLst/>
                <a:latin typeface="+mn-lt"/>
                <a:ea typeface="+mn-ea"/>
                <a:cs typeface="+mn-cs"/>
              </a:rPr>
              <a:t> a first-world problem…!</a:t>
            </a:r>
          </a:p>
          <a:p>
            <a:r>
              <a:rPr lang="en-US" sz="1200" b="0" i="0" kern="1200" baseline="0" dirty="0" smtClean="0">
                <a:solidFill>
                  <a:schemeClr val="tx1"/>
                </a:solidFill>
                <a:effectLst/>
                <a:latin typeface="+mn-lt"/>
                <a:ea typeface="+mn-ea"/>
                <a:cs typeface="+mn-cs"/>
              </a:rPr>
              <a:t>What their data showed convincingly is that in first-world countries – being useful as a field – like computing – isn't actually a useful hook for young people – so, how do we reach this formative, middle-years age group?</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C53DA2D5-F301-5C48-9721-2F82BBDED8E3}" type="slidenum">
              <a:rPr lang="en-US" smtClean="0">
                <a:solidFill>
                  <a:prstClr val="black"/>
                </a:solidFill>
                <a:latin typeface="Calibri"/>
              </a:rPr>
              <a:pPr/>
              <a:t>194</a:t>
            </a:fld>
            <a:endParaRPr lang="en-US">
              <a:solidFill>
                <a:prstClr val="black"/>
              </a:solidFill>
              <a:latin typeface="Calibri"/>
            </a:endParaRPr>
          </a:p>
        </p:txBody>
      </p:sp>
    </p:spTree>
    <p:extLst>
      <p:ext uri="{BB962C8B-B14F-4D97-AF65-F5344CB8AC3E}">
        <p14:creationId xmlns:p14="http://schemas.microsoft.com/office/powerpoint/2010/main" val="311318396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a:t>
            </a:r>
            <a:r>
              <a:rPr lang="en-US" baseline="0" dirty="0" smtClean="0"/>
              <a:t> at the middle-school panel of this year's CE 21 conference, a teacher made this interesting observation…</a:t>
            </a:r>
          </a:p>
          <a:p>
            <a:r>
              <a:rPr lang="en-US" baseline="0" dirty="0" smtClean="0"/>
              <a:t>She said [[read]] .. at least each cohort relative to the other…</a:t>
            </a:r>
          </a:p>
          <a:p>
            <a:r>
              <a:rPr lang="en-US" baseline="0" dirty="0" smtClean="0"/>
              <a:t>What this means is that we have an expert group at reaching middle-years students!!</a:t>
            </a:r>
          </a:p>
          <a:p>
            <a:r>
              <a:rPr lang="en-US" baseline="0" dirty="0" smtClean="0"/>
              <a:t>But what those teachers _need_ is confidence in the content, that is, CS and computing.</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C53DA2D5-F301-5C48-9721-2F82BBDED8E3}" type="slidenum">
              <a:rPr lang="en-US" smtClean="0">
                <a:solidFill>
                  <a:prstClr val="black"/>
                </a:solidFill>
                <a:latin typeface="Calibri"/>
              </a:rPr>
              <a:pPr/>
              <a:t>195</a:t>
            </a:fld>
            <a:endParaRPr lang="en-US">
              <a:solidFill>
                <a:prstClr val="black"/>
              </a:solidFill>
              <a:latin typeface="Calibri"/>
            </a:endParaRPr>
          </a:p>
        </p:txBody>
      </p:sp>
    </p:spTree>
    <p:extLst>
      <p:ext uri="{BB962C8B-B14F-4D97-AF65-F5344CB8AC3E}">
        <p14:creationId xmlns:p14="http://schemas.microsoft.com/office/powerpoint/2010/main" val="120724048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75CFC89D-40BB-4178-9696-2696680FF06E}" type="slidenum">
              <a:rPr lang="en-US" smtClean="0">
                <a:solidFill>
                  <a:prstClr val="black"/>
                </a:solidFill>
                <a:latin typeface="Calibri"/>
              </a:rPr>
              <a:pPr/>
              <a:t>197</a:t>
            </a:fld>
            <a:endParaRPr lang="en-US">
              <a:solidFill>
                <a:prstClr val="black"/>
              </a:solidFill>
              <a:latin typeface="Calibri"/>
            </a:endParaRPr>
          </a:p>
        </p:txBody>
      </p:sp>
    </p:spTree>
    <p:extLst>
      <p:ext uri="{BB962C8B-B14F-4D97-AF65-F5344CB8AC3E}">
        <p14:creationId xmlns:p14="http://schemas.microsoft.com/office/powerpoint/2010/main" val="527747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 name="Shape 9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75CFC89D-40BB-4178-9696-2696680FF06E}" type="slidenum">
              <a:rPr lang="en-US" smtClean="0">
                <a:solidFill>
                  <a:prstClr val="black"/>
                </a:solidFill>
                <a:latin typeface="Calibri"/>
              </a:rPr>
              <a:pPr/>
              <a:t>202</a:t>
            </a:fld>
            <a:endParaRPr lang="en-US">
              <a:solidFill>
                <a:prstClr val="black"/>
              </a:solidFill>
              <a:latin typeface="Calibri"/>
            </a:endParaRPr>
          </a:p>
        </p:txBody>
      </p:sp>
    </p:spTree>
    <p:extLst>
      <p:ext uri="{BB962C8B-B14F-4D97-AF65-F5344CB8AC3E}">
        <p14:creationId xmlns:p14="http://schemas.microsoft.com/office/powerpoint/2010/main" val="370289910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75CFC89D-40BB-4178-9696-2696680FF06E}" type="slidenum">
              <a:rPr lang="en-US" smtClean="0">
                <a:solidFill>
                  <a:prstClr val="black"/>
                </a:solidFill>
                <a:latin typeface="Calibri"/>
              </a:rPr>
              <a:pPr/>
              <a:t>203</a:t>
            </a:fld>
            <a:endParaRPr lang="en-US">
              <a:solidFill>
                <a:prstClr val="black"/>
              </a:solidFill>
              <a:latin typeface="Calibri"/>
            </a:endParaRPr>
          </a:p>
        </p:txBody>
      </p:sp>
    </p:spTree>
    <p:extLst>
      <p:ext uri="{BB962C8B-B14F-4D97-AF65-F5344CB8AC3E}">
        <p14:creationId xmlns:p14="http://schemas.microsoft.com/office/powerpoint/2010/main" val="370289910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75CFC89D-40BB-4178-9696-2696680FF06E}" type="slidenum">
              <a:rPr lang="en-US" smtClean="0">
                <a:solidFill>
                  <a:prstClr val="black"/>
                </a:solidFill>
                <a:latin typeface="Calibri"/>
              </a:rPr>
              <a:pPr/>
              <a:t>204</a:t>
            </a:fld>
            <a:endParaRPr lang="en-US">
              <a:solidFill>
                <a:prstClr val="black"/>
              </a:solidFill>
              <a:latin typeface="Calibri"/>
            </a:endParaRPr>
          </a:p>
        </p:txBody>
      </p:sp>
    </p:spTree>
    <p:extLst>
      <p:ext uri="{BB962C8B-B14F-4D97-AF65-F5344CB8AC3E}">
        <p14:creationId xmlns:p14="http://schemas.microsoft.com/office/powerpoint/2010/main" val="370289910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Shape 5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6" name="Shape 5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Shape 5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6" name="Shape 5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Shape 5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6" name="Shape 5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Shape 5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1" name="Shape 5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Shape 532"/>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3" name="Shape 53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As an exercise, showing them how to count up in binary would be good - later in the lego building </a:t>
            </a:r>
          </a:p>
          <a:p>
            <a:pPr lvl="0" rtl="0">
              <a:spcBef>
                <a:spcPts val="0"/>
              </a:spcBef>
              <a:buNone/>
            </a:pPr>
            <a:r>
              <a:rPr lang="en"/>
              <a:t>exercise, some were skipping numbers as they counted up.</a:t>
            </a:r>
          </a:p>
          <a:p>
            <a:pPr lvl="0" rtl="0">
              <a:spcBef>
                <a:spcPts val="0"/>
              </a:spcBef>
              <a:buNone/>
            </a:pPr>
            <a:endParaRPr/>
          </a:p>
          <a:p>
            <a:pPr lvl="0" rtl="0">
              <a:spcBef>
                <a:spcPts val="0"/>
              </a:spcBef>
              <a:buNone/>
            </a:pPr>
            <a:r>
              <a:rPr lang="en"/>
              <a:t>Additionally, mentioning the tally system (base 1!) would be good since they have likely used it before </a:t>
            </a:r>
          </a:p>
          <a:p>
            <a:pPr lvl="0" rtl="0">
              <a:spcBef>
                <a:spcPts val="0"/>
              </a:spcBef>
              <a:buNone/>
            </a:pPr>
            <a:r>
              <a:rPr lang="en"/>
              <a:t>but without realizing it is base 1</a:t>
            </a: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Shape 5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6" name="Shape 5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Shape 5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6" name="Shape 5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9" name="Shape 1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Shape 5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6" name="Shape 5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Shape 545"/>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6" name="Shape 5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As an exercise, showing them how to count up in binary would be good - later in the lego building </a:t>
            </a:r>
          </a:p>
          <a:p>
            <a:pPr lvl="0" rtl="0">
              <a:spcBef>
                <a:spcPts val="0"/>
              </a:spcBef>
              <a:buNone/>
            </a:pPr>
            <a:r>
              <a:rPr lang="en"/>
              <a:t>exercise, some were skipping numbers as they counted up.</a:t>
            </a:r>
          </a:p>
          <a:p>
            <a:pPr lvl="0" rtl="0">
              <a:spcBef>
                <a:spcPts val="0"/>
              </a:spcBef>
              <a:buNone/>
            </a:pPr>
            <a:endParaRPr/>
          </a:p>
          <a:p>
            <a:pPr lvl="0" rtl="0">
              <a:spcBef>
                <a:spcPts val="0"/>
              </a:spcBef>
              <a:buNone/>
            </a:pPr>
            <a:r>
              <a:rPr lang="en"/>
              <a:t>Additionally, mentioning the tally system (base 1!) would be good since they have likely used it before </a:t>
            </a:r>
          </a:p>
          <a:p>
            <a:pPr lvl="0" rtl="0">
              <a:spcBef>
                <a:spcPts val="0"/>
              </a:spcBef>
              <a:buNone/>
            </a:pPr>
            <a:r>
              <a:rPr lang="en"/>
              <a:t>but without realizing it is base 1</a:t>
            </a: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Shape 607"/>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8" name="Shape 60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sz="1466">
                <a:solidFill>
                  <a:srgbClr val="000000"/>
                </a:solidFill>
                <a:latin typeface="Arial"/>
                <a:ea typeface="Arial"/>
                <a:cs typeface="Arial"/>
                <a:sym typeface="Arial"/>
              </a:rPr>
              <a:t>This activity was great!</a:t>
            </a:r>
          </a:p>
          <a:p>
            <a:pPr lvl="0" rtl="0">
              <a:spcBef>
                <a:spcPts val="0"/>
              </a:spcBef>
              <a:buNone/>
            </a:pPr>
            <a:r>
              <a:rPr lang="en" sz="1466">
                <a:solidFill>
                  <a:srgbClr val="000000"/>
                </a:solidFill>
                <a:latin typeface="Arial"/>
                <a:ea typeface="Arial"/>
                <a:cs typeface="Arial"/>
                <a:sym typeface="Arial"/>
              </a:rPr>
              <a:t>Consider letting the participants come up with their own encodings (don't give them x,y coords, color, orientation guides). Most teachers said that that is what they would like to do with their students.</a:t>
            </a:r>
          </a:p>
          <a:p>
            <a:pPr lvl="0" rtl="0">
              <a:spcBef>
                <a:spcPts val="0"/>
              </a:spcBef>
              <a:buNone/>
            </a:pPr>
            <a:endParaRPr sz="1466">
              <a:solidFill>
                <a:srgbClr val="000000"/>
              </a:solidFill>
              <a:latin typeface="Arial"/>
              <a:ea typeface="Arial"/>
              <a:cs typeface="Arial"/>
              <a:sym typeface="Arial"/>
            </a:endParaRPr>
          </a:p>
          <a:p>
            <a:pPr lvl="0" rtl="0">
              <a:spcBef>
                <a:spcPts val="0"/>
              </a:spcBef>
              <a:buNone/>
            </a:pPr>
            <a:r>
              <a:rPr lang="en" sz="1466">
                <a:solidFill>
                  <a:srgbClr val="000000"/>
                </a:solidFill>
                <a:latin typeface="Arial"/>
                <a:ea typeface="Arial"/>
                <a:cs typeface="Arial"/>
                <a:sym typeface="Arial"/>
              </a:rPr>
              <a:t>Leave the 2nd table blank and do it as an example with them.</a:t>
            </a: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Shape 647"/>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8" name="Shape 64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sz="1466">
                <a:solidFill>
                  <a:srgbClr val="000000"/>
                </a:solidFill>
                <a:latin typeface="Arial"/>
                <a:ea typeface="Arial"/>
                <a:cs typeface="Arial"/>
                <a:sym typeface="Arial"/>
              </a:rPr>
              <a:t>This activity was great!</a:t>
            </a:r>
          </a:p>
          <a:p>
            <a:pPr lvl="0" rtl="0">
              <a:spcBef>
                <a:spcPts val="0"/>
              </a:spcBef>
              <a:buNone/>
            </a:pPr>
            <a:r>
              <a:rPr lang="en" sz="1466">
                <a:solidFill>
                  <a:srgbClr val="000000"/>
                </a:solidFill>
                <a:latin typeface="Arial"/>
                <a:ea typeface="Arial"/>
                <a:cs typeface="Arial"/>
                <a:sym typeface="Arial"/>
              </a:rPr>
              <a:t>Consider letting the participants come up with their own encodings (don't give them x,y coords, color, orientation guides). Most teachers said that that is what they would like to do with their students.</a:t>
            </a:r>
          </a:p>
          <a:p>
            <a:pPr lvl="0" rtl="0">
              <a:spcBef>
                <a:spcPts val="0"/>
              </a:spcBef>
              <a:buNone/>
            </a:pPr>
            <a:endParaRPr sz="1466">
              <a:solidFill>
                <a:srgbClr val="000000"/>
              </a:solidFill>
              <a:latin typeface="Arial"/>
              <a:ea typeface="Arial"/>
              <a:cs typeface="Arial"/>
              <a:sym typeface="Arial"/>
            </a:endParaRPr>
          </a:p>
          <a:p>
            <a:pPr lvl="0" rtl="0">
              <a:spcBef>
                <a:spcPts val="0"/>
              </a:spcBef>
              <a:buNone/>
            </a:pPr>
            <a:r>
              <a:rPr lang="en" sz="1466">
                <a:solidFill>
                  <a:srgbClr val="000000"/>
                </a:solidFill>
                <a:latin typeface="Arial"/>
                <a:ea typeface="Arial"/>
                <a:cs typeface="Arial"/>
                <a:sym typeface="Arial"/>
              </a:rPr>
              <a:t>Leave the 2nd table blank and do it as an example with them.</a:t>
            </a: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Shape 683"/>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4" name="Shape 6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sz="1466">
                <a:solidFill>
                  <a:srgbClr val="000000"/>
                </a:solidFill>
                <a:latin typeface="Arial"/>
                <a:ea typeface="Arial"/>
                <a:cs typeface="Arial"/>
                <a:sym typeface="Arial"/>
              </a:rPr>
              <a:t>This activity was great!</a:t>
            </a:r>
          </a:p>
          <a:p>
            <a:pPr lvl="0" rtl="0">
              <a:spcBef>
                <a:spcPts val="0"/>
              </a:spcBef>
              <a:buNone/>
            </a:pPr>
            <a:r>
              <a:rPr lang="en" sz="1466">
                <a:solidFill>
                  <a:srgbClr val="000000"/>
                </a:solidFill>
                <a:latin typeface="Arial"/>
                <a:ea typeface="Arial"/>
                <a:cs typeface="Arial"/>
                <a:sym typeface="Arial"/>
              </a:rPr>
              <a:t>Consider letting the participants come up with their own encodings (don't give them x,y coords, color, orientation guides). Most teachers said that that is what they would like to do with their students.</a:t>
            </a:r>
          </a:p>
          <a:p>
            <a:pPr lvl="0" rtl="0">
              <a:spcBef>
                <a:spcPts val="0"/>
              </a:spcBef>
              <a:buNone/>
            </a:pPr>
            <a:endParaRPr sz="1466">
              <a:solidFill>
                <a:srgbClr val="000000"/>
              </a:solidFill>
              <a:latin typeface="Arial"/>
              <a:ea typeface="Arial"/>
              <a:cs typeface="Arial"/>
              <a:sym typeface="Arial"/>
            </a:endParaRPr>
          </a:p>
          <a:p>
            <a:pPr lvl="0" rtl="0">
              <a:spcBef>
                <a:spcPts val="0"/>
              </a:spcBef>
              <a:buNone/>
            </a:pPr>
            <a:r>
              <a:rPr lang="en" sz="1466">
                <a:solidFill>
                  <a:srgbClr val="000000"/>
                </a:solidFill>
                <a:latin typeface="Arial"/>
                <a:ea typeface="Arial"/>
                <a:cs typeface="Arial"/>
                <a:sym typeface="Arial"/>
              </a:rPr>
              <a:t>Leave the 2nd table blank and do it as an example with them.</a:t>
            </a: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Shape 723"/>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4" name="Shape 72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sz="1466">
                <a:solidFill>
                  <a:srgbClr val="000000"/>
                </a:solidFill>
                <a:latin typeface="Arial"/>
                <a:ea typeface="Arial"/>
                <a:cs typeface="Arial"/>
                <a:sym typeface="Arial"/>
              </a:rPr>
              <a:t>This activity was great!</a:t>
            </a:r>
          </a:p>
          <a:p>
            <a:pPr lvl="0" rtl="0">
              <a:spcBef>
                <a:spcPts val="0"/>
              </a:spcBef>
              <a:buNone/>
            </a:pPr>
            <a:r>
              <a:rPr lang="en" sz="1466">
                <a:solidFill>
                  <a:srgbClr val="000000"/>
                </a:solidFill>
                <a:latin typeface="Arial"/>
                <a:ea typeface="Arial"/>
                <a:cs typeface="Arial"/>
                <a:sym typeface="Arial"/>
              </a:rPr>
              <a:t>Consider letting the participants come up with their own encodings (don't give them x,y coords, color, orientation guides). Most teachers said that that is what they would like to do with their students.</a:t>
            </a:r>
          </a:p>
          <a:p>
            <a:pPr lvl="0" rtl="0">
              <a:spcBef>
                <a:spcPts val="0"/>
              </a:spcBef>
              <a:buNone/>
            </a:pPr>
            <a:endParaRPr sz="1466">
              <a:solidFill>
                <a:srgbClr val="000000"/>
              </a:solidFill>
              <a:latin typeface="Arial"/>
              <a:ea typeface="Arial"/>
              <a:cs typeface="Arial"/>
              <a:sym typeface="Arial"/>
            </a:endParaRPr>
          </a:p>
          <a:p>
            <a:pPr lvl="0" rtl="0">
              <a:spcBef>
                <a:spcPts val="0"/>
              </a:spcBef>
              <a:buNone/>
            </a:pPr>
            <a:r>
              <a:rPr lang="en" sz="1466">
                <a:solidFill>
                  <a:srgbClr val="000000"/>
                </a:solidFill>
                <a:latin typeface="Arial"/>
                <a:ea typeface="Arial"/>
                <a:cs typeface="Arial"/>
                <a:sym typeface="Arial"/>
              </a:rPr>
              <a:t>Leave the 2nd table blank and do it as an example with them.</a:t>
            </a: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Shape 765"/>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6" name="Shape 76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sz="1466">
                <a:solidFill>
                  <a:srgbClr val="000000"/>
                </a:solidFill>
                <a:latin typeface="Arial"/>
                <a:ea typeface="Arial"/>
                <a:cs typeface="Arial"/>
                <a:sym typeface="Arial"/>
              </a:rPr>
              <a:t>This activity was great!</a:t>
            </a:r>
          </a:p>
          <a:p>
            <a:pPr lvl="0" rtl="0">
              <a:spcBef>
                <a:spcPts val="0"/>
              </a:spcBef>
              <a:buNone/>
            </a:pPr>
            <a:r>
              <a:rPr lang="en" sz="1466">
                <a:solidFill>
                  <a:srgbClr val="000000"/>
                </a:solidFill>
                <a:latin typeface="Arial"/>
                <a:ea typeface="Arial"/>
                <a:cs typeface="Arial"/>
                <a:sym typeface="Arial"/>
              </a:rPr>
              <a:t>Consider letting the participants come up with their own encodings (don't give them x,y coords, color, orientation guides). Most teachers said that that is what they would like to do with their students.</a:t>
            </a:r>
          </a:p>
          <a:p>
            <a:pPr lvl="0" rtl="0">
              <a:spcBef>
                <a:spcPts val="0"/>
              </a:spcBef>
              <a:buNone/>
            </a:pPr>
            <a:endParaRPr sz="1466">
              <a:solidFill>
                <a:srgbClr val="000000"/>
              </a:solidFill>
              <a:latin typeface="Arial"/>
              <a:ea typeface="Arial"/>
              <a:cs typeface="Arial"/>
              <a:sym typeface="Arial"/>
            </a:endParaRPr>
          </a:p>
          <a:p>
            <a:pPr lvl="0" rtl="0">
              <a:spcBef>
                <a:spcPts val="0"/>
              </a:spcBef>
              <a:buNone/>
            </a:pPr>
            <a:r>
              <a:rPr lang="en" sz="1466">
                <a:solidFill>
                  <a:srgbClr val="000000"/>
                </a:solidFill>
                <a:latin typeface="Arial"/>
                <a:ea typeface="Arial"/>
                <a:cs typeface="Arial"/>
                <a:sym typeface="Arial"/>
              </a:rPr>
              <a:t>Leave the 2nd table blank and do it as an example with them.</a:t>
            </a: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Shape 807"/>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8" name="Shape 80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sz="1466">
                <a:solidFill>
                  <a:srgbClr val="000000"/>
                </a:solidFill>
                <a:latin typeface="Arial"/>
                <a:ea typeface="Arial"/>
                <a:cs typeface="Arial"/>
                <a:sym typeface="Arial"/>
              </a:rPr>
              <a:t>This activity was great!</a:t>
            </a:r>
          </a:p>
          <a:p>
            <a:pPr lvl="0" rtl="0">
              <a:spcBef>
                <a:spcPts val="0"/>
              </a:spcBef>
              <a:buNone/>
            </a:pPr>
            <a:r>
              <a:rPr lang="en" sz="1466">
                <a:solidFill>
                  <a:srgbClr val="000000"/>
                </a:solidFill>
                <a:latin typeface="Arial"/>
                <a:ea typeface="Arial"/>
                <a:cs typeface="Arial"/>
                <a:sym typeface="Arial"/>
              </a:rPr>
              <a:t>Consider letting the participants come up with their own encodings (don't give them x,y coords, color, orientation guides). Most teachers said that that is what they would like to do with their students.</a:t>
            </a:r>
          </a:p>
          <a:p>
            <a:pPr lvl="0" rtl="0">
              <a:spcBef>
                <a:spcPts val="0"/>
              </a:spcBef>
              <a:buNone/>
            </a:pPr>
            <a:endParaRPr sz="1466">
              <a:solidFill>
                <a:srgbClr val="000000"/>
              </a:solidFill>
              <a:latin typeface="Arial"/>
              <a:ea typeface="Arial"/>
              <a:cs typeface="Arial"/>
              <a:sym typeface="Arial"/>
            </a:endParaRPr>
          </a:p>
          <a:p>
            <a:pPr lvl="0" rtl="0">
              <a:spcBef>
                <a:spcPts val="0"/>
              </a:spcBef>
              <a:buNone/>
            </a:pPr>
            <a:r>
              <a:rPr lang="en" sz="1466">
                <a:solidFill>
                  <a:srgbClr val="000000"/>
                </a:solidFill>
                <a:latin typeface="Arial"/>
                <a:ea typeface="Arial"/>
                <a:cs typeface="Arial"/>
                <a:sym typeface="Arial"/>
              </a:rPr>
              <a:t>Leave the 2nd table blank and do it as an example with them.</a:t>
            </a: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Shape 822"/>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3" name="Shape 82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Shape 829"/>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0" name="Shape 83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9" name="Shape 1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Shape 839"/>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0" name="Shape 8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Shape 845"/>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6" name="Shape 8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Shape 851"/>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2" name="Shape 8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Shape 858"/>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9" name="Shape 8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Shape 865"/>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6" name="Shape 86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Shape 871"/>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2" name="Shape 87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Shape 880"/>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1" name="Shape 8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Shape 888"/>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9" name="Shape 88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Shape 895"/>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96" name="Shape 8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Shape 906"/>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7" name="Shape 90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9" name="Shape 1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Shape 914"/>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5" name="Shape 9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Shape 925"/>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26" name="Shape 92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Shape 933"/>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4" name="Shape 93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Shape 943"/>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4" name="Shape 9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Shape 948"/>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9" name="Shape 9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Shape 958"/>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9" name="Shape 9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Shape 965"/>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6" name="Shape 96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Shape 969"/>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0" name="Shape 97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Shape 974"/>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5" name="Shape 97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Shape 982"/>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3" name="Shape 9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 name="Shape 1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Added a link to the work 'big'</a:t>
            </a: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Shape 988"/>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9" name="Shape 98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Shape 994"/>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5" name="Shape 99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Find Pomona teachers to show off their students' work, or delete this slide</a:t>
            </a: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Shape 1001"/>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2" name="Shape 10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Shape 1008"/>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9" name="Shape 10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Shape 1015"/>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6" name="Shape 10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Shape 1022"/>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3" name="Shape 102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Shape 1028"/>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9" name="Shape 102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Shape 1033"/>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4" name="Shape 103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a lot of people figured this out before we showed them, so giving it to them sooner might be good</a:t>
            </a:r>
          </a:p>
          <a:p>
            <a:pPr lvl="0" rtl="0">
              <a:spcBef>
                <a:spcPts val="0"/>
              </a:spcBef>
              <a:buNone/>
            </a:pPr>
            <a:endParaRPr/>
          </a:p>
          <a:p>
            <a:pPr>
              <a:spcBef>
                <a:spcPts val="0"/>
              </a:spcBef>
              <a:buNone/>
            </a:pPr>
            <a:r>
              <a:rPr lang="en"/>
              <a:t>although, going over controls in image edit screen may be a good idea</a:t>
            </a: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Shape 1038"/>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9" name="Shape 103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Consider changing the screen shot to the online version of scratch</a:t>
            </a: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Shape 1045"/>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6" name="Shape 10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 name="Shape 11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Shape 1053"/>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54" name="Shape 105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600"/>
              </a:spcBef>
              <a:buClr>
                <a:srgbClr val="000000"/>
              </a:buClr>
              <a:buSzPct val="91666"/>
              <a:buFont typeface="Arial"/>
              <a:buNone/>
            </a:pPr>
            <a:r>
              <a:rPr lang="en" sz="1200">
                <a:solidFill>
                  <a:schemeClr val="dk1"/>
                </a:solidFill>
              </a:rPr>
              <a:t>Free time to make a short script w/ changing costumes, maybe make the cat run (10 min)</a:t>
            </a:r>
          </a:p>
          <a:p>
            <a:pPr lvl="0" rtl="0">
              <a:spcBef>
                <a:spcPts val="600"/>
              </a:spcBef>
              <a:buClr>
                <a:srgbClr val="000000"/>
              </a:buClr>
              <a:buFont typeface="Arial"/>
              <a:buNone/>
            </a:pPr>
            <a:endParaRPr sz="1200">
              <a:solidFill>
                <a:schemeClr val="dk1"/>
              </a:solidFill>
            </a:endParaRPr>
          </a:p>
          <a:p>
            <a:pPr lvl="0">
              <a:spcBef>
                <a:spcPts val="600"/>
              </a:spcBef>
              <a:buClr>
                <a:srgbClr val="000000"/>
              </a:buClr>
              <a:buSzPct val="91666"/>
              <a:buFont typeface="Arial"/>
              <a:buNone/>
            </a:pPr>
            <a:r>
              <a:rPr lang="en" sz="1200">
                <a:solidFill>
                  <a:schemeClr val="dk1"/>
                </a:solidFill>
              </a:rPr>
              <a:t>#outline </a:t>
            </a: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Shape 1060"/>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1" name="Shape 10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600"/>
              </a:spcBef>
              <a:buClr>
                <a:srgbClr val="000000"/>
              </a:buClr>
              <a:buSzPct val="91666"/>
              <a:buFont typeface="Arial"/>
              <a:buNone/>
            </a:pPr>
            <a:r>
              <a:rPr lang="en" sz="1200">
                <a:solidFill>
                  <a:schemeClr val="dk1"/>
                </a:solidFill>
              </a:rPr>
              <a:t>Creating your own costumes, importing images for costumes (5 min)</a:t>
            </a:r>
          </a:p>
          <a:p>
            <a:pPr lvl="0" rtl="0">
              <a:spcBef>
                <a:spcPts val="600"/>
              </a:spcBef>
              <a:buClr>
                <a:srgbClr val="000000"/>
              </a:buClr>
              <a:buFont typeface="Arial"/>
              <a:buNone/>
            </a:pPr>
            <a:endParaRPr sz="1200">
              <a:solidFill>
                <a:schemeClr val="dk1"/>
              </a:solidFill>
            </a:endParaRPr>
          </a:p>
          <a:p>
            <a:pPr lvl="0" rtl="0">
              <a:spcBef>
                <a:spcPts val="600"/>
              </a:spcBef>
              <a:buClr>
                <a:srgbClr val="000000"/>
              </a:buClr>
              <a:buSzPct val="91666"/>
              <a:buFont typeface="Arial"/>
              <a:buNone/>
            </a:pPr>
            <a:r>
              <a:rPr lang="en" sz="1200">
                <a:solidFill>
                  <a:schemeClr val="dk1"/>
                </a:solidFill>
              </a:rPr>
              <a:t>demo for each</a:t>
            </a:r>
          </a:p>
          <a:p>
            <a:pPr lvl="0" rtl="0">
              <a:spcBef>
                <a:spcPts val="600"/>
              </a:spcBef>
              <a:buClr>
                <a:srgbClr val="000000"/>
              </a:buClr>
              <a:buFont typeface="Arial"/>
              <a:buNone/>
            </a:pPr>
            <a:endParaRPr sz="1200">
              <a:solidFill>
                <a:schemeClr val="dk1"/>
              </a:solidFill>
            </a:endParaRPr>
          </a:p>
          <a:p>
            <a:pPr lvl="0">
              <a:spcBef>
                <a:spcPts val="600"/>
              </a:spcBef>
              <a:buClr>
                <a:srgbClr val="000000"/>
              </a:buClr>
              <a:buSzPct val="91666"/>
              <a:buFont typeface="Arial"/>
              <a:buNone/>
            </a:pPr>
            <a:r>
              <a:rPr lang="en" sz="1200">
                <a:solidFill>
                  <a:schemeClr val="dk1"/>
                </a:solidFill>
              </a:rPr>
              <a:t>#outline</a:t>
            </a: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6"/>
        <p:cNvGrpSpPr/>
        <p:nvPr/>
      </p:nvGrpSpPr>
      <p:grpSpPr>
        <a:xfrm>
          <a:off x="0" y="0"/>
          <a:ext cx="0" cy="0"/>
          <a:chOff x="0" y="0"/>
          <a:chExt cx="0" cy="0"/>
        </a:xfrm>
      </p:grpSpPr>
      <p:sp>
        <p:nvSpPr>
          <p:cNvPr id="1067" name="Shape 1067"/>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8" name="Shape 106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600"/>
              </a:spcBef>
              <a:buClr>
                <a:srgbClr val="000000"/>
              </a:buClr>
              <a:buSzPct val="91666"/>
              <a:buFont typeface="Arial"/>
              <a:buNone/>
            </a:pPr>
            <a:r>
              <a:rPr lang="en" sz="1200">
                <a:solidFill>
                  <a:schemeClr val="dk1"/>
                </a:solidFill>
              </a:rPr>
              <a:t>Free time to make a short script w/ changing costumes, maybe make the cat run (10 min)</a:t>
            </a:r>
          </a:p>
          <a:p>
            <a:pPr lvl="0" rtl="0">
              <a:spcBef>
                <a:spcPts val="600"/>
              </a:spcBef>
              <a:buClr>
                <a:srgbClr val="000000"/>
              </a:buClr>
              <a:buFont typeface="Arial"/>
              <a:buNone/>
            </a:pPr>
            <a:endParaRPr sz="1200">
              <a:solidFill>
                <a:schemeClr val="dk1"/>
              </a:solidFill>
            </a:endParaRPr>
          </a:p>
          <a:p>
            <a:pPr lvl="0" rtl="0">
              <a:spcBef>
                <a:spcPts val="600"/>
              </a:spcBef>
              <a:buClr>
                <a:srgbClr val="000000"/>
              </a:buClr>
              <a:buSzPct val="91666"/>
              <a:buFont typeface="Arial"/>
              <a:buNone/>
            </a:pPr>
            <a:r>
              <a:rPr lang="en" sz="1200">
                <a:solidFill>
                  <a:schemeClr val="dk1"/>
                </a:solidFill>
              </a:rPr>
              <a:t>#outline </a:t>
            </a: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Shape 1073"/>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74" name="Shape 107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Shape 1080"/>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1" name="Shape 10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Shape 1087"/>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8" name="Shape 108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Shape 1094"/>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5" name="Shape 109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Shape 1100"/>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01" name="Shape 110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Shape 1106"/>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07" name="Shape 110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Shape 1114"/>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5" name="Shape 11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Change "Justin's manzanar" to some other assignment done by a teacher in the current seminar</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 name="Shape 9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Shape 1133"/>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4" name="Shape 113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9"/>
        <p:cNvGrpSpPr/>
        <p:nvPr/>
      </p:nvGrpSpPr>
      <p:grpSpPr>
        <a:xfrm>
          <a:off x="0" y="0"/>
          <a:ext cx="0" cy="0"/>
          <a:chOff x="0" y="0"/>
          <a:chExt cx="0" cy="0"/>
        </a:xfrm>
      </p:grpSpPr>
      <p:sp>
        <p:nvSpPr>
          <p:cNvPr id="1140" name="Shape 1140"/>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1" name="Shape 114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6"/>
        <p:cNvGrpSpPr/>
        <p:nvPr/>
      </p:nvGrpSpPr>
      <p:grpSpPr>
        <a:xfrm>
          <a:off x="0" y="0"/>
          <a:ext cx="0" cy="0"/>
          <a:chOff x="0" y="0"/>
          <a:chExt cx="0" cy="0"/>
        </a:xfrm>
      </p:grpSpPr>
      <p:sp>
        <p:nvSpPr>
          <p:cNvPr id="1147" name="Shape 1147"/>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8" name="Shape 114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p:cNvGrpSpPr/>
        <p:nvPr/>
      </p:nvGrpSpPr>
      <p:grpSpPr>
        <a:xfrm>
          <a:off x="0" y="0"/>
          <a:ext cx="0" cy="0"/>
          <a:chOff x="0" y="0"/>
          <a:chExt cx="0" cy="0"/>
        </a:xfrm>
      </p:grpSpPr>
      <p:sp>
        <p:nvSpPr>
          <p:cNvPr id="1154" name="Shape 1154"/>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5" name="Shape 11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Shape 1161"/>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2" name="Shape 116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Shape 1168"/>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9" name="Shape 116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4"/>
        <p:cNvGrpSpPr/>
        <p:nvPr/>
      </p:nvGrpSpPr>
      <p:grpSpPr>
        <a:xfrm>
          <a:off x="0" y="0"/>
          <a:ext cx="0" cy="0"/>
          <a:chOff x="0" y="0"/>
          <a:chExt cx="0" cy="0"/>
        </a:xfrm>
      </p:grpSpPr>
      <p:sp>
        <p:nvSpPr>
          <p:cNvPr id="1175" name="Shape 1175"/>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6" name="Shape 11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Shape 1182"/>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3" name="Shape 11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Shape 1189"/>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90" name="Shape 11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5"/>
        <p:cNvGrpSpPr/>
        <p:nvPr/>
      </p:nvGrpSpPr>
      <p:grpSpPr>
        <a:xfrm>
          <a:off x="0" y="0"/>
          <a:ext cx="0" cy="0"/>
          <a:chOff x="0" y="0"/>
          <a:chExt cx="0" cy="0"/>
        </a:xfrm>
      </p:grpSpPr>
      <p:sp>
        <p:nvSpPr>
          <p:cNvPr id="1196" name="Shape 1196"/>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97" name="Shape 1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 name="Shape 1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
        <p:cNvGrpSpPr/>
        <p:nvPr/>
      </p:nvGrpSpPr>
      <p:grpSpPr>
        <a:xfrm>
          <a:off x="0" y="0"/>
          <a:ext cx="0" cy="0"/>
          <a:chOff x="0" y="0"/>
          <a:chExt cx="0" cy="0"/>
        </a:xfrm>
      </p:grpSpPr>
      <p:sp>
        <p:nvSpPr>
          <p:cNvPr id="1203" name="Shape 1203"/>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04" name="Shape 12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2"/>
        <p:cNvGrpSpPr/>
        <p:nvPr/>
      </p:nvGrpSpPr>
      <p:grpSpPr>
        <a:xfrm>
          <a:off x="0" y="0"/>
          <a:ext cx="0" cy="0"/>
          <a:chOff x="0" y="0"/>
          <a:chExt cx="0" cy="0"/>
        </a:xfrm>
      </p:grpSpPr>
      <p:sp>
        <p:nvSpPr>
          <p:cNvPr id="1213" name="Shape 1213"/>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4" name="Shape 121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0"/>
        <p:cNvGrpSpPr/>
        <p:nvPr/>
      </p:nvGrpSpPr>
      <p:grpSpPr>
        <a:xfrm>
          <a:off x="0" y="0"/>
          <a:ext cx="0" cy="0"/>
          <a:chOff x="0" y="0"/>
          <a:chExt cx="0" cy="0"/>
        </a:xfrm>
      </p:grpSpPr>
      <p:sp>
        <p:nvSpPr>
          <p:cNvPr id="1221" name="Shape 1221"/>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2" name="Shape 122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Shape 1226"/>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7" name="Shape 122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p:cNvGrpSpPr/>
        <p:nvPr/>
      </p:nvGrpSpPr>
      <p:grpSpPr>
        <a:xfrm>
          <a:off x="0" y="0"/>
          <a:ext cx="0" cy="0"/>
          <a:chOff x="0" y="0"/>
          <a:chExt cx="0" cy="0"/>
        </a:xfrm>
      </p:grpSpPr>
      <p:sp>
        <p:nvSpPr>
          <p:cNvPr id="1231" name="Shape 1231"/>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32" name="Shape 12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Shape 1236"/>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37" name="Shape 123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Not sure if this is available on the online version of scratch</a:t>
            </a: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Shape 1242"/>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3" name="Shape 12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2"/>
        <p:cNvGrpSpPr/>
        <p:nvPr/>
      </p:nvGrpSpPr>
      <p:grpSpPr>
        <a:xfrm>
          <a:off x="0" y="0"/>
          <a:ext cx="0" cy="0"/>
          <a:chOff x="0" y="0"/>
          <a:chExt cx="0" cy="0"/>
        </a:xfrm>
      </p:grpSpPr>
      <p:sp>
        <p:nvSpPr>
          <p:cNvPr id="1253" name="Shape 1253"/>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54" name="Shape 125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Added link to 'sounds' which goes to the song Kryptonite by 3 Doors Down</a:t>
            </a: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3"/>
        <p:cNvGrpSpPr/>
        <p:nvPr/>
      </p:nvGrpSpPr>
      <p:grpSpPr>
        <a:xfrm>
          <a:off x="0" y="0"/>
          <a:ext cx="0" cy="0"/>
          <a:chOff x="0" y="0"/>
          <a:chExt cx="0" cy="0"/>
        </a:xfrm>
      </p:grpSpPr>
      <p:sp>
        <p:nvSpPr>
          <p:cNvPr id="1294" name="Shape 1294"/>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5" name="Shape 129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sz="1466">
                <a:solidFill>
                  <a:srgbClr val="000000"/>
                </a:solidFill>
                <a:latin typeface="Arial"/>
                <a:ea typeface="Arial"/>
                <a:cs typeface="Arial"/>
                <a:sym typeface="Arial"/>
              </a:rPr>
              <a:t>This activity was great!</a:t>
            </a:r>
          </a:p>
          <a:p>
            <a:pPr lvl="0" rtl="0">
              <a:spcBef>
                <a:spcPts val="0"/>
              </a:spcBef>
              <a:buNone/>
            </a:pPr>
            <a:r>
              <a:rPr lang="en" sz="1466">
                <a:solidFill>
                  <a:srgbClr val="000000"/>
                </a:solidFill>
                <a:latin typeface="Arial"/>
                <a:ea typeface="Arial"/>
                <a:cs typeface="Arial"/>
                <a:sym typeface="Arial"/>
              </a:rPr>
              <a:t>Consider letting the participants come up with their own encodings (don't give them x,y coords, color, orientation guides). Most teachers said that that is what they would like to do with their students.</a:t>
            </a:r>
          </a:p>
          <a:p>
            <a:pPr lvl="0" rtl="0">
              <a:spcBef>
                <a:spcPts val="0"/>
              </a:spcBef>
              <a:buNone/>
            </a:pPr>
            <a:endParaRPr sz="1466">
              <a:solidFill>
                <a:srgbClr val="000000"/>
              </a:solidFill>
              <a:latin typeface="Arial"/>
              <a:ea typeface="Arial"/>
              <a:cs typeface="Arial"/>
              <a:sym typeface="Arial"/>
            </a:endParaRPr>
          </a:p>
          <a:p>
            <a:pPr lvl="0" rtl="0">
              <a:spcBef>
                <a:spcPts val="0"/>
              </a:spcBef>
              <a:buNone/>
            </a:pPr>
            <a:r>
              <a:rPr lang="en" sz="1466">
                <a:solidFill>
                  <a:srgbClr val="000000"/>
                </a:solidFill>
                <a:latin typeface="Arial"/>
                <a:ea typeface="Arial"/>
                <a:cs typeface="Arial"/>
                <a:sym typeface="Arial"/>
              </a:rPr>
              <a:t>Leave the 2nd table blank and do it as an example with them.</a:t>
            </a: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0"/>
        <p:cNvGrpSpPr/>
        <p:nvPr/>
      </p:nvGrpSpPr>
      <p:grpSpPr>
        <a:xfrm>
          <a:off x="0" y="0"/>
          <a:ext cx="0" cy="0"/>
          <a:chOff x="0" y="0"/>
          <a:chExt cx="0" cy="0"/>
        </a:xfrm>
      </p:grpSpPr>
      <p:sp>
        <p:nvSpPr>
          <p:cNvPr id="1331" name="Shape 1331"/>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32" name="Shape 13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sz="1466">
                <a:solidFill>
                  <a:srgbClr val="000000"/>
                </a:solidFill>
                <a:latin typeface="Arial"/>
                <a:ea typeface="Arial"/>
                <a:cs typeface="Arial"/>
                <a:sym typeface="Arial"/>
              </a:rPr>
              <a:t>This activity was great!</a:t>
            </a:r>
          </a:p>
          <a:p>
            <a:pPr lvl="0" rtl="0">
              <a:spcBef>
                <a:spcPts val="0"/>
              </a:spcBef>
              <a:buNone/>
            </a:pPr>
            <a:r>
              <a:rPr lang="en" sz="1466">
                <a:solidFill>
                  <a:srgbClr val="000000"/>
                </a:solidFill>
                <a:latin typeface="Arial"/>
                <a:ea typeface="Arial"/>
                <a:cs typeface="Arial"/>
                <a:sym typeface="Arial"/>
              </a:rPr>
              <a:t>Consider letting the participants come up with their own encodings (don't give them x,y coords, color, orientation guides). Most teachers said that that is what they would like to do with their students.</a:t>
            </a:r>
          </a:p>
          <a:p>
            <a:pPr lvl="0" rtl="0">
              <a:spcBef>
                <a:spcPts val="0"/>
              </a:spcBef>
              <a:buNone/>
            </a:pPr>
            <a:endParaRPr sz="1466">
              <a:solidFill>
                <a:srgbClr val="000000"/>
              </a:solidFill>
              <a:latin typeface="Arial"/>
              <a:ea typeface="Arial"/>
              <a:cs typeface="Arial"/>
              <a:sym typeface="Arial"/>
            </a:endParaRPr>
          </a:p>
          <a:p>
            <a:pPr lvl="0" rtl="0">
              <a:spcBef>
                <a:spcPts val="0"/>
              </a:spcBef>
              <a:buNone/>
            </a:pPr>
            <a:r>
              <a:rPr lang="en" sz="1466">
                <a:solidFill>
                  <a:srgbClr val="000000"/>
                </a:solidFill>
                <a:latin typeface="Arial"/>
                <a:ea typeface="Arial"/>
                <a:cs typeface="Arial"/>
                <a:sym typeface="Arial"/>
              </a:rPr>
              <a:t>Leave the 2nd table blank and do it as an example with them.</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6" name="Shape 2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Shape 1372"/>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73" name="Shape 13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sz="1466">
                <a:solidFill>
                  <a:srgbClr val="000000"/>
                </a:solidFill>
                <a:latin typeface="Arial"/>
                <a:ea typeface="Arial"/>
                <a:cs typeface="Arial"/>
                <a:sym typeface="Arial"/>
              </a:rPr>
              <a:t>This activity was great!</a:t>
            </a:r>
          </a:p>
          <a:p>
            <a:pPr lvl="0" rtl="0">
              <a:spcBef>
                <a:spcPts val="0"/>
              </a:spcBef>
              <a:buNone/>
            </a:pPr>
            <a:r>
              <a:rPr lang="en" sz="1466">
                <a:solidFill>
                  <a:srgbClr val="000000"/>
                </a:solidFill>
                <a:latin typeface="Arial"/>
                <a:ea typeface="Arial"/>
                <a:cs typeface="Arial"/>
                <a:sym typeface="Arial"/>
              </a:rPr>
              <a:t>Consider letting the participants come up with their own encodings (don't give them x,y coords, color, orientation guides). Most teachers said that that is what they would like to do with their students.</a:t>
            </a:r>
          </a:p>
          <a:p>
            <a:pPr lvl="0" rtl="0">
              <a:spcBef>
                <a:spcPts val="0"/>
              </a:spcBef>
              <a:buNone/>
            </a:pPr>
            <a:endParaRPr sz="1466">
              <a:solidFill>
                <a:srgbClr val="000000"/>
              </a:solidFill>
              <a:latin typeface="Arial"/>
              <a:ea typeface="Arial"/>
              <a:cs typeface="Arial"/>
              <a:sym typeface="Arial"/>
            </a:endParaRPr>
          </a:p>
          <a:p>
            <a:pPr lvl="0" rtl="0">
              <a:spcBef>
                <a:spcPts val="0"/>
              </a:spcBef>
              <a:buNone/>
            </a:pPr>
            <a:r>
              <a:rPr lang="en" sz="1466">
                <a:solidFill>
                  <a:srgbClr val="000000"/>
                </a:solidFill>
                <a:latin typeface="Arial"/>
                <a:ea typeface="Arial"/>
                <a:cs typeface="Arial"/>
                <a:sym typeface="Arial"/>
              </a:rPr>
              <a:t>Leave the 2nd table blank and do it as an example with them.</a:t>
            </a: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Shape 1415"/>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16" name="Shape 14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sz="1466">
                <a:solidFill>
                  <a:srgbClr val="000000"/>
                </a:solidFill>
                <a:latin typeface="Arial"/>
                <a:ea typeface="Arial"/>
                <a:cs typeface="Arial"/>
                <a:sym typeface="Arial"/>
              </a:rPr>
              <a:t>This activity was great!</a:t>
            </a:r>
          </a:p>
          <a:p>
            <a:pPr lvl="0" rtl="0">
              <a:spcBef>
                <a:spcPts val="0"/>
              </a:spcBef>
              <a:buNone/>
            </a:pPr>
            <a:r>
              <a:rPr lang="en" sz="1466">
                <a:solidFill>
                  <a:srgbClr val="000000"/>
                </a:solidFill>
                <a:latin typeface="Arial"/>
                <a:ea typeface="Arial"/>
                <a:cs typeface="Arial"/>
                <a:sym typeface="Arial"/>
              </a:rPr>
              <a:t>Consider letting the participants come up with their own encodings (don't give them x,y coords, color, orientation guides). Most teachers said that that is what they would like to do with their students.</a:t>
            </a:r>
          </a:p>
          <a:p>
            <a:pPr lvl="0" rtl="0">
              <a:spcBef>
                <a:spcPts val="0"/>
              </a:spcBef>
              <a:buNone/>
            </a:pPr>
            <a:endParaRPr sz="1466">
              <a:solidFill>
                <a:srgbClr val="000000"/>
              </a:solidFill>
              <a:latin typeface="Arial"/>
              <a:ea typeface="Arial"/>
              <a:cs typeface="Arial"/>
              <a:sym typeface="Arial"/>
            </a:endParaRPr>
          </a:p>
          <a:p>
            <a:pPr lvl="0" rtl="0">
              <a:spcBef>
                <a:spcPts val="0"/>
              </a:spcBef>
              <a:buNone/>
            </a:pPr>
            <a:r>
              <a:rPr lang="en" sz="1466">
                <a:solidFill>
                  <a:srgbClr val="000000"/>
                </a:solidFill>
                <a:latin typeface="Arial"/>
                <a:ea typeface="Arial"/>
                <a:cs typeface="Arial"/>
                <a:sym typeface="Arial"/>
              </a:rPr>
              <a:t>Leave the 2nd table blank and do it as an example with them.</a:t>
            </a: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7"/>
        <p:cNvGrpSpPr/>
        <p:nvPr/>
      </p:nvGrpSpPr>
      <p:grpSpPr>
        <a:xfrm>
          <a:off x="0" y="0"/>
          <a:ext cx="0" cy="0"/>
          <a:chOff x="0" y="0"/>
          <a:chExt cx="0" cy="0"/>
        </a:xfrm>
      </p:grpSpPr>
      <p:sp>
        <p:nvSpPr>
          <p:cNvPr id="1458" name="Shape 1458"/>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9" name="Shape 14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sz="1466">
                <a:solidFill>
                  <a:srgbClr val="000000"/>
                </a:solidFill>
                <a:latin typeface="Arial"/>
                <a:ea typeface="Arial"/>
                <a:cs typeface="Arial"/>
                <a:sym typeface="Arial"/>
              </a:rPr>
              <a:t>This activity was great!</a:t>
            </a:r>
          </a:p>
          <a:p>
            <a:pPr lvl="0" rtl="0">
              <a:spcBef>
                <a:spcPts val="0"/>
              </a:spcBef>
              <a:buNone/>
            </a:pPr>
            <a:r>
              <a:rPr lang="en" sz="1466">
                <a:solidFill>
                  <a:srgbClr val="000000"/>
                </a:solidFill>
                <a:latin typeface="Arial"/>
                <a:ea typeface="Arial"/>
                <a:cs typeface="Arial"/>
                <a:sym typeface="Arial"/>
              </a:rPr>
              <a:t>Consider letting the participants come up with their own encodings (don't give them x,y coords, color, orientation guides). Most teachers said that that is what they would like to do with their students.</a:t>
            </a:r>
          </a:p>
          <a:p>
            <a:pPr lvl="0" rtl="0">
              <a:spcBef>
                <a:spcPts val="0"/>
              </a:spcBef>
              <a:buNone/>
            </a:pPr>
            <a:endParaRPr sz="1466">
              <a:solidFill>
                <a:srgbClr val="000000"/>
              </a:solidFill>
              <a:latin typeface="Arial"/>
              <a:ea typeface="Arial"/>
              <a:cs typeface="Arial"/>
              <a:sym typeface="Arial"/>
            </a:endParaRPr>
          </a:p>
          <a:p>
            <a:pPr lvl="0" rtl="0">
              <a:spcBef>
                <a:spcPts val="0"/>
              </a:spcBef>
              <a:buNone/>
            </a:pPr>
            <a:r>
              <a:rPr lang="en" sz="1466">
                <a:solidFill>
                  <a:srgbClr val="000000"/>
                </a:solidFill>
                <a:latin typeface="Arial"/>
                <a:ea typeface="Arial"/>
                <a:cs typeface="Arial"/>
                <a:sym typeface="Arial"/>
              </a:rPr>
              <a:t>Leave the 2nd table blank and do it as an example with them.</a:t>
            </a: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3"/>
        <p:cNvGrpSpPr/>
        <p:nvPr/>
      </p:nvGrpSpPr>
      <p:grpSpPr>
        <a:xfrm>
          <a:off x="0" y="0"/>
          <a:ext cx="0" cy="0"/>
          <a:chOff x="0" y="0"/>
          <a:chExt cx="0" cy="0"/>
        </a:xfrm>
      </p:grpSpPr>
      <p:sp>
        <p:nvSpPr>
          <p:cNvPr id="1464" name="Shape 1464"/>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65" name="Shape 14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 name="Shape 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 name="Shape 6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Shape 74"/>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 name="Shape 7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 name="Shape 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 name="Shape 12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 name="Shape 1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8" name="Shape 26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 name="Shape 1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 name="Shape 8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Shape 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 name="Shape 5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3" name="Shape 21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0" name="Shape 2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Shape 2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6" name="Shape 2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4" name="Shape 2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 name="Shape 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9" name="Shape 16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9" name="Shape 16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Shape 5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8" name="Shape 56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0" name="Shape 2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0" name="Shape 2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Shape 3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3" name="Shape 33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600"/>
              </a:spcBef>
              <a:buClr>
                <a:srgbClr val="000000"/>
              </a:buClr>
              <a:buSzPct val="91666"/>
              <a:buFont typeface="Arial"/>
              <a:buNone/>
            </a:pPr>
            <a:r>
              <a:rPr lang="en" sz="1200">
                <a:solidFill>
                  <a:schemeClr val="dk1"/>
                </a:solidFill>
              </a:rPr>
              <a:t>intro to binary, cards (10 min)</a:t>
            </a:r>
          </a:p>
          <a:p>
            <a:pPr lvl="0" rtl="0">
              <a:spcBef>
                <a:spcPts val="600"/>
              </a:spcBef>
              <a:buClr>
                <a:srgbClr val="000000"/>
              </a:buClr>
              <a:buSzPct val="91666"/>
              <a:buFont typeface="Arial"/>
              <a:buNone/>
            </a:pPr>
            <a:r>
              <a:rPr lang="en" sz="1200">
                <a:solidFill>
                  <a:schemeClr val="dk1"/>
                </a:solidFill>
              </a:rPr>
              <a:t>#outline</a:t>
            </a:r>
          </a:p>
          <a:p>
            <a:pPr lvl="0" rtl="0">
              <a:spcBef>
                <a:spcPts val="600"/>
              </a:spcBef>
              <a:buClr>
                <a:srgbClr val="000000"/>
              </a:buClr>
              <a:buSzPct val="91666"/>
              <a:buFont typeface="Arial"/>
              <a:buNone/>
            </a:pPr>
            <a:r>
              <a:rPr lang="en" sz="1200">
                <a:solidFill>
                  <a:schemeClr val="dk1"/>
                </a:solidFill>
              </a:rPr>
              <a:t>need: </a:t>
            </a:r>
          </a:p>
          <a:p>
            <a:pPr lvl="0" rtl="0">
              <a:spcBef>
                <a:spcPts val="600"/>
              </a:spcBef>
              <a:buClr>
                <a:srgbClr val="000000"/>
              </a:buClr>
              <a:buSzPct val="91666"/>
              <a:buFont typeface="Arial"/>
              <a:buNone/>
            </a:pPr>
            <a:r>
              <a:rPr lang="en" sz="1200">
                <a:solidFill>
                  <a:schemeClr val="dk1"/>
                </a:solidFill>
              </a:rPr>
              <a:t>-4 decimal cards: </a:t>
            </a:r>
          </a:p>
          <a:p>
            <a:pPr lvl="0" rtl="0">
              <a:spcBef>
                <a:spcPts val="600"/>
              </a:spcBef>
              <a:buClr>
                <a:srgbClr val="000000"/>
              </a:buClr>
              <a:buSzPct val="91666"/>
              <a:buFont typeface="Arial"/>
              <a:buNone/>
            </a:pPr>
            <a:r>
              <a:rPr lang="en" sz="1200">
                <a:solidFill>
                  <a:schemeClr val="dk1"/>
                </a:solidFill>
              </a:rPr>
              <a:t>https://docs.google.com/open?id=0BxE1Rhkid9dVTUhuVzctQnhQdG8</a:t>
            </a:r>
          </a:p>
          <a:p>
            <a:pPr lvl="0" rtl="0">
              <a:spcBef>
                <a:spcPts val="600"/>
              </a:spcBef>
              <a:buClr>
                <a:srgbClr val="000000"/>
              </a:buClr>
              <a:buSzPct val="91666"/>
              <a:buFont typeface="Arial"/>
              <a:buNone/>
            </a:pPr>
            <a:r>
              <a:rPr lang="en" sz="1200">
                <a:solidFill>
                  <a:schemeClr val="dk1"/>
                </a:solidFill>
              </a:rPr>
              <a:t>-6 binary cards: </a:t>
            </a:r>
          </a:p>
          <a:p>
            <a:pPr lvl="0">
              <a:spcBef>
                <a:spcPts val="600"/>
              </a:spcBef>
              <a:buClr>
                <a:srgbClr val="000000"/>
              </a:buClr>
              <a:buSzPct val="91666"/>
              <a:buFont typeface="Arial"/>
              <a:buNone/>
            </a:pPr>
            <a:r>
              <a:rPr lang="en" sz="1200">
                <a:solidFill>
                  <a:schemeClr val="dk1"/>
                </a:solidFill>
              </a:rPr>
              <a:t>https://docs.google.com/open?id=0BxE1Rhkid9dVLWJnWk00cnlfZFk</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Shape 345"/>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6" name="Shape 3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600"/>
              </a:spcBef>
              <a:buClr>
                <a:srgbClr val="000000"/>
              </a:buClr>
              <a:buSzPct val="91666"/>
              <a:buFont typeface="Arial"/>
              <a:buNone/>
            </a:pPr>
            <a:r>
              <a:rPr lang="en" sz="1200">
                <a:solidFill>
                  <a:schemeClr val="dk1"/>
                </a:solidFill>
              </a:rPr>
              <a:t>intro to binary, cards (10 min)</a:t>
            </a:r>
          </a:p>
          <a:p>
            <a:pPr lvl="0" rtl="0">
              <a:spcBef>
                <a:spcPts val="600"/>
              </a:spcBef>
              <a:buClr>
                <a:srgbClr val="000000"/>
              </a:buClr>
              <a:buSzPct val="91666"/>
              <a:buFont typeface="Arial"/>
              <a:buNone/>
            </a:pPr>
            <a:r>
              <a:rPr lang="en" sz="1200">
                <a:solidFill>
                  <a:schemeClr val="dk1"/>
                </a:solidFill>
              </a:rPr>
              <a:t>#outline</a:t>
            </a:r>
          </a:p>
          <a:p>
            <a:pPr lvl="0" rtl="0">
              <a:spcBef>
                <a:spcPts val="600"/>
              </a:spcBef>
              <a:buClr>
                <a:srgbClr val="000000"/>
              </a:buClr>
              <a:buSzPct val="91666"/>
              <a:buFont typeface="Arial"/>
              <a:buNone/>
            </a:pPr>
            <a:r>
              <a:rPr lang="en" sz="1200">
                <a:solidFill>
                  <a:schemeClr val="dk1"/>
                </a:solidFill>
              </a:rPr>
              <a:t>need: </a:t>
            </a:r>
          </a:p>
          <a:p>
            <a:pPr lvl="0" rtl="0">
              <a:spcBef>
                <a:spcPts val="600"/>
              </a:spcBef>
              <a:buClr>
                <a:srgbClr val="000000"/>
              </a:buClr>
              <a:buSzPct val="91666"/>
              <a:buFont typeface="Arial"/>
              <a:buNone/>
            </a:pPr>
            <a:r>
              <a:rPr lang="en" sz="1200">
                <a:solidFill>
                  <a:schemeClr val="dk1"/>
                </a:solidFill>
              </a:rPr>
              <a:t>-4 decimal cards: </a:t>
            </a:r>
          </a:p>
          <a:p>
            <a:pPr lvl="0" rtl="0">
              <a:spcBef>
                <a:spcPts val="600"/>
              </a:spcBef>
              <a:buClr>
                <a:srgbClr val="000000"/>
              </a:buClr>
              <a:buSzPct val="91666"/>
              <a:buFont typeface="Arial"/>
              <a:buNone/>
            </a:pPr>
            <a:r>
              <a:rPr lang="en" sz="1200">
                <a:solidFill>
                  <a:schemeClr val="dk1"/>
                </a:solidFill>
              </a:rPr>
              <a:t>https://docs.google.com/open?id=0BxE1Rhkid9dVTUhuVzctQnhQdG8</a:t>
            </a:r>
          </a:p>
          <a:p>
            <a:pPr lvl="0" rtl="0">
              <a:spcBef>
                <a:spcPts val="600"/>
              </a:spcBef>
              <a:buClr>
                <a:srgbClr val="000000"/>
              </a:buClr>
              <a:buSzPct val="91666"/>
              <a:buFont typeface="Arial"/>
              <a:buNone/>
            </a:pPr>
            <a:r>
              <a:rPr lang="en" sz="1200">
                <a:solidFill>
                  <a:schemeClr val="dk1"/>
                </a:solidFill>
              </a:rPr>
              <a:t>-6 binary cards: </a:t>
            </a:r>
          </a:p>
          <a:p>
            <a:pPr lvl="0" rtl="0">
              <a:spcBef>
                <a:spcPts val="600"/>
              </a:spcBef>
              <a:buClr>
                <a:srgbClr val="000000"/>
              </a:buClr>
              <a:buSzPct val="91666"/>
              <a:buFont typeface="Arial"/>
              <a:buNone/>
            </a:pPr>
            <a:r>
              <a:rPr lang="en" sz="1200">
                <a:solidFill>
                  <a:schemeClr val="dk1"/>
                </a:solidFill>
              </a:rPr>
              <a:t>https://docs.google.com/open?id=0BxE1Rhkid9dVLWJnWk00cnlfZFk</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Shape 4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1" name="Shape 45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There was confusion over writing 22 like 1 12</a:t>
            </a:r>
          </a:p>
          <a:p>
            <a:pPr lvl="0" rt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Shape 3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6" name="Shape 3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600"/>
              </a:spcBef>
              <a:buClr>
                <a:srgbClr val="000000"/>
              </a:buClr>
              <a:buSzPct val="91666"/>
              <a:buFont typeface="Arial"/>
              <a:buNone/>
            </a:pPr>
            <a:r>
              <a:rPr lang="en" sz="1200">
                <a:solidFill>
                  <a:schemeClr val="dk1"/>
                </a:solidFill>
              </a:rPr>
              <a:t>intro to binary, cards (10 min)</a:t>
            </a:r>
          </a:p>
          <a:p>
            <a:pPr lvl="0" rtl="0">
              <a:spcBef>
                <a:spcPts val="600"/>
              </a:spcBef>
              <a:buClr>
                <a:srgbClr val="000000"/>
              </a:buClr>
              <a:buSzPct val="91666"/>
              <a:buFont typeface="Arial"/>
              <a:buNone/>
            </a:pPr>
            <a:r>
              <a:rPr lang="en" sz="1200">
                <a:solidFill>
                  <a:schemeClr val="dk1"/>
                </a:solidFill>
              </a:rPr>
              <a:t>#outline</a:t>
            </a:r>
          </a:p>
          <a:p>
            <a:pPr lvl="0" rtl="0">
              <a:spcBef>
                <a:spcPts val="600"/>
              </a:spcBef>
              <a:buClr>
                <a:srgbClr val="000000"/>
              </a:buClr>
              <a:buSzPct val="91666"/>
              <a:buFont typeface="Arial"/>
              <a:buNone/>
            </a:pPr>
            <a:r>
              <a:rPr lang="en" sz="1200">
                <a:solidFill>
                  <a:schemeClr val="dk1"/>
                </a:solidFill>
              </a:rPr>
              <a:t>need: </a:t>
            </a:r>
          </a:p>
          <a:p>
            <a:pPr lvl="0" rtl="0">
              <a:spcBef>
                <a:spcPts val="600"/>
              </a:spcBef>
              <a:buClr>
                <a:srgbClr val="000000"/>
              </a:buClr>
              <a:buSzPct val="91666"/>
              <a:buFont typeface="Arial"/>
              <a:buNone/>
            </a:pPr>
            <a:r>
              <a:rPr lang="en" sz="1200">
                <a:solidFill>
                  <a:schemeClr val="dk1"/>
                </a:solidFill>
              </a:rPr>
              <a:t>-4 decimal cards: </a:t>
            </a:r>
          </a:p>
          <a:p>
            <a:pPr lvl="0" rtl="0">
              <a:spcBef>
                <a:spcPts val="600"/>
              </a:spcBef>
              <a:buClr>
                <a:srgbClr val="000000"/>
              </a:buClr>
              <a:buSzPct val="91666"/>
              <a:buFont typeface="Arial"/>
              <a:buNone/>
            </a:pPr>
            <a:r>
              <a:rPr lang="en" sz="1200">
                <a:solidFill>
                  <a:schemeClr val="dk1"/>
                </a:solidFill>
              </a:rPr>
              <a:t>https://docs.google.com/open?id=0BxE1Rhkid9dVTUhuVzctQnhQdG8</a:t>
            </a:r>
          </a:p>
          <a:p>
            <a:pPr lvl="0" rtl="0">
              <a:spcBef>
                <a:spcPts val="600"/>
              </a:spcBef>
              <a:buClr>
                <a:srgbClr val="000000"/>
              </a:buClr>
              <a:buSzPct val="91666"/>
              <a:buFont typeface="Arial"/>
              <a:buNone/>
            </a:pPr>
            <a:r>
              <a:rPr lang="en" sz="1200">
                <a:solidFill>
                  <a:schemeClr val="dk1"/>
                </a:solidFill>
              </a:rPr>
              <a:t>-6 binary cards: </a:t>
            </a:r>
          </a:p>
          <a:p>
            <a:pPr lvl="0" rtl="0">
              <a:spcBef>
                <a:spcPts val="600"/>
              </a:spcBef>
              <a:buClr>
                <a:srgbClr val="000000"/>
              </a:buClr>
              <a:buSzPct val="91666"/>
              <a:buFont typeface="Arial"/>
              <a:buNone/>
            </a:pPr>
            <a:r>
              <a:rPr lang="en" sz="1200">
                <a:solidFill>
                  <a:schemeClr val="dk1"/>
                </a:solidFill>
              </a:rPr>
              <a:t>https://docs.google.com/open?id=0BxE1Rhkid9dVLWJnWk00cnlfZFk</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Shape 3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6" name="Shape 3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600"/>
              </a:spcBef>
              <a:buClr>
                <a:srgbClr val="000000"/>
              </a:buClr>
              <a:buSzPct val="91666"/>
              <a:buFont typeface="Arial"/>
              <a:buNone/>
            </a:pPr>
            <a:r>
              <a:rPr lang="en" sz="1200">
                <a:solidFill>
                  <a:schemeClr val="dk1"/>
                </a:solidFill>
              </a:rPr>
              <a:t>intro to binary, cards (10 min)</a:t>
            </a:r>
          </a:p>
          <a:p>
            <a:pPr lvl="0" rtl="0">
              <a:spcBef>
                <a:spcPts val="600"/>
              </a:spcBef>
              <a:buClr>
                <a:srgbClr val="000000"/>
              </a:buClr>
              <a:buSzPct val="91666"/>
              <a:buFont typeface="Arial"/>
              <a:buNone/>
            </a:pPr>
            <a:r>
              <a:rPr lang="en" sz="1200">
                <a:solidFill>
                  <a:schemeClr val="dk1"/>
                </a:solidFill>
              </a:rPr>
              <a:t>#outline</a:t>
            </a:r>
          </a:p>
          <a:p>
            <a:pPr lvl="0" rtl="0">
              <a:spcBef>
                <a:spcPts val="600"/>
              </a:spcBef>
              <a:buClr>
                <a:srgbClr val="000000"/>
              </a:buClr>
              <a:buSzPct val="91666"/>
              <a:buFont typeface="Arial"/>
              <a:buNone/>
            </a:pPr>
            <a:r>
              <a:rPr lang="en" sz="1200">
                <a:solidFill>
                  <a:schemeClr val="dk1"/>
                </a:solidFill>
              </a:rPr>
              <a:t>need: </a:t>
            </a:r>
          </a:p>
          <a:p>
            <a:pPr lvl="0" rtl="0">
              <a:spcBef>
                <a:spcPts val="600"/>
              </a:spcBef>
              <a:buClr>
                <a:srgbClr val="000000"/>
              </a:buClr>
              <a:buSzPct val="91666"/>
              <a:buFont typeface="Arial"/>
              <a:buNone/>
            </a:pPr>
            <a:r>
              <a:rPr lang="en" sz="1200">
                <a:solidFill>
                  <a:schemeClr val="dk1"/>
                </a:solidFill>
              </a:rPr>
              <a:t>-4 decimal cards: </a:t>
            </a:r>
          </a:p>
          <a:p>
            <a:pPr lvl="0" rtl="0">
              <a:spcBef>
                <a:spcPts val="600"/>
              </a:spcBef>
              <a:buClr>
                <a:srgbClr val="000000"/>
              </a:buClr>
              <a:buSzPct val="91666"/>
              <a:buFont typeface="Arial"/>
              <a:buNone/>
            </a:pPr>
            <a:r>
              <a:rPr lang="en" sz="1200">
                <a:solidFill>
                  <a:schemeClr val="dk1"/>
                </a:solidFill>
              </a:rPr>
              <a:t>https://docs.google.com/open?id=0BxE1Rhkid9dVTUhuVzctQnhQdG8</a:t>
            </a:r>
          </a:p>
          <a:p>
            <a:pPr lvl="0" rtl="0">
              <a:spcBef>
                <a:spcPts val="600"/>
              </a:spcBef>
              <a:buClr>
                <a:srgbClr val="000000"/>
              </a:buClr>
              <a:buSzPct val="91666"/>
              <a:buFont typeface="Arial"/>
              <a:buNone/>
            </a:pPr>
            <a:r>
              <a:rPr lang="en" sz="1200">
                <a:solidFill>
                  <a:schemeClr val="dk1"/>
                </a:solidFill>
              </a:rPr>
              <a:t>-6 binary cards: </a:t>
            </a:r>
          </a:p>
          <a:p>
            <a:pPr lvl="0" rtl="0">
              <a:spcBef>
                <a:spcPts val="600"/>
              </a:spcBef>
              <a:buClr>
                <a:srgbClr val="000000"/>
              </a:buClr>
              <a:buSzPct val="91666"/>
              <a:buFont typeface="Arial"/>
              <a:buNone/>
            </a:pPr>
            <a:r>
              <a:rPr lang="en" sz="1200">
                <a:solidFill>
                  <a:schemeClr val="dk1"/>
                </a:solidFill>
              </a:rPr>
              <a:t>https://docs.google.com/open?id=0BxE1Rhkid9dVLWJnWk00cnlfZFk</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Shape 4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8" name="Shape 46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As an exercise, showing them how to count up in binary would be good - later in the lego building </a:t>
            </a:r>
          </a:p>
          <a:p>
            <a:pPr lvl="0" rtl="0">
              <a:spcBef>
                <a:spcPts val="0"/>
              </a:spcBef>
              <a:buNone/>
            </a:pPr>
            <a:r>
              <a:rPr lang="en"/>
              <a:t>exercise, some were skipping numbers as they counted up.</a:t>
            </a:r>
          </a:p>
          <a:p>
            <a:pPr lvl="0" rtl="0">
              <a:spcBef>
                <a:spcPts val="0"/>
              </a:spcBef>
              <a:buNone/>
            </a:pPr>
            <a:endParaRPr/>
          </a:p>
          <a:p>
            <a:pPr lvl="0" rtl="0">
              <a:spcBef>
                <a:spcPts val="0"/>
              </a:spcBef>
              <a:buNone/>
            </a:pPr>
            <a:r>
              <a:rPr lang="en"/>
              <a:t>Additionally, mentioning the tally system (base 1!) would be good since they have likely used it before </a:t>
            </a:r>
          </a:p>
          <a:p>
            <a:pPr>
              <a:spcBef>
                <a:spcPts val="0"/>
              </a:spcBef>
              <a:buNone/>
            </a:pPr>
            <a:r>
              <a:rPr lang="en"/>
              <a:t>but without realizing it is base 1</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Shape 4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1" name="Shape 4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As an exercise, showing them how to count up in binary would be good - later in the lego building </a:t>
            </a:r>
          </a:p>
          <a:p>
            <a:pPr lvl="0" rtl="0">
              <a:spcBef>
                <a:spcPts val="0"/>
              </a:spcBef>
              <a:buNone/>
            </a:pPr>
            <a:r>
              <a:rPr lang="en"/>
              <a:t>exercise, some were skipping numbers as they counted up.</a:t>
            </a:r>
          </a:p>
          <a:p>
            <a:pPr lvl="0" rtl="0">
              <a:spcBef>
                <a:spcPts val="0"/>
              </a:spcBef>
              <a:buNone/>
            </a:pPr>
            <a:endParaRPr/>
          </a:p>
          <a:p>
            <a:pPr lvl="0" rtl="0">
              <a:spcBef>
                <a:spcPts val="0"/>
              </a:spcBef>
              <a:buNone/>
            </a:pPr>
            <a:r>
              <a:rPr lang="en"/>
              <a:t>Additionally, mentioning the tally system (base 1!) would be good since they have likely used it before </a:t>
            </a:r>
          </a:p>
          <a:p>
            <a:pPr lvl="0" rtl="0">
              <a:spcBef>
                <a:spcPts val="0"/>
              </a:spcBef>
              <a:buNone/>
            </a:pPr>
            <a:r>
              <a:rPr lang="en"/>
              <a:t>but without realizing it is base 1</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Shape 5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2" name="Shape 52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Shape 5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2" name="Shape 52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Shape 4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8" name="Shape 48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As an exercise, showing them how to count up in binary would be good - later in the lego building </a:t>
            </a:r>
          </a:p>
          <a:p>
            <a:pPr lvl="0" rtl="0">
              <a:spcBef>
                <a:spcPts val="0"/>
              </a:spcBef>
              <a:buNone/>
            </a:pPr>
            <a:r>
              <a:rPr lang="en"/>
              <a:t>exercise, some were skipping numbers as they counted up.</a:t>
            </a:r>
          </a:p>
          <a:p>
            <a:pPr lvl="0" rtl="0">
              <a:spcBef>
                <a:spcPts val="0"/>
              </a:spcBef>
              <a:buNone/>
            </a:pPr>
            <a:r>
              <a:rPr lang="en"/>
              <a:t>We changed "five" into binary (101), it's funnier</a:t>
            </a:r>
          </a:p>
          <a:p>
            <a:pPr lvl="0" rtl="0">
              <a:spcBef>
                <a:spcPts val="0"/>
              </a:spcBef>
              <a:buNone/>
            </a:pPr>
            <a:r>
              <a:rPr lang="en"/>
              <a:t>Additionally, mentioning the tally system (base 1!) would be good since they have likely used it before </a:t>
            </a:r>
          </a:p>
          <a:p>
            <a:pPr lvl="0" rtl="0">
              <a:spcBef>
                <a:spcPts val="0"/>
              </a:spcBef>
              <a:buNone/>
            </a:pPr>
            <a:r>
              <a:rPr lang="en"/>
              <a:t>but without realizing it is base 1</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Shape 4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8" name="Shape 48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As an exercise, showing them how to count up in binary would be good - later in the lego building </a:t>
            </a:r>
          </a:p>
          <a:p>
            <a:pPr lvl="0" rtl="0">
              <a:spcBef>
                <a:spcPts val="0"/>
              </a:spcBef>
              <a:buNone/>
            </a:pPr>
            <a:r>
              <a:rPr lang="en"/>
              <a:t>exercise, some were skipping numbers as they counted up.</a:t>
            </a:r>
          </a:p>
          <a:p>
            <a:pPr lvl="0" rtl="0">
              <a:spcBef>
                <a:spcPts val="0"/>
              </a:spcBef>
              <a:buNone/>
            </a:pPr>
            <a:r>
              <a:rPr lang="en"/>
              <a:t>We changed "five" into binary (101), it's funnier</a:t>
            </a:r>
          </a:p>
          <a:p>
            <a:pPr lvl="0" rtl="0">
              <a:spcBef>
                <a:spcPts val="0"/>
              </a:spcBef>
              <a:buNone/>
            </a:pPr>
            <a:r>
              <a:rPr lang="en"/>
              <a:t>Additionally, mentioning the tally system (base 1!) would be good since they have likely used it before </a:t>
            </a:r>
          </a:p>
          <a:p>
            <a:pPr lvl="0" rtl="0">
              <a:spcBef>
                <a:spcPts val="0"/>
              </a:spcBef>
              <a:buNone/>
            </a:pPr>
            <a:r>
              <a:rPr lang="en"/>
              <a:t>but without realizing it is base 1</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0" name="Shape 2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Shape 3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4" name="Shape 35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600"/>
              </a:spcBef>
              <a:buClr>
                <a:srgbClr val="000000"/>
              </a:buClr>
              <a:buSzPct val="91666"/>
              <a:buFont typeface="Arial"/>
              <a:buNone/>
            </a:pPr>
            <a:r>
              <a:rPr lang="en" sz="1200">
                <a:solidFill>
                  <a:schemeClr val="dk1"/>
                </a:solidFill>
              </a:rPr>
              <a:t>intro to binary, cards (10 min)</a:t>
            </a:r>
          </a:p>
          <a:p>
            <a:pPr lvl="0" rtl="0">
              <a:spcBef>
                <a:spcPts val="600"/>
              </a:spcBef>
              <a:buClr>
                <a:srgbClr val="000000"/>
              </a:buClr>
              <a:buSzPct val="91666"/>
              <a:buFont typeface="Arial"/>
              <a:buNone/>
            </a:pPr>
            <a:r>
              <a:rPr lang="en" sz="1200">
                <a:solidFill>
                  <a:schemeClr val="dk1"/>
                </a:solidFill>
              </a:rPr>
              <a:t>#outline</a:t>
            </a:r>
          </a:p>
          <a:p>
            <a:pPr lvl="0" rtl="0">
              <a:spcBef>
                <a:spcPts val="600"/>
              </a:spcBef>
              <a:buClr>
                <a:srgbClr val="000000"/>
              </a:buClr>
              <a:buSzPct val="91666"/>
              <a:buFont typeface="Arial"/>
              <a:buNone/>
            </a:pPr>
            <a:r>
              <a:rPr lang="en" sz="1200">
                <a:solidFill>
                  <a:schemeClr val="dk1"/>
                </a:solidFill>
              </a:rPr>
              <a:t>need: </a:t>
            </a:r>
          </a:p>
          <a:p>
            <a:pPr lvl="0" rtl="0">
              <a:spcBef>
                <a:spcPts val="600"/>
              </a:spcBef>
              <a:buClr>
                <a:srgbClr val="000000"/>
              </a:buClr>
              <a:buSzPct val="91666"/>
              <a:buFont typeface="Arial"/>
              <a:buNone/>
            </a:pPr>
            <a:r>
              <a:rPr lang="en" sz="1200">
                <a:solidFill>
                  <a:schemeClr val="dk1"/>
                </a:solidFill>
              </a:rPr>
              <a:t>-4 decimal cards: </a:t>
            </a:r>
          </a:p>
          <a:p>
            <a:pPr lvl="0" rtl="0">
              <a:spcBef>
                <a:spcPts val="600"/>
              </a:spcBef>
              <a:buClr>
                <a:srgbClr val="000000"/>
              </a:buClr>
              <a:buSzPct val="91666"/>
              <a:buFont typeface="Arial"/>
              <a:buNone/>
            </a:pPr>
            <a:r>
              <a:rPr lang="en" sz="1200">
                <a:solidFill>
                  <a:schemeClr val="dk1"/>
                </a:solidFill>
              </a:rPr>
              <a:t>https://docs.google.com/open?id=0BxE1Rhkid9dVTUhuVzctQnhQdG8</a:t>
            </a:r>
          </a:p>
          <a:p>
            <a:pPr lvl="0" rtl="0">
              <a:spcBef>
                <a:spcPts val="600"/>
              </a:spcBef>
              <a:buClr>
                <a:srgbClr val="000000"/>
              </a:buClr>
              <a:buSzPct val="91666"/>
              <a:buFont typeface="Arial"/>
              <a:buNone/>
            </a:pPr>
            <a:r>
              <a:rPr lang="en" sz="1200">
                <a:solidFill>
                  <a:schemeClr val="dk1"/>
                </a:solidFill>
              </a:rPr>
              <a:t>-6 binary cards: </a:t>
            </a:r>
          </a:p>
          <a:p>
            <a:pPr lvl="0" rtl="0">
              <a:spcBef>
                <a:spcPts val="600"/>
              </a:spcBef>
              <a:buClr>
                <a:srgbClr val="000000"/>
              </a:buClr>
              <a:buSzPct val="91666"/>
              <a:buFont typeface="Arial"/>
              <a:buNone/>
            </a:pPr>
            <a:r>
              <a:rPr lang="en" sz="1200">
                <a:solidFill>
                  <a:schemeClr val="dk1"/>
                </a:solidFill>
              </a:rPr>
              <a:t>https://docs.google.com/open?id=0BxE1Rhkid9dVLWJnWk00cnlfZFk</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4" name="Shape 3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600"/>
              </a:spcBef>
              <a:buClr>
                <a:srgbClr val="000000"/>
              </a:buClr>
              <a:buSzPct val="91666"/>
              <a:buFont typeface="Arial"/>
              <a:buNone/>
            </a:pPr>
            <a:r>
              <a:rPr lang="en" sz="1200">
                <a:solidFill>
                  <a:schemeClr val="dk1"/>
                </a:solidFill>
              </a:rPr>
              <a:t>intro to binary, cards (10 min)</a:t>
            </a:r>
          </a:p>
          <a:p>
            <a:pPr lvl="0" rtl="0">
              <a:spcBef>
                <a:spcPts val="600"/>
              </a:spcBef>
              <a:buClr>
                <a:srgbClr val="000000"/>
              </a:buClr>
              <a:buSzPct val="91666"/>
              <a:buFont typeface="Arial"/>
              <a:buNone/>
            </a:pPr>
            <a:r>
              <a:rPr lang="en" sz="1200">
                <a:solidFill>
                  <a:schemeClr val="dk1"/>
                </a:solidFill>
              </a:rPr>
              <a:t>#outline</a:t>
            </a:r>
          </a:p>
          <a:p>
            <a:pPr lvl="0" rtl="0">
              <a:spcBef>
                <a:spcPts val="600"/>
              </a:spcBef>
              <a:buClr>
                <a:srgbClr val="000000"/>
              </a:buClr>
              <a:buSzPct val="91666"/>
              <a:buFont typeface="Arial"/>
              <a:buNone/>
            </a:pPr>
            <a:r>
              <a:rPr lang="en" sz="1200">
                <a:solidFill>
                  <a:schemeClr val="dk1"/>
                </a:solidFill>
              </a:rPr>
              <a:t>need: </a:t>
            </a:r>
          </a:p>
          <a:p>
            <a:pPr lvl="0" rtl="0">
              <a:spcBef>
                <a:spcPts val="600"/>
              </a:spcBef>
              <a:buClr>
                <a:srgbClr val="000000"/>
              </a:buClr>
              <a:buSzPct val="91666"/>
              <a:buFont typeface="Arial"/>
              <a:buNone/>
            </a:pPr>
            <a:r>
              <a:rPr lang="en" sz="1200">
                <a:solidFill>
                  <a:schemeClr val="dk1"/>
                </a:solidFill>
              </a:rPr>
              <a:t>-4 decimal cards: </a:t>
            </a:r>
          </a:p>
          <a:p>
            <a:pPr lvl="0" rtl="0">
              <a:spcBef>
                <a:spcPts val="600"/>
              </a:spcBef>
              <a:buClr>
                <a:srgbClr val="000000"/>
              </a:buClr>
              <a:buSzPct val="91666"/>
              <a:buFont typeface="Arial"/>
              <a:buNone/>
            </a:pPr>
            <a:r>
              <a:rPr lang="en" sz="1200">
                <a:solidFill>
                  <a:schemeClr val="dk1"/>
                </a:solidFill>
              </a:rPr>
              <a:t>https://docs.google.com/open?id=0BxE1Rhkid9dVTUhuVzctQnhQdG8</a:t>
            </a:r>
          </a:p>
          <a:p>
            <a:pPr lvl="0" rtl="0">
              <a:spcBef>
                <a:spcPts val="600"/>
              </a:spcBef>
              <a:buClr>
                <a:srgbClr val="000000"/>
              </a:buClr>
              <a:buSzPct val="91666"/>
              <a:buFont typeface="Arial"/>
              <a:buNone/>
            </a:pPr>
            <a:r>
              <a:rPr lang="en" sz="1200">
                <a:solidFill>
                  <a:schemeClr val="dk1"/>
                </a:solidFill>
              </a:rPr>
              <a:t>-6 binary cards: </a:t>
            </a:r>
          </a:p>
          <a:p>
            <a:pPr lvl="0" rtl="0">
              <a:spcBef>
                <a:spcPts val="600"/>
              </a:spcBef>
              <a:buClr>
                <a:srgbClr val="000000"/>
              </a:buClr>
              <a:buSzPct val="91666"/>
              <a:buFont typeface="Arial"/>
              <a:buNone/>
            </a:pPr>
            <a:r>
              <a:rPr lang="en" sz="1200">
                <a:solidFill>
                  <a:schemeClr val="dk1"/>
                </a:solidFill>
              </a:rPr>
              <a:t>https://docs.google.com/open?id=0BxE1Rhkid9dVLWJnWk00cnlfZFk</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Shape 3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9" name="Shape 39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600"/>
              </a:spcBef>
              <a:buClr>
                <a:srgbClr val="000000"/>
              </a:buClr>
              <a:buSzPct val="91666"/>
              <a:buFont typeface="Arial"/>
              <a:buNone/>
            </a:pPr>
            <a:r>
              <a:rPr lang="en" sz="1200">
                <a:solidFill>
                  <a:schemeClr val="dk1"/>
                </a:solidFill>
              </a:rPr>
              <a:t>Number is 8237</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Shape 4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7" name="Shape 43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600"/>
              </a:spcBef>
              <a:buClr>
                <a:srgbClr val="000000"/>
              </a:buClr>
              <a:buSzPct val="91666"/>
              <a:buFont typeface="Arial"/>
              <a:buNone/>
            </a:pPr>
            <a:r>
              <a:rPr lang="en" sz="1200">
                <a:solidFill>
                  <a:schemeClr val="dk1"/>
                </a:solidFill>
              </a:rPr>
              <a:t>Number is 8237</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Shape 540"/>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1" name="Shape 54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As an exercise, showing them how to count up in binary would be good - later in the lego building </a:t>
            </a:r>
          </a:p>
          <a:p>
            <a:pPr lvl="0" rtl="0">
              <a:spcBef>
                <a:spcPts val="0"/>
              </a:spcBef>
              <a:buNone/>
            </a:pPr>
            <a:r>
              <a:rPr lang="en"/>
              <a:t>exercise, some were skipping numbers as they counted up.</a:t>
            </a:r>
          </a:p>
          <a:p>
            <a:pPr lvl="0" rtl="0">
              <a:spcBef>
                <a:spcPts val="0"/>
              </a:spcBef>
              <a:buNone/>
            </a:pPr>
            <a:endParaRPr/>
          </a:p>
          <a:p>
            <a:pPr lvl="0" rtl="0">
              <a:spcBef>
                <a:spcPts val="0"/>
              </a:spcBef>
              <a:buNone/>
            </a:pPr>
            <a:r>
              <a:rPr lang="en"/>
              <a:t>Additionally, mentioning the tally system (base 1!) would be good since they have likely used it before </a:t>
            </a:r>
          </a:p>
          <a:p>
            <a:pPr lvl="0" rtl="0">
              <a:spcBef>
                <a:spcPts val="0"/>
              </a:spcBef>
              <a:buNone/>
            </a:pPr>
            <a:r>
              <a:rPr lang="en"/>
              <a:t>but without realizing it is base 1</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Shape 5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5" name="Shape 5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Put in links to the games</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Shape 575"/>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6" name="Shape 5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The third unit is one that was prompted after we tried using the ECS unit on binary with middle-school teachers</a:t>
            </a:r>
            <a:r>
              <a:rPr lang="en-US" baseline="0" dirty="0" smtClean="0"/>
              <a:t> and get feedback that it needed more motivation, more contextualizing, and more explanation…</a:t>
            </a:r>
          </a:p>
          <a:p>
            <a:r>
              <a:rPr lang="en-US" baseline="0" dirty="0" smtClean="0"/>
              <a:t>We re-envisioned unit 3 as being about codes – much more generally than about binary encodings – and students take on deciphering challenges and inventing their own codes to begin, before working up to binary representation.</a:t>
            </a:r>
          </a:p>
          <a:p>
            <a:r>
              <a:rPr lang="en-US" baseline="0" dirty="0" smtClean="0"/>
              <a:t>The capstone project in this unit is a good example of a creative, hands-on activity that gets students interacting computationally – even though it does not use a computer at all. </a:t>
            </a:r>
          </a:p>
          <a:p>
            <a:r>
              <a:rPr lang="en-US" baseline="0" dirty="0" smtClean="0"/>
              <a:t>For this project, students are given a set of a dozen or so Legos – they can imagine and create a structure of their own design.</a:t>
            </a:r>
          </a:p>
          <a:p>
            <a:r>
              <a:rPr lang="en-US" baseline="0" dirty="0" smtClean="0"/>
              <a:t>Then, they have to decompose what they did into the series of individual block placements and write those in English.</a:t>
            </a:r>
          </a:p>
          <a:p>
            <a:r>
              <a:rPr lang="en-US" baseline="0" dirty="0" smtClean="0"/>
              <a:t>then, they have to encode them in binary – with all of the information needed to reproduce the structure:</a:t>
            </a:r>
          </a:p>
          <a:p>
            <a:r>
              <a:rPr lang="en-US" baseline="0" dirty="0" smtClean="0"/>
              <a:t> - each brick's shape, size, color, pose, and position (see the chart)</a:t>
            </a:r>
          </a:p>
          <a:p>
            <a:r>
              <a:rPr lang="en-US" baseline="0" dirty="0" smtClean="0"/>
              <a:t>The hook is that all of this is done "in secret" by each pair of students – then, two pairs of students swap only their binary instructions, without allowing the other pair to see their tower…  each gets a second set of Lego pieces identical to the first, and interprets the binary instructions to build what they hope to be a perfect copy of the original tower…</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C53DA2D5-F301-5C48-9721-2F82BBDED8E3}" type="slidenum">
              <a:rPr lang="en-US" smtClean="0">
                <a:solidFill>
                  <a:prstClr val="black"/>
                </a:solidFill>
                <a:latin typeface="Calibri"/>
              </a:rPr>
              <a:pPr/>
              <a:t>63</a:t>
            </a:fld>
            <a:endParaRPr lang="en-US">
              <a:solidFill>
                <a:prstClr val="black"/>
              </a:solidFill>
              <a:latin typeface="Calibri"/>
            </a:endParaRPr>
          </a:p>
        </p:txBody>
      </p:sp>
    </p:spTree>
    <p:extLst>
      <p:ext uri="{BB962C8B-B14F-4D97-AF65-F5344CB8AC3E}">
        <p14:creationId xmlns:p14="http://schemas.microsoft.com/office/powerpoint/2010/main" val="28916305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as you can</a:t>
            </a:r>
            <a:r>
              <a:rPr lang="en-US" baseline="0" dirty="0" smtClean="0"/>
              <a:t> imagine – and can see – they do not always come out as perfect copies!</a:t>
            </a:r>
          </a:p>
          <a:p>
            <a:r>
              <a:rPr lang="en-US" baseline="0" dirty="0" smtClean="0"/>
              <a:t>In fact, they almost never do…</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C53DA2D5-F301-5C48-9721-2F82BBDED8E3}" type="slidenum">
              <a:rPr lang="en-US" smtClean="0">
                <a:solidFill>
                  <a:prstClr val="black"/>
                </a:solidFill>
                <a:latin typeface="Calibri"/>
              </a:rPr>
              <a:pPr/>
              <a:t>67</a:t>
            </a:fld>
            <a:endParaRPr lang="en-US">
              <a:solidFill>
                <a:prstClr val="black"/>
              </a:solidFill>
              <a:latin typeface="Calibri"/>
            </a:endParaRPr>
          </a:p>
        </p:txBody>
      </p:sp>
    </p:spTree>
    <p:extLst>
      <p:ext uri="{BB962C8B-B14F-4D97-AF65-F5344CB8AC3E}">
        <p14:creationId xmlns:p14="http://schemas.microsoft.com/office/powerpoint/2010/main" val="5827420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this is where</a:t>
            </a:r>
            <a:r>
              <a:rPr lang="en-US" baseline="0" dirty="0" smtClean="0"/>
              <a:t> the activity gets interesting – because this is fundamentally a computational system of specification, representation, and execution, every bug is traceable to its source… and this compare step is lots of fun…</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C53DA2D5-F301-5C48-9721-2F82BBDED8E3}" type="slidenum">
              <a:rPr lang="en-US" smtClean="0">
                <a:solidFill>
                  <a:prstClr val="black"/>
                </a:solidFill>
                <a:latin typeface="Calibri"/>
              </a:rPr>
              <a:pPr/>
              <a:t>68</a:t>
            </a:fld>
            <a:endParaRPr lang="en-US">
              <a:solidFill>
                <a:prstClr val="black"/>
              </a:solidFill>
              <a:latin typeface="Calibri"/>
            </a:endParaRPr>
          </a:p>
        </p:txBody>
      </p:sp>
    </p:spTree>
    <p:extLst>
      <p:ext uri="{BB962C8B-B14F-4D97-AF65-F5344CB8AC3E}">
        <p14:creationId xmlns:p14="http://schemas.microsoft.com/office/powerpoint/2010/main" val="35906275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a:t>
            </a:r>
            <a:r>
              <a:rPr lang="en-US" baseline="0" dirty="0" smtClean="0"/>
              <a:t> each team is really getting into the meaning of the bits on the paper and the intent vs. the meaning vs. the syntax of the instructions on the page (though we don't use the term syntax, but encoding or code)</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C53DA2D5-F301-5C48-9721-2F82BBDED8E3}" type="slidenum">
              <a:rPr lang="en-US" smtClean="0">
                <a:solidFill>
                  <a:prstClr val="black"/>
                </a:solidFill>
                <a:latin typeface="Calibri"/>
              </a:rPr>
              <a:pPr/>
              <a:t>109</a:t>
            </a:fld>
            <a:endParaRPr lang="en-US">
              <a:solidFill>
                <a:prstClr val="black"/>
              </a:solidFill>
              <a:latin typeface="Calibri"/>
            </a:endParaRPr>
          </a:p>
        </p:txBody>
      </p:sp>
    </p:spTree>
    <p:extLst>
      <p:ext uri="{BB962C8B-B14F-4D97-AF65-F5344CB8AC3E}">
        <p14:creationId xmlns:p14="http://schemas.microsoft.com/office/powerpoint/2010/main" val="2910119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Shape 6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2" name="Shape 6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Shape 6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2" name="Shape 6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Shape 9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1" name="Shape 93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Shape 7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7" name="Shape 7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Shape 8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0" name="Shape 81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Shape 8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1" name="Shape 8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Shape 8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2" name="Shape 8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Shape 8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1" name="Shape 84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Shape 8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0" name="Shape 85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Shape 9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2" name="Shape 9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Shape 9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3" name="Shape 95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Shape 9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4" name="Shape 9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Shape 9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5" name="Shape 97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In this case, it's not color-SENSING... sprite-sensing?</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Shape 9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5" name="Shape 98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Shape 9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5" name="Shape 99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Shape 10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5" name="Shape 100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Shape 9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1" name="Shape 93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Shape 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 name="Shape 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Shape 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 name="Shape 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7"/>
        <p:cNvGrpSpPr/>
        <p:nvPr/>
      </p:nvGrpSpPr>
      <p:grpSpPr>
        <a:xfrm>
          <a:off x="0" y="0"/>
          <a:ext cx="0" cy="0"/>
          <a:chOff x="0" y="0"/>
          <a:chExt cx="0" cy="0"/>
        </a:xfrm>
      </p:grpSpPr>
      <p:sp>
        <p:nvSpPr>
          <p:cNvPr id="1598" name="Shape 15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99" name="Shape 159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7"/>
        <p:cNvGrpSpPr/>
        <p:nvPr/>
      </p:nvGrpSpPr>
      <p:grpSpPr>
        <a:xfrm>
          <a:off x="0" y="0"/>
          <a:ext cx="0" cy="0"/>
          <a:chOff x="0" y="0"/>
          <a:chExt cx="0" cy="0"/>
        </a:xfrm>
      </p:grpSpPr>
      <p:sp>
        <p:nvSpPr>
          <p:cNvPr id="1598" name="Shape 15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99" name="Shape 159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7"/>
        <p:cNvGrpSpPr/>
        <p:nvPr/>
      </p:nvGrpSpPr>
      <p:grpSpPr>
        <a:xfrm>
          <a:off x="0" y="0"/>
          <a:ext cx="0" cy="0"/>
          <a:chOff x="0" y="0"/>
          <a:chExt cx="0" cy="0"/>
        </a:xfrm>
      </p:grpSpPr>
      <p:sp>
        <p:nvSpPr>
          <p:cNvPr id="1628" name="Shape 16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9" name="Shape 162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7"/>
        <p:cNvGrpSpPr/>
        <p:nvPr/>
      </p:nvGrpSpPr>
      <p:grpSpPr>
        <a:xfrm>
          <a:off x="0" y="0"/>
          <a:ext cx="0" cy="0"/>
          <a:chOff x="0" y="0"/>
          <a:chExt cx="0" cy="0"/>
        </a:xfrm>
      </p:grpSpPr>
      <p:sp>
        <p:nvSpPr>
          <p:cNvPr id="1628" name="Shape 16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9" name="Shape 162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5"/>
        <p:cNvGrpSpPr/>
        <p:nvPr/>
      </p:nvGrpSpPr>
      <p:grpSpPr>
        <a:xfrm>
          <a:off x="0" y="0"/>
          <a:ext cx="0" cy="0"/>
          <a:chOff x="0" y="0"/>
          <a:chExt cx="0" cy="0"/>
        </a:xfrm>
      </p:grpSpPr>
      <p:sp>
        <p:nvSpPr>
          <p:cNvPr id="1636" name="Shape 16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37" name="Shape 163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4"/>
        <p:cNvGrpSpPr/>
        <p:nvPr/>
      </p:nvGrpSpPr>
      <p:grpSpPr>
        <a:xfrm>
          <a:off x="0" y="0"/>
          <a:ext cx="0" cy="0"/>
          <a:chOff x="0" y="0"/>
          <a:chExt cx="0" cy="0"/>
        </a:xfrm>
      </p:grpSpPr>
      <p:sp>
        <p:nvSpPr>
          <p:cNvPr id="1645" name="Shape 16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46" name="Shape 16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4"/>
        <p:cNvGrpSpPr/>
        <p:nvPr/>
      </p:nvGrpSpPr>
      <p:grpSpPr>
        <a:xfrm>
          <a:off x="0" y="0"/>
          <a:ext cx="0" cy="0"/>
          <a:chOff x="0" y="0"/>
          <a:chExt cx="0" cy="0"/>
        </a:xfrm>
      </p:grpSpPr>
      <p:sp>
        <p:nvSpPr>
          <p:cNvPr id="1645" name="Shape 16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46" name="Shape 16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2"/>
        <p:cNvGrpSpPr/>
        <p:nvPr/>
      </p:nvGrpSpPr>
      <p:grpSpPr>
        <a:xfrm>
          <a:off x="0" y="0"/>
          <a:ext cx="0" cy="0"/>
          <a:chOff x="0" y="0"/>
          <a:chExt cx="0" cy="0"/>
        </a:xfrm>
      </p:grpSpPr>
      <p:sp>
        <p:nvSpPr>
          <p:cNvPr id="1653" name="Shape 16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4" name="Shape 165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2"/>
        <p:cNvGrpSpPr/>
        <p:nvPr/>
      </p:nvGrpSpPr>
      <p:grpSpPr>
        <a:xfrm>
          <a:off x="0" y="0"/>
          <a:ext cx="0" cy="0"/>
          <a:chOff x="0" y="0"/>
          <a:chExt cx="0" cy="0"/>
        </a:xfrm>
      </p:grpSpPr>
      <p:sp>
        <p:nvSpPr>
          <p:cNvPr id="1653" name="Shape 16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4" name="Shape 165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0"/>
        <p:cNvGrpSpPr/>
        <p:nvPr/>
      </p:nvGrpSpPr>
      <p:grpSpPr>
        <a:xfrm>
          <a:off x="0" y="0"/>
          <a:ext cx="0" cy="0"/>
          <a:chOff x="0" y="0"/>
          <a:chExt cx="0" cy="0"/>
        </a:xfrm>
      </p:grpSpPr>
      <p:sp>
        <p:nvSpPr>
          <p:cNvPr id="1661" name="Shape 16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62" name="Shape 166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Shape 8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5" name="Shape 8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Shape 6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2" name="Shape 6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Shape 6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9" name="Shape 6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Shape 6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9" name="Shape 6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Shape 6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9" name="Shape 6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Shape 6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9" name="Shape 6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Shape 6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9" name="Shape 6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6" name="Shape 18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3" name="Shape 20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7" name="Shape 22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 name="Shape 9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6" name="Shape 23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Added the links to the two videos (just click WordLens and Microsoft Translation</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Shape 242"/>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3" name="Shape 2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Added the link to youtube on the word 'too much'</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Shape 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 name="Shape 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7"/>
        <p:cNvGrpSpPr/>
        <p:nvPr/>
      </p:nvGrpSpPr>
      <p:grpSpPr>
        <a:xfrm>
          <a:off x="0" y="0"/>
          <a:ext cx="0" cy="0"/>
          <a:chOff x="0" y="0"/>
          <a:chExt cx="0" cy="0"/>
        </a:xfrm>
      </p:grpSpPr>
      <p:sp>
        <p:nvSpPr>
          <p:cNvPr id="1628" name="Shape 16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9" name="Shape 162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5"/>
        <p:cNvGrpSpPr/>
        <p:nvPr/>
      </p:nvGrpSpPr>
      <p:grpSpPr>
        <a:xfrm>
          <a:off x="0" y="0"/>
          <a:ext cx="0" cy="0"/>
          <a:chOff x="0" y="0"/>
          <a:chExt cx="0" cy="0"/>
        </a:xfrm>
      </p:grpSpPr>
      <p:sp>
        <p:nvSpPr>
          <p:cNvPr id="1636" name="Shape 16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37" name="Shape 163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4"/>
        <p:cNvGrpSpPr/>
        <p:nvPr/>
      </p:nvGrpSpPr>
      <p:grpSpPr>
        <a:xfrm>
          <a:off x="0" y="0"/>
          <a:ext cx="0" cy="0"/>
          <a:chOff x="0" y="0"/>
          <a:chExt cx="0" cy="0"/>
        </a:xfrm>
      </p:grpSpPr>
      <p:sp>
        <p:nvSpPr>
          <p:cNvPr id="1645" name="Shape 16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46" name="Shape 16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2"/>
        <p:cNvGrpSpPr/>
        <p:nvPr/>
      </p:nvGrpSpPr>
      <p:grpSpPr>
        <a:xfrm>
          <a:off x="0" y="0"/>
          <a:ext cx="0" cy="0"/>
          <a:chOff x="0" y="0"/>
          <a:chExt cx="0" cy="0"/>
        </a:xfrm>
      </p:grpSpPr>
      <p:sp>
        <p:nvSpPr>
          <p:cNvPr id="1653" name="Shape 16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4" name="Shape 165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0"/>
        <p:cNvGrpSpPr/>
        <p:nvPr/>
      </p:nvGrpSpPr>
      <p:grpSpPr>
        <a:xfrm>
          <a:off x="0" y="0"/>
          <a:ext cx="0" cy="0"/>
          <a:chOff x="0" y="0"/>
          <a:chExt cx="0" cy="0"/>
        </a:xfrm>
      </p:grpSpPr>
      <p:sp>
        <p:nvSpPr>
          <p:cNvPr id="1661" name="Shape 16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62" name="Shape 166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Shape 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 name="Shape 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Shape 8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2" name="Shape 8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7"/>
        <p:cNvGrpSpPr/>
        <p:nvPr/>
      </p:nvGrpSpPr>
      <p:grpSpPr>
        <a:xfrm>
          <a:off x="0" y="0"/>
          <a:ext cx="0" cy="0"/>
          <a:chOff x="0" y="0"/>
          <a:chExt cx="0" cy="0"/>
        </a:xfrm>
      </p:grpSpPr>
      <p:sp>
        <p:nvSpPr>
          <p:cNvPr id="8" name="Shape 8"/>
          <p:cNvSpPr txBox="1">
            <a:spLocks noGrp="1"/>
          </p:cNvSpPr>
          <p:nvPr>
            <p:ph type="ctrTitle"/>
          </p:nvPr>
        </p:nvSpPr>
        <p:spPr>
          <a:xfrm>
            <a:off x="685800" y="2111123"/>
            <a:ext cx="7772400" cy="1546474"/>
          </a:xfrm>
          <a:prstGeom prst="rect">
            <a:avLst/>
          </a:prstGeom>
          <a:noFill/>
          <a:ln>
            <a:noFill/>
          </a:ln>
        </p:spPr>
        <p:txBody>
          <a:bodyPr lIns="91425" tIns="91425" rIns="91425" bIns="91425" anchor="b" anchorCtr="0"/>
          <a:lstStyle>
            <a:lvl1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1pPr>
            <a:lvl2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2pPr>
            <a:lvl3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3pPr>
            <a:lvl4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4pPr>
            <a:lvl5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5pPr>
            <a:lvl6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6pPr>
            <a:lvl7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7pPr>
            <a:lvl8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8pPr>
            <a:lvl9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9pPr>
          </a:lstStyle>
          <a:p>
            <a:endParaRPr/>
          </a:p>
        </p:txBody>
      </p:sp>
      <p:sp>
        <p:nvSpPr>
          <p:cNvPr id="9" name="Shape 9"/>
          <p:cNvSpPr txBox="1">
            <a:spLocks noGrp="1"/>
          </p:cNvSpPr>
          <p:nvPr>
            <p:ph type="subTitle" idx="1"/>
          </p:nvPr>
        </p:nvSpPr>
        <p:spPr>
          <a:xfrm>
            <a:off x="685800" y="3786737"/>
            <a:ext cx="7772400" cy="1046317"/>
          </a:xfrm>
          <a:prstGeom prst="rect">
            <a:avLst/>
          </a:prstGeom>
          <a:noFill/>
          <a:ln>
            <a:noFill/>
          </a:ln>
        </p:spPr>
        <p:txBody>
          <a:bodyPr lIns="91425" tIns="91425" rIns="91425" bIns="91425" anchor="t" anchorCtr="0"/>
          <a:lstStyle>
            <a:lvl1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1pPr>
            <a:lvl2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2pPr>
            <a:lvl3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3pPr>
            <a:lvl4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4pPr>
            <a:lvl5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5pPr>
            <a:lvl6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6pPr>
            <a:lvl7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7pPr>
            <a:lvl8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8pPr>
            <a:lvl9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274319" y="274319"/>
            <a:ext cx="8595299" cy="822900"/>
          </a:xfrm>
          <a:prstGeom prst="rect">
            <a:avLst/>
          </a:prstGeom>
        </p:spPr>
        <p:txBody>
          <a:bodyPr lIns="91425" tIns="91425" rIns="91425" bIns="91425" anchor="t" anchorCtr="0"/>
          <a:lstStyle>
            <a:lvl1pPr rtl="0">
              <a:spcBef>
                <a:spcPts val="0"/>
              </a:spcBef>
              <a:buSzPct val="100000"/>
              <a:defRPr sz="3200"/>
            </a:lvl1pPr>
            <a:lvl2pPr rtl="0">
              <a:spcBef>
                <a:spcPts val="0"/>
              </a:spcBef>
              <a:buSzPct val="100000"/>
              <a:defRPr sz="3200"/>
            </a:lvl2pPr>
            <a:lvl3pPr rtl="0">
              <a:spcBef>
                <a:spcPts val="0"/>
              </a:spcBef>
              <a:buSzPct val="100000"/>
              <a:defRPr sz="3200"/>
            </a:lvl3pPr>
            <a:lvl4pPr rtl="0">
              <a:spcBef>
                <a:spcPts val="0"/>
              </a:spcBef>
              <a:buSzPct val="100000"/>
              <a:defRPr sz="3200"/>
            </a:lvl4pPr>
            <a:lvl5pPr rtl="0">
              <a:spcBef>
                <a:spcPts val="0"/>
              </a:spcBef>
              <a:buSzPct val="100000"/>
              <a:defRPr sz="3200"/>
            </a:lvl5pPr>
            <a:lvl6pPr rtl="0">
              <a:spcBef>
                <a:spcPts val="0"/>
              </a:spcBef>
              <a:buSzPct val="100000"/>
              <a:defRPr sz="3200"/>
            </a:lvl6pPr>
            <a:lvl7pPr rtl="0">
              <a:spcBef>
                <a:spcPts val="0"/>
              </a:spcBef>
              <a:buSzPct val="100000"/>
              <a:defRPr sz="3200"/>
            </a:lvl7pPr>
            <a:lvl8pPr rtl="0">
              <a:spcBef>
                <a:spcPts val="0"/>
              </a:spcBef>
              <a:buSzPct val="100000"/>
              <a:defRPr sz="3200"/>
            </a:lvl8pPr>
            <a:lvl9pPr rtl="0">
              <a:spcBef>
                <a:spcPts val="0"/>
              </a:spcBef>
              <a:buSzPct val="100000"/>
              <a:defRPr sz="3200"/>
            </a:lvl9pPr>
          </a:lstStyle>
          <a:p>
            <a:endParaRPr/>
          </a:p>
        </p:txBody>
      </p:sp>
      <p:sp>
        <p:nvSpPr>
          <p:cNvPr id="32" name="Shape 32"/>
          <p:cNvSpPr txBox="1">
            <a:spLocks noGrp="1"/>
          </p:cNvSpPr>
          <p:nvPr>
            <p:ph type="body" idx="1"/>
          </p:nvPr>
        </p:nvSpPr>
        <p:spPr>
          <a:xfrm>
            <a:off x="274319" y="1645919"/>
            <a:ext cx="4023299" cy="4937700"/>
          </a:xfrm>
          <a:prstGeom prst="rect">
            <a:avLst/>
          </a:prstGeom>
        </p:spPr>
        <p:txBody>
          <a:bodyPr lIns="91425" tIns="91425" rIns="91425" bIns="91425" anchor="t" anchorCtr="0"/>
          <a:lstStyle>
            <a:lvl1pPr rtl="0">
              <a:spcBef>
                <a:spcPts val="0"/>
              </a:spcBef>
              <a:buSzPct val="100000"/>
              <a:defRPr sz="2000"/>
            </a:lvl1pPr>
            <a:lvl2pPr rtl="0">
              <a:spcBef>
                <a:spcPts val="0"/>
              </a:spcBef>
              <a:buSzPct val="100000"/>
              <a:defRPr sz="2000"/>
            </a:lvl2pPr>
            <a:lvl3pPr rtl="0">
              <a:spcBef>
                <a:spcPts val="0"/>
              </a:spcBef>
              <a:buSzPct val="100000"/>
              <a:defRPr sz="2000"/>
            </a:lvl3pPr>
            <a:lvl4pPr rtl="0">
              <a:spcBef>
                <a:spcPts val="0"/>
              </a:spcBef>
              <a:buSzPct val="100000"/>
              <a:defRPr sz="2000"/>
            </a:lvl4pPr>
            <a:lvl5pPr rtl="0">
              <a:spcBef>
                <a:spcPts val="0"/>
              </a:spcBef>
              <a:buSzPct val="100000"/>
              <a:defRPr sz="2000"/>
            </a:lvl5pPr>
            <a:lvl6pPr rtl="0">
              <a:spcBef>
                <a:spcPts val="0"/>
              </a:spcBef>
              <a:buSzPct val="100000"/>
              <a:defRPr sz="2000"/>
            </a:lvl6pPr>
            <a:lvl7pPr rtl="0">
              <a:spcBef>
                <a:spcPts val="0"/>
              </a:spcBef>
              <a:buSzPct val="100000"/>
              <a:defRPr sz="2000"/>
            </a:lvl7pPr>
            <a:lvl8pPr rtl="0">
              <a:spcBef>
                <a:spcPts val="0"/>
              </a:spcBef>
              <a:buSzPct val="100000"/>
              <a:defRPr sz="2000"/>
            </a:lvl8pPr>
            <a:lvl9pPr rtl="0">
              <a:spcBef>
                <a:spcPts val="0"/>
              </a:spcBef>
              <a:buSzPct val="100000"/>
              <a:defRPr sz="2000"/>
            </a:lvl9pPr>
          </a:lstStyle>
          <a:p>
            <a:endParaRPr/>
          </a:p>
        </p:txBody>
      </p:sp>
      <p:sp>
        <p:nvSpPr>
          <p:cNvPr id="33" name="Shape 33"/>
          <p:cNvSpPr txBox="1">
            <a:spLocks noGrp="1"/>
          </p:cNvSpPr>
          <p:nvPr>
            <p:ph type="body" idx="2"/>
          </p:nvPr>
        </p:nvSpPr>
        <p:spPr>
          <a:xfrm>
            <a:off x="4846319" y="1645919"/>
            <a:ext cx="4023299" cy="4937700"/>
          </a:xfrm>
          <a:prstGeom prst="rect">
            <a:avLst/>
          </a:prstGeom>
        </p:spPr>
        <p:txBody>
          <a:bodyPr lIns="91425" tIns="91425" rIns="91425" bIns="91425" anchor="t" anchorCtr="0"/>
          <a:lstStyle>
            <a:lvl1pPr rtl="0">
              <a:spcBef>
                <a:spcPts val="0"/>
              </a:spcBef>
              <a:buSzPct val="100000"/>
              <a:defRPr sz="2000"/>
            </a:lvl1pPr>
            <a:lvl2pPr rtl="0">
              <a:spcBef>
                <a:spcPts val="0"/>
              </a:spcBef>
              <a:buSzPct val="100000"/>
              <a:defRPr sz="2000"/>
            </a:lvl2pPr>
            <a:lvl3pPr rtl="0">
              <a:spcBef>
                <a:spcPts val="0"/>
              </a:spcBef>
              <a:buSzPct val="100000"/>
              <a:defRPr sz="2000"/>
            </a:lvl3pPr>
            <a:lvl4pPr rtl="0">
              <a:spcBef>
                <a:spcPts val="0"/>
              </a:spcBef>
              <a:buSzPct val="100000"/>
              <a:defRPr sz="2000"/>
            </a:lvl4pPr>
            <a:lvl5pPr rtl="0">
              <a:spcBef>
                <a:spcPts val="0"/>
              </a:spcBef>
              <a:buSzPct val="100000"/>
              <a:defRPr sz="2000"/>
            </a:lvl5pPr>
            <a:lvl6pPr rtl="0">
              <a:spcBef>
                <a:spcPts val="0"/>
              </a:spcBef>
              <a:buSzPct val="100000"/>
              <a:defRPr sz="2000"/>
            </a:lvl6pPr>
            <a:lvl7pPr rtl="0">
              <a:spcBef>
                <a:spcPts val="0"/>
              </a:spcBef>
              <a:buSzPct val="100000"/>
              <a:defRPr sz="2000"/>
            </a:lvl7pPr>
            <a:lvl8pPr rtl="0">
              <a:spcBef>
                <a:spcPts val="0"/>
              </a:spcBef>
              <a:buSzPct val="100000"/>
              <a:defRPr sz="2000"/>
            </a:lvl8pPr>
            <a:lvl9pPr rtl="0">
              <a:spcBef>
                <a:spcPts val="0"/>
              </a:spcBef>
              <a:buSzPct val="100000"/>
              <a:defRPr sz="20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Caption">
    <p:spTree>
      <p:nvGrpSpPr>
        <p:cNvPr id="1" name="Shape 34"/>
        <p:cNvGrpSpPr/>
        <p:nvPr/>
      </p:nvGrpSpPr>
      <p:grpSpPr>
        <a:xfrm>
          <a:off x="0" y="0"/>
          <a:ext cx="0" cy="0"/>
          <a:chOff x="0" y="0"/>
          <a:chExt cx="0" cy="0"/>
        </a:xfrm>
      </p:grpSpPr>
      <p:sp>
        <p:nvSpPr>
          <p:cNvPr id="35" name="Shape 35"/>
          <p:cNvSpPr txBox="1">
            <a:spLocks noGrp="1"/>
          </p:cNvSpPr>
          <p:nvPr>
            <p:ph type="body" idx="1"/>
          </p:nvPr>
        </p:nvSpPr>
        <p:spPr>
          <a:xfrm>
            <a:off x="274319" y="6035039"/>
            <a:ext cx="8595299" cy="548699"/>
          </a:xfrm>
          <a:prstGeom prst="rect">
            <a:avLst/>
          </a:prstGeom>
        </p:spPr>
        <p:txBody>
          <a:bodyPr lIns="91425" tIns="91425" rIns="91425" bIns="91425" anchor="t" anchorCtr="0"/>
          <a:lstStyle>
            <a:lvl1pPr algn="ctr" rtl="0">
              <a:spcBef>
                <a:spcPts val="0"/>
              </a:spcBef>
              <a:buSzPct val="100000"/>
              <a:defRPr sz="2400"/>
            </a:lvl1pPr>
            <a:lvl2pPr algn="ctr" rtl="0">
              <a:spcBef>
                <a:spcPts val="0"/>
              </a:spcBef>
              <a:buSzPct val="100000"/>
              <a:defRPr sz="2400"/>
            </a:lvl2pPr>
            <a:lvl3pPr algn="ctr" rtl="0">
              <a:spcBef>
                <a:spcPts val="0"/>
              </a:spcBef>
              <a:buSzPct val="100000"/>
              <a:defRPr sz="2400"/>
            </a:lvl3pPr>
            <a:lvl4pPr algn="ctr" rtl="0">
              <a:spcBef>
                <a:spcPts val="0"/>
              </a:spcBef>
              <a:buSzPct val="100000"/>
              <a:defRPr sz="2400"/>
            </a:lvl4pPr>
            <a:lvl5pPr algn="ctr" rtl="0">
              <a:spcBef>
                <a:spcPts val="0"/>
              </a:spcBef>
              <a:buSzPct val="100000"/>
              <a:defRPr sz="2400"/>
            </a:lvl5pPr>
            <a:lvl6pPr algn="ctr" rtl="0">
              <a:spcBef>
                <a:spcPts val="0"/>
              </a:spcBef>
              <a:buSzPct val="100000"/>
              <a:defRPr sz="2400"/>
            </a:lvl6pPr>
            <a:lvl7pPr algn="ctr" rtl="0">
              <a:spcBef>
                <a:spcPts val="0"/>
              </a:spcBef>
              <a:buSzPct val="100000"/>
              <a:defRPr sz="2400"/>
            </a:lvl7pPr>
            <a:lvl8pPr algn="ctr" rtl="0">
              <a:spcBef>
                <a:spcPts val="0"/>
              </a:spcBef>
              <a:buSzPct val="100000"/>
              <a:defRPr sz="2400"/>
            </a:lvl8pPr>
            <a:lvl9pPr algn="ctr" rtl="0">
              <a:spcBef>
                <a:spcPts val="0"/>
              </a:spcBef>
              <a:buSzPct val="100000"/>
              <a:defRPr sz="24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1"/>
        <p:cNvGrpSpPr/>
        <p:nvPr/>
      </p:nvGrpSpPr>
      <p:grpSpPr>
        <a:xfrm>
          <a:off x="0" y="0"/>
          <a:ext cx="0" cy="0"/>
          <a:chOff x="0" y="0"/>
          <a:chExt cx="0" cy="0"/>
        </a:xfrm>
      </p:grpSpPr>
    </p:spTree>
    <p:extLst>
      <p:ext uri="{BB962C8B-B14F-4D97-AF65-F5344CB8AC3E}">
        <p14:creationId xmlns:p14="http://schemas.microsoft.com/office/powerpoint/2010/main" val="14785021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6D2ECD-6387-574A-8F5B-5389EB2EED25}" type="datetimeFigureOut">
              <a:rPr lang="en-US" smtClean="0">
                <a:solidFill>
                  <a:prstClr val="black">
                    <a:tint val="75000"/>
                  </a:prstClr>
                </a:solidFill>
              </a:rPr>
              <a:pPr/>
              <a:t>6/9/2015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BC77C5-70E6-8A4F-876C-0F65D43D7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97285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6D2ECD-6387-574A-8F5B-5389EB2EED25}" type="datetimeFigureOut">
              <a:rPr lang="en-US" smtClean="0">
                <a:solidFill>
                  <a:prstClr val="black">
                    <a:tint val="75000"/>
                  </a:prstClr>
                </a:solidFill>
              </a:rPr>
              <a:pPr/>
              <a:t>6/9/2015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BC77C5-70E6-8A4F-876C-0F65D43D7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31500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6D2ECD-6387-574A-8F5B-5389EB2EED25}" type="datetimeFigureOut">
              <a:rPr lang="en-US" smtClean="0">
                <a:solidFill>
                  <a:prstClr val="black">
                    <a:tint val="75000"/>
                  </a:prstClr>
                </a:solidFill>
              </a:rPr>
              <a:pPr/>
              <a:t>6/9/2015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BC77C5-70E6-8A4F-876C-0F65D43D7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62961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6D2ECD-6387-574A-8F5B-5389EB2EED25}" type="datetimeFigureOut">
              <a:rPr lang="en-US" smtClean="0">
                <a:solidFill>
                  <a:prstClr val="black">
                    <a:tint val="75000"/>
                  </a:prstClr>
                </a:solidFill>
              </a:rPr>
              <a:pPr/>
              <a:t>6/9/2015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BC77C5-70E6-8A4F-876C-0F65D43D7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57291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6D2ECD-6387-574A-8F5B-5389EB2EED25}" type="datetimeFigureOut">
              <a:rPr lang="en-US" smtClean="0">
                <a:solidFill>
                  <a:prstClr val="black">
                    <a:tint val="75000"/>
                  </a:prstClr>
                </a:solidFill>
              </a:rPr>
              <a:pPr/>
              <a:t>6/9/2015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BC77C5-70E6-8A4F-876C-0F65D43D7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11953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6D2ECD-6387-574A-8F5B-5389EB2EED25}" type="datetimeFigureOut">
              <a:rPr lang="en-US" smtClean="0">
                <a:solidFill>
                  <a:prstClr val="black">
                    <a:tint val="75000"/>
                  </a:prstClr>
                </a:solidFill>
              </a:rPr>
              <a:pPr/>
              <a:t>6/9/2015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BC77C5-70E6-8A4F-876C-0F65D43D7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49996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6D2ECD-6387-574A-8F5B-5389EB2EED25}" type="datetimeFigureOut">
              <a:rPr lang="en-US" smtClean="0">
                <a:solidFill>
                  <a:prstClr val="black">
                    <a:tint val="75000"/>
                  </a:prstClr>
                </a:solidFill>
              </a:rPr>
              <a:pPr/>
              <a:t>6/9/2015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BC77C5-70E6-8A4F-876C-0F65D43D7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4841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12" name="Shape 12"/>
          <p:cNvSpPr txBox="1">
            <a:spLocks noGrp="1"/>
          </p:cNvSpPr>
          <p:nvPr>
            <p:ph type="body" idx="1"/>
          </p:nvPr>
        </p:nvSpPr>
        <p:spPr>
          <a:xfrm>
            <a:off x="457200" y="1600200"/>
            <a:ext cx="8229600" cy="4967574"/>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6D2ECD-6387-574A-8F5B-5389EB2EED25}" type="datetimeFigureOut">
              <a:rPr lang="en-US" smtClean="0">
                <a:solidFill>
                  <a:prstClr val="black">
                    <a:tint val="75000"/>
                  </a:prstClr>
                </a:solidFill>
              </a:rPr>
              <a:pPr/>
              <a:t>6/9/2015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BC77C5-70E6-8A4F-876C-0F65D43D7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61122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6D2ECD-6387-574A-8F5B-5389EB2EED25}" type="datetimeFigureOut">
              <a:rPr lang="en-US" smtClean="0">
                <a:solidFill>
                  <a:prstClr val="black">
                    <a:tint val="75000"/>
                  </a:prstClr>
                </a:solidFill>
              </a:rPr>
              <a:pPr/>
              <a:t>6/9/2015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BC77C5-70E6-8A4F-876C-0F65D43D7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82030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6D2ECD-6387-574A-8F5B-5389EB2EED25}" type="datetimeFigureOut">
              <a:rPr lang="en-US" smtClean="0">
                <a:solidFill>
                  <a:prstClr val="black">
                    <a:tint val="75000"/>
                  </a:prstClr>
                </a:solidFill>
              </a:rPr>
              <a:pPr/>
              <a:t>6/9/2015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BC77C5-70E6-8A4F-876C-0F65D43D7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95178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6D2ECD-6387-574A-8F5B-5389EB2EED25}" type="datetimeFigureOut">
              <a:rPr lang="en-US" smtClean="0">
                <a:solidFill>
                  <a:prstClr val="black">
                    <a:tint val="75000"/>
                  </a:prstClr>
                </a:solidFill>
              </a:rPr>
              <a:pPr/>
              <a:t>6/9/2015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BC77C5-70E6-8A4F-876C-0F65D43D7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67053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06B575D-EA16-BF47-8D61-449339BAB7D1}" type="datetime1">
              <a:rPr lang="en-US" smtClean="0">
                <a:solidFill>
                  <a:prstClr val="black">
                    <a:tint val="75000"/>
                  </a:prstClr>
                </a:solidFill>
              </a:rPr>
              <a:pPr/>
              <a:t>6/9/2015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586830-87D9-8B43-8F0E-8FD3FEDA14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60656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ECA6C9-D33B-7046-AADB-59A85F96F2F2}" type="datetime1">
              <a:rPr lang="en-US" smtClean="0">
                <a:solidFill>
                  <a:prstClr val="black">
                    <a:tint val="75000"/>
                  </a:prstClr>
                </a:solidFill>
              </a:rPr>
              <a:pPr/>
              <a:t>6/9/2015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586830-87D9-8B43-8F0E-8FD3FEDA14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18102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413DBE-8C38-BA4E-8089-70AE55AA1220}" type="datetime1">
              <a:rPr lang="en-US" smtClean="0">
                <a:solidFill>
                  <a:prstClr val="black">
                    <a:tint val="75000"/>
                  </a:prstClr>
                </a:solidFill>
              </a:rPr>
              <a:pPr/>
              <a:t>6/9/2015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586830-87D9-8B43-8F0E-8FD3FEDA14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8718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30ED6E6-BAA6-D045-A81D-9D753ECD5077}" type="datetime1">
              <a:rPr lang="en-US" smtClean="0">
                <a:solidFill>
                  <a:prstClr val="black">
                    <a:tint val="75000"/>
                  </a:prstClr>
                </a:solidFill>
              </a:rPr>
              <a:pPr/>
              <a:t>6/9/2015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586830-87D9-8B43-8F0E-8FD3FEDA14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77520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1321BD9-8EFD-ED43-A557-96FE705E3100}" type="datetime1">
              <a:rPr lang="en-US" smtClean="0">
                <a:solidFill>
                  <a:prstClr val="black">
                    <a:tint val="75000"/>
                  </a:prstClr>
                </a:solidFill>
              </a:rPr>
              <a:pPr/>
              <a:t>6/9/2015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2586830-87D9-8B43-8F0E-8FD3FEDA14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87140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2045F6-D635-D44E-B343-4CB7E5CCCEEB}" type="datetime1">
              <a:rPr lang="en-US" smtClean="0">
                <a:solidFill>
                  <a:prstClr val="black">
                    <a:tint val="75000"/>
                  </a:prstClr>
                </a:solidFill>
              </a:rPr>
              <a:pPr/>
              <a:t>6/9/2015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2586830-87D9-8B43-8F0E-8FD3FEDA14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831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15" name="Shape 15"/>
          <p:cNvSpPr txBox="1">
            <a:spLocks noGrp="1"/>
          </p:cNvSpPr>
          <p:nvPr>
            <p:ph type="body" idx="1"/>
          </p:nvPr>
        </p:nvSpPr>
        <p:spPr>
          <a:xfrm>
            <a:off x="457200" y="1600200"/>
            <a:ext cx="3994525" cy="4967574"/>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16" name="Shape 16"/>
          <p:cNvSpPr txBox="1">
            <a:spLocks noGrp="1"/>
          </p:cNvSpPr>
          <p:nvPr>
            <p:ph type="body" idx="2"/>
          </p:nvPr>
        </p:nvSpPr>
        <p:spPr>
          <a:xfrm>
            <a:off x="4692273" y="1600200"/>
            <a:ext cx="3994525" cy="4967574"/>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F842E9-8A34-F94F-826B-DC917AAD268A}" type="datetime1">
              <a:rPr lang="en-US" smtClean="0">
                <a:solidFill>
                  <a:prstClr val="black">
                    <a:tint val="75000"/>
                  </a:prstClr>
                </a:solidFill>
              </a:rPr>
              <a:pPr/>
              <a:t>6/9/2015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2586830-87D9-8B43-8F0E-8FD3FEDA14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38268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470068-0398-2E4C-8047-5B594E2EDF2C}" type="datetime1">
              <a:rPr lang="en-US" smtClean="0">
                <a:solidFill>
                  <a:prstClr val="black">
                    <a:tint val="75000"/>
                  </a:prstClr>
                </a:solidFill>
              </a:rPr>
              <a:pPr/>
              <a:t>6/9/2015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586830-87D9-8B43-8F0E-8FD3FEDA14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71433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06BDA8-8CD6-A94C-8417-26336410E731}" type="datetime1">
              <a:rPr lang="en-US" smtClean="0">
                <a:solidFill>
                  <a:prstClr val="black">
                    <a:tint val="75000"/>
                  </a:prstClr>
                </a:solidFill>
              </a:rPr>
              <a:pPr/>
              <a:t>6/9/2015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586830-87D9-8B43-8F0E-8FD3FEDA14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20738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5FB7EB-24C3-DE4D-A757-9E5220B107E9}" type="datetime1">
              <a:rPr lang="en-US" smtClean="0">
                <a:solidFill>
                  <a:prstClr val="black">
                    <a:tint val="75000"/>
                  </a:prstClr>
                </a:solidFill>
              </a:rPr>
              <a:pPr/>
              <a:t>6/9/2015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586830-87D9-8B43-8F0E-8FD3FEDA14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5786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51EFB2-AE2D-3A4C-8DD2-385096AF365A}" type="datetime1">
              <a:rPr lang="en-US" smtClean="0">
                <a:solidFill>
                  <a:prstClr val="black">
                    <a:tint val="75000"/>
                  </a:prstClr>
                </a:solidFill>
              </a:rPr>
              <a:pPr/>
              <a:t>6/9/2015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586830-87D9-8B43-8F0E-8FD3FEDA14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63098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12" name="Shape 12"/>
          <p:cNvSpPr txBox="1">
            <a:spLocks noGrp="1"/>
          </p:cNvSpPr>
          <p:nvPr>
            <p:ph type="body" idx="1"/>
          </p:nvPr>
        </p:nvSpPr>
        <p:spPr>
          <a:xfrm>
            <a:off x="457200" y="1600200"/>
            <a:ext cx="8229600" cy="4967574"/>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Tree>
    <p:extLst>
      <p:ext uri="{BB962C8B-B14F-4D97-AF65-F5344CB8AC3E}">
        <p14:creationId xmlns:p14="http://schemas.microsoft.com/office/powerpoint/2010/main" val="1542308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402BE38-D6CE-584D-A9AA-C7FB33245412}" type="datetimeFigureOut">
              <a:rPr lang="en-US" smtClean="0">
                <a:solidFill>
                  <a:prstClr val="black">
                    <a:tint val="75000"/>
                  </a:prstClr>
                </a:solidFill>
              </a:rPr>
              <a:pPr/>
              <a:t>6/9/2015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09D46-2CC8-F545-A33E-FF5E1DDD8B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11301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02BE38-D6CE-584D-A9AA-C7FB33245412}" type="datetimeFigureOut">
              <a:rPr lang="en-US" smtClean="0">
                <a:solidFill>
                  <a:prstClr val="black">
                    <a:tint val="75000"/>
                  </a:prstClr>
                </a:solidFill>
              </a:rPr>
              <a:pPr/>
              <a:t>6/9/2015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09D46-2CC8-F545-A33E-FF5E1DDD8B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7573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402BE38-D6CE-584D-A9AA-C7FB33245412}" type="datetimeFigureOut">
              <a:rPr lang="en-US" smtClean="0">
                <a:solidFill>
                  <a:prstClr val="black">
                    <a:tint val="75000"/>
                  </a:prstClr>
                </a:solidFill>
              </a:rPr>
              <a:pPr/>
              <a:t>6/9/2015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09D46-2CC8-F545-A33E-FF5E1DDD8B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00723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402BE38-D6CE-584D-A9AA-C7FB33245412}" type="datetimeFigureOut">
              <a:rPr lang="en-US" smtClean="0">
                <a:solidFill>
                  <a:prstClr val="black">
                    <a:tint val="75000"/>
                  </a:prstClr>
                </a:solidFill>
              </a:rPr>
              <a:pPr/>
              <a:t>6/9/2015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09D46-2CC8-F545-A33E-FF5E1DDD8B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7717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402BE38-D6CE-584D-A9AA-C7FB33245412}" type="datetimeFigureOut">
              <a:rPr lang="en-US" smtClean="0">
                <a:solidFill>
                  <a:prstClr val="black">
                    <a:tint val="75000"/>
                  </a:prstClr>
                </a:solidFill>
              </a:rPr>
              <a:pPr/>
              <a:t>6/9/2015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09D46-2CC8-F545-A33E-FF5E1DDD8B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06562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402BE38-D6CE-584D-A9AA-C7FB33245412}" type="datetimeFigureOut">
              <a:rPr lang="en-US" smtClean="0">
                <a:solidFill>
                  <a:prstClr val="black">
                    <a:tint val="75000"/>
                  </a:prstClr>
                </a:solidFill>
              </a:rPr>
              <a:pPr/>
              <a:t>6/9/2015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09D46-2CC8-F545-A33E-FF5E1DDD8B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46266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02BE38-D6CE-584D-A9AA-C7FB33245412}" type="datetimeFigureOut">
              <a:rPr lang="en-US" smtClean="0">
                <a:solidFill>
                  <a:prstClr val="black">
                    <a:tint val="75000"/>
                  </a:prstClr>
                </a:solidFill>
              </a:rPr>
              <a:pPr/>
              <a:t>6/9/2015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09D46-2CC8-F545-A33E-FF5E1DDD8B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61209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02BE38-D6CE-584D-A9AA-C7FB33245412}" type="datetimeFigureOut">
              <a:rPr lang="en-US" smtClean="0">
                <a:solidFill>
                  <a:prstClr val="black">
                    <a:tint val="75000"/>
                  </a:prstClr>
                </a:solidFill>
              </a:rPr>
              <a:pPr/>
              <a:t>6/9/2015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09D46-2CC8-F545-A33E-FF5E1DDD8B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39746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02BE38-D6CE-584D-A9AA-C7FB33245412}" type="datetimeFigureOut">
              <a:rPr lang="en-US" smtClean="0">
                <a:solidFill>
                  <a:prstClr val="black">
                    <a:tint val="75000"/>
                  </a:prstClr>
                </a:solidFill>
              </a:rPr>
              <a:pPr/>
              <a:t>6/9/2015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09D46-2CC8-F545-A33E-FF5E1DDD8B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59260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02BE38-D6CE-584D-A9AA-C7FB33245412}" type="datetimeFigureOut">
              <a:rPr lang="en-US" smtClean="0">
                <a:solidFill>
                  <a:prstClr val="black">
                    <a:tint val="75000"/>
                  </a:prstClr>
                </a:solidFill>
              </a:rPr>
              <a:pPr/>
              <a:t>6/9/2015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09D46-2CC8-F545-A33E-FF5E1DDD8B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49689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02BE38-D6CE-584D-A9AA-C7FB33245412}" type="datetimeFigureOut">
              <a:rPr lang="en-US" smtClean="0">
                <a:solidFill>
                  <a:prstClr val="black">
                    <a:tint val="75000"/>
                  </a:prstClr>
                </a:solidFill>
              </a:rPr>
              <a:pPr/>
              <a:t>6/9/2015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09D46-2CC8-F545-A33E-FF5E1DDD8B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02335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402BE38-D6CE-584D-A9AA-C7FB33245412}" type="datetimeFigureOut">
              <a:rPr lang="en-US" smtClean="0">
                <a:solidFill>
                  <a:prstClr val="black">
                    <a:tint val="75000"/>
                  </a:prstClr>
                </a:solidFill>
              </a:rPr>
              <a:pPr/>
              <a:t>6/9/2015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09D46-2CC8-F545-A33E-FF5E1DDD8B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36344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02BE38-D6CE-584D-A9AA-C7FB33245412}" type="datetimeFigureOut">
              <a:rPr lang="en-US" smtClean="0">
                <a:solidFill>
                  <a:prstClr val="black">
                    <a:tint val="75000"/>
                  </a:prstClr>
                </a:solidFill>
              </a:rPr>
              <a:pPr/>
              <a:t>6/9/2015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09D46-2CC8-F545-A33E-FF5E1DDD8B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95585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402BE38-D6CE-584D-A9AA-C7FB33245412}" type="datetimeFigureOut">
              <a:rPr lang="en-US" smtClean="0">
                <a:solidFill>
                  <a:prstClr val="black">
                    <a:tint val="75000"/>
                  </a:prstClr>
                </a:solidFill>
              </a:rPr>
              <a:pPr/>
              <a:t>6/9/2015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09D46-2CC8-F545-A33E-FF5E1DDD8B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256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aption">
    <p:spTree>
      <p:nvGrpSpPr>
        <p:cNvPr id="1" name="Shape 19"/>
        <p:cNvGrpSpPr/>
        <p:nvPr/>
      </p:nvGrpSpPr>
      <p:grpSpPr>
        <a:xfrm>
          <a:off x="0" y="0"/>
          <a:ext cx="0" cy="0"/>
          <a:chOff x="0" y="0"/>
          <a:chExt cx="0" cy="0"/>
        </a:xfrm>
      </p:grpSpPr>
      <p:sp>
        <p:nvSpPr>
          <p:cNvPr id="20" name="Shape 20"/>
          <p:cNvSpPr txBox="1">
            <a:spLocks noGrp="1"/>
          </p:cNvSpPr>
          <p:nvPr>
            <p:ph type="body" idx="1"/>
          </p:nvPr>
        </p:nvSpPr>
        <p:spPr>
          <a:xfrm>
            <a:off x="457200" y="5875078"/>
            <a:ext cx="8229600" cy="692693"/>
          </a:xfrm>
          <a:prstGeom prst="rect">
            <a:avLst/>
          </a:prstGeom>
          <a:noFill/>
          <a:ln>
            <a:noFill/>
          </a:ln>
        </p:spPr>
        <p:txBody>
          <a:bodyPr lIns="91425" tIns="91425" rIns="91425" bIns="91425" anchor="t" anchorCtr="0"/>
          <a:lstStyle>
            <a:lvl1pPr algn="ctr" rtl="0">
              <a:lnSpc>
                <a:spcPct val="100000"/>
              </a:lnSpc>
              <a:spcBef>
                <a:spcPts val="360"/>
              </a:spcBef>
              <a:spcAft>
                <a:spcPts val="0"/>
              </a:spcAft>
              <a:buClr>
                <a:schemeClr val="dk1"/>
              </a:buClr>
              <a:buSzPct val="100000"/>
              <a:buFont typeface="Arial"/>
              <a:buChar char="●"/>
              <a:defRPr sz="1800">
                <a:solidFill>
                  <a:schemeClr val="dk1"/>
                </a:solidFill>
              </a:defRPr>
            </a:lvl1pPr>
            <a:lvl2pPr algn="ctr" rtl="0">
              <a:lnSpc>
                <a:spcPct val="100000"/>
              </a:lnSpc>
              <a:spcBef>
                <a:spcPts val="360"/>
              </a:spcBef>
              <a:spcAft>
                <a:spcPts val="0"/>
              </a:spcAft>
              <a:buClr>
                <a:schemeClr val="dk1"/>
              </a:buClr>
              <a:buSzPct val="100000"/>
              <a:buFont typeface="Courier New"/>
              <a:buChar char="o"/>
              <a:defRPr sz="1800">
                <a:solidFill>
                  <a:schemeClr val="dk1"/>
                </a:solidFill>
              </a:defRPr>
            </a:lvl2pPr>
            <a:lvl3pPr algn="ctr" rtl="0">
              <a:lnSpc>
                <a:spcPct val="100000"/>
              </a:lnSpc>
              <a:spcBef>
                <a:spcPts val="360"/>
              </a:spcBef>
              <a:spcAft>
                <a:spcPts val="0"/>
              </a:spcAft>
              <a:buClr>
                <a:schemeClr val="dk1"/>
              </a:buClr>
              <a:buSzPct val="100000"/>
              <a:buFont typeface="Wingdings"/>
              <a:buChar char="§"/>
              <a:defRPr sz="1800">
                <a:solidFill>
                  <a:schemeClr val="dk1"/>
                </a:solidFill>
              </a:defRPr>
            </a:lvl3pPr>
            <a:lvl4pPr algn="ctr" rtl="0">
              <a:lnSpc>
                <a:spcPct val="100000"/>
              </a:lnSpc>
              <a:spcBef>
                <a:spcPts val="360"/>
              </a:spcBef>
              <a:spcAft>
                <a:spcPts val="0"/>
              </a:spcAft>
              <a:buClr>
                <a:schemeClr val="dk1"/>
              </a:buClr>
              <a:buSzPct val="100000"/>
              <a:buFont typeface="Arial"/>
              <a:buChar char="●"/>
              <a:defRPr sz="1800">
                <a:solidFill>
                  <a:schemeClr val="dk1"/>
                </a:solidFill>
              </a:defRPr>
            </a:lvl4pPr>
            <a:lvl5pPr algn="ctr" rtl="0">
              <a:lnSpc>
                <a:spcPct val="100000"/>
              </a:lnSpc>
              <a:spcBef>
                <a:spcPts val="360"/>
              </a:spcBef>
              <a:spcAft>
                <a:spcPts val="0"/>
              </a:spcAft>
              <a:buClr>
                <a:schemeClr val="dk1"/>
              </a:buClr>
              <a:buSzPct val="100000"/>
              <a:buFont typeface="Courier New"/>
              <a:buChar char="o"/>
              <a:defRPr sz="1800">
                <a:solidFill>
                  <a:schemeClr val="dk1"/>
                </a:solidFill>
              </a:defRPr>
            </a:lvl5pPr>
            <a:lvl6pPr algn="ctr" rtl="0">
              <a:lnSpc>
                <a:spcPct val="100000"/>
              </a:lnSpc>
              <a:spcBef>
                <a:spcPts val="360"/>
              </a:spcBef>
              <a:spcAft>
                <a:spcPts val="0"/>
              </a:spcAft>
              <a:buClr>
                <a:schemeClr val="dk1"/>
              </a:buClr>
              <a:buSzPct val="100000"/>
              <a:buFont typeface="Wingdings"/>
              <a:buChar char="§"/>
              <a:defRPr sz="1800">
                <a:solidFill>
                  <a:schemeClr val="dk1"/>
                </a:solidFill>
              </a:defRPr>
            </a:lvl6pPr>
            <a:lvl7pPr algn="ctr" rtl="0">
              <a:lnSpc>
                <a:spcPct val="100000"/>
              </a:lnSpc>
              <a:spcBef>
                <a:spcPts val="360"/>
              </a:spcBef>
              <a:spcAft>
                <a:spcPts val="0"/>
              </a:spcAft>
              <a:buClr>
                <a:schemeClr val="dk1"/>
              </a:buClr>
              <a:buSzPct val="100000"/>
              <a:buFont typeface="Arial"/>
              <a:buChar char="●"/>
              <a:defRPr sz="1800">
                <a:solidFill>
                  <a:schemeClr val="dk1"/>
                </a:solidFill>
              </a:defRPr>
            </a:lvl7pPr>
            <a:lvl8pPr algn="ctr" rtl="0">
              <a:lnSpc>
                <a:spcPct val="100000"/>
              </a:lnSpc>
              <a:spcBef>
                <a:spcPts val="360"/>
              </a:spcBef>
              <a:spcAft>
                <a:spcPts val="0"/>
              </a:spcAft>
              <a:buClr>
                <a:schemeClr val="dk1"/>
              </a:buClr>
              <a:buSzPct val="100000"/>
              <a:buFont typeface="Courier New"/>
              <a:buChar char="o"/>
              <a:defRPr sz="1800">
                <a:solidFill>
                  <a:schemeClr val="dk1"/>
                </a:solidFill>
              </a:defRPr>
            </a:lvl8pPr>
            <a:lvl9pPr algn="ctr" rtl="0">
              <a:lnSpc>
                <a:spcPct val="100000"/>
              </a:lnSpc>
              <a:spcBef>
                <a:spcPts val="360"/>
              </a:spcBef>
              <a:spcAft>
                <a:spcPts val="0"/>
              </a:spcAft>
              <a:buClr>
                <a:schemeClr val="dk1"/>
              </a:buClr>
              <a:buSzPct val="100000"/>
              <a:buFont typeface="Wingdings"/>
              <a:buChar char="§"/>
              <a:defRPr sz="1800">
                <a:solidFill>
                  <a:schemeClr val="dk1"/>
                </a:solidFill>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402BE38-D6CE-584D-A9AA-C7FB33245412}" type="datetimeFigureOut">
              <a:rPr lang="en-US" smtClean="0">
                <a:solidFill>
                  <a:prstClr val="black">
                    <a:tint val="75000"/>
                  </a:prstClr>
                </a:solidFill>
              </a:rPr>
              <a:pPr/>
              <a:t>6/9/2015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09D46-2CC8-F545-A33E-FF5E1DDD8B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46163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402BE38-D6CE-584D-A9AA-C7FB33245412}" type="datetimeFigureOut">
              <a:rPr lang="en-US" smtClean="0">
                <a:solidFill>
                  <a:prstClr val="black">
                    <a:tint val="75000"/>
                  </a:prstClr>
                </a:solidFill>
              </a:rPr>
              <a:pPr/>
              <a:t>6/9/2015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09D46-2CC8-F545-A33E-FF5E1DDD8B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46995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402BE38-D6CE-584D-A9AA-C7FB33245412}" type="datetimeFigureOut">
              <a:rPr lang="en-US" smtClean="0">
                <a:solidFill>
                  <a:prstClr val="black">
                    <a:tint val="75000"/>
                  </a:prstClr>
                </a:solidFill>
              </a:rPr>
              <a:pPr/>
              <a:t>6/9/2015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09D46-2CC8-F545-A33E-FF5E1DDD8B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85256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02BE38-D6CE-584D-A9AA-C7FB33245412}" type="datetimeFigureOut">
              <a:rPr lang="en-US" smtClean="0">
                <a:solidFill>
                  <a:prstClr val="black">
                    <a:tint val="75000"/>
                  </a:prstClr>
                </a:solidFill>
              </a:rPr>
              <a:pPr/>
              <a:t>6/9/2015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09D46-2CC8-F545-A33E-FF5E1DDD8B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64778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02BE38-D6CE-584D-A9AA-C7FB33245412}" type="datetimeFigureOut">
              <a:rPr lang="en-US" smtClean="0">
                <a:solidFill>
                  <a:prstClr val="black">
                    <a:tint val="75000"/>
                  </a:prstClr>
                </a:solidFill>
              </a:rPr>
              <a:pPr/>
              <a:t>6/9/2015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09D46-2CC8-F545-A33E-FF5E1DDD8B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71133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02BE38-D6CE-584D-A9AA-C7FB33245412}" type="datetimeFigureOut">
              <a:rPr lang="en-US" smtClean="0">
                <a:solidFill>
                  <a:prstClr val="black">
                    <a:tint val="75000"/>
                  </a:prstClr>
                </a:solidFill>
              </a:rPr>
              <a:pPr/>
              <a:t>6/9/2015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09D46-2CC8-F545-A33E-FF5E1DDD8B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03250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02BE38-D6CE-584D-A9AA-C7FB33245412}" type="datetimeFigureOut">
              <a:rPr lang="en-US" smtClean="0">
                <a:solidFill>
                  <a:prstClr val="black">
                    <a:tint val="75000"/>
                  </a:prstClr>
                </a:solidFill>
              </a:rPr>
              <a:pPr/>
              <a:t>6/9/2015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09D46-2CC8-F545-A33E-FF5E1DDD8B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647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02BE38-D6CE-584D-A9AA-C7FB33245412}" type="datetimeFigureOut">
              <a:rPr lang="en-US" smtClean="0">
                <a:solidFill>
                  <a:prstClr val="black">
                    <a:tint val="75000"/>
                  </a:prstClr>
                </a:solidFill>
              </a:rPr>
              <a:pPr/>
              <a:t>6/9/2015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09D46-2CC8-F545-A33E-FF5E1DDD8B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11848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06B575D-EA16-BF47-8D61-449339BAB7D1}" type="datetime1">
              <a:rPr lang="en-US" smtClean="0">
                <a:solidFill>
                  <a:prstClr val="black">
                    <a:tint val="75000"/>
                  </a:prstClr>
                </a:solidFill>
              </a:rPr>
              <a:pPr/>
              <a:t>6/9/2015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586830-87D9-8B43-8F0E-8FD3FEDA14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72350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ECA6C9-D33B-7046-AADB-59A85F96F2F2}" type="datetime1">
              <a:rPr lang="en-US" smtClean="0">
                <a:solidFill>
                  <a:prstClr val="black">
                    <a:tint val="75000"/>
                  </a:prstClr>
                </a:solidFill>
              </a:rPr>
              <a:pPr/>
              <a:t>6/9/2015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586830-87D9-8B43-8F0E-8FD3FEDA14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12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1"/>
        <p:cNvGrpSpPr/>
        <p:nvPr/>
      </p:nvGrpSpPr>
      <p:grpSpPr>
        <a:xfrm>
          <a:off x="0" y="0"/>
          <a:ext cx="0" cy="0"/>
          <a:chOff x="0" y="0"/>
          <a:chExt cx="0" cy="0"/>
        </a:xfrm>
      </p:grpSpPr>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413DBE-8C38-BA4E-8089-70AE55AA1220}" type="datetime1">
              <a:rPr lang="en-US" smtClean="0">
                <a:solidFill>
                  <a:prstClr val="black">
                    <a:tint val="75000"/>
                  </a:prstClr>
                </a:solidFill>
              </a:rPr>
              <a:pPr/>
              <a:t>6/9/2015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586830-87D9-8B43-8F0E-8FD3FEDA14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46436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30ED6E6-BAA6-D045-A81D-9D753ECD5077}" type="datetime1">
              <a:rPr lang="en-US" smtClean="0">
                <a:solidFill>
                  <a:prstClr val="black">
                    <a:tint val="75000"/>
                  </a:prstClr>
                </a:solidFill>
              </a:rPr>
              <a:pPr/>
              <a:t>6/9/2015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586830-87D9-8B43-8F0E-8FD3FEDA14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53898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1321BD9-8EFD-ED43-A557-96FE705E3100}" type="datetime1">
              <a:rPr lang="en-US" smtClean="0">
                <a:solidFill>
                  <a:prstClr val="black">
                    <a:tint val="75000"/>
                  </a:prstClr>
                </a:solidFill>
              </a:rPr>
              <a:pPr/>
              <a:t>6/9/2015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2586830-87D9-8B43-8F0E-8FD3FEDA14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93450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2045F6-D635-D44E-B343-4CB7E5CCCEEB}" type="datetime1">
              <a:rPr lang="en-US" smtClean="0">
                <a:solidFill>
                  <a:prstClr val="black">
                    <a:tint val="75000"/>
                  </a:prstClr>
                </a:solidFill>
              </a:rPr>
              <a:pPr/>
              <a:t>6/9/2015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2586830-87D9-8B43-8F0E-8FD3FEDA14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3217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F842E9-8A34-F94F-826B-DC917AAD268A}" type="datetime1">
              <a:rPr lang="en-US" smtClean="0">
                <a:solidFill>
                  <a:prstClr val="black">
                    <a:tint val="75000"/>
                  </a:prstClr>
                </a:solidFill>
              </a:rPr>
              <a:pPr/>
              <a:t>6/9/2015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2586830-87D9-8B43-8F0E-8FD3FEDA14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24929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470068-0398-2E4C-8047-5B594E2EDF2C}" type="datetime1">
              <a:rPr lang="en-US" smtClean="0">
                <a:solidFill>
                  <a:prstClr val="black">
                    <a:tint val="75000"/>
                  </a:prstClr>
                </a:solidFill>
              </a:rPr>
              <a:pPr/>
              <a:t>6/9/2015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586830-87D9-8B43-8F0E-8FD3FEDA14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05437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06BDA8-8CD6-A94C-8417-26336410E731}" type="datetime1">
              <a:rPr lang="en-US" smtClean="0">
                <a:solidFill>
                  <a:prstClr val="black">
                    <a:tint val="75000"/>
                  </a:prstClr>
                </a:solidFill>
              </a:rPr>
              <a:pPr/>
              <a:t>6/9/2015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586830-87D9-8B43-8F0E-8FD3FEDA14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25452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5FB7EB-24C3-DE4D-A757-9E5220B107E9}" type="datetime1">
              <a:rPr lang="en-US" smtClean="0">
                <a:solidFill>
                  <a:prstClr val="black">
                    <a:tint val="75000"/>
                  </a:prstClr>
                </a:solidFill>
              </a:rPr>
              <a:pPr/>
              <a:t>6/9/2015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586830-87D9-8B43-8F0E-8FD3FEDA14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31276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51EFB2-AE2D-3A4C-8DD2-385096AF365A}" type="datetime1">
              <a:rPr lang="en-US" smtClean="0">
                <a:solidFill>
                  <a:prstClr val="black">
                    <a:tint val="75000"/>
                  </a:prstClr>
                </a:solidFill>
              </a:rPr>
              <a:pPr/>
              <a:t>6/9/2015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586830-87D9-8B43-8F0E-8FD3FEDA14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9147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26D2ECD-6387-574A-8F5B-5389EB2EED25}" type="datetimeFigureOut">
              <a:rPr lang="en-US" smtClean="0">
                <a:solidFill>
                  <a:prstClr val="black">
                    <a:tint val="75000"/>
                  </a:prstClr>
                </a:solidFill>
              </a:rPr>
              <a:pPr/>
              <a:t>6/9/2015</a:t>
            </a:fld>
            <a:endParaRPr lang="en-US">
              <a:solidFill>
                <a:prstClr val="black">
                  <a:tint val="75000"/>
                </a:prstClr>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6BC77C5-70E6-8A4F-876C-0F65D43D7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9677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4"/>
        <p:cNvGrpSpPr/>
        <p:nvPr/>
      </p:nvGrpSpPr>
      <p:grpSpPr>
        <a:xfrm>
          <a:off x="0" y="0"/>
          <a:ext cx="0" cy="0"/>
          <a:chOff x="0" y="0"/>
          <a:chExt cx="0" cy="0"/>
        </a:xfrm>
      </p:grpSpPr>
      <p:sp>
        <p:nvSpPr>
          <p:cNvPr id="25" name="Shape 25"/>
          <p:cNvSpPr txBox="1">
            <a:spLocks noGrp="1"/>
          </p:cNvSpPr>
          <p:nvPr>
            <p:ph type="ctrTitle"/>
          </p:nvPr>
        </p:nvSpPr>
        <p:spPr>
          <a:xfrm>
            <a:off x="822959" y="2743200"/>
            <a:ext cx="7498199" cy="1097399"/>
          </a:xfrm>
          <a:prstGeom prst="rect">
            <a:avLst/>
          </a:prstGeom>
        </p:spPr>
        <p:txBody>
          <a:bodyPr lIns="91425" tIns="91425" rIns="91425" bIns="91425" anchor="t" anchorCtr="0"/>
          <a:lstStyle>
            <a:lvl1pPr algn="ctr" rtl="0">
              <a:spcBef>
                <a:spcPts val="0"/>
              </a:spcBef>
              <a:buSzPct val="100000"/>
              <a:defRPr sz="3600"/>
            </a:lvl1pPr>
            <a:lvl2pPr algn="ctr" rtl="0">
              <a:spcBef>
                <a:spcPts val="0"/>
              </a:spcBef>
              <a:buSzPct val="100000"/>
              <a:defRPr sz="3600"/>
            </a:lvl2pPr>
            <a:lvl3pPr algn="ctr" rtl="0">
              <a:spcBef>
                <a:spcPts val="0"/>
              </a:spcBef>
              <a:buSzPct val="100000"/>
              <a:defRPr sz="3600"/>
            </a:lvl3pPr>
            <a:lvl4pPr algn="ctr" rtl="0">
              <a:spcBef>
                <a:spcPts val="0"/>
              </a:spcBef>
              <a:buSzPct val="100000"/>
              <a:defRPr sz="3600"/>
            </a:lvl4pPr>
            <a:lvl5pPr algn="ctr" rtl="0">
              <a:spcBef>
                <a:spcPts val="0"/>
              </a:spcBef>
              <a:buSzPct val="100000"/>
              <a:defRPr sz="3600"/>
            </a:lvl5pPr>
            <a:lvl6pPr algn="ctr" rtl="0">
              <a:spcBef>
                <a:spcPts val="0"/>
              </a:spcBef>
              <a:buSzPct val="100000"/>
              <a:defRPr sz="3600"/>
            </a:lvl6pPr>
            <a:lvl7pPr algn="ctr" rtl="0">
              <a:spcBef>
                <a:spcPts val="0"/>
              </a:spcBef>
              <a:buSzPct val="100000"/>
              <a:defRPr sz="3600"/>
            </a:lvl7pPr>
            <a:lvl8pPr algn="ctr" rtl="0">
              <a:spcBef>
                <a:spcPts val="0"/>
              </a:spcBef>
              <a:buSzPct val="100000"/>
              <a:defRPr sz="3600"/>
            </a:lvl8pPr>
            <a:lvl9pPr algn="ctr" rtl="0">
              <a:spcBef>
                <a:spcPts val="0"/>
              </a:spcBef>
              <a:buSzPct val="100000"/>
              <a:defRPr sz="3600"/>
            </a:lvl9pPr>
          </a:lstStyle>
          <a:p>
            <a:endParaRPr/>
          </a:p>
        </p:txBody>
      </p:sp>
      <p:sp>
        <p:nvSpPr>
          <p:cNvPr id="26" name="Shape 26"/>
          <p:cNvSpPr txBox="1">
            <a:spLocks noGrp="1"/>
          </p:cNvSpPr>
          <p:nvPr>
            <p:ph type="subTitle" idx="1"/>
          </p:nvPr>
        </p:nvSpPr>
        <p:spPr>
          <a:xfrm>
            <a:off x="1645919" y="4114800"/>
            <a:ext cx="5852100" cy="822900"/>
          </a:xfrm>
          <a:prstGeom prst="rect">
            <a:avLst/>
          </a:prstGeom>
        </p:spPr>
        <p:txBody>
          <a:bodyPr lIns="91425" tIns="91425" rIns="91425" bIns="91425" anchor="t" anchorCtr="0"/>
          <a:lstStyle>
            <a:lvl1pPr algn="ctr" rtl="0">
              <a:spcBef>
                <a:spcPts val="0"/>
              </a:spcBef>
              <a:buSzPct val="100000"/>
              <a:defRPr sz="2400"/>
            </a:lvl1pPr>
            <a:lvl2pPr algn="ctr" rtl="0">
              <a:spcBef>
                <a:spcPts val="0"/>
              </a:spcBef>
              <a:buSzPct val="100000"/>
              <a:defRPr sz="2400"/>
            </a:lvl2pPr>
            <a:lvl3pPr algn="ctr" rtl="0">
              <a:spcBef>
                <a:spcPts val="0"/>
              </a:spcBef>
              <a:buSzPct val="100000"/>
              <a:defRPr sz="2400"/>
            </a:lvl3pPr>
            <a:lvl4pPr algn="ctr" rtl="0">
              <a:spcBef>
                <a:spcPts val="0"/>
              </a:spcBef>
              <a:buSzPct val="100000"/>
              <a:defRPr sz="2400"/>
            </a:lvl4pPr>
            <a:lvl5pPr algn="ctr" rtl="0">
              <a:spcBef>
                <a:spcPts val="0"/>
              </a:spcBef>
              <a:buSzPct val="100000"/>
              <a:defRPr sz="2400"/>
            </a:lvl5pPr>
            <a:lvl6pPr algn="ctr" rtl="0">
              <a:spcBef>
                <a:spcPts val="0"/>
              </a:spcBef>
              <a:buSzPct val="100000"/>
              <a:defRPr sz="2400"/>
            </a:lvl6pPr>
            <a:lvl7pPr algn="ctr" rtl="0">
              <a:spcBef>
                <a:spcPts val="0"/>
              </a:spcBef>
              <a:buSzPct val="100000"/>
              <a:defRPr sz="2400"/>
            </a:lvl7pPr>
            <a:lvl8pPr algn="ctr" rtl="0">
              <a:spcBef>
                <a:spcPts val="0"/>
              </a:spcBef>
              <a:buSzPct val="100000"/>
              <a:defRPr sz="2400"/>
            </a:lvl8pPr>
            <a:lvl9pPr algn="ctr" rtl="0">
              <a:spcBef>
                <a:spcPts val="0"/>
              </a:spcBef>
              <a:buSzPct val="100000"/>
              <a:defRPr sz="24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274319" y="274319"/>
            <a:ext cx="8595299" cy="822900"/>
          </a:xfrm>
          <a:prstGeom prst="rect">
            <a:avLst/>
          </a:prstGeom>
        </p:spPr>
        <p:txBody>
          <a:bodyPr lIns="91425" tIns="91425" rIns="91425" bIns="91425" anchor="t" anchorCtr="0"/>
          <a:lstStyle>
            <a:lvl1pPr rtl="0">
              <a:spcBef>
                <a:spcPts val="0"/>
              </a:spcBef>
              <a:buSzPct val="100000"/>
              <a:defRPr sz="3200"/>
            </a:lvl1pPr>
            <a:lvl2pPr rtl="0">
              <a:spcBef>
                <a:spcPts val="0"/>
              </a:spcBef>
              <a:buSzPct val="100000"/>
              <a:defRPr sz="3200"/>
            </a:lvl2pPr>
            <a:lvl3pPr rtl="0">
              <a:spcBef>
                <a:spcPts val="0"/>
              </a:spcBef>
              <a:buSzPct val="100000"/>
              <a:defRPr sz="3200"/>
            </a:lvl3pPr>
            <a:lvl4pPr rtl="0">
              <a:spcBef>
                <a:spcPts val="0"/>
              </a:spcBef>
              <a:buSzPct val="100000"/>
              <a:defRPr sz="3200"/>
            </a:lvl4pPr>
            <a:lvl5pPr rtl="0">
              <a:spcBef>
                <a:spcPts val="0"/>
              </a:spcBef>
              <a:buSzPct val="100000"/>
              <a:defRPr sz="3200"/>
            </a:lvl5pPr>
            <a:lvl6pPr rtl="0">
              <a:spcBef>
                <a:spcPts val="0"/>
              </a:spcBef>
              <a:buSzPct val="100000"/>
              <a:defRPr sz="3200"/>
            </a:lvl6pPr>
            <a:lvl7pPr rtl="0">
              <a:spcBef>
                <a:spcPts val="0"/>
              </a:spcBef>
              <a:buSzPct val="100000"/>
              <a:defRPr sz="3200"/>
            </a:lvl7pPr>
            <a:lvl8pPr rtl="0">
              <a:spcBef>
                <a:spcPts val="0"/>
              </a:spcBef>
              <a:buSzPct val="100000"/>
              <a:defRPr sz="3200"/>
            </a:lvl8pPr>
            <a:lvl9pPr rtl="0">
              <a:spcBef>
                <a:spcPts val="0"/>
              </a:spcBef>
              <a:buSzPct val="100000"/>
              <a:defRPr sz="3200"/>
            </a:lvl9pPr>
          </a:lstStyle>
          <a:p>
            <a:endParaRPr/>
          </a:p>
        </p:txBody>
      </p:sp>
      <p:sp>
        <p:nvSpPr>
          <p:cNvPr id="29" name="Shape 29"/>
          <p:cNvSpPr txBox="1">
            <a:spLocks noGrp="1"/>
          </p:cNvSpPr>
          <p:nvPr>
            <p:ph type="body" idx="1"/>
          </p:nvPr>
        </p:nvSpPr>
        <p:spPr>
          <a:xfrm>
            <a:off x="274319" y="1645919"/>
            <a:ext cx="8595299" cy="4937700"/>
          </a:xfrm>
          <a:prstGeom prst="rect">
            <a:avLst/>
          </a:prstGeom>
        </p:spPr>
        <p:txBody>
          <a:bodyPr lIns="91425" tIns="91425" rIns="91425" bIns="91425" anchor="t" anchorCtr="0"/>
          <a:lstStyle>
            <a:lvl1pPr rtl="0">
              <a:spcBef>
                <a:spcPts val="0"/>
              </a:spcBef>
              <a:buSzPct val="100000"/>
              <a:defRPr sz="2000"/>
            </a:lvl1pPr>
            <a:lvl2pPr rtl="0">
              <a:spcBef>
                <a:spcPts val="0"/>
              </a:spcBef>
              <a:buSzPct val="100000"/>
              <a:defRPr sz="2000"/>
            </a:lvl2pPr>
            <a:lvl3pPr rtl="0">
              <a:spcBef>
                <a:spcPts val="0"/>
              </a:spcBef>
              <a:buSzPct val="100000"/>
              <a:defRPr sz="2000"/>
            </a:lvl3pPr>
            <a:lvl4pPr rtl="0">
              <a:spcBef>
                <a:spcPts val="0"/>
              </a:spcBef>
              <a:buSzPct val="100000"/>
              <a:defRPr sz="2000"/>
            </a:lvl4pPr>
            <a:lvl5pPr rtl="0">
              <a:spcBef>
                <a:spcPts val="0"/>
              </a:spcBef>
              <a:buSzPct val="100000"/>
              <a:defRPr sz="2000"/>
            </a:lvl5pPr>
            <a:lvl6pPr rtl="0">
              <a:spcBef>
                <a:spcPts val="0"/>
              </a:spcBef>
              <a:buSzPct val="100000"/>
              <a:defRPr sz="2000"/>
            </a:lvl6pPr>
            <a:lvl7pPr rtl="0">
              <a:spcBef>
                <a:spcPts val="0"/>
              </a:spcBef>
              <a:buSzPct val="100000"/>
              <a:defRPr sz="2000"/>
            </a:lvl7pPr>
            <a:lvl8pPr rtl="0">
              <a:spcBef>
                <a:spcPts val="0"/>
              </a:spcBef>
              <a:buSzPct val="100000"/>
              <a:defRPr sz="2000"/>
            </a:lvl8pPr>
            <a:lvl9pPr rtl="0">
              <a:spcBef>
                <a:spcPts val="0"/>
              </a:spcBef>
              <a:buSzPct val="100000"/>
              <a:defRPr sz="20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2.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4.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1pPr>
            <a:lvl2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2pPr>
            <a:lvl3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endParaRPr/>
          </a:p>
        </p:txBody>
      </p:sp>
      <p:sp>
        <p:nvSpPr>
          <p:cNvPr id="6" name="Shape 6"/>
          <p:cNvSpPr txBox="1">
            <a:spLocks noGrp="1"/>
          </p:cNvSpPr>
          <p:nvPr>
            <p:ph type="body" idx="1"/>
          </p:nvPr>
        </p:nvSpPr>
        <p:spPr>
          <a:xfrm>
            <a:off x="457200" y="1600200"/>
            <a:ext cx="8229600" cy="4967574"/>
          </a:xfrm>
          <a:prstGeom prst="rect">
            <a:avLst/>
          </a:prstGeom>
          <a:noFill/>
          <a:ln>
            <a:noFill/>
          </a:ln>
        </p:spPr>
        <p:txBody>
          <a:bodyPr lIns="91425" tIns="91425" rIns="91425" bIns="91425" anchor="t" anchorCtr="0"/>
          <a:lstStyle>
            <a:lvl1pPr algn="l" rtl="0">
              <a:spcBef>
                <a:spcPts val="600"/>
              </a:spcBef>
              <a:buClr>
                <a:schemeClr val="dk1"/>
              </a:buClr>
              <a:buSzPct val="100000"/>
              <a:buFont typeface="Arial"/>
              <a:buChar char="●"/>
              <a:defRPr sz="3000" b="0" i="0" u="none" strike="noStrike" cap="none" baseline="0">
                <a:solidFill>
                  <a:schemeClr val="dk1"/>
                </a:solidFill>
                <a:latin typeface="Arial"/>
                <a:ea typeface="Arial"/>
                <a:cs typeface="Arial"/>
                <a:sym typeface="Arial"/>
              </a:defRPr>
            </a:lvl1pPr>
            <a:lvl2pPr algn="l" rtl="0">
              <a:spcBef>
                <a:spcPts val="480"/>
              </a:spcBef>
              <a:buClr>
                <a:schemeClr val="dk1"/>
              </a:buClr>
              <a:buSzPct val="100000"/>
              <a:buFont typeface="Courier New"/>
              <a:buChar char="o"/>
              <a:defRPr sz="2400" b="0" i="0" u="none" strike="noStrike" cap="none" baseline="0">
                <a:solidFill>
                  <a:schemeClr val="dk1"/>
                </a:solidFill>
                <a:latin typeface="Arial"/>
                <a:ea typeface="Arial"/>
                <a:cs typeface="Arial"/>
                <a:sym typeface="Arial"/>
              </a:defRPr>
            </a:lvl2pPr>
            <a:lvl3pPr algn="l" rtl="0">
              <a:spcBef>
                <a:spcPts val="480"/>
              </a:spcBef>
              <a:buClr>
                <a:schemeClr val="dk1"/>
              </a:buClr>
              <a:buSzPct val="100000"/>
              <a:buFont typeface="Wingdings"/>
              <a:buChar char="§"/>
              <a:defRPr sz="2400" b="0" i="0" u="none" strike="noStrike" cap="none" baseline="0">
                <a:solidFill>
                  <a:schemeClr val="dk1"/>
                </a:solidFill>
                <a:latin typeface="Arial"/>
                <a:ea typeface="Arial"/>
                <a:cs typeface="Arial"/>
                <a:sym typeface="Arial"/>
              </a:defRPr>
            </a:lvl3pPr>
            <a:lvl4pPr algn="l" rtl="0">
              <a:spcBef>
                <a:spcPts val="360"/>
              </a:spcBef>
              <a:buClr>
                <a:schemeClr val="dk1"/>
              </a:buClr>
              <a:buSzPct val="100000"/>
              <a:buFont typeface="Arial"/>
              <a:buChar char="●"/>
              <a:defRPr sz="1800" b="0" i="0" u="none" strike="noStrike" cap="none" baseline="0">
                <a:solidFill>
                  <a:schemeClr val="dk1"/>
                </a:solidFill>
                <a:latin typeface="Arial"/>
                <a:ea typeface="Arial"/>
                <a:cs typeface="Arial"/>
                <a:sym typeface="Arial"/>
              </a:defRPr>
            </a:lvl4pPr>
            <a:lvl5pPr algn="l" rtl="0">
              <a:spcBef>
                <a:spcPts val="360"/>
              </a:spcBef>
              <a:buClr>
                <a:schemeClr val="dk1"/>
              </a:buClr>
              <a:buSzPct val="100000"/>
              <a:buFont typeface="Courier New"/>
              <a:buChar char="o"/>
              <a:defRPr sz="1800" b="0" i="0" u="none" strike="noStrike" cap="none" baseline="0">
                <a:solidFill>
                  <a:schemeClr val="dk1"/>
                </a:solidFill>
                <a:latin typeface="Arial"/>
                <a:ea typeface="Arial"/>
                <a:cs typeface="Arial"/>
                <a:sym typeface="Arial"/>
              </a:defRPr>
            </a:lvl5pPr>
            <a:lvl6pPr algn="l" rtl="0">
              <a:spcBef>
                <a:spcPts val="360"/>
              </a:spcBef>
              <a:buClr>
                <a:schemeClr val="dk1"/>
              </a:buClr>
              <a:buSzPct val="100000"/>
              <a:buFont typeface="Wingdings"/>
              <a:buChar char="§"/>
              <a:defRPr sz="1800" b="0" i="0" u="none" strike="noStrike" cap="none" baseline="0">
                <a:solidFill>
                  <a:schemeClr val="dk1"/>
                </a:solidFill>
                <a:latin typeface="Arial"/>
                <a:ea typeface="Arial"/>
                <a:cs typeface="Arial"/>
                <a:sym typeface="Arial"/>
              </a:defRPr>
            </a:lvl6pPr>
            <a:lvl7pPr algn="l" rtl="0">
              <a:spcBef>
                <a:spcPts val="360"/>
              </a:spcBef>
              <a:buClr>
                <a:schemeClr val="dk1"/>
              </a:buClr>
              <a:buSzPct val="100000"/>
              <a:buFont typeface="Arial"/>
              <a:buChar char="●"/>
              <a:defRPr sz="1800" b="0" i="0" u="none" strike="noStrike" cap="none" baseline="0">
                <a:solidFill>
                  <a:schemeClr val="dk1"/>
                </a:solidFill>
                <a:latin typeface="Arial"/>
                <a:ea typeface="Arial"/>
                <a:cs typeface="Arial"/>
                <a:sym typeface="Arial"/>
              </a:defRPr>
            </a:lvl7pPr>
            <a:lvl8pPr algn="l" rtl="0">
              <a:spcBef>
                <a:spcPts val="360"/>
              </a:spcBef>
              <a:buClr>
                <a:schemeClr val="dk1"/>
              </a:buClr>
              <a:buSzPct val="100000"/>
              <a:buFont typeface="Courier New"/>
              <a:buChar char="o"/>
              <a:defRPr sz="1800" b="0" i="0" u="none" strike="noStrike" cap="none" baseline="0">
                <a:solidFill>
                  <a:schemeClr val="dk1"/>
                </a:solidFill>
                <a:latin typeface="Arial"/>
                <a:ea typeface="Arial"/>
                <a:cs typeface="Arial"/>
                <a:sym typeface="Arial"/>
              </a:defRPr>
            </a:lvl8pPr>
            <a:lvl9pPr algn="l" rtl="0">
              <a:spcBef>
                <a:spcPts val="360"/>
              </a:spcBef>
              <a:buClr>
                <a:schemeClr val="dk1"/>
              </a:buClr>
              <a:buSzPct val="100000"/>
              <a:buFont typeface="Wingdings"/>
              <a:buChar char="§"/>
              <a:defRPr sz="1800" b="0" i="0" u="none" strike="noStrike" cap="none" baseline="0">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724" r:id="rId7"/>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2"/>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97" r:id="rId5"/>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626D2ECD-6387-574A-8F5B-5389EB2EED25}" type="datetimeFigureOut">
              <a:rPr lang="en-US" kern="1200" smtClean="0">
                <a:solidFill>
                  <a:prstClr val="black">
                    <a:tint val="75000"/>
                  </a:prstClr>
                </a:solidFill>
                <a:latin typeface="Calibri"/>
              </a:rPr>
              <a:pPr defTabSz="457200"/>
              <a:t>6/9/2015</a:t>
            </a:fld>
            <a:endParaRPr lang="en-US" kern="120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kern="120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56BC77C5-70E6-8A4F-876C-0F65D43D724B}" type="slidenum">
              <a:rPr lang="en-US" kern="1200" smtClean="0">
                <a:solidFill>
                  <a:prstClr val="black">
                    <a:tint val="75000"/>
                  </a:prstClr>
                </a:solidFill>
                <a:latin typeface="Calibri"/>
              </a:rPr>
              <a:pPr defTabSz="457200"/>
              <a:t>‹#›</a:t>
            </a:fld>
            <a:endParaRPr lang="en-US" kern="1200">
              <a:solidFill>
                <a:prstClr val="black">
                  <a:tint val="75000"/>
                </a:prstClr>
              </a:solidFill>
              <a:latin typeface="Calibri"/>
            </a:endParaRPr>
          </a:p>
        </p:txBody>
      </p:sp>
    </p:spTree>
    <p:extLst>
      <p:ext uri="{BB962C8B-B14F-4D97-AF65-F5344CB8AC3E}">
        <p14:creationId xmlns:p14="http://schemas.microsoft.com/office/powerpoint/2010/main" val="205098339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9B758F1B-45B7-AC4C-A1E3-82E4BAC52891}" type="datetime1">
              <a:rPr lang="en-US" kern="1200" smtClean="0">
                <a:solidFill>
                  <a:prstClr val="black">
                    <a:tint val="75000"/>
                  </a:prstClr>
                </a:solidFill>
                <a:latin typeface="Calibri"/>
              </a:rPr>
              <a:pPr defTabSz="457200"/>
              <a:t>6/9/2015</a:t>
            </a:fld>
            <a:endParaRPr lang="en-US" kern="120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kern="120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92586830-87D9-8B43-8F0E-8FD3FEDA1409}" type="slidenum">
              <a:rPr lang="en-US" kern="1200" smtClean="0">
                <a:solidFill>
                  <a:prstClr val="black">
                    <a:tint val="75000"/>
                  </a:prstClr>
                </a:solidFill>
                <a:latin typeface="Calibri"/>
              </a:rPr>
              <a:pPr defTabSz="457200"/>
              <a:t>‹#›</a:t>
            </a:fld>
            <a:endParaRPr lang="en-US" kern="1200">
              <a:solidFill>
                <a:prstClr val="black">
                  <a:tint val="75000"/>
                </a:prstClr>
              </a:solidFill>
              <a:latin typeface="Calibri"/>
            </a:endParaRPr>
          </a:p>
        </p:txBody>
      </p:sp>
    </p:spTree>
    <p:extLst>
      <p:ext uri="{BB962C8B-B14F-4D97-AF65-F5344CB8AC3E}">
        <p14:creationId xmlns:p14="http://schemas.microsoft.com/office/powerpoint/2010/main" val="29158945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723" r:id="rId1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A402BE38-D6CE-584D-A9AA-C7FB33245412}" type="datetimeFigureOut">
              <a:rPr lang="en-US" kern="1200" smtClean="0">
                <a:solidFill>
                  <a:prstClr val="black">
                    <a:tint val="75000"/>
                  </a:prstClr>
                </a:solidFill>
                <a:latin typeface="Calibri"/>
              </a:rPr>
              <a:pPr defTabSz="457200"/>
              <a:t>6/9/2015</a:t>
            </a:fld>
            <a:endParaRPr lang="en-US" kern="120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kern="120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78E09D46-2CC8-F545-A33E-FF5E1DDD8BAB}" type="slidenum">
              <a:rPr lang="en-US" kern="1200" smtClean="0">
                <a:solidFill>
                  <a:prstClr val="black">
                    <a:tint val="75000"/>
                  </a:prstClr>
                </a:solidFill>
                <a:latin typeface="Calibri"/>
              </a:rPr>
              <a:pPr defTabSz="457200"/>
              <a:t>‹#›</a:t>
            </a:fld>
            <a:endParaRPr lang="en-US" kern="1200">
              <a:solidFill>
                <a:prstClr val="black">
                  <a:tint val="75000"/>
                </a:prstClr>
              </a:solidFill>
              <a:latin typeface="Calibri"/>
            </a:endParaRPr>
          </a:p>
        </p:txBody>
      </p:sp>
    </p:spTree>
    <p:extLst>
      <p:ext uri="{BB962C8B-B14F-4D97-AF65-F5344CB8AC3E}">
        <p14:creationId xmlns:p14="http://schemas.microsoft.com/office/powerpoint/2010/main" val="336798249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A402BE38-D6CE-584D-A9AA-C7FB33245412}" type="datetimeFigureOut">
              <a:rPr lang="en-US" kern="1200" smtClean="0">
                <a:solidFill>
                  <a:prstClr val="black">
                    <a:tint val="75000"/>
                  </a:prstClr>
                </a:solidFill>
                <a:latin typeface="Calibri"/>
                <a:ea typeface="+mn-ea"/>
                <a:cs typeface="+mn-cs"/>
              </a:rPr>
              <a:pPr defTabSz="457200"/>
              <a:t>6/9/2015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78E09D46-2CC8-F545-A33E-FF5E1DDD8BAB}" type="slidenum">
              <a:rPr lang="en-US" kern="1200" smtClean="0">
                <a:solidFill>
                  <a:prstClr val="black">
                    <a:tint val="75000"/>
                  </a:prstClr>
                </a:solidFill>
                <a:latin typeface="Calibri"/>
                <a:ea typeface="+mn-ea"/>
                <a:cs typeface="+mn-cs"/>
              </a:rPr>
              <a:pPr defTabSz="457200"/>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94676973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9B758F1B-45B7-AC4C-A1E3-82E4BAC52891}" type="datetime1">
              <a:rPr lang="en-US" kern="1200" smtClean="0">
                <a:solidFill>
                  <a:prstClr val="black">
                    <a:tint val="75000"/>
                  </a:prstClr>
                </a:solidFill>
                <a:latin typeface="Calibri"/>
                <a:ea typeface="+mn-ea"/>
                <a:cs typeface="+mn-cs"/>
              </a:rPr>
              <a:pPr defTabSz="457200"/>
              <a:t>6/9/2015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92586830-87D9-8B43-8F0E-8FD3FEDA1409}" type="slidenum">
              <a:rPr lang="en-US" kern="1200" smtClean="0">
                <a:solidFill>
                  <a:prstClr val="black">
                    <a:tint val="75000"/>
                  </a:prstClr>
                </a:solidFill>
                <a:latin typeface="Calibri"/>
                <a:ea typeface="+mn-ea"/>
                <a:cs typeface="+mn-cs"/>
              </a:rPr>
              <a:pPr defTabSz="457200"/>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99048840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0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jpeg"/><Relationship Id="rId1" Type="http://schemas.openxmlformats.org/officeDocument/2006/relationships/slideLayout" Target="../slideLayouts/slideLayout58.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0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jpeg"/><Relationship Id="rId1" Type="http://schemas.openxmlformats.org/officeDocument/2006/relationships/slideLayout" Target="../slideLayouts/slideLayout58.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0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9.xml"/><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58.xml"/></Relationships>
</file>

<file path=ppt/slides/_rels/slide11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1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4.xml"/><Relationship Id="rId1" Type="http://schemas.openxmlformats.org/officeDocument/2006/relationships/slideLayout" Target="../slideLayouts/slideLayout1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5.xml"/><Relationship Id="rId1" Type="http://schemas.openxmlformats.org/officeDocument/2006/relationships/slideLayout" Target="../slideLayouts/slideLayout12.xml"/><Relationship Id="rId5" Type="http://schemas.openxmlformats.org/officeDocument/2006/relationships/image" Target="../media/image62.png"/><Relationship Id="rId4" Type="http://schemas.openxmlformats.org/officeDocument/2006/relationships/image" Target="../media/image61.png"/></Relationships>
</file>

<file path=ppt/slides/_rels/slide1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6.xml"/><Relationship Id="rId1" Type="http://schemas.openxmlformats.org/officeDocument/2006/relationships/slideLayout" Target="../slideLayouts/slideLayout12.xml"/><Relationship Id="rId5" Type="http://schemas.openxmlformats.org/officeDocument/2006/relationships/image" Target="../media/image64.png"/><Relationship Id="rId4" Type="http://schemas.openxmlformats.org/officeDocument/2006/relationships/image" Target="../media/image62.png"/></Relationships>
</file>

<file path=ppt/slides/_rels/slide1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1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8.xml"/><Relationship Id="rId1" Type="http://schemas.openxmlformats.org/officeDocument/2006/relationships/slideLayout" Target="../slideLayouts/slideLayout9.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9.xml"/><Relationship Id="rId1" Type="http://schemas.openxmlformats.org/officeDocument/2006/relationships/slideLayout" Target="../slideLayouts/slideLayout9.xml"/><Relationship Id="rId4" Type="http://schemas.openxmlformats.org/officeDocument/2006/relationships/image" Target="../media/image68.png"/></Relationships>
</file>

<file path=ppt/slides/_rels/slide1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0.xml"/><Relationship Id="rId1" Type="http://schemas.openxmlformats.org/officeDocument/2006/relationships/slideLayout" Target="../slideLayouts/slideLayout9.xml"/><Relationship Id="rId4" Type="http://schemas.openxmlformats.org/officeDocument/2006/relationships/image" Target="../media/image70.png"/></Relationships>
</file>

<file path=ppt/slides/_rels/slide1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1.xml"/><Relationship Id="rId1" Type="http://schemas.openxmlformats.org/officeDocument/2006/relationships/slideLayout" Target="../slideLayouts/slideLayout9.xml"/><Relationship Id="rId4" Type="http://schemas.openxmlformats.org/officeDocument/2006/relationships/image" Target="../media/image72.png"/></Relationships>
</file>

<file path=ppt/slides/_rels/slide1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2.xml"/><Relationship Id="rId1" Type="http://schemas.openxmlformats.org/officeDocument/2006/relationships/slideLayout" Target="../slideLayouts/slideLayout9.xml"/><Relationship Id="rId4" Type="http://schemas.openxmlformats.org/officeDocument/2006/relationships/image" Target="../media/image74.png"/></Relationships>
</file>

<file path=ppt/slides/_rels/slide12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3.xml"/><Relationship Id="rId1" Type="http://schemas.openxmlformats.org/officeDocument/2006/relationships/slideLayout" Target="../slideLayouts/slideLayout9.xml"/><Relationship Id="rId4" Type="http://schemas.openxmlformats.org/officeDocument/2006/relationships/image" Target="../media/image76.png"/></Relationships>
</file>

<file path=ppt/slides/_rels/slide1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4.xml"/><Relationship Id="rId1" Type="http://schemas.openxmlformats.org/officeDocument/2006/relationships/slideLayout" Target="../slideLayouts/slideLayout9.xml"/></Relationships>
</file>

<file path=ppt/slides/_rels/slide1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5.xml"/><Relationship Id="rId1" Type="http://schemas.openxmlformats.org/officeDocument/2006/relationships/slideLayout" Target="../slideLayouts/slideLayout9.xml"/><Relationship Id="rId4" Type="http://schemas.openxmlformats.org/officeDocument/2006/relationships/image" Target="../media/image79.png"/></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9.xml"/></Relationships>
</file>

<file path=ppt/slides/_rels/slide1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1.emf"/></Relationships>
</file>

<file path=ppt/slides/_rels/slide14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4.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0.xml"/></Relationships>
</file>

<file path=ppt/slides/_rels/slide14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0.png"/><Relationship Id="rId1" Type="http://schemas.openxmlformats.org/officeDocument/2006/relationships/slideLayout" Target="../slideLayouts/slideLayout30.xml"/><Relationship Id="rId5" Type="http://schemas.microsoft.com/office/2007/relationships/hdphoto" Target="../media/hdphoto3.wdp"/><Relationship Id="rId4" Type="http://schemas.openxmlformats.org/officeDocument/2006/relationships/image" Target="../media/image91.png"/></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4.xml"/></Relationships>
</file>

<file path=ppt/slides/_rels/slide14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1.xml"/><Relationship Id="rId1" Type="http://schemas.openxmlformats.org/officeDocument/2006/relationships/slideLayout" Target="../slideLayouts/slideLayout35.xml"/></Relationships>
</file>

<file path=ppt/slides/_rels/slide14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2.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3.xml"/><Relationship Id="rId1" Type="http://schemas.openxmlformats.org/officeDocument/2006/relationships/slideLayout" Target="../slideLayouts/slideLayout35.xml"/></Relationships>
</file>

<file path=ppt/slides/_rels/slide15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4.xml"/><Relationship Id="rId1" Type="http://schemas.openxmlformats.org/officeDocument/2006/relationships/slideLayout" Target="../slideLayouts/slideLayout35.xml"/></Relationships>
</file>

<file path=ppt/slides/_rels/slide15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5.xml"/><Relationship Id="rId1" Type="http://schemas.openxmlformats.org/officeDocument/2006/relationships/slideLayout" Target="../slideLayouts/slideLayout35.xml"/></Relationships>
</file>

<file path=ppt/slides/_rels/slide153.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86.xml"/><Relationship Id="rId1" Type="http://schemas.openxmlformats.org/officeDocument/2006/relationships/slideLayout" Target="../slideLayouts/slideLayout30.xml"/></Relationships>
</file>

<file path=ppt/slides/_rels/slide154.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87.xml"/><Relationship Id="rId1" Type="http://schemas.openxmlformats.org/officeDocument/2006/relationships/slideLayout" Target="../slideLayouts/slideLayout30.xml"/></Relationships>
</file>

<file path=ppt/slides/_rels/slide15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8.xml"/><Relationship Id="rId1" Type="http://schemas.openxmlformats.org/officeDocument/2006/relationships/slideLayout" Target="../slideLayouts/slideLayout30.xml"/></Relationships>
</file>

<file path=ppt/slides/_rels/slide156.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89.xml"/><Relationship Id="rId1" Type="http://schemas.openxmlformats.org/officeDocument/2006/relationships/slideLayout" Target="../slideLayouts/slideLayout30.xml"/><Relationship Id="rId4" Type="http://schemas.openxmlformats.org/officeDocument/2006/relationships/image" Target="../media/image101.jpg"/></Relationships>
</file>

<file path=ppt/slides/_rels/slide157.xml.rels><?xml version="1.0" encoding="UTF-8" standalone="yes"?>
<Relationships xmlns="http://schemas.openxmlformats.org/package/2006/relationships"><Relationship Id="rId3" Type="http://schemas.openxmlformats.org/officeDocument/2006/relationships/hyperlink" Target="http://www.youtube.com/watch?v=h2OfQdYrHRs" TargetMode="External"/><Relationship Id="rId2" Type="http://schemas.openxmlformats.org/officeDocument/2006/relationships/notesSlide" Target="../notesSlides/notesSlide90.xml"/><Relationship Id="rId1" Type="http://schemas.openxmlformats.org/officeDocument/2006/relationships/slideLayout" Target="../slideLayouts/slideLayout30.xml"/><Relationship Id="rId6" Type="http://schemas.openxmlformats.org/officeDocument/2006/relationships/image" Target="../media/image103.png"/><Relationship Id="rId5" Type="http://schemas.openxmlformats.org/officeDocument/2006/relationships/hyperlink" Target="http://www.youtube.com/watch?v=Nu-nlQqFCKg" TargetMode="External"/><Relationship Id="rId4" Type="http://schemas.openxmlformats.org/officeDocument/2006/relationships/image" Target="../media/image102.png"/></Relationships>
</file>

<file path=ppt/slides/_rels/slide158.xml.rels><?xml version="1.0" encoding="UTF-8" standalone="yes"?>
<Relationships xmlns="http://schemas.openxmlformats.org/package/2006/relationships"><Relationship Id="rId3" Type="http://schemas.openxmlformats.org/officeDocument/2006/relationships/hyperlink" Target="http://www.youtube.com/watch?v=vMTKEDl-hco" TargetMode="External"/><Relationship Id="rId2" Type="http://schemas.openxmlformats.org/officeDocument/2006/relationships/notesSlide" Target="../notesSlides/notesSlide91.xml"/><Relationship Id="rId1" Type="http://schemas.openxmlformats.org/officeDocument/2006/relationships/slideLayout" Target="../slideLayouts/slideLayout30.xml"/><Relationship Id="rId4" Type="http://schemas.openxmlformats.org/officeDocument/2006/relationships/image" Target="../media/image104.png"/></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hyperlink" Target="http://www.google.com/glass/start/how-it-feels/"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2.jpg"/></Relationships>
</file>

<file path=ppt/slides/_rels/slide16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3.xml"/><Relationship Id="rId1" Type="http://schemas.openxmlformats.org/officeDocument/2006/relationships/slideLayout" Target="../slideLayouts/slideLayout35.xml"/></Relationships>
</file>

<file path=ppt/slides/_rels/slide16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4.xml"/><Relationship Id="rId1" Type="http://schemas.openxmlformats.org/officeDocument/2006/relationships/slideLayout" Target="../slideLayouts/slideLayout35.xml"/></Relationships>
</file>

<file path=ppt/slides/_rels/slide16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5.xml"/><Relationship Id="rId1" Type="http://schemas.openxmlformats.org/officeDocument/2006/relationships/slideLayout" Target="../slideLayouts/slideLayout35.xml"/></Relationships>
</file>

<file path=ppt/slides/_rels/slide16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6.xml"/><Relationship Id="rId1" Type="http://schemas.openxmlformats.org/officeDocument/2006/relationships/slideLayout" Target="../slideLayouts/slideLayout35.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5.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8.xml"/><Relationship Id="rId1" Type="http://schemas.openxmlformats.org/officeDocument/2006/relationships/slideLayout" Target="../slideLayouts/slideLayout24.xml"/></Relationships>
</file>

<file path=ppt/slides/_rels/slide16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9.xml"/><Relationship Id="rId1" Type="http://schemas.openxmlformats.org/officeDocument/2006/relationships/slideLayout" Target="../slideLayouts/slideLayout30.xml"/><Relationship Id="rId5" Type="http://schemas.openxmlformats.org/officeDocument/2006/relationships/image" Target="../media/image64.png"/><Relationship Id="rId4" Type="http://schemas.openxmlformats.org/officeDocument/2006/relationships/image" Target="../media/image62.png"/></Relationships>
</file>

<file path=ppt/slides/_rels/slide16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0.xml"/><Relationship Id="rId1" Type="http://schemas.openxmlformats.org/officeDocument/2006/relationships/slideLayout" Target="../slideLayouts/slideLayout35.xml"/></Relationships>
</file>

<file path=ppt/slides/_rels/slide16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1.xml"/><Relationship Id="rId1" Type="http://schemas.openxmlformats.org/officeDocument/2006/relationships/slideLayout" Target="../slideLayouts/slideLayout35.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hyperlink" Target="http://www.google.com/glass/start/how-it-feels/" TargetMode="External"/><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7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2.xml"/><Relationship Id="rId1" Type="http://schemas.openxmlformats.org/officeDocument/2006/relationships/slideLayout" Target="../slideLayouts/slideLayout35.xml"/><Relationship Id="rId4" Type="http://schemas.openxmlformats.org/officeDocument/2006/relationships/image" Target="../media/image68.png"/></Relationships>
</file>

<file path=ppt/slides/_rels/slide17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3.xml"/><Relationship Id="rId1" Type="http://schemas.openxmlformats.org/officeDocument/2006/relationships/slideLayout" Target="../slideLayouts/slideLayout35.xml"/><Relationship Id="rId4" Type="http://schemas.openxmlformats.org/officeDocument/2006/relationships/image" Target="../media/image70.png"/></Relationships>
</file>

<file path=ppt/slides/_rels/slide17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4.xml"/><Relationship Id="rId1" Type="http://schemas.openxmlformats.org/officeDocument/2006/relationships/slideLayout" Target="../slideLayouts/slideLayout35.xml"/><Relationship Id="rId4" Type="http://schemas.openxmlformats.org/officeDocument/2006/relationships/image" Target="../media/image72.png"/></Relationships>
</file>

<file path=ppt/slides/_rels/slide17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5.xml"/><Relationship Id="rId1" Type="http://schemas.openxmlformats.org/officeDocument/2006/relationships/slideLayout" Target="../slideLayouts/slideLayout35.xml"/><Relationship Id="rId4" Type="http://schemas.openxmlformats.org/officeDocument/2006/relationships/image" Target="../media/image74.png"/></Relationships>
</file>

<file path=ppt/slides/_rels/slide17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6.xml"/><Relationship Id="rId1" Type="http://schemas.openxmlformats.org/officeDocument/2006/relationships/slideLayout" Target="../slideLayouts/slideLayout35.xml"/><Relationship Id="rId4" Type="http://schemas.openxmlformats.org/officeDocument/2006/relationships/image" Target="../media/image76.png"/></Relationships>
</file>

<file path=ppt/slides/_rels/slide17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7.xml"/><Relationship Id="rId1" Type="http://schemas.openxmlformats.org/officeDocument/2006/relationships/slideLayout" Target="../slideLayouts/slideLayout35.xml"/></Relationships>
</file>

<file path=ppt/slides/_rels/slide17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8.xml"/><Relationship Id="rId1" Type="http://schemas.openxmlformats.org/officeDocument/2006/relationships/slideLayout" Target="../slideLayouts/slideLayout35.xml"/><Relationship Id="rId4" Type="http://schemas.openxmlformats.org/officeDocument/2006/relationships/image" Target="../media/image79.png"/></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35.xml"/></Relationships>
</file>

<file path=ppt/slides/_rels/slide17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42.xml"/></Relationships>
</file>

<file path=ppt/slides/_rels/slide17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2.xml"/></Relationships>
</file>

<file path=ppt/slides/_rels/slide18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10.xml"/><Relationship Id="rId1" Type="http://schemas.openxmlformats.org/officeDocument/2006/relationships/slideLayout" Target="../slideLayouts/slideLayout42.xml"/></Relationships>
</file>

<file path=ppt/slides/_rels/slide18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42.xml"/><Relationship Id="rId5" Type="http://schemas.openxmlformats.org/officeDocument/2006/relationships/image" Target="../media/image115.png"/><Relationship Id="rId4" Type="http://schemas.openxmlformats.org/officeDocument/2006/relationships/image" Target="../media/image114.png"/></Relationships>
</file>

<file path=ppt/slides/_rels/slide18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11.xml"/><Relationship Id="rId1" Type="http://schemas.openxmlformats.org/officeDocument/2006/relationships/slideLayout" Target="../slideLayouts/slideLayout42.xml"/><Relationship Id="rId5" Type="http://schemas.openxmlformats.org/officeDocument/2006/relationships/image" Target="../media/image118.png"/><Relationship Id="rId4" Type="http://schemas.openxmlformats.org/officeDocument/2006/relationships/image" Target="../media/image117.pn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8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12.xml"/><Relationship Id="rId1" Type="http://schemas.openxmlformats.org/officeDocument/2006/relationships/slideLayout" Target="../slideLayouts/slideLayout42.xml"/></Relationships>
</file>

<file path=ppt/slides/_rels/slide18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13.xml"/><Relationship Id="rId1" Type="http://schemas.openxmlformats.org/officeDocument/2006/relationships/slideLayout" Target="../slideLayouts/slideLayout42.xml"/></Relationships>
</file>

<file path=ppt/slides/_rels/slide18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14.xml"/><Relationship Id="rId1" Type="http://schemas.openxmlformats.org/officeDocument/2006/relationships/slideLayout" Target="../slideLayouts/slideLayout42.xml"/></Relationships>
</file>

<file path=ppt/slides/_rels/slide188.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125.png"/><Relationship Id="rId2" Type="http://schemas.openxmlformats.org/officeDocument/2006/relationships/image" Target="../media/image122.jpeg"/><Relationship Id="rId1" Type="http://schemas.openxmlformats.org/officeDocument/2006/relationships/slideLayout" Target="../slideLayouts/slideLayout42.xml"/><Relationship Id="rId6" Type="http://schemas.openxmlformats.org/officeDocument/2006/relationships/image" Target="../media/image124.jpeg"/><Relationship Id="rId5" Type="http://schemas.microsoft.com/office/2007/relationships/hdphoto" Target="../media/hdphoto5.wdp"/><Relationship Id="rId4" Type="http://schemas.openxmlformats.org/officeDocument/2006/relationships/image" Target="../media/image123.jpeg"/></Relationships>
</file>

<file path=ppt/slides/_rels/slide189.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125.png"/><Relationship Id="rId2" Type="http://schemas.openxmlformats.org/officeDocument/2006/relationships/image" Target="../media/image122.jpeg"/><Relationship Id="rId1" Type="http://schemas.openxmlformats.org/officeDocument/2006/relationships/slideLayout" Target="../slideLayouts/slideLayout42.xml"/><Relationship Id="rId6" Type="http://schemas.openxmlformats.org/officeDocument/2006/relationships/image" Target="../media/image124.jpeg"/><Relationship Id="rId5" Type="http://schemas.microsoft.com/office/2007/relationships/hdphoto" Target="../media/hdphoto5.wdp"/><Relationship Id="rId4" Type="http://schemas.openxmlformats.org/officeDocument/2006/relationships/image" Target="../media/image123.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190.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115.xml"/><Relationship Id="rId1" Type="http://schemas.openxmlformats.org/officeDocument/2006/relationships/slideLayout" Target="../slideLayouts/slideLayout42.xml"/><Relationship Id="rId5" Type="http://schemas.openxmlformats.org/officeDocument/2006/relationships/image" Target="../media/image128.jpg"/><Relationship Id="rId4" Type="http://schemas.openxmlformats.org/officeDocument/2006/relationships/image" Target="../media/image127.png"/></Relationships>
</file>

<file path=ppt/slides/_rels/slide19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37.xml"/></Relationships>
</file>

<file path=ppt/slides/_rels/slide19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16.xml"/><Relationship Id="rId1" Type="http://schemas.openxmlformats.org/officeDocument/2006/relationships/slideLayout" Target="../slideLayouts/slideLayout36.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9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17.xml"/><Relationship Id="rId1" Type="http://schemas.openxmlformats.org/officeDocument/2006/relationships/slideLayout" Target="../slideLayouts/slideLayout36.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36.xml"/></Relationships>
</file>

<file path=ppt/slides/_rels/slide19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2.xml"/></Relationships>
</file>

<file path=ppt/slides/_rels/slide19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19.xml"/><Relationship Id="rId1" Type="http://schemas.openxmlformats.org/officeDocument/2006/relationships/slideLayout" Target="../slideLayouts/slideLayout42.xml"/></Relationships>
</file>

<file path=ppt/slides/_rels/slide19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42.xml"/><Relationship Id="rId5" Type="http://schemas.openxmlformats.org/officeDocument/2006/relationships/image" Target="../media/image115.png"/><Relationship Id="rId4" Type="http://schemas.openxmlformats.org/officeDocument/2006/relationships/image" Target="../media/image114.png"/></Relationships>
</file>

<file path=ppt/slides/_rels/slide19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42.xml"/><Relationship Id="rId4" Type="http://schemas.openxmlformats.org/officeDocument/2006/relationships/image" Target="../media/image118.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16.emf"/><Relationship Id="rId4" Type="http://schemas.openxmlformats.org/officeDocument/2006/relationships/customXml" Target="../ink/ink2.xml"/></Relationships>
</file>

<file path=ppt/slides/_rels/slide20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0.png"/><Relationship Id="rId1" Type="http://schemas.openxmlformats.org/officeDocument/2006/relationships/slideLayout" Target="../slideLayouts/slideLayout42.xml"/><Relationship Id="rId5" Type="http://schemas.microsoft.com/office/2007/relationships/hdphoto" Target="../media/hdphoto3.wdp"/><Relationship Id="rId4" Type="http://schemas.openxmlformats.org/officeDocument/2006/relationships/image" Target="../media/image91.png"/></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0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20.xml"/><Relationship Id="rId1" Type="http://schemas.openxmlformats.org/officeDocument/2006/relationships/slideLayout" Target="../slideLayouts/slideLayout42.xml"/></Relationships>
</file>

<file path=ppt/slides/_rels/slide20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21.xml"/><Relationship Id="rId1" Type="http://schemas.openxmlformats.org/officeDocument/2006/relationships/slideLayout" Target="../slideLayouts/slideLayout42.xml"/></Relationships>
</file>

<file path=ppt/slides/_rels/slide20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22.xml"/><Relationship Id="rId1" Type="http://schemas.openxmlformats.org/officeDocument/2006/relationships/slideLayout" Target="../slideLayouts/slideLayout42.xml"/></Relationships>
</file>

<file path=ppt/slides/_rels/slide20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2.jpeg"/><Relationship Id="rId1" Type="http://schemas.openxmlformats.org/officeDocument/2006/relationships/slideLayout" Target="../slideLayouts/slideLayout42.xml"/></Relationships>
</file>

<file path=ppt/slides/_rels/slide20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2.jpeg"/><Relationship Id="rId1" Type="http://schemas.openxmlformats.org/officeDocument/2006/relationships/slideLayout" Target="../slideLayouts/slideLayout42.xml"/></Relationships>
</file>

<file path=ppt/slides/_rels/slide20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JPG"/><Relationship Id="rId1" Type="http://schemas.openxmlformats.org/officeDocument/2006/relationships/slideLayout" Target="../slideLayouts/slideLayout42.xml"/><Relationship Id="rId4" Type="http://schemas.openxmlformats.org/officeDocument/2006/relationships/image" Target="../media/image128.jpg"/></Relationships>
</file>

<file path=ppt/slides/_rels/slide208.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image" Target="../media/image132.png"/><Relationship Id="rId1" Type="http://schemas.openxmlformats.org/officeDocument/2006/relationships/slideLayout" Target="../slideLayouts/slideLayout36.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209.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17.emf"/></Relationships>
</file>

<file path=ppt/slides/_rels/slide210.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36.xml"/></Relationships>
</file>

<file path=ppt/slides/_rels/slide211.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36.xml"/></Relationships>
</file>

<file path=ppt/slides/_rels/slide212.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36.xml"/></Relationships>
</file>

<file path=ppt/slides/_rels/slide213.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36.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1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23.xml"/><Relationship Id="rId1" Type="http://schemas.openxmlformats.org/officeDocument/2006/relationships/slideLayout" Target="../slideLayouts/slideLayout9.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9.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9.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8.xml"/></Relationships>
</file>

<file path=ppt/slides/_rels/slide2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7.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19.emf"/><Relationship Id="rId4" Type="http://schemas.openxmlformats.org/officeDocument/2006/relationships/customXml" Target="../ink/ink4.xml"/></Relationships>
</file>

<file path=ppt/slides/_rels/slide22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28.xml"/><Relationship Id="rId1" Type="http://schemas.openxmlformats.org/officeDocument/2006/relationships/slideLayout" Target="../slideLayouts/slideLayout9.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9.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9.xml"/></Relationships>
</file>

<file path=ppt/slides/_rels/slide223.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131.xml"/><Relationship Id="rId1" Type="http://schemas.openxmlformats.org/officeDocument/2006/relationships/slideLayout" Target="../slideLayouts/slideLayout9.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20.emf"/><Relationship Id="rId4" Type="http://schemas.openxmlformats.org/officeDocument/2006/relationships/customXml" Target="../ink/ink5.xml"/></Relationships>
</file>

<file path=ppt/slides/_rels/slide2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1.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1.xml"/></Relationships>
</file>

<file path=ppt/slides/_rels/slide238.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notesSlide" Target="../notesSlides/notesSlide146.xml"/><Relationship Id="rId1" Type="http://schemas.openxmlformats.org/officeDocument/2006/relationships/slideLayout" Target="../slideLayouts/slideLayout1.xml"/><Relationship Id="rId4" Type="http://schemas.openxmlformats.org/officeDocument/2006/relationships/image" Target="../media/image146.jpg"/></Relationships>
</file>

<file path=ppt/slides/_rels/slide23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59.xml"/><Relationship Id="rId1" Type="http://schemas.openxmlformats.org/officeDocument/2006/relationships/slideLayout" Target="../slideLayouts/slideLayout2.xml"/><Relationship Id="rId4" Type="http://schemas.openxmlformats.org/officeDocument/2006/relationships/image" Target="../media/image151.png"/></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3" Type="http://schemas.openxmlformats.org/officeDocument/2006/relationships/hyperlink" Target="http://scratch.mit.edu/projects/10716634/" TargetMode="External"/><Relationship Id="rId2" Type="http://schemas.openxmlformats.org/officeDocument/2006/relationships/notesSlide" Target="../notesSlides/notesSlide163.xml"/><Relationship Id="rId1" Type="http://schemas.openxmlformats.org/officeDocument/2006/relationships/slideLayout" Target="../slideLayouts/slideLayout2.xml"/><Relationship Id="rId5" Type="http://schemas.openxmlformats.org/officeDocument/2006/relationships/image" Target="../media/image152.png"/><Relationship Id="rId4" Type="http://schemas.openxmlformats.org/officeDocument/2006/relationships/hyperlink" Target="http://scratch.mit.edu/projects/11301750/" TargetMode="External"/></Relationships>
</file>

<file path=ppt/slides/_rels/slide25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64.xml"/><Relationship Id="rId1" Type="http://schemas.openxmlformats.org/officeDocument/2006/relationships/slideLayout" Target="../slideLayouts/slideLayout1.xml"/></Relationships>
</file>

<file path=ppt/slides/_rels/slide25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65.xml"/><Relationship Id="rId1" Type="http://schemas.openxmlformats.org/officeDocument/2006/relationships/slideLayout" Target="../slideLayouts/slideLayout1.xml"/></Relationships>
</file>

<file path=ppt/slides/_rels/slide25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66.xml"/><Relationship Id="rId1" Type="http://schemas.openxmlformats.org/officeDocument/2006/relationships/slideLayout" Target="../slideLayouts/slideLayout1.xml"/></Relationships>
</file>

<file path=ppt/slides/_rels/slide25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67.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68.xml"/><Relationship Id="rId1" Type="http://schemas.openxmlformats.org/officeDocument/2006/relationships/slideLayout" Target="../slideLayouts/slideLayout6.xml"/></Relationships>
</file>

<file path=ppt/slides/_rels/slide26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69.xml"/><Relationship Id="rId1" Type="http://schemas.openxmlformats.org/officeDocument/2006/relationships/slideLayout" Target="../slideLayouts/slideLayout1.xml"/></Relationships>
</file>

<file path=ppt/slides/_rels/slide26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70.xml"/><Relationship Id="rId1" Type="http://schemas.openxmlformats.org/officeDocument/2006/relationships/slideLayout" Target="../slideLayouts/slideLayout2.xml"/><Relationship Id="rId5" Type="http://schemas.openxmlformats.org/officeDocument/2006/relationships/hyperlink" Target="http://scratch.mit.edu/projects/11300009/" TargetMode="External"/><Relationship Id="rId4" Type="http://schemas.openxmlformats.org/officeDocument/2006/relationships/hyperlink" Target="http://scratch.mit.edu/projects/10717211/" TargetMode="External"/></Relationships>
</file>

<file path=ppt/slides/_rels/slide26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1.xml"/></Relationships>
</file>

<file path=ppt/slides/_rels/slide26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74.xml"/><Relationship Id="rId1" Type="http://schemas.openxmlformats.org/officeDocument/2006/relationships/slideLayout" Target="../slideLayouts/slideLayout1.xml"/></Relationships>
</file>

<file path=ppt/slides/_rels/slide267.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75.xml"/><Relationship Id="rId1" Type="http://schemas.openxmlformats.org/officeDocument/2006/relationships/slideLayout" Target="../slideLayouts/slideLayout1.xml"/></Relationships>
</file>

<file path=ppt/slides/_rels/slide26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76.xml"/><Relationship Id="rId1" Type="http://schemas.openxmlformats.org/officeDocument/2006/relationships/slideLayout" Target="../slideLayouts/slideLayout1.xml"/></Relationships>
</file>

<file path=ppt/slides/_rels/slide26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77.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80.xml"/><Relationship Id="rId1" Type="http://schemas.openxmlformats.org/officeDocument/2006/relationships/slideLayout" Target="../slideLayouts/slideLayout1.xml"/><Relationship Id="rId4" Type="http://schemas.openxmlformats.org/officeDocument/2006/relationships/image" Target="../media/image164.png"/></Relationships>
</file>

<file path=ppt/slides/_rels/slide27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81.xml"/><Relationship Id="rId1" Type="http://schemas.openxmlformats.org/officeDocument/2006/relationships/slideLayout" Target="../slideLayouts/slideLayout1.xml"/></Relationships>
</file>

<file path=ppt/slides/_rels/slide27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82.xml"/><Relationship Id="rId1" Type="http://schemas.openxmlformats.org/officeDocument/2006/relationships/slideLayout" Target="../slideLayouts/slideLayout1.xml"/></Relationships>
</file>

<file path=ppt/slides/_rels/slide27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83.xml"/><Relationship Id="rId1" Type="http://schemas.openxmlformats.org/officeDocument/2006/relationships/slideLayout" Target="../slideLayouts/slideLayout1.xml"/></Relationships>
</file>

<file path=ppt/slides/_rels/slide276.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84.xml"/><Relationship Id="rId1" Type="http://schemas.openxmlformats.org/officeDocument/2006/relationships/slideLayout" Target="../slideLayouts/slideLayout1.xml"/></Relationships>
</file>

<file path=ppt/slides/_rels/slide27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85.xml"/><Relationship Id="rId1" Type="http://schemas.openxmlformats.org/officeDocument/2006/relationships/slideLayout" Target="../slideLayouts/slideLayout1.xml"/></Relationships>
</file>

<file path=ppt/slides/_rels/slide278.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86.xml"/><Relationship Id="rId1" Type="http://schemas.openxmlformats.org/officeDocument/2006/relationships/slideLayout" Target="../slideLayouts/slideLayout1.xml"/></Relationships>
</file>

<file path=ppt/slides/_rels/slide27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8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280.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88.xml"/><Relationship Id="rId1" Type="http://schemas.openxmlformats.org/officeDocument/2006/relationships/slideLayout" Target="../slideLayouts/slideLayout1.xml"/></Relationships>
</file>

<file path=ppt/slides/_rels/slide281.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89.xml"/><Relationship Id="rId1" Type="http://schemas.openxmlformats.org/officeDocument/2006/relationships/slideLayout" Target="../slideLayouts/slideLayout1.xml"/></Relationships>
</file>

<file path=ppt/slides/_rels/slide28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90.xml"/><Relationship Id="rId1" Type="http://schemas.openxmlformats.org/officeDocument/2006/relationships/slideLayout" Target="../slideLayouts/slideLayout1.xml"/></Relationships>
</file>

<file path=ppt/slides/_rels/slide283.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91.xml"/><Relationship Id="rId1" Type="http://schemas.openxmlformats.org/officeDocument/2006/relationships/slideLayout" Target="../slideLayouts/slideLayout1.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png"/></Relationships>
</file>

<file path=ppt/slides/_rels/slide28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92.xml"/><Relationship Id="rId1" Type="http://schemas.openxmlformats.org/officeDocument/2006/relationships/slideLayout" Target="../slideLayouts/slideLayout1.xml"/><Relationship Id="rId4" Type="http://schemas.openxmlformats.org/officeDocument/2006/relationships/image" Target="../media/image178.png"/></Relationships>
</file>

<file path=ppt/slides/_rels/slide285.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94.xml"/><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95.xml"/><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96.xml"/><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7.xml"/><Relationship Id="rId1" Type="http://schemas.openxmlformats.org/officeDocument/2006/relationships/slideLayout" Target="../slideLayouts/slideLayout6.xml"/><Relationship Id="rId6" Type="http://schemas.openxmlformats.org/officeDocument/2006/relationships/hyperlink" Target="http://www.wikipedia.org/" TargetMode="External"/><Relationship Id="rId5" Type="http://schemas.openxmlformats.org/officeDocument/2006/relationships/hyperlink" Target="http://www.youtube.com/watch?v=Tpl6ncyxLGw" TargetMode="External"/><Relationship Id="rId4" Type="http://schemas.openxmlformats.org/officeDocument/2006/relationships/image" Target="../media/image18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0.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3" Type="http://schemas.openxmlformats.org/officeDocument/2006/relationships/image" Target="../media/image183.jpg"/><Relationship Id="rId2" Type="http://schemas.openxmlformats.org/officeDocument/2006/relationships/notesSlide" Target="../notesSlides/notesSlide204.xml"/><Relationship Id="rId1" Type="http://schemas.openxmlformats.org/officeDocument/2006/relationships/slideLayout" Target="../slideLayouts/slideLayout1.xml"/></Relationships>
</file>

<file path=ppt/slides/_rels/slide297.xml.rels><?xml version="1.0" encoding="UTF-8" standalone="yes"?>
<Relationships xmlns="http://schemas.openxmlformats.org/package/2006/relationships"><Relationship Id="rId3" Type="http://schemas.openxmlformats.org/officeDocument/2006/relationships/image" Target="../media/image184.jpg"/><Relationship Id="rId2" Type="http://schemas.openxmlformats.org/officeDocument/2006/relationships/notesSlide" Target="../notesSlides/notesSlide205.xml"/><Relationship Id="rId1" Type="http://schemas.openxmlformats.org/officeDocument/2006/relationships/slideLayout" Target="../slideLayouts/slideLayout1.xml"/></Relationships>
</file>

<file path=ppt/slides/_rels/slide298.xml.rels><?xml version="1.0" encoding="UTF-8" standalone="yes"?>
<Relationships xmlns="http://schemas.openxmlformats.org/package/2006/relationships"><Relationship Id="rId3" Type="http://schemas.openxmlformats.org/officeDocument/2006/relationships/image" Target="../media/image185.jpg"/><Relationship Id="rId2" Type="http://schemas.openxmlformats.org/officeDocument/2006/relationships/notesSlide" Target="../notesSlides/notesSlide206.xml"/><Relationship Id="rId1" Type="http://schemas.openxmlformats.org/officeDocument/2006/relationships/slideLayout" Target="../slideLayouts/slideLayout1.xml"/></Relationships>
</file>

<file path=ppt/slides/_rels/slide299.xml.rels><?xml version="1.0" encoding="UTF-8" standalone="yes"?>
<Relationships xmlns="http://schemas.openxmlformats.org/package/2006/relationships"><Relationship Id="rId3" Type="http://schemas.openxmlformats.org/officeDocument/2006/relationships/image" Target="../media/image186.jpg"/><Relationship Id="rId2" Type="http://schemas.openxmlformats.org/officeDocument/2006/relationships/notesSlide" Target="../notesSlides/notesSlide20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0.xml.rels><?xml version="1.0" encoding="UTF-8" standalone="yes"?>
<Relationships xmlns="http://schemas.openxmlformats.org/package/2006/relationships"><Relationship Id="rId3" Type="http://schemas.openxmlformats.org/officeDocument/2006/relationships/hyperlink" Target="http://www.google.com/glass/start/how-it-feels/" TargetMode="External"/><Relationship Id="rId2" Type="http://schemas.openxmlformats.org/officeDocument/2006/relationships/notesSlide" Target="../notesSlides/notesSlide208.xml"/><Relationship Id="rId1" Type="http://schemas.openxmlformats.org/officeDocument/2006/relationships/slideLayout" Target="../slideLayouts/slideLayout6.xml"/><Relationship Id="rId5" Type="http://schemas.openxmlformats.org/officeDocument/2006/relationships/image" Target="../media/image187.jpg"/><Relationship Id="rId4" Type="http://schemas.openxmlformats.org/officeDocument/2006/relationships/image" Target="../media/image12.jpg"/></Relationships>
</file>

<file path=ppt/slides/_rels/slide301.xml.rels><?xml version="1.0" encoding="UTF-8" standalone="yes"?>
<Relationships xmlns="http://schemas.openxmlformats.org/package/2006/relationships"><Relationship Id="rId3" Type="http://schemas.openxmlformats.org/officeDocument/2006/relationships/hyperlink" Target="http://www.google.com/glass/start/how-it-feels/" TargetMode="External"/><Relationship Id="rId2" Type="http://schemas.openxmlformats.org/officeDocument/2006/relationships/notesSlide" Target="../notesSlides/notesSlide209.xml"/><Relationship Id="rId1" Type="http://schemas.openxmlformats.org/officeDocument/2006/relationships/slideLayout" Target="../slideLayouts/slideLayout6.xml"/><Relationship Id="rId4" Type="http://schemas.openxmlformats.org/officeDocument/2006/relationships/image" Target="../media/image188.jpg"/></Relationships>
</file>

<file path=ppt/slides/_rels/slide302.xml.rels><?xml version="1.0" encoding="UTF-8" standalone="yes"?>
<Relationships xmlns="http://schemas.openxmlformats.org/package/2006/relationships"><Relationship Id="rId3" Type="http://schemas.openxmlformats.org/officeDocument/2006/relationships/image" Target="../media/image189.jpg"/><Relationship Id="rId2" Type="http://schemas.openxmlformats.org/officeDocument/2006/relationships/notesSlide" Target="../notesSlides/notesSlide210.xml"/><Relationship Id="rId1" Type="http://schemas.openxmlformats.org/officeDocument/2006/relationships/slideLayout" Target="../slideLayouts/slideLayout6.xml"/><Relationship Id="rId4" Type="http://schemas.openxmlformats.org/officeDocument/2006/relationships/hyperlink" Target="http://www.google.com/glass/start/how-it-feels/" TargetMode="External"/></Relationships>
</file>

<file path=ppt/slides/_rels/slide303.xml.rels><?xml version="1.0" encoding="UTF-8" standalone="yes"?>
<Relationships xmlns="http://schemas.openxmlformats.org/package/2006/relationships"><Relationship Id="rId3" Type="http://schemas.openxmlformats.org/officeDocument/2006/relationships/image" Target="../media/image190.jpg"/><Relationship Id="rId2" Type="http://schemas.openxmlformats.org/officeDocument/2006/relationships/notesSlide" Target="../notesSlides/notesSlide211.xml"/><Relationship Id="rId1" Type="http://schemas.openxmlformats.org/officeDocument/2006/relationships/slideLayout" Target="../slideLayouts/slideLayout6.xml"/></Relationships>
</file>

<file path=ppt/slides/_rels/slide30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212.xml"/><Relationship Id="rId1" Type="http://schemas.openxmlformats.org/officeDocument/2006/relationships/slideLayout" Target="../slideLayouts/slideLayout1.xml"/></Relationships>
</file>

<file path=ppt/slides/_rels/slide30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13.xml"/><Relationship Id="rId1" Type="http://schemas.openxmlformats.org/officeDocument/2006/relationships/slideLayout" Target="../slideLayouts/slideLayout6.xml"/></Relationships>
</file>

<file path=ppt/slides/_rels/slide306.xml.rels><?xml version="1.0" encoding="UTF-8" standalone="yes"?>
<Relationships xmlns="http://schemas.openxmlformats.org/package/2006/relationships"><Relationship Id="rId3" Type="http://schemas.openxmlformats.org/officeDocument/2006/relationships/image" Target="../media/image191.jpg"/><Relationship Id="rId2" Type="http://schemas.openxmlformats.org/officeDocument/2006/relationships/notesSlide" Target="../notesSlides/notesSlide214.xml"/><Relationship Id="rId1" Type="http://schemas.openxmlformats.org/officeDocument/2006/relationships/slideLayout" Target="../slideLayouts/slideLayout6.xml"/><Relationship Id="rId4" Type="http://schemas.openxmlformats.org/officeDocument/2006/relationships/image" Target="../media/image192.jpg"/></Relationships>
</file>

<file path=ppt/slides/_rels/slide307.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215.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30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6.xml"/><Relationship Id="rId1" Type="http://schemas.openxmlformats.org/officeDocument/2006/relationships/slideLayout" Target="../slideLayouts/slideLayout6.xml"/><Relationship Id="rId4" Type="http://schemas.openxmlformats.org/officeDocument/2006/relationships/image" Target="../media/image194.jpg"/></Relationships>
</file>

<file path=ppt/slides/_rels/slide309.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3.emf"/></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5.emf"/><Relationship Id="rId4" Type="http://schemas.openxmlformats.org/officeDocument/2006/relationships/customXml" Target="../ink/ink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customXml" Target="../ink/ink9.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customXml" Target="../ink/ink10.xm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51.xml.rels><?xml version="1.0" encoding="UTF-8" standalone="yes"?>
<Relationships xmlns="http://schemas.openxmlformats.org/package/2006/relationships"><Relationship Id="rId3" Type="http://schemas.openxmlformats.org/officeDocument/2006/relationships/customXml" Target="../ink/ink11.xml"/><Relationship Id="rId2" Type="http://schemas.openxmlformats.org/officeDocument/2006/relationships/notesSlide" Target="../notesSlides/notesSlide34.xml"/><Relationship Id="rId1" Type="http://schemas.openxmlformats.org/officeDocument/2006/relationships/slideLayout" Target="../slideLayouts/slideLayout9.xml"/><Relationship Id="rId4" Type="http://schemas.openxmlformats.org/officeDocument/2006/relationships/image" Target="../media/image30.emf"/></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customXml" Target="../ink/ink12.xm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6.JPG"/></Relationships>
</file>

<file path=ppt/slides/_rels/slide60.xml.rels><?xml version="1.0" encoding="UTF-8" standalone="yes"?>
<Relationships xmlns="http://schemas.openxmlformats.org/package/2006/relationships"><Relationship Id="rId3" Type="http://schemas.openxmlformats.org/officeDocument/2006/relationships/hyperlink" Target="http://www.youtube.com/watch?v=XKpWSKjdv4U"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1.png"/></Relationships>
</file>

<file path=ppt/slides/_rels/slide6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6.xml"/><Relationship Id="rId1" Type="http://schemas.openxmlformats.org/officeDocument/2006/relationships/slideLayout" Target="../slideLayouts/slideLayout47.xml"/></Relationships>
</file>

<file path=ppt/slides/_rels/slide6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6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7.xml"/><Relationship Id="rId1" Type="http://schemas.openxmlformats.org/officeDocument/2006/relationships/slideLayout" Target="../slideLayouts/slideLayout58.xml"/></Relationships>
</file>

<file path=ppt/slides/_rels/slide6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8.xml"/><Relationship Id="rId1" Type="http://schemas.openxmlformats.org/officeDocument/2006/relationships/slideLayout" Target="../slideLayouts/slideLayout5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58.xml"/></Relationships>
</file>

<file path=ppt/slides/_rels/slide71.xml.rels><?xml version="1.0" encoding="UTF-8" standalone="yes"?>
<Relationships xmlns="http://schemas.openxmlformats.org/package/2006/relationships"><Relationship Id="rId3" Type="http://schemas.openxmlformats.org/officeDocument/2006/relationships/customXml" Target="../ink/ink13.xml"/><Relationship Id="rId2" Type="http://schemas.openxmlformats.org/officeDocument/2006/relationships/image" Target="../media/image39.jpg"/><Relationship Id="rId1" Type="http://schemas.openxmlformats.org/officeDocument/2006/relationships/slideLayout" Target="../slideLayouts/slideLayout58.xml"/><Relationship Id="rId4" Type="http://schemas.openxmlformats.org/officeDocument/2006/relationships/image" Target="../media/image40.emf"/></Relationships>
</file>

<file path=ppt/slides/_rels/slide7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58.xml"/></Relationships>
</file>

<file path=ppt/slides/_rels/slide7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jpeg"/><Relationship Id="rId1" Type="http://schemas.openxmlformats.org/officeDocument/2006/relationships/slideLayout" Target="../slideLayouts/slideLayout59.xml"/></Relationships>
</file>

<file path=ppt/slides/_rels/slide74.xml.rels><?xml version="1.0" encoding="UTF-8" standalone="yes"?>
<Relationships xmlns="http://schemas.openxmlformats.org/package/2006/relationships"><Relationship Id="rId3" Type="http://schemas.openxmlformats.org/officeDocument/2006/relationships/customXml" Target="../ink/ink14.xml"/><Relationship Id="rId2" Type="http://schemas.openxmlformats.org/officeDocument/2006/relationships/image" Target="../media/image42.png"/><Relationship Id="rId1" Type="http://schemas.openxmlformats.org/officeDocument/2006/relationships/slideLayout" Target="../slideLayouts/slideLayout58.xml"/><Relationship Id="rId4" Type="http://schemas.openxmlformats.org/officeDocument/2006/relationships/image" Target="../media/image43.emf"/></Relationships>
</file>

<file path=ppt/slides/_rels/slide7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2.png"/><Relationship Id="rId1" Type="http://schemas.openxmlformats.org/officeDocument/2006/relationships/slideLayout" Target="../slideLayouts/slideLayout58.xml"/></Relationships>
</file>

<file path=ppt/slides/_rels/slide7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5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7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58.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8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58.xml"/></Relationships>
</file>

<file path=ppt/slides/_rels/slide8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jpeg"/><Relationship Id="rId1" Type="http://schemas.openxmlformats.org/officeDocument/2006/relationships/slideLayout" Target="../slideLayouts/slideLayout58.xml"/></Relationships>
</file>

<file path=ppt/slides/_rels/slide8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58.xml"/></Relationships>
</file>

<file path=ppt/slides/_rels/slide8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59.xml"/></Relationships>
</file>

<file path=ppt/slides/_rels/slide8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58.xml"/></Relationships>
</file>

<file path=ppt/slides/_rels/slide8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jpeg"/><Relationship Id="rId1" Type="http://schemas.openxmlformats.org/officeDocument/2006/relationships/slideLayout" Target="../slideLayouts/slideLayout58.xml"/></Relationships>
</file>

<file path=ppt/slides/_rels/slide8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5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9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9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jpeg"/><Relationship Id="rId1" Type="http://schemas.openxmlformats.org/officeDocument/2006/relationships/slideLayout" Target="../slideLayouts/slideLayout58.xml"/></Relationships>
</file>

<file path=ppt/slides/_rels/slide9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5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pic>
        <p:nvPicPr>
          <p:cNvPr id="1026" name="Picture 2" descr="C:\Users\Owner\Desktop\IMG_06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7" name="Shape 39"/>
          <p:cNvSpPr txBox="1"/>
          <p:nvPr/>
        </p:nvSpPr>
        <p:spPr>
          <a:xfrm rot="20970918">
            <a:off x="219941" y="405663"/>
            <a:ext cx="2559524" cy="622504"/>
          </a:xfrm>
          <a:prstGeom prst="rect">
            <a:avLst/>
          </a:prstGeom>
          <a:solidFill>
            <a:srgbClr val="CC99FF"/>
          </a:solidFill>
        </p:spPr>
        <p:txBody>
          <a:bodyPr lIns="91425" tIns="91425" rIns="91425" bIns="91425" anchor="ctr" anchorCtr="0">
            <a:noAutofit/>
          </a:bodyPr>
          <a:lstStyle/>
          <a:p>
            <a:pPr algn="ctr">
              <a:spcBef>
                <a:spcPts val="0"/>
              </a:spcBef>
              <a:buNone/>
            </a:pPr>
            <a:r>
              <a:rPr lang="en" sz="2400" b="1" dirty="0">
                <a:solidFill>
                  <a:schemeClr val="tx1"/>
                </a:solidFill>
                <a:latin typeface="Droid Serif"/>
                <a:ea typeface="Droid Serif"/>
                <a:cs typeface="Droid Serif"/>
                <a:sym typeface="Droid Serif"/>
              </a:rPr>
              <a:t>Welcome back!</a:t>
            </a:r>
          </a:p>
        </p:txBody>
      </p:sp>
    </p:spTree>
    <p:extLst>
      <p:ext uri="{BB962C8B-B14F-4D97-AF65-F5344CB8AC3E}">
        <p14:creationId xmlns:p14="http://schemas.microsoft.com/office/powerpoint/2010/main" val="1177604273"/>
      </p:ext>
    </p:extLst>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1" name="Shape 91"/>
          <p:cNvSpPr txBox="1"/>
          <p:nvPr/>
        </p:nvSpPr>
        <p:spPr>
          <a:xfrm>
            <a:off x="198750" y="145375"/>
            <a:ext cx="6032999" cy="780599"/>
          </a:xfrm>
          <a:prstGeom prst="rect">
            <a:avLst/>
          </a:prstGeom>
          <a:noFill/>
        </p:spPr>
        <p:txBody>
          <a:bodyPr lIns="91425" tIns="91425" rIns="91425" bIns="91425" anchor="t" anchorCtr="0">
            <a:noAutofit/>
          </a:bodyPr>
          <a:lstStyle/>
          <a:p>
            <a:pPr lvl="0" rtl="0">
              <a:spcBef>
                <a:spcPts val="0"/>
              </a:spcBef>
              <a:buNone/>
            </a:pPr>
            <a:r>
              <a:rPr lang="en-US" sz="3600" dirty="0" smtClean="0">
                <a:latin typeface="Droid Serif"/>
                <a:ea typeface="Droid Serif"/>
                <a:cs typeface="Droid Serif"/>
                <a:sym typeface="Droid Serif"/>
              </a:rPr>
              <a:t>Why Computer Science?</a:t>
            </a:r>
            <a:endParaRPr lang="en" sz="3600" dirty="0">
              <a:latin typeface="Droid Serif"/>
              <a:ea typeface="Droid Serif"/>
              <a:cs typeface="Droid Serif"/>
              <a:sym typeface="Droid Serif"/>
            </a:endParaRPr>
          </a:p>
        </p:txBody>
      </p:sp>
      <p:sp>
        <p:nvSpPr>
          <p:cNvPr id="3" name="Rectangle 2"/>
          <p:cNvSpPr/>
          <p:nvPr/>
        </p:nvSpPr>
        <p:spPr>
          <a:xfrm rot="20894516">
            <a:off x="7025829" y="5998950"/>
            <a:ext cx="1805375" cy="400110"/>
          </a:xfrm>
          <a:prstGeom prst="rect">
            <a:avLst/>
          </a:prstGeom>
          <a:solidFill>
            <a:srgbClr val="FF9900"/>
          </a:solidFill>
        </p:spPr>
        <p:txBody>
          <a:bodyPr wrap="square">
            <a:spAutoFit/>
          </a:bodyPr>
          <a:lstStyle/>
          <a:p>
            <a:pPr algn="ctr"/>
            <a:r>
              <a:rPr lang="en-US" sz="2000" dirty="0" smtClean="0">
                <a:latin typeface="Cambria"/>
                <a:cs typeface="Cambria"/>
              </a:rPr>
              <a:t>Join in!</a:t>
            </a:r>
            <a:endParaRPr lang="en-US" sz="2000" dirty="0"/>
          </a:p>
        </p:txBody>
      </p:sp>
      <p:sp>
        <p:nvSpPr>
          <p:cNvPr id="5" name="TextBox 4"/>
          <p:cNvSpPr txBox="1"/>
          <p:nvPr/>
        </p:nvSpPr>
        <p:spPr>
          <a:xfrm>
            <a:off x="1268216" y="1848880"/>
            <a:ext cx="6660301" cy="2308324"/>
          </a:xfrm>
          <a:prstGeom prst="rect">
            <a:avLst/>
          </a:prstGeom>
          <a:solidFill>
            <a:srgbClr val="CCECFF"/>
          </a:solidFill>
        </p:spPr>
        <p:txBody>
          <a:bodyPr wrap="square" rtlCol="0">
            <a:spAutoFit/>
          </a:bodyPr>
          <a:lstStyle/>
          <a:p>
            <a:pPr algn="ctr"/>
            <a:r>
              <a:rPr lang="en-US" sz="3600" dirty="0" smtClean="0">
                <a:solidFill>
                  <a:schemeClr val="bg1">
                    <a:lumMod val="65000"/>
                  </a:schemeClr>
                </a:solidFill>
                <a:latin typeface="Cambria"/>
                <a:cs typeface="Cambria"/>
              </a:rPr>
              <a:t>CS is “good for you”</a:t>
            </a:r>
            <a:endParaRPr lang="en-US" sz="3600" dirty="0">
              <a:solidFill>
                <a:schemeClr val="bg1">
                  <a:lumMod val="65000"/>
                </a:schemeClr>
              </a:solidFill>
              <a:latin typeface="Cambria"/>
              <a:cs typeface="Cambria"/>
            </a:endParaRPr>
          </a:p>
          <a:p>
            <a:pPr algn="ctr"/>
            <a:r>
              <a:rPr lang="en-US" sz="3600" dirty="0" smtClean="0">
                <a:solidFill>
                  <a:schemeClr val="bg1">
                    <a:lumMod val="65000"/>
                  </a:schemeClr>
                </a:solidFill>
                <a:latin typeface="Cambria"/>
                <a:cs typeface="Cambria"/>
              </a:rPr>
              <a:t>CS is important and interesting</a:t>
            </a:r>
            <a:endParaRPr lang="en-US" sz="3600" dirty="0">
              <a:solidFill>
                <a:schemeClr val="bg1">
                  <a:lumMod val="65000"/>
                </a:schemeClr>
              </a:solidFill>
              <a:latin typeface="Cambria"/>
              <a:cs typeface="Cambria"/>
            </a:endParaRPr>
          </a:p>
          <a:p>
            <a:pPr algn="ctr"/>
            <a:r>
              <a:rPr lang="en-US" sz="3600" dirty="0" smtClean="0">
                <a:solidFill>
                  <a:schemeClr val="bg1">
                    <a:lumMod val="65000"/>
                  </a:schemeClr>
                </a:solidFill>
                <a:latin typeface="Cambria"/>
                <a:cs typeface="Cambria"/>
              </a:rPr>
              <a:t>CS is empowering and fun…</a:t>
            </a:r>
            <a:endParaRPr lang="en-US" sz="3600" dirty="0">
              <a:latin typeface="Cambria"/>
              <a:cs typeface="Cambria"/>
            </a:endParaRPr>
          </a:p>
          <a:p>
            <a:pPr algn="ctr"/>
            <a:r>
              <a:rPr lang="en-US" sz="3600" b="1" i="1" dirty="0" smtClean="0">
                <a:solidFill>
                  <a:srgbClr val="0000FF"/>
                </a:solidFill>
                <a:latin typeface="Cambria"/>
                <a:cs typeface="Cambria"/>
              </a:rPr>
              <a:t>Everybody's doing it!</a:t>
            </a:r>
            <a:endParaRPr lang="en-US" sz="3600" b="1" i="1" dirty="0">
              <a:solidFill>
                <a:srgbClr val="0000FF"/>
              </a:solidFill>
              <a:latin typeface="Cambria"/>
              <a:cs typeface="Cambria"/>
            </a:endParaRPr>
          </a:p>
        </p:txBody>
      </p:sp>
    </p:spTree>
    <p:extLst>
      <p:ext uri="{BB962C8B-B14F-4D97-AF65-F5344CB8AC3E}">
        <p14:creationId xmlns:p14="http://schemas.microsoft.com/office/powerpoint/2010/main" val="2616092517"/>
      </p:ext>
    </p:extLst>
  </p:cSld>
  <p:clrMapOvr>
    <a:masterClrMapping/>
  </p:clrMapOvr>
  <p:transition spd="slow">
    <p:cut/>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4653" y="246898"/>
            <a:ext cx="7772400" cy="730289"/>
          </a:xfrm>
        </p:spPr>
        <p:txBody>
          <a:bodyPr>
            <a:normAutofit/>
          </a:bodyPr>
          <a:lstStyle/>
          <a:p>
            <a:r>
              <a:rPr lang="en-US" sz="3600" dirty="0" smtClean="0"/>
              <a:t>Secret Fortress Construction Challenge</a:t>
            </a:r>
            <a:endParaRPr lang="en-US" sz="3600" dirty="0"/>
          </a:p>
        </p:txBody>
      </p:sp>
      <p:sp>
        <p:nvSpPr>
          <p:cNvPr id="5" name="TextBox 4"/>
          <p:cNvSpPr txBox="1"/>
          <p:nvPr/>
        </p:nvSpPr>
        <p:spPr>
          <a:xfrm>
            <a:off x="442176" y="1348210"/>
            <a:ext cx="8016024" cy="4401204"/>
          </a:xfrm>
          <a:prstGeom prst="rect">
            <a:avLst/>
          </a:prstGeom>
          <a:noFill/>
        </p:spPr>
        <p:txBody>
          <a:bodyPr wrap="square" rtlCol="0">
            <a:spAutoFit/>
          </a:bodyPr>
          <a:lstStyle/>
          <a:p>
            <a:pPr defTabSz="457200"/>
            <a:r>
              <a:rPr lang="en-US" kern="1200" dirty="0" smtClean="0">
                <a:solidFill>
                  <a:prstClr val="black"/>
                </a:solidFill>
                <a:latin typeface="Cambria"/>
                <a:ea typeface="+mn-ea"/>
                <a:cs typeface="Cambria"/>
              </a:rPr>
              <a:t>You should have two identical LEGO block kits. </a:t>
            </a:r>
          </a:p>
          <a:p>
            <a:pPr defTabSz="457200"/>
            <a:r>
              <a:rPr lang="en-US" kern="1200" dirty="0" smtClean="0">
                <a:solidFill>
                  <a:prstClr val="black"/>
                </a:solidFill>
                <a:latin typeface="Cambria"/>
                <a:ea typeface="+mn-ea"/>
                <a:cs typeface="Cambria"/>
              </a:rPr>
              <a:t>Set the extra kit aside, and use one kit to build a LEGO fortress:</a:t>
            </a:r>
          </a:p>
          <a:p>
            <a:pPr defTabSz="457200"/>
            <a:endParaRPr lang="en-US" kern="1200" dirty="0" smtClean="0">
              <a:solidFill>
                <a:prstClr val="black"/>
              </a:solidFill>
              <a:latin typeface="Cambria"/>
              <a:ea typeface="+mn-ea"/>
              <a:cs typeface="Cambria"/>
            </a:endParaRPr>
          </a:p>
          <a:p>
            <a:pPr marL="342900" indent="-342900" defTabSz="457200">
              <a:buFontTx/>
              <a:buAutoNum type="arabicPeriod"/>
            </a:pPr>
            <a:r>
              <a:rPr lang="en-US" kern="1200" dirty="0" smtClean="0">
                <a:solidFill>
                  <a:prstClr val="black"/>
                </a:solidFill>
                <a:latin typeface="Cambria"/>
                <a:ea typeface="+mn-ea"/>
                <a:cs typeface="Cambria"/>
              </a:rPr>
              <a:t>Find a secluded spot to build your </a:t>
            </a:r>
            <a:r>
              <a:rPr lang="en-US" i="1" kern="1200" dirty="0" smtClean="0">
                <a:solidFill>
                  <a:prstClr val="black"/>
                </a:solidFill>
                <a:latin typeface="Cambria"/>
                <a:ea typeface="+mn-ea"/>
                <a:cs typeface="Cambria"/>
              </a:rPr>
              <a:t>secret </a:t>
            </a:r>
            <a:r>
              <a:rPr lang="en-US" kern="1200" dirty="0" smtClean="0">
                <a:solidFill>
                  <a:prstClr val="black"/>
                </a:solidFill>
                <a:latin typeface="Cambria"/>
                <a:ea typeface="+mn-ea"/>
                <a:cs typeface="Cambria"/>
              </a:rPr>
              <a:t>fortress. Don</a:t>
            </a:r>
            <a:r>
              <a:rPr lang="fr-FR" kern="1200" dirty="0" smtClean="0">
                <a:solidFill>
                  <a:prstClr val="black"/>
                </a:solidFill>
                <a:latin typeface="Cambria"/>
                <a:ea typeface="+mn-ea"/>
                <a:cs typeface="Cambria"/>
              </a:rPr>
              <a:t>’</a:t>
            </a:r>
            <a:r>
              <a:rPr lang="en-US" kern="1200" dirty="0" smtClean="0">
                <a:solidFill>
                  <a:prstClr val="black"/>
                </a:solidFill>
                <a:latin typeface="Cambria"/>
                <a:ea typeface="+mn-ea"/>
                <a:cs typeface="Cambria"/>
              </a:rPr>
              <a:t>t let anyone else see it! </a:t>
            </a:r>
          </a:p>
          <a:p>
            <a:pPr marL="342900" indent="-342900" defTabSz="457200">
              <a:buFontTx/>
              <a:buAutoNum type="arabicPeriod"/>
            </a:pPr>
            <a:r>
              <a:rPr lang="en-US" kern="1200" dirty="0">
                <a:solidFill>
                  <a:prstClr val="black"/>
                </a:solidFill>
                <a:latin typeface="Cambria"/>
                <a:ea typeface="+mn-ea"/>
                <a:cs typeface="Cambria"/>
              </a:rPr>
              <a:t>Place your </a:t>
            </a:r>
            <a:r>
              <a:rPr lang="en-US" kern="1200" dirty="0" smtClean="0">
                <a:solidFill>
                  <a:prstClr val="black"/>
                </a:solidFill>
                <a:latin typeface="Cambria"/>
                <a:ea typeface="+mn-ea"/>
                <a:cs typeface="Cambria"/>
              </a:rPr>
              <a:t>Lego baseplate on </a:t>
            </a:r>
            <a:r>
              <a:rPr lang="en-US" kern="1200" dirty="0">
                <a:solidFill>
                  <a:prstClr val="black"/>
                </a:solidFill>
                <a:latin typeface="Cambria"/>
                <a:ea typeface="+mn-ea"/>
                <a:cs typeface="Cambria"/>
              </a:rPr>
              <a:t>top of </a:t>
            </a:r>
            <a:r>
              <a:rPr lang="en-US" kern="1200" dirty="0" smtClean="0">
                <a:solidFill>
                  <a:prstClr val="black"/>
                </a:solidFill>
                <a:latin typeface="Cambria"/>
                <a:ea typeface="+mn-ea"/>
                <a:cs typeface="Cambria"/>
              </a:rPr>
              <a:t>the template </a:t>
            </a:r>
            <a:r>
              <a:rPr lang="en-US" kern="1200" dirty="0">
                <a:solidFill>
                  <a:prstClr val="black"/>
                </a:solidFill>
                <a:latin typeface="Cambria"/>
                <a:ea typeface="+mn-ea"/>
                <a:cs typeface="Cambria"/>
              </a:rPr>
              <a:t>on page 2. </a:t>
            </a:r>
            <a:r>
              <a:rPr lang="en-US" kern="1200" dirty="0" smtClean="0">
                <a:solidFill>
                  <a:prstClr val="black"/>
                </a:solidFill>
                <a:latin typeface="Cambria"/>
                <a:ea typeface="+mn-ea"/>
                <a:cs typeface="Cambria"/>
              </a:rPr>
              <a:t>Note the x and y axes are 0, as usual.</a:t>
            </a:r>
          </a:p>
          <a:p>
            <a:pPr marL="342900" indent="-342900" defTabSz="457200">
              <a:buFontTx/>
              <a:buAutoNum type="arabicPeriod"/>
            </a:pPr>
            <a:r>
              <a:rPr lang="en-US" kern="1200" dirty="0" smtClean="0">
                <a:solidFill>
                  <a:prstClr val="black"/>
                </a:solidFill>
                <a:latin typeface="Cambria"/>
                <a:ea typeface="+mn-ea"/>
                <a:cs typeface="Cambria"/>
              </a:rPr>
              <a:t>[First-timer advice]  Keep your tower to the lower-left corner, where </a:t>
            </a:r>
            <a:r>
              <a:rPr lang="en-US" b="1" i="1" kern="1200" dirty="0" smtClean="0">
                <a:solidFill>
                  <a:prstClr val="black"/>
                </a:solidFill>
                <a:latin typeface="Cambria"/>
                <a:ea typeface="+mn-ea"/>
                <a:cs typeface="Cambria"/>
              </a:rPr>
              <a:t>x and y are 7 or less</a:t>
            </a:r>
          </a:p>
          <a:p>
            <a:pPr marL="342900" indent="-342900" defTabSz="457200">
              <a:buFontTx/>
              <a:buAutoNum type="arabicPeriod"/>
            </a:pPr>
            <a:r>
              <a:rPr lang="en-US" kern="1200" dirty="0" smtClean="0">
                <a:solidFill>
                  <a:prstClr val="black"/>
                </a:solidFill>
                <a:latin typeface="Cambria"/>
                <a:ea typeface="+mn-ea"/>
                <a:cs typeface="Cambria"/>
              </a:rPr>
              <a:t>Write the </a:t>
            </a:r>
            <a:r>
              <a:rPr lang="en-US" b="1" i="1" kern="1200" dirty="0" smtClean="0">
                <a:solidFill>
                  <a:prstClr val="black"/>
                </a:solidFill>
                <a:latin typeface="Cambria"/>
                <a:ea typeface="+mn-ea"/>
                <a:cs typeface="Cambria"/>
              </a:rPr>
              <a:t>English instructions </a:t>
            </a:r>
            <a:r>
              <a:rPr lang="en-US" kern="1200" dirty="0" smtClean="0">
                <a:solidFill>
                  <a:prstClr val="black"/>
                </a:solidFill>
                <a:latin typeface="Cambria"/>
                <a:ea typeface="+mn-ea"/>
                <a:cs typeface="Cambria"/>
              </a:rPr>
              <a:t>for building your tower…  (page 3)</a:t>
            </a:r>
          </a:p>
          <a:p>
            <a:pPr marL="342900" indent="-342900" defTabSz="457200">
              <a:buFontTx/>
              <a:buAutoNum type="arabicPeriod"/>
            </a:pPr>
            <a:r>
              <a:rPr lang="en-US" kern="1200" dirty="0" smtClean="0">
                <a:solidFill>
                  <a:prstClr val="black"/>
                </a:solidFill>
                <a:latin typeface="Cambria"/>
                <a:ea typeface="+mn-ea"/>
                <a:cs typeface="Cambria"/>
              </a:rPr>
              <a:t>Create a </a:t>
            </a:r>
            <a:r>
              <a:rPr lang="en-US" b="1" i="1" kern="1200" dirty="0" smtClean="0">
                <a:solidFill>
                  <a:prstClr val="black"/>
                </a:solidFill>
                <a:latin typeface="Cambria"/>
                <a:ea typeface="+mn-ea"/>
                <a:cs typeface="Cambria"/>
              </a:rPr>
              <a:t>binary encoding </a:t>
            </a:r>
            <a:r>
              <a:rPr lang="en-US" kern="1200" dirty="0" smtClean="0">
                <a:solidFill>
                  <a:prstClr val="black"/>
                </a:solidFill>
                <a:latin typeface="Cambria"/>
                <a:ea typeface="+mn-ea"/>
                <a:cs typeface="Cambria"/>
              </a:rPr>
              <a:t>(the legend) for each type and color of your Legos.  (page 3)</a:t>
            </a:r>
          </a:p>
          <a:p>
            <a:pPr marL="342900" indent="-342900" defTabSz="457200">
              <a:buFontTx/>
              <a:buAutoNum type="arabicPeriod"/>
            </a:pPr>
            <a:r>
              <a:rPr lang="en-US" kern="1200" dirty="0" smtClean="0">
                <a:solidFill>
                  <a:prstClr val="black"/>
                </a:solidFill>
                <a:latin typeface="Cambria"/>
                <a:ea typeface="+mn-ea"/>
                <a:cs typeface="Cambria"/>
              </a:rPr>
              <a:t>Translate the English instructions to </a:t>
            </a:r>
            <a:r>
              <a:rPr lang="en-US" b="1" i="1" kern="1200" dirty="0">
                <a:solidFill>
                  <a:prstClr val="black"/>
                </a:solidFill>
                <a:latin typeface="Cambria"/>
                <a:ea typeface="+mn-ea"/>
                <a:cs typeface="Cambria"/>
              </a:rPr>
              <a:t>b</a:t>
            </a:r>
            <a:r>
              <a:rPr lang="en-US" b="1" i="1" kern="1200" dirty="0" smtClean="0">
                <a:solidFill>
                  <a:prstClr val="black"/>
                </a:solidFill>
                <a:latin typeface="Cambria"/>
                <a:ea typeface="+mn-ea"/>
                <a:cs typeface="Cambria"/>
              </a:rPr>
              <a:t>inary instructions </a:t>
            </a:r>
            <a:r>
              <a:rPr lang="en-US" kern="1200" dirty="0" smtClean="0">
                <a:solidFill>
                  <a:prstClr val="black"/>
                </a:solidFill>
                <a:latin typeface="Cambria"/>
                <a:ea typeface="+mn-ea"/>
                <a:cs typeface="Cambria"/>
              </a:rPr>
              <a:t>for your tower!    (page 4)</a:t>
            </a:r>
          </a:p>
          <a:p>
            <a:pPr marL="342900" indent="-342900" defTabSz="457200">
              <a:buFontTx/>
              <a:buAutoNum type="arabicPeriod"/>
            </a:pPr>
            <a:r>
              <a:rPr lang="en-US" kern="1200" dirty="0" smtClean="0">
                <a:solidFill>
                  <a:prstClr val="black"/>
                </a:solidFill>
                <a:latin typeface="Cambria"/>
                <a:ea typeface="+mn-ea"/>
                <a:cs typeface="Cambria"/>
              </a:rPr>
              <a:t>Be sure to </a:t>
            </a:r>
            <a:r>
              <a:rPr lang="en-US" b="1" i="1" kern="1200" dirty="0" smtClean="0">
                <a:solidFill>
                  <a:prstClr val="black"/>
                </a:solidFill>
                <a:latin typeface="Cambria"/>
                <a:ea typeface="+mn-ea"/>
                <a:cs typeface="Cambria"/>
              </a:rPr>
              <a:t>copy over the legend</a:t>
            </a:r>
            <a:r>
              <a:rPr lang="en-US" kern="1200" dirty="0" smtClean="0">
                <a:solidFill>
                  <a:prstClr val="black"/>
                </a:solidFill>
                <a:latin typeface="Cambria"/>
                <a:ea typeface="+mn-ea"/>
                <a:cs typeface="Cambria"/>
              </a:rPr>
              <a:t>, as well!</a:t>
            </a:r>
          </a:p>
          <a:p>
            <a:pPr marL="342900" indent="-342900" defTabSz="457200">
              <a:buFontTx/>
              <a:buAutoNum type="arabicPeriod"/>
            </a:pPr>
            <a:r>
              <a:rPr lang="en-US" kern="1200" dirty="0" smtClean="0">
                <a:solidFill>
                  <a:prstClr val="black"/>
                </a:solidFill>
                <a:latin typeface="Cambria"/>
                <a:ea typeface="+mn-ea"/>
                <a:cs typeface="Cambria"/>
              </a:rPr>
              <a:t>[Optional]  Create a single line of 0s and 1s that you will send to the other team.</a:t>
            </a:r>
          </a:p>
          <a:p>
            <a:pPr marL="342900" indent="-342900" defTabSz="457200">
              <a:buFontTx/>
              <a:buAutoNum type="arabicPeriod"/>
            </a:pPr>
            <a:r>
              <a:rPr lang="en-US" kern="1200" dirty="0" smtClean="0">
                <a:solidFill>
                  <a:prstClr val="black"/>
                </a:solidFill>
                <a:latin typeface="Cambria"/>
                <a:ea typeface="+mn-ea"/>
                <a:cs typeface="Cambria"/>
              </a:rPr>
              <a:t>[Optional</a:t>
            </a:r>
            <a:r>
              <a:rPr lang="en-US" kern="1200" dirty="0">
                <a:solidFill>
                  <a:prstClr val="black"/>
                </a:solidFill>
                <a:latin typeface="Cambria"/>
                <a:ea typeface="+mn-ea"/>
                <a:cs typeface="Cambria"/>
              </a:rPr>
              <a:t>] </a:t>
            </a:r>
            <a:r>
              <a:rPr lang="en-US" kern="1200" dirty="0" smtClean="0">
                <a:solidFill>
                  <a:prstClr val="black"/>
                </a:solidFill>
                <a:latin typeface="Cambria"/>
                <a:ea typeface="+mn-ea"/>
                <a:cs typeface="Cambria"/>
              </a:rPr>
              <a:t> Text or email that single line of 0s and 1s to the other team. </a:t>
            </a:r>
          </a:p>
          <a:p>
            <a:pPr marL="342900" indent="-342900" defTabSz="457200">
              <a:buFontTx/>
              <a:buAutoNum type="arabicPeriod"/>
            </a:pPr>
            <a:r>
              <a:rPr lang="en-US" kern="1200" dirty="0" smtClean="0">
                <a:solidFill>
                  <a:prstClr val="black"/>
                </a:solidFill>
                <a:latin typeface="Cambria"/>
                <a:ea typeface="+mn-ea"/>
                <a:cs typeface="Cambria"/>
              </a:rPr>
              <a:t>[Optional]  Reassemble the other team's single line of 0s and 1s into binary instructions:</a:t>
            </a:r>
          </a:p>
          <a:p>
            <a:pPr marL="342900" indent="-342900" defTabSz="457200">
              <a:buFontTx/>
              <a:buAutoNum type="arabicPeriod"/>
            </a:pPr>
            <a:r>
              <a:rPr lang="en-US" b="1" i="1" kern="1200" dirty="0" smtClean="0">
                <a:solidFill>
                  <a:prstClr val="black"/>
                </a:solidFill>
                <a:latin typeface="Cambria"/>
                <a:ea typeface="+mn-ea"/>
                <a:cs typeface="Cambria"/>
              </a:rPr>
              <a:t>  Swap!  </a:t>
            </a:r>
            <a:r>
              <a:rPr lang="en-US" kern="1200" dirty="0" smtClean="0">
                <a:solidFill>
                  <a:prstClr val="black"/>
                </a:solidFill>
                <a:latin typeface="Cambria"/>
                <a:ea typeface="+mn-ea"/>
                <a:cs typeface="Cambria"/>
              </a:rPr>
              <a:t>Make sure you have the chart of the other team's </a:t>
            </a:r>
            <a:r>
              <a:rPr lang="en-US" b="1" i="1" kern="1200" dirty="0" smtClean="0">
                <a:solidFill>
                  <a:prstClr val="black"/>
                </a:solidFill>
                <a:latin typeface="Cambria"/>
                <a:ea typeface="+mn-ea"/>
                <a:cs typeface="Cambria"/>
              </a:rPr>
              <a:t>binary instructions</a:t>
            </a:r>
            <a:r>
              <a:rPr lang="en-US" kern="1200" dirty="0" smtClean="0">
                <a:solidFill>
                  <a:prstClr val="black"/>
                </a:solidFill>
                <a:latin typeface="Cambria"/>
                <a:ea typeface="+mn-ea"/>
                <a:cs typeface="Cambria"/>
              </a:rPr>
              <a:t>…</a:t>
            </a:r>
          </a:p>
          <a:p>
            <a:pPr marL="342900" indent="-342900" defTabSz="457200">
              <a:buFontTx/>
              <a:buAutoNum type="arabicPeriod"/>
            </a:pPr>
            <a:r>
              <a:rPr lang="en-US" kern="1200" dirty="0" smtClean="0">
                <a:solidFill>
                  <a:prstClr val="black"/>
                </a:solidFill>
                <a:latin typeface="Cambria"/>
                <a:ea typeface="+mn-ea"/>
                <a:cs typeface="Cambria"/>
              </a:rPr>
              <a:t>Make sure you copy the other team's </a:t>
            </a:r>
            <a:r>
              <a:rPr lang="en-US" b="1" i="1" kern="1200" dirty="0" smtClean="0">
                <a:solidFill>
                  <a:prstClr val="black"/>
                </a:solidFill>
                <a:latin typeface="Cambria"/>
                <a:ea typeface="+mn-ea"/>
                <a:cs typeface="Cambria"/>
              </a:rPr>
              <a:t>legend </a:t>
            </a:r>
            <a:r>
              <a:rPr lang="en-US" i="1" kern="1200" dirty="0" smtClean="0">
                <a:solidFill>
                  <a:prstClr val="black"/>
                </a:solidFill>
                <a:latin typeface="Cambria"/>
                <a:ea typeface="+mn-ea"/>
                <a:cs typeface="Cambria"/>
              </a:rPr>
              <a:t>with their binary encoding</a:t>
            </a:r>
            <a:endParaRPr lang="en-US" kern="1200" dirty="0" smtClean="0">
              <a:solidFill>
                <a:prstClr val="black"/>
              </a:solidFill>
              <a:latin typeface="Cambria"/>
              <a:ea typeface="+mn-ea"/>
              <a:cs typeface="Cambria"/>
            </a:endParaRPr>
          </a:p>
          <a:p>
            <a:pPr marL="342900" indent="-342900" defTabSz="457200">
              <a:buFontTx/>
              <a:buAutoNum type="arabicPeriod"/>
            </a:pPr>
            <a:r>
              <a:rPr lang="en-US" kern="1200" dirty="0" smtClean="0">
                <a:solidFill>
                  <a:prstClr val="black"/>
                </a:solidFill>
                <a:latin typeface="Cambria"/>
                <a:ea typeface="+mn-ea"/>
                <a:cs typeface="Cambria"/>
              </a:rPr>
              <a:t>Convert their binary instructions back to </a:t>
            </a:r>
            <a:r>
              <a:rPr lang="en-US" b="1" i="1" kern="1200" dirty="0" smtClean="0">
                <a:solidFill>
                  <a:prstClr val="black"/>
                </a:solidFill>
                <a:latin typeface="Cambria"/>
                <a:ea typeface="+mn-ea"/>
                <a:cs typeface="Cambria"/>
              </a:rPr>
              <a:t>English instructions </a:t>
            </a:r>
            <a:r>
              <a:rPr lang="en-US" i="1" kern="1200" dirty="0" smtClean="0">
                <a:solidFill>
                  <a:prstClr val="black"/>
                </a:solidFill>
                <a:latin typeface="Cambria"/>
                <a:ea typeface="+mn-ea"/>
                <a:cs typeface="Cambria"/>
              </a:rPr>
              <a:t>using the legend.</a:t>
            </a:r>
          </a:p>
          <a:p>
            <a:pPr marL="342900" indent="-342900" defTabSz="457200">
              <a:buFontTx/>
              <a:buAutoNum type="arabicPeriod"/>
            </a:pPr>
            <a:r>
              <a:rPr lang="en-US" i="1" kern="1200" dirty="0" smtClean="0">
                <a:solidFill>
                  <a:prstClr val="black"/>
                </a:solidFill>
                <a:latin typeface="Cambria"/>
                <a:ea typeface="+mn-ea"/>
                <a:cs typeface="Cambria"/>
              </a:rPr>
              <a:t> </a:t>
            </a:r>
            <a:r>
              <a:rPr lang="en-US" kern="1200" dirty="0" smtClean="0">
                <a:solidFill>
                  <a:prstClr val="black"/>
                </a:solidFill>
                <a:latin typeface="Cambria"/>
                <a:ea typeface="+mn-ea"/>
                <a:cs typeface="Cambria"/>
              </a:rPr>
              <a:t>Try to build their secret fortress!</a:t>
            </a:r>
          </a:p>
          <a:p>
            <a:pPr marL="342900" indent="-342900" defTabSz="457200">
              <a:buFontTx/>
              <a:buAutoNum type="arabicPeriod"/>
            </a:pPr>
            <a:r>
              <a:rPr lang="en-US" kern="1200" dirty="0" smtClean="0">
                <a:solidFill>
                  <a:prstClr val="black"/>
                </a:solidFill>
                <a:latin typeface="Cambria"/>
                <a:ea typeface="+mn-ea"/>
                <a:cs typeface="Cambria"/>
              </a:rPr>
              <a:t>When both teams are done, compare the fortresses you’ve created. </a:t>
            </a:r>
          </a:p>
          <a:p>
            <a:pPr marL="342900" indent="-342900" defTabSz="457200">
              <a:buFontTx/>
              <a:buAutoNum type="arabicPeriod"/>
            </a:pPr>
            <a:r>
              <a:rPr lang="en-US" kern="1200" dirty="0" smtClean="0">
                <a:solidFill>
                  <a:prstClr val="black"/>
                </a:solidFill>
                <a:latin typeface="Cambria"/>
                <a:ea typeface="+mn-ea"/>
                <a:cs typeface="Cambria"/>
              </a:rPr>
              <a:t>Were you successful? Why or why not? </a:t>
            </a:r>
          </a:p>
          <a:p>
            <a:pPr marL="342900" indent="-342900" defTabSz="457200">
              <a:buFontTx/>
              <a:buAutoNum type="arabicPeriod"/>
            </a:pPr>
            <a:r>
              <a:rPr lang="en-US" b="1" kern="1200" dirty="0" smtClean="0">
                <a:solidFill>
                  <a:prstClr val="black"/>
                </a:solidFill>
                <a:latin typeface="Cambria"/>
                <a:ea typeface="+mn-ea"/>
                <a:cs typeface="Cambria"/>
              </a:rPr>
              <a:t>Debug!  </a:t>
            </a:r>
            <a:r>
              <a:rPr lang="en-US" kern="1200" dirty="0" smtClean="0">
                <a:solidFill>
                  <a:prstClr val="black"/>
                </a:solidFill>
                <a:latin typeface="Cambria"/>
                <a:ea typeface="+mn-ea"/>
                <a:cs typeface="Cambria"/>
              </a:rPr>
              <a:t>If something went wrong, find where it went wrong -- which step of the process was it?!</a:t>
            </a:r>
            <a:endParaRPr lang="en-US" kern="1200" dirty="0">
              <a:solidFill>
                <a:prstClr val="black"/>
              </a:solidFill>
              <a:latin typeface="Cambria"/>
              <a:ea typeface="+mn-ea"/>
              <a:cs typeface="Cambria"/>
            </a:endParaRPr>
          </a:p>
        </p:txBody>
      </p:sp>
      <p:sp>
        <p:nvSpPr>
          <p:cNvPr id="6" name="Slide Number Placeholder 7"/>
          <p:cNvSpPr>
            <a:spLocks noGrp="1"/>
          </p:cNvSpPr>
          <p:nvPr>
            <p:ph type="sldNum" sz="quarter" idx="12"/>
          </p:nvPr>
        </p:nvSpPr>
        <p:spPr>
          <a:xfrm>
            <a:off x="6800458" y="6401302"/>
            <a:ext cx="2133600" cy="365125"/>
          </a:xfrm>
        </p:spPr>
        <p:txBody>
          <a:bodyPr/>
          <a:lstStyle/>
          <a:p>
            <a:fld id="{92586830-87D9-8B43-8F0E-8FD3FEDA1409}" type="slidenum">
              <a:rPr lang="en-US" sz="1800" smtClean="0">
                <a:solidFill>
                  <a:prstClr val="black">
                    <a:tint val="75000"/>
                  </a:prstClr>
                </a:solidFill>
              </a:rPr>
              <a:pPr/>
              <a:t>100</a:t>
            </a:fld>
            <a:endParaRPr lang="en-US" sz="1800" dirty="0">
              <a:solidFill>
                <a:prstClr val="black">
                  <a:tint val="75000"/>
                </a:prstClr>
              </a:solidFill>
            </a:endParaRPr>
          </a:p>
        </p:txBody>
      </p:sp>
      <p:sp>
        <p:nvSpPr>
          <p:cNvPr id="7" name="TextBox 6"/>
          <p:cNvSpPr txBox="1"/>
          <p:nvPr/>
        </p:nvSpPr>
        <p:spPr>
          <a:xfrm rot="21318401">
            <a:off x="2391476" y="4202763"/>
            <a:ext cx="6284412" cy="1754326"/>
          </a:xfrm>
          <a:prstGeom prst="rect">
            <a:avLst/>
          </a:prstGeom>
          <a:solidFill>
            <a:schemeClr val="bg1"/>
          </a:solidFill>
          <a:ln>
            <a:solidFill>
              <a:schemeClr val="bg1">
                <a:lumMod val="65000"/>
              </a:schemeClr>
            </a:solidFill>
          </a:ln>
        </p:spPr>
        <p:txBody>
          <a:bodyPr wrap="square" rtlCol="0">
            <a:spAutoFit/>
          </a:bodyPr>
          <a:lstStyle/>
          <a:p>
            <a:pPr algn="ctr" defTabSz="457200"/>
            <a:r>
              <a:rPr lang="en-US" sz="5400" kern="1200" dirty="0" smtClean="0">
                <a:solidFill>
                  <a:prstClr val="black"/>
                </a:solidFill>
                <a:latin typeface="Calibri"/>
                <a:ea typeface="+mn-ea"/>
                <a:cs typeface="+mn-cs"/>
              </a:rPr>
              <a:t>Now, the real thing…</a:t>
            </a:r>
          </a:p>
          <a:p>
            <a:pPr algn="ctr" defTabSz="457200"/>
            <a:r>
              <a:rPr lang="en-US" sz="5400" i="1" kern="1200" dirty="0" smtClean="0">
                <a:solidFill>
                  <a:srgbClr val="0000FF"/>
                </a:solidFill>
                <a:latin typeface="Calibri"/>
                <a:ea typeface="+mn-ea"/>
                <a:cs typeface="+mn-cs"/>
              </a:rPr>
              <a:t>Pairs, pair up!</a:t>
            </a:r>
            <a:endParaRPr lang="en-US" sz="5400" i="1" kern="1200" dirty="0">
              <a:solidFill>
                <a:srgbClr val="0000FF"/>
              </a:solidFill>
              <a:latin typeface="Calibri"/>
              <a:ea typeface="+mn-ea"/>
              <a:cs typeface="+mn-cs"/>
            </a:endParaRPr>
          </a:p>
        </p:txBody>
      </p:sp>
    </p:spTree>
    <p:extLst>
      <p:ext uri="{BB962C8B-B14F-4D97-AF65-F5344CB8AC3E}">
        <p14:creationId xmlns:p14="http://schemas.microsoft.com/office/powerpoint/2010/main" val="35968485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739083336"/>
              </p:ext>
            </p:extLst>
          </p:nvPr>
        </p:nvGraphicFramePr>
        <p:xfrm>
          <a:off x="2647886" y="5966607"/>
          <a:ext cx="4662816" cy="486686"/>
        </p:xfrm>
        <a:graphic>
          <a:graphicData uri="http://schemas.openxmlformats.org/drawingml/2006/table">
            <a:tbl>
              <a:tblPr bandCol="1">
                <a:tableStyleId>{9D7B26C5-4107-4FEC-AEDC-1716B250A1EF}</a:tableStyleId>
              </a:tblPr>
              <a:tblGrid>
                <a:gridCol w="291426"/>
                <a:gridCol w="291426"/>
                <a:gridCol w="291426"/>
                <a:gridCol w="291426"/>
                <a:gridCol w="291426"/>
                <a:gridCol w="291426"/>
                <a:gridCol w="291426"/>
                <a:gridCol w="291426"/>
                <a:gridCol w="291426"/>
                <a:gridCol w="291426"/>
                <a:gridCol w="291426"/>
                <a:gridCol w="291426"/>
                <a:gridCol w="291426"/>
                <a:gridCol w="291426"/>
                <a:gridCol w="291426"/>
                <a:gridCol w="291426"/>
              </a:tblGrid>
              <a:tr h="486686">
                <a:tc>
                  <a:txBody>
                    <a:bodyPr/>
                    <a:lstStyle/>
                    <a:p>
                      <a:pPr algn="ctr"/>
                      <a:r>
                        <a:rPr lang="en-US" sz="1600" b="1" dirty="0" smtClean="0"/>
                        <a:t>0</a:t>
                      </a:r>
                      <a:endParaRPr lang="en-US" sz="1600" b="1" dirty="0"/>
                    </a:p>
                  </a:txBody>
                  <a:tcPr marL="0" marR="0" marT="0" marB="0"/>
                </a:tc>
                <a:tc>
                  <a:txBody>
                    <a:bodyPr/>
                    <a:lstStyle/>
                    <a:p>
                      <a:pPr algn="ctr"/>
                      <a:r>
                        <a:rPr lang="en-US" sz="1600" b="1" dirty="0" smtClean="0"/>
                        <a:t>1</a:t>
                      </a:r>
                      <a:endParaRPr lang="en-US" sz="1600" b="1" dirty="0"/>
                    </a:p>
                  </a:txBody>
                  <a:tcPr marL="0" marR="0" marT="0" marB="0"/>
                </a:tc>
                <a:tc>
                  <a:txBody>
                    <a:bodyPr/>
                    <a:lstStyle/>
                    <a:p>
                      <a:pPr algn="ctr"/>
                      <a:r>
                        <a:rPr lang="en-US" sz="1600" b="1" dirty="0" smtClean="0"/>
                        <a:t>2</a:t>
                      </a:r>
                      <a:endParaRPr lang="en-US" sz="1600" b="1" dirty="0"/>
                    </a:p>
                  </a:txBody>
                  <a:tcPr marL="0" marR="0" marT="0" marB="0"/>
                </a:tc>
                <a:tc>
                  <a:txBody>
                    <a:bodyPr/>
                    <a:lstStyle/>
                    <a:p>
                      <a:pPr algn="ctr"/>
                      <a:r>
                        <a:rPr lang="en-US" sz="1600" b="1" dirty="0" smtClean="0"/>
                        <a:t>3</a:t>
                      </a:r>
                      <a:endParaRPr lang="en-US" sz="1600" b="1" dirty="0"/>
                    </a:p>
                  </a:txBody>
                  <a:tcPr marL="0" marR="0" marT="0" marB="0"/>
                </a:tc>
                <a:tc>
                  <a:txBody>
                    <a:bodyPr/>
                    <a:lstStyle/>
                    <a:p>
                      <a:pPr algn="ctr"/>
                      <a:r>
                        <a:rPr lang="en-US" sz="1600" b="1" dirty="0" smtClean="0"/>
                        <a:t>4</a:t>
                      </a:r>
                      <a:endParaRPr lang="en-US" sz="1600" b="1" dirty="0"/>
                    </a:p>
                  </a:txBody>
                  <a:tcPr marL="0" marR="0" marT="0" marB="0"/>
                </a:tc>
                <a:tc>
                  <a:txBody>
                    <a:bodyPr/>
                    <a:lstStyle/>
                    <a:p>
                      <a:pPr algn="ctr"/>
                      <a:r>
                        <a:rPr lang="en-US" sz="1600" b="1" dirty="0" smtClean="0"/>
                        <a:t>5</a:t>
                      </a:r>
                      <a:endParaRPr lang="en-US" sz="1600" b="1" dirty="0"/>
                    </a:p>
                  </a:txBody>
                  <a:tcPr marL="0" marR="0" marT="0" marB="0"/>
                </a:tc>
                <a:tc>
                  <a:txBody>
                    <a:bodyPr/>
                    <a:lstStyle/>
                    <a:p>
                      <a:pPr algn="ctr"/>
                      <a:r>
                        <a:rPr lang="en-US" sz="1600" b="1" dirty="0" smtClean="0"/>
                        <a:t>6</a:t>
                      </a:r>
                      <a:endParaRPr lang="en-US" sz="1600" b="1" dirty="0"/>
                    </a:p>
                  </a:txBody>
                  <a:tcPr marL="0" marR="0" marT="0" marB="0"/>
                </a:tc>
                <a:tc>
                  <a:txBody>
                    <a:bodyPr/>
                    <a:lstStyle/>
                    <a:p>
                      <a:pPr algn="ctr"/>
                      <a:r>
                        <a:rPr lang="en-US" sz="1600" b="1" dirty="0" smtClean="0"/>
                        <a:t>7</a:t>
                      </a:r>
                      <a:endParaRPr lang="en-US" sz="1600" b="1" dirty="0"/>
                    </a:p>
                  </a:txBody>
                  <a:tcPr marL="0" marR="0" marT="0" marB="0"/>
                </a:tc>
                <a:tc>
                  <a:txBody>
                    <a:bodyPr/>
                    <a:lstStyle/>
                    <a:p>
                      <a:pPr algn="ctr"/>
                      <a:r>
                        <a:rPr lang="en-US" sz="1600" b="1" dirty="0" smtClean="0"/>
                        <a:t>8</a:t>
                      </a:r>
                      <a:endParaRPr lang="en-US" sz="1600" b="1" dirty="0"/>
                    </a:p>
                  </a:txBody>
                  <a:tcPr marL="0" marR="0" marT="0" marB="0"/>
                </a:tc>
                <a:tc>
                  <a:txBody>
                    <a:bodyPr/>
                    <a:lstStyle/>
                    <a:p>
                      <a:pPr algn="ctr"/>
                      <a:r>
                        <a:rPr lang="en-US" sz="1600" b="1" dirty="0" smtClean="0"/>
                        <a:t>9</a:t>
                      </a:r>
                      <a:endParaRPr lang="en-US" sz="1600" b="1" dirty="0"/>
                    </a:p>
                  </a:txBody>
                  <a:tcPr marL="0" marR="0" marT="0" marB="0"/>
                </a:tc>
                <a:tc>
                  <a:txBody>
                    <a:bodyPr/>
                    <a:lstStyle/>
                    <a:p>
                      <a:pPr algn="ctr"/>
                      <a:r>
                        <a:rPr lang="en-US" sz="1600" b="1" dirty="0" smtClean="0"/>
                        <a:t>10</a:t>
                      </a:r>
                      <a:endParaRPr lang="en-US" sz="1600" b="1" dirty="0"/>
                    </a:p>
                  </a:txBody>
                  <a:tcPr marL="0" marR="0" marT="0" marB="0"/>
                </a:tc>
                <a:tc>
                  <a:txBody>
                    <a:bodyPr/>
                    <a:lstStyle/>
                    <a:p>
                      <a:pPr algn="ctr"/>
                      <a:r>
                        <a:rPr lang="en-US" sz="1600" b="1" dirty="0" smtClean="0"/>
                        <a:t>11</a:t>
                      </a:r>
                      <a:endParaRPr lang="en-US" sz="1600" b="1" dirty="0"/>
                    </a:p>
                  </a:txBody>
                  <a:tcPr marL="0" marR="0" marT="0" marB="0"/>
                </a:tc>
                <a:tc>
                  <a:txBody>
                    <a:bodyPr/>
                    <a:lstStyle/>
                    <a:p>
                      <a:pPr algn="ctr"/>
                      <a:r>
                        <a:rPr lang="en-US" sz="1600" b="1" dirty="0" smtClean="0"/>
                        <a:t>12</a:t>
                      </a:r>
                      <a:endParaRPr lang="en-US" sz="1600" b="1" dirty="0"/>
                    </a:p>
                  </a:txBody>
                  <a:tcPr marL="0" marR="0" marT="0" marB="0"/>
                </a:tc>
                <a:tc>
                  <a:txBody>
                    <a:bodyPr/>
                    <a:lstStyle/>
                    <a:p>
                      <a:pPr algn="ctr"/>
                      <a:r>
                        <a:rPr lang="en-US" sz="1600" b="1" dirty="0" smtClean="0"/>
                        <a:t>13</a:t>
                      </a:r>
                      <a:endParaRPr lang="en-US" sz="1600" b="1" dirty="0"/>
                    </a:p>
                  </a:txBody>
                  <a:tcPr marL="0" marR="0" marT="0" marB="0"/>
                </a:tc>
                <a:tc>
                  <a:txBody>
                    <a:bodyPr/>
                    <a:lstStyle/>
                    <a:p>
                      <a:pPr algn="ctr"/>
                      <a:r>
                        <a:rPr lang="en-US" sz="1600" b="1" spc="0" dirty="0" smtClean="0"/>
                        <a:t>14</a:t>
                      </a:r>
                      <a:endParaRPr lang="en-US" sz="1600" b="1" spc="0" dirty="0"/>
                    </a:p>
                  </a:txBody>
                  <a:tcPr marL="0" marR="0" marT="0" marB="0"/>
                </a:tc>
                <a:tc>
                  <a:txBody>
                    <a:bodyPr/>
                    <a:lstStyle/>
                    <a:p>
                      <a:pPr algn="ctr"/>
                      <a:r>
                        <a:rPr lang="en-US" sz="1600" b="1" dirty="0" smtClean="0"/>
                        <a:t>15</a:t>
                      </a:r>
                    </a:p>
                  </a:txBody>
                  <a:tcPr marL="0" marR="0" marT="0" marB="0"/>
                </a:tc>
              </a:tr>
            </a:tbl>
          </a:graphicData>
        </a:graphic>
      </p:graphicFrame>
      <p:grpSp>
        <p:nvGrpSpPr>
          <p:cNvPr id="5" name="Group 4"/>
          <p:cNvGrpSpPr/>
          <p:nvPr/>
        </p:nvGrpSpPr>
        <p:grpSpPr>
          <a:xfrm>
            <a:off x="2645803" y="1381662"/>
            <a:ext cx="4668806" cy="4584945"/>
            <a:chOff x="2132014" y="974768"/>
            <a:chExt cx="4668806" cy="4584945"/>
          </a:xfrm>
        </p:grpSpPr>
        <p:pic>
          <p:nvPicPr>
            <p:cNvPr id="7" name="Picture 6" descr="Screen Shot 2014-05-21 at 10.22.22 AM.png"/>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134097" y="2110901"/>
              <a:ext cx="3522980" cy="3448812"/>
            </a:xfrm>
            <a:prstGeom prst="rect">
              <a:avLst/>
            </a:prstGeom>
          </p:spPr>
        </p:pic>
        <p:pic>
          <p:nvPicPr>
            <p:cNvPr id="43" name="Picture 42" descr="Screen Shot 2014-05-21 at 10.22.22 AM.png"/>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277840" y="2105019"/>
              <a:ext cx="3522980" cy="3448812"/>
            </a:xfrm>
            <a:prstGeom prst="rect">
              <a:avLst/>
            </a:prstGeom>
          </p:spPr>
        </p:pic>
        <p:pic>
          <p:nvPicPr>
            <p:cNvPr id="37" name="Picture 36" descr="Screen Shot 2014-05-21 at 10.22.22 AM.png"/>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273933" y="974768"/>
              <a:ext cx="3522980" cy="3448812"/>
            </a:xfrm>
            <a:prstGeom prst="rect">
              <a:avLst/>
            </a:prstGeom>
          </p:spPr>
        </p:pic>
        <p:pic>
          <p:nvPicPr>
            <p:cNvPr id="38" name="Picture 37" descr="Screen Shot 2014-05-21 at 10.22.22 AM.png"/>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132014" y="974768"/>
              <a:ext cx="3522980" cy="3448812"/>
            </a:xfrm>
            <a:prstGeom prst="rect">
              <a:avLst/>
            </a:prstGeom>
          </p:spPr>
        </p:pic>
      </p:grpSp>
      <p:graphicFrame>
        <p:nvGraphicFramePr>
          <p:cNvPr id="4" name="Table 3"/>
          <p:cNvGraphicFramePr>
            <a:graphicFrameLocks noGrp="1"/>
          </p:cNvGraphicFramePr>
          <p:nvPr>
            <p:extLst>
              <p:ext uri="{D42A27DB-BD31-4B8C-83A1-F6EECF244321}">
                <p14:modId xmlns:p14="http://schemas.microsoft.com/office/powerpoint/2010/main" val="3272610939"/>
              </p:ext>
            </p:extLst>
          </p:nvPr>
        </p:nvGraphicFramePr>
        <p:xfrm>
          <a:off x="2037788" y="1400756"/>
          <a:ext cx="608015" cy="4559968"/>
        </p:xfrm>
        <a:graphic>
          <a:graphicData uri="http://schemas.openxmlformats.org/drawingml/2006/table">
            <a:tbl>
              <a:tblPr firstRow="1" bandRow="1">
                <a:tableStyleId>{9D7B26C5-4107-4FEC-AEDC-1716B250A1EF}</a:tableStyleId>
              </a:tblPr>
              <a:tblGrid>
                <a:gridCol w="608015"/>
              </a:tblGrid>
              <a:tr h="284998">
                <a:tc>
                  <a:txBody>
                    <a:bodyPr/>
                    <a:lstStyle/>
                    <a:p>
                      <a:pPr algn="r"/>
                      <a:r>
                        <a:rPr lang="en-US" sz="1600" dirty="0" smtClean="0"/>
                        <a:t>15</a:t>
                      </a:r>
                      <a:endParaRPr lang="en-US" sz="1600" b="1" dirty="0"/>
                    </a:p>
                  </a:txBody>
                  <a:tcPr marT="0" marB="0"/>
                </a:tc>
              </a:tr>
              <a:tr h="284998">
                <a:tc>
                  <a:txBody>
                    <a:bodyPr/>
                    <a:lstStyle/>
                    <a:p>
                      <a:pPr algn="r"/>
                      <a:r>
                        <a:rPr lang="en-US" sz="1600" b="1" dirty="0" smtClean="0"/>
                        <a:t>14</a:t>
                      </a:r>
                      <a:endParaRPr lang="en-US" sz="1600" b="1" dirty="0"/>
                    </a:p>
                  </a:txBody>
                  <a:tcPr marT="0" marB="0"/>
                </a:tc>
              </a:tr>
              <a:tr h="284998">
                <a:tc>
                  <a:txBody>
                    <a:bodyPr/>
                    <a:lstStyle/>
                    <a:p>
                      <a:pPr algn="r"/>
                      <a:r>
                        <a:rPr lang="en-US" sz="1600" b="1" dirty="0" smtClean="0"/>
                        <a:t>13</a:t>
                      </a:r>
                    </a:p>
                  </a:txBody>
                  <a:tcPr marT="0" marB="0"/>
                </a:tc>
              </a:tr>
              <a:tr h="284998">
                <a:tc>
                  <a:txBody>
                    <a:bodyPr/>
                    <a:lstStyle/>
                    <a:p>
                      <a:pPr algn="r"/>
                      <a:r>
                        <a:rPr lang="en-US" sz="1600" b="1" dirty="0" smtClean="0"/>
                        <a:t>12</a:t>
                      </a:r>
                      <a:endParaRPr lang="en-US" sz="1600" b="1" dirty="0"/>
                    </a:p>
                  </a:txBody>
                  <a:tcPr marT="0" marB="0"/>
                </a:tc>
              </a:tr>
              <a:tr h="284998">
                <a:tc>
                  <a:txBody>
                    <a:bodyPr/>
                    <a:lstStyle/>
                    <a:p>
                      <a:pPr algn="r"/>
                      <a:r>
                        <a:rPr lang="en-US" sz="1600" b="1" dirty="0" smtClean="0"/>
                        <a:t>11</a:t>
                      </a:r>
                      <a:endParaRPr lang="en-US" sz="1600" b="1" dirty="0"/>
                    </a:p>
                  </a:txBody>
                  <a:tcPr marT="0" marB="0"/>
                </a:tc>
              </a:tr>
              <a:tr h="284998">
                <a:tc>
                  <a:txBody>
                    <a:bodyPr/>
                    <a:lstStyle/>
                    <a:p>
                      <a:pPr algn="r"/>
                      <a:r>
                        <a:rPr lang="en-US" sz="1600" b="1" dirty="0" smtClean="0"/>
                        <a:t>10</a:t>
                      </a:r>
                      <a:endParaRPr lang="en-US" sz="1600" b="1" dirty="0"/>
                    </a:p>
                  </a:txBody>
                  <a:tcPr marT="0" marB="0"/>
                </a:tc>
              </a:tr>
              <a:tr h="284998">
                <a:tc>
                  <a:txBody>
                    <a:bodyPr/>
                    <a:lstStyle/>
                    <a:p>
                      <a:pPr algn="r"/>
                      <a:r>
                        <a:rPr lang="en-US" sz="1600" b="1" dirty="0" smtClean="0"/>
                        <a:t>9</a:t>
                      </a:r>
                      <a:endParaRPr lang="en-US" sz="1600" b="1" dirty="0"/>
                    </a:p>
                  </a:txBody>
                  <a:tcPr marT="0" marB="0"/>
                </a:tc>
              </a:tr>
              <a:tr h="284998">
                <a:tc>
                  <a:txBody>
                    <a:bodyPr/>
                    <a:lstStyle/>
                    <a:p>
                      <a:pPr algn="r"/>
                      <a:r>
                        <a:rPr lang="en-US" sz="1600" b="1" dirty="0" smtClean="0"/>
                        <a:t>8</a:t>
                      </a:r>
                      <a:endParaRPr lang="en-US" sz="1600" b="1" dirty="0"/>
                    </a:p>
                  </a:txBody>
                  <a:tcPr marT="0" marB="0"/>
                </a:tc>
              </a:tr>
              <a:tr h="284998">
                <a:tc>
                  <a:txBody>
                    <a:bodyPr/>
                    <a:lstStyle/>
                    <a:p>
                      <a:pPr algn="r"/>
                      <a:r>
                        <a:rPr lang="en-US" sz="1600" b="1" dirty="0" smtClean="0"/>
                        <a:t>7</a:t>
                      </a:r>
                      <a:endParaRPr lang="en-US" sz="1600" b="1" dirty="0"/>
                    </a:p>
                  </a:txBody>
                  <a:tcPr marT="0" marB="0"/>
                </a:tc>
              </a:tr>
              <a:tr h="284998">
                <a:tc>
                  <a:txBody>
                    <a:bodyPr/>
                    <a:lstStyle/>
                    <a:p>
                      <a:pPr algn="r"/>
                      <a:r>
                        <a:rPr lang="en-US" sz="1600" b="1" dirty="0" smtClean="0"/>
                        <a:t>6</a:t>
                      </a:r>
                      <a:endParaRPr lang="en-US" sz="1600" b="1" dirty="0"/>
                    </a:p>
                  </a:txBody>
                  <a:tcPr marT="0" marB="0"/>
                </a:tc>
              </a:tr>
              <a:tr h="284998">
                <a:tc>
                  <a:txBody>
                    <a:bodyPr/>
                    <a:lstStyle/>
                    <a:p>
                      <a:pPr algn="r"/>
                      <a:r>
                        <a:rPr lang="en-US" sz="1600" b="1" dirty="0" smtClean="0"/>
                        <a:t>5</a:t>
                      </a:r>
                      <a:endParaRPr lang="en-US" sz="1600" b="1" dirty="0"/>
                    </a:p>
                  </a:txBody>
                  <a:tcPr marT="0" marB="0"/>
                </a:tc>
              </a:tr>
              <a:tr h="284998">
                <a:tc>
                  <a:txBody>
                    <a:bodyPr/>
                    <a:lstStyle/>
                    <a:p>
                      <a:pPr algn="r"/>
                      <a:r>
                        <a:rPr lang="en-US" sz="1600" b="1" dirty="0" smtClean="0"/>
                        <a:t>4</a:t>
                      </a:r>
                      <a:endParaRPr lang="en-US" sz="1600" b="1" dirty="0"/>
                    </a:p>
                  </a:txBody>
                  <a:tcPr marT="0" marB="0"/>
                </a:tc>
              </a:tr>
              <a:tr h="284998">
                <a:tc>
                  <a:txBody>
                    <a:bodyPr/>
                    <a:lstStyle/>
                    <a:p>
                      <a:pPr algn="r"/>
                      <a:r>
                        <a:rPr lang="en-US" sz="1600" b="1" dirty="0" smtClean="0"/>
                        <a:t>3</a:t>
                      </a:r>
                      <a:endParaRPr lang="en-US" sz="1600" b="1" dirty="0"/>
                    </a:p>
                  </a:txBody>
                  <a:tcPr marT="0" marB="0"/>
                </a:tc>
              </a:tr>
              <a:tr h="284998">
                <a:tc>
                  <a:txBody>
                    <a:bodyPr/>
                    <a:lstStyle/>
                    <a:p>
                      <a:pPr algn="r"/>
                      <a:r>
                        <a:rPr lang="en-US" sz="1600" b="1" dirty="0" smtClean="0"/>
                        <a:t>2</a:t>
                      </a:r>
                      <a:endParaRPr lang="en-US" sz="1600" b="1" dirty="0"/>
                    </a:p>
                  </a:txBody>
                  <a:tcPr marT="0" marB="0"/>
                </a:tc>
              </a:tr>
              <a:tr h="284998">
                <a:tc>
                  <a:txBody>
                    <a:bodyPr/>
                    <a:lstStyle/>
                    <a:p>
                      <a:pPr algn="r"/>
                      <a:r>
                        <a:rPr lang="en-US" sz="1600" b="1" dirty="0" smtClean="0"/>
                        <a:t>1</a:t>
                      </a:r>
                      <a:endParaRPr lang="en-US" sz="1600" b="1" dirty="0"/>
                    </a:p>
                  </a:txBody>
                  <a:tcPr marT="0" marB="0"/>
                </a:tc>
              </a:tr>
              <a:tr h="284998">
                <a:tc>
                  <a:txBody>
                    <a:bodyPr/>
                    <a:lstStyle/>
                    <a:p>
                      <a:pPr algn="r"/>
                      <a:r>
                        <a:rPr lang="en-US" sz="1600" b="1" dirty="0" smtClean="0"/>
                        <a:t>0</a:t>
                      </a:r>
                      <a:endParaRPr lang="en-US" sz="1600" b="1" dirty="0"/>
                    </a:p>
                  </a:txBody>
                  <a:tcPr marT="0" marB="0"/>
                </a:tc>
              </a:tr>
            </a:tbl>
          </a:graphicData>
        </a:graphic>
      </p:graphicFrame>
      <p:sp>
        <p:nvSpPr>
          <p:cNvPr id="6" name="TextBox 5"/>
          <p:cNvSpPr txBox="1"/>
          <p:nvPr/>
        </p:nvSpPr>
        <p:spPr>
          <a:xfrm>
            <a:off x="707672" y="581018"/>
            <a:ext cx="4040589" cy="461665"/>
          </a:xfrm>
          <a:prstGeom prst="rect">
            <a:avLst/>
          </a:prstGeom>
          <a:noFill/>
        </p:spPr>
        <p:txBody>
          <a:bodyPr wrap="none" rtlCol="0">
            <a:spAutoFit/>
          </a:bodyPr>
          <a:lstStyle/>
          <a:p>
            <a:pPr defTabSz="457200"/>
            <a:r>
              <a:rPr lang="en-US" sz="2400" b="1" kern="1200" dirty="0" smtClean="0">
                <a:solidFill>
                  <a:prstClr val="black"/>
                </a:solidFill>
                <a:latin typeface="Calibri"/>
                <a:ea typeface="+mn-ea"/>
                <a:cs typeface="+mn-cs"/>
              </a:rPr>
              <a:t>Secret Fortress Base Template</a:t>
            </a:r>
            <a:endParaRPr lang="en-US" sz="2400" b="1" kern="1200" dirty="0">
              <a:solidFill>
                <a:prstClr val="black"/>
              </a:solidFill>
              <a:latin typeface="Calibri"/>
              <a:ea typeface="+mn-ea"/>
              <a:cs typeface="+mn-cs"/>
            </a:endParaRPr>
          </a:p>
        </p:txBody>
      </p:sp>
      <p:sp>
        <p:nvSpPr>
          <p:cNvPr id="8" name="TextBox 7"/>
          <p:cNvSpPr txBox="1"/>
          <p:nvPr/>
        </p:nvSpPr>
        <p:spPr>
          <a:xfrm>
            <a:off x="7314609" y="5870678"/>
            <a:ext cx="287258" cy="369332"/>
          </a:xfrm>
          <a:prstGeom prst="rect">
            <a:avLst/>
          </a:prstGeom>
          <a:noFill/>
        </p:spPr>
        <p:txBody>
          <a:bodyPr wrap="none" rtlCol="0">
            <a:spAutoFit/>
          </a:bodyPr>
          <a:lstStyle/>
          <a:p>
            <a:pPr defTabSz="457200"/>
            <a:r>
              <a:rPr lang="en-US" sz="1800" kern="1200" dirty="0" smtClean="0">
                <a:solidFill>
                  <a:prstClr val="black"/>
                </a:solidFill>
                <a:latin typeface="Calibri"/>
                <a:ea typeface="+mn-ea"/>
                <a:cs typeface="+mn-cs"/>
              </a:rPr>
              <a:t>x</a:t>
            </a:r>
            <a:endParaRPr lang="en-US" sz="1800" kern="1200" dirty="0">
              <a:solidFill>
                <a:prstClr val="black"/>
              </a:solidFill>
              <a:latin typeface="Calibri"/>
              <a:ea typeface="+mn-ea"/>
              <a:cs typeface="+mn-cs"/>
            </a:endParaRPr>
          </a:p>
        </p:txBody>
      </p:sp>
      <p:sp>
        <p:nvSpPr>
          <p:cNvPr id="10" name="TextBox 9"/>
          <p:cNvSpPr txBox="1"/>
          <p:nvPr/>
        </p:nvSpPr>
        <p:spPr>
          <a:xfrm>
            <a:off x="2356654" y="1031424"/>
            <a:ext cx="289149" cy="369332"/>
          </a:xfrm>
          <a:prstGeom prst="rect">
            <a:avLst/>
          </a:prstGeom>
          <a:noFill/>
        </p:spPr>
        <p:txBody>
          <a:bodyPr wrap="none" rtlCol="0">
            <a:spAutoFit/>
          </a:bodyPr>
          <a:lstStyle/>
          <a:p>
            <a:pPr defTabSz="457200"/>
            <a:r>
              <a:rPr lang="en-US" sz="1800" kern="1200" dirty="0">
                <a:solidFill>
                  <a:prstClr val="black"/>
                </a:solidFill>
                <a:latin typeface="Calibri"/>
                <a:ea typeface="+mn-ea"/>
                <a:cs typeface="+mn-cs"/>
              </a:rPr>
              <a:t>y</a:t>
            </a:r>
            <a:endParaRPr lang="en-US" sz="1800" kern="1200" dirty="0" smtClean="0">
              <a:solidFill>
                <a:prstClr val="black"/>
              </a:solidFill>
              <a:latin typeface="Calibri"/>
              <a:ea typeface="+mn-ea"/>
              <a:cs typeface="+mn-cs"/>
            </a:endParaRPr>
          </a:p>
        </p:txBody>
      </p:sp>
      <p:cxnSp>
        <p:nvCxnSpPr>
          <p:cNvPr id="13" name="Straight Arrow Connector 12"/>
          <p:cNvCxnSpPr/>
          <p:nvPr/>
        </p:nvCxnSpPr>
        <p:spPr>
          <a:xfrm flipV="1">
            <a:off x="2824952" y="1151409"/>
            <a:ext cx="0" cy="465991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2813082" y="5811328"/>
            <a:ext cx="478878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Slide Number Placeholder 7"/>
          <p:cNvSpPr>
            <a:spLocks noGrp="1"/>
          </p:cNvSpPr>
          <p:nvPr>
            <p:ph type="sldNum" sz="quarter" idx="12"/>
          </p:nvPr>
        </p:nvSpPr>
        <p:spPr>
          <a:xfrm>
            <a:off x="6800458" y="6401302"/>
            <a:ext cx="2133600" cy="365125"/>
          </a:xfrm>
        </p:spPr>
        <p:txBody>
          <a:bodyPr/>
          <a:lstStyle/>
          <a:p>
            <a:fld id="{92586830-87D9-8B43-8F0E-8FD3FEDA1409}" type="slidenum">
              <a:rPr lang="en-US" sz="1800" smtClean="0">
                <a:solidFill>
                  <a:prstClr val="black">
                    <a:tint val="75000"/>
                  </a:prstClr>
                </a:solidFill>
              </a:rPr>
              <a:pPr/>
              <a:t>101</a:t>
            </a:fld>
            <a:endParaRPr lang="en-US" sz="1800" dirty="0">
              <a:solidFill>
                <a:prstClr val="black">
                  <a:tint val="75000"/>
                </a:prstClr>
              </a:solidFill>
            </a:endParaRPr>
          </a:p>
        </p:txBody>
      </p:sp>
      <p:sp>
        <p:nvSpPr>
          <p:cNvPr id="18" name="TextBox 17"/>
          <p:cNvSpPr txBox="1"/>
          <p:nvPr/>
        </p:nvSpPr>
        <p:spPr>
          <a:xfrm rot="269790">
            <a:off x="5615850" y="227075"/>
            <a:ext cx="3389703" cy="707886"/>
          </a:xfrm>
          <a:prstGeom prst="rect">
            <a:avLst/>
          </a:prstGeom>
          <a:solidFill>
            <a:srgbClr val="CCECFF"/>
          </a:solidFill>
        </p:spPr>
        <p:txBody>
          <a:bodyPr wrap="square" rtlCol="0">
            <a:spAutoFit/>
          </a:bodyPr>
          <a:lstStyle/>
          <a:p>
            <a:pPr algn="ctr" defTabSz="457200"/>
            <a:r>
              <a:rPr lang="en-US" sz="2000" i="1" kern="1200" dirty="0" smtClean="0">
                <a:solidFill>
                  <a:prstClr val="black"/>
                </a:solidFill>
                <a:latin typeface="Cambria" panose="02040503050406030204" pitchFamily="18" charset="0"/>
                <a:ea typeface="+mn-ea"/>
                <a:cs typeface="Handwriting - Dakota"/>
              </a:rPr>
              <a:t>Don't show the other team your tower!</a:t>
            </a:r>
            <a:endParaRPr lang="en-US" sz="2000" i="1" kern="1200" dirty="0">
              <a:solidFill>
                <a:prstClr val="black"/>
              </a:solidFill>
              <a:latin typeface="Cambria" panose="02040503050406030204" pitchFamily="18" charset="0"/>
              <a:ea typeface="+mn-ea"/>
              <a:cs typeface="Handwriting - Dakota"/>
            </a:endParaRPr>
          </a:p>
        </p:txBody>
      </p:sp>
    </p:spTree>
    <p:extLst>
      <p:ext uri="{BB962C8B-B14F-4D97-AF65-F5344CB8AC3E}">
        <p14:creationId xmlns:p14="http://schemas.microsoft.com/office/powerpoint/2010/main" val="178255741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a:xfrm>
            <a:off x="6800458" y="6401302"/>
            <a:ext cx="2133600" cy="365125"/>
          </a:xfrm>
        </p:spPr>
        <p:txBody>
          <a:bodyPr/>
          <a:lstStyle/>
          <a:p>
            <a:fld id="{92586830-87D9-8B43-8F0E-8FD3FEDA1409}" type="slidenum">
              <a:rPr lang="en-US" sz="1800" smtClean="0">
                <a:solidFill>
                  <a:prstClr val="black">
                    <a:tint val="75000"/>
                  </a:prstClr>
                </a:solidFill>
              </a:rPr>
              <a:pPr/>
              <a:t>102</a:t>
            </a:fld>
            <a:endParaRPr lang="en-US" sz="1800" dirty="0">
              <a:solidFill>
                <a:prstClr val="black">
                  <a:tint val="75000"/>
                </a:prstClr>
              </a:solidFill>
            </a:endParaRPr>
          </a:p>
        </p:txBody>
      </p:sp>
      <p:graphicFrame>
        <p:nvGraphicFramePr>
          <p:cNvPr id="6" name="Content Placeholder 6"/>
          <p:cNvGraphicFramePr>
            <a:graphicFrameLocks/>
          </p:cNvGraphicFramePr>
          <p:nvPr>
            <p:extLst>
              <p:ext uri="{D42A27DB-BD31-4B8C-83A1-F6EECF244321}">
                <p14:modId xmlns:p14="http://schemas.microsoft.com/office/powerpoint/2010/main" val="798231401"/>
              </p:ext>
            </p:extLst>
          </p:nvPr>
        </p:nvGraphicFramePr>
        <p:xfrm>
          <a:off x="2520089" y="3050356"/>
          <a:ext cx="5899432" cy="3592930"/>
        </p:xfrm>
        <a:graphic>
          <a:graphicData uri="http://schemas.openxmlformats.org/drawingml/2006/table">
            <a:tbl>
              <a:tblPr firstRow="1" bandRow="1">
                <a:tableStyleId>{9D7B26C5-4107-4FEC-AEDC-1716B250A1EF}</a:tableStyleId>
              </a:tblPr>
              <a:tblGrid>
                <a:gridCol w="804613"/>
                <a:gridCol w="1110215"/>
                <a:gridCol w="1044989"/>
                <a:gridCol w="1090992"/>
                <a:gridCol w="909158"/>
                <a:gridCol w="939465"/>
              </a:tblGrid>
              <a:tr h="326630">
                <a:tc>
                  <a:txBody>
                    <a:bodyPr/>
                    <a:lstStyle/>
                    <a:p>
                      <a:r>
                        <a:rPr lang="en-US" sz="1400" dirty="0" smtClean="0"/>
                        <a:t>Block</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Color</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r>
                        <a:rPr lang="en-US" sz="1400" dirty="0" smtClean="0"/>
                        <a:t>Brick Type</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r>
                        <a:rPr lang="en-US" sz="1400" dirty="0" smtClean="0"/>
                        <a:t>Orientation</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r>
                        <a:rPr lang="en-US" sz="1400" dirty="0" smtClean="0"/>
                        <a:t>X</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r>
                        <a:rPr lang="en-US" sz="1400" dirty="0" smtClean="0"/>
                        <a:t>Y</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r>
              <a:tr h="326630">
                <a:tc>
                  <a:txBody>
                    <a:bodyPr/>
                    <a:lstStyle/>
                    <a:p>
                      <a:r>
                        <a:rPr lang="en-US" sz="1400" dirty="0" smtClean="0">
                          <a:solidFill>
                            <a:srgbClr val="7F7F7F"/>
                          </a:solidFill>
                        </a:rPr>
                        <a:t>Sample</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Red</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solidFill>
                      <a:srgbClr val="0000FF">
                        <a:alpha val="20000"/>
                      </a:srgbClr>
                    </a:solidFill>
                  </a:tcPr>
                </a:tc>
                <a:tc>
                  <a:txBody>
                    <a:bodyPr/>
                    <a:lstStyle/>
                    <a:p>
                      <a:r>
                        <a:rPr lang="en-US" sz="1400" dirty="0" smtClean="0">
                          <a:solidFill>
                            <a:srgbClr val="7F7F7F"/>
                          </a:solidFill>
                        </a:rPr>
                        <a:t>2x4</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solidFill>
                      <a:srgbClr val="0000FF">
                        <a:alpha val="20000"/>
                      </a:srgbClr>
                    </a:solidFill>
                  </a:tcPr>
                </a:tc>
                <a:tc>
                  <a:txBody>
                    <a:bodyPr/>
                    <a:lstStyle/>
                    <a:p>
                      <a:r>
                        <a:rPr lang="en-US" sz="1400" dirty="0" smtClean="0">
                          <a:solidFill>
                            <a:srgbClr val="7F7F7F"/>
                          </a:solidFill>
                        </a:rPr>
                        <a:t>Horizontal</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solidFill>
                      <a:srgbClr val="0000FF">
                        <a:alpha val="20000"/>
                      </a:srgbClr>
                    </a:solidFill>
                  </a:tcPr>
                </a:tc>
                <a:tc>
                  <a:txBody>
                    <a:bodyPr/>
                    <a:lstStyle/>
                    <a:p>
                      <a:r>
                        <a:rPr lang="en-US" sz="1400" dirty="0" smtClean="0">
                          <a:solidFill>
                            <a:srgbClr val="7F7F7F"/>
                          </a:solidFill>
                        </a:rPr>
                        <a:t>6</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solidFill>
                      <a:srgbClr val="0000FF">
                        <a:alpha val="20000"/>
                      </a:srgbClr>
                    </a:solidFill>
                  </a:tcPr>
                </a:tc>
                <a:tc>
                  <a:txBody>
                    <a:bodyPr/>
                    <a:lstStyle/>
                    <a:p>
                      <a:r>
                        <a:rPr lang="en-US" sz="1400" dirty="0" smtClean="0">
                          <a:solidFill>
                            <a:srgbClr val="7F7F7F"/>
                          </a:solidFill>
                        </a:rPr>
                        <a:t>4</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solidFill>
                      <a:srgbClr val="0000FF">
                        <a:alpha val="20000"/>
                      </a:srgbClr>
                    </a:solidFill>
                  </a:tcPr>
                </a:tc>
              </a:tr>
              <a:tr h="326630">
                <a:tc>
                  <a:txBody>
                    <a:bodyPr/>
                    <a:lstStyle/>
                    <a:p>
                      <a:pPr algn="ctr"/>
                      <a:r>
                        <a:rPr lang="en-US" sz="1400" dirty="0" smtClean="0"/>
                        <a:t>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26630">
                <a:tc>
                  <a:txBody>
                    <a:bodyPr/>
                    <a:lstStyle/>
                    <a:p>
                      <a:pPr algn="ctr"/>
                      <a:r>
                        <a:rPr lang="en-US" sz="1400" dirty="0" smtClean="0"/>
                        <a:t>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26630">
                <a:tc>
                  <a:txBody>
                    <a:bodyPr/>
                    <a:lstStyle/>
                    <a:p>
                      <a:pPr algn="ctr"/>
                      <a:r>
                        <a:rPr lang="en-US" sz="1400" dirty="0" smtClean="0"/>
                        <a:t>2</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26630">
                <a:tc>
                  <a:txBody>
                    <a:bodyPr/>
                    <a:lstStyle/>
                    <a:p>
                      <a:pPr algn="ctr"/>
                      <a:r>
                        <a:rPr lang="en-US" sz="1400" dirty="0" smtClean="0"/>
                        <a:t>3</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26630">
                <a:tc>
                  <a:txBody>
                    <a:bodyPr/>
                    <a:lstStyle/>
                    <a:p>
                      <a:pPr algn="ctr"/>
                      <a:r>
                        <a:rPr lang="en-US" sz="1400" dirty="0" smtClean="0"/>
                        <a:t>4</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26630">
                <a:tc>
                  <a:txBody>
                    <a:bodyPr/>
                    <a:lstStyle/>
                    <a:p>
                      <a:pPr algn="ctr"/>
                      <a:r>
                        <a:rPr lang="en-US" sz="1400" dirty="0" smtClean="0"/>
                        <a:t>5</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26630">
                <a:tc>
                  <a:txBody>
                    <a:bodyPr/>
                    <a:lstStyle/>
                    <a:p>
                      <a:pPr algn="ctr"/>
                      <a:r>
                        <a:rPr lang="en-US" sz="1400" dirty="0" smtClean="0"/>
                        <a:t>6</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26630">
                <a:tc>
                  <a:txBody>
                    <a:bodyPr/>
                    <a:lstStyle/>
                    <a:p>
                      <a:pPr algn="ctr"/>
                      <a:r>
                        <a:rPr lang="en-US" sz="1400" dirty="0" smtClean="0"/>
                        <a:t>7</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26630">
                <a:tc>
                  <a:txBody>
                    <a:bodyPr/>
                    <a:lstStyle/>
                    <a:p>
                      <a:pPr algn="ctr"/>
                      <a:r>
                        <a:rPr lang="en-US" sz="1400" dirty="0" smtClean="0"/>
                        <a:t>8</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graphicFrame>
        <p:nvGraphicFramePr>
          <p:cNvPr id="31" name="Table 30"/>
          <p:cNvGraphicFramePr>
            <a:graphicFrameLocks noGrp="1"/>
          </p:cNvGraphicFramePr>
          <p:nvPr>
            <p:extLst>
              <p:ext uri="{D42A27DB-BD31-4B8C-83A1-F6EECF244321}">
                <p14:modId xmlns:p14="http://schemas.microsoft.com/office/powerpoint/2010/main" val="683373660"/>
              </p:ext>
            </p:extLst>
          </p:nvPr>
        </p:nvGraphicFramePr>
        <p:xfrm>
          <a:off x="411590" y="464010"/>
          <a:ext cx="1694456" cy="1735083"/>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Color</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Red</a:t>
                      </a:r>
                      <a:endParaRPr lang="en-US" sz="1000" dirty="0"/>
                    </a:p>
                  </a:txBody>
                  <a:tcPr marL="0" marR="0" marT="0" marB="0"/>
                </a:tc>
                <a:tc>
                  <a:txBody>
                    <a:bodyPr/>
                    <a:lstStyle/>
                    <a:p>
                      <a:pPr algn="ctr"/>
                      <a:r>
                        <a:rPr lang="en-US" sz="1000" dirty="0" smtClean="0"/>
                        <a:t>001</a:t>
                      </a: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bl>
          </a:graphicData>
        </a:graphic>
      </p:graphicFrame>
      <p:sp>
        <p:nvSpPr>
          <p:cNvPr id="32" name="TextBox 31"/>
          <p:cNvSpPr txBox="1"/>
          <p:nvPr/>
        </p:nvSpPr>
        <p:spPr>
          <a:xfrm>
            <a:off x="568936" y="72202"/>
            <a:ext cx="1373994" cy="369332"/>
          </a:xfrm>
          <a:prstGeom prst="rect">
            <a:avLst/>
          </a:prstGeom>
          <a:noFill/>
        </p:spPr>
        <p:txBody>
          <a:bodyPr wrap="none" rtlCol="0">
            <a:spAutoFit/>
          </a:bodyPr>
          <a:lstStyle/>
          <a:p>
            <a:pPr algn="ctr" defTabSz="457200"/>
            <a:r>
              <a:rPr lang="en-US" sz="1800" b="1" kern="1200" dirty="0" smtClean="0">
                <a:solidFill>
                  <a:srgbClr val="1F497D">
                    <a:lumMod val="40000"/>
                    <a:lumOff val="60000"/>
                  </a:srgbClr>
                </a:solidFill>
                <a:latin typeface="Calibri"/>
                <a:ea typeface="+mn-ea"/>
                <a:cs typeface="+mn-cs"/>
              </a:rPr>
              <a:t>Your Legend</a:t>
            </a:r>
            <a:endParaRPr lang="en-US" sz="1800" b="1" kern="1200" dirty="0">
              <a:solidFill>
                <a:srgbClr val="1F497D">
                  <a:lumMod val="40000"/>
                  <a:lumOff val="60000"/>
                </a:srgbClr>
              </a:solidFill>
              <a:latin typeface="Calibri"/>
              <a:ea typeface="+mn-ea"/>
              <a:cs typeface="+mn-cs"/>
            </a:endParaRPr>
          </a:p>
        </p:txBody>
      </p:sp>
      <p:graphicFrame>
        <p:nvGraphicFramePr>
          <p:cNvPr id="33" name="Table 32"/>
          <p:cNvGraphicFramePr>
            <a:graphicFrameLocks noGrp="1"/>
          </p:cNvGraphicFramePr>
          <p:nvPr>
            <p:extLst>
              <p:ext uri="{D42A27DB-BD31-4B8C-83A1-F6EECF244321}">
                <p14:modId xmlns:p14="http://schemas.microsoft.com/office/powerpoint/2010/main" val="52659885"/>
              </p:ext>
            </p:extLst>
          </p:nvPr>
        </p:nvGraphicFramePr>
        <p:xfrm>
          <a:off x="411590" y="2243072"/>
          <a:ext cx="1694456" cy="195426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Brick</a:t>
                      </a:r>
                      <a:r>
                        <a:rPr lang="en-US" sz="1000" baseline="0" dirty="0" smtClean="0"/>
                        <a:t> Type</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2 x 4</a:t>
                      </a:r>
                      <a:endParaRPr lang="en-US" sz="1000" dirty="0"/>
                    </a:p>
                  </a:txBody>
                  <a:tcPr marL="0" marR="0" marT="0" marB="0"/>
                </a:tc>
                <a:tc>
                  <a:txBody>
                    <a:bodyPr/>
                    <a:lstStyle/>
                    <a:p>
                      <a:pPr algn="ctr"/>
                      <a:r>
                        <a:rPr lang="en-US" sz="1000" dirty="0" smtClean="0"/>
                        <a:t>010100</a:t>
                      </a: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bl>
          </a:graphicData>
        </a:graphic>
      </p:graphicFrame>
      <p:graphicFrame>
        <p:nvGraphicFramePr>
          <p:cNvPr id="34" name="Table 33"/>
          <p:cNvGraphicFramePr>
            <a:graphicFrameLocks noGrp="1"/>
          </p:cNvGraphicFramePr>
          <p:nvPr>
            <p:extLst>
              <p:ext uri="{D42A27DB-BD31-4B8C-83A1-F6EECF244321}">
                <p14:modId xmlns:p14="http://schemas.microsoft.com/office/powerpoint/2010/main" val="3402216808"/>
              </p:ext>
            </p:extLst>
          </p:nvPr>
        </p:nvGraphicFramePr>
        <p:xfrm>
          <a:off x="411590" y="4197340"/>
          <a:ext cx="1694456" cy="63915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Orientation</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Horizontal</a:t>
                      </a:r>
                      <a:endParaRPr lang="en-US" sz="1000" dirty="0"/>
                    </a:p>
                  </a:txBody>
                  <a:tcPr marL="0" marR="0" marT="0" marB="0"/>
                </a:tc>
                <a:tc>
                  <a:txBody>
                    <a:bodyPr/>
                    <a:lstStyle/>
                    <a:p>
                      <a:pPr algn="ctr"/>
                      <a:r>
                        <a:rPr lang="en-US" sz="1000" dirty="0" smtClean="0"/>
                        <a:t>00</a:t>
                      </a:r>
                      <a:endParaRPr lang="en-US" sz="1000" dirty="0"/>
                    </a:p>
                  </a:txBody>
                  <a:tcPr marL="0" marR="0" marT="0" marB="0"/>
                </a:tc>
              </a:tr>
              <a:tr h="219185">
                <a:tc>
                  <a:txBody>
                    <a:bodyPr/>
                    <a:lstStyle/>
                    <a:p>
                      <a:pPr algn="ctr"/>
                      <a:r>
                        <a:rPr lang="en-US" sz="1000" dirty="0" smtClean="0"/>
                        <a:t>Vertical</a:t>
                      </a:r>
                      <a:endParaRPr lang="en-US" sz="1000" dirty="0"/>
                    </a:p>
                  </a:txBody>
                  <a:tcPr marL="0" marR="0" marT="0" marB="0"/>
                </a:tc>
                <a:tc>
                  <a:txBody>
                    <a:bodyPr/>
                    <a:lstStyle/>
                    <a:p>
                      <a:pPr algn="ctr"/>
                      <a:r>
                        <a:rPr lang="en-US" sz="1000" dirty="0" smtClean="0"/>
                        <a:t>01</a:t>
                      </a:r>
                      <a:endParaRPr lang="en-US" sz="1000" dirty="0"/>
                    </a:p>
                  </a:txBody>
                  <a:tcPr marL="0" marR="0" marT="0" marB="0"/>
                </a:tc>
              </a:tr>
            </a:tbl>
          </a:graphicData>
        </a:graphic>
      </p:graphicFrame>
      <p:sp>
        <p:nvSpPr>
          <p:cNvPr id="36" name="TextBox 35"/>
          <p:cNvSpPr txBox="1"/>
          <p:nvPr/>
        </p:nvSpPr>
        <p:spPr>
          <a:xfrm>
            <a:off x="2520089" y="249304"/>
            <a:ext cx="6320408" cy="2246769"/>
          </a:xfrm>
          <a:prstGeom prst="rect">
            <a:avLst/>
          </a:prstGeom>
          <a:noFill/>
        </p:spPr>
        <p:txBody>
          <a:bodyPr wrap="square" rtlCol="0">
            <a:spAutoFit/>
          </a:bodyPr>
          <a:lstStyle/>
          <a:p>
            <a:pPr defTabSz="457200"/>
            <a:r>
              <a:rPr lang="en-US" kern="1200" dirty="0" smtClean="0">
                <a:solidFill>
                  <a:prstClr val="black"/>
                </a:solidFill>
                <a:latin typeface="Cambria"/>
                <a:ea typeface="+mn-ea"/>
                <a:cs typeface="Cambria"/>
              </a:rPr>
              <a:t>Fill in the chart below with </a:t>
            </a:r>
            <a:r>
              <a:rPr lang="en-US" b="1" i="1" kern="1200" dirty="0" smtClean="0">
                <a:solidFill>
                  <a:prstClr val="black"/>
                </a:solidFill>
                <a:latin typeface="Cambria"/>
                <a:ea typeface="+mn-ea"/>
                <a:cs typeface="Cambria"/>
              </a:rPr>
              <a:t>English and numeric instructions</a:t>
            </a:r>
            <a:r>
              <a:rPr lang="en-US" kern="1200" dirty="0" smtClean="0">
                <a:solidFill>
                  <a:prstClr val="black"/>
                </a:solidFill>
                <a:latin typeface="Cambria"/>
                <a:ea typeface="+mn-ea"/>
                <a:cs typeface="Cambria"/>
              </a:rPr>
              <a:t> for your fortress. </a:t>
            </a:r>
          </a:p>
          <a:p>
            <a:pPr defTabSz="457200"/>
            <a:endParaRPr lang="en-US" kern="1200" dirty="0">
              <a:solidFill>
                <a:prstClr val="black"/>
              </a:solidFill>
              <a:latin typeface="Cambria"/>
              <a:ea typeface="+mn-ea"/>
              <a:cs typeface="Cambria"/>
            </a:endParaRPr>
          </a:p>
          <a:p>
            <a:pPr defTabSz="457200"/>
            <a:r>
              <a:rPr lang="en-US" kern="1200" dirty="0" smtClean="0">
                <a:solidFill>
                  <a:prstClr val="black"/>
                </a:solidFill>
                <a:latin typeface="Cambria"/>
                <a:ea typeface="+mn-ea"/>
                <a:cs typeface="Cambria"/>
              </a:rPr>
              <a:t>Follow the sample line, which says “</a:t>
            </a:r>
            <a:r>
              <a:rPr lang="en-US" kern="1200" dirty="0">
                <a:solidFill>
                  <a:prstClr val="black"/>
                </a:solidFill>
                <a:latin typeface="Cambria"/>
                <a:ea typeface="+mn-ea"/>
                <a:cs typeface="Cambria"/>
              </a:rPr>
              <a:t>p</a:t>
            </a:r>
            <a:r>
              <a:rPr lang="en-US" kern="1200" dirty="0" smtClean="0">
                <a:solidFill>
                  <a:prstClr val="black"/>
                </a:solidFill>
                <a:latin typeface="Cambria"/>
                <a:ea typeface="+mn-ea"/>
                <a:cs typeface="Cambria"/>
              </a:rPr>
              <a:t>ut the sample block, which is a </a:t>
            </a:r>
            <a:r>
              <a:rPr lang="en-US" b="1" kern="1200" dirty="0" smtClean="0">
                <a:solidFill>
                  <a:prstClr val="black"/>
                </a:solidFill>
                <a:latin typeface="Cambria"/>
                <a:ea typeface="+mn-ea"/>
                <a:cs typeface="Cambria"/>
              </a:rPr>
              <a:t>red 2x4</a:t>
            </a:r>
            <a:r>
              <a:rPr lang="en-US" kern="1200" dirty="0" smtClean="0">
                <a:solidFill>
                  <a:prstClr val="black"/>
                </a:solidFill>
                <a:latin typeface="Cambria"/>
                <a:ea typeface="+mn-ea"/>
                <a:cs typeface="Cambria"/>
              </a:rPr>
              <a:t> block, horizontally, with its bottom left corner at the position given by the x-coordinate </a:t>
            </a:r>
            <a:r>
              <a:rPr lang="en-US" b="1" kern="1200" dirty="0" smtClean="0">
                <a:solidFill>
                  <a:prstClr val="black"/>
                </a:solidFill>
                <a:latin typeface="Cambria"/>
                <a:ea typeface="+mn-ea"/>
                <a:cs typeface="Cambria"/>
              </a:rPr>
              <a:t>6</a:t>
            </a:r>
            <a:r>
              <a:rPr lang="en-US" kern="1200" dirty="0" smtClean="0">
                <a:solidFill>
                  <a:prstClr val="black"/>
                </a:solidFill>
                <a:latin typeface="Cambria"/>
                <a:ea typeface="+mn-ea"/>
                <a:cs typeface="Cambria"/>
              </a:rPr>
              <a:t> and the y-coordinate </a:t>
            </a:r>
            <a:r>
              <a:rPr lang="en-US" b="1" kern="1200" dirty="0" smtClean="0">
                <a:solidFill>
                  <a:prstClr val="black"/>
                </a:solidFill>
                <a:latin typeface="Cambria"/>
                <a:ea typeface="+mn-ea"/>
                <a:cs typeface="Cambria"/>
              </a:rPr>
              <a:t>4</a:t>
            </a:r>
            <a:r>
              <a:rPr lang="en-US" kern="1200" dirty="0" smtClean="0">
                <a:solidFill>
                  <a:prstClr val="black"/>
                </a:solidFill>
                <a:latin typeface="Cambria"/>
                <a:ea typeface="+mn-ea"/>
                <a:cs typeface="Cambria"/>
              </a:rPr>
              <a:t>.”</a:t>
            </a:r>
          </a:p>
          <a:p>
            <a:pPr defTabSz="457200"/>
            <a:endParaRPr lang="en-US" kern="1200" dirty="0" smtClean="0">
              <a:solidFill>
                <a:prstClr val="black"/>
              </a:solidFill>
              <a:latin typeface="Cambria"/>
              <a:ea typeface="+mn-ea"/>
              <a:cs typeface="Cambria"/>
            </a:endParaRPr>
          </a:p>
          <a:p>
            <a:pPr defTabSz="457200"/>
            <a:r>
              <a:rPr lang="en-US" kern="1200" dirty="0" smtClean="0">
                <a:solidFill>
                  <a:prstClr val="black"/>
                </a:solidFill>
                <a:latin typeface="Cambria"/>
                <a:ea typeface="+mn-ea"/>
                <a:cs typeface="Cambria"/>
              </a:rPr>
              <a:t>Then, </a:t>
            </a:r>
            <a:r>
              <a:rPr lang="en-US" b="1" i="1" kern="1200" dirty="0" smtClean="0">
                <a:solidFill>
                  <a:prstClr val="black"/>
                </a:solidFill>
                <a:latin typeface="Cambria"/>
                <a:ea typeface="+mn-ea"/>
                <a:cs typeface="Cambria"/>
              </a:rPr>
              <a:t>fill in the legend </a:t>
            </a:r>
            <a:r>
              <a:rPr lang="en-US" kern="1200" dirty="0" smtClean="0">
                <a:solidFill>
                  <a:prstClr val="black"/>
                </a:solidFill>
                <a:latin typeface="Cambria"/>
                <a:ea typeface="+mn-ea"/>
                <a:cs typeface="Cambria"/>
              </a:rPr>
              <a:t>to create an encoding for all the bricks you used. </a:t>
            </a:r>
          </a:p>
          <a:p>
            <a:pPr defTabSz="457200"/>
            <a:endParaRPr lang="en-US" kern="1200" dirty="0">
              <a:solidFill>
                <a:prstClr val="black"/>
              </a:solidFill>
              <a:latin typeface="Cambria"/>
              <a:ea typeface="+mn-ea"/>
              <a:cs typeface="Cambria"/>
            </a:endParaRPr>
          </a:p>
          <a:p>
            <a:pPr defTabSz="457200"/>
            <a:r>
              <a:rPr lang="en-US" kern="1200" dirty="0" smtClean="0">
                <a:solidFill>
                  <a:prstClr val="black"/>
                </a:solidFill>
                <a:latin typeface="Cambria"/>
                <a:ea typeface="+mn-ea"/>
                <a:cs typeface="Cambria"/>
              </a:rPr>
              <a:t>For example, a 2x4 block might be represented with 010100, </a:t>
            </a:r>
          </a:p>
          <a:p>
            <a:pPr defTabSz="457200"/>
            <a:r>
              <a:rPr lang="en-US" kern="1200" dirty="0" smtClean="0">
                <a:solidFill>
                  <a:prstClr val="black"/>
                </a:solidFill>
                <a:latin typeface="Cambria"/>
                <a:ea typeface="+mn-ea"/>
                <a:cs typeface="Cambria"/>
              </a:rPr>
              <a:t>since 010 is 2 in binary, and 100 is 4 in binary. </a:t>
            </a:r>
            <a:endParaRPr lang="en-US" kern="1200" dirty="0">
              <a:solidFill>
                <a:prstClr val="black"/>
              </a:solidFill>
              <a:latin typeface="Cambria"/>
              <a:ea typeface="+mn-ea"/>
              <a:cs typeface="Cambria"/>
            </a:endParaRPr>
          </a:p>
        </p:txBody>
      </p:sp>
      <p:sp>
        <p:nvSpPr>
          <p:cNvPr id="12" name="TextBox 11"/>
          <p:cNvSpPr txBox="1"/>
          <p:nvPr/>
        </p:nvSpPr>
        <p:spPr>
          <a:xfrm>
            <a:off x="3806589" y="2702720"/>
            <a:ext cx="3138863" cy="307777"/>
          </a:xfrm>
          <a:prstGeom prst="rect">
            <a:avLst/>
          </a:prstGeom>
          <a:solidFill>
            <a:schemeClr val="bg1">
              <a:lumMod val="50000"/>
            </a:schemeClr>
          </a:solidFill>
        </p:spPr>
        <p:txBody>
          <a:bodyPr wrap="none" rtlCol="0">
            <a:spAutoFit/>
          </a:bodyPr>
          <a:lstStyle/>
          <a:p>
            <a:pPr algn="ctr" defTabSz="457200"/>
            <a:r>
              <a:rPr lang="en-US" kern="1200" dirty="0" smtClean="0">
                <a:solidFill>
                  <a:prstClr val="white"/>
                </a:solidFill>
                <a:latin typeface="Calibri"/>
                <a:ea typeface="+mn-ea"/>
                <a:cs typeface="+mn-cs"/>
              </a:rPr>
              <a:t>Chart </a:t>
            </a:r>
            <a:r>
              <a:rPr lang="en-US" kern="1200" dirty="0">
                <a:solidFill>
                  <a:prstClr val="white"/>
                </a:solidFill>
                <a:latin typeface="Calibri"/>
                <a:ea typeface="+mn-ea"/>
                <a:cs typeface="+mn-cs"/>
              </a:rPr>
              <a:t>A</a:t>
            </a:r>
            <a:r>
              <a:rPr lang="en-US" kern="1200" dirty="0" smtClean="0">
                <a:solidFill>
                  <a:prstClr val="white"/>
                </a:solidFill>
                <a:latin typeface="Calibri"/>
                <a:ea typeface="+mn-ea"/>
                <a:cs typeface="+mn-cs"/>
              </a:rPr>
              <a:t>. Your team's English Instructions</a:t>
            </a:r>
          </a:p>
        </p:txBody>
      </p:sp>
      <p:graphicFrame>
        <p:nvGraphicFramePr>
          <p:cNvPr id="11" name="Table 10"/>
          <p:cNvGraphicFramePr>
            <a:graphicFrameLocks noGrp="1"/>
          </p:cNvGraphicFramePr>
          <p:nvPr>
            <p:extLst>
              <p:ext uri="{D42A27DB-BD31-4B8C-83A1-F6EECF244321}">
                <p14:modId xmlns:p14="http://schemas.microsoft.com/office/powerpoint/2010/main" val="1262407154"/>
              </p:ext>
            </p:extLst>
          </p:nvPr>
        </p:nvGraphicFramePr>
        <p:xfrm>
          <a:off x="411590" y="4836498"/>
          <a:ext cx="1694456" cy="195426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Numbers</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0</a:t>
                      </a:r>
                    </a:p>
                  </a:txBody>
                  <a:tcPr marL="0" marR="0" marT="0" marB="0"/>
                </a:tc>
                <a:tc>
                  <a:txBody>
                    <a:bodyPr/>
                    <a:lstStyle/>
                    <a:p>
                      <a:pPr algn="ctr"/>
                      <a:r>
                        <a:rPr lang="en-US" sz="1000" dirty="0" smtClean="0"/>
                        <a:t>0000</a:t>
                      </a:r>
                      <a:endParaRPr lang="en-US" sz="1000" dirty="0"/>
                    </a:p>
                  </a:txBody>
                  <a:tcPr marL="0" marR="0" marT="0" marB="0"/>
                </a:tc>
              </a:tr>
              <a:tr h="219185">
                <a:tc>
                  <a:txBody>
                    <a:bodyPr/>
                    <a:lstStyle/>
                    <a:p>
                      <a:pPr algn="ctr"/>
                      <a:r>
                        <a:rPr lang="en-US" sz="1000" dirty="0" smtClean="0"/>
                        <a:t>1</a:t>
                      </a:r>
                      <a:endParaRPr lang="en-US" sz="1000" dirty="0"/>
                    </a:p>
                  </a:txBody>
                  <a:tcPr marL="0" marR="0" marT="0" marB="0"/>
                </a:tc>
                <a:tc>
                  <a:txBody>
                    <a:bodyPr/>
                    <a:lstStyle/>
                    <a:p>
                      <a:pPr algn="ctr"/>
                      <a:r>
                        <a:rPr lang="en-US" sz="1000" dirty="0" smtClean="0"/>
                        <a:t>0001</a:t>
                      </a:r>
                    </a:p>
                  </a:txBody>
                  <a:tcPr marL="0" marR="0" marT="0" marB="0"/>
                </a:tc>
              </a:tr>
              <a:tr h="219185">
                <a:tc>
                  <a:txBody>
                    <a:bodyPr/>
                    <a:lstStyle/>
                    <a:p>
                      <a:pPr algn="ctr"/>
                      <a:r>
                        <a:rPr lang="en-US" sz="1000" dirty="0" smtClean="0"/>
                        <a:t>2</a:t>
                      </a:r>
                      <a:endParaRPr lang="en-US" sz="1000" dirty="0"/>
                    </a:p>
                  </a:txBody>
                  <a:tcPr marL="0" marR="0" marT="0" marB="0"/>
                </a:tc>
                <a:tc>
                  <a:txBody>
                    <a:bodyPr/>
                    <a:lstStyle/>
                    <a:p>
                      <a:pPr algn="ctr"/>
                      <a:r>
                        <a:rPr lang="en-US" sz="1000" dirty="0" smtClean="0"/>
                        <a:t>0010</a:t>
                      </a:r>
                      <a:endParaRPr lang="en-US" sz="1000" dirty="0"/>
                    </a:p>
                  </a:txBody>
                  <a:tcPr marL="0" marR="0" marT="0" marB="0"/>
                </a:tc>
              </a:tr>
              <a:tr h="219185">
                <a:tc>
                  <a:txBody>
                    <a:bodyPr/>
                    <a:lstStyle/>
                    <a:p>
                      <a:pPr algn="ctr"/>
                      <a:r>
                        <a:rPr lang="en-US" sz="1000" dirty="0" smtClean="0"/>
                        <a:t>3</a:t>
                      </a:r>
                      <a:endParaRPr lang="en-US" sz="1000" dirty="0"/>
                    </a:p>
                  </a:txBody>
                  <a:tcPr marL="0" marR="0" marT="0" marB="0"/>
                </a:tc>
                <a:tc>
                  <a:txBody>
                    <a:bodyPr/>
                    <a:lstStyle/>
                    <a:p>
                      <a:pPr algn="ctr"/>
                      <a:r>
                        <a:rPr lang="en-US" sz="1000" dirty="0" smtClean="0"/>
                        <a:t>0011</a:t>
                      </a:r>
                      <a:endParaRPr lang="en-US" sz="1000" dirty="0"/>
                    </a:p>
                  </a:txBody>
                  <a:tcPr marL="0" marR="0" marT="0" marB="0"/>
                </a:tc>
              </a:tr>
              <a:tr h="219185">
                <a:tc>
                  <a:txBody>
                    <a:bodyPr/>
                    <a:lstStyle/>
                    <a:p>
                      <a:pPr algn="ctr"/>
                      <a:r>
                        <a:rPr lang="en-US" sz="1000" dirty="0" smtClean="0"/>
                        <a:t>4</a:t>
                      </a:r>
                      <a:endParaRPr lang="en-US" sz="1000" dirty="0"/>
                    </a:p>
                  </a:txBody>
                  <a:tcPr marL="0" marR="0" marT="0" marB="0"/>
                </a:tc>
                <a:tc>
                  <a:txBody>
                    <a:bodyPr/>
                    <a:lstStyle/>
                    <a:p>
                      <a:pPr algn="ctr"/>
                      <a:r>
                        <a:rPr lang="en-US" sz="1000" dirty="0" smtClean="0"/>
                        <a:t>0100</a:t>
                      </a:r>
                      <a:endParaRPr lang="en-US" sz="1000" dirty="0"/>
                    </a:p>
                  </a:txBody>
                  <a:tcPr marL="0" marR="0" marT="0" marB="0"/>
                </a:tc>
              </a:tr>
              <a:tr h="219185">
                <a:tc>
                  <a:txBody>
                    <a:bodyPr/>
                    <a:lstStyle/>
                    <a:p>
                      <a:pPr algn="ctr"/>
                      <a:r>
                        <a:rPr lang="en-US" sz="1000" dirty="0" smtClean="0"/>
                        <a:t>5</a:t>
                      </a:r>
                      <a:endParaRPr lang="en-US" sz="1000" dirty="0"/>
                    </a:p>
                  </a:txBody>
                  <a:tcPr marL="0" marR="0" marT="0" marB="0"/>
                </a:tc>
                <a:tc>
                  <a:txBody>
                    <a:bodyPr/>
                    <a:lstStyle/>
                    <a:p>
                      <a:pPr algn="ctr"/>
                      <a:r>
                        <a:rPr lang="en-US" sz="1000" dirty="0" smtClean="0"/>
                        <a:t>0101</a:t>
                      </a:r>
                      <a:endParaRPr lang="en-US" sz="1000" dirty="0"/>
                    </a:p>
                  </a:txBody>
                  <a:tcPr marL="0" marR="0" marT="0" marB="0"/>
                </a:tc>
              </a:tr>
              <a:tr h="219185">
                <a:tc>
                  <a:txBody>
                    <a:bodyPr/>
                    <a:lstStyle/>
                    <a:p>
                      <a:pPr algn="ctr"/>
                      <a:r>
                        <a:rPr lang="en-US" sz="1000" dirty="0" smtClean="0"/>
                        <a:t>6</a:t>
                      </a:r>
                      <a:endParaRPr lang="en-US" sz="1000" dirty="0"/>
                    </a:p>
                  </a:txBody>
                  <a:tcPr marL="0" marR="0" marT="0" marB="0"/>
                </a:tc>
                <a:tc>
                  <a:txBody>
                    <a:bodyPr/>
                    <a:lstStyle/>
                    <a:p>
                      <a:pPr algn="ctr"/>
                      <a:r>
                        <a:rPr lang="en-US" sz="1000" dirty="0" smtClean="0"/>
                        <a:t>0110</a:t>
                      </a:r>
                      <a:endParaRPr lang="en-US" sz="1000" dirty="0"/>
                    </a:p>
                  </a:txBody>
                  <a:tcPr marL="0" marR="0" marT="0" marB="0"/>
                </a:tc>
              </a:tr>
              <a:tr h="219185">
                <a:tc>
                  <a:txBody>
                    <a:bodyPr/>
                    <a:lstStyle/>
                    <a:p>
                      <a:pPr algn="ctr"/>
                      <a:r>
                        <a:rPr lang="en-US" sz="1000" dirty="0" smtClean="0"/>
                        <a:t>7</a:t>
                      </a:r>
                      <a:endParaRPr lang="en-US" sz="1000" dirty="0"/>
                    </a:p>
                  </a:txBody>
                  <a:tcPr marL="0" marR="0" marT="0" marB="0"/>
                </a:tc>
                <a:tc>
                  <a:txBody>
                    <a:bodyPr/>
                    <a:lstStyle/>
                    <a:p>
                      <a:pPr algn="ctr"/>
                      <a:r>
                        <a:rPr lang="en-US" sz="1000" dirty="0" smtClean="0"/>
                        <a:t>0111</a:t>
                      </a:r>
                      <a:endParaRPr lang="en-US" sz="1000" dirty="0"/>
                    </a:p>
                  </a:txBody>
                  <a:tcPr marL="0" marR="0" marT="0" marB="0"/>
                </a:tc>
              </a:tr>
            </a:tbl>
          </a:graphicData>
        </a:graphic>
      </p:graphicFrame>
    </p:spTree>
    <p:extLst>
      <p:ext uri="{BB962C8B-B14F-4D97-AF65-F5344CB8AC3E}">
        <p14:creationId xmlns:p14="http://schemas.microsoft.com/office/powerpoint/2010/main" val="186770033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6"/>
          <p:cNvGraphicFramePr>
            <a:graphicFrameLocks/>
          </p:cNvGraphicFramePr>
          <p:nvPr>
            <p:extLst>
              <p:ext uri="{D42A27DB-BD31-4B8C-83A1-F6EECF244321}">
                <p14:modId xmlns:p14="http://schemas.microsoft.com/office/powerpoint/2010/main" val="714569843"/>
              </p:ext>
            </p:extLst>
          </p:nvPr>
        </p:nvGraphicFramePr>
        <p:xfrm>
          <a:off x="2520089" y="3050356"/>
          <a:ext cx="5899432" cy="3592930"/>
        </p:xfrm>
        <a:graphic>
          <a:graphicData uri="http://schemas.openxmlformats.org/drawingml/2006/table">
            <a:tbl>
              <a:tblPr firstRow="1" bandRow="1">
                <a:tableStyleId>{9D7B26C5-4107-4FEC-AEDC-1716B250A1EF}</a:tableStyleId>
              </a:tblPr>
              <a:tblGrid>
                <a:gridCol w="804613"/>
                <a:gridCol w="1110215"/>
                <a:gridCol w="1044989"/>
                <a:gridCol w="1090992"/>
                <a:gridCol w="909158"/>
                <a:gridCol w="939465"/>
              </a:tblGrid>
              <a:tr h="326630">
                <a:tc>
                  <a:txBody>
                    <a:bodyPr/>
                    <a:lstStyle/>
                    <a:p>
                      <a:r>
                        <a:rPr lang="en-US" sz="1400" dirty="0" smtClean="0"/>
                        <a:t>Block</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Color</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Brick Type</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Orientation</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X</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Y</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r>
                        <a:rPr lang="en-US" sz="1400" dirty="0" smtClean="0">
                          <a:solidFill>
                            <a:srgbClr val="7F7F7F"/>
                          </a:solidFill>
                        </a:rPr>
                        <a:t>Sample</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001</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010100</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00</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0110</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0100</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r>
              <a:tr h="326630">
                <a:tc>
                  <a:txBody>
                    <a:bodyPr/>
                    <a:lstStyle/>
                    <a:p>
                      <a:pPr algn="ctr"/>
                      <a:r>
                        <a:rPr lang="en-US" sz="1400" dirty="0" smtClean="0"/>
                        <a:t>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2</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3</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4</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5</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6</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7</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8</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4210684808"/>
              </p:ext>
            </p:extLst>
          </p:nvPr>
        </p:nvGraphicFramePr>
        <p:xfrm>
          <a:off x="411590" y="464010"/>
          <a:ext cx="1694456" cy="1735083"/>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Color</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Red</a:t>
                      </a:r>
                      <a:endParaRPr lang="en-US" sz="1000" dirty="0"/>
                    </a:p>
                  </a:txBody>
                  <a:tcPr marL="0" marR="0" marT="0" marB="0"/>
                </a:tc>
                <a:tc>
                  <a:txBody>
                    <a:bodyPr/>
                    <a:lstStyle/>
                    <a:p>
                      <a:pPr algn="ctr"/>
                      <a:r>
                        <a:rPr lang="en-US" sz="1000" dirty="0" smtClean="0"/>
                        <a:t>001</a:t>
                      </a: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2221903035"/>
              </p:ext>
            </p:extLst>
          </p:nvPr>
        </p:nvGraphicFramePr>
        <p:xfrm>
          <a:off x="411590" y="2243072"/>
          <a:ext cx="1694456" cy="195426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Brick</a:t>
                      </a:r>
                      <a:r>
                        <a:rPr lang="en-US" sz="1000" baseline="0" dirty="0" smtClean="0"/>
                        <a:t> Type</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2 x 4</a:t>
                      </a:r>
                      <a:endParaRPr lang="en-US" sz="1000" dirty="0"/>
                    </a:p>
                  </a:txBody>
                  <a:tcPr marL="0" marR="0" marT="0" marB="0"/>
                </a:tc>
                <a:tc>
                  <a:txBody>
                    <a:bodyPr/>
                    <a:lstStyle/>
                    <a:p>
                      <a:pPr algn="ctr"/>
                      <a:r>
                        <a:rPr lang="en-US" sz="1000" dirty="0" smtClean="0"/>
                        <a:t>010100</a:t>
                      </a: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3813094125"/>
              </p:ext>
            </p:extLst>
          </p:nvPr>
        </p:nvGraphicFramePr>
        <p:xfrm>
          <a:off x="411590" y="4197340"/>
          <a:ext cx="1694456" cy="63915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Orientation</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Horizontal</a:t>
                      </a:r>
                      <a:endParaRPr lang="en-US" sz="1000" dirty="0"/>
                    </a:p>
                  </a:txBody>
                  <a:tcPr marL="0" marR="0" marT="0" marB="0"/>
                </a:tc>
                <a:tc>
                  <a:txBody>
                    <a:bodyPr/>
                    <a:lstStyle/>
                    <a:p>
                      <a:pPr algn="ctr"/>
                      <a:r>
                        <a:rPr lang="en-US" sz="1000" dirty="0" smtClean="0"/>
                        <a:t>00</a:t>
                      </a:r>
                      <a:endParaRPr lang="en-US" sz="1000" dirty="0"/>
                    </a:p>
                  </a:txBody>
                  <a:tcPr marL="0" marR="0" marT="0" marB="0"/>
                </a:tc>
              </a:tr>
              <a:tr h="219185">
                <a:tc>
                  <a:txBody>
                    <a:bodyPr/>
                    <a:lstStyle/>
                    <a:p>
                      <a:pPr algn="ctr"/>
                      <a:r>
                        <a:rPr lang="en-US" sz="1000" dirty="0" smtClean="0"/>
                        <a:t>Vertical</a:t>
                      </a:r>
                      <a:endParaRPr lang="en-US" sz="1000" dirty="0"/>
                    </a:p>
                  </a:txBody>
                  <a:tcPr marL="0" marR="0" marT="0" marB="0"/>
                </a:tc>
                <a:tc>
                  <a:txBody>
                    <a:bodyPr/>
                    <a:lstStyle/>
                    <a:p>
                      <a:pPr algn="ctr"/>
                      <a:r>
                        <a:rPr lang="en-US" sz="1000" dirty="0" smtClean="0"/>
                        <a:t>01</a:t>
                      </a:r>
                      <a:endParaRPr lang="en-US" sz="1000" dirty="0"/>
                    </a:p>
                  </a:txBody>
                  <a:tcPr marL="0" marR="0" marT="0" marB="0"/>
                </a:tc>
              </a:tr>
            </a:tbl>
          </a:graphicData>
        </a:graphic>
      </p:graphicFrame>
      <p:sp>
        <p:nvSpPr>
          <p:cNvPr id="21" name="TextBox 20"/>
          <p:cNvSpPr txBox="1"/>
          <p:nvPr/>
        </p:nvSpPr>
        <p:spPr>
          <a:xfrm>
            <a:off x="2520090" y="561618"/>
            <a:ext cx="5899432" cy="1815882"/>
          </a:xfrm>
          <a:prstGeom prst="rect">
            <a:avLst/>
          </a:prstGeom>
          <a:noFill/>
        </p:spPr>
        <p:txBody>
          <a:bodyPr wrap="square" rtlCol="0">
            <a:spAutoFit/>
          </a:bodyPr>
          <a:lstStyle/>
          <a:p>
            <a:pPr defTabSz="457200"/>
            <a:r>
              <a:rPr lang="en-US" sz="1600" b="1" i="1" kern="1200" dirty="0" smtClean="0">
                <a:solidFill>
                  <a:prstClr val="black"/>
                </a:solidFill>
                <a:latin typeface="Cambria"/>
                <a:ea typeface="+mn-ea"/>
                <a:cs typeface="Cambria"/>
              </a:rPr>
              <a:t>Copy the legend </a:t>
            </a:r>
            <a:r>
              <a:rPr lang="en-US" sz="1600" kern="1200" dirty="0" smtClean="0">
                <a:solidFill>
                  <a:prstClr val="black"/>
                </a:solidFill>
                <a:latin typeface="Cambria"/>
                <a:ea typeface="+mn-ea"/>
                <a:cs typeface="Cambria"/>
              </a:rPr>
              <a:t>you created on the last page to this page.</a:t>
            </a:r>
          </a:p>
          <a:p>
            <a:pPr defTabSz="457200"/>
            <a:endParaRPr lang="en-US" sz="1600" kern="1200" dirty="0">
              <a:solidFill>
                <a:prstClr val="black"/>
              </a:solidFill>
              <a:latin typeface="Cambria"/>
              <a:ea typeface="+mn-ea"/>
              <a:cs typeface="Cambria"/>
            </a:endParaRPr>
          </a:p>
          <a:p>
            <a:pPr defTabSz="457200"/>
            <a:r>
              <a:rPr lang="en-US" sz="1600" kern="1200" dirty="0" smtClean="0">
                <a:solidFill>
                  <a:prstClr val="black"/>
                </a:solidFill>
                <a:latin typeface="Cambria"/>
                <a:ea typeface="+mn-ea"/>
                <a:cs typeface="Cambria"/>
              </a:rPr>
              <a:t>Then, </a:t>
            </a:r>
            <a:r>
              <a:rPr lang="en-US" sz="1600" b="1" i="1" kern="1200" dirty="0" smtClean="0">
                <a:solidFill>
                  <a:prstClr val="black"/>
                </a:solidFill>
                <a:latin typeface="Cambria"/>
                <a:ea typeface="+mn-ea"/>
                <a:cs typeface="Cambria"/>
              </a:rPr>
              <a:t>translate</a:t>
            </a:r>
            <a:r>
              <a:rPr lang="en-US" sz="1600" kern="1200" dirty="0" smtClean="0">
                <a:solidFill>
                  <a:prstClr val="black"/>
                </a:solidFill>
                <a:latin typeface="Cambria"/>
                <a:ea typeface="+mn-ea"/>
                <a:cs typeface="Cambria"/>
              </a:rPr>
              <a:t> the instructions in Chart A to binary. </a:t>
            </a:r>
          </a:p>
          <a:p>
            <a:pPr defTabSz="457200"/>
            <a:endParaRPr lang="en-US" sz="1600" kern="1200" dirty="0">
              <a:solidFill>
                <a:prstClr val="black"/>
              </a:solidFill>
              <a:latin typeface="Cambria"/>
              <a:ea typeface="+mn-ea"/>
              <a:cs typeface="Cambria"/>
            </a:endParaRPr>
          </a:p>
          <a:p>
            <a:pPr defTabSz="457200"/>
            <a:r>
              <a:rPr lang="en-US" sz="1600" kern="1200" dirty="0" smtClean="0">
                <a:solidFill>
                  <a:prstClr val="black"/>
                </a:solidFill>
                <a:latin typeface="Cambria"/>
                <a:ea typeface="+mn-ea"/>
                <a:cs typeface="Cambria"/>
              </a:rPr>
              <a:t>Converting information into binary allows a computer to store it and communicate it. Computers use an </a:t>
            </a:r>
            <a:r>
              <a:rPr lang="en-US" sz="1600" i="1" kern="1200" dirty="0" smtClean="0">
                <a:solidFill>
                  <a:prstClr val="black"/>
                </a:solidFill>
                <a:latin typeface="Cambria"/>
                <a:ea typeface="+mn-ea"/>
                <a:cs typeface="Cambria"/>
              </a:rPr>
              <a:t>electric signal</a:t>
            </a:r>
            <a:r>
              <a:rPr lang="en-US" sz="1600" kern="1200" dirty="0" smtClean="0">
                <a:solidFill>
                  <a:prstClr val="black"/>
                </a:solidFill>
                <a:latin typeface="Cambria"/>
                <a:ea typeface="+mn-ea"/>
                <a:cs typeface="Cambria"/>
              </a:rPr>
              <a:t> to represent the 1s and </a:t>
            </a:r>
            <a:r>
              <a:rPr lang="en-US" sz="1600" i="1" kern="1200" dirty="0" smtClean="0">
                <a:solidFill>
                  <a:prstClr val="black"/>
                </a:solidFill>
                <a:latin typeface="Cambria"/>
                <a:ea typeface="+mn-ea"/>
                <a:cs typeface="Cambria"/>
              </a:rPr>
              <a:t>no signal</a:t>
            </a:r>
            <a:r>
              <a:rPr lang="en-US" sz="1600" kern="1200" dirty="0" smtClean="0">
                <a:solidFill>
                  <a:prstClr val="black"/>
                </a:solidFill>
                <a:latin typeface="Cambria"/>
                <a:ea typeface="+mn-ea"/>
                <a:cs typeface="Cambria"/>
              </a:rPr>
              <a:t> to represent the 0s. </a:t>
            </a:r>
            <a:endParaRPr lang="en-US" sz="1600" kern="1200" dirty="0">
              <a:solidFill>
                <a:prstClr val="black"/>
              </a:solidFill>
              <a:latin typeface="Cambria"/>
              <a:ea typeface="+mn-ea"/>
              <a:cs typeface="Cambria"/>
            </a:endParaRPr>
          </a:p>
        </p:txBody>
      </p:sp>
      <p:sp>
        <p:nvSpPr>
          <p:cNvPr id="12" name="Slide Number Placeholder 7"/>
          <p:cNvSpPr>
            <a:spLocks noGrp="1"/>
          </p:cNvSpPr>
          <p:nvPr>
            <p:ph type="sldNum" sz="quarter" idx="12"/>
          </p:nvPr>
        </p:nvSpPr>
        <p:spPr>
          <a:xfrm>
            <a:off x="6800458" y="6401302"/>
            <a:ext cx="2133600" cy="365125"/>
          </a:xfrm>
        </p:spPr>
        <p:txBody>
          <a:bodyPr/>
          <a:lstStyle/>
          <a:p>
            <a:fld id="{92586830-87D9-8B43-8F0E-8FD3FEDA1409}" type="slidenum">
              <a:rPr lang="en-US" sz="1800" smtClean="0">
                <a:solidFill>
                  <a:prstClr val="black">
                    <a:tint val="75000"/>
                  </a:prstClr>
                </a:solidFill>
              </a:rPr>
              <a:pPr/>
              <a:t>103</a:t>
            </a:fld>
            <a:endParaRPr lang="en-US" sz="1800" dirty="0">
              <a:solidFill>
                <a:prstClr val="black">
                  <a:tint val="75000"/>
                </a:prstClr>
              </a:solidFill>
            </a:endParaRPr>
          </a:p>
        </p:txBody>
      </p:sp>
      <p:sp>
        <p:nvSpPr>
          <p:cNvPr id="23" name="TextBox 22"/>
          <p:cNvSpPr txBox="1"/>
          <p:nvPr/>
        </p:nvSpPr>
        <p:spPr>
          <a:xfrm>
            <a:off x="568936" y="72202"/>
            <a:ext cx="1373994" cy="369332"/>
          </a:xfrm>
          <a:prstGeom prst="rect">
            <a:avLst/>
          </a:prstGeom>
          <a:noFill/>
        </p:spPr>
        <p:txBody>
          <a:bodyPr wrap="none" rtlCol="0">
            <a:spAutoFit/>
          </a:bodyPr>
          <a:lstStyle/>
          <a:p>
            <a:pPr algn="ctr" defTabSz="457200"/>
            <a:r>
              <a:rPr lang="en-US" sz="1800" b="1" kern="1200" dirty="0" smtClean="0">
                <a:solidFill>
                  <a:srgbClr val="1F497D">
                    <a:lumMod val="40000"/>
                    <a:lumOff val="60000"/>
                  </a:srgbClr>
                </a:solidFill>
                <a:latin typeface="Calibri"/>
                <a:ea typeface="+mn-ea"/>
                <a:cs typeface="+mn-cs"/>
              </a:rPr>
              <a:t>Your Legend</a:t>
            </a:r>
            <a:endParaRPr lang="en-US" sz="1800" b="1" kern="1200" dirty="0">
              <a:solidFill>
                <a:srgbClr val="1F497D">
                  <a:lumMod val="40000"/>
                  <a:lumOff val="60000"/>
                </a:srgbClr>
              </a:solidFill>
              <a:latin typeface="Calibri"/>
              <a:ea typeface="+mn-ea"/>
              <a:cs typeface="+mn-cs"/>
            </a:endParaRPr>
          </a:p>
        </p:txBody>
      </p:sp>
      <p:sp>
        <p:nvSpPr>
          <p:cNvPr id="24" name="TextBox 23"/>
          <p:cNvSpPr txBox="1"/>
          <p:nvPr/>
        </p:nvSpPr>
        <p:spPr>
          <a:xfrm>
            <a:off x="3837532" y="2702720"/>
            <a:ext cx="3076972" cy="307777"/>
          </a:xfrm>
          <a:prstGeom prst="rect">
            <a:avLst/>
          </a:prstGeom>
          <a:solidFill>
            <a:schemeClr val="bg1">
              <a:lumMod val="50000"/>
            </a:schemeClr>
          </a:solidFill>
        </p:spPr>
        <p:txBody>
          <a:bodyPr wrap="none" rtlCol="0">
            <a:spAutoFit/>
          </a:bodyPr>
          <a:lstStyle/>
          <a:p>
            <a:pPr algn="ctr" defTabSz="457200"/>
            <a:r>
              <a:rPr lang="en-US" kern="1200" dirty="0" smtClean="0">
                <a:solidFill>
                  <a:prstClr val="white"/>
                </a:solidFill>
                <a:latin typeface="Calibri"/>
                <a:ea typeface="+mn-ea"/>
                <a:cs typeface="+mn-cs"/>
              </a:rPr>
              <a:t>Chart B. Your team's binary Instructions</a:t>
            </a:r>
          </a:p>
        </p:txBody>
      </p:sp>
      <p:graphicFrame>
        <p:nvGraphicFramePr>
          <p:cNvPr id="11" name="Table 10"/>
          <p:cNvGraphicFramePr>
            <a:graphicFrameLocks noGrp="1"/>
          </p:cNvGraphicFramePr>
          <p:nvPr>
            <p:extLst>
              <p:ext uri="{D42A27DB-BD31-4B8C-83A1-F6EECF244321}">
                <p14:modId xmlns:p14="http://schemas.microsoft.com/office/powerpoint/2010/main" val="4271992944"/>
              </p:ext>
            </p:extLst>
          </p:nvPr>
        </p:nvGraphicFramePr>
        <p:xfrm>
          <a:off x="411590" y="4836498"/>
          <a:ext cx="1694456" cy="195426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Numbers</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0</a:t>
                      </a:r>
                    </a:p>
                  </a:txBody>
                  <a:tcPr marL="0" marR="0" marT="0" marB="0"/>
                </a:tc>
                <a:tc>
                  <a:txBody>
                    <a:bodyPr/>
                    <a:lstStyle/>
                    <a:p>
                      <a:pPr algn="ctr"/>
                      <a:r>
                        <a:rPr lang="en-US" sz="1000" dirty="0" smtClean="0"/>
                        <a:t>0000</a:t>
                      </a:r>
                      <a:endParaRPr lang="en-US" sz="1000" dirty="0"/>
                    </a:p>
                  </a:txBody>
                  <a:tcPr marL="0" marR="0" marT="0" marB="0"/>
                </a:tc>
              </a:tr>
              <a:tr h="219185">
                <a:tc>
                  <a:txBody>
                    <a:bodyPr/>
                    <a:lstStyle/>
                    <a:p>
                      <a:pPr algn="ctr"/>
                      <a:r>
                        <a:rPr lang="en-US" sz="1000" dirty="0" smtClean="0"/>
                        <a:t>1</a:t>
                      </a:r>
                      <a:endParaRPr lang="en-US" sz="1000" dirty="0"/>
                    </a:p>
                  </a:txBody>
                  <a:tcPr marL="0" marR="0" marT="0" marB="0"/>
                </a:tc>
                <a:tc>
                  <a:txBody>
                    <a:bodyPr/>
                    <a:lstStyle/>
                    <a:p>
                      <a:pPr algn="ctr"/>
                      <a:r>
                        <a:rPr lang="en-US" sz="1000" dirty="0" smtClean="0"/>
                        <a:t>0001</a:t>
                      </a:r>
                    </a:p>
                  </a:txBody>
                  <a:tcPr marL="0" marR="0" marT="0" marB="0"/>
                </a:tc>
              </a:tr>
              <a:tr h="219185">
                <a:tc>
                  <a:txBody>
                    <a:bodyPr/>
                    <a:lstStyle/>
                    <a:p>
                      <a:pPr algn="ctr"/>
                      <a:r>
                        <a:rPr lang="en-US" sz="1000" dirty="0" smtClean="0"/>
                        <a:t>2</a:t>
                      </a:r>
                      <a:endParaRPr lang="en-US" sz="1000" dirty="0"/>
                    </a:p>
                  </a:txBody>
                  <a:tcPr marL="0" marR="0" marT="0" marB="0"/>
                </a:tc>
                <a:tc>
                  <a:txBody>
                    <a:bodyPr/>
                    <a:lstStyle/>
                    <a:p>
                      <a:pPr algn="ctr"/>
                      <a:r>
                        <a:rPr lang="en-US" sz="1000" dirty="0" smtClean="0"/>
                        <a:t>0010</a:t>
                      </a:r>
                      <a:endParaRPr lang="en-US" sz="1000" dirty="0"/>
                    </a:p>
                  </a:txBody>
                  <a:tcPr marL="0" marR="0" marT="0" marB="0"/>
                </a:tc>
              </a:tr>
              <a:tr h="219185">
                <a:tc>
                  <a:txBody>
                    <a:bodyPr/>
                    <a:lstStyle/>
                    <a:p>
                      <a:pPr algn="ctr"/>
                      <a:r>
                        <a:rPr lang="en-US" sz="1000" dirty="0" smtClean="0"/>
                        <a:t>3</a:t>
                      </a:r>
                      <a:endParaRPr lang="en-US" sz="1000" dirty="0"/>
                    </a:p>
                  </a:txBody>
                  <a:tcPr marL="0" marR="0" marT="0" marB="0"/>
                </a:tc>
                <a:tc>
                  <a:txBody>
                    <a:bodyPr/>
                    <a:lstStyle/>
                    <a:p>
                      <a:pPr algn="ctr"/>
                      <a:r>
                        <a:rPr lang="en-US" sz="1000" dirty="0" smtClean="0"/>
                        <a:t>0011</a:t>
                      </a:r>
                      <a:endParaRPr lang="en-US" sz="1000" dirty="0"/>
                    </a:p>
                  </a:txBody>
                  <a:tcPr marL="0" marR="0" marT="0" marB="0"/>
                </a:tc>
              </a:tr>
              <a:tr h="219185">
                <a:tc>
                  <a:txBody>
                    <a:bodyPr/>
                    <a:lstStyle/>
                    <a:p>
                      <a:pPr algn="ctr"/>
                      <a:r>
                        <a:rPr lang="en-US" sz="1000" dirty="0" smtClean="0"/>
                        <a:t>4</a:t>
                      </a:r>
                      <a:endParaRPr lang="en-US" sz="1000" dirty="0"/>
                    </a:p>
                  </a:txBody>
                  <a:tcPr marL="0" marR="0" marT="0" marB="0"/>
                </a:tc>
                <a:tc>
                  <a:txBody>
                    <a:bodyPr/>
                    <a:lstStyle/>
                    <a:p>
                      <a:pPr algn="ctr"/>
                      <a:r>
                        <a:rPr lang="en-US" sz="1000" dirty="0" smtClean="0"/>
                        <a:t>0100</a:t>
                      </a:r>
                      <a:endParaRPr lang="en-US" sz="1000" dirty="0"/>
                    </a:p>
                  </a:txBody>
                  <a:tcPr marL="0" marR="0" marT="0" marB="0"/>
                </a:tc>
              </a:tr>
              <a:tr h="219185">
                <a:tc>
                  <a:txBody>
                    <a:bodyPr/>
                    <a:lstStyle/>
                    <a:p>
                      <a:pPr algn="ctr"/>
                      <a:r>
                        <a:rPr lang="en-US" sz="1000" dirty="0" smtClean="0"/>
                        <a:t>5</a:t>
                      </a:r>
                      <a:endParaRPr lang="en-US" sz="1000" dirty="0"/>
                    </a:p>
                  </a:txBody>
                  <a:tcPr marL="0" marR="0" marT="0" marB="0"/>
                </a:tc>
                <a:tc>
                  <a:txBody>
                    <a:bodyPr/>
                    <a:lstStyle/>
                    <a:p>
                      <a:pPr algn="ctr"/>
                      <a:r>
                        <a:rPr lang="en-US" sz="1000" dirty="0" smtClean="0"/>
                        <a:t>0101</a:t>
                      </a:r>
                      <a:endParaRPr lang="en-US" sz="1000" dirty="0"/>
                    </a:p>
                  </a:txBody>
                  <a:tcPr marL="0" marR="0" marT="0" marB="0"/>
                </a:tc>
              </a:tr>
              <a:tr h="219185">
                <a:tc>
                  <a:txBody>
                    <a:bodyPr/>
                    <a:lstStyle/>
                    <a:p>
                      <a:pPr algn="ctr"/>
                      <a:r>
                        <a:rPr lang="en-US" sz="1000" dirty="0" smtClean="0"/>
                        <a:t>6</a:t>
                      </a:r>
                      <a:endParaRPr lang="en-US" sz="1000" dirty="0"/>
                    </a:p>
                  </a:txBody>
                  <a:tcPr marL="0" marR="0" marT="0" marB="0"/>
                </a:tc>
                <a:tc>
                  <a:txBody>
                    <a:bodyPr/>
                    <a:lstStyle/>
                    <a:p>
                      <a:pPr algn="ctr"/>
                      <a:r>
                        <a:rPr lang="en-US" sz="1000" dirty="0" smtClean="0"/>
                        <a:t>0110</a:t>
                      </a:r>
                      <a:endParaRPr lang="en-US" sz="1000" dirty="0"/>
                    </a:p>
                  </a:txBody>
                  <a:tcPr marL="0" marR="0" marT="0" marB="0"/>
                </a:tc>
              </a:tr>
              <a:tr h="219185">
                <a:tc>
                  <a:txBody>
                    <a:bodyPr/>
                    <a:lstStyle/>
                    <a:p>
                      <a:pPr algn="ctr"/>
                      <a:r>
                        <a:rPr lang="en-US" sz="1000" dirty="0" smtClean="0"/>
                        <a:t>7</a:t>
                      </a:r>
                      <a:endParaRPr lang="en-US" sz="1000" dirty="0"/>
                    </a:p>
                  </a:txBody>
                  <a:tcPr marL="0" marR="0" marT="0" marB="0"/>
                </a:tc>
                <a:tc>
                  <a:txBody>
                    <a:bodyPr/>
                    <a:lstStyle/>
                    <a:p>
                      <a:pPr algn="ctr"/>
                      <a:r>
                        <a:rPr lang="en-US" sz="1000" dirty="0" smtClean="0"/>
                        <a:t>0111</a:t>
                      </a:r>
                      <a:endParaRPr lang="en-US" sz="1000" dirty="0"/>
                    </a:p>
                  </a:txBody>
                  <a:tcPr marL="0" marR="0" marT="0" marB="0"/>
                </a:tc>
              </a:tr>
            </a:tbl>
          </a:graphicData>
        </a:graphic>
      </p:graphicFrame>
    </p:spTree>
    <p:extLst>
      <p:ext uri="{BB962C8B-B14F-4D97-AF65-F5344CB8AC3E}">
        <p14:creationId xmlns:p14="http://schemas.microsoft.com/office/powerpoint/2010/main" val="184975855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483111" y="127827"/>
            <a:ext cx="5563721" cy="1323439"/>
          </a:xfrm>
          <a:prstGeom prst="rect">
            <a:avLst/>
          </a:prstGeom>
          <a:noFill/>
        </p:spPr>
        <p:txBody>
          <a:bodyPr wrap="square" rtlCol="0">
            <a:spAutoFit/>
          </a:bodyPr>
          <a:lstStyle/>
          <a:p>
            <a:pPr defTabSz="457200"/>
            <a:r>
              <a:rPr lang="en-US" sz="2000" b="1" i="1" kern="1200" dirty="0" smtClean="0">
                <a:solidFill>
                  <a:prstClr val="black"/>
                </a:solidFill>
                <a:latin typeface="Calibri"/>
                <a:ea typeface="+mn-ea"/>
                <a:cs typeface="+mn-cs"/>
              </a:rPr>
              <a:t>Extra -- Transferring the bits!</a:t>
            </a:r>
            <a:endParaRPr lang="en-US" sz="2000" b="1" kern="1200" dirty="0" smtClean="0">
              <a:solidFill>
                <a:prstClr val="black"/>
              </a:solidFill>
              <a:latin typeface="Calibri"/>
              <a:ea typeface="+mn-ea"/>
              <a:cs typeface="+mn-cs"/>
            </a:endParaRPr>
          </a:p>
          <a:p>
            <a:pPr defTabSz="457200"/>
            <a:endParaRPr lang="en-US" b="1" kern="1200" dirty="0" smtClean="0">
              <a:solidFill>
                <a:prstClr val="black"/>
              </a:solidFill>
              <a:latin typeface="Calibri"/>
              <a:ea typeface="+mn-ea"/>
              <a:cs typeface="+mn-cs"/>
            </a:endParaRPr>
          </a:p>
          <a:p>
            <a:pPr defTabSz="457200"/>
            <a:r>
              <a:rPr lang="en-US" kern="1200" dirty="0" smtClean="0">
                <a:solidFill>
                  <a:prstClr val="black"/>
                </a:solidFill>
                <a:latin typeface="Calibri"/>
                <a:ea typeface="+mn-ea"/>
                <a:cs typeface="+mn-cs"/>
              </a:rPr>
              <a:t>If you send your instructions electronically, they have to be converted to a </a:t>
            </a:r>
            <a:r>
              <a:rPr lang="en-US" b="1" i="1" kern="1200" dirty="0" smtClean="0">
                <a:solidFill>
                  <a:prstClr val="black"/>
                </a:solidFill>
                <a:latin typeface="Calibri"/>
                <a:ea typeface="+mn-ea"/>
                <a:cs typeface="+mn-cs"/>
              </a:rPr>
              <a:t>single line </a:t>
            </a:r>
            <a:r>
              <a:rPr lang="en-US" kern="1200" dirty="0" smtClean="0">
                <a:solidFill>
                  <a:prstClr val="black"/>
                </a:solidFill>
                <a:latin typeface="Calibri"/>
                <a:ea typeface="+mn-ea"/>
                <a:cs typeface="+mn-cs"/>
              </a:rPr>
              <a:t>of  0s and 1s! For example, for these sample blocks,</a:t>
            </a:r>
          </a:p>
          <a:p>
            <a:pPr marL="457200" lvl="1" defTabSz="457200"/>
            <a:endParaRPr lang="en-US" sz="1800" kern="1200" dirty="0" smtClean="0">
              <a:solidFill>
                <a:prstClr val="black"/>
              </a:solidFill>
              <a:latin typeface="Calibri"/>
              <a:ea typeface="+mn-ea"/>
              <a:cs typeface="+mn-cs"/>
            </a:endParaRPr>
          </a:p>
        </p:txBody>
      </p:sp>
      <p:graphicFrame>
        <p:nvGraphicFramePr>
          <p:cNvPr id="7" name="Table 6"/>
          <p:cNvGraphicFramePr>
            <a:graphicFrameLocks noGrp="1"/>
          </p:cNvGraphicFramePr>
          <p:nvPr>
            <p:extLst>
              <p:ext uri="{D42A27DB-BD31-4B8C-83A1-F6EECF244321}">
                <p14:modId xmlns:p14="http://schemas.microsoft.com/office/powerpoint/2010/main" val="3094063888"/>
              </p:ext>
            </p:extLst>
          </p:nvPr>
        </p:nvGraphicFramePr>
        <p:xfrm>
          <a:off x="2752843" y="1257708"/>
          <a:ext cx="5788488" cy="822960"/>
        </p:xfrm>
        <a:graphic>
          <a:graphicData uri="http://schemas.openxmlformats.org/drawingml/2006/table">
            <a:tbl>
              <a:tblPr firstRow="1" bandRow="1">
                <a:tableStyleId>{616DA210-FB5B-4158-B5E0-FEB733F419BA}</a:tableStyleId>
              </a:tblPr>
              <a:tblGrid>
                <a:gridCol w="964748"/>
                <a:gridCol w="964748"/>
                <a:gridCol w="964748"/>
                <a:gridCol w="964748"/>
                <a:gridCol w="964748"/>
                <a:gridCol w="964748"/>
              </a:tblGrid>
              <a:tr h="221331">
                <a:tc>
                  <a:txBody>
                    <a:bodyPr/>
                    <a:lstStyle/>
                    <a:p>
                      <a:r>
                        <a:rPr lang="en-US" sz="1200" dirty="0" smtClean="0"/>
                        <a:t>Block</a:t>
                      </a:r>
                      <a:endParaRPr lang="en-US" sz="1200" dirty="0"/>
                    </a:p>
                  </a:txBody>
                  <a:tcPr/>
                </a:tc>
                <a:tc>
                  <a:txBody>
                    <a:bodyPr/>
                    <a:lstStyle/>
                    <a:p>
                      <a:r>
                        <a:rPr lang="en-US" sz="1200" dirty="0" smtClean="0"/>
                        <a:t>Color</a:t>
                      </a:r>
                      <a:endParaRPr lang="en-US" sz="1200" dirty="0"/>
                    </a:p>
                  </a:txBody>
                  <a:tcPr/>
                </a:tc>
                <a:tc>
                  <a:txBody>
                    <a:bodyPr/>
                    <a:lstStyle/>
                    <a:p>
                      <a:r>
                        <a:rPr lang="en-US" sz="1200" dirty="0" smtClean="0"/>
                        <a:t>Brick Type</a:t>
                      </a:r>
                      <a:endParaRPr lang="en-US" sz="1200" dirty="0"/>
                    </a:p>
                  </a:txBody>
                  <a:tcPr/>
                </a:tc>
                <a:tc>
                  <a:txBody>
                    <a:bodyPr/>
                    <a:lstStyle/>
                    <a:p>
                      <a:r>
                        <a:rPr lang="en-US" sz="1200" dirty="0" smtClean="0"/>
                        <a:t>Orientation</a:t>
                      </a:r>
                      <a:endParaRPr lang="en-US" sz="1200" dirty="0"/>
                    </a:p>
                  </a:txBody>
                  <a:tcPr/>
                </a:tc>
                <a:tc>
                  <a:txBody>
                    <a:bodyPr/>
                    <a:lstStyle/>
                    <a:p>
                      <a:r>
                        <a:rPr lang="en-US" sz="1200" dirty="0" smtClean="0"/>
                        <a:t>X</a:t>
                      </a:r>
                      <a:endParaRPr lang="en-US" sz="1200" dirty="0"/>
                    </a:p>
                  </a:txBody>
                  <a:tcPr/>
                </a:tc>
                <a:tc>
                  <a:txBody>
                    <a:bodyPr/>
                    <a:lstStyle/>
                    <a:p>
                      <a:r>
                        <a:rPr lang="en-US" sz="1200" dirty="0" smtClean="0"/>
                        <a:t>Y</a:t>
                      </a:r>
                      <a:endParaRPr lang="en-US" sz="1200" dirty="0"/>
                    </a:p>
                  </a:txBody>
                  <a:tcPr/>
                </a:tc>
              </a:tr>
              <a:tr h="221331">
                <a:tc>
                  <a:txBody>
                    <a:bodyPr/>
                    <a:lstStyle/>
                    <a:p>
                      <a:r>
                        <a:rPr lang="en-US" sz="1200" dirty="0" smtClean="0"/>
                        <a:t>0001</a:t>
                      </a:r>
                      <a:endParaRPr lang="en-US" sz="1200" dirty="0"/>
                    </a:p>
                  </a:txBody>
                  <a:tcPr/>
                </a:tc>
                <a:tc>
                  <a:txBody>
                    <a:bodyPr/>
                    <a:lstStyle/>
                    <a:p>
                      <a:r>
                        <a:rPr lang="en-US" sz="1200" dirty="0" smtClean="0"/>
                        <a:t>001</a:t>
                      </a:r>
                      <a:endParaRPr lang="en-US" sz="1200" dirty="0"/>
                    </a:p>
                  </a:txBody>
                  <a:tcPr/>
                </a:tc>
                <a:tc>
                  <a:txBody>
                    <a:bodyPr/>
                    <a:lstStyle/>
                    <a:p>
                      <a:r>
                        <a:rPr lang="en-US" sz="1200" dirty="0" smtClean="0"/>
                        <a:t>010100</a:t>
                      </a:r>
                      <a:endParaRPr lang="en-US" sz="1200" dirty="0"/>
                    </a:p>
                  </a:txBody>
                  <a:tcPr/>
                </a:tc>
                <a:tc>
                  <a:txBody>
                    <a:bodyPr/>
                    <a:lstStyle/>
                    <a:p>
                      <a:r>
                        <a:rPr lang="en-US" sz="1200" dirty="0" smtClean="0"/>
                        <a:t>00</a:t>
                      </a:r>
                      <a:endParaRPr lang="en-US" sz="1200" dirty="0"/>
                    </a:p>
                  </a:txBody>
                  <a:tcPr/>
                </a:tc>
                <a:tc>
                  <a:txBody>
                    <a:bodyPr/>
                    <a:lstStyle/>
                    <a:p>
                      <a:r>
                        <a:rPr lang="en-US" sz="1200" dirty="0" smtClean="0"/>
                        <a:t>0110</a:t>
                      </a:r>
                      <a:endParaRPr lang="en-US" sz="1200" dirty="0"/>
                    </a:p>
                  </a:txBody>
                  <a:tcPr/>
                </a:tc>
                <a:tc>
                  <a:txBody>
                    <a:bodyPr/>
                    <a:lstStyle/>
                    <a:p>
                      <a:r>
                        <a:rPr lang="en-US" sz="1200" dirty="0" smtClean="0"/>
                        <a:t>0100</a:t>
                      </a:r>
                      <a:endParaRPr lang="en-US" sz="1200" dirty="0"/>
                    </a:p>
                  </a:txBody>
                  <a:tcPr/>
                </a:tc>
              </a:tr>
              <a:tr h="221331">
                <a:tc>
                  <a:txBody>
                    <a:bodyPr/>
                    <a:lstStyle/>
                    <a:p>
                      <a:r>
                        <a:rPr lang="en-US" sz="1200" dirty="0" smtClean="0"/>
                        <a:t>0010</a:t>
                      </a:r>
                      <a:endParaRPr lang="en-US" sz="1200" dirty="0"/>
                    </a:p>
                  </a:txBody>
                  <a:tcPr/>
                </a:tc>
                <a:tc>
                  <a:txBody>
                    <a:bodyPr/>
                    <a:lstStyle/>
                    <a:p>
                      <a:r>
                        <a:rPr lang="en-US" sz="1200" dirty="0" smtClean="0"/>
                        <a:t>010</a:t>
                      </a:r>
                      <a:endParaRPr lang="en-US" sz="1200" dirty="0"/>
                    </a:p>
                  </a:txBody>
                  <a:tcPr/>
                </a:tc>
                <a:tc>
                  <a:txBody>
                    <a:bodyPr/>
                    <a:lstStyle/>
                    <a:p>
                      <a:r>
                        <a:rPr lang="en-US" sz="1200" dirty="0" smtClean="0"/>
                        <a:t>101101</a:t>
                      </a:r>
                      <a:endParaRPr lang="en-US" sz="1200" dirty="0"/>
                    </a:p>
                  </a:txBody>
                  <a:tcPr/>
                </a:tc>
                <a:tc>
                  <a:txBody>
                    <a:bodyPr/>
                    <a:lstStyle/>
                    <a:p>
                      <a:r>
                        <a:rPr lang="en-US" sz="1200" dirty="0" smtClean="0"/>
                        <a:t>01</a:t>
                      </a:r>
                      <a:endParaRPr lang="en-US" sz="1200" dirty="0"/>
                    </a:p>
                  </a:txBody>
                  <a:tcPr/>
                </a:tc>
                <a:tc>
                  <a:txBody>
                    <a:bodyPr/>
                    <a:lstStyle/>
                    <a:p>
                      <a:r>
                        <a:rPr lang="en-US" sz="1200" dirty="0" smtClean="0"/>
                        <a:t>0111</a:t>
                      </a:r>
                      <a:endParaRPr lang="en-US" sz="1200" dirty="0"/>
                    </a:p>
                  </a:txBody>
                  <a:tcPr/>
                </a:tc>
                <a:tc>
                  <a:txBody>
                    <a:bodyPr/>
                    <a:lstStyle/>
                    <a:p>
                      <a:r>
                        <a:rPr lang="en-US" sz="1200" dirty="0" smtClean="0"/>
                        <a:t>0100</a:t>
                      </a:r>
                      <a:endParaRPr lang="en-US" sz="1200" dirty="0"/>
                    </a:p>
                  </a:txBody>
                  <a:tcPr/>
                </a:tc>
              </a:tr>
            </a:tbl>
          </a:graphicData>
        </a:graphic>
      </p:graphicFrame>
      <p:sp>
        <p:nvSpPr>
          <p:cNvPr id="8" name="TextBox 7"/>
          <p:cNvSpPr txBox="1"/>
          <p:nvPr/>
        </p:nvSpPr>
        <p:spPr>
          <a:xfrm>
            <a:off x="2483110" y="2148758"/>
            <a:ext cx="6395377" cy="4585871"/>
          </a:xfrm>
          <a:prstGeom prst="rect">
            <a:avLst/>
          </a:prstGeom>
          <a:noFill/>
        </p:spPr>
        <p:txBody>
          <a:bodyPr wrap="square" rtlCol="0">
            <a:spAutoFit/>
          </a:bodyPr>
          <a:lstStyle/>
          <a:p>
            <a:pPr defTabSz="457200"/>
            <a:r>
              <a:rPr lang="en-US" kern="1200" dirty="0" smtClean="0">
                <a:solidFill>
                  <a:prstClr val="black"/>
                </a:solidFill>
                <a:latin typeface="Calibri"/>
                <a:ea typeface="+mn-ea"/>
                <a:cs typeface="Calibri"/>
              </a:rPr>
              <a:t>You would construct – and </a:t>
            </a:r>
            <a:r>
              <a:rPr lang="en-US" kern="1200" dirty="0">
                <a:solidFill>
                  <a:prstClr val="black"/>
                </a:solidFill>
                <a:latin typeface="Calibri"/>
                <a:ea typeface="+mn-ea"/>
                <a:cs typeface="Calibri"/>
              </a:rPr>
              <a:t>send – </a:t>
            </a:r>
            <a:r>
              <a:rPr lang="en-US" kern="1200" dirty="0" smtClean="0">
                <a:solidFill>
                  <a:prstClr val="black"/>
                </a:solidFill>
                <a:latin typeface="Calibri"/>
                <a:ea typeface="+mn-ea"/>
                <a:cs typeface="Calibri"/>
              </a:rPr>
              <a:t> this line of 0s and 1s:</a:t>
            </a:r>
            <a:endParaRPr lang="en-US" kern="1200" dirty="0">
              <a:solidFill>
                <a:prstClr val="black"/>
              </a:solidFill>
              <a:latin typeface="Calibri"/>
              <a:ea typeface="+mn-ea"/>
              <a:cs typeface="Calibri"/>
            </a:endParaRPr>
          </a:p>
          <a:p>
            <a:pPr defTabSz="457200"/>
            <a:r>
              <a:rPr lang="en-US" kern="1200" dirty="0">
                <a:solidFill>
                  <a:prstClr val="black"/>
                </a:solidFill>
                <a:latin typeface="Calibri"/>
                <a:ea typeface="+mn-ea"/>
                <a:cs typeface="Calibri"/>
              </a:rPr>
              <a:t>0001001010100000110010000100101011010101110100</a:t>
            </a:r>
          </a:p>
          <a:p>
            <a:pPr defTabSz="457200"/>
            <a:endParaRPr lang="en-US" kern="1200" dirty="0">
              <a:solidFill>
                <a:prstClr val="black"/>
              </a:solidFill>
              <a:latin typeface="Cambria"/>
              <a:ea typeface="+mn-ea"/>
              <a:cs typeface="Cambria"/>
            </a:endParaRPr>
          </a:p>
          <a:p>
            <a:pPr defTabSz="457200"/>
            <a:r>
              <a:rPr lang="en-US" sz="2400" kern="1200" dirty="0" smtClean="0">
                <a:solidFill>
                  <a:prstClr val="black"/>
                </a:solidFill>
                <a:latin typeface="Cambria"/>
                <a:ea typeface="+mn-ea"/>
                <a:cs typeface="Cambria"/>
              </a:rPr>
              <a:t>Try it!  </a:t>
            </a:r>
          </a:p>
          <a:p>
            <a:pPr defTabSz="457200"/>
            <a:endParaRPr lang="en-US" kern="1200" dirty="0" smtClean="0">
              <a:solidFill>
                <a:prstClr val="black"/>
              </a:solidFill>
              <a:latin typeface="Cambria"/>
              <a:ea typeface="+mn-ea"/>
              <a:cs typeface="Cambria"/>
            </a:endParaRPr>
          </a:p>
          <a:p>
            <a:pPr defTabSz="457200"/>
            <a:r>
              <a:rPr lang="en-US" kern="1200" dirty="0" smtClean="0">
                <a:solidFill>
                  <a:prstClr val="black"/>
                </a:solidFill>
                <a:latin typeface="Cambria"/>
                <a:ea typeface="+mn-ea"/>
                <a:cs typeface="Cambria"/>
              </a:rPr>
              <a:t>Write </a:t>
            </a:r>
            <a:r>
              <a:rPr lang="en-US" b="1" i="1" kern="1200" dirty="0" smtClean="0">
                <a:solidFill>
                  <a:prstClr val="black"/>
                </a:solidFill>
                <a:latin typeface="Cambria"/>
                <a:ea typeface="+mn-ea"/>
                <a:cs typeface="Cambria"/>
              </a:rPr>
              <a:t>your binary instructions as a single line </a:t>
            </a:r>
            <a:r>
              <a:rPr lang="en-US" kern="1200" dirty="0" smtClean="0">
                <a:solidFill>
                  <a:prstClr val="black"/>
                </a:solidFill>
                <a:latin typeface="Cambria"/>
                <a:ea typeface="+mn-ea"/>
                <a:cs typeface="Cambria"/>
              </a:rPr>
              <a:t>of 0s and 1s (it's OK to wrap):</a:t>
            </a:r>
          </a:p>
          <a:p>
            <a:pPr defTabSz="457200"/>
            <a:r>
              <a:rPr lang="en-US" sz="1800" kern="1200" dirty="0" smtClean="0">
                <a:solidFill>
                  <a:prstClr val="black"/>
                </a:solidFill>
                <a:latin typeface="Cambria"/>
                <a:ea typeface="+mn-ea"/>
                <a:cs typeface="Cambria"/>
              </a:rPr>
              <a:t>__________________________________________________________________________________________________________________________________________________</a:t>
            </a:r>
          </a:p>
          <a:p>
            <a:pPr defTabSz="457200"/>
            <a:endParaRPr lang="en-US" kern="1200" dirty="0" smtClean="0">
              <a:solidFill>
                <a:prstClr val="black"/>
              </a:solidFill>
              <a:latin typeface="Cambria"/>
              <a:ea typeface="+mn-ea"/>
              <a:cs typeface="Cambria"/>
            </a:endParaRPr>
          </a:p>
          <a:p>
            <a:pPr defTabSz="457200"/>
            <a:r>
              <a:rPr lang="en-US" kern="1200" dirty="0" smtClean="0">
                <a:solidFill>
                  <a:prstClr val="black"/>
                </a:solidFill>
                <a:latin typeface="Cambria"/>
                <a:ea typeface="+mn-ea"/>
                <a:cs typeface="Cambria"/>
              </a:rPr>
              <a:t>Next, </a:t>
            </a:r>
            <a:r>
              <a:rPr lang="en-US" b="1" i="1" kern="1200" dirty="0" smtClean="0">
                <a:solidFill>
                  <a:prstClr val="black"/>
                </a:solidFill>
                <a:latin typeface="Cambria"/>
                <a:ea typeface="+mn-ea"/>
                <a:cs typeface="Cambria"/>
              </a:rPr>
              <a:t>send a text or email </a:t>
            </a:r>
            <a:r>
              <a:rPr lang="en-US" kern="1200" dirty="0" smtClean="0">
                <a:solidFill>
                  <a:prstClr val="black"/>
                </a:solidFill>
                <a:latin typeface="Cambria"/>
                <a:ea typeface="+mn-ea"/>
                <a:cs typeface="Cambria"/>
              </a:rPr>
              <a:t>to the other team with the bits of your tower.</a:t>
            </a:r>
          </a:p>
          <a:p>
            <a:pPr defTabSz="457200"/>
            <a:endParaRPr lang="en-US" kern="1200" dirty="0" smtClean="0">
              <a:solidFill>
                <a:prstClr val="black"/>
              </a:solidFill>
              <a:latin typeface="Cambria"/>
              <a:ea typeface="+mn-ea"/>
              <a:cs typeface="Cambria"/>
            </a:endParaRPr>
          </a:p>
          <a:p>
            <a:pPr defTabSz="457200"/>
            <a:r>
              <a:rPr lang="en-US" kern="1200" dirty="0" smtClean="0">
                <a:solidFill>
                  <a:prstClr val="black"/>
                </a:solidFill>
                <a:latin typeface="Cambria"/>
                <a:ea typeface="+mn-ea"/>
                <a:cs typeface="Cambria"/>
              </a:rPr>
              <a:t>Also, </a:t>
            </a:r>
            <a:r>
              <a:rPr lang="en-US" b="1" i="1" kern="1200" dirty="0" smtClean="0">
                <a:solidFill>
                  <a:prstClr val="black"/>
                </a:solidFill>
                <a:latin typeface="Cambria"/>
                <a:ea typeface="+mn-ea"/>
                <a:cs typeface="Cambria"/>
              </a:rPr>
              <a:t>give them your legend </a:t>
            </a:r>
            <a:r>
              <a:rPr lang="en-US" kern="1200" dirty="0" smtClean="0">
                <a:solidFill>
                  <a:prstClr val="black"/>
                </a:solidFill>
                <a:latin typeface="Cambria"/>
                <a:ea typeface="+mn-ea"/>
                <a:cs typeface="Cambria"/>
              </a:rPr>
              <a:t>or let them copy it…</a:t>
            </a:r>
          </a:p>
          <a:p>
            <a:pPr defTabSz="457200"/>
            <a:endParaRPr lang="en-US" kern="1200" dirty="0">
              <a:solidFill>
                <a:prstClr val="black"/>
              </a:solidFill>
              <a:latin typeface="Cambria"/>
              <a:ea typeface="+mn-ea"/>
              <a:cs typeface="Cambria"/>
            </a:endParaRPr>
          </a:p>
          <a:p>
            <a:pPr defTabSz="457200"/>
            <a:r>
              <a:rPr lang="en-US" kern="1200" dirty="0" smtClean="0">
                <a:solidFill>
                  <a:prstClr val="black"/>
                </a:solidFill>
                <a:latin typeface="Cambria"/>
                <a:ea typeface="+mn-ea"/>
                <a:cs typeface="Cambria"/>
              </a:rPr>
              <a:t>Below, </a:t>
            </a:r>
            <a:r>
              <a:rPr lang="en-US" b="1" i="1" kern="1200" dirty="0" smtClean="0">
                <a:solidFill>
                  <a:prstClr val="black"/>
                </a:solidFill>
                <a:latin typeface="Cambria"/>
                <a:ea typeface="+mn-ea"/>
                <a:cs typeface="Cambria"/>
              </a:rPr>
              <a:t>write down the other team's bits</a:t>
            </a:r>
            <a:r>
              <a:rPr lang="en-US" kern="1200" dirty="0">
                <a:solidFill>
                  <a:prstClr val="black"/>
                </a:solidFill>
                <a:latin typeface="Cambria"/>
                <a:ea typeface="+mn-ea"/>
                <a:cs typeface="Cambria"/>
              </a:rPr>
              <a:t> </a:t>
            </a:r>
            <a:r>
              <a:rPr lang="en-US" kern="1200" dirty="0" smtClean="0">
                <a:solidFill>
                  <a:prstClr val="black"/>
                </a:solidFill>
                <a:latin typeface="Cambria"/>
                <a:ea typeface="+mn-ea"/>
                <a:cs typeface="Cambria"/>
              </a:rPr>
              <a:t>when they send them to you:</a:t>
            </a:r>
          </a:p>
          <a:p>
            <a:pPr defTabSz="457200"/>
            <a:r>
              <a:rPr lang="en-US" sz="1800" kern="1200" dirty="0" smtClean="0">
                <a:solidFill>
                  <a:prstClr val="black"/>
                </a:solidFill>
                <a:latin typeface="Cambria"/>
                <a:ea typeface="+mn-ea"/>
                <a:cs typeface="Cambria"/>
              </a:rPr>
              <a:t>__________________________________________________________________________________________________________________________________________________</a:t>
            </a:r>
          </a:p>
          <a:p>
            <a:pPr defTabSz="457200"/>
            <a:endParaRPr lang="en-US" kern="1200" dirty="0" smtClean="0">
              <a:solidFill>
                <a:prstClr val="black"/>
              </a:solidFill>
              <a:latin typeface="Cambria"/>
              <a:ea typeface="+mn-ea"/>
              <a:cs typeface="Cambria"/>
            </a:endParaRPr>
          </a:p>
          <a:p>
            <a:pPr defTabSz="457200"/>
            <a:endParaRPr lang="en-US" kern="1200" dirty="0">
              <a:solidFill>
                <a:prstClr val="black"/>
              </a:solidFill>
              <a:latin typeface="Cambria"/>
              <a:ea typeface="+mn-ea"/>
              <a:cs typeface="Cambria"/>
            </a:endParaRPr>
          </a:p>
          <a:p>
            <a:pPr defTabSz="457200"/>
            <a:r>
              <a:rPr lang="en-US" kern="1200" dirty="0" smtClean="0">
                <a:solidFill>
                  <a:prstClr val="black"/>
                </a:solidFill>
                <a:latin typeface="Cambria"/>
                <a:ea typeface="+mn-ea"/>
                <a:cs typeface="Cambria"/>
              </a:rPr>
              <a:t>And </a:t>
            </a:r>
            <a:r>
              <a:rPr lang="en-US" b="1" i="1" kern="1200" dirty="0" smtClean="0">
                <a:solidFill>
                  <a:prstClr val="black"/>
                </a:solidFill>
                <a:latin typeface="Cambria"/>
                <a:ea typeface="+mn-ea"/>
                <a:cs typeface="Cambria"/>
              </a:rPr>
              <a:t>copy or borrow their legend </a:t>
            </a:r>
            <a:r>
              <a:rPr lang="en-US" kern="1200" dirty="0" smtClean="0">
                <a:solidFill>
                  <a:prstClr val="black"/>
                </a:solidFill>
                <a:latin typeface="Cambria"/>
                <a:ea typeface="+mn-ea"/>
                <a:cs typeface="Cambria"/>
              </a:rPr>
              <a:t>so that you have their encoding!</a:t>
            </a:r>
            <a:endParaRPr lang="en-US" kern="1200" dirty="0">
              <a:solidFill>
                <a:prstClr val="black"/>
              </a:solidFill>
              <a:latin typeface="Cambria"/>
              <a:ea typeface="+mn-ea"/>
              <a:cs typeface="Cambria"/>
            </a:endParaRPr>
          </a:p>
        </p:txBody>
      </p:sp>
      <p:sp>
        <p:nvSpPr>
          <p:cNvPr id="9" name="Slide Number Placeholder 7"/>
          <p:cNvSpPr>
            <a:spLocks noGrp="1"/>
          </p:cNvSpPr>
          <p:nvPr>
            <p:ph type="sldNum" sz="quarter" idx="12"/>
          </p:nvPr>
        </p:nvSpPr>
        <p:spPr>
          <a:xfrm>
            <a:off x="6800458" y="6401302"/>
            <a:ext cx="2133600" cy="365125"/>
          </a:xfrm>
        </p:spPr>
        <p:txBody>
          <a:bodyPr/>
          <a:lstStyle/>
          <a:p>
            <a:fld id="{92586830-87D9-8B43-8F0E-8FD3FEDA1409}" type="slidenum">
              <a:rPr lang="en-US" sz="1800" smtClean="0">
                <a:solidFill>
                  <a:prstClr val="black">
                    <a:tint val="75000"/>
                  </a:prstClr>
                </a:solidFill>
              </a:rPr>
              <a:pPr/>
              <a:t>104</a:t>
            </a:fld>
            <a:endParaRPr lang="en-US" sz="1800" dirty="0">
              <a:solidFill>
                <a:prstClr val="black">
                  <a:tint val="75000"/>
                </a:prstClr>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1763571407"/>
              </p:ext>
            </p:extLst>
          </p:nvPr>
        </p:nvGraphicFramePr>
        <p:xfrm>
          <a:off x="411590" y="464010"/>
          <a:ext cx="1694456" cy="1735083"/>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Color</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Red</a:t>
                      </a:r>
                      <a:endParaRPr lang="en-US" sz="1000" dirty="0"/>
                    </a:p>
                  </a:txBody>
                  <a:tcPr marL="0" marR="0" marT="0" marB="0"/>
                </a:tc>
                <a:tc>
                  <a:txBody>
                    <a:bodyPr/>
                    <a:lstStyle/>
                    <a:p>
                      <a:pPr algn="ctr"/>
                      <a:r>
                        <a:rPr lang="en-US" sz="1000" dirty="0" smtClean="0"/>
                        <a:t>001</a:t>
                      </a: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3544127222"/>
              </p:ext>
            </p:extLst>
          </p:nvPr>
        </p:nvGraphicFramePr>
        <p:xfrm>
          <a:off x="411590" y="2243072"/>
          <a:ext cx="1694456" cy="195426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Brick</a:t>
                      </a:r>
                      <a:r>
                        <a:rPr lang="en-US" sz="1000" baseline="0" dirty="0" smtClean="0"/>
                        <a:t> Type</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2 x 4</a:t>
                      </a:r>
                      <a:endParaRPr lang="en-US" sz="1000" dirty="0"/>
                    </a:p>
                  </a:txBody>
                  <a:tcPr marL="0" marR="0" marT="0" marB="0"/>
                </a:tc>
                <a:tc>
                  <a:txBody>
                    <a:bodyPr/>
                    <a:lstStyle/>
                    <a:p>
                      <a:pPr algn="ctr"/>
                      <a:r>
                        <a:rPr lang="en-US" sz="1000" dirty="0" smtClean="0"/>
                        <a:t>010100</a:t>
                      </a: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1478250897"/>
              </p:ext>
            </p:extLst>
          </p:nvPr>
        </p:nvGraphicFramePr>
        <p:xfrm>
          <a:off x="411590" y="4197340"/>
          <a:ext cx="1694456" cy="63915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Orientation</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Horizontal</a:t>
                      </a:r>
                      <a:endParaRPr lang="en-US" sz="1000" dirty="0"/>
                    </a:p>
                  </a:txBody>
                  <a:tcPr marL="0" marR="0" marT="0" marB="0"/>
                </a:tc>
                <a:tc>
                  <a:txBody>
                    <a:bodyPr/>
                    <a:lstStyle/>
                    <a:p>
                      <a:pPr algn="ctr"/>
                      <a:r>
                        <a:rPr lang="en-US" sz="1000" dirty="0" smtClean="0"/>
                        <a:t>00</a:t>
                      </a:r>
                      <a:endParaRPr lang="en-US" sz="1000" dirty="0"/>
                    </a:p>
                  </a:txBody>
                  <a:tcPr marL="0" marR="0" marT="0" marB="0"/>
                </a:tc>
              </a:tr>
              <a:tr h="219185">
                <a:tc>
                  <a:txBody>
                    <a:bodyPr/>
                    <a:lstStyle/>
                    <a:p>
                      <a:pPr algn="ctr"/>
                      <a:r>
                        <a:rPr lang="en-US" sz="1000" dirty="0" smtClean="0"/>
                        <a:t>Vertical</a:t>
                      </a:r>
                      <a:endParaRPr lang="en-US" sz="1000" dirty="0"/>
                    </a:p>
                  </a:txBody>
                  <a:tcPr marL="0" marR="0" marT="0" marB="0"/>
                </a:tc>
                <a:tc>
                  <a:txBody>
                    <a:bodyPr/>
                    <a:lstStyle/>
                    <a:p>
                      <a:pPr algn="ctr"/>
                      <a:r>
                        <a:rPr lang="en-US" sz="1000" dirty="0" smtClean="0"/>
                        <a:t>01</a:t>
                      </a:r>
                      <a:endParaRPr lang="en-US" sz="1000" dirty="0"/>
                    </a:p>
                  </a:txBody>
                  <a:tcPr marL="0" marR="0" marT="0" marB="0"/>
                </a:tc>
              </a:tr>
            </a:tbl>
          </a:graphicData>
        </a:graphic>
      </p:graphicFrame>
      <p:sp>
        <p:nvSpPr>
          <p:cNvPr id="14" name="TextBox 13"/>
          <p:cNvSpPr txBox="1"/>
          <p:nvPr/>
        </p:nvSpPr>
        <p:spPr>
          <a:xfrm>
            <a:off x="547353" y="72202"/>
            <a:ext cx="1417162" cy="369332"/>
          </a:xfrm>
          <a:prstGeom prst="rect">
            <a:avLst/>
          </a:prstGeom>
          <a:noFill/>
        </p:spPr>
        <p:txBody>
          <a:bodyPr wrap="none" rtlCol="0">
            <a:spAutoFit/>
          </a:bodyPr>
          <a:lstStyle/>
          <a:p>
            <a:pPr algn="ctr" defTabSz="457200"/>
            <a:r>
              <a:rPr lang="en-US" sz="1800" b="1" kern="1200" dirty="0" smtClean="0">
                <a:solidFill>
                  <a:srgbClr val="1F497D">
                    <a:lumMod val="40000"/>
                    <a:lumOff val="60000"/>
                  </a:srgbClr>
                </a:solidFill>
                <a:latin typeface="Calibri"/>
                <a:ea typeface="+mn-ea"/>
                <a:cs typeface="+mn-cs"/>
              </a:rPr>
              <a:t>Their Legend</a:t>
            </a:r>
            <a:endParaRPr lang="en-US" sz="1800" b="1" kern="1200" dirty="0">
              <a:solidFill>
                <a:srgbClr val="1F497D">
                  <a:lumMod val="40000"/>
                  <a:lumOff val="60000"/>
                </a:srgbClr>
              </a:solidFill>
              <a:latin typeface="Calibri"/>
              <a:ea typeface="+mn-ea"/>
              <a:cs typeface="+mn-cs"/>
            </a:endParaRPr>
          </a:p>
        </p:txBody>
      </p:sp>
      <p:sp>
        <p:nvSpPr>
          <p:cNvPr id="2" name="TextBox 1"/>
          <p:cNvSpPr txBox="1"/>
          <p:nvPr/>
        </p:nvSpPr>
        <p:spPr>
          <a:xfrm rot="269790">
            <a:off x="6380564" y="141452"/>
            <a:ext cx="2618062" cy="600164"/>
          </a:xfrm>
          <a:prstGeom prst="rect">
            <a:avLst/>
          </a:prstGeom>
          <a:solidFill>
            <a:schemeClr val="accent1">
              <a:lumMod val="40000"/>
              <a:lumOff val="60000"/>
            </a:schemeClr>
          </a:solidFill>
        </p:spPr>
        <p:txBody>
          <a:bodyPr wrap="square" rtlCol="0">
            <a:spAutoFit/>
          </a:bodyPr>
          <a:lstStyle/>
          <a:p>
            <a:pPr algn="ctr" defTabSz="457200"/>
            <a:r>
              <a:rPr lang="en-US" sz="1100" kern="1200" dirty="0" smtClean="0">
                <a:solidFill>
                  <a:prstClr val="black"/>
                </a:solidFill>
                <a:latin typeface="Handwriting - Dakota"/>
                <a:ea typeface="+mn-ea"/>
                <a:cs typeface="Handwriting - Dakota"/>
              </a:rPr>
              <a:t>Differentiating delivery</a:t>
            </a:r>
            <a:r>
              <a:rPr lang="en-US" sz="1100" b="1" kern="1200" dirty="0" smtClean="0">
                <a:solidFill>
                  <a:prstClr val="black"/>
                </a:solidFill>
                <a:latin typeface="Handwriting - Dakota"/>
                <a:ea typeface="+mn-ea"/>
                <a:cs typeface="Handwriting - Dakota"/>
              </a:rPr>
              <a:t>!</a:t>
            </a:r>
          </a:p>
          <a:p>
            <a:pPr algn="ctr" defTabSz="457200"/>
            <a:r>
              <a:rPr lang="en-US" sz="1100" kern="1200" dirty="0" smtClean="0">
                <a:solidFill>
                  <a:prstClr val="black"/>
                </a:solidFill>
                <a:latin typeface="Handwriting - Dakota"/>
                <a:ea typeface="+mn-ea"/>
                <a:cs typeface="Handwriting - Dakota"/>
              </a:rPr>
              <a:t>Simpler:  just swap binary pages. </a:t>
            </a:r>
          </a:p>
          <a:p>
            <a:pPr algn="ctr" defTabSz="457200"/>
            <a:r>
              <a:rPr lang="en-US" sz="1100" kern="1200" dirty="0" smtClean="0">
                <a:solidFill>
                  <a:prstClr val="black"/>
                </a:solidFill>
                <a:latin typeface="Handwriting - Dakota"/>
                <a:ea typeface="+mn-ea"/>
                <a:cs typeface="Handwriting - Dakota"/>
              </a:rPr>
              <a:t>Simplest: just swap English pages.</a:t>
            </a:r>
            <a:endParaRPr lang="en-US" sz="1100" kern="1200" dirty="0">
              <a:solidFill>
                <a:prstClr val="black"/>
              </a:solidFill>
              <a:latin typeface="Handwriting - Dakota"/>
              <a:ea typeface="+mn-ea"/>
              <a:cs typeface="Handwriting - Dakota"/>
            </a:endParaRPr>
          </a:p>
        </p:txBody>
      </p:sp>
      <p:graphicFrame>
        <p:nvGraphicFramePr>
          <p:cNvPr id="15" name="Table 14"/>
          <p:cNvGraphicFramePr>
            <a:graphicFrameLocks noGrp="1"/>
          </p:cNvGraphicFramePr>
          <p:nvPr>
            <p:extLst>
              <p:ext uri="{D42A27DB-BD31-4B8C-83A1-F6EECF244321}">
                <p14:modId xmlns:p14="http://schemas.microsoft.com/office/powerpoint/2010/main" val="224991529"/>
              </p:ext>
            </p:extLst>
          </p:nvPr>
        </p:nvGraphicFramePr>
        <p:xfrm>
          <a:off x="411590" y="4836498"/>
          <a:ext cx="1694456" cy="195426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Numbers</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0</a:t>
                      </a:r>
                    </a:p>
                  </a:txBody>
                  <a:tcPr marL="0" marR="0" marT="0" marB="0"/>
                </a:tc>
                <a:tc>
                  <a:txBody>
                    <a:bodyPr/>
                    <a:lstStyle/>
                    <a:p>
                      <a:pPr algn="ctr"/>
                      <a:r>
                        <a:rPr lang="en-US" sz="1000" dirty="0" smtClean="0"/>
                        <a:t>0000</a:t>
                      </a:r>
                      <a:endParaRPr lang="en-US" sz="1000" dirty="0"/>
                    </a:p>
                  </a:txBody>
                  <a:tcPr marL="0" marR="0" marT="0" marB="0"/>
                </a:tc>
              </a:tr>
              <a:tr h="219185">
                <a:tc>
                  <a:txBody>
                    <a:bodyPr/>
                    <a:lstStyle/>
                    <a:p>
                      <a:pPr algn="ctr"/>
                      <a:r>
                        <a:rPr lang="en-US" sz="1000" dirty="0" smtClean="0"/>
                        <a:t>1</a:t>
                      </a:r>
                      <a:endParaRPr lang="en-US" sz="1000" dirty="0"/>
                    </a:p>
                  </a:txBody>
                  <a:tcPr marL="0" marR="0" marT="0" marB="0"/>
                </a:tc>
                <a:tc>
                  <a:txBody>
                    <a:bodyPr/>
                    <a:lstStyle/>
                    <a:p>
                      <a:pPr algn="ctr"/>
                      <a:r>
                        <a:rPr lang="en-US" sz="1000" dirty="0" smtClean="0"/>
                        <a:t>0001</a:t>
                      </a:r>
                    </a:p>
                  </a:txBody>
                  <a:tcPr marL="0" marR="0" marT="0" marB="0"/>
                </a:tc>
              </a:tr>
              <a:tr h="219185">
                <a:tc>
                  <a:txBody>
                    <a:bodyPr/>
                    <a:lstStyle/>
                    <a:p>
                      <a:pPr algn="ctr"/>
                      <a:r>
                        <a:rPr lang="en-US" sz="1000" dirty="0" smtClean="0"/>
                        <a:t>2</a:t>
                      </a:r>
                      <a:endParaRPr lang="en-US" sz="1000" dirty="0"/>
                    </a:p>
                  </a:txBody>
                  <a:tcPr marL="0" marR="0" marT="0" marB="0"/>
                </a:tc>
                <a:tc>
                  <a:txBody>
                    <a:bodyPr/>
                    <a:lstStyle/>
                    <a:p>
                      <a:pPr algn="ctr"/>
                      <a:r>
                        <a:rPr lang="en-US" sz="1000" dirty="0" smtClean="0"/>
                        <a:t>0010</a:t>
                      </a:r>
                      <a:endParaRPr lang="en-US" sz="1000" dirty="0"/>
                    </a:p>
                  </a:txBody>
                  <a:tcPr marL="0" marR="0" marT="0" marB="0"/>
                </a:tc>
              </a:tr>
              <a:tr h="219185">
                <a:tc>
                  <a:txBody>
                    <a:bodyPr/>
                    <a:lstStyle/>
                    <a:p>
                      <a:pPr algn="ctr"/>
                      <a:r>
                        <a:rPr lang="en-US" sz="1000" dirty="0" smtClean="0"/>
                        <a:t>3</a:t>
                      </a:r>
                      <a:endParaRPr lang="en-US" sz="1000" dirty="0"/>
                    </a:p>
                  </a:txBody>
                  <a:tcPr marL="0" marR="0" marT="0" marB="0"/>
                </a:tc>
                <a:tc>
                  <a:txBody>
                    <a:bodyPr/>
                    <a:lstStyle/>
                    <a:p>
                      <a:pPr algn="ctr"/>
                      <a:r>
                        <a:rPr lang="en-US" sz="1000" dirty="0" smtClean="0"/>
                        <a:t>0011</a:t>
                      </a:r>
                      <a:endParaRPr lang="en-US" sz="1000" dirty="0"/>
                    </a:p>
                  </a:txBody>
                  <a:tcPr marL="0" marR="0" marT="0" marB="0"/>
                </a:tc>
              </a:tr>
              <a:tr h="219185">
                <a:tc>
                  <a:txBody>
                    <a:bodyPr/>
                    <a:lstStyle/>
                    <a:p>
                      <a:pPr algn="ctr"/>
                      <a:r>
                        <a:rPr lang="en-US" sz="1000" dirty="0" smtClean="0"/>
                        <a:t>4</a:t>
                      </a:r>
                      <a:endParaRPr lang="en-US" sz="1000" dirty="0"/>
                    </a:p>
                  </a:txBody>
                  <a:tcPr marL="0" marR="0" marT="0" marB="0"/>
                </a:tc>
                <a:tc>
                  <a:txBody>
                    <a:bodyPr/>
                    <a:lstStyle/>
                    <a:p>
                      <a:pPr algn="ctr"/>
                      <a:r>
                        <a:rPr lang="en-US" sz="1000" dirty="0" smtClean="0"/>
                        <a:t>0100</a:t>
                      </a:r>
                      <a:endParaRPr lang="en-US" sz="1000" dirty="0"/>
                    </a:p>
                  </a:txBody>
                  <a:tcPr marL="0" marR="0" marT="0" marB="0"/>
                </a:tc>
              </a:tr>
              <a:tr h="219185">
                <a:tc>
                  <a:txBody>
                    <a:bodyPr/>
                    <a:lstStyle/>
                    <a:p>
                      <a:pPr algn="ctr"/>
                      <a:r>
                        <a:rPr lang="en-US" sz="1000" dirty="0" smtClean="0"/>
                        <a:t>5</a:t>
                      </a:r>
                      <a:endParaRPr lang="en-US" sz="1000" dirty="0"/>
                    </a:p>
                  </a:txBody>
                  <a:tcPr marL="0" marR="0" marT="0" marB="0"/>
                </a:tc>
                <a:tc>
                  <a:txBody>
                    <a:bodyPr/>
                    <a:lstStyle/>
                    <a:p>
                      <a:pPr algn="ctr"/>
                      <a:r>
                        <a:rPr lang="en-US" sz="1000" dirty="0" smtClean="0"/>
                        <a:t>0101</a:t>
                      </a:r>
                      <a:endParaRPr lang="en-US" sz="1000" dirty="0"/>
                    </a:p>
                  </a:txBody>
                  <a:tcPr marL="0" marR="0" marT="0" marB="0"/>
                </a:tc>
              </a:tr>
              <a:tr h="219185">
                <a:tc>
                  <a:txBody>
                    <a:bodyPr/>
                    <a:lstStyle/>
                    <a:p>
                      <a:pPr algn="ctr"/>
                      <a:r>
                        <a:rPr lang="en-US" sz="1000" dirty="0" smtClean="0"/>
                        <a:t>6</a:t>
                      </a:r>
                      <a:endParaRPr lang="en-US" sz="1000" dirty="0"/>
                    </a:p>
                  </a:txBody>
                  <a:tcPr marL="0" marR="0" marT="0" marB="0"/>
                </a:tc>
                <a:tc>
                  <a:txBody>
                    <a:bodyPr/>
                    <a:lstStyle/>
                    <a:p>
                      <a:pPr algn="ctr"/>
                      <a:r>
                        <a:rPr lang="en-US" sz="1000" dirty="0" smtClean="0"/>
                        <a:t>0110</a:t>
                      </a:r>
                      <a:endParaRPr lang="en-US" sz="1000" dirty="0"/>
                    </a:p>
                  </a:txBody>
                  <a:tcPr marL="0" marR="0" marT="0" marB="0"/>
                </a:tc>
              </a:tr>
              <a:tr h="219185">
                <a:tc>
                  <a:txBody>
                    <a:bodyPr/>
                    <a:lstStyle/>
                    <a:p>
                      <a:pPr algn="ctr"/>
                      <a:r>
                        <a:rPr lang="en-US" sz="1000" dirty="0" smtClean="0"/>
                        <a:t>7</a:t>
                      </a:r>
                      <a:endParaRPr lang="en-US" sz="1000" dirty="0"/>
                    </a:p>
                  </a:txBody>
                  <a:tcPr marL="0" marR="0" marT="0" marB="0"/>
                </a:tc>
                <a:tc>
                  <a:txBody>
                    <a:bodyPr/>
                    <a:lstStyle/>
                    <a:p>
                      <a:pPr algn="ctr"/>
                      <a:r>
                        <a:rPr lang="en-US" sz="1000" dirty="0" smtClean="0"/>
                        <a:t>0111</a:t>
                      </a:r>
                      <a:endParaRPr lang="en-US" sz="1000" dirty="0"/>
                    </a:p>
                  </a:txBody>
                  <a:tcPr marL="0" marR="0" marT="0" marB="0"/>
                </a:tc>
              </a:tr>
            </a:tbl>
          </a:graphicData>
        </a:graphic>
      </p:graphicFrame>
    </p:spTree>
    <p:extLst>
      <p:ext uri="{BB962C8B-B14F-4D97-AF65-F5344CB8AC3E}">
        <p14:creationId xmlns:p14="http://schemas.microsoft.com/office/powerpoint/2010/main" val="80603722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6"/>
          <p:cNvGraphicFramePr>
            <a:graphicFrameLocks/>
          </p:cNvGraphicFramePr>
          <p:nvPr>
            <p:extLst>
              <p:ext uri="{D42A27DB-BD31-4B8C-83A1-F6EECF244321}">
                <p14:modId xmlns:p14="http://schemas.microsoft.com/office/powerpoint/2010/main" val="1693709910"/>
              </p:ext>
            </p:extLst>
          </p:nvPr>
        </p:nvGraphicFramePr>
        <p:xfrm>
          <a:off x="2520089" y="3050356"/>
          <a:ext cx="5899432" cy="3592930"/>
        </p:xfrm>
        <a:graphic>
          <a:graphicData uri="http://schemas.openxmlformats.org/drawingml/2006/table">
            <a:tbl>
              <a:tblPr firstRow="1" bandRow="1">
                <a:tableStyleId>{9D7B26C5-4107-4FEC-AEDC-1716B250A1EF}</a:tableStyleId>
              </a:tblPr>
              <a:tblGrid>
                <a:gridCol w="804613"/>
                <a:gridCol w="1110215"/>
                <a:gridCol w="1044989"/>
                <a:gridCol w="1090992"/>
                <a:gridCol w="909158"/>
                <a:gridCol w="939465"/>
              </a:tblGrid>
              <a:tr h="326630">
                <a:tc>
                  <a:txBody>
                    <a:bodyPr/>
                    <a:lstStyle/>
                    <a:p>
                      <a:r>
                        <a:rPr lang="en-US" sz="1400" dirty="0" smtClean="0"/>
                        <a:t>Block</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Color</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Brick Type</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Orientation</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X</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Y</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r>
                        <a:rPr lang="en-US" sz="1400" dirty="0" smtClean="0">
                          <a:solidFill>
                            <a:srgbClr val="7F7F7F"/>
                          </a:solidFill>
                        </a:rPr>
                        <a:t>Sample</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001</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010100</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00</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0110</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0100</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r>
              <a:tr h="326630">
                <a:tc>
                  <a:txBody>
                    <a:bodyPr/>
                    <a:lstStyle/>
                    <a:p>
                      <a:pPr algn="ctr"/>
                      <a:r>
                        <a:rPr lang="en-US" sz="1400" dirty="0" smtClean="0"/>
                        <a:t>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2</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3</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4</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5</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6</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7</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8</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261914182"/>
              </p:ext>
            </p:extLst>
          </p:nvPr>
        </p:nvGraphicFramePr>
        <p:xfrm>
          <a:off x="411590" y="464010"/>
          <a:ext cx="1694456" cy="1735083"/>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Color</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Red</a:t>
                      </a:r>
                      <a:endParaRPr lang="en-US" sz="1000" dirty="0"/>
                    </a:p>
                  </a:txBody>
                  <a:tcPr marL="0" marR="0" marT="0" marB="0"/>
                </a:tc>
                <a:tc>
                  <a:txBody>
                    <a:bodyPr/>
                    <a:lstStyle/>
                    <a:p>
                      <a:pPr algn="ctr"/>
                      <a:r>
                        <a:rPr lang="en-US" sz="1000" dirty="0" smtClean="0"/>
                        <a:t>001</a:t>
                      </a: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1364679914"/>
              </p:ext>
            </p:extLst>
          </p:nvPr>
        </p:nvGraphicFramePr>
        <p:xfrm>
          <a:off x="411590" y="2243072"/>
          <a:ext cx="1694456" cy="195426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Brick</a:t>
                      </a:r>
                      <a:r>
                        <a:rPr lang="en-US" sz="1000" baseline="0" dirty="0" smtClean="0"/>
                        <a:t> Type</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2 x 4</a:t>
                      </a:r>
                      <a:endParaRPr lang="en-US" sz="1000" dirty="0"/>
                    </a:p>
                  </a:txBody>
                  <a:tcPr marL="0" marR="0" marT="0" marB="0"/>
                </a:tc>
                <a:tc>
                  <a:txBody>
                    <a:bodyPr/>
                    <a:lstStyle/>
                    <a:p>
                      <a:pPr algn="ctr"/>
                      <a:r>
                        <a:rPr lang="en-US" sz="1000" dirty="0" smtClean="0"/>
                        <a:t>010100</a:t>
                      </a: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2204397726"/>
              </p:ext>
            </p:extLst>
          </p:nvPr>
        </p:nvGraphicFramePr>
        <p:xfrm>
          <a:off x="411590" y="4197340"/>
          <a:ext cx="1694456" cy="63915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Orientation</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Horizontal</a:t>
                      </a:r>
                      <a:endParaRPr lang="en-US" sz="1000" dirty="0"/>
                    </a:p>
                  </a:txBody>
                  <a:tcPr marL="0" marR="0" marT="0" marB="0"/>
                </a:tc>
                <a:tc>
                  <a:txBody>
                    <a:bodyPr/>
                    <a:lstStyle/>
                    <a:p>
                      <a:pPr algn="ctr"/>
                      <a:r>
                        <a:rPr lang="en-US" sz="1000" dirty="0" smtClean="0"/>
                        <a:t>00</a:t>
                      </a:r>
                      <a:endParaRPr lang="en-US" sz="1000" dirty="0"/>
                    </a:p>
                  </a:txBody>
                  <a:tcPr marL="0" marR="0" marT="0" marB="0"/>
                </a:tc>
              </a:tr>
              <a:tr h="219185">
                <a:tc>
                  <a:txBody>
                    <a:bodyPr/>
                    <a:lstStyle/>
                    <a:p>
                      <a:pPr algn="ctr"/>
                      <a:r>
                        <a:rPr lang="en-US" sz="1000" dirty="0" smtClean="0"/>
                        <a:t>Vertical</a:t>
                      </a:r>
                      <a:endParaRPr lang="en-US" sz="1000" dirty="0"/>
                    </a:p>
                  </a:txBody>
                  <a:tcPr marL="0" marR="0" marT="0" marB="0"/>
                </a:tc>
                <a:tc>
                  <a:txBody>
                    <a:bodyPr/>
                    <a:lstStyle/>
                    <a:p>
                      <a:pPr algn="ctr"/>
                      <a:r>
                        <a:rPr lang="en-US" sz="1000" dirty="0" smtClean="0"/>
                        <a:t>01</a:t>
                      </a:r>
                      <a:endParaRPr lang="en-US" sz="1000" dirty="0"/>
                    </a:p>
                  </a:txBody>
                  <a:tcPr marL="0" marR="0" marT="0" marB="0"/>
                </a:tc>
              </a:tr>
            </a:tbl>
          </a:graphicData>
        </a:graphic>
      </p:graphicFrame>
      <p:sp>
        <p:nvSpPr>
          <p:cNvPr id="21" name="TextBox 20"/>
          <p:cNvSpPr txBox="1"/>
          <p:nvPr/>
        </p:nvSpPr>
        <p:spPr>
          <a:xfrm>
            <a:off x="2520090" y="404286"/>
            <a:ext cx="5899432" cy="1323439"/>
          </a:xfrm>
          <a:prstGeom prst="rect">
            <a:avLst/>
          </a:prstGeom>
          <a:noFill/>
        </p:spPr>
        <p:txBody>
          <a:bodyPr wrap="square" rtlCol="0">
            <a:spAutoFit/>
          </a:bodyPr>
          <a:lstStyle/>
          <a:p>
            <a:pPr defTabSz="457200"/>
            <a:r>
              <a:rPr lang="en-US" sz="1600" kern="1200" dirty="0" smtClean="0">
                <a:solidFill>
                  <a:prstClr val="black"/>
                </a:solidFill>
                <a:latin typeface="Cambria"/>
                <a:ea typeface="+mn-ea"/>
                <a:cs typeface="Cambria"/>
              </a:rPr>
              <a:t>Make sure you have </a:t>
            </a:r>
            <a:r>
              <a:rPr lang="en-US" sz="1600" b="1" i="1" kern="1200" dirty="0" smtClean="0">
                <a:solidFill>
                  <a:prstClr val="black"/>
                </a:solidFill>
                <a:latin typeface="Cambria"/>
                <a:ea typeface="+mn-ea"/>
                <a:cs typeface="Cambria"/>
              </a:rPr>
              <a:t>the other team's legend</a:t>
            </a:r>
            <a:r>
              <a:rPr lang="en-US" sz="1600" kern="1200" dirty="0" smtClean="0">
                <a:solidFill>
                  <a:prstClr val="black"/>
                </a:solidFill>
                <a:latin typeface="Cambria"/>
                <a:ea typeface="+mn-ea"/>
                <a:cs typeface="Cambria"/>
              </a:rPr>
              <a:t>.</a:t>
            </a:r>
          </a:p>
          <a:p>
            <a:pPr defTabSz="457200"/>
            <a:endParaRPr lang="en-US" sz="1600" kern="1200" dirty="0">
              <a:solidFill>
                <a:prstClr val="black"/>
              </a:solidFill>
              <a:latin typeface="Cambria"/>
              <a:ea typeface="+mn-ea"/>
              <a:cs typeface="Cambria"/>
            </a:endParaRPr>
          </a:p>
          <a:p>
            <a:pPr defTabSz="457200"/>
            <a:r>
              <a:rPr lang="en-US" sz="1600" kern="1200" dirty="0" smtClean="0">
                <a:solidFill>
                  <a:prstClr val="black"/>
                </a:solidFill>
                <a:latin typeface="Cambria"/>
                <a:ea typeface="+mn-ea"/>
                <a:cs typeface="Cambria"/>
              </a:rPr>
              <a:t>Then, make sure you have </a:t>
            </a:r>
            <a:r>
              <a:rPr lang="en-US" sz="1600" b="1" i="1" kern="1200" dirty="0" smtClean="0">
                <a:solidFill>
                  <a:prstClr val="black"/>
                </a:solidFill>
                <a:latin typeface="Cambria"/>
                <a:ea typeface="+mn-ea"/>
                <a:cs typeface="Cambria"/>
              </a:rPr>
              <a:t>the other team's binary instructions</a:t>
            </a:r>
            <a:r>
              <a:rPr lang="en-US" sz="1600" kern="1200" dirty="0" smtClean="0">
                <a:solidFill>
                  <a:prstClr val="black"/>
                </a:solidFill>
                <a:latin typeface="Cambria"/>
                <a:ea typeface="+mn-ea"/>
                <a:cs typeface="Cambria"/>
              </a:rPr>
              <a:t>. </a:t>
            </a:r>
            <a:endParaRPr lang="en-US" sz="1600" kern="1200" dirty="0">
              <a:solidFill>
                <a:prstClr val="black"/>
              </a:solidFill>
              <a:latin typeface="Cambria"/>
              <a:ea typeface="+mn-ea"/>
              <a:cs typeface="Cambria"/>
            </a:endParaRPr>
          </a:p>
          <a:p>
            <a:pPr defTabSz="457200"/>
            <a:endParaRPr lang="en-US" sz="1600" kern="1200" dirty="0">
              <a:solidFill>
                <a:prstClr val="black"/>
              </a:solidFill>
              <a:latin typeface="Cambria"/>
              <a:ea typeface="+mn-ea"/>
              <a:cs typeface="Cambria"/>
            </a:endParaRPr>
          </a:p>
          <a:p>
            <a:pPr defTabSz="457200"/>
            <a:r>
              <a:rPr lang="en-US" sz="1600" kern="1200" dirty="0" smtClean="0">
                <a:solidFill>
                  <a:prstClr val="black"/>
                </a:solidFill>
                <a:latin typeface="Cambria"/>
                <a:ea typeface="+mn-ea"/>
                <a:cs typeface="Cambria"/>
              </a:rPr>
              <a:t>If you swapped pages, you should be set… .</a:t>
            </a:r>
          </a:p>
        </p:txBody>
      </p:sp>
      <p:sp>
        <p:nvSpPr>
          <p:cNvPr id="12" name="Slide Number Placeholder 7"/>
          <p:cNvSpPr>
            <a:spLocks noGrp="1"/>
          </p:cNvSpPr>
          <p:nvPr>
            <p:ph type="sldNum" sz="quarter" idx="12"/>
          </p:nvPr>
        </p:nvSpPr>
        <p:spPr>
          <a:xfrm>
            <a:off x="6800458" y="6401302"/>
            <a:ext cx="2133600" cy="365125"/>
          </a:xfrm>
        </p:spPr>
        <p:txBody>
          <a:bodyPr/>
          <a:lstStyle/>
          <a:p>
            <a:fld id="{92586830-87D9-8B43-8F0E-8FD3FEDA1409}" type="slidenum">
              <a:rPr lang="en-US" sz="1800" smtClean="0">
                <a:solidFill>
                  <a:prstClr val="black">
                    <a:tint val="75000"/>
                  </a:prstClr>
                </a:solidFill>
              </a:rPr>
              <a:pPr/>
              <a:t>105</a:t>
            </a:fld>
            <a:endParaRPr lang="en-US" sz="1800" dirty="0">
              <a:solidFill>
                <a:prstClr val="black">
                  <a:tint val="75000"/>
                </a:prstClr>
              </a:solidFill>
            </a:endParaRPr>
          </a:p>
        </p:txBody>
      </p:sp>
      <p:sp>
        <p:nvSpPr>
          <p:cNvPr id="23" name="TextBox 22"/>
          <p:cNvSpPr txBox="1"/>
          <p:nvPr/>
        </p:nvSpPr>
        <p:spPr>
          <a:xfrm>
            <a:off x="547353" y="72202"/>
            <a:ext cx="1417162" cy="369332"/>
          </a:xfrm>
          <a:prstGeom prst="rect">
            <a:avLst/>
          </a:prstGeom>
          <a:noFill/>
        </p:spPr>
        <p:txBody>
          <a:bodyPr wrap="none" rtlCol="0">
            <a:spAutoFit/>
          </a:bodyPr>
          <a:lstStyle/>
          <a:p>
            <a:pPr algn="ctr" defTabSz="457200"/>
            <a:r>
              <a:rPr lang="en-US" sz="1800" b="1" kern="1200" dirty="0" smtClean="0">
                <a:solidFill>
                  <a:srgbClr val="1F497D">
                    <a:lumMod val="40000"/>
                    <a:lumOff val="60000"/>
                  </a:srgbClr>
                </a:solidFill>
                <a:latin typeface="Calibri"/>
                <a:ea typeface="+mn-ea"/>
                <a:cs typeface="+mn-cs"/>
              </a:rPr>
              <a:t>Their Legend</a:t>
            </a:r>
            <a:endParaRPr lang="en-US" sz="1800" b="1" kern="1200" dirty="0">
              <a:solidFill>
                <a:srgbClr val="1F497D">
                  <a:lumMod val="40000"/>
                  <a:lumOff val="60000"/>
                </a:srgbClr>
              </a:solidFill>
              <a:latin typeface="Calibri"/>
              <a:ea typeface="+mn-ea"/>
              <a:cs typeface="+mn-cs"/>
            </a:endParaRPr>
          </a:p>
        </p:txBody>
      </p:sp>
      <p:sp>
        <p:nvSpPr>
          <p:cNvPr id="11" name="TextBox 10"/>
          <p:cNvSpPr txBox="1"/>
          <p:nvPr/>
        </p:nvSpPr>
        <p:spPr>
          <a:xfrm>
            <a:off x="3794444" y="2702720"/>
            <a:ext cx="3163146" cy="307777"/>
          </a:xfrm>
          <a:prstGeom prst="rect">
            <a:avLst/>
          </a:prstGeom>
          <a:solidFill>
            <a:schemeClr val="bg1">
              <a:lumMod val="50000"/>
            </a:schemeClr>
          </a:solidFill>
        </p:spPr>
        <p:txBody>
          <a:bodyPr wrap="none" rtlCol="0">
            <a:spAutoFit/>
          </a:bodyPr>
          <a:lstStyle/>
          <a:p>
            <a:pPr algn="ctr" defTabSz="457200"/>
            <a:r>
              <a:rPr lang="en-US" kern="1200" dirty="0" smtClean="0">
                <a:solidFill>
                  <a:prstClr val="white"/>
                </a:solidFill>
                <a:latin typeface="Calibri"/>
                <a:ea typeface="+mn-ea"/>
                <a:cs typeface="+mn-cs"/>
              </a:rPr>
              <a:t>Chart </a:t>
            </a:r>
            <a:r>
              <a:rPr lang="en-US" kern="1200" dirty="0">
                <a:solidFill>
                  <a:prstClr val="white"/>
                </a:solidFill>
                <a:latin typeface="Calibri"/>
                <a:ea typeface="+mn-ea"/>
                <a:cs typeface="+mn-cs"/>
              </a:rPr>
              <a:t>C</a:t>
            </a:r>
            <a:r>
              <a:rPr lang="en-US" kern="1200" dirty="0" smtClean="0">
                <a:solidFill>
                  <a:prstClr val="white"/>
                </a:solidFill>
                <a:latin typeface="Calibri"/>
                <a:ea typeface="+mn-ea"/>
                <a:cs typeface="+mn-cs"/>
              </a:rPr>
              <a:t>. Other team's binary Instructions</a:t>
            </a:r>
          </a:p>
        </p:txBody>
      </p:sp>
      <p:graphicFrame>
        <p:nvGraphicFramePr>
          <p:cNvPr id="13" name="Table 12"/>
          <p:cNvGraphicFramePr>
            <a:graphicFrameLocks noGrp="1"/>
          </p:cNvGraphicFramePr>
          <p:nvPr>
            <p:extLst>
              <p:ext uri="{D42A27DB-BD31-4B8C-83A1-F6EECF244321}">
                <p14:modId xmlns:p14="http://schemas.microsoft.com/office/powerpoint/2010/main" val="42379535"/>
              </p:ext>
            </p:extLst>
          </p:nvPr>
        </p:nvGraphicFramePr>
        <p:xfrm>
          <a:off x="411590" y="4836498"/>
          <a:ext cx="1694456" cy="195426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Numbers</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0</a:t>
                      </a:r>
                    </a:p>
                  </a:txBody>
                  <a:tcPr marL="0" marR="0" marT="0" marB="0"/>
                </a:tc>
                <a:tc>
                  <a:txBody>
                    <a:bodyPr/>
                    <a:lstStyle/>
                    <a:p>
                      <a:pPr algn="ctr"/>
                      <a:r>
                        <a:rPr lang="en-US" sz="1000" dirty="0" smtClean="0"/>
                        <a:t>0000</a:t>
                      </a:r>
                      <a:endParaRPr lang="en-US" sz="1000" dirty="0"/>
                    </a:p>
                  </a:txBody>
                  <a:tcPr marL="0" marR="0" marT="0" marB="0"/>
                </a:tc>
              </a:tr>
              <a:tr h="219185">
                <a:tc>
                  <a:txBody>
                    <a:bodyPr/>
                    <a:lstStyle/>
                    <a:p>
                      <a:pPr algn="ctr"/>
                      <a:r>
                        <a:rPr lang="en-US" sz="1000" dirty="0" smtClean="0"/>
                        <a:t>1</a:t>
                      </a:r>
                      <a:endParaRPr lang="en-US" sz="1000" dirty="0"/>
                    </a:p>
                  </a:txBody>
                  <a:tcPr marL="0" marR="0" marT="0" marB="0"/>
                </a:tc>
                <a:tc>
                  <a:txBody>
                    <a:bodyPr/>
                    <a:lstStyle/>
                    <a:p>
                      <a:pPr algn="ctr"/>
                      <a:r>
                        <a:rPr lang="en-US" sz="1000" dirty="0" smtClean="0"/>
                        <a:t>0001</a:t>
                      </a:r>
                    </a:p>
                  </a:txBody>
                  <a:tcPr marL="0" marR="0" marT="0" marB="0"/>
                </a:tc>
              </a:tr>
              <a:tr h="219185">
                <a:tc>
                  <a:txBody>
                    <a:bodyPr/>
                    <a:lstStyle/>
                    <a:p>
                      <a:pPr algn="ctr"/>
                      <a:r>
                        <a:rPr lang="en-US" sz="1000" dirty="0" smtClean="0"/>
                        <a:t>2</a:t>
                      </a:r>
                      <a:endParaRPr lang="en-US" sz="1000" dirty="0"/>
                    </a:p>
                  </a:txBody>
                  <a:tcPr marL="0" marR="0" marT="0" marB="0"/>
                </a:tc>
                <a:tc>
                  <a:txBody>
                    <a:bodyPr/>
                    <a:lstStyle/>
                    <a:p>
                      <a:pPr algn="ctr"/>
                      <a:r>
                        <a:rPr lang="en-US" sz="1000" dirty="0" smtClean="0"/>
                        <a:t>0010</a:t>
                      </a:r>
                      <a:endParaRPr lang="en-US" sz="1000" dirty="0"/>
                    </a:p>
                  </a:txBody>
                  <a:tcPr marL="0" marR="0" marT="0" marB="0"/>
                </a:tc>
              </a:tr>
              <a:tr h="219185">
                <a:tc>
                  <a:txBody>
                    <a:bodyPr/>
                    <a:lstStyle/>
                    <a:p>
                      <a:pPr algn="ctr"/>
                      <a:r>
                        <a:rPr lang="en-US" sz="1000" dirty="0" smtClean="0"/>
                        <a:t>3</a:t>
                      </a:r>
                      <a:endParaRPr lang="en-US" sz="1000" dirty="0"/>
                    </a:p>
                  </a:txBody>
                  <a:tcPr marL="0" marR="0" marT="0" marB="0"/>
                </a:tc>
                <a:tc>
                  <a:txBody>
                    <a:bodyPr/>
                    <a:lstStyle/>
                    <a:p>
                      <a:pPr algn="ctr"/>
                      <a:r>
                        <a:rPr lang="en-US" sz="1000" dirty="0" smtClean="0"/>
                        <a:t>0011</a:t>
                      </a:r>
                      <a:endParaRPr lang="en-US" sz="1000" dirty="0"/>
                    </a:p>
                  </a:txBody>
                  <a:tcPr marL="0" marR="0" marT="0" marB="0"/>
                </a:tc>
              </a:tr>
              <a:tr h="219185">
                <a:tc>
                  <a:txBody>
                    <a:bodyPr/>
                    <a:lstStyle/>
                    <a:p>
                      <a:pPr algn="ctr"/>
                      <a:r>
                        <a:rPr lang="en-US" sz="1000" dirty="0" smtClean="0"/>
                        <a:t>4</a:t>
                      </a:r>
                      <a:endParaRPr lang="en-US" sz="1000" dirty="0"/>
                    </a:p>
                  </a:txBody>
                  <a:tcPr marL="0" marR="0" marT="0" marB="0"/>
                </a:tc>
                <a:tc>
                  <a:txBody>
                    <a:bodyPr/>
                    <a:lstStyle/>
                    <a:p>
                      <a:pPr algn="ctr"/>
                      <a:r>
                        <a:rPr lang="en-US" sz="1000" dirty="0" smtClean="0"/>
                        <a:t>0100</a:t>
                      </a:r>
                      <a:endParaRPr lang="en-US" sz="1000" dirty="0"/>
                    </a:p>
                  </a:txBody>
                  <a:tcPr marL="0" marR="0" marT="0" marB="0"/>
                </a:tc>
              </a:tr>
              <a:tr h="219185">
                <a:tc>
                  <a:txBody>
                    <a:bodyPr/>
                    <a:lstStyle/>
                    <a:p>
                      <a:pPr algn="ctr"/>
                      <a:r>
                        <a:rPr lang="en-US" sz="1000" dirty="0" smtClean="0"/>
                        <a:t>5</a:t>
                      </a:r>
                      <a:endParaRPr lang="en-US" sz="1000" dirty="0"/>
                    </a:p>
                  </a:txBody>
                  <a:tcPr marL="0" marR="0" marT="0" marB="0"/>
                </a:tc>
                <a:tc>
                  <a:txBody>
                    <a:bodyPr/>
                    <a:lstStyle/>
                    <a:p>
                      <a:pPr algn="ctr"/>
                      <a:r>
                        <a:rPr lang="en-US" sz="1000" dirty="0" smtClean="0"/>
                        <a:t>0101</a:t>
                      </a:r>
                      <a:endParaRPr lang="en-US" sz="1000" dirty="0"/>
                    </a:p>
                  </a:txBody>
                  <a:tcPr marL="0" marR="0" marT="0" marB="0"/>
                </a:tc>
              </a:tr>
              <a:tr h="219185">
                <a:tc>
                  <a:txBody>
                    <a:bodyPr/>
                    <a:lstStyle/>
                    <a:p>
                      <a:pPr algn="ctr"/>
                      <a:r>
                        <a:rPr lang="en-US" sz="1000" dirty="0" smtClean="0"/>
                        <a:t>6</a:t>
                      </a:r>
                      <a:endParaRPr lang="en-US" sz="1000" dirty="0"/>
                    </a:p>
                  </a:txBody>
                  <a:tcPr marL="0" marR="0" marT="0" marB="0"/>
                </a:tc>
                <a:tc>
                  <a:txBody>
                    <a:bodyPr/>
                    <a:lstStyle/>
                    <a:p>
                      <a:pPr algn="ctr"/>
                      <a:r>
                        <a:rPr lang="en-US" sz="1000" dirty="0" smtClean="0"/>
                        <a:t>0110</a:t>
                      </a:r>
                      <a:endParaRPr lang="en-US" sz="1000" dirty="0"/>
                    </a:p>
                  </a:txBody>
                  <a:tcPr marL="0" marR="0" marT="0" marB="0"/>
                </a:tc>
              </a:tr>
              <a:tr h="219185">
                <a:tc>
                  <a:txBody>
                    <a:bodyPr/>
                    <a:lstStyle/>
                    <a:p>
                      <a:pPr algn="ctr"/>
                      <a:r>
                        <a:rPr lang="en-US" sz="1000" dirty="0" smtClean="0"/>
                        <a:t>7</a:t>
                      </a:r>
                      <a:endParaRPr lang="en-US" sz="1000" dirty="0"/>
                    </a:p>
                  </a:txBody>
                  <a:tcPr marL="0" marR="0" marT="0" marB="0"/>
                </a:tc>
                <a:tc>
                  <a:txBody>
                    <a:bodyPr/>
                    <a:lstStyle/>
                    <a:p>
                      <a:pPr algn="ctr"/>
                      <a:r>
                        <a:rPr lang="en-US" sz="1000" dirty="0" smtClean="0"/>
                        <a:t>0111</a:t>
                      </a:r>
                      <a:endParaRPr lang="en-US" sz="1000" dirty="0"/>
                    </a:p>
                  </a:txBody>
                  <a:tcPr marL="0" marR="0" marT="0" marB="0"/>
                </a:tc>
              </a:tr>
            </a:tbl>
          </a:graphicData>
        </a:graphic>
      </p:graphicFrame>
    </p:spTree>
    <p:extLst>
      <p:ext uri="{BB962C8B-B14F-4D97-AF65-F5344CB8AC3E}">
        <p14:creationId xmlns:p14="http://schemas.microsoft.com/office/powerpoint/2010/main" val="112385562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6"/>
          <p:cNvGraphicFramePr>
            <a:graphicFrameLocks/>
          </p:cNvGraphicFramePr>
          <p:nvPr>
            <p:extLst>
              <p:ext uri="{D42A27DB-BD31-4B8C-83A1-F6EECF244321}">
                <p14:modId xmlns:p14="http://schemas.microsoft.com/office/powerpoint/2010/main" val="3531500107"/>
              </p:ext>
            </p:extLst>
          </p:nvPr>
        </p:nvGraphicFramePr>
        <p:xfrm>
          <a:off x="2520089" y="3050356"/>
          <a:ext cx="5899432" cy="3592930"/>
        </p:xfrm>
        <a:graphic>
          <a:graphicData uri="http://schemas.openxmlformats.org/drawingml/2006/table">
            <a:tbl>
              <a:tblPr firstRow="1" bandRow="1">
                <a:tableStyleId>{9D7B26C5-4107-4FEC-AEDC-1716B250A1EF}</a:tableStyleId>
              </a:tblPr>
              <a:tblGrid>
                <a:gridCol w="804613"/>
                <a:gridCol w="1110215"/>
                <a:gridCol w="1044989"/>
                <a:gridCol w="1090992"/>
                <a:gridCol w="909158"/>
                <a:gridCol w="939465"/>
              </a:tblGrid>
              <a:tr h="326630">
                <a:tc>
                  <a:txBody>
                    <a:bodyPr/>
                    <a:lstStyle/>
                    <a:p>
                      <a:r>
                        <a:rPr lang="en-US" sz="1400" dirty="0" smtClean="0"/>
                        <a:t>Block</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Color</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Brick Type</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Orientation</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X</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Y</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r>
                        <a:rPr lang="en-US" sz="1400" dirty="0" smtClean="0">
                          <a:solidFill>
                            <a:srgbClr val="7F7F7F"/>
                          </a:solidFill>
                        </a:rPr>
                        <a:t>Sample</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001</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010100</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00</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110</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100</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r>
              <a:tr h="326630">
                <a:tc>
                  <a:txBody>
                    <a:bodyPr/>
                    <a:lstStyle/>
                    <a:p>
                      <a:pPr algn="ctr"/>
                      <a:r>
                        <a:rPr lang="en-US" sz="1400" dirty="0" smtClean="0"/>
                        <a:t>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2</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3</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4</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5</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6</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7</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8</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1920688282"/>
              </p:ext>
            </p:extLst>
          </p:nvPr>
        </p:nvGraphicFramePr>
        <p:xfrm>
          <a:off x="411590" y="464010"/>
          <a:ext cx="1694456" cy="1735083"/>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Color</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Red</a:t>
                      </a:r>
                      <a:endParaRPr lang="en-US" sz="1000" dirty="0"/>
                    </a:p>
                  </a:txBody>
                  <a:tcPr marL="0" marR="0" marT="0" marB="0"/>
                </a:tc>
                <a:tc>
                  <a:txBody>
                    <a:bodyPr/>
                    <a:lstStyle/>
                    <a:p>
                      <a:pPr algn="ctr"/>
                      <a:r>
                        <a:rPr lang="en-US" sz="1000" dirty="0" smtClean="0"/>
                        <a:t>001</a:t>
                      </a: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1279273710"/>
              </p:ext>
            </p:extLst>
          </p:nvPr>
        </p:nvGraphicFramePr>
        <p:xfrm>
          <a:off x="411590" y="2243072"/>
          <a:ext cx="1694456" cy="195426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Brick</a:t>
                      </a:r>
                      <a:r>
                        <a:rPr lang="en-US" sz="1000" baseline="0" dirty="0" smtClean="0"/>
                        <a:t> Type</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2 x 4</a:t>
                      </a:r>
                      <a:endParaRPr lang="en-US" sz="1000" dirty="0"/>
                    </a:p>
                  </a:txBody>
                  <a:tcPr marL="0" marR="0" marT="0" marB="0"/>
                </a:tc>
                <a:tc>
                  <a:txBody>
                    <a:bodyPr/>
                    <a:lstStyle/>
                    <a:p>
                      <a:pPr algn="ctr"/>
                      <a:r>
                        <a:rPr lang="en-US" sz="1000" dirty="0" smtClean="0"/>
                        <a:t>010100</a:t>
                      </a: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1838883452"/>
              </p:ext>
            </p:extLst>
          </p:nvPr>
        </p:nvGraphicFramePr>
        <p:xfrm>
          <a:off x="411590" y="4197340"/>
          <a:ext cx="1694456" cy="63915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Orientation</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Horizontal</a:t>
                      </a:r>
                      <a:endParaRPr lang="en-US" sz="1000" dirty="0"/>
                    </a:p>
                  </a:txBody>
                  <a:tcPr marL="0" marR="0" marT="0" marB="0"/>
                </a:tc>
                <a:tc>
                  <a:txBody>
                    <a:bodyPr/>
                    <a:lstStyle/>
                    <a:p>
                      <a:pPr algn="ctr"/>
                      <a:r>
                        <a:rPr lang="en-US" sz="1000" dirty="0" smtClean="0"/>
                        <a:t>00</a:t>
                      </a:r>
                      <a:endParaRPr lang="en-US" sz="1000" dirty="0"/>
                    </a:p>
                  </a:txBody>
                  <a:tcPr marL="0" marR="0" marT="0" marB="0"/>
                </a:tc>
              </a:tr>
              <a:tr h="219185">
                <a:tc>
                  <a:txBody>
                    <a:bodyPr/>
                    <a:lstStyle/>
                    <a:p>
                      <a:pPr algn="ctr"/>
                      <a:r>
                        <a:rPr lang="en-US" sz="1000" dirty="0" smtClean="0"/>
                        <a:t>Vertical</a:t>
                      </a:r>
                      <a:endParaRPr lang="en-US" sz="1000" dirty="0"/>
                    </a:p>
                  </a:txBody>
                  <a:tcPr marL="0" marR="0" marT="0" marB="0"/>
                </a:tc>
                <a:tc>
                  <a:txBody>
                    <a:bodyPr/>
                    <a:lstStyle/>
                    <a:p>
                      <a:pPr algn="ctr"/>
                      <a:r>
                        <a:rPr lang="en-US" sz="1000" dirty="0" smtClean="0"/>
                        <a:t>01</a:t>
                      </a:r>
                      <a:endParaRPr lang="en-US" sz="1000" dirty="0"/>
                    </a:p>
                  </a:txBody>
                  <a:tcPr marL="0" marR="0" marT="0" marB="0"/>
                </a:tc>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2613509418"/>
              </p:ext>
            </p:extLst>
          </p:nvPr>
        </p:nvGraphicFramePr>
        <p:xfrm>
          <a:off x="411590" y="4836498"/>
          <a:ext cx="1694456" cy="195426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Numbers</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0</a:t>
                      </a:r>
                    </a:p>
                  </a:txBody>
                  <a:tcPr marL="0" marR="0" marT="0" marB="0"/>
                </a:tc>
                <a:tc>
                  <a:txBody>
                    <a:bodyPr/>
                    <a:lstStyle/>
                    <a:p>
                      <a:pPr algn="ctr"/>
                      <a:r>
                        <a:rPr lang="en-US" sz="1000" dirty="0" smtClean="0"/>
                        <a:t>000</a:t>
                      </a:r>
                      <a:endParaRPr lang="en-US" sz="1000" dirty="0"/>
                    </a:p>
                  </a:txBody>
                  <a:tcPr marL="0" marR="0" marT="0" marB="0"/>
                </a:tc>
              </a:tr>
              <a:tr h="219185">
                <a:tc>
                  <a:txBody>
                    <a:bodyPr/>
                    <a:lstStyle/>
                    <a:p>
                      <a:pPr algn="ctr"/>
                      <a:r>
                        <a:rPr lang="en-US" sz="1000" dirty="0" smtClean="0"/>
                        <a:t>1</a:t>
                      </a:r>
                      <a:endParaRPr lang="en-US" sz="1000" dirty="0"/>
                    </a:p>
                  </a:txBody>
                  <a:tcPr marL="0" marR="0" marT="0" marB="0"/>
                </a:tc>
                <a:tc>
                  <a:txBody>
                    <a:bodyPr/>
                    <a:lstStyle/>
                    <a:p>
                      <a:pPr algn="ctr"/>
                      <a:r>
                        <a:rPr lang="en-US" sz="1000" dirty="0" smtClean="0"/>
                        <a:t>001</a:t>
                      </a:r>
                    </a:p>
                  </a:txBody>
                  <a:tcPr marL="0" marR="0" marT="0" marB="0"/>
                </a:tc>
              </a:tr>
              <a:tr h="219185">
                <a:tc>
                  <a:txBody>
                    <a:bodyPr/>
                    <a:lstStyle/>
                    <a:p>
                      <a:pPr algn="ctr"/>
                      <a:r>
                        <a:rPr lang="en-US" sz="1000" dirty="0" smtClean="0"/>
                        <a:t>2</a:t>
                      </a:r>
                      <a:endParaRPr lang="en-US" sz="1000" dirty="0"/>
                    </a:p>
                  </a:txBody>
                  <a:tcPr marL="0" marR="0" marT="0" marB="0"/>
                </a:tc>
                <a:tc>
                  <a:txBody>
                    <a:bodyPr/>
                    <a:lstStyle/>
                    <a:p>
                      <a:pPr algn="ctr"/>
                      <a:r>
                        <a:rPr lang="en-US" sz="1000" dirty="0" smtClean="0"/>
                        <a:t>010</a:t>
                      </a:r>
                      <a:endParaRPr lang="en-US" sz="1000" dirty="0"/>
                    </a:p>
                  </a:txBody>
                  <a:tcPr marL="0" marR="0" marT="0" marB="0"/>
                </a:tc>
              </a:tr>
              <a:tr h="219185">
                <a:tc>
                  <a:txBody>
                    <a:bodyPr/>
                    <a:lstStyle/>
                    <a:p>
                      <a:pPr algn="ctr"/>
                      <a:r>
                        <a:rPr lang="en-US" sz="1000" dirty="0" smtClean="0"/>
                        <a:t>3</a:t>
                      </a:r>
                      <a:endParaRPr lang="en-US" sz="1000" dirty="0"/>
                    </a:p>
                  </a:txBody>
                  <a:tcPr marL="0" marR="0" marT="0" marB="0"/>
                </a:tc>
                <a:tc>
                  <a:txBody>
                    <a:bodyPr/>
                    <a:lstStyle/>
                    <a:p>
                      <a:pPr algn="ctr"/>
                      <a:r>
                        <a:rPr lang="en-US" sz="1000" dirty="0" smtClean="0"/>
                        <a:t>011</a:t>
                      </a:r>
                      <a:endParaRPr lang="en-US" sz="1000" dirty="0"/>
                    </a:p>
                  </a:txBody>
                  <a:tcPr marL="0" marR="0" marT="0" marB="0"/>
                </a:tc>
              </a:tr>
              <a:tr h="219185">
                <a:tc>
                  <a:txBody>
                    <a:bodyPr/>
                    <a:lstStyle/>
                    <a:p>
                      <a:pPr algn="ctr"/>
                      <a:r>
                        <a:rPr lang="en-US" sz="1000" dirty="0" smtClean="0"/>
                        <a:t>4</a:t>
                      </a:r>
                      <a:endParaRPr lang="en-US" sz="1000" dirty="0"/>
                    </a:p>
                  </a:txBody>
                  <a:tcPr marL="0" marR="0" marT="0" marB="0"/>
                </a:tc>
                <a:tc>
                  <a:txBody>
                    <a:bodyPr/>
                    <a:lstStyle/>
                    <a:p>
                      <a:pPr algn="ctr"/>
                      <a:r>
                        <a:rPr lang="en-US" sz="1000" dirty="0" smtClean="0"/>
                        <a:t>100</a:t>
                      </a:r>
                      <a:endParaRPr lang="en-US" sz="1000" dirty="0"/>
                    </a:p>
                  </a:txBody>
                  <a:tcPr marL="0" marR="0" marT="0" marB="0"/>
                </a:tc>
              </a:tr>
              <a:tr h="219185">
                <a:tc>
                  <a:txBody>
                    <a:bodyPr/>
                    <a:lstStyle/>
                    <a:p>
                      <a:pPr algn="ctr"/>
                      <a:r>
                        <a:rPr lang="en-US" sz="1000" dirty="0" smtClean="0"/>
                        <a:t>5</a:t>
                      </a:r>
                      <a:endParaRPr lang="en-US" sz="1000" dirty="0"/>
                    </a:p>
                  </a:txBody>
                  <a:tcPr marL="0" marR="0" marT="0" marB="0"/>
                </a:tc>
                <a:tc>
                  <a:txBody>
                    <a:bodyPr/>
                    <a:lstStyle/>
                    <a:p>
                      <a:pPr algn="ctr"/>
                      <a:r>
                        <a:rPr lang="en-US" sz="1000" dirty="0" smtClean="0"/>
                        <a:t>101</a:t>
                      </a:r>
                      <a:endParaRPr lang="en-US" sz="1000" dirty="0"/>
                    </a:p>
                  </a:txBody>
                  <a:tcPr marL="0" marR="0" marT="0" marB="0"/>
                </a:tc>
              </a:tr>
              <a:tr h="219185">
                <a:tc>
                  <a:txBody>
                    <a:bodyPr/>
                    <a:lstStyle/>
                    <a:p>
                      <a:pPr algn="ctr"/>
                      <a:r>
                        <a:rPr lang="en-US" sz="1000" dirty="0" smtClean="0"/>
                        <a:t>6</a:t>
                      </a:r>
                      <a:endParaRPr lang="en-US" sz="1000" dirty="0"/>
                    </a:p>
                  </a:txBody>
                  <a:tcPr marL="0" marR="0" marT="0" marB="0"/>
                </a:tc>
                <a:tc>
                  <a:txBody>
                    <a:bodyPr/>
                    <a:lstStyle/>
                    <a:p>
                      <a:pPr algn="ctr"/>
                      <a:r>
                        <a:rPr lang="en-US" sz="1000" dirty="0" smtClean="0"/>
                        <a:t>110</a:t>
                      </a:r>
                      <a:endParaRPr lang="en-US" sz="1000" dirty="0"/>
                    </a:p>
                  </a:txBody>
                  <a:tcPr marL="0" marR="0" marT="0" marB="0"/>
                </a:tc>
              </a:tr>
              <a:tr h="219185">
                <a:tc>
                  <a:txBody>
                    <a:bodyPr/>
                    <a:lstStyle/>
                    <a:p>
                      <a:pPr algn="ctr"/>
                      <a:r>
                        <a:rPr lang="en-US" sz="1000" dirty="0" smtClean="0"/>
                        <a:t>7</a:t>
                      </a:r>
                      <a:endParaRPr lang="en-US" sz="1000" dirty="0"/>
                    </a:p>
                  </a:txBody>
                  <a:tcPr marL="0" marR="0" marT="0" marB="0"/>
                </a:tc>
                <a:tc>
                  <a:txBody>
                    <a:bodyPr/>
                    <a:lstStyle/>
                    <a:p>
                      <a:pPr algn="ctr"/>
                      <a:r>
                        <a:rPr lang="en-US" sz="1000" dirty="0" smtClean="0"/>
                        <a:t>111</a:t>
                      </a:r>
                      <a:endParaRPr lang="en-US" sz="1000" dirty="0"/>
                    </a:p>
                  </a:txBody>
                  <a:tcPr marL="0" marR="0" marT="0" marB="0"/>
                </a:tc>
              </a:tr>
            </a:tbl>
          </a:graphicData>
        </a:graphic>
      </p:graphicFrame>
      <p:sp>
        <p:nvSpPr>
          <p:cNvPr id="21" name="TextBox 20"/>
          <p:cNvSpPr txBox="1"/>
          <p:nvPr/>
        </p:nvSpPr>
        <p:spPr>
          <a:xfrm>
            <a:off x="2520090" y="1067329"/>
            <a:ext cx="5899432" cy="338554"/>
          </a:xfrm>
          <a:prstGeom prst="rect">
            <a:avLst/>
          </a:prstGeom>
          <a:noFill/>
        </p:spPr>
        <p:txBody>
          <a:bodyPr wrap="square" rtlCol="0">
            <a:spAutoFit/>
          </a:bodyPr>
          <a:lstStyle/>
          <a:p>
            <a:pPr defTabSz="457200"/>
            <a:r>
              <a:rPr lang="en-US" sz="1600" kern="1200" dirty="0" smtClean="0">
                <a:solidFill>
                  <a:prstClr val="black"/>
                </a:solidFill>
                <a:latin typeface="Cambria"/>
                <a:ea typeface="+mn-ea"/>
                <a:cs typeface="Cambria"/>
              </a:rPr>
              <a:t>Translate the other team's instructions to </a:t>
            </a:r>
            <a:r>
              <a:rPr lang="en-US" sz="1600" b="1" i="1" kern="1200" dirty="0" smtClean="0">
                <a:solidFill>
                  <a:prstClr val="black"/>
                </a:solidFill>
                <a:latin typeface="Cambria"/>
                <a:ea typeface="+mn-ea"/>
                <a:cs typeface="Cambria"/>
              </a:rPr>
              <a:t>English instructions</a:t>
            </a:r>
            <a:r>
              <a:rPr lang="en-US" sz="1600" kern="1200" dirty="0" smtClean="0">
                <a:solidFill>
                  <a:prstClr val="black"/>
                </a:solidFill>
                <a:latin typeface="Cambria"/>
                <a:ea typeface="+mn-ea"/>
                <a:cs typeface="Cambria"/>
              </a:rPr>
              <a:t>.</a:t>
            </a:r>
          </a:p>
        </p:txBody>
      </p:sp>
      <p:sp>
        <p:nvSpPr>
          <p:cNvPr id="12" name="Slide Number Placeholder 7"/>
          <p:cNvSpPr>
            <a:spLocks noGrp="1"/>
          </p:cNvSpPr>
          <p:nvPr>
            <p:ph type="sldNum" sz="quarter" idx="12"/>
          </p:nvPr>
        </p:nvSpPr>
        <p:spPr>
          <a:xfrm>
            <a:off x="6800458" y="6401302"/>
            <a:ext cx="2133600" cy="365125"/>
          </a:xfrm>
        </p:spPr>
        <p:txBody>
          <a:bodyPr/>
          <a:lstStyle/>
          <a:p>
            <a:fld id="{92586830-87D9-8B43-8F0E-8FD3FEDA1409}" type="slidenum">
              <a:rPr lang="en-US" sz="1800" smtClean="0">
                <a:solidFill>
                  <a:prstClr val="black">
                    <a:tint val="75000"/>
                  </a:prstClr>
                </a:solidFill>
              </a:rPr>
              <a:pPr/>
              <a:t>106</a:t>
            </a:fld>
            <a:endParaRPr lang="en-US" sz="1800" dirty="0">
              <a:solidFill>
                <a:prstClr val="black">
                  <a:tint val="75000"/>
                </a:prstClr>
              </a:solidFill>
            </a:endParaRPr>
          </a:p>
        </p:txBody>
      </p:sp>
      <p:sp>
        <p:nvSpPr>
          <p:cNvPr id="22" name="TextBox 21"/>
          <p:cNvSpPr txBox="1"/>
          <p:nvPr/>
        </p:nvSpPr>
        <p:spPr>
          <a:xfrm>
            <a:off x="3767574" y="2702720"/>
            <a:ext cx="3216884" cy="307777"/>
          </a:xfrm>
          <a:prstGeom prst="rect">
            <a:avLst/>
          </a:prstGeom>
          <a:solidFill>
            <a:schemeClr val="bg1">
              <a:lumMod val="50000"/>
            </a:schemeClr>
          </a:solidFill>
        </p:spPr>
        <p:txBody>
          <a:bodyPr wrap="none" rtlCol="0">
            <a:spAutoFit/>
          </a:bodyPr>
          <a:lstStyle/>
          <a:p>
            <a:pPr algn="ctr" defTabSz="457200"/>
            <a:r>
              <a:rPr lang="en-US" kern="1200" dirty="0" smtClean="0">
                <a:solidFill>
                  <a:prstClr val="white"/>
                </a:solidFill>
                <a:latin typeface="Calibri"/>
                <a:ea typeface="+mn-ea"/>
                <a:cs typeface="+mn-cs"/>
              </a:rPr>
              <a:t>Chart D. Other team's English Instructions</a:t>
            </a:r>
          </a:p>
        </p:txBody>
      </p:sp>
      <p:sp>
        <p:nvSpPr>
          <p:cNvPr id="23" name="TextBox 22"/>
          <p:cNvSpPr txBox="1"/>
          <p:nvPr/>
        </p:nvSpPr>
        <p:spPr>
          <a:xfrm>
            <a:off x="547353" y="72202"/>
            <a:ext cx="1417162" cy="369332"/>
          </a:xfrm>
          <a:prstGeom prst="rect">
            <a:avLst/>
          </a:prstGeom>
          <a:noFill/>
        </p:spPr>
        <p:txBody>
          <a:bodyPr wrap="none" rtlCol="0">
            <a:spAutoFit/>
          </a:bodyPr>
          <a:lstStyle/>
          <a:p>
            <a:pPr algn="ctr" defTabSz="457200"/>
            <a:r>
              <a:rPr lang="en-US" sz="1800" b="1" kern="1200" dirty="0" smtClean="0">
                <a:solidFill>
                  <a:srgbClr val="1F497D">
                    <a:lumMod val="40000"/>
                    <a:lumOff val="60000"/>
                  </a:srgbClr>
                </a:solidFill>
                <a:latin typeface="Calibri"/>
                <a:ea typeface="+mn-ea"/>
                <a:cs typeface="+mn-cs"/>
              </a:rPr>
              <a:t>Their Legend</a:t>
            </a:r>
            <a:endParaRPr lang="en-US" sz="1800" b="1" kern="1200" dirty="0">
              <a:solidFill>
                <a:srgbClr val="1F497D">
                  <a:lumMod val="40000"/>
                  <a:lumOff val="60000"/>
                </a:srgbClr>
              </a:solidFill>
              <a:latin typeface="Calibri"/>
              <a:ea typeface="+mn-ea"/>
              <a:cs typeface="+mn-cs"/>
            </a:endParaRPr>
          </a:p>
        </p:txBody>
      </p:sp>
    </p:spTree>
    <p:extLst>
      <p:ext uri="{BB962C8B-B14F-4D97-AF65-F5344CB8AC3E}">
        <p14:creationId xmlns:p14="http://schemas.microsoft.com/office/powerpoint/2010/main" val="306675899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883112445"/>
              </p:ext>
            </p:extLst>
          </p:nvPr>
        </p:nvGraphicFramePr>
        <p:xfrm>
          <a:off x="2647886" y="5966607"/>
          <a:ext cx="4662816" cy="486686"/>
        </p:xfrm>
        <a:graphic>
          <a:graphicData uri="http://schemas.openxmlformats.org/drawingml/2006/table">
            <a:tbl>
              <a:tblPr bandCol="1">
                <a:tableStyleId>{9D7B26C5-4107-4FEC-AEDC-1716B250A1EF}</a:tableStyleId>
              </a:tblPr>
              <a:tblGrid>
                <a:gridCol w="291426"/>
                <a:gridCol w="291426"/>
                <a:gridCol w="291426"/>
                <a:gridCol w="291426"/>
                <a:gridCol w="291426"/>
                <a:gridCol w="291426"/>
                <a:gridCol w="291426"/>
                <a:gridCol w="291426"/>
                <a:gridCol w="291426"/>
                <a:gridCol w="291426"/>
                <a:gridCol w="291426"/>
                <a:gridCol w="291426"/>
                <a:gridCol w="291426"/>
                <a:gridCol w="291426"/>
                <a:gridCol w="291426"/>
                <a:gridCol w="291426"/>
              </a:tblGrid>
              <a:tr h="486686">
                <a:tc>
                  <a:txBody>
                    <a:bodyPr/>
                    <a:lstStyle/>
                    <a:p>
                      <a:pPr algn="ctr"/>
                      <a:r>
                        <a:rPr lang="en-US" sz="1600" b="1" dirty="0" smtClean="0"/>
                        <a:t>0</a:t>
                      </a:r>
                      <a:endParaRPr lang="en-US" sz="1600" b="1" dirty="0"/>
                    </a:p>
                  </a:txBody>
                  <a:tcPr marL="0" marR="0" marT="0" marB="0"/>
                </a:tc>
                <a:tc>
                  <a:txBody>
                    <a:bodyPr/>
                    <a:lstStyle/>
                    <a:p>
                      <a:pPr algn="ctr"/>
                      <a:r>
                        <a:rPr lang="en-US" sz="1600" b="1" dirty="0" smtClean="0"/>
                        <a:t>1</a:t>
                      </a:r>
                      <a:endParaRPr lang="en-US" sz="1600" b="1" dirty="0"/>
                    </a:p>
                  </a:txBody>
                  <a:tcPr marL="0" marR="0" marT="0" marB="0"/>
                </a:tc>
                <a:tc>
                  <a:txBody>
                    <a:bodyPr/>
                    <a:lstStyle/>
                    <a:p>
                      <a:pPr algn="ctr"/>
                      <a:r>
                        <a:rPr lang="en-US" sz="1600" b="1" dirty="0" smtClean="0"/>
                        <a:t>2</a:t>
                      </a:r>
                      <a:endParaRPr lang="en-US" sz="1600" b="1" dirty="0"/>
                    </a:p>
                  </a:txBody>
                  <a:tcPr marL="0" marR="0" marT="0" marB="0"/>
                </a:tc>
                <a:tc>
                  <a:txBody>
                    <a:bodyPr/>
                    <a:lstStyle/>
                    <a:p>
                      <a:pPr algn="ctr"/>
                      <a:r>
                        <a:rPr lang="en-US" sz="1600" b="1" dirty="0" smtClean="0"/>
                        <a:t>3</a:t>
                      </a:r>
                      <a:endParaRPr lang="en-US" sz="1600" b="1" dirty="0"/>
                    </a:p>
                  </a:txBody>
                  <a:tcPr marL="0" marR="0" marT="0" marB="0"/>
                </a:tc>
                <a:tc>
                  <a:txBody>
                    <a:bodyPr/>
                    <a:lstStyle/>
                    <a:p>
                      <a:pPr algn="ctr"/>
                      <a:r>
                        <a:rPr lang="en-US" sz="1600" b="1" dirty="0" smtClean="0"/>
                        <a:t>4</a:t>
                      </a:r>
                      <a:endParaRPr lang="en-US" sz="1600" b="1" dirty="0"/>
                    </a:p>
                  </a:txBody>
                  <a:tcPr marL="0" marR="0" marT="0" marB="0"/>
                </a:tc>
                <a:tc>
                  <a:txBody>
                    <a:bodyPr/>
                    <a:lstStyle/>
                    <a:p>
                      <a:pPr algn="ctr"/>
                      <a:r>
                        <a:rPr lang="en-US" sz="1600" b="1" dirty="0" smtClean="0"/>
                        <a:t>5</a:t>
                      </a:r>
                      <a:endParaRPr lang="en-US" sz="1600" b="1" dirty="0"/>
                    </a:p>
                  </a:txBody>
                  <a:tcPr marL="0" marR="0" marT="0" marB="0"/>
                </a:tc>
                <a:tc>
                  <a:txBody>
                    <a:bodyPr/>
                    <a:lstStyle/>
                    <a:p>
                      <a:pPr algn="ctr"/>
                      <a:r>
                        <a:rPr lang="en-US" sz="1600" b="1" dirty="0" smtClean="0"/>
                        <a:t>6</a:t>
                      </a:r>
                      <a:endParaRPr lang="en-US" sz="1600" b="1" dirty="0"/>
                    </a:p>
                  </a:txBody>
                  <a:tcPr marL="0" marR="0" marT="0" marB="0"/>
                </a:tc>
                <a:tc>
                  <a:txBody>
                    <a:bodyPr/>
                    <a:lstStyle/>
                    <a:p>
                      <a:pPr algn="ctr"/>
                      <a:r>
                        <a:rPr lang="en-US" sz="1600" b="1" dirty="0" smtClean="0"/>
                        <a:t>7</a:t>
                      </a:r>
                      <a:endParaRPr lang="en-US" sz="1600" b="1" dirty="0"/>
                    </a:p>
                  </a:txBody>
                  <a:tcPr marL="0" marR="0" marT="0" marB="0"/>
                </a:tc>
                <a:tc>
                  <a:txBody>
                    <a:bodyPr/>
                    <a:lstStyle/>
                    <a:p>
                      <a:pPr algn="ctr"/>
                      <a:r>
                        <a:rPr lang="en-US" sz="1600" b="1" dirty="0" smtClean="0"/>
                        <a:t>8</a:t>
                      </a:r>
                      <a:endParaRPr lang="en-US" sz="1600" b="1" dirty="0"/>
                    </a:p>
                  </a:txBody>
                  <a:tcPr marL="0" marR="0" marT="0" marB="0"/>
                </a:tc>
                <a:tc>
                  <a:txBody>
                    <a:bodyPr/>
                    <a:lstStyle/>
                    <a:p>
                      <a:pPr algn="ctr"/>
                      <a:r>
                        <a:rPr lang="en-US" sz="1600" b="1" dirty="0" smtClean="0"/>
                        <a:t>9</a:t>
                      </a:r>
                      <a:endParaRPr lang="en-US" sz="1600" b="1" dirty="0"/>
                    </a:p>
                  </a:txBody>
                  <a:tcPr marL="0" marR="0" marT="0" marB="0"/>
                </a:tc>
                <a:tc>
                  <a:txBody>
                    <a:bodyPr/>
                    <a:lstStyle/>
                    <a:p>
                      <a:pPr algn="ctr"/>
                      <a:r>
                        <a:rPr lang="en-US" sz="1600" b="1" dirty="0" smtClean="0"/>
                        <a:t>10</a:t>
                      </a:r>
                      <a:endParaRPr lang="en-US" sz="1600" b="1" dirty="0"/>
                    </a:p>
                  </a:txBody>
                  <a:tcPr marL="0" marR="0" marT="0" marB="0"/>
                </a:tc>
                <a:tc>
                  <a:txBody>
                    <a:bodyPr/>
                    <a:lstStyle/>
                    <a:p>
                      <a:pPr algn="ctr"/>
                      <a:r>
                        <a:rPr lang="en-US" sz="1600" b="1" dirty="0" smtClean="0"/>
                        <a:t>11</a:t>
                      </a:r>
                      <a:endParaRPr lang="en-US" sz="1600" b="1" dirty="0"/>
                    </a:p>
                  </a:txBody>
                  <a:tcPr marL="0" marR="0" marT="0" marB="0"/>
                </a:tc>
                <a:tc>
                  <a:txBody>
                    <a:bodyPr/>
                    <a:lstStyle/>
                    <a:p>
                      <a:pPr algn="ctr"/>
                      <a:r>
                        <a:rPr lang="en-US" sz="1600" b="1" dirty="0" smtClean="0"/>
                        <a:t>12</a:t>
                      </a:r>
                      <a:endParaRPr lang="en-US" sz="1600" b="1" dirty="0"/>
                    </a:p>
                  </a:txBody>
                  <a:tcPr marL="0" marR="0" marT="0" marB="0"/>
                </a:tc>
                <a:tc>
                  <a:txBody>
                    <a:bodyPr/>
                    <a:lstStyle/>
                    <a:p>
                      <a:pPr algn="ctr"/>
                      <a:r>
                        <a:rPr lang="en-US" sz="1600" b="1" dirty="0" smtClean="0"/>
                        <a:t>13</a:t>
                      </a:r>
                      <a:endParaRPr lang="en-US" sz="1600" b="1" dirty="0"/>
                    </a:p>
                  </a:txBody>
                  <a:tcPr marL="0" marR="0" marT="0" marB="0"/>
                </a:tc>
                <a:tc>
                  <a:txBody>
                    <a:bodyPr/>
                    <a:lstStyle/>
                    <a:p>
                      <a:pPr algn="ctr"/>
                      <a:r>
                        <a:rPr lang="en-US" sz="1600" b="1" spc="0" dirty="0" smtClean="0"/>
                        <a:t>14</a:t>
                      </a:r>
                      <a:endParaRPr lang="en-US" sz="1600" b="1" spc="0" dirty="0"/>
                    </a:p>
                  </a:txBody>
                  <a:tcPr marL="0" marR="0" marT="0" marB="0"/>
                </a:tc>
                <a:tc>
                  <a:txBody>
                    <a:bodyPr/>
                    <a:lstStyle/>
                    <a:p>
                      <a:pPr algn="ctr"/>
                      <a:r>
                        <a:rPr lang="en-US" sz="1600" b="1" dirty="0" smtClean="0"/>
                        <a:t>15</a:t>
                      </a:r>
                    </a:p>
                  </a:txBody>
                  <a:tcPr marL="0" marR="0" marT="0" marB="0"/>
                </a:tc>
              </a:tr>
            </a:tbl>
          </a:graphicData>
        </a:graphic>
      </p:graphicFrame>
      <p:grpSp>
        <p:nvGrpSpPr>
          <p:cNvPr id="5" name="Group 4"/>
          <p:cNvGrpSpPr/>
          <p:nvPr/>
        </p:nvGrpSpPr>
        <p:grpSpPr>
          <a:xfrm>
            <a:off x="2645803" y="1381662"/>
            <a:ext cx="4668806" cy="4584945"/>
            <a:chOff x="2132014" y="974768"/>
            <a:chExt cx="4668806" cy="4584945"/>
          </a:xfrm>
        </p:grpSpPr>
        <p:pic>
          <p:nvPicPr>
            <p:cNvPr id="7" name="Picture 6" descr="Screen Shot 2014-05-21 at 10.22.22 AM.png"/>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134097" y="2110901"/>
              <a:ext cx="3522980" cy="3448812"/>
            </a:xfrm>
            <a:prstGeom prst="rect">
              <a:avLst/>
            </a:prstGeom>
          </p:spPr>
        </p:pic>
        <p:pic>
          <p:nvPicPr>
            <p:cNvPr id="43" name="Picture 42" descr="Screen Shot 2014-05-21 at 10.22.22 AM.png"/>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277840" y="2105019"/>
              <a:ext cx="3522980" cy="3448812"/>
            </a:xfrm>
            <a:prstGeom prst="rect">
              <a:avLst/>
            </a:prstGeom>
          </p:spPr>
        </p:pic>
        <p:pic>
          <p:nvPicPr>
            <p:cNvPr id="37" name="Picture 36" descr="Screen Shot 2014-05-21 at 10.22.22 AM.png"/>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273933" y="974768"/>
              <a:ext cx="3522980" cy="3448812"/>
            </a:xfrm>
            <a:prstGeom prst="rect">
              <a:avLst/>
            </a:prstGeom>
          </p:spPr>
        </p:pic>
        <p:pic>
          <p:nvPicPr>
            <p:cNvPr id="38" name="Picture 37" descr="Screen Shot 2014-05-21 at 10.22.22 AM.png"/>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132014" y="974768"/>
              <a:ext cx="3522980" cy="3448812"/>
            </a:xfrm>
            <a:prstGeom prst="rect">
              <a:avLst/>
            </a:prstGeom>
          </p:spPr>
        </p:pic>
      </p:grpSp>
      <p:graphicFrame>
        <p:nvGraphicFramePr>
          <p:cNvPr id="4" name="Table 3"/>
          <p:cNvGraphicFramePr>
            <a:graphicFrameLocks noGrp="1"/>
          </p:cNvGraphicFramePr>
          <p:nvPr>
            <p:extLst>
              <p:ext uri="{D42A27DB-BD31-4B8C-83A1-F6EECF244321}">
                <p14:modId xmlns:p14="http://schemas.microsoft.com/office/powerpoint/2010/main" val="2083890137"/>
              </p:ext>
            </p:extLst>
          </p:nvPr>
        </p:nvGraphicFramePr>
        <p:xfrm>
          <a:off x="2037788" y="1400756"/>
          <a:ext cx="608015" cy="4559968"/>
        </p:xfrm>
        <a:graphic>
          <a:graphicData uri="http://schemas.openxmlformats.org/drawingml/2006/table">
            <a:tbl>
              <a:tblPr firstRow="1" bandRow="1">
                <a:tableStyleId>{9D7B26C5-4107-4FEC-AEDC-1716B250A1EF}</a:tableStyleId>
              </a:tblPr>
              <a:tblGrid>
                <a:gridCol w="608015"/>
              </a:tblGrid>
              <a:tr h="284998">
                <a:tc>
                  <a:txBody>
                    <a:bodyPr/>
                    <a:lstStyle/>
                    <a:p>
                      <a:pPr algn="r"/>
                      <a:r>
                        <a:rPr lang="en-US" sz="1600" dirty="0" smtClean="0"/>
                        <a:t>15</a:t>
                      </a:r>
                      <a:endParaRPr lang="en-US" sz="1600" b="1" dirty="0"/>
                    </a:p>
                  </a:txBody>
                  <a:tcPr marT="0" marB="0"/>
                </a:tc>
              </a:tr>
              <a:tr h="284998">
                <a:tc>
                  <a:txBody>
                    <a:bodyPr/>
                    <a:lstStyle/>
                    <a:p>
                      <a:pPr algn="r"/>
                      <a:r>
                        <a:rPr lang="en-US" sz="1600" b="1" dirty="0" smtClean="0"/>
                        <a:t>14</a:t>
                      </a:r>
                      <a:endParaRPr lang="en-US" sz="1600" b="1" dirty="0"/>
                    </a:p>
                  </a:txBody>
                  <a:tcPr marT="0" marB="0"/>
                </a:tc>
              </a:tr>
              <a:tr h="284998">
                <a:tc>
                  <a:txBody>
                    <a:bodyPr/>
                    <a:lstStyle/>
                    <a:p>
                      <a:pPr algn="r"/>
                      <a:r>
                        <a:rPr lang="en-US" sz="1600" b="1" dirty="0" smtClean="0"/>
                        <a:t>13</a:t>
                      </a:r>
                    </a:p>
                  </a:txBody>
                  <a:tcPr marT="0" marB="0"/>
                </a:tc>
              </a:tr>
              <a:tr h="284998">
                <a:tc>
                  <a:txBody>
                    <a:bodyPr/>
                    <a:lstStyle/>
                    <a:p>
                      <a:pPr algn="r"/>
                      <a:r>
                        <a:rPr lang="en-US" sz="1600" b="1" dirty="0" smtClean="0"/>
                        <a:t>12</a:t>
                      </a:r>
                      <a:endParaRPr lang="en-US" sz="1600" b="1" dirty="0"/>
                    </a:p>
                  </a:txBody>
                  <a:tcPr marT="0" marB="0"/>
                </a:tc>
              </a:tr>
              <a:tr h="284998">
                <a:tc>
                  <a:txBody>
                    <a:bodyPr/>
                    <a:lstStyle/>
                    <a:p>
                      <a:pPr algn="r"/>
                      <a:r>
                        <a:rPr lang="en-US" sz="1600" b="1" dirty="0" smtClean="0"/>
                        <a:t>11</a:t>
                      </a:r>
                      <a:endParaRPr lang="en-US" sz="1600" b="1" dirty="0"/>
                    </a:p>
                  </a:txBody>
                  <a:tcPr marT="0" marB="0"/>
                </a:tc>
              </a:tr>
              <a:tr h="284998">
                <a:tc>
                  <a:txBody>
                    <a:bodyPr/>
                    <a:lstStyle/>
                    <a:p>
                      <a:pPr algn="r"/>
                      <a:r>
                        <a:rPr lang="en-US" sz="1600" b="1" dirty="0" smtClean="0"/>
                        <a:t>10</a:t>
                      </a:r>
                      <a:endParaRPr lang="en-US" sz="1600" b="1" dirty="0"/>
                    </a:p>
                  </a:txBody>
                  <a:tcPr marT="0" marB="0"/>
                </a:tc>
              </a:tr>
              <a:tr h="284998">
                <a:tc>
                  <a:txBody>
                    <a:bodyPr/>
                    <a:lstStyle/>
                    <a:p>
                      <a:pPr algn="r"/>
                      <a:r>
                        <a:rPr lang="en-US" sz="1600" b="1" dirty="0" smtClean="0"/>
                        <a:t>9</a:t>
                      </a:r>
                      <a:endParaRPr lang="en-US" sz="1600" b="1" dirty="0"/>
                    </a:p>
                  </a:txBody>
                  <a:tcPr marT="0" marB="0"/>
                </a:tc>
              </a:tr>
              <a:tr h="284998">
                <a:tc>
                  <a:txBody>
                    <a:bodyPr/>
                    <a:lstStyle/>
                    <a:p>
                      <a:pPr algn="r"/>
                      <a:r>
                        <a:rPr lang="en-US" sz="1600" b="1" dirty="0" smtClean="0"/>
                        <a:t>8</a:t>
                      </a:r>
                      <a:endParaRPr lang="en-US" sz="1600" b="1" dirty="0"/>
                    </a:p>
                  </a:txBody>
                  <a:tcPr marT="0" marB="0"/>
                </a:tc>
              </a:tr>
              <a:tr h="284998">
                <a:tc>
                  <a:txBody>
                    <a:bodyPr/>
                    <a:lstStyle/>
                    <a:p>
                      <a:pPr algn="r"/>
                      <a:r>
                        <a:rPr lang="en-US" sz="1600" b="1" dirty="0" smtClean="0"/>
                        <a:t>7</a:t>
                      </a:r>
                      <a:endParaRPr lang="en-US" sz="1600" b="1" dirty="0"/>
                    </a:p>
                  </a:txBody>
                  <a:tcPr marT="0" marB="0"/>
                </a:tc>
              </a:tr>
              <a:tr h="284998">
                <a:tc>
                  <a:txBody>
                    <a:bodyPr/>
                    <a:lstStyle/>
                    <a:p>
                      <a:pPr algn="r"/>
                      <a:r>
                        <a:rPr lang="en-US" sz="1600" b="1" dirty="0" smtClean="0"/>
                        <a:t>6</a:t>
                      </a:r>
                      <a:endParaRPr lang="en-US" sz="1600" b="1" dirty="0"/>
                    </a:p>
                  </a:txBody>
                  <a:tcPr marT="0" marB="0"/>
                </a:tc>
              </a:tr>
              <a:tr h="284998">
                <a:tc>
                  <a:txBody>
                    <a:bodyPr/>
                    <a:lstStyle/>
                    <a:p>
                      <a:pPr algn="r"/>
                      <a:r>
                        <a:rPr lang="en-US" sz="1600" b="1" dirty="0" smtClean="0"/>
                        <a:t>5</a:t>
                      </a:r>
                      <a:endParaRPr lang="en-US" sz="1600" b="1" dirty="0"/>
                    </a:p>
                  </a:txBody>
                  <a:tcPr marT="0" marB="0"/>
                </a:tc>
              </a:tr>
              <a:tr h="284998">
                <a:tc>
                  <a:txBody>
                    <a:bodyPr/>
                    <a:lstStyle/>
                    <a:p>
                      <a:pPr algn="r"/>
                      <a:r>
                        <a:rPr lang="en-US" sz="1600" b="1" dirty="0" smtClean="0"/>
                        <a:t>4</a:t>
                      </a:r>
                      <a:endParaRPr lang="en-US" sz="1600" b="1" dirty="0"/>
                    </a:p>
                  </a:txBody>
                  <a:tcPr marT="0" marB="0"/>
                </a:tc>
              </a:tr>
              <a:tr h="284998">
                <a:tc>
                  <a:txBody>
                    <a:bodyPr/>
                    <a:lstStyle/>
                    <a:p>
                      <a:pPr algn="r"/>
                      <a:r>
                        <a:rPr lang="en-US" sz="1600" b="1" dirty="0" smtClean="0"/>
                        <a:t>3</a:t>
                      </a:r>
                      <a:endParaRPr lang="en-US" sz="1600" b="1" dirty="0"/>
                    </a:p>
                  </a:txBody>
                  <a:tcPr marT="0" marB="0"/>
                </a:tc>
              </a:tr>
              <a:tr h="284998">
                <a:tc>
                  <a:txBody>
                    <a:bodyPr/>
                    <a:lstStyle/>
                    <a:p>
                      <a:pPr algn="r"/>
                      <a:r>
                        <a:rPr lang="en-US" sz="1600" b="1" dirty="0" smtClean="0"/>
                        <a:t>2</a:t>
                      </a:r>
                      <a:endParaRPr lang="en-US" sz="1600" b="1" dirty="0"/>
                    </a:p>
                  </a:txBody>
                  <a:tcPr marT="0" marB="0"/>
                </a:tc>
              </a:tr>
              <a:tr h="284998">
                <a:tc>
                  <a:txBody>
                    <a:bodyPr/>
                    <a:lstStyle/>
                    <a:p>
                      <a:pPr algn="r"/>
                      <a:r>
                        <a:rPr lang="en-US" sz="1600" b="1" dirty="0" smtClean="0"/>
                        <a:t>1</a:t>
                      </a:r>
                      <a:endParaRPr lang="en-US" sz="1600" b="1" dirty="0"/>
                    </a:p>
                  </a:txBody>
                  <a:tcPr marT="0" marB="0"/>
                </a:tc>
              </a:tr>
              <a:tr h="284998">
                <a:tc>
                  <a:txBody>
                    <a:bodyPr/>
                    <a:lstStyle/>
                    <a:p>
                      <a:pPr algn="r"/>
                      <a:r>
                        <a:rPr lang="en-US" sz="1600" b="1" dirty="0" smtClean="0"/>
                        <a:t>0</a:t>
                      </a:r>
                      <a:endParaRPr lang="en-US" sz="1600" b="1" dirty="0"/>
                    </a:p>
                  </a:txBody>
                  <a:tcPr marT="0" marB="0"/>
                </a:tc>
              </a:tr>
            </a:tbl>
          </a:graphicData>
        </a:graphic>
      </p:graphicFrame>
      <p:sp>
        <p:nvSpPr>
          <p:cNvPr id="6" name="TextBox 5"/>
          <p:cNvSpPr txBox="1"/>
          <p:nvPr/>
        </p:nvSpPr>
        <p:spPr>
          <a:xfrm>
            <a:off x="707672" y="457400"/>
            <a:ext cx="2640567" cy="461665"/>
          </a:xfrm>
          <a:prstGeom prst="rect">
            <a:avLst/>
          </a:prstGeom>
          <a:noFill/>
        </p:spPr>
        <p:txBody>
          <a:bodyPr wrap="none" rtlCol="0">
            <a:spAutoFit/>
          </a:bodyPr>
          <a:lstStyle/>
          <a:p>
            <a:pPr defTabSz="457200"/>
            <a:r>
              <a:rPr lang="en-US" sz="2400" b="1" kern="1200" dirty="0" smtClean="0">
                <a:solidFill>
                  <a:prstClr val="black"/>
                </a:solidFill>
                <a:latin typeface="Calibri"/>
                <a:ea typeface="+mn-ea"/>
                <a:cs typeface="+mn-cs"/>
              </a:rPr>
              <a:t>DECODED Fortress!</a:t>
            </a:r>
            <a:endParaRPr lang="en-US" sz="2400" b="1" kern="1200" dirty="0">
              <a:solidFill>
                <a:prstClr val="black"/>
              </a:solidFill>
              <a:latin typeface="Calibri"/>
              <a:ea typeface="+mn-ea"/>
              <a:cs typeface="+mn-cs"/>
            </a:endParaRPr>
          </a:p>
        </p:txBody>
      </p:sp>
      <p:sp>
        <p:nvSpPr>
          <p:cNvPr id="8" name="TextBox 7"/>
          <p:cNvSpPr txBox="1"/>
          <p:nvPr/>
        </p:nvSpPr>
        <p:spPr>
          <a:xfrm>
            <a:off x="7314609" y="5870678"/>
            <a:ext cx="287258" cy="369332"/>
          </a:xfrm>
          <a:prstGeom prst="rect">
            <a:avLst/>
          </a:prstGeom>
          <a:noFill/>
        </p:spPr>
        <p:txBody>
          <a:bodyPr wrap="none" rtlCol="0">
            <a:spAutoFit/>
          </a:bodyPr>
          <a:lstStyle/>
          <a:p>
            <a:pPr defTabSz="457200"/>
            <a:r>
              <a:rPr lang="en-US" sz="1800" kern="1200" dirty="0" smtClean="0">
                <a:solidFill>
                  <a:prstClr val="black"/>
                </a:solidFill>
                <a:latin typeface="Calibri"/>
                <a:ea typeface="+mn-ea"/>
                <a:cs typeface="+mn-cs"/>
              </a:rPr>
              <a:t>x</a:t>
            </a:r>
            <a:endParaRPr lang="en-US" sz="1800" kern="1200" dirty="0">
              <a:solidFill>
                <a:prstClr val="black"/>
              </a:solidFill>
              <a:latin typeface="Calibri"/>
              <a:ea typeface="+mn-ea"/>
              <a:cs typeface="+mn-cs"/>
            </a:endParaRPr>
          </a:p>
        </p:txBody>
      </p:sp>
      <p:sp>
        <p:nvSpPr>
          <p:cNvPr id="10" name="TextBox 9"/>
          <p:cNvSpPr txBox="1"/>
          <p:nvPr/>
        </p:nvSpPr>
        <p:spPr>
          <a:xfrm>
            <a:off x="2356654" y="1031424"/>
            <a:ext cx="289149" cy="369332"/>
          </a:xfrm>
          <a:prstGeom prst="rect">
            <a:avLst/>
          </a:prstGeom>
          <a:noFill/>
        </p:spPr>
        <p:txBody>
          <a:bodyPr wrap="none" rtlCol="0">
            <a:spAutoFit/>
          </a:bodyPr>
          <a:lstStyle/>
          <a:p>
            <a:pPr defTabSz="457200"/>
            <a:r>
              <a:rPr lang="en-US" sz="1800" kern="1200" dirty="0">
                <a:solidFill>
                  <a:prstClr val="black"/>
                </a:solidFill>
                <a:latin typeface="Calibri"/>
                <a:ea typeface="+mn-ea"/>
                <a:cs typeface="+mn-cs"/>
              </a:rPr>
              <a:t>y</a:t>
            </a:r>
            <a:endParaRPr lang="en-US" sz="1800" kern="1200" dirty="0" smtClean="0">
              <a:solidFill>
                <a:prstClr val="black"/>
              </a:solidFill>
              <a:latin typeface="Calibri"/>
              <a:ea typeface="+mn-ea"/>
              <a:cs typeface="+mn-cs"/>
            </a:endParaRPr>
          </a:p>
        </p:txBody>
      </p:sp>
      <p:cxnSp>
        <p:nvCxnSpPr>
          <p:cNvPr id="13" name="Straight Arrow Connector 12"/>
          <p:cNvCxnSpPr/>
          <p:nvPr/>
        </p:nvCxnSpPr>
        <p:spPr>
          <a:xfrm flipV="1">
            <a:off x="2824952" y="1151409"/>
            <a:ext cx="0" cy="465991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2813082" y="5811328"/>
            <a:ext cx="478878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Slide Number Placeholder 7"/>
          <p:cNvSpPr>
            <a:spLocks noGrp="1"/>
          </p:cNvSpPr>
          <p:nvPr>
            <p:ph type="sldNum" sz="quarter" idx="12"/>
          </p:nvPr>
        </p:nvSpPr>
        <p:spPr>
          <a:xfrm>
            <a:off x="6800458" y="6401302"/>
            <a:ext cx="2133600" cy="365125"/>
          </a:xfrm>
        </p:spPr>
        <p:txBody>
          <a:bodyPr/>
          <a:lstStyle/>
          <a:p>
            <a:fld id="{92586830-87D9-8B43-8F0E-8FD3FEDA1409}" type="slidenum">
              <a:rPr lang="en-US" sz="1800" smtClean="0">
                <a:solidFill>
                  <a:prstClr val="black">
                    <a:tint val="75000"/>
                  </a:prstClr>
                </a:solidFill>
              </a:rPr>
              <a:pPr/>
              <a:t>107</a:t>
            </a:fld>
            <a:endParaRPr lang="en-US" sz="1800" dirty="0">
              <a:solidFill>
                <a:prstClr val="black">
                  <a:tint val="75000"/>
                </a:prstClr>
              </a:solidFill>
            </a:endParaRPr>
          </a:p>
        </p:txBody>
      </p:sp>
      <p:sp>
        <p:nvSpPr>
          <p:cNvPr id="18" name="TextBox 17"/>
          <p:cNvSpPr txBox="1"/>
          <p:nvPr/>
        </p:nvSpPr>
        <p:spPr>
          <a:xfrm rot="269790">
            <a:off x="5615850" y="380963"/>
            <a:ext cx="3389703" cy="400110"/>
          </a:xfrm>
          <a:prstGeom prst="rect">
            <a:avLst/>
          </a:prstGeom>
          <a:solidFill>
            <a:srgbClr val="FFCC99"/>
          </a:solidFill>
        </p:spPr>
        <p:txBody>
          <a:bodyPr wrap="square" rtlCol="0">
            <a:spAutoFit/>
          </a:bodyPr>
          <a:lstStyle/>
          <a:p>
            <a:pPr algn="ctr" defTabSz="457200"/>
            <a:r>
              <a:rPr lang="en-US" sz="2000" i="1" kern="1200" dirty="0" smtClean="0">
                <a:solidFill>
                  <a:prstClr val="black"/>
                </a:solidFill>
                <a:latin typeface="Cambria" panose="02040503050406030204" pitchFamily="18" charset="0"/>
                <a:ea typeface="+mn-ea"/>
                <a:cs typeface="Handwriting - Dakota"/>
              </a:rPr>
              <a:t>See if they match!</a:t>
            </a:r>
            <a:endParaRPr lang="en-US" sz="2000" i="1" kern="1200" dirty="0">
              <a:solidFill>
                <a:prstClr val="black"/>
              </a:solidFill>
              <a:latin typeface="Cambria" panose="02040503050406030204" pitchFamily="18" charset="0"/>
              <a:ea typeface="+mn-ea"/>
              <a:cs typeface="Handwriting - Dakota"/>
            </a:endParaRPr>
          </a:p>
        </p:txBody>
      </p:sp>
    </p:spTree>
    <p:extLst>
      <p:ext uri="{BB962C8B-B14F-4D97-AF65-F5344CB8AC3E}">
        <p14:creationId xmlns:p14="http://schemas.microsoft.com/office/powerpoint/2010/main" val="247291135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2157253" y="3888895"/>
            <a:ext cx="1618358" cy="2145920"/>
          </a:xfrm>
          <a:prstGeom prst="rect">
            <a:avLst/>
          </a:prstGeom>
          <a:solidFill>
            <a:srgbClr val="CCECFF"/>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6" name="TextBox 5"/>
          <p:cNvSpPr txBox="1"/>
          <p:nvPr/>
        </p:nvSpPr>
        <p:spPr>
          <a:xfrm>
            <a:off x="184650" y="103457"/>
            <a:ext cx="2962991" cy="707886"/>
          </a:xfrm>
          <a:prstGeom prst="rect">
            <a:avLst/>
          </a:prstGeom>
          <a:noFill/>
        </p:spPr>
        <p:txBody>
          <a:bodyPr wrap="none" rtlCol="0">
            <a:spAutoFit/>
          </a:bodyPr>
          <a:lstStyle/>
          <a:p>
            <a:pPr defTabSz="457200"/>
            <a:r>
              <a:rPr lang="en-US" sz="4000" b="1" kern="1200" dirty="0" smtClean="0">
                <a:solidFill>
                  <a:prstClr val="black"/>
                </a:solidFill>
                <a:latin typeface="Calibri"/>
                <a:ea typeface="+mn-ea"/>
                <a:cs typeface="+mn-cs"/>
              </a:rPr>
              <a:t>Bug tracker…</a:t>
            </a:r>
            <a:endParaRPr lang="en-US" sz="4000" b="1" kern="1200" dirty="0">
              <a:solidFill>
                <a:prstClr val="black"/>
              </a:solidFill>
              <a:latin typeface="Calibri"/>
              <a:ea typeface="+mn-ea"/>
              <a:cs typeface="+mn-cs"/>
            </a:endParaRPr>
          </a:p>
        </p:txBody>
      </p:sp>
      <p:sp>
        <p:nvSpPr>
          <p:cNvPr id="16" name="Slide Number Placeholder 7"/>
          <p:cNvSpPr>
            <a:spLocks noGrp="1"/>
          </p:cNvSpPr>
          <p:nvPr>
            <p:ph type="sldNum" sz="quarter" idx="12"/>
          </p:nvPr>
        </p:nvSpPr>
        <p:spPr>
          <a:xfrm>
            <a:off x="6800458" y="6401302"/>
            <a:ext cx="2133600" cy="365125"/>
          </a:xfrm>
        </p:spPr>
        <p:txBody>
          <a:bodyPr/>
          <a:lstStyle/>
          <a:p>
            <a:fld id="{92586830-87D9-8B43-8F0E-8FD3FEDA1409}" type="slidenum">
              <a:rPr lang="en-US" sz="1800" smtClean="0">
                <a:solidFill>
                  <a:prstClr val="black">
                    <a:tint val="75000"/>
                  </a:prstClr>
                </a:solidFill>
              </a:rPr>
              <a:pPr/>
              <a:t>108</a:t>
            </a:fld>
            <a:endParaRPr lang="en-US" sz="1800" dirty="0">
              <a:solidFill>
                <a:prstClr val="black">
                  <a:tint val="75000"/>
                </a:prstClr>
              </a:solidFill>
            </a:endParaRPr>
          </a:p>
        </p:txBody>
      </p:sp>
      <p:sp>
        <p:nvSpPr>
          <p:cNvPr id="2" name="TextBox 1"/>
          <p:cNvSpPr txBox="1"/>
          <p:nvPr/>
        </p:nvSpPr>
        <p:spPr>
          <a:xfrm>
            <a:off x="1236245" y="1264132"/>
            <a:ext cx="4394289" cy="646331"/>
          </a:xfrm>
          <a:prstGeom prst="rect">
            <a:avLst/>
          </a:prstGeom>
          <a:noFill/>
        </p:spPr>
        <p:txBody>
          <a:bodyPr wrap="square" rtlCol="0">
            <a:spAutoFit/>
          </a:bodyPr>
          <a:lstStyle/>
          <a:p>
            <a:pPr algn="r" defTabSz="457200"/>
            <a:r>
              <a:rPr lang="en-US" sz="1800" kern="1200" dirty="0" smtClean="0">
                <a:solidFill>
                  <a:prstClr val="black"/>
                </a:solidFill>
                <a:latin typeface="Cambria" panose="02040503050406030204" pitchFamily="18" charset="0"/>
                <a:ea typeface="+mn-ea"/>
                <a:cs typeface="+mn-cs"/>
              </a:rPr>
              <a:t>How many differences were they between the original and DECODED towers?</a:t>
            </a:r>
            <a:endParaRPr lang="en-US" sz="1800" kern="1200" dirty="0">
              <a:solidFill>
                <a:prstClr val="black"/>
              </a:solidFill>
              <a:latin typeface="Cambria" panose="02040503050406030204" pitchFamily="18" charset="0"/>
              <a:ea typeface="+mn-ea"/>
              <a:cs typeface="+mn-cs"/>
            </a:endParaRPr>
          </a:p>
        </p:txBody>
      </p:sp>
      <p:sp>
        <p:nvSpPr>
          <p:cNvPr id="9" name="Rectangle 8"/>
          <p:cNvSpPr/>
          <p:nvPr/>
        </p:nvSpPr>
        <p:spPr>
          <a:xfrm>
            <a:off x="5912609" y="1264132"/>
            <a:ext cx="1775697" cy="741709"/>
          </a:xfrm>
          <a:prstGeom prst="rect">
            <a:avLst/>
          </a:prstGeom>
          <a:solidFill>
            <a:srgbClr val="FFCC99"/>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9" name="TextBox 18"/>
          <p:cNvSpPr txBox="1"/>
          <p:nvPr/>
        </p:nvSpPr>
        <p:spPr>
          <a:xfrm>
            <a:off x="280964" y="2765094"/>
            <a:ext cx="4753925" cy="646331"/>
          </a:xfrm>
          <a:prstGeom prst="rect">
            <a:avLst/>
          </a:prstGeom>
          <a:noFill/>
        </p:spPr>
        <p:txBody>
          <a:bodyPr wrap="square" rtlCol="0">
            <a:spAutoFit/>
          </a:bodyPr>
          <a:lstStyle/>
          <a:p>
            <a:pPr defTabSz="457200"/>
            <a:r>
              <a:rPr lang="en-US" sz="1800" kern="1200" dirty="0" smtClean="0">
                <a:solidFill>
                  <a:prstClr val="black"/>
                </a:solidFill>
                <a:latin typeface="Cambria" panose="02040503050406030204" pitchFamily="18" charset="0"/>
                <a:ea typeface="+mn-ea"/>
                <a:cs typeface="+mn-cs"/>
              </a:rPr>
              <a:t>Find where the differences happened and make a mark for each location of these "bugs" </a:t>
            </a:r>
            <a:endParaRPr lang="en-US" sz="1800" kern="1200" dirty="0">
              <a:solidFill>
                <a:prstClr val="black"/>
              </a:solidFill>
              <a:latin typeface="Cambria" panose="02040503050406030204" pitchFamily="18" charset="0"/>
              <a:ea typeface="+mn-ea"/>
              <a:cs typeface="+mn-cs"/>
            </a:endParaRPr>
          </a:p>
        </p:txBody>
      </p:sp>
      <p:sp>
        <p:nvSpPr>
          <p:cNvPr id="20" name="Rectangle 19"/>
          <p:cNvSpPr/>
          <p:nvPr/>
        </p:nvSpPr>
        <p:spPr>
          <a:xfrm>
            <a:off x="483260" y="3888895"/>
            <a:ext cx="1618358" cy="2145920"/>
          </a:xfrm>
          <a:prstGeom prst="rect">
            <a:avLst/>
          </a:prstGeom>
          <a:solidFill>
            <a:srgbClr val="CCECFF"/>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1" name="Rectangle 10"/>
          <p:cNvSpPr/>
          <p:nvPr/>
        </p:nvSpPr>
        <p:spPr>
          <a:xfrm>
            <a:off x="144890" y="6504817"/>
            <a:ext cx="2872877" cy="261610"/>
          </a:xfrm>
          <a:prstGeom prst="rect">
            <a:avLst/>
          </a:prstGeom>
        </p:spPr>
        <p:txBody>
          <a:bodyPr wrap="none">
            <a:spAutoFit/>
          </a:bodyPr>
          <a:lstStyle/>
          <a:p>
            <a:pPr defTabSz="457200"/>
            <a:r>
              <a:rPr lang="en-US" sz="1100" kern="1200" dirty="0">
                <a:solidFill>
                  <a:prstClr val="black"/>
                </a:solidFill>
                <a:latin typeface="Calibri"/>
                <a:ea typeface="+mn-ea"/>
                <a:cs typeface="+mn-cs"/>
              </a:rPr>
              <a:t>If you want to </a:t>
            </a:r>
            <a:r>
              <a:rPr lang="en-US" sz="1100" i="1" kern="1200" dirty="0">
                <a:solidFill>
                  <a:prstClr val="black"/>
                </a:solidFill>
                <a:latin typeface="Calibri"/>
                <a:ea typeface="+mn-ea"/>
                <a:cs typeface="+mn-cs"/>
              </a:rPr>
              <a:t>actually</a:t>
            </a:r>
            <a:r>
              <a:rPr lang="en-US" sz="1100" kern="1200" dirty="0">
                <a:solidFill>
                  <a:prstClr val="black"/>
                </a:solidFill>
                <a:latin typeface="Calibri"/>
                <a:ea typeface="+mn-ea"/>
                <a:cs typeface="+mn-cs"/>
              </a:rPr>
              <a:t> </a:t>
            </a:r>
            <a:r>
              <a:rPr lang="en-US" sz="1100" b="1" i="1" kern="1200" dirty="0">
                <a:solidFill>
                  <a:prstClr val="black"/>
                </a:solidFill>
                <a:latin typeface="Calibri"/>
                <a:ea typeface="+mn-ea"/>
                <a:cs typeface="+mn-cs"/>
              </a:rPr>
              <a:t>draw </a:t>
            </a:r>
            <a:r>
              <a:rPr lang="en-US" sz="1100" kern="1200" dirty="0">
                <a:solidFill>
                  <a:prstClr val="black"/>
                </a:solidFill>
                <a:latin typeface="Calibri"/>
                <a:ea typeface="+mn-ea"/>
                <a:cs typeface="+mn-cs"/>
              </a:rPr>
              <a:t>bugs, even better!</a:t>
            </a:r>
          </a:p>
        </p:txBody>
      </p:sp>
      <p:sp>
        <p:nvSpPr>
          <p:cNvPr id="12" name="Rectangle 11"/>
          <p:cNvSpPr/>
          <p:nvPr/>
        </p:nvSpPr>
        <p:spPr>
          <a:xfrm>
            <a:off x="494361" y="3930394"/>
            <a:ext cx="1517347" cy="523220"/>
          </a:xfrm>
          <a:prstGeom prst="rect">
            <a:avLst/>
          </a:prstGeom>
        </p:spPr>
        <p:txBody>
          <a:bodyPr wrap="square">
            <a:spAutoFit/>
          </a:bodyPr>
          <a:lstStyle/>
          <a:p>
            <a:pPr algn="ctr" defTabSz="457200"/>
            <a:r>
              <a:rPr lang="en-US" kern="1200" dirty="0" smtClean="0">
                <a:solidFill>
                  <a:prstClr val="black"/>
                </a:solidFill>
                <a:latin typeface="Calibri"/>
                <a:ea typeface="+mn-ea"/>
                <a:cs typeface="+mn-cs"/>
              </a:rPr>
              <a:t>Translating from tower to English</a:t>
            </a:r>
            <a:endParaRPr lang="en-US" kern="1200" dirty="0">
              <a:solidFill>
                <a:prstClr val="black"/>
              </a:solidFill>
              <a:latin typeface="Calibri"/>
              <a:ea typeface="+mn-ea"/>
              <a:cs typeface="+mn-cs"/>
            </a:endParaRPr>
          </a:p>
        </p:txBody>
      </p:sp>
      <p:sp>
        <p:nvSpPr>
          <p:cNvPr id="22" name="Rectangle 21"/>
          <p:cNvSpPr/>
          <p:nvPr/>
        </p:nvSpPr>
        <p:spPr>
          <a:xfrm>
            <a:off x="2248684" y="3930394"/>
            <a:ext cx="1426336" cy="523220"/>
          </a:xfrm>
          <a:prstGeom prst="rect">
            <a:avLst/>
          </a:prstGeom>
        </p:spPr>
        <p:txBody>
          <a:bodyPr wrap="square">
            <a:spAutoFit/>
          </a:bodyPr>
          <a:lstStyle/>
          <a:p>
            <a:pPr algn="ctr" defTabSz="457200"/>
            <a:r>
              <a:rPr lang="en-US" kern="1200" dirty="0" smtClean="0">
                <a:solidFill>
                  <a:prstClr val="black"/>
                </a:solidFill>
                <a:latin typeface="Calibri"/>
                <a:ea typeface="+mn-ea"/>
                <a:cs typeface="+mn-cs"/>
              </a:rPr>
              <a:t>Translating from English to binary</a:t>
            </a:r>
            <a:endParaRPr lang="en-US" kern="1200" dirty="0">
              <a:solidFill>
                <a:prstClr val="black"/>
              </a:solidFill>
              <a:latin typeface="Calibri"/>
              <a:ea typeface="+mn-ea"/>
              <a:cs typeface="+mn-cs"/>
            </a:endParaRPr>
          </a:p>
        </p:txBody>
      </p:sp>
      <p:sp>
        <p:nvSpPr>
          <p:cNvPr id="24" name="Rectangle 23"/>
          <p:cNvSpPr/>
          <p:nvPr/>
        </p:nvSpPr>
        <p:spPr>
          <a:xfrm>
            <a:off x="3820567" y="3888895"/>
            <a:ext cx="1618358" cy="2145920"/>
          </a:xfrm>
          <a:prstGeom prst="rect">
            <a:avLst/>
          </a:prstGeom>
          <a:solidFill>
            <a:srgbClr val="CCECFF"/>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5" name="Rectangle 24"/>
          <p:cNvSpPr/>
          <p:nvPr/>
        </p:nvSpPr>
        <p:spPr>
          <a:xfrm>
            <a:off x="5506359" y="3888895"/>
            <a:ext cx="1618358" cy="2145920"/>
          </a:xfrm>
          <a:prstGeom prst="rect">
            <a:avLst/>
          </a:prstGeom>
          <a:solidFill>
            <a:srgbClr val="CCECFF"/>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6" name="Rectangle 25"/>
          <p:cNvSpPr/>
          <p:nvPr/>
        </p:nvSpPr>
        <p:spPr>
          <a:xfrm>
            <a:off x="7180912" y="3888895"/>
            <a:ext cx="1618358" cy="2145920"/>
          </a:xfrm>
          <a:prstGeom prst="rect">
            <a:avLst/>
          </a:prstGeom>
          <a:solidFill>
            <a:srgbClr val="CCECFF"/>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7" name="Rectangle 26"/>
          <p:cNvSpPr/>
          <p:nvPr/>
        </p:nvSpPr>
        <p:spPr>
          <a:xfrm>
            <a:off x="3786850" y="4001275"/>
            <a:ext cx="1665490" cy="307777"/>
          </a:xfrm>
          <a:prstGeom prst="rect">
            <a:avLst/>
          </a:prstGeom>
        </p:spPr>
        <p:txBody>
          <a:bodyPr wrap="none">
            <a:spAutoFit/>
          </a:bodyPr>
          <a:lstStyle/>
          <a:p>
            <a:pPr algn="ctr" defTabSz="457200"/>
            <a:r>
              <a:rPr lang="en-US" kern="1200" dirty="0" smtClean="0">
                <a:solidFill>
                  <a:prstClr val="black"/>
                </a:solidFill>
                <a:latin typeface="Calibri"/>
                <a:ea typeface="+mn-ea"/>
                <a:cs typeface="+mn-cs"/>
              </a:rPr>
              <a:t>Transferring the bits</a:t>
            </a:r>
            <a:endParaRPr lang="en-US" kern="1200" dirty="0">
              <a:solidFill>
                <a:prstClr val="black"/>
              </a:solidFill>
              <a:latin typeface="Calibri"/>
              <a:ea typeface="+mn-ea"/>
              <a:cs typeface="+mn-cs"/>
            </a:endParaRPr>
          </a:p>
        </p:txBody>
      </p:sp>
      <p:sp>
        <p:nvSpPr>
          <p:cNvPr id="28" name="Rectangle 27"/>
          <p:cNvSpPr/>
          <p:nvPr/>
        </p:nvSpPr>
        <p:spPr>
          <a:xfrm>
            <a:off x="5582856" y="3948479"/>
            <a:ext cx="1486220" cy="523220"/>
          </a:xfrm>
          <a:prstGeom prst="rect">
            <a:avLst/>
          </a:prstGeom>
        </p:spPr>
        <p:txBody>
          <a:bodyPr wrap="square">
            <a:spAutoFit/>
          </a:bodyPr>
          <a:lstStyle/>
          <a:p>
            <a:pPr algn="ctr" defTabSz="457200"/>
            <a:r>
              <a:rPr lang="en-US" kern="1200" dirty="0" smtClean="0">
                <a:solidFill>
                  <a:prstClr val="black"/>
                </a:solidFill>
                <a:latin typeface="Calibri"/>
                <a:ea typeface="+mn-ea"/>
                <a:cs typeface="+mn-cs"/>
              </a:rPr>
              <a:t>Translating from binary to English</a:t>
            </a:r>
            <a:endParaRPr lang="en-US" kern="1200" dirty="0">
              <a:solidFill>
                <a:prstClr val="black"/>
              </a:solidFill>
              <a:latin typeface="Calibri"/>
              <a:ea typeface="+mn-ea"/>
              <a:cs typeface="+mn-cs"/>
            </a:endParaRPr>
          </a:p>
        </p:txBody>
      </p:sp>
      <p:sp>
        <p:nvSpPr>
          <p:cNvPr id="29" name="Rectangle 28"/>
          <p:cNvSpPr/>
          <p:nvPr/>
        </p:nvSpPr>
        <p:spPr>
          <a:xfrm>
            <a:off x="7237105" y="3948479"/>
            <a:ext cx="1486220" cy="523220"/>
          </a:xfrm>
          <a:prstGeom prst="rect">
            <a:avLst/>
          </a:prstGeom>
        </p:spPr>
        <p:txBody>
          <a:bodyPr wrap="square">
            <a:spAutoFit/>
          </a:bodyPr>
          <a:lstStyle/>
          <a:p>
            <a:pPr algn="ctr" defTabSz="457200"/>
            <a:r>
              <a:rPr lang="en-US" kern="1200" dirty="0" smtClean="0">
                <a:solidFill>
                  <a:prstClr val="black"/>
                </a:solidFill>
                <a:latin typeface="Calibri"/>
                <a:ea typeface="+mn-ea"/>
                <a:cs typeface="+mn-cs"/>
              </a:rPr>
              <a:t>Translating from English to tower</a:t>
            </a:r>
            <a:endParaRPr lang="en-US" kern="1200" dirty="0">
              <a:solidFill>
                <a:prstClr val="black"/>
              </a:solidFill>
              <a:latin typeface="Calibri"/>
              <a:ea typeface="+mn-ea"/>
              <a:cs typeface="+mn-cs"/>
            </a:endParaRPr>
          </a:p>
        </p:txBody>
      </p:sp>
      <p:grpSp>
        <p:nvGrpSpPr>
          <p:cNvPr id="21" name="Group 20"/>
          <p:cNvGrpSpPr/>
          <p:nvPr/>
        </p:nvGrpSpPr>
        <p:grpSpPr>
          <a:xfrm rot="2899488">
            <a:off x="3173757" y="6518701"/>
            <a:ext cx="178291" cy="314541"/>
            <a:chOff x="6759522" y="2909951"/>
            <a:chExt cx="178291" cy="314541"/>
          </a:xfrm>
        </p:grpSpPr>
        <p:sp>
          <p:nvSpPr>
            <p:cNvPr id="15" name="Teardrop 14"/>
            <p:cNvSpPr/>
            <p:nvPr/>
          </p:nvSpPr>
          <p:spPr>
            <a:xfrm>
              <a:off x="6759522" y="3078398"/>
              <a:ext cx="78670" cy="146094"/>
            </a:xfrm>
            <a:prstGeom prst="teardrop">
              <a:avLst/>
            </a:prstGeom>
            <a:solidFill>
              <a:srgbClr val="40404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2" name="Teardrop 31"/>
            <p:cNvSpPr/>
            <p:nvPr/>
          </p:nvSpPr>
          <p:spPr>
            <a:xfrm rot="11073179">
              <a:off x="6854697" y="2909951"/>
              <a:ext cx="83116" cy="145177"/>
            </a:xfrm>
            <a:prstGeom prst="teardrop">
              <a:avLst/>
            </a:prstGeom>
            <a:solidFill>
              <a:srgbClr val="40404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4" name="Oval 13"/>
            <p:cNvSpPr/>
            <p:nvPr/>
          </p:nvSpPr>
          <p:spPr>
            <a:xfrm>
              <a:off x="6800458" y="3011789"/>
              <a:ext cx="88799" cy="112380"/>
            </a:xfrm>
            <a:prstGeom prst="ellipse">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Tree>
    <p:extLst>
      <p:ext uri="{BB962C8B-B14F-4D97-AF65-F5344CB8AC3E}">
        <p14:creationId xmlns:p14="http://schemas.microsoft.com/office/powerpoint/2010/main" val="182251215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p:cNvSpPr txBox="1"/>
          <p:nvPr/>
        </p:nvSpPr>
        <p:spPr>
          <a:xfrm>
            <a:off x="974570" y="6232487"/>
            <a:ext cx="7423484" cy="369332"/>
          </a:xfrm>
          <a:prstGeom prst="rect">
            <a:avLst/>
          </a:prstGeom>
          <a:solidFill>
            <a:schemeClr val="bg1">
              <a:lumMod val="95000"/>
            </a:schemeClr>
          </a:solidFill>
        </p:spPr>
        <p:txBody>
          <a:bodyPr wrap="square" rtlCol="0">
            <a:spAutoFit/>
          </a:bodyPr>
          <a:lstStyle/>
          <a:p>
            <a:pPr algn="ctr" defTabSz="457200"/>
            <a:r>
              <a:rPr lang="en-US" sz="1800" kern="1200" dirty="0">
                <a:solidFill>
                  <a:prstClr val="black"/>
                </a:solidFill>
                <a:latin typeface="Calibri"/>
                <a:ea typeface="+mn-ea"/>
                <a:cs typeface="+mn-cs"/>
              </a:rPr>
              <a:t>Imagine – Decompose – Specify – </a:t>
            </a:r>
            <a:r>
              <a:rPr lang="en-US" sz="1800" kern="1200" dirty="0" err="1">
                <a:solidFill>
                  <a:prstClr val="black"/>
                </a:solidFill>
                <a:latin typeface="Calibri"/>
                <a:ea typeface="+mn-ea"/>
                <a:cs typeface="+mn-cs"/>
              </a:rPr>
              <a:t>Binarize</a:t>
            </a:r>
            <a:r>
              <a:rPr lang="en-US" sz="1800" kern="1200" dirty="0">
                <a:solidFill>
                  <a:prstClr val="black"/>
                </a:solidFill>
                <a:latin typeface="Calibri"/>
                <a:ea typeface="+mn-ea"/>
                <a:cs typeface="+mn-cs"/>
              </a:rPr>
              <a:t> – Execute – Compare – </a:t>
            </a:r>
            <a:r>
              <a:rPr lang="en-US" sz="1800" b="1" kern="1200" dirty="0">
                <a:solidFill>
                  <a:prstClr val="black"/>
                </a:solidFill>
                <a:latin typeface="Calibri"/>
                <a:ea typeface="+mn-ea"/>
                <a:cs typeface="+mn-cs"/>
              </a:rPr>
              <a:t>Debug</a:t>
            </a:r>
            <a:r>
              <a:rPr lang="en-US" sz="1800" kern="1200" dirty="0">
                <a:solidFill>
                  <a:prstClr val="black"/>
                </a:solidFill>
                <a:latin typeface="Calibri"/>
                <a:ea typeface="+mn-ea"/>
                <a:cs typeface="+mn-cs"/>
              </a:rPr>
              <a:t>! </a:t>
            </a:r>
          </a:p>
        </p:txBody>
      </p:sp>
      <p:sp>
        <p:nvSpPr>
          <p:cNvPr id="5" name="TextBox 4"/>
          <p:cNvSpPr txBox="1"/>
          <p:nvPr/>
        </p:nvSpPr>
        <p:spPr>
          <a:xfrm>
            <a:off x="215317" y="194513"/>
            <a:ext cx="3401942" cy="646331"/>
          </a:xfrm>
          <a:prstGeom prst="rect">
            <a:avLst/>
          </a:prstGeom>
          <a:solidFill>
            <a:schemeClr val="bg1">
              <a:lumMod val="95000"/>
            </a:schemeClr>
          </a:solidFill>
        </p:spPr>
        <p:txBody>
          <a:bodyPr wrap="square" rtlCol="0">
            <a:spAutoFit/>
          </a:bodyPr>
          <a:lstStyle/>
          <a:p>
            <a:pPr defTabSz="457200"/>
            <a:r>
              <a:rPr lang="en-US" sz="3600" kern="1200" dirty="0" smtClean="0">
                <a:solidFill>
                  <a:prstClr val="black"/>
                </a:solidFill>
                <a:latin typeface="Cambria"/>
                <a:ea typeface="+mn-ea"/>
                <a:cs typeface="Cambria"/>
              </a:rPr>
              <a:t>Codes and Data</a:t>
            </a:r>
            <a:endParaRPr lang="en-US" sz="3600" b="1" i="1" kern="1200" dirty="0">
              <a:solidFill>
                <a:srgbClr val="008000"/>
              </a:solidFill>
              <a:latin typeface="Cambria"/>
              <a:ea typeface="+mn-ea"/>
              <a:cs typeface="Cambria"/>
            </a:endParaRPr>
          </a:p>
        </p:txBody>
      </p:sp>
    </p:spTree>
    <p:extLst>
      <p:ext uri="{BB962C8B-B14F-4D97-AF65-F5344CB8AC3E}">
        <p14:creationId xmlns:p14="http://schemas.microsoft.com/office/powerpoint/2010/main" val="2049061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2" name="Picture 1" descr="Screen Shot 2014-06-10 at 9.36.3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403" y="1026227"/>
            <a:ext cx="7687221" cy="4875425"/>
          </a:xfrm>
          <a:prstGeom prst="rect">
            <a:avLst/>
          </a:prstGeom>
        </p:spPr>
      </p:pic>
    </p:spTree>
    <p:extLst>
      <p:ext uri="{BB962C8B-B14F-4D97-AF65-F5344CB8AC3E}">
        <p14:creationId xmlns:p14="http://schemas.microsoft.com/office/powerpoint/2010/main" val="4223501357"/>
      </p:ext>
    </p:extLst>
  </p:cSld>
  <p:clrMapOvr>
    <a:masterClrMapping/>
  </p:clrMapOvr>
  <p:transition spd="slow">
    <p:cut/>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849_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135316" y="94503"/>
            <a:ext cx="5815541" cy="646331"/>
          </a:xfrm>
          <a:prstGeom prst="rect">
            <a:avLst/>
          </a:prstGeom>
          <a:solidFill>
            <a:schemeClr val="bg1">
              <a:lumMod val="95000"/>
            </a:schemeClr>
          </a:solidFill>
        </p:spPr>
        <p:txBody>
          <a:bodyPr wrap="square" rtlCol="0">
            <a:spAutoFit/>
          </a:bodyPr>
          <a:lstStyle/>
          <a:p>
            <a:pPr algn="ctr" defTabSz="457200"/>
            <a:r>
              <a:rPr lang="en-US" sz="3600" kern="1200" dirty="0">
                <a:solidFill>
                  <a:prstClr val="black"/>
                </a:solidFill>
                <a:latin typeface="Cambria"/>
                <a:ea typeface="+mn-ea"/>
                <a:cs typeface="Cambria"/>
              </a:rPr>
              <a:t>S</a:t>
            </a:r>
            <a:r>
              <a:rPr lang="en-US" sz="3600" kern="1200" dirty="0" smtClean="0">
                <a:solidFill>
                  <a:prstClr val="black"/>
                </a:solidFill>
                <a:latin typeface="Cambria"/>
                <a:ea typeface="+mn-ea"/>
                <a:cs typeface="Cambria"/>
              </a:rPr>
              <a:t>ummer workshops, '11-'14</a:t>
            </a:r>
            <a:endParaRPr lang="en-US" sz="3600" b="1" i="1" kern="1200" dirty="0">
              <a:solidFill>
                <a:srgbClr val="008000"/>
              </a:solidFill>
              <a:latin typeface="Cambria"/>
              <a:ea typeface="+mn-ea"/>
              <a:cs typeface="Cambria"/>
            </a:endParaRPr>
          </a:p>
        </p:txBody>
      </p:sp>
      <p:sp>
        <p:nvSpPr>
          <p:cNvPr id="6" name="TextBox 5"/>
          <p:cNvSpPr txBox="1"/>
          <p:nvPr/>
        </p:nvSpPr>
        <p:spPr>
          <a:xfrm>
            <a:off x="2658979" y="6082229"/>
            <a:ext cx="6346229" cy="646331"/>
          </a:xfrm>
          <a:prstGeom prst="rect">
            <a:avLst/>
          </a:prstGeom>
          <a:solidFill>
            <a:srgbClr val="F2F2F2"/>
          </a:solidFill>
        </p:spPr>
        <p:txBody>
          <a:bodyPr wrap="square" rtlCol="0">
            <a:spAutoFit/>
          </a:bodyPr>
          <a:lstStyle/>
          <a:p>
            <a:pPr algn="ctr" defTabSz="457200"/>
            <a:r>
              <a:rPr lang="en-US" sz="1800" b="1" kern="1200" dirty="0" smtClean="0">
                <a:solidFill>
                  <a:prstClr val="black"/>
                </a:solidFill>
                <a:latin typeface="Calibri"/>
                <a:ea typeface="+mn-ea"/>
                <a:cs typeface="+mn-cs"/>
              </a:rPr>
              <a:t>&gt;100 teachers </a:t>
            </a:r>
            <a:r>
              <a:rPr lang="en-US" sz="1800" kern="1200" dirty="0" smtClean="0">
                <a:solidFill>
                  <a:prstClr val="black"/>
                </a:solidFill>
                <a:latin typeface="Calibri"/>
                <a:ea typeface="+mn-ea"/>
                <a:cs typeface="+mn-cs"/>
              </a:rPr>
              <a:t>have taken </a:t>
            </a:r>
            <a:r>
              <a:rPr lang="en-US" sz="1800" kern="1200" dirty="0" err="1" smtClean="0">
                <a:solidFill>
                  <a:prstClr val="black"/>
                </a:solidFill>
                <a:latin typeface="Calibri"/>
                <a:ea typeface="+mn-ea"/>
                <a:cs typeface="+mn-cs"/>
              </a:rPr>
              <a:t>MyCS</a:t>
            </a:r>
            <a:r>
              <a:rPr lang="en-US" sz="1800" kern="1200" dirty="0" smtClean="0">
                <a:solidFill>
                  <a:prstClr val="black"/>
                </a:solidFill>
                <a:latin typeface="Calibri"/>
                <a:ea typeface="+mn-ea"/>
                <a:cs typeface="+mn-cs"/>
              </a:rPr>
              <a:t> workshops:   42 of them in '14</a:t>
            </a:r>
          </a:p>
          <a:p>
            <a:pPr algn="ctr" defTabSz="457200"/>
            <a:r>
              <a:rPr lang="en-US" sz="1800" b="1" kern="1200" dirty="0" smtClean="0">
                <a:solidFill>
                  <a:prstClr val="black"/>
                </a:solidFill>
                <a:latin typeface="Calibri"/>
                <a:ea typeface="+mn-ea"/>
                <a:cs typeface="+mn-cs"/>
              </a:rPr>
              <a:t>&gt;6000 </a:t>
            </a:r>
            <a:r>
              <a:rPr lang="en-US" sz="1800" b="1" kern="1200" dirty="0" smtClean="0">
                <a:solidFill>
                  <a:prstClr val="black"/>
                </a:solidFill>
                <a:latin typeface="Calibri"/>
                <a:ea typeface="+mn-ea"/>
                <a:cs typeface="+mn-cs"/>
              </a:rPr>
              <a:t>students </a:t>
            </a:r>
            <a:r>
              <a:rPr lang="en-US" sz="1800" kern="1200" dirty="0" smtClean="0">
                <a:solidFill>
                  <a:prstClr val="black"/>
                </a:solidFill>
                <a:latin typeface="Calibri"/>
                <a:ea typeface="+mn-ea"/>
                <a:cs typeface="+mn-cs"/>
              </a:rPr>
              <a:t>taken at least one unit:   </a:t>
            </a:r>
            <a:r>
              <a:rPr lang="en-US" sz="1800" kern="1200" dirty="0" smtClean="0">
                <a:solidFill>
                  <a:prstClr val="black"/>
                </a:solidFill>
                <a:latin typeface="Calibri"/>
                <a:ea typeface="+mn-ea"/>
                <a:cs typeface="+mn-cs"/>
              </a:rPr>
              <a:t>&gt;4000 </a:t>
            </a:r>
            <a:r>
              <a:rPr lang="en-US" sz="1800" kern="1200" dirty="0" smtClean="0">
                <a:solidFill>
                  <a:prstClr val="black"/>
                </a:solidFill>
                <a:latin typeface="Calibri"/>
                <a:ea typeface="+mn-ea"/>
                <a:cs typeface="+mn-cs"/>
              </a:rPr>
              <a:t>surveyed in </a:t>
            </a:r>
            <a:r>
              <a:rPr lang="en-US" sz="1800" kern="1200" dirty="0" smtClean="0">
                <a:solidFill>
                  <a:prstClr val="black"/>
                </a:solidFill>
                <a:latin typeface="Calibri"/>
                <a:ea typeface="+mn-ea"/>
                <a:cs typeface="+mn-cs"/>
              </a:rPr>
              <a:t>'15</a:t>
            </a:r>
            <a:endParaRPr lang="en-US" sz="1800" kern="1200" dirty="0" smtClean="0">
              <a:solidFill>
                <a:prstClr val="black"/>
              </a:solidFill>
              <a:latin typeface="Calibri"/>
              <a:ea typeface="+mn-ea"/>
              <a:cs typeface="+mn-cs"/>
            </a:endParaRPr>
          </a:p>
        </p:txBody>
      </p:sp>
      <p:sp>
        <p:nvSpPr>
          <p:cNvPr id="3" name="TextBox 2"/>
          <p:cNvSpPr txBox="1"/>
          <p:nvPr/>
        </p:nvSpPr>
        <p:spPr>
          <a:xfrm>
            <a:off x="7298871" y="186835"/>
            <a:ext cx="367394" cy="461665"/>
          </a:xfrm>
          <a:prstGeom prst="rect">
            <a:avLst/>
          </a:prstGeom>
          <a:solidFill>
            <a:srgbClr val="CCECFF"/>
          </a:solidFill>
        </p:spPr>
        <p:txBody>
          <a:bodyPr wrap="square" rtlCol="0">
            <a:spAutoFit/>
          </a:bodyPr>
          <a:lstStyle/>
          <a:p>
            <a:pPr algn="ctr" defTabSz="457200"/>
            <a:r>
              <a:rPr lang="en-US" sz="2400" b="1" kern="1200" dirty="0" smtClean="0">
                <a:solidFill>
                  <a:prstClr val="black"/>
                </a:solidFill>
                <a:latin typeface="Calibri"/>
                <a:ea typeface="+mn-ea"/>
                <a:cs typeface="+mn-cs"/>
              </a:rPr>
              <a:t>T</a:t>
            </a:r>
            <a:endParaRPr lang="en-US" sz="2400" b="1" kern="1200" dirty="0">
              <a:solidFill>
                <a:prstClr val="black"/>
              </a:solidFill>
              <a:latin typeface="Calibri"/>
              <a:ea typeface="+mn-ea"/>
              <a:cs typeface="+mn-cs"/>
            </a:endParaRPr>
          </a:p>
        </p:txBody>
      </p:sp>
      <p:sp>
        <p:nvSpPr>
          <p:cNvPr id="7" name="TextBox 6"/>
          <p:cNvSpPr txBox="1"/>
          <p:nvPr/>
        </p:nvSpPr>
        <p:spPr>
          <a:xfrm>
            <a:off x="2569171" y="764576"/>
            <a:ext cx="367394" cy="461665"/>
          </a:xfrm>
          <a:prstGeom prst="rect">
            <a:avLst/>
          </a:prstGeom>
          <a:solidFill>
            <a:srgbClr val="CCECFF"/>
          </a:solidFill>
        </p:spPr>
        <p:txBody>
          <a:bodyPr wrap="square" rtlCol="0">
            <a:spAutoFit/>
          </a:bodyPr>
          <a:lstStyle/>
          <a:p>
            <a:pPr algn="ctr" defTabSz="457200"/>
            <a:r>
              <a:rPr lang="en-US" sz="2400" b="1" kern="1200" dirty="0" smtClean="0">
                <a:solidFill>
                  <a:prstClr val="black"/>
                </a:solidFill>
                <a:latin typeface="Calibri"/>
                <a:ea typeface="+mn-ea"/>
                <a:cs typeface="+mn-cs"/>
              </a:rPr>
              <a:t>T</a:t>
            </a:r>
            <a:endParaRPr lang="en-US" sz="2400" b="1" kern="1200" dirty="0">
              <a:solidFill>
                <a:prstClr val="black"/>
              </a:solidFill>
              <a:latin typeface="Calibri"/>
              <a:ea typeface="+mn-ea"/>
              <a:cs typeface="+mn-cs"/>
            </a:endParaRPr>
          </a:p>
        </p:txBody>
      </p:sp>
      <p:sp>
        <p:nvSpPr>
          <p:cNvPr id="8" name="TextBox 7"/>
          <p:cNvSpPr txBox="1"/>
          <p:nvPr/>
        </p:nvSpPr>
        <p:spPr>
          <a:xfrm>
            <a:off x="304943" y="2206934"/>
            <a:ext cx="367394" cy="461665"/>
          </a:xfrm>
          <a:prstGeom prst="rect">
            <a:avLst/>
          </a:prstGeom>
          <a:solidFill>
            <a:srgbClr val="CCECFF"/>
          </a:solidFill>
        </p:spPr>
        <p:txBody>
          <a:bodyPr wrap="square" rtlCol="0">
            <a:spAutoFit/>
          </a:bodyPr>
          <a:lstStyle/>
          <a:p>
            <a:pPr algn="ctr" defTabSz="457200"/>
            <a:r>
              <a:rPr lang="en-US" sz="2400" b="1" kern="1200" dirty="0" smtClean="0">
                <a:solidFill>
                  <a:prstClr val="black"/>
                </a:solidFill>
                <a:latin typeface="Calibri"/>
                <a:ea typeface="+mn-ea"/>
                <a:cs typeface="+mn-cs"/>
              </a:rPr>
              <a:t>T</a:t>
            </a:r>
            <a:endParaRPr lang="en-US" sz="2400" b="1" kern="1200" dirty="0">
              <a:solidFill>
                <a:prstClr val="black"/>
              </a:solidFill>
              <a:latin typeface="Calibri"/>
              <a:ea typeface="+mn-ea"/>
              <a:cs typeface="+mn-cs"/>
            </a:endParaRPr>
          </a:p>
        </p:txBody>
      </p:sp>
      <p:sp>
        <p:nvSpPr>
          <p:cNvPr id="9" name="TextBox 8"/>
          <p:cNvSpPr txBox="1"/>
          <p:nvPr/>
        </p:nvSpPr>
        <p:spPr>
          <a:xfrm>
            <a:off x="4915043" y="1976101"/>
            <a:ext cx="367394" cy="461665"/>
          </a:xfrm>
          <a:prstGeom prst="rect">
            <a:avLst/>
          </a:prstGeom>
          <a:solidFill>
            <a:srgbClr val="FFCC99"/>
          </a:solidFill>
        </p:spPr>
        <p:txBody>
          <a:bodyPr wrap="square" rtlCol="0">
            <a:spAutoFit/>
          </a:bodyPr>
          <a:lstStyle/>
          <a:p>
            <a:pPr algn="ctr" defTabSz="457200"/>
            <a:r>
              <a:rPr lang="en-US" sz="2400" b="1" kern="1200" dirty="0" smtClean="0">
                <a:solidFill>
                  <a:prstClr val="black"/>
                </a:solidFill>
                <a:latin typeface="Calibri"/>
                <a:ea typeface="+mn-ea"/>
                <a:cs typeface="+mn-cs"/>
              </a:rPr>
              <a:t>M</a:t>
            </a:r>
            <a:endParaRPr lang="en-US" sz="2400" b="1" kern="1200" dirty="0">
              <a:solidFill>
                <a:prstClr val="black"/>
              </a:solidFill>
              <a:latin typeface="Calibri"/>
              <a:ea typeface="+mn-ea"/>
              <a:cs typeface="+mn-cs"/>
            </a:endParaRPr>
          </a:p>
        </p:txBody>
      </p:sp>
      <p:sp>
        <p:nvSpPr>
          <p:cNvPr id="10" name="TextBox 9"/>
          <p:cNvSpPr txBox="1"/>
          <p:nvPr/>
        </p:nvSpPr>
        <p:spPr>
          <a:xfrm>
            <a:off x="8605156" y="1881339"/>
            <a:ext cx="367394" cy="461665"/>
          </a:xfrm>
          <a:prstGeom prst="rect">
            <a:avLst/>
          </a:prstGeom>
          <a:solidFill>
            <a:srgbClr val="FFCC99"/>
          </a:solidFill>
        </p:spPr>
        <p:txBody>
          <a:bodyPr wrap="square" rtlCol="0">
            <a:spAutoFit/>
          </a:bodyPr>
          <a:lstStyle/>
          <a:p>
            <a:pPr algn="ctr" defTabSz="457200"/>
            <a:r>
              <a:rPr lang="en-US" sz="2400" b="1" kern="1200" dirty="0" smtClean="0">
                <a:solidFill>
                  <a:prstClr val="black"/>
                </a:solidFill>
                <a:latin typeface="Calibri"/>
                <a:ea typeface="+mn-ea"/>
                <a:cs typeface="+mn-cs"/>
              </a:rPr>
              <a:t>M</a:t>
            </a:r>
            <a:endParaRPr lang="en-US" sz="2400" b="1" kern="1200" dirty="0">
              <a:solidFill>
                <a:prstClr val="black"/>
              </a:solidFill>
              <a:latin typeface="Calibri"/>
              <a:ea typeface="+mn-ea"/>
              <a:cs typeface="+mn-cs"/>
            </a:endParaRPr>
          </a:p>
        </p:txBody>
      </p:sp>
      <p:sp>
        <p:nvSpPr>
          <p:cNvPr id="11" name="TextBox 10"/>
          <p:cNvSpPr txBox="1"/>
          <p:nvPr/>
        </p:nvSpPr>
        <p:spPr>
          <a:xfrm>
            <a:off x="5530015" y="1936569"/>
            <a:ext cx="367394" cy="461665"/>
          </a:xfrm>
          <a:prstGeom prst="rect">
            <a:avLst/>
          </a:prstGeom>
          <a:solidFill>
            <a:srgbClr val="CCECFF"/>
          </a:solidFill>
        </p:spPr>
        <p:txBody>
          <a:bodyPr wrap="square" rtlCol="0">
            <a:spAutoFit/>
          </a:bodyPr>
          <a:lstStyle/>
          <a:p>
            <a:pPr algn="ctr" defTabSz="457200"/>
            <a:r>
              <a:rPr lang="en-US" sz="2400" b="1" kern="1200" dirty="0" smtClean="0">
                <a:solidFill>
                  <a:prstClr val="black"/>
                </a:solidFill>
                <a:latin typeface="Calibri"/>
                <a:ea typeface="+mn-ea"/>
                <a:cs typeface="+mn-cs"/>
              </a:rPr>
              <a:t>T</a:t>
            </a:r>
            <a:endParaRPr lang="en-US" sz="2400" b="1" kern="1200" dirty="0">
              <a:solidFill>
                <a:prstClr val="black"/>
              </a:solidFill>
              <a:latin typeface="Calibri"/>
              <a:ea typeface="+mn-ea"/>
              <a:cs typeface="+mn-cs"/>
            </a:endParaRPr>
          </a:p>
        </p:txBody>
      </p:sp>
    </p:spTree>
    <p:extLst>
      <p:ext uri="{BB962C8B-B14F-4D97-AF65-F5344CB8AC3E}">
        <p14:creationId xmlns:p14="http://schemas.microsoft.com/office/powerpoint/2010/main" val="166033451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4" name="Shape 688"/>
          <p:cNvSpPr txBox="1">
            <a:spLocks/>
          </p:cNvSpPr>
          <p:nvPr/>
        </p:nvSpPr>
        <p:spPr>
          <a:xfrm>
            <a:off x="250264" y="152400"/>
            <a:ext cx="5464736" cy="990600"/>
          </a:xfrm>
          <a:prstGeom prst="rect">
            <a:avLst/>
          </a:prstGeom>
        </p:spPr>
        <p:txBody>
          <a:bodyPr lIns="91425" tIns="91425" rIns="91425" bIns="91425" anchor="ctr" anchorCtr="0">
            <a:noAutofit/>
          </a:bodyPr>
          <a:lstStyle>
            <a:defPPr marR="0" algn="l" rtl="0">
              <a:lnSpc>
                <a:spcPct val="100000"/>
              </a:lnSpc>
              <a:spcBef>
                <a:spcPts val="0"/>
              </a:spcBef>
              <a:spcAft>
                <a:spcPts val="0"/>
              </a:spcAft>
            </a:defPPr>
            <a:lvl1pPr marR="0" algn="ctr" rtl="0">
              <a:lnSpc>
                <a:spcPct val="100000"/>
              </a:lnSpc>
              <a:spcBef>
                <a:spcPts val="0"/>
              </a:spcBef>
              <a:spcAft>
                <a:spcPts val="0"/>
              </a:spcAft>
              <a:buSzPct val="100000"/>
              <a:buNone/>
              <a:defRPr sz="3600" b="0" i="0" u="none" strike="noStrike" cap="none" baseline="0">
                <a:solidFill>
                  <a:srgbClr val="000000"/>
                </a:solidFill>
                <a:latin typeface="Arial"/>
                <a:ea typeface="Arial"/>
                <a:cs typeface="Arial"/>
                <a:sym typeface="Arial"/>
                <a:rtl val="0"/>
              </a:defRPr>
            </a:lvl1pPr>
            <a:lvl2pPr marR="0" algn="ctr" rtl="0">
              <a:lnSpc>
                <a:spcPct val="100000"/>
              </a:lnSpc>
              <a:spcBef>
                <a:spcPts val="0"/>
              </a:spcBef>
              <a:spcAft>
                <a:spcPts val="0"/>
              </a:spcAft>
              <a:buSzPct val="100000"/>
              <a:buNone/>
              <a:defRPr sz="3600" b="0" i="0" u="none" strike="noStrike" cap="none" baseline="0">
                <a:solidFill>
                  <a:srgbClr val="000000"/>
                </a:solidFill>
                <a:latin typeface="Arial"/>
                <a:ea typeface="Arial"/>
                <a:cs typeface="Arial"/>
                <a:sym typeface="Arial"/>
                <a:rtl val="0"/>
              </a:defRPr>
            </a:lvl2pPr>
            <a:lvl3pPr algn="ctr" rtl="0">
              <a:spcBef>
                <a:spcPts val="0"/>
              </a:spcBef>
              <a:buSzPct val="100000"/>
              <a:defRPr sz="3600"/>
            </a:lvl3pPr>
            <a:lvl4pPr algn="ctr" rtl="0">
              <a:spcBef>
                <a:spcPts val="0"/>
              </a:spcBef>
              <a:buSzPct val="100000"/>
              <a:defRPr sz="3600"/>
            </a:lvl4pPr>
            <a:lvl5pPr algn="ctr" rtl="0">
              <a:spcBef>
                <a:spcPts val="0"/>
              </a:spcBef>
              <a:buSzPct val="100000"/>
              <a:defRPr sz="3600"/>
            </a:lvl5pPr>
            <a:lvl6pPr algn="ctr" rtl="0">
              <a:spcBef>
                <a:spcPts val="0"/>
              </a:spcBef>
              <a:buSzPct val="100000"/>
              <a:defRPr sz="3600"/>
            </a:lvl6pPr>
            <a:lvl7pPr algn="ctr" rtl="0">
              <a:spcBef>
                <a:spcPts val="0"/>
              </a:spcBef>
              <a:buSzPct val="100000"/>
              <a:defRPr sz="3600"/>
            </a:lvl7pPr>
            <a:lvl8pPr algn="ctr" rtl="0">
              <a:spcBef>
                <a:spcPts val="0"/>
              </a:spcBef>
              <a:buSzPct val="100000"/>
              <a:defRPr sz="3600"/>
            </a:lvl8pPr>
            <a:lvl9pPr algn="ctr" rtl="0">
              <a:spcBef>
                <a:spcPts val="0"/>
              </a:spcBef>
              <a:buSzPct val="100000"/>
              <a:defRPr sz="3600"/>
            </a:lvl9pPr>
          </a:lstStyle>
          <a:p>
            <a:pPr algn="l"/>
            <a:r>
              <a:rPr lang="en-US" sz="4200" b="1" i="1" dirty="0" smtClean="0">
                <a:latin typeface="Droid Serif"/>
                <a:ea typeface="Droid Serif"/>
                <a:cs typeface="Droid Serif"/>
                <a:sym typeface="Droid Serif"/>
              </a:rPr>
              <a:t>Lunch!</a:t>
            </a:r>
            <a:endParaRPr lang="en-US" sz="4200" dirty="0">
              <a:latin typeface="Droid Serif"/>
              <a:ea typeface="Droid Serif"/>
              <a:cs typeface="Droid Serif"/>
              <a:sym typeface="Droid Serif"/>
            </a:endParaRPr>
          </a:p>
        </p:txBody>
      </p:sp>
      <p:sp>
        <p:nvSpPr>
          <p:cNvPr id="2" name="TextBox 1"/>
          <p:cNvSpPr txBox="1"/>
          <p:nvPr/>
        </p:nvSpPr>
        <p:spPr>
          <a:xfrm>
            <a:off x="1690428" y="416867"/>
            <a:ext cx="7267221" cy="461665"/>
          </a:xfrm>
          <a:prstGeom prst="rect">
            <a:avLst/>
          </a:prstGeom>
          <a:noFill/>
        </p:spPr>
        <p:txBody>
          <a:bodyPr wrap="square" rtlCol="0">
            <a:spAutoFit/>
          </a:bodyPr>
          <a:lstStyle/>
          <a:p>
            <a:pPr algn="r"/>
            <a:r>
              <a:rPr lang="en-US" sz="2400" b="1" dirty="0" smtClean="0">
                <a:solidFill>
                  <a:srgbClr val="2E19CD"/>
                </a:solidFill>
                <a:latin typeface="Cambria" panose="02040503050406030204" pitchFamily="18" charset="0"/>
              </a:rPr>
              <a:t>tomorrow: Gina's </a:t>
            </a:r>
            <a:r>
              <a:rPr lang="en-US" sz="2400" b="1" i="1" dirty="0" smtClean="0">
                <a:solidFill>
                  <a:schemeClr val="tx1"/>
                </a:solidFill>
                <a:latin typeface="Cambria" panose="02040503050406030204" pitchFamily="18" charset="0"/>
              </a:rPr>
              <a:t>– we'll need to order today</a:t>
            </a:r>
            <a:endParaRPr lang="en-US" sz="2400" i="1" dirty="0">
              <a:solidFill>
                <a:schemeClr val="tx1"/>
              </a:solidFill>
              <a:latin typeface="Cambria" panose="02040503050406030204" pitchFamily="18"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7408" t="9445" r="9136" b="31852"/>
          <a:stretch/>
        </p:blipFill>
        <p:spPr>
          <a:xfrm>
            <a:off x="12447" y="1381932"/>
            <a:ext cx="9086397" cy="4793545"/>
          </a:xfrm>
          <a:prstGeom prst="rect">
            <a:avLst/>
          </a:prstGeom>
        </p:spPr>
      </p:pic>
    </p:spTree>
    <p:extLst>
      <p:ext uri="{BB962C8B-B14F-4D97-AF65-F5344CB8AC3E}">
        <p14:creationId xmlns:p14="http://schemas.microsoft.com/office/powerpoint/2010/main" val="579738063"/>
      </p:ext>
    </p:extLst>
  </p:cSld>
  <p:clrMapOvr>
    <a:masterClrMapping/>
  </p:clrMapOvr>
  <p:transition spd="slow">
    <p:cut/>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4" name="Shape 688"/>
          <p:cNvSpPr txBox="1">
            <a:spLocks/>
          </p:cNvSpPr>
          <p:nvPr/>
        </p:nvSpPr>
        <p:spPr>
          <a:xfrm>
            <a:off x="250264" y="152400"/>
            <a:ext cx="5464736" cy="990600"/>
          </a:xfrm>
          <a:prstGeom prst="rect">
            <a:avLst/>
          </a:prstGeom>
        </p:spPr>
        <p:txBody>
          <a:bodyPr lIns="91425" tIns="91425" rIns="91425" bIns="91425" anchor="ctr" anchorCtr="0">
            <a:noAutofit/>
          </a:bodyPr>
          <a:lstStyle>
            <a:defPPr marR="0" algn="l" rtl="0">
              <a:lnSpc>
                <a:spcPct val="100000"/>
              </a:lnSpc>
              <a:spcBef>
                <a:spcPts val="0"/>
              </a:spcBef>
              <a:spcAft>
                <a:spcPts val="0"/>
              </a:spcAft>
            </a:defPPr>
            <a:lvl1pPr marR="0" algn="ctr" rtl="0">
              <a:lnSpc>
                <a:spcPct val="100000"/>
              </a:lnSpc>
              <a:spcBef>
                <a:spcPts val="0"/>
              </a:spcBef>
              <a:spcAft>
                <a:spcPts val="0"/>
              </a:spcAft>
              <a:buSzPct val="100000"/>
              <a:buNone/>
              <a:defRPr sz="3600" b="0" i="0" u="none" strike="noStrike" cap="none" baseline="0">
                <a:solidFill>
                  <a:srgbClr val="000000"/>
                </a:solidFill>
                <a:latin typeface="Arial"/>
                <a:ea typeface="Arial"/>
                <a:cs typeface="Arial"/>
                <a:sym typeface="Arial"/>
                <a:rtl val="0"/>
              </a:defRPr>
            </a:lvl1pPr>
            <a:lvl2pPr marR="0" algn="ctr" rtl="0">
              <a:lnSpc>
                <a:spcPct val="100000"/>
              </a:lnSpc>
              <a:spcBef>
                <a:spcPts val="0"/>
              </a:spcBef>
              <a:spcAft>
                <a:spcPts val="0"/>
              </a:spcAft>
              <a:buSzPct val="100000"/>
              <a:buNone/>
              <a:defRPr sz="3600" b="0" i="0" u="none" strike="noStrike" cap="none" baseline="0">
                <a:solidFill>
                  <a:srgbClr val="000000"/>
                </a:solidFill>
                <a:latin typeface="Arial"/>
                <a:ea typeface="Arial"/>
                <a:cs typeface="Arial"/>
                <a:sym typeface="Arial"/>
                <a:rtl val="0"/>
              </a:defRPr>
            </a:lvl2pPr>
            <a:lvl3pPr algn="ctr" rtl="0">
              <a:spcBef>
                <a:spcPts val="0"/>
              </a:spcBef>
              <a:buSzPct val="100000"/>
              <a:defRPr sz="3600"/>
            </a:lvl3pPr>
            <a:lvl4pPr algn="ctr" rtl="0">
              <a:spcBef>
                <a:spcPts val="0"/>
              </a:spcBef>
              <a:buSzPct val="100000"/>
              <a:defRPr sz="3600"/>
            </a:lvl4pPr>
            <a:lvl5pPr algn="ctr" rtl="0">
              <a:spcBef>
                <a:spcPts val="0"/>
              </a:spcBef>
              <a:buSzPct val="100000"/>
              <a:defRPr sz="3600"/>
            </a:lvl5pPr>
            <a:lvl6pPr algn="ctr" rtl="0">
              <a:spcBef>
                <a:spcPts val="0"/>
              </a:spcBef>
              <a:buSzPct val="100000"/>
              <a:defRPr sz="3600"/>
            </a:lvl6pPr>
            <a:lvl7pPr algn="ctr" rtl="0">
              <a:spcBef>
                <a:spcPts val="0"/>
              </a:spcBef>
              <a:buSzPct val="100000"/>
              <a:defRPr sz="3600"/>
            </a:lvl7pPr>
            <a:lvl8pPr algn="ctr" rtl="0">
              <a:spcBef>
                <a:spcPts val="0"/>
              </a:spcBef>
              <a:buSzPct val="100000"/>
              <a:defRPr sz="3600"/>
            </a:lvl8pPr>
            <a:lvl9pPr algn="ctr" rtl="0">
              <a:spcBef>
                <a:spcPts val="0"/>
              </a:spcBef>
              <a:buSzPct val="100000"/>
              <a:defRPr sz="3600"/>
            </a:lvl9pPr>
          </a:lstStyle>
          <a:p>
            <a:r>
              <a:rPr lang="en-US" sz="4200" b="1" i="1" dirty="0" smtClean="0">
                <a:latin typeface="Droid Serif"/>
                <a:ea typeface="Droid Serif"/>
                <a:cs typeface="Droid Serif"/>
                <a:sym typeface="Droid Serif"/>
              </a:rPr>
              <a:t>Afternoon session</a:t>
            </a:r>
            <a:endParaRPr lang="en-US" sz="4200" dirty="0">
              <a:latin typeface="Droid Serif"/>
              <a:ea typeface="Droid Serif"/>
              <a:cs typeface="Droid Serif"/>
              <a:sym typeface="Droid Serif"/>
            </a:endParaRPr>
          </a:p>
        </p:txBody>
      </p:sp>
      <p:sp>
        <p:nvSpPr>
          <p:cNvPr id="2" name="TextBox 1"/>
          <p:cNvSpPr txBox="1"/>
          <p:nvPr/>
        </p:nvSpPr>
        <p:spPr>
          <a:xfrm>
            <a:off x="838200" y="1746477"/>
            <a:ext cx="7267221" cy="584775"/>
          </a:xfrm>
          <a:prstGeom prst="rect">
            <a:avLst/>
          </a:prstGeom>
          <a:noFill/>
        </p:spPr>
        <p:txBody>
          <a:bodyPr wrap="square" rtlCol="0">
            <a:spAutoFit/>
          </a:bodyPr>
          <a:lstStyle/>
          <a:p>
            <a:r>
              <a:rPr lang="en-US" sz="3200" b="1" dirty="0" smtClean="0">
                <a:solidFill>
                  <a:srgbClr val="2E19CD"/>
                </a:solidFill>
                <a:latin typeface="Cambria" panose="02040503050406030204" pitchFamily="18" charset="0"/>
              </a:rPr>
              <a:t>until </a:t>
            </a:r>
            <a:r>
              <a:rPr lang="en-US" sz="3200" b="1" dirty="0" smtClean="0">
                <a:solidFill>
                  <a:srgbClr val="2E19CD"/>
                </a:solidFill>
                <a:latin typeface="Cambria" panose="02040503050406030204" pitchFamily="18" charset="0"/>
              </a:rPr>
              <a:t>2pm</a:t>
            </a:r>
            <a:r>
              <a:rPr lang="en-US" sz="3200" dirty="0" smtClean="0">
                <a:latin typeface="Cambria" panose="02040503050406030204" pitchFamily="18" charset="0"/>
              </a:rPr>
              <a:t>:       </a:t>
            </a:r>
            <a:r>
              <a:rPr lang="en-US" sz="3200" dirty="0" smtClean="0">
                <a:latin typeface="Cambria" panose="02040503050406030204" pitchFamily="18" charset="0"/>
              </a:rPr>
              <a:t>  try </a:t>
            </a:r>
            <a:r>
              <a:rPr lang="en-US" sz="3200" b="1" i="1" dirty="0" smtClean="0">
                <a:latin typeface="Cambria" panose="02040503050406030204" pitchFamily="18" charset="0"/>
              </a:rPr>
              <a:t>Scratch</a:t>
            </a:r>
            <a:r>
              <a:rPr lang="en-US" sz="3200" dirty="0" smtClean="0">
                <a:latin typeface="Cambria" panose="02040503050406030204" pitchFamily="18" charset="0"/>
              </a:rPr>
              <a:t> + mazes</a:t>
            </a:r>
            <a:endParaRPr lang="en-US" sz="3200" dirty="0">
              <a:latin typeface="Cambria" panose="02040503050406030204" pitchFamily="18" charset="0"/>
            </a:endParaRPr>
          </a:p>
        </p:txBody>
      </p:sp>
      <p:sp>
        <p:nvSpPr>
          <p:cNvPr id="8" name="TextBox 7"/>
          <p:cNvSpPr txBox="1"/>
          <p:nvPr/>
        </p:nvSpPr>
        <p:spPr>
          <a:xfrm>
            <a:off x="829963" y="3190156"/>
            <a:ext cx="6363030" cy="584775"/>
          </a:xfrm>
          <a:prstGeom prst="rect">
            <a:avLst/>
          </a:prstGeom>
          <a:noFill/>
        </p:spPr>
        <p:txBody>
          <a:bodyPr wrap="square" rtlCol="0">
            <a:spAutoFit/>
          </a:bodyPr>
          <a:lstStyle/>
          <a:p>
            <a:r>
              <a:rPr lang="en-US" sz="3200" b="1" dirty="0" smtClean="0">
                <a:solidFill>
                  <a:srgbClr val="2E19CD"/>
                </a:solidFill>
                <a:latin typeface="Cambria" panose="02040503050406030204" pitchFamily="18" charset="0"/>
              </a:rPr>
              <a:t>2 –</a:t>
            </a:r>
            <a:r>
              <a:rPr lang="en-US" sz="3200" b="1" dirty="0" smtClean="0">
                <a:solidFill>
                  <a:srgbClr val="2E19CD"/>
                </a:solidFill>
                <a:latin typeface="Cambria" panose="02040503050406030204" pitchFamily="18" charset="0"/>
              </a:rPr>
              <a:t> 3:15pm</a:t>
            </a:r>
            <a:r>
              <a:rPr lang="en-US" sz="3200" dirty="0" smtClean="0">
                <a:latin typeface="Cambria" panose="02040503050406030204" pitchFamily="18" charset="0"/>
              </a:rPr>
              <a:t>:       </a:t>
            </a:r>
            <a:r>
              <a:rPr lang="en-US" sz="3200" dirty="0" smtClean="0">
                <a:latin typeface="Cambria" panose="02040503050406030204" pitchFamily="18" charset="0"/>
              </a:rPr>
              <a:t>create a </a:t>
            </a:r>
            <a:r>
              <a:rPr lang="en-US" sz="3200" dirty="0" smtClean="0">
                <a:latin typeface="Cambria" panose="02040503050406030204" pitchFamily="18" charset="0"/>
              </a:rPr>
              <a:t>game… !</a:t>
            </a:r>
            <a:endParaRPr lang="en-US" sz="3200" dirty="0">
              <a:latin typeface="Cambria" panose="02040503050406030204" pitchFamily="18" charset="0"/>
            </a:endParaRPr>
          </a:p>
        </p:txBody>
      </p:sp>
      <p:sp>
        <p:nvSpPr>
          <p:cNvPr id="9" name="TextBox 8"/>
          <p:cNvSpPr txBox="1"/>
          <p:nvPr/>
        </p:nvSpPr>
        <p:spPr>
          <a:xfrm>
            <a:off x="823785" y="4825425"/>
            <a:ext cx="7634415" cy="584775"/>
          </a:xfrm>
          <a:prstGeom prst="rect">
            <a:avLst/>
          </a:prstGeom>
          <a:noFill/>
        </p:spPr>
        <p:txBody>
          <a:bodyPr wrap="square" rtlCol="0">
            <a:spAutoFit/>
          </a:bodyPr>
          <a:lstStyle/>
          <a:p>
            <a:r>
              <a:rPr lang="en-US" sz="3200" b="1" dirty="0" smtClean="0">
                <a:solidFill>
                  <a:srgbClr val="2E19CD"/>
                </a:solidFill>
                <a:latin typeface="Cambria" panose="02040503050406030204" pitchFamily="18" charset="0"/>
              </a:rPr>
              <a:t>@3:15</a:t>
            </a:r>
            <a:r>
              <a:rPr lang="en-US" sz="3200" dirty="0" smtClean="0">
                <a:latin typeface="Cambria" panose="02040503050406030204" pitchFamily="18" charset="0"/>
              </a:rPr>
              <a:t>       	team-based wrap-up chat</a:t>
            </a:r>
            <a:endParaRPr lang="en-US" sz="3200" dirty="0">
              <a:latin typeface="Cambria" panose="02040503050406030204" pitchFamily="18" charset="0"/>
            </a:endParaRPr>
          </a:p>
        </p:txBody>
      </p:sp>
      <p:sp>
        <p:nvSpPr>
          <p:cNvPr id="3" name="Rectangle 2"/>
          <p:cNvSpPr/>
          <p:nvPr/>
        </p:nvSpPr>
        <p:spPr>
          <a:xfrm>
            <a:off x="3714375" y="3774931"/>
            <a:ext cx="2560316" cy="415498"/>
          </a:xfrm>
          <a:prstGeom prst="rect">
            <a:avLst/>
          </a:prstGeom>
        </p:spPr>
        <p:txBody>
          <a:bodyPr wrap="none">
            <a:spAutoFit/>
          </a:bodyPr>
          <a:lstStyle/>
          <a:p>
            <a:r>
              <a:rPr lang="en-US" sz="2100" i="1" dirty="0" smtClean="0">
                <a:latin typeface="Cambria" panose="02040503050406030204" pitchFamily="18" charset="0"/>
              </a:rPr>
              <a:t>show off your game…</a:t>
            </a:r>
            <a:endParaRPr lang="en-US" sz="2100" i="1" dirty="0"/>
          </a:p>
        </p:txBody>
      </p:sp>
    </p:spTree>
    <p:extLst>
      <p:ext uri="{BB962C8B-B14F-4D97-AF65-F5344CB8AC3E}">
        <p14:creationId xmlns:p14="http://schemas.microsoft.com/office/powerpoint/2010/main" val="1738318406"/>
      </p:ext>
    </p:extLst>
  </p:cSld>
  <p:clrMapOvr>
    <a:masterClrMapping/>
  </p:clrMapOvr>
  <p:transition spd="slow">
    <p:cut/>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924" name="Shape 924"/>
          <p:cNvSpPr txBox="1"/>
          <p:nvPr/>
        </p:nvSpPr>
        <p:spPr>
          <a:xfrm>
            <a:off x="1295400" y="2068451"/>
            <a:ext cx="6629400" cy="3875149"/>
          </a:xfrm>
          <a:prstGeom prst="rect">
            <a:avLst/>
          </a:prstGeom>
          <a:solidFill>
            <a:srgbClr val="FFF2CC"/>
          </a:solidFill>
        </p:spPr>
        <p:txBody>
          <a:bodyPr lIns="91425" tIns="91425" rIns="91425" bIns="91425" anchor="ctr" anchorCtr="0">
            <a:noAutofit/>
          </a:bodyPr>
          <a:lstStyle/>
          <a:p>
            <a:r>
              <a:rPr lang="en" sz="2400" b="1" dirty="0">
                <a:latin typeface="Droid Serif"/>
                <a:ea typeface="Droid Serif"/>
                <a:cs typeface="Droid Serif"/>
                <a:sym typeface="Droid Serif"/>
              </a:rPr>
              <a:t>Studio </a:t>
            </a:r>
            <a:r>
              <a:rPr lang="en" sz="2400" b="1" dirty="0" smtClean="0">
                <a:latin typeface="Droid Serif"/>
                <a:ea typeface="Droid Serif"/>
                <a:cs typeface="Droid Serif"/>
                <a:sym typeface="Droid Serif"/>
              </a:rPr>
              <a:t>1:     </a:t>
            </a:r>
            <a:r>
              <a:rPr lang="en" sz="2400" dirty="0">
                <a:latin typeface="Droid Serif"/>
                <a:ea typeface="Droid Serif"/>
                <a:cs typeface="Droid Serif"/>
                <a:sym typeface="Droid Serif"/>
              </a:rPr>
              <a:t>Try </a:t>
            </a:r>
            <a:r>
              <a:rPr lang="en" sz="2400" dirty="0" smtClean="0">
                <a:latin typeface="Droid Serif"/>
                <a:ea typeface="Droid Serif"/>
                <a:cs typeface="Droid Serif"/>
                <a:sym typeface="Droid Serif"/>
              </a:rPr>
              <a:t>1.1, 1.9, and 1.10.</a:t>
            </a:r>
            <a:endParaRPr lang="en" sz="2400" b="1" dirty="0" smtClean="0">
              <a:latin typeface="Droid Serif"/>
              <a:ea typeface="Droid Serif"/>
              <a:cs typeface="Droid Serif"/>
              <a:sym typeface="Droid Serif"/>
            </a:endParaRPr>
          </a:p>
          <a:p>
            <a:r>
              <a:rPr lang="en" sz="2400" b="1" dirty="0" smtClean="0">
                <a:latin typeface="Droid Serif"/>
                <a:ea typeface="Droid Serif"/>
                <a:cs typeface="Droid Serif"/>
                <a:sym typeface="Droid Serif"/>
              </a:rPr>
              <a:t>Studio </a:t>
            </a:r>
            <a:r>
              <a:rPr lang="en" sz="2400" b="1" dirty="0">
                <a:latin typeface="Droid Serif"/>
                <a:ea typeface="Droid Serif"/>
                <a:cs typeface="Droid Serif"/>
                <a:sym typeface="Droid Serif"/>
              </a:rPr>
              <a:t>2:     </a:t>
            </a:r>
            <a:r>
              <a:rPr lang="en" sz="2400" dirty="0">
                <a:latin typeface="Droid Serif"/>
                <a:ea typeface="Droid Serif"/>
                <a:cs typeface="Droid Serif"/>
                <a:sym typeface="Droid Serif"/>
              </a:rPr>
              <a:t>Try 2.5, 2.8, and 2.10</a:t>
            </a:r>
            <a:r>
              <a:rPr lang="en" sz="2400" dirty="0">
                <a:solidFill>
                  <a:srgbClr val="BF9000"/>
                </a:solidFill>
                <a:latin typeface="Droid Serif"/>
                <a:ea typeface="Droid Serif"/>
                <a:cs typeface="Droid Serif"/>
                <a:sym typeface="Droid Serif"/>
              </a:rPr>
              <a:t>*</a:t>
            </a:r>
          </a:p>
          <a:p>
            <a:r>
              <a:rPr lang="en" sz="2400" b="1" dirty="0">
                <a:latin typeface="Droid Serif"/>
                <a:ea typeface="Droid Serif"/>
                <a:cs typeface="Droid Serif"/>
                <a:sym typeface="Droid Serif"/>
              </a:rPr>
              <a:t>Studio 3:     </a:t>
            </a:r>
            <a:r>
              <a:rPr lang="en" sz="2400" dirty="0">
                <a:latin typeface="Droid Serif"/>
                <a:ea typeface="Droid Serif"/>
                <a:cs typeface="Droid Serif"/>
                <a:sym typeface="Droid Serif"/>
              </a:rPr>
              <a:t>Try 3.1, 3.4, 3.7, and 3.10</a:t>
            </a:r>
            <a:r>
              <a:rPr lang="en" sz="2400" dirty="0">
                <a:solidFill>
                  <a:srgbClr val="BF9000"/>
                </a:solidFill>
                <a:latin typeface="Droid Serif"/>
                <a:ea typeface="Droid Serif"/>
                <a:cs typeface="Droid Serif"/>
                <a:sym typeface="Droid Serif"/>
              </a:rPr>
              <a:t>*</a:t>
            </a:r>
          </a:p>
          <a:p>
            <a:r>
              <a:rPr lang="en" sz="2400" b="1" dirty="0">
                <a:latin typeface="Droid Serif"/>
                <a:ea typeface="Droid Serif"/>
                <a:cs typeface="Droid Serif"/>
                <a:sym typeface="Droid Serif"/>
              </a:rPr>
              <a:t>Studio 4:     </a:t>
            </a:r>
            <a:r>
              <a:rPr lang="en" sz="2400" dirty="0">
                <a:latin typeface="Droid Serif"/>
                <a:ea typeface="Droid Serif"/>
                <a:cs typeface="Droid Serif"/>
                <a:sym typeface="Droid Serif"/>
              </a:rPr>
              <a:t>Try 4.2, 4.7, and 4.10</a:t>
            </a:r>
            <a:r>
              <a:rPr lang="en" sz="2400" dirty="0">
                <a:solidFill>
                  <a:srgbClr val="BF9000"/>
                </a:solidFill>
                <a:latin typeface="Droid Serif"/>
                <a:ea typeface="Droid Serif"/>
                <a:cs typeface="Droid Serif"/>
                <a:sym typeface="Droid Serif"/>
              </a:rPr>
              <a:t>*</a:t>
            </a:r>
          </a:p>
          <a:p>
            <a:r>
              <a:rPr lang="en" sz="2400" b="1" dirty="0">
                <a:latin typeface="Droid Serif"/>
                <a:ea typeface="Droid Serif"/>
                <a:cs typeface="Droid Serif"/>
                <a:sym typeface="Droid Serif"/>
              </a:rPr>
              <a:t>Studio 5:     </a:t>
            </a:r>
            <a:r>
              <a:rPr lang="en" sz="2400" dirty="0">
                <a:latin typeface="Droid Serif"/>
                <a:ea typeface="Droid Serif"/>
                <a:cs typeface="Droid Serif"/>
                <a:sym typeface="Droid Serif"/>
              </a:rPr>
              <a:t>Try 5.4, 5.6, 5.10</a:t>
            </a:r>
            <a:r>
              <a:rPr lang="en" sz="2400" dirty="0">
                <a:solidFill>
                  <a:srgbClr val="BF9000"/>
                </a:solidFill>
                <a:latin typeface="Droid Serif"/>
                <a:ea typeface="Droid Serif"/>
                <a:cs typeface="Droid Serif"/>
                <a:sym typeface="Droid Serif"/>
              </a:rPr>
              <a:t>*</a:t>
            </a:r>
          </a:p>
          <a:p>
            <a:r>
              <a:rPr lang="en" sz="2400" b="1" dirty="0">
                <a:latin typeface="Droid Serif"/>
                <a:ea typeface="Droid Serif"/>
                <a:cs typeface="Droid Serif"/>
                <a:sym typeface="Droid Serif"/>
              </a:rPr>
              <a:t>Studio 6:     </a:t>
            </a:r>
            <a:r>
              <a:rPr lang="en" sz="2400" dirty="0">
                <a:latin typeface="Droid Serif"/>
                <a:ea typeface="Droid Serif"/>
                <a:cs typeface="Droid Serif"/>
                <a:sym typeface="Droid Serif"/>
              </a:rPr>
              <a:t>Try 6.2, 6.5, 6.9, 6.10</a:t>
            </a:r>
            <a:r>
              <a:rPr lang="en" sz="2400" dirty="0">
                <a:solidFill>
                  <a:srgbClr val="BF9000"/>
                </a:solidFill>
                <a:latin typeface="Droid Serif"/>
                <a:ea typeface="Droid Serif"/>
                <a:cs typeface="Droid Serif"/>
                <a:sym typeface="Droid Serif"/>
              </a:rPr>
              <a:t>*</a:t>
            </a:r>
          </a:p>
          <a:p>
            <a:r>
              <a:rPr lang="en" sz="2400" b="1" dirty="0">
                <a:latin typeface="Droid Serif"/>
                <a:ea typeface="Droid Serif"/>
                <a:cs typeface="Droid Serif"/>
                <a:sym typeface="Droid Serif"/>
              </a:rPr>
              <a:t>Studio 7:     </a:t>
            </a:r>
            <a:r>
              <a:rPr lang="en" sz="2400" dirty="0">
                <a:latin typeface="Droid Serif"/>
                <a:ea typeface="Droid Serif"/>
                <a:cs typeface="Droid Serif"/>
                <a:sym typeface="Droid Serif"/>
              </a:rPr>
              <a:t>Try 7.2, 7.3, 7.6, 7.10</a:t>
            </a:r>
            <a:r>
              <a:rPr lang="en" sz="2400" dirty="0">
                <a:solidFill>
                  <a:srgbClr val="BF9000"/>
                </a:solidFill>
                <a:latin typeface="Droid Serif"/>
                <a:ea typeface="Droid Serif"/>
                <a:cs typeface="Droid Serif"/>
                <a:sym typeface="Droid Serif"/>
              </a:rPr>
              <a:t>*</a:t>
            </a:r>
          </a:p>
          <a:p>
            <a:r>
              <a:rPr lang="en" sz="2400" b="1" dirty="0">
                <a:latin typeface="Droid Serif"/>
                <a:ea typeface="Droid Serif"/>
                <a:cs typeface="Droid Serif"/>
                <a:sym typeface="Droid Serif"/>
              </a:rPr>
              <a:t>Studio 8:     </a:t>
            </a:r>
            <a:r>
              <a:rPr lang="en" sz="2400" dirty="0">
                <a:latin typeface="Droid Serif"/>
                <a:ea typeface="Droid Serif"/>
                <a:cs typeface="Droid Serif"/>
                <a:sym typeface="Droid Serif"/>
              </a:rPr>
              <a:t>Try 8.1, 8.2, 8.10</a:t>
            </a:r>
            <a:r>
              <a:rPr lang="en" sz="2400" dirty="0">
                <a:solidFill>
                  <a:srgbClr val="BF9000"/>
                </a:solidFill>
                <a:latin typeface="Droid Serif"/>
                <a:ea typeface="Droid Serif"/>
                <a:cs typeface="Droid Serif"/>
                <a:sym typeface="Droid Serif"/>
              </a:rPr>
              <a:t>*</a:t>
            </a:r>
          </a:p>
          <a:p>
            <a:endParaRPr sz="2400" dirty="0">
              <a:latin typeface="Droid Serif"/>
              <a:ea typeface="Droid Serif"/>
              <a:cs typeface="Droid Serif"/>
              <a:sym typeface="Droid Serif"/>
            </a:endParaRPr>
          </a:p>
          <a:p>
            <a:r>
              <a:rPr lang="en" sz="2400" b="1" dirty="0">
                <a:latin typeface="Droid Serif"/>
                <a:ea typeface="Droid Serif"/>
                <a:cs typeface="Droid Serif"/>
                <a:sym typeface="Droid Serif"/>
              </a:rPr>
              <a:t>Studios 9 and 10:     </a:t>
            </a:r>
            <a:r>
              <a:rPr lang="en" sz="2400" dirty="0">
                <a:solidFill>
                  <a:srgbClr val="BF9000"/>
                </a:solidFill>
                <a:latin typeface="Droid Serif"/>
                <a:ea typeface="Droid Serif"/>
                <a:cs typeface="Droid Serif"/>
                <a:sym typeface="Droid Serif"/>
              </a:rPr>
              <a:t>*</a:t>
            </a:r>
            <a:r>
              <a:rPr lang="en" sz="2400" i="1" dirty="0">
                <a:latin typeface="Droid Serif"/>
                <a:ea typeface="Droid Serif"/>
                <a:cs typeface="Droid Serif"/>
                <a:sym typeface="Droid Serif"/>
              </a:rPr>
              <a:t>Try at your own risk!</a:t>
            </a:r>
          </a:p>
        </p:txBody>
      </p:sp>
      <p:sp>
        <p:nvSpPr>
          <p:cNvPr id="926" name="Shape 926"/>
          <p:cNvSpPr txBox="1">
            <a:spLocks noGrp="1"/>
          </p:cNvSpPr>
          <p:nvPr>
            <p:ph type="title" idx="4294967295"/>
          </p:nvPr>
        </p:nvSpPr>
        <p:spPr>
          <a:xfrm>
            <a:off x="1295400" y="1382651"/>
            <a:ext cx="6629400" cy="727200"/>
          </a:xfrm>
          <a:prstGeom prst="rect">
            <a:avLst/>
          </a:prstGeom>
          <a:solidFill>
            <a:srgbClr val="FFF2CC"/>
          </a:solidFill>
          <a:ln w="9525" cap="flat">
            <a:no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2800" b="0" dirty="0" smtClean="0">
                <a:solidFill>
                  <a:schemeClr val="tx1"/>
                </a:solidFill>
                <a:latin typeface="Cambria" panose="02040503050406030204" pitchFamily="18" charset="0"/>
                <a:ea typeface="Droid Serif"/>
                <a:cs typeface="Droid Serif"/>
                <a:sym typeface="Droid Serif"/>
              </a:rPr>
              <a:t>Recommendation ~ </a:t>
            </a:r>
            <a:r>
              <a:rPr lang="en" sz="2800" i="1" dirty="0" smtClean="0">
                <a:solidFill>
                  <a:schemeClr val="tx1"/>
                </a:solidFill>
                <a:latin typeface="Cambria" panose="02040503050406030204" pitchFamily="18" charset="0"/>
                <a:ea typeface="Droid Serif"/>
                <a:cs typeface="Droid Serif"/>
                <a:sym typeface="Droid Serif"/>
              </a:rPr>
              <a:t>try these mazes</a:t>
            </a:r>
            <a:r>
              <a:rPr lang="en" sz="2800" b="0" dirty="0" smtClean="0">
                <a:solidFill>
                  <a:schemeClr val="tx1"/>
                </a:solidFill>
                <a:latin typeface="Cambria" panose="02040503050406030204" pitchFamily="18" charset="0"/>
                <a:ea typeface="Droid Serif"/>
                <a:cs typeface="Droid Serif"/>
                <a:sym typeface="Droid Serif"/>
              </a:rPr>
              <a:t>:</a:t>
            </a:r>
            <a:endParaRPr lang="en" sz="2800" b="0" dirty="0">
              <a:solidFill>
                <a:schemeClr val="tx1"/>
              </a:solidFill>
              <a:latin typeface="Cambria" panose="02040503050406030204" pitchFamily="18" charset="0"/>
              <a:ea typeface="Droid Serif"/>
              <a:cs typeface="Droid Serif"/>
              <a:sym typeface="Droid Serif"/>
            </a:endParaRPr>
          </a:p>
        </p:txBody>
      </p:sp>
      <p:sp>
        <p:nvSpPr>
          <p:cNvPr id="928" name="Shape 928"/>
          <p:cNvSpPr txBox="1"/>
          <p:nvPr/>
        </p:nvSpPr>
        <p:spPr>
          <a:xfrm>
            <a:off x="0" y="6474375"/>
            <a:ext cx="5296550" cy="383625"/>
          </a:xfrm>
          <a:prstGeom prst="rect">
            <a:avLst/>
          </a:prstGeom>
        </p:spPr>
        <p:txBody>
          <a:bodyPr lIns="91425" tIns="91425" rIns="91425" bIns="91425" anchor="ctr" anchorCtr="0">
            <a:noAutofit/>
          </a:bodyPr>
          <a:lstStyle/>
          <a:p>
            <a:pPr algn="ctr"/>
            <a:r>
              <a:rPr lang="en" sz="1200" dirty="0">
                <a:latin typeface="Droid Serif"/>
                <a:ea typeface="Droid Serif"/>
                <a:cs typeface="Droid Serif"/>
                <a:sym typeface="Droid Serif"/>
              </a:rPr>
              <a:t>want a challenge? see </a:t>
            </a:r>
            <a:r>
              <a:rPr lang="en" sz="1200" b="1" dirty="0">
                <a:solidFill>
                  <a:srgbClr val="9900FF"/>
                </a:solidFill>
                <a:latin typeface="Droid Serif"/>
                <a:ea typeface="Droid Serif"/>
                <a:cs typeface="Droid Serif"/>
                <a:sym typeface="Droid Serif"/>
              </a:rPr>
              <a:t>how few of the purple blocks</a:t>
            </a:r>
            <a:r>
              <a:rPr lang="en" sz="1200" dirty="0">
                <a:latin typeface="Droid Serif"/>
                <a:ea typeface="Droid Serif"/>
                <a:cs typeface="Droid Serif"/>
                <a:sym typeface="Droid Serif"/>
              </a:rPr>
              <a:t> you can use!</a:t>
            </a:r>
          </a:p>
        </p:txBody>
      </p:sp>
      <p:sp>
        <p:nvSpPr>
          <p:cNvPr id="2" name="Rectangle 1"/>
          <p:cNvSpPr/>
          <p:nvPr/>
        </p:nvSpPr>
        <p:spPr>
          <a:xfrm>
            <a:off x="1524000" y="300335"/>
            <a:ext cx="6017994" cy="461665"/>
          </a:xfrm>
          <a:prstGeom prst="rect">
            <a:avLst/>
          </a:prstGeom>
        </p:spPr>
        <p:txBody>
          <a:bodyPr wrap="none">
            <a:spAutoFit/>
          </a:bodyPr>
          <a:lstStyle/>
          <a:p>
            <a:pPr algn="ctr"/>
            <a:r>
              <a:rPr lang="en-US" sz="2400" dirty="0" smtClean="0">
                <a:latin typeface="Calibri" panose="020F0502020204030204" pitchFamily="34" charset="0"/>
              </a:rPr>
              <a:t>scratch.mit.edu/</a:t>
            </a:r>
            <a:r>
              <a:rPr lang="en-US" sz="2400" dirty="0" smtClean="0">
                <a:solidFill>
                  <a:srgbClr val="CC3300"/>
                </a:solidFill>
                <a:latin typeface="Calibri" panose="020F0502020204030204" pitchFamily="34" charset="0"/>
              </a:rPr>
              <a:t>users/</a:t>
            </a:r>
            <a:r>
              <a:rPr lang="en-US" sz="2400" dirty="0" err="1" smtClean="0">
                <a:solidFill>
                  <a:srgbClr val="CC3300"/>
                </a:solidFill>
                <a:latin typeface="Calibri" panose="020F0502020204030204" pitchFamily="34" charset="0"/>
              </a:rPr>
              <a:t>MyCS_Student</a:t>
            </a:r>
            <a:r>
              <a:rPr lang="en-US" sz="2400" dirty="0" smtClean="0">
                <a:solidFill>
                  <a:srgbClr val="CC3300"/>
                </a:solidFill>
                <a:latin typeface="Calibri" panose="020F0502020204030204" pitchFamily="34" charset="0"/>
              </a:rPr>
              <a:t>/studios</a:t>
            </a:r>
            <a:r>
              <a:rPr lang="en-US" sz="2400" dirty="0">
                <a:solidFill>
                  <a:srgbClr val="CC3300"/>
                </a:solidFill>
                <a:latin typeface="Calibri" panose="020F0502020204030204" pitchFamily="34" charset="0"/>
              </a:rPr>
              <a:t>/</a:t>
            </a:r>
          </a:p>
        </p:txBody>
      </p:sp>
      <p:cxnSp>
        <p:nvCxnSpPr>
          <p:cNvPr id="5" name="Straight Connector 4"/>
          <p:cNvCxnSpPr/>
          <p:nvPr/>
        </p:nvCxnSpPr>
        <p:spPr>
          <a:xfrm>
            <a:off x="3733800" y="762000"/>
            <a:ext cx="3657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3910028"/>
      </p:ext>
    </p:extLst>
  </p:cSld>
  <p:clrMapOvr>
    <a:masterClrMapping/>
  </p:clrMapOvr>
  <p:transition spd="slow">
    <p:cut/>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Shape 792"/>
          <p:cNvSpPr txBox="1"/>
          <p:nvPr/>
        </p:nvSpPr>
        <p:spPr>
          <a:xfrm>
            <a:off x="878225" y="100700"/>
            <a:ext cx="7612800" cy="861600"/>
          </a:xfrm>
          <a:prstGeom prst="rect">
            <a:avLst/>
          </a:prstGeom>
          <a:noFill/>
        </p:spPr>
        <p:txBody>
          <a:bodyPr lIns="91425" tIns="91425" rIns="91425" bIns="91425" anchor="t" anchorCtr="0">
            <a:noAutofit/>
          </a:bodyPr>
          <a:lstStyle/>
          <a:p>
            <a:pPr algn="ctr"/>
            <a:r>
              <a:rPr lang="en" sz="4200">
                <a:latin typeface="Droid Serif"/>
                <a:ea typeface="Droid Serif"/>
                <a:cs typeface="Droid Serif"/>
                <a:sym typeface="Droid Serif"/>
              </a:rPr>
              <a:t>First Puzzle: </a:t>
            </a:r>
            <a:r>
              <a:rPr lang="en" sz="4200" i="1">
                <a:latin typeface="Droid Serif"/>
                <a:ea typeface="Droid Serif"/>
                <a:cs typeface="Droid Serif"/>
                <a:sym typeface="Droid Serif"/>
              </a:rPr>
              <a:t>Sidestepping</a:t>
            </a:r>
          </a:p>
        </p:txBody>
      </p:sp>
      <p:pic>
        <p:nvPicPr>
          <p:cNvPr id="793" name="Shape 793"/>
          <p:cNvPicPr preferRelativeResize="0"/>
          <p:nvPr/>
        </p:nvPicPr>
        <p:blipFill>
          <a:blip r:embed="rId3"/>
          <a:stretch>
            <a:fillRect/>
          </a:stretch>
        </p:blipFill>
        <p:spPr>
          <a:xfrm>
            <a:off x="878225" y="1752972"/>
            <a:ext cx="7612799" cy="4917250"/>
          </a:xfrm>
          <a:prstGeom prst="rect">
            <a:avLst/>
          </a:prstGeom>
          <a:noFill/>
          <a:ln>
            <a:noFill/>
          </a:ln>
        </p:spPr>
      </p:pic>
      <p:sp>
        <p:nvSpPr>
          <p:cNvPr id="794" name="Shape 794"/>
          <p:cNvSpPr txBox="1"/>
          <p:nvPr/>
        </p:nvSpPr>
        <p:spPr>
          <a:xfrm>
            <a:off x="1017350" y="1020347"/>
            <a:ext cx="7237499" cy="503699"/>
          </a:xfrm>
          <a:prstGeom prst="rect">
            <a:avLst/>
          </a:prstGeom>
          <a:solidFill>
            <a:srgbClr val="C9DAF8"/>
          </a:solidFill>
        </p:spPr>
        <p:txBody>
          <a:bodyPr lIns="91425" tIns="91425" rIns="91425" bIns="91425" anchor="ctr" anchorCtr="0">
            <a:noAutofit/>
          </a:bodyPr>
          <a:lstStyle/>
          <a:p>
            <a:pPr algn="ctr"/>
            <a:r>
              <a:rPr lang="en" sz="1800">
                <a:latin typeface="Droid Serif"/>
                <a:ea typeface="Droid Serif"/>
                <a:cs typeface="Droid Serif"/>
                <a:sym typeface="Droid Serif"/>
              </a:rPr>
              <a:t>Click on 1.1 </a:t>
            </a:r>
            <a:r>
              <a:rPr lang="en" sz="1800" b="1" i="1">
                <a:latin typeface="Droid Serif"/>
                <a:ea typeface="Droid Serif"/>
                <a:cs typeface="Droid Serif"/>
                <a:sym typeface="Droid Serif"/>
              </a:rPr>
              <a:t>Sidestepping</a:t>
            </a:r>
            <a:r>
              <a:rPr lang="en" sz="1800">
                <a:latin typeface="Droid Serif"/>
                <a:ea typeface="Droid Serif"/>
                <a:cs typeface="Droid Serif"/>
                <a:sym typeface="Droid Serif"/>
              </a:rPr>
              <a:t>, then </a:t>
            </a:r>
            <a:r>
              <a:rPr lang="en" sz="1800" b="1" i="1">
                <a:latin typeface="Droid Serif"/>
                <a:ea typeface="Droid Serif"/>
                <a:cs typeface="Droid Serif"/>
                <a:sym typeface="Droid Serif"/>
              </a:rPr>
              <a:t>See Inside</a:t>
            </a:r>
            <a:r>
              <a:rPr lang="en" sz="1800">
                <a:latin typeface="Droid Serif"/>
                <a:ea typeface="Droid Serif"/>
                <a:cs typeface="Droid Serif"/>
                <a:sym typeface="Droid Serif"/>
              </a:rPr>
              <a:t>, and you'll see this:</a:t>
            </a:r>
          </a:p>
        </p:txBody>
      </p:sp>
    </p:spTree>
    <p:extLst>
      <p:ext uri="{BB962C8B-B14F-4D97-AF65-F5344CB8AC3E}">
        <p14:creationId xmlns:p14="http://schemas.microsoft.com/office/powerpoint/2010/main" val="1790664965"/>
      </p:ext>
    </p:extLst>
  </p:cSld>
  <p:clrMapOvr>
    <a:masterClrMapping/>
  </p:clrMapOvr>
  <p:transition spd="slow">
    <p:cut/>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Shape 799"/>
          <p:cNvSpPr txBox="1"/>
          <p:nvPr/>
        </p:nvSpPr>
        <p:spPr>
          <a:xfrm>
            <a:off x="1341600" y="251475"/>
            <a:ext cx="6460799" cy="900599"/>
          </a:xfrm>
          <a:prstGeom prst="rect">
            <a:avLst/>
          </a:prstGeom>
          <a:noFill/>
        </p:spPr>
        <p:txBody>
          <a:bodyPr lIns="91425" tIns="91425" rIns="91425" bIns="91425" anchor="t" anchorCtr="0">
            <a:noAutofit/>
          </a:bodyPr>
          <a:lstStyle/>
          <a:p>
            <a:pPr algn="ctr"/>
            <a:r>
              <a:rPr lang="en" sz="4200">
                <a:latin typeface="Droid Serif"/>
                <a:ea typeface="Droid Serif"/>
                <a:cs typeface="Droid Serif"/>
                <a:sym typeface="Droid Serif"/>
              </a:rPr>
              <a:t>Let's meet our sprites!</a:t>
            </a:r>
          </a:p>
        </p:txBody>
      </p:sp>
      <p:pic>
        <p:nvPicPr>
          <p:cNvPr id="800" name="Shape 800"/>
          <p:cNvPicPr preferRelativeResize="0"/>
          <p:nvPr/>
        </p:nvPicPr>
        <p:blipFill>
          <a:blip r:embed="rId3"/>
          <a:stretch>
            <a:fillRect/>
          </a:stretch>
        </p:blipFill>
        <p:spPr>
          <a:xfrm>
            <a:off x="423035" y="1898923"/>
            <a:ext cx="2751649" cy="1647562"/>
          </a:xfrm>
          <a:prstGeom prst="rect">
            <a:avLst/>
          </a:prstGeom>
          <a:noFill/>
          <a:ln>
            <a:noFill/>
          </a:ln>
        </p:spPr>
      </p:pic>
      <p:pic>
        <p:nvPicPr>
          <p:cNvPr id="801" name="Shape 801"/>
          <p:cNvPicPr preferRelativeResize="0"/>
          <p:nvPr/>
        </p:nvPicPr>
        <p:blipFill>
          <a:blip r:embed="rId4"/>
          <a:stretch>
            <a:fillRect/>
          </a:stretch>
        </p:blipFill>
        <p:spPr>
          <a:xfrm>
            <a:off x="3333350" y="1898926"/>
            <a:ext cx="2359049" cy="1647550"/>
          </a:xfrm>
          <a:prstGeom prst="rect">
            <a:avLst/>
          </a:prstGeom>
          <a:noFill/>
          <a:ln>
            <a:noFill/>
          </a:ln>
        </p:spPr>
      </p:pic>
      <p:pic>
        <p:nvPicPr>
          <p:cNvPr id="802" name="Shape 802"/>
          <p:cNvPicPr preferRelativeResize="0"/>
          <p:nvPr/>
        </p:nvPicPr>
        <p:blipFill>
          <a:blip r:embed="rId5"/>
          <a:stretch>
            <a:fillRect/>
          </a:stretch>
        </p:blipFill>
        <p:spPr>
          <a:xfrm>
            <a:off x="5952998" y="1901500"/>
            <a:ext cx="2538049" cy="1647550"/>
          </a:xfrm>
          <a:prstGeom prst="rect">
            <a:avLst/>
          </a:prstGeom>
          <a:noFill/>
          <a:ln>
            <a:noFill/>
          </a:ln>
        </p:spPr>
      </p:pic>
      <p:sp>
        <p:nvSpPr>
          <p:cNvPr id="803" name="Shape 803"/>
          <p:cNvSpPr txBox="1"/>
          <p:nvPr/>
        </p:nvSpPr>
        <p:spPr>
          <a:xfrm>
            <a:off x="581750" y="3647200"/>
            <a:ext cx="2538000" cy="900599"/>
          </a:xfrm>
          <a:prstGeom prst="rect">
            <a:avLst/>
          </a:prstGeom>
          <a:noFill/>
        </p:spPr>
        <p:txBody>
          <a:bodyPr lIns="91425" tIns="91425" rIns="91425" bIns="91425" anchor="ctr" anchorCtr="0">
            <a:noAutofit/>
          </a:bodyPr>
          <a:lstStyle/>
          <a:p>
            <a:pPr algn="ctr"/>
            <a:r>
              <a:rPr lang="en" b="1">
                <a:solidFill>
                  <a:srgbClr val="0000FF"/>
                </a:solidFill>
                <a:latin typeface="Droid Serif"/>
                <a:ea typeface="Droid Serif"/>
                <a:cs typeface="Droid Serif"/>
                <a:sym typeface="Droid Serif"/>
              </a:rPr>
              <a:t>Cee Lown,</a:t>
            </a:r>
            <a:r>
              <a:rPr lang="en" b="1">
                <a:latin typeface="Droid Serif"/>
                <a:ea typeface="Droid Serif"/>
                <a:cs typeface="Droid Serif"/>
                <a:sym typeface="Droid Serif"/>
              </a:rPr>
              <a:t> this World's character. The program's commands control him.</a:t>
            </a:r>
          </a:p>
        </p:txBody>
      </p:sp>
      <p:sp>
        <p:nvSpPr>
          <p:cNvPr id="804" name="Shape 804"/>
          <p:cNvSpPr txBox="1"/>
          <p:nvPr/>
        </p:nvSpPr>
        <p:spPr>
          <a:xfrm>
            <a:off x="3579000" y="3574437"/>
            <a:ext cx="1986000" cy="1046099"/>
          </a:xfrm>
          <a:prstGeom prst="rect">
            <a:avLst/>
          </a:prstGeom>
          <a:noFill/>
        </p:spPr>
        <p:txBody>
          <a:bodyPr lIns="91425" tIns="91425" rIns="91425" bIns="91425" anchor="ctr" anchorCtr="0">
            <a:noAutofit/>
          </a:bodyPr>
          <a:lstStyle/>
          <a:p>
            <a:pPr algn="ctr"/>
            <a:r>
              <a:rPr lang="en" b="1">
                <a:solidFill>
                  <a:srgbClr val="0000FF"/>
                </a:solidFill>
                <a:latin typeface="Droid Serif"/>
                <a:ea typeface="Droid Serif"/>
                <a:cs typeface="Droid Serif"/>
                <a:sym typeface="Droid Serif"/>
              </a:rPr>
              <a:t>The Start:</a:t>
            </a:r>
            <a:r>
              <a:rPr lang="en" b="1">
                <a:latin typeface="Droid Serif"/>
                <a:ea typeface="Droid Serif"/>
                <a:cs typeface="Droid Serif"/>
                <a:sym typeface="Droid Serif"/>
              </a:rPr>
              <a:t> This is where the character begins</a:t>
            </a:r>
          </a:p>
        </p:txBody>
      </p:sp>
      <p:sp>
        <p:nvSpPr>
          <p:cNvPr id="805" name="Shape 805"/>
          <p:cNvSpPr txBox="1"/>
          <p:nvPr/>
        </p:nvSpPr>
        <p:spPr>
          <a:xfrm>
            <a:off x="6101250" y="3640287"/>
            <a:ext cx="2237400" cy="762000"/>
          </a:xfrm>
          <a:prstGeom prst="rect">
            <a:avLst/>
          </a:prstGeom>
          <a:noFill/>
        </p:spPr>
        <p:txBody>
          <a:bodyPr lIns="91425" tIns="91425" rIns="91425" bIns="91425" anchor="ctr" anchorCtr="0">
            <a:noAutofit/>
          </a:bodyPr>
          <a:lstStyle/>
          <a:p>
            <a:pPr algn="ctr"/>
            <a:r>
              <a:rPr lang="en" b="1">
                <a:solidFill>
                  <a:srgbClr val="0000FF"/>
                </a:solidFill>
                <a:latin typeface="Droid Serif"/>
                <a:ea typeface="Droid Serif"/>
                <a:cs typeface="Droid Serif"/>
                <a:sym typeface="Droid Serif"/>
              </a:rPr>
              <a:t>The End:</a:t>
            </a:r>
            <a:r>
              <a:rPr lang="en" b="1">
                <a:latin typeface="Droid Serif"/>
                <a:ea typeface="Droid Serif"/>
                <a:cs typeface="Droid Serif"/>
                <a:sym typeface="Droid Serif"/>
              </a:rPr>
              <a:t> Where the clownfish wants to go.</a:t>
            </a:r>
          </a:p>
        </p:txBody>
      </p:sp>
      <p:pic>
        <p:nvPicPr>
          <p:cNvPr id="806" name="Shape 806"/>
          <p:cNvPicPr preferRelativeResize="0"/>
          <p:nvPr/>
        </p:nvPicPr>
        <p:blipFill>
          <a:blip r:embed="rId6"/>
          <a:stretch>
            <a:fillRect/>
          </a:stretch>
        </p:blipFill>
        <p:spPr>
          <a:xfrm>
            <a:off x="2028100" y="4803550"/>
            <a:ext cx="2174324" cy="1739300"/>
          </a:xfrm>
          <a:prstGeom prst="rect">
            <a:avLst/>
          </a:prstGeom>
          <a:noFill/>
          <a:ln>
            <a:noFill/>
          </a:ln>
        </p:spPr>
      </p:pic>
      <p:sp>
        <p:nvSpPr>
          <p:cNvPr id="807" name="Shape 807"/>
          <p:cNvSpPr txBox="1"/>
          <p:nvPr/>
        </p:nvSpPr>
        <p:spPr>
          <a:xfrm>
            <a:off x="4351325" y="5292200"/>
            <a:ext cx="2849400" cy="762000"/>
          </a:xfrm>
          <a:prstGeom prst="rect">
            <a:avLst/>
          </a:prstGeom>
          <a:noFill/>
        </p:spPr>
        <p:txBody>
          <a:bodyPr lIns="91425" tIns="91425" rIns="91425" bIns="91425" anchor="ctr" anchorCtr="0">
            <a:noAutofit/>
          </a:bodyPr>
          <a:lstStyle/>
          <a:p>
            <a:pPr algn="ctr"/>
            <a:r>
              <a:rPr lang="en" b="1">
                <a:solidFill>
                  <a:srgbClr val="0000FF"/>
                </a:solidFill>
                <a:latin typeface="Droid Serif"/>
                <a:ea typeface="Droid Serif"/>
                <a:cs typeface="Droid Serif"/>
                <a:sym typeface="Droid Serif"/>
              </a:rPr>
              <a:t>The world:</a:t>
            </a:r>
            <a:r>
              <a:rPr lang="en" b="1">
                <a:latin typeface="Droid Serif"/>
                <a:ea typeface="Droid Serif"/>
                <a:cs typeface="Droid Serif"/>
                <a:sym typeface="Droid Serif"/>
              </a:rPr>
              <a:t> our environment for this puzzle</a:t>
            </a:r>
          </a:p>
        </p:txBody>
      </p:sp>
    </p:spTree>
    <p:extLst>
      <p:ext uri="{BB962C8B-B14F-4D97-AF65-F5344CB8AC3E}">
        <p14:creationId xmlns:p14="http://schemas.microsoft.com/office/powerpoint/2010/main" val="236054896"/>
      </p:ext>
    </p:extLst>
  </p:cSld>
  <p:clrMapOvr>
    <a:masterClrMapping/>
  </p:clrMapOvr>
  <p:transition spd="slow">
    <p:cut/>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Shape 812"/>
          <p:cNvSpPr txBox="1"/>
          <p:nvPr/>
        </p:nvSpPr>
        <p:spPr>
          <a:xfrm>
            <a:off x="958350" y="327075"/>
            <a:ext cx="3943499" cy="1074000"/>
          </a:xfrm>
          <a:prstGeom prst="rect">
            <a:avLst/>
          </a:prstGeom>
          <a:noFill/>
        </p:spPr>
        <p:txBody>
          <a:bodyPr lIns="91425" tIns="91425" rIns="91425" bIns="91425" anchor="ctr" anchorCtr="0">
            <a:noAutofit/>
          </a:bodyPr>
          <a:lstStyle/>
          <a:p>
            <a:r>
              <a:rPr lang="en" sz="4800">
                <a:latin typeface="Droid Serif"/>
                <a:ea typeface="Droid Serif"/>
                <a:cs typeface="Droid Serif"/>
                <a:sym typeface="Droid Serif"/>
              </a:rPr>
              <a:t>Our goal...</a:t>
            </a:r>
          </a:p>
        </p:txBody>
      </p:sp>
      <p:sp>
        <p:nvSpPr>
          <p:cNvPr id="813" name="Shape 813"/>
          <p:cNvSpPr txBox="1"/>
          <p:nvPr/>
        </p:nvSpPr>
        <p:spPr>
          <a:xfrm>
            <a:off x="522150" y="4674500"/>
            <a:ext cx="4533899" cy="1302900"/>
          </a:xfrm>
          <a:prstGeom prst="rect">
            <a:avLst/>
          </a:prstGeom>
          <a:noFill/>
        </p:spPr>
        <p:txBody>
          <a:bodyPr lIns="91425" tIns="91425" rIns="91425" bIns="91425" anchor="ctr" anchorCtr="0">
            <a:noAutofit/>
          </a:bodyPr>
          <a:lstStyle/>
          <a:p>
            <a:pPr algn="ctr"/>
            <a:r>
              <a:rPr lang="en" sz="2400">
                <a:latin typeface="Droid Serif"/>
                <a:ea typeface="Droid Serif"/>
                <a:cs typeface="Droid Serif"/>
                <a:sym typeface="Droid Serif"/>
              </a:rPr>
              <a:t>We need to write a program that gets our clownfish from the start to the finish.</a:t>
            </a:r>
          </a:p>
        </p:txBody>
      </p:sp>
      <p:pic>
        <p:nvPicPr>
          <p:cNvPr id="814" name="Shape 814"/>
          <p:cNvPicPr preferRelativeResize="0"/>
          <p:nvPr/>
        </p:nvPicPr>
        <p:blipFill>
          <a:blip r:embed="rId3"/>
          <a:stretch>
            <a:fillRect/>
          </a:stretch>
        </p:blipFill>
        <p:spPr>
          <a:xfrm>
            <a:off x="522150" y="1841725"/>
            <a:ext cx="4379724" cy="2354749"/>
          </a:xfrm>
          <a:prstGeom prst="rect">
            <a:avLst/>
          </a:prstGeom>
          <a:noFill/>
          <a:ln>
            <a:noFill/>
          </a:ln>
        </p:spPr>
      </p:pic>
      <p:pic>
        <p:nvPicPr>
          <p:cNvPr id="815" name="Shape 815"/>
          <p:cNvPicPr preferRelativeResize="0"/>
          <p:nvPr/>
        </p:nvPicPr>
        <p:blipFill>
          <a:blip r:embed="rId4"/>
          <a:stretch>
            <a:fillRect/>
          </a:stretch>
        </p:blipFill>
        <p:spPr>
          <a:xfrm>
            <a:off x="5599025" y="149100"/>
            <a:ext cx="810850" cy="3446175"/>
          </a:xfrm>
          <a:prstGeom prst="rect">
            <a:avLst/>
          </a:prstGeom>
          <a:noFill/>
          <a:ln>
            <a:noFill/>
          </a:ln>
        </p:spPr>
      </p:pic>
      <p:sp>
        <p:nvSpPr>
          <p:cNvPr id="816" name="Shape 816"/>
          <p:cNvSpPr txBox="1"/>
          <p:nvPr/>
        </p:nvSpPr>
        <p:spPr>
          <a:xfrm>
            <a:off x="6525625" y="327075"/>
            <a:ext cx="1921199" cy="1514650"/>
          </a:xfrm>
          <a:prstGeom prst="rect">
            <a:avLst/>
          </a:prstGeom>
          <a:noFill/>
        </p:spPr>
        <p:txBody>
          <a:bodyPr lIns="91425" tIns="91425" rIns="91425" bIns="91425" anchor="ctr" anchorCtr="0">
            <a:noAutofit/>
          </a:bodyPr>
          <a:lstStyle/>
          <a:p>
            <a:pPr algn="ctr"/>
            <a:r>
              <a:rPr lang="en" sz="2400" dirty="0" smtClean="0">
                <a:latin typeface="Droid Serif"/>
                <a:ea typeface="Droid Serif"/>
                <a:cs typeface="Droid Serif"/>
                <a:sym typeface="Droid Serif"/>
              </a:rPr>
              <a:t>The program </a:t>
            </a:r>
            <a:r>
              <a:rPr lang="en" sz="2400" dirty="0">
                <a:latin typeface="Droid Serif"/>
                <a:ea typeface="Droid Serif"/>
                <a:cs typeface="Droid Serif"/>
                <a:sym typeface="Droid Serif"/>
              </a:rPr>
              <a:t>blocks.</a:t>
            </a:r>
          </a:p>
        </p:txBody>
      </p:sp>
      <p:sp>
        <p:nvSpPr>
          <p:cNvPr id="817" name="Shape 817"/>
          <p:cNvSpPr txBox="1"/>
          <p:nvPr/>
        </p:nvSpPr>
        <p:spPr>
          <a:xfrm>
            <a:off x="6409875" y="3804525"/>
            <a:ext cx="2532299" cy="656399"/>
          </a:xfrm>
          <a:prstGeom prst="rect">
            <a:avLst/>
          </a:prstGeom>
          <a:noFill/>
        </p:spPr>
        <p:txBody>
          <a:bodyPr lIns="91425" tIns="91425" rIns="91425" bIns="91425" anchor="ctr" anchorCtr="0">
            <a:noAutofit/>
          </a:bodyPr>
          <a:lstStyle/>
          <a:p>
            <a:pPr algn="ctr"/>
            <a:r>
              <a:rPr lang="en" sz="2400">
                <a:latin typeface="Droid Serif"/>
                <a:ea typeface="Droid Serif"/>
                <a:cs typeface="Droid Serif"/>
                <a:sym typeface="Droid Serif"/>
              </a:rPr>
              <a:t>Our program</a:t>
            </a:r>
          </a:p>
        </p:txBody>
      </p:sp>
      <p:pic>
        <p:nvPicPr>
          <p:cNvPr id="818" name="Shape 818"/>
          <p:cNvPicPr preferRelativeResize="0"/>
          <p:nvPr/>
        </p:nvPicPr>
        <p:blipFill>
          <a:blip r:embed="rId5"/>
          <a:stretch>
            <a:fillRect/>
          </a:stretch>
        </p:blipFill>
        <p:spPr>
          <a:xfrm>
            <a:off x="6334675" y="4460925"/>
            <a:ext cx="2607500" cy="2178475"/>
          </a:xfrm>
          <a:prstGeom prst="rect">
            <a:avLst/>
          </a:prstGeom>
          <a:noFill/>
          <a:ln>
            <a:noFill/>
          </a:ln>
        </p:spPr>
      </p:pic>
    </p:spTree>
    <p:extLst>
      <p:ext uri="{BB962C8B-B14F-4D97-AF65-F5344CB8AC3E}">
        <p14:creationId xmlns:p14="http://schemas.microsoft.com/office/powerpoint/2010/main" val="1656869142"/>
      </p:ext>
    </p:extLst>
  </p:cSld>
  <p:clrMapOvr>
    <a:masterClrMapping/>
  </p:clrMapOvr>
  <p:transition spd="slow">
    <p:cut/>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Shape 823"/>
          <p:cNvSpPr txBox="1"/>
          <p:nvPr/>
        </p:nvSpPr>
        <p:spPr>
          <a:xfrm>
            <a:off x="958350" y="327075"/>
            <a:ext cx="7227300" cy="1074000"/>
          </a:xfrm>
          <a:prstGeom prst="rect">
            <a:avLst/>
          </a:prstGeom>
          <a:noFill/>
        </p:spPr>
        <p:txBody>
          <a:bodyPr lIns="91425" tIns="91425" rIns="91425" bIns="91425" anchor="t" anchorCtr="0">
            <a:noAutofit/>
          </a:bodyPr>
          <a:lstStyle/>
          <a:p>
            <a:pPr algn="ctr"/>
            <a:r>
              <a:rPr lang="en" sz="4800">
                <a:latin typeface="Droid Serif"/>
                <a:ea typeface="Droid Serif"/>
                <a:cs typeface="Droid Serif"/>
                <a:sym typeface="Droid Serif"/>
              </a:rPr>
              <a:t>Block programming</a:t>
            </a:r>
          </a:p>
        </p:txBody>
      </p:sp>
      <p:pic>
        <p:nvPicPr>
          <p:cNvPr id="824" name="Shape 824"/>
          <p:cNvPicPr preferRelativeResize="0"/>
          <p:nvPr/>
        </p:nvPicPr>
        <p:blipFill>
          <a:blip r:embed="rId3"/>
          <a:stretch>
            <a:fillRect/>
          </a:stretch>
        </p:blipFill>
        <p:spPr>
          <a:xfrm>
            <a:off x="452426" y="1577425"/>
            <a:ext cx="2166249" cy="4636024"/>
          </a:xfrm>
          <a:prstGeom prst="rect">
            <a:avLst/>
          </a:prstGeom>
          <a:noFill/>
          <a:ln>
            <a:noFill/>
          </a:ln>
        </p:spPr>
      </p:pic>
      <p:pic>
        <p:nvPicPr>
          <p:cNvPr id="825" name="Shape 825"/>
          <p:cNvPicPr preferRelativeResize="0"/>
          <p:nvPr/>
        </p:nvPicPr>
        <p:blipFill>
          <a:blip r:embed="rId4"/>
          <a:stretch>
            <a:fillRect/>
          </a:stretch>
        </p:blipFill>
        <p:spPr>
          <a:xfrm>
            <a:off x="5578150" y="1577425"/>
            <a:ext cx="2607500" cy="2178475"/>
          </a:xfrm>
          <a:prstGeom prst="rect">
            <a:avLst/>
          </a:prstGeom>
          <a:noFill/>
          <a:ln>
            <a:noFill/>
          </a:ln>
        </p:spPr>
      </p:pic>
      <p:sp>
        <p:nvSpPr>
          <p:cNvPr id="826" name="Shape 826"/>
          <p:cNvSpPr txBox="1"/>
          <p:nvPr/>
        </p:nvSpPr>
        <p:spPr>
          <a:xfrm>
            <a:off x="2752150" y="1622200"/>
            <a:ext cx="2688900" cy="2372699"/>
          </a:xfrm>
          <a:prstGeom prst="rect">
            <a:avLst/>
          </a:prstGeom>
          <a:noFill/>
        </p:spPr>
        <p:txBody>
          <a:bodyPr lIns="91425" tIns="91425" rIns="91425" bIns="91425" anchor="ctr" anchorCtr="0">
            <a:noAutofit/>
          </a:bodyPr>
          <a:lstStyle/>
          <a:p>
            <a:pPr algn="ctr"/>
            <a:r>
              <a:rPr lang="en" sz="2100">
                <a:latin typeface="Droid Serif"/>
                <a:ea typeface="Droid Serif"/>
                <a:cs typeface="Droid Serif"/>
                <a:sym typeface="Droid Serif"/>
              </a:rPr>
              <a:t>We need to move three squares to the right. So, we go to the </a:t>
            </a:r>
            <a:r>
              <a:rPr lang="en" sz="2100" u="sng">
                <a:latin typeface="Droid Serif"/>
                <a:ea typeface="Droid Serif"/>
                <a:cs typeface="Droid Serif"/>
                <a:sym typeface="Droid Serif"/>
              </a:rPr>
              <a:t>More Blocks</a:t>
            </a:r>
            <a:r>
              <a:rPr lang="en" sz="2100">
                <a:latin typeface="Droid Serif"/>
                <a:ea typeface="Droid Serif"/>
                <a:cs typeface="Droid Serif"/>
                <a:sym typeface="Droid Serif"/>
              </a:rPr>
              <a:t> section and drag and drop blocks to make this</a:t>
            </a:r>
          </a:p>
        </p:txBody>
      </p:sp>
      <p:cxnSp>
        <p:nvCxnSpPr>
          <p:cNvPr id="827" name="Shape 827"/>
          <p:cNvCxnSpPr/>
          <p:nvPr/>
        </p:nvCxnSpPr>
        <p:spPr>
          <a:xfrm rot="10800000" flipH="1">
            <a:off x="5050600" y="3277875"/>
            <a:ext cx="1180799" cy="529499"/>
          </a:xfrm>
          <a:prstGeom prst="straightConnector1">
            <a:avLst/>
          </a:prstGeom>
          <a:noFill/>
          <a:ln w="19050" cap="flat">
            <a:solidFill>
              <a:schemeClr val="dk2"/>
            </a:solidFill>
            <a:prstDash val="solid"/>
            <a:round/>
            <a:headEnd type="none" w="lg" len="lg"/>
            <a:tailEnd type="triangle" w="lg" len="lg"/>
          </a:ln>
        </p:spPr>
      </p:cxnSp>
      <p:pic>
        <p:nvPicPr>
          <p:cNvPr id="828" name="Shape 828"/>
          <p:cNvPicPr preferRelativeResize="0"/>
          <p:nvPr/>
        </p:nvPicPr>
        <p:blipFill>
          <a:blip r:embed="rId5"/>
          <a:stretch>
            <a:fillRect/>
          </a:stretch>
        </p:blipFill>
        <p:spPr>
          <a:xfrm>
            <a:off x="4665675" y="5123825"/>
            <a:ext cx="2047875" cy="1143000"/>
          </a:xfrm>
          <a:prstGeom prst="rect">
            <a:avLst/>
          </a:prstGeom>
          <a:noFill/>
          <a:ln>
            <a:noFill/>
          </a:ln>
        </p:spPr>
      </p:pic>
      <p:sp>
        <p:nvSpPr>
          <p:cNvPr id="829" name="Shape 829"/>
          <p:cNvSpPr/>
          <p:nvPr/>
        </p:nvSpPr>
        <p:spPr>
          <a:xfrm>
            <a:off x="5801475" y="4621350"/>
            <a:ext cx="1476900" cy="827999"/>
          </a:xfrm>
          <a:prstGeom prst="wedgeRoundRectCallout">
            <a:avLst>
              <a:gd name="adj1" fmla="val -20833"/>
              <a:gd name="adj2" fmla="val 62500"/>
              <a:gd name="adj3" fmla="val 0"/>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r>
              <a:rPr lang="en"/>
              <a:t>I'm feeling a bit blocky myself.</a:t>
            </a:r>
          </a:p>
        </p:txBody>
      </p:sp>
    </p:spTree>
    <p:extLst>
      <p:ext uri="{BB962C8B-B14F-4D97-AF65-F5344CB8AC3E}">
        <p14:creationId xmlns:p14="http://schemas.microsoft.com/office/powerpoint/2010/main" val="1624911687"/>
      </p:ext>
    </p:extLst>
  </p:cSld>
  <p:clrMapOvr>
    <a:masterClrMapping/>
  </p:clrMapOvr>
  <p:transition spd="slow">
    <p:cut/>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pic>
        <p:nvPicPr>
          <p:cNvPr id="834" name="Shape 834"/>
          <p:cNvPicPr preferRelativeResize="0"/>
          <p:nvPr/>
        </p:nvPicPr>
        <p:blipFill>
          <a:blip r:embed="rId3"/>
          <a:stretch>
            <a:fillRect/>
          </a:stretch>
        </p:blipFill>
        <p:spPr>
          <a:xfrm>
            <a:off x="1322737" y="2088234"/>
            <a:ext cx="6300774" cy="3655075"/>
          </a:xfrm>
          <a:prstGeom prst="rect">
            <a:avLst/>
          </a:prstGeom>
          <a:noFill/>
          <a:ln>
            <a:noFill/>
          </a:ln>
        </p:spPr>
      </p:pic>
      <p:sp>
        <p:nvSpPr>
          <p:cNvPr id="835" name="Shape 835"/>
          <p:cNvSpPr txBox="1">
            <a:spLocks noGrp="1"/>
          </p:cNvSpPr>
          <p:nvPr>
            <p:ph type="title"/>
          </p:nvPr>
        </p:nvSpPr>
        <p:spPr>
          <a:xfrm>
            <a:off x="275275" y="347387"/>
            <a:ext cx="8229600" cy="1143000"/>
          </a:xfrm>
          <a:prstGeom prst="rect">
            <a:avLst/>
          </a:prstGeom>
        </p:spPr>
        <p:txBody>
          <a:bodyPr lIns="91425" tIns="91425" rIns="91425" bIns="91425" anchor="t" anchorCtr="0">
            <a:noAutofit/>
          </a:bodyPr>
          <a:lstStyle/>
          <a:p>
            <a:pPr lvl="0" rtl="0">
              <a:spcBef>
                <a:spcPts val="0"/>
              </a:spcBef>
              <a:buNone/>
            </a:pPr>
            <a:r>
              <a:rPr lang="en" b="0">
                <a:latin typeface="Droid Serif"/>
                <a:ea typeface="Droid Serif"/>
                <a:cs typeface="Droid Serif"/>
                <a:sym typeface="Droid Serif"/>
              </a:rPr>
              <a:t>The</a:t>
            </a:r>
            <a:r>
              <a:rPr lang="en">
                <a:latin typeface="Droid Serif"/>
                <a:ea typeface="Droid Serif"/>
                <a:cs typeface="Droid Serif"/>
                <a:sym typeface="Droid Serif"/>
              </a:rPr>
              <a:t> repeat </a:t>
            </a:r>
            <a:r>
              <a:rPr lang="en" b="0">
                <a:latin typeface="Droid Serif"/>
                <a:ea typeface="Droid Serif"/>
                <a:cs typeface="Droid Serif"/>
                <a:sym typeface="Droid Serif"/>
              </a:rPr>
              <a:t>block</a:t>
            </a:r>
          </a:p>
        </p:txBody>
      </p:sp>
      <p:sp>
        <p:nvSpPr>
          <p:cNvPr id="836" name="Shape 836"/>
          <p:cNvSpPr txBox="1"/>
          <p:nvPr/>
        </p:nvSpPr>
        <p:spPr>
          <a:xfrm>
            <a:off x="1466875" y="1144500"/>
            <a:ext cx="5846399" cy="849900"/>
          </a:xfrm>
          <a:prstGeom prst="rect">
            <a:avLst/>
          </a:prstGeom>
        </p:spPr>
        <p:txBody>
          <a:bodyPr lIns="91425" tIns="91425" rIns="91425" bIns="91425" anchor="ctr" anchorCtr="0">
            <a:noAutofit/>
          </a:bodyPr>
          <a:lstStyle/>
          <a:p>
            <a:pPr algn="ctr"/>
            <a:r>
              <a:rPr lang="en" sz="3000">
                <a:latin typeface="Droid Serif"/>
                <a:ea typeface="Droid Serif"/>
                <a:cs typeface="Droid Serif"/>
                <a:sym typeface="Droid Serif"/>
              </a:rPr>
              <a:t>These are identical programs.</a:t>
            </a:r>
          </a:p>
        </p:txBody>
      </p:sp>
      <p:sp>
        <p:nvSpPr>
          <p:cNvPr id="837" name="Shape 837"/>
          <p:cNvSpPr txBox="1"/>
          <p:nvPr/>
        </p:nvSpPr>
        <p:spPr>
          <a:xfrm>
            <a:off x="2868800" y="4964600"/>
            <a:ext cx="4602899" cy="635100"/>
          </a:xfrm>
          <a:prstGeom prst="rect">
            <a:avLst/>
          </a:prstGeom>
          <a:solidFill>
            <a:srgbClr val="FCE5CD"/>
          </a:solidFill>
        </p:spPr>
        <p:txBody>
          <a:bodyPr lIns="91425" tIns="91425" rIns="91425" bIns="91425" anchor="ctr" anchorCtr="0">
            <a:noAutofit/>
          </a:bodyPr>
          <a:lstStyle/>
          <a:p>
            <a:pPr algn="ctr"/>
            <a:r>
              <a:rPr lang="en" sz="2400">
                <a:latin typeface="Droid Serif"/>
                <a:ea typeface="Droid Serif"/>
                <a:cs typeface="Droid Serif"/>
                <a:sym typeface="Droid Serif"/>
              </a:rPr>
              <a:t>Each one moves left </a:t>
            </a:r>
            <a:r>
              <a:rPr lang="en" sz="2400" b="1">
                <a:solidFill>
                  <a:srgbClr val="0000FF"/>
                </a:solidFill>
                <a:latin typeface="Droid Serif"/>
                <a:ea typeface="Droid Serif"/>
                <a:cs typeface="Droid Serif"/>
                <a:sym typeface="Droid Serif"/>
              </a:rPr>
              <a:t>6</a:t>
            </a:r>
            <a:r>
              <a:rPr lang="en" sz="2400">
                <a:latin typeface="Droid Serif"/>
                <a:ea typeface="Droid Serif"/>
                <a:cs typeface="Droid Serif"/>
                <a:sym typeface="Droid Serif"/>
              </a:rPr>
              <a:t> times</a:t>
            </a:r>
          </a:p>
        </p:txBody>
      </p:sp>
      <p:sp>
        <p:nvSpPr>
          <p:cNvPr id="838" name="Shape 838"/>
          <p:cNvSpPr txBox="1">
            <a:spLocks noGrp="1"/>
          </p:cNvSpPr>
          <p:nvPr>
            <p:ph type="body" idx="1"/>
          </p:nvPr>
        </p:nvSpPr>
        <p:spPr>
          <a:xfrm rot="-397098">
            <a:off x="5997427" y="5866033"/>
            <a:ext cx="3016803" cy="766491"/>
          </a:xfrm>
          <a:prstGeom prst="rect">
            <a:avLst/>
          </a:prstGeom>
          <a:solidFill>
            <a:srgbClr val="C9DAF8"/>
          </a:solidFill>
        </p:spPr>
        <p:txBody>
          <a:bodyPr lIns="91425" tIns="91425" rIns="91425" bIns="91425" anchor="t" anchorCtr="0">
            <a:noAutofit/>
          </a:bodyPr>
          <a:lstStyle/>
          <a:p>
            <a:pPr lvl="0" algn="ctr" rtl="0">
              <a:spcBef>
                <a:spcPts val="0"/>
              </a:spcBef>
              <a:buNone/>
            </a:pPr>
            <a:r>
              <a:rPr lang="en" sz="1500" dirty="0">
                <a:latin typeface="Droid Serif"/>
                <a:ea typeface="Droid Serif"/>
                <a:cs typeface="Droid Serif"/>
                <a:sym typeface="Droid Serif"/>
              </a:rPr>
              <a:t>Try solving the Ocean mazes </a:t>
            </a:r>
            <a:r>
              <a:rPr lang="en" sz="1500" i="1" dirty="0">
                <a:latin typeface="Droid Serif"/>
                <a:ea typeface="Droid Serif"/>
                <a:cs typeface="Droid Serif"/>
                <a:sym typeface="Droid Serif"/>
              </a:rPr>
              <a:t>using the</a:t>
            </a:r>
            <a:r>
              <a:rPr lang="en" sz="1500" b="1" i="1" dirty="0">
                <a:latin typeface="Droid Serif"/>
                <a:ea typeface="Droid Serif"/>
                <a:cs typeface="Droid Serif"/>
                <a:sym typeface="Droid Serif"/>
              </a:rPr>
              <a:t> repeat </a:t>
            </a:r>
            <a:r>
              <a:rPr lang="en" sz="1500" i="1" dirty="0">
                <a:latin typeface="Droid Serif"/>
                <a:ea typeface="Droid Serif"/>
                <a:cs typeface="Droid Serif"/>
                <a:sym typeface="Droid Serif"/>
              </a:rPr>
              <a:t>block</a:t>
            </a:r>
          </a:p>
          <a:p>
            <a:pPr lvl="0" algn="ctr" rtl="0">
              <a:spcBef>
                <a:spcPts val="0"/>
              </a:spcBef>
              <a:buNone/>
            </a:pPr>
            <a:endParaRPr sz="1500" dirty="0">
              <a:latin typeface="Droid Serif"/>
              <a:ea typeface="Droid Serif"/>
              <a:cs typeface="Droid Serif"/>
              <a:sym typeface="Droid Serif"/>
            </a:endParaRPr>
          </a:p>
          <a:p>
            <a:pPr lvl="0" algn="ctr" rtl="0">
              <a:spcBef>
                <a:spcPts val="0"/>
              </a:spcBef>
              <a:buNone/>
            </a:pPr>
            <a:endParaRPr sz="1500" dirty="0">
              <a:latin typeface="Droid Serif"/>
              <a:ea typeface="Droid Serif"/>
              <a:cs typeface="Droid Serif"/>
              <a:sym typeface="Droid Serif"/>
            </a:endParaRPr>
          </a:p>
        </p:txBody>
      </p:sp>
    </p:spTree>
    <p:extLst>
      <p:ext uri="{BB962C8B-B14F-4D97-AF65-F5344CB8AC3E}">
        <p14:creationId xmlns:p14="http://schemas.microsoft.com/office/powerpoint/2010/main" val="37312856"/>
      </p:ext>
    </p:extLst>
  </p:cSld>
  <p:clrMapOvr>
    <a:masterClrMapping/>
  </p:clrMapOvr>
  <p:transition spd="slow">
    <p:cut/>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pic>
        <p:nvPicPr>
          <p:cNvPr id="843" name="Shape 843"/>
          <p:cNvPicPr preferRelativeResize="0"/>
          <p:nvPr/>
        </p:nvPicPr>
        <p:blipFill>
          <a:blip r:embed="rId3"/>
          <a:stretch>
            <a:fillRect/>
          </a:stretch>
        </p:blipFill>
        <p:spPr>
          <a:xfrm>
            <a:off x="179425" y="1241250"/>
            <a:ext cx="6363275" cy="5099675"/>
          </a:xfrm>
          <a:prstGeom prst="rect">
            <a:avLst/>
          </a:prstGeom>
          <a:noFill/>
          <a:ln>
            <a:noFill/>
          </a:ln>
        </p:spPr>
      </p:pic>
      <p:sp>
        <p:nvSpPr>
          <p:cNvPr id="844" name="Shape 844"/>
          <p:cNvSpPr txBox="1">
            <a:spLocks noGrp="1"/>
          </p:cNvSpPr>
          <p:nvPr>
            <p:ph type="title"/>
          </p:nvPr>
        </p:nvSpPr>
        <p:spPr>
          <a:xfrm>
            <a:off x="275275" y="347387"/>
            <a:ext cx="8229600" cy="1143000"/>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Studio 1 </a:t>
            </a:r>
            <a:r>
              <a:rPr lang="en" i="1">
                <a:latin typeface="Droid Serif"/>
                <a:ea typeface="Droid Serif"/>
                <a:cs typeface="Droid Serif"/>
                <a:sym typeface="Droid Serif"/>
              </a:rPr>
              <a:t>Ocean </a:t>
            </a:r>
            <a:r>
              <a:rPr lang="en">
                <a:latin typeface="Droid Serif"/>
                <a:ea typeface="Droid Serif"/>
                <a:cs typeface="Droid Serif"/>
                <a:sym typeface="Droid Serif"/>
              </a:rPr>
              <a:t>mazes...</a:t>
            </a:r>
          </a:p>
        </p:txBody>
      </p:sp>
      <p:sp>
        <p:nvSpPr>
          <p:cNvPr id="845" name="Shape 845"/>
          <p:cNvSpPr txBox="1">
            <a:spLocks noGrp="1"/>
          </p:cNvSpPr>
          <p:nvPr>
            <p:ph type="body" idx="1"/>
          </p:nvPr>
        </p:nvSpPr>
        <p:spPr>
          <a:xfrm>
            <a:off x="6868025" y="3013225"/>
            <a:ext cx="2045700" cy="1143000"/>
          </a:xfrm>
          <a:prstGeom prst="rect">
            <a:avLst/>
          </a:prstGeom>
          <a:solidFill>
            <a:srgbClr val="C9DAF8"/>
          </a:solidFill>
        </p:spPr>
        <p:txBody>
          <a:bodyPr lIns="91425" tIns="91425" rIns="91425" bIns="91425" anchor="ctr" anchorCtr="0">
            <a:noAutofit/>
          </a:bodyPr>
          <a:lstStyle/>
          <a:p>
            <a:pPr lvl="0" algn="ctr" rtl="0">
              <a:spcBef>
                <a:spcPts val="0"/>
              </a:spcBef>
              <a:buNone/>
            </a:pPr>
            <a:r>
              <a:rPr lang="en" sz="2100">
                <a:latin typeface="Droid Serif"/>
                <a:ea typeface="Droid Serif"/>
                <a:cs typeface="Droid Serif"/>
                <a:sym typeface="Droid Serif"/>
              </a:rPr>
              <a:t>Try (at least) Ocean mazes </a:t>
            </a:r>
            <a:r>
              <a:rPr lang="en" sz="2100" b="1">
                <a:latin typeface="Droid Serif"/>
                <a:ea typeface="Droid Serif"/>
                <a:cs typeface="Droid Serif"/>
                <a:sym typeface="Droid Serif"/>
              </a:rPr>
              <a:t>1.9 + 1.10</a:t>
            </a:r>
          </a:p>
        </p:txBody>
      </p:sp>
      <p:sp>
        <p:nvSpPr>
          <p:cNvPr id="846" name="Shape 846"/>
          <p:cNvSpPr txBox="1"/>
          <p:nvPr/>
        </p:nvSpPr>
        <p:spPr>
          <a:xfrm>
            <a:off x="3976300" y="5462225"/>
            <a:ext cx="4752900" cy="1010099"/>
          </a:xfrm>
          <a:prstGeom prst="rect">
            <a:avLst/>
          </a:prstGeom>
          <a:solidFill>
            <a:srgbClr val="D9D2E9"/>
          </a:solidFill>
        </p:spPr>
        <p:txBody>
          <a:bodyPr lIns="91425" tIns="91425" rIns="91425" bIns="91425" anchor="ctr" anchorCtr="0">
            <a:noAutofit/>
          </a:bodyPr>
          <a:lstStyle/>
          <a:p>
            <a:pPr algn="ctr"/>
            <a:r>
              <a:rPr lang="en" sz="3000" i="1">
                <a:latin typeface="Droid Serif"/>
                <a:ea typeface="Droid Serif"/>
                <a:cs typeface="Droid Serif"/>
                <a:sym typeface="Droid Serif"/>
              </a:rPr>
              <a:t>How </a:t>
            </a:r>
            <a:r>
              <a:rPr lang="en" sz="3000" b="1" i="1">
                <a:solidFill>
                  <a:srgbClr val="9900FF"/>
                </a:solidFill>
                <a:latin typeface="Droid Serif"/>
                <a:ea typeface="Droid Serif"/>
                <a:cs typeface="Droid Serif"/>
                <a:sym typeface="Droid Serif"/>
              </a:rPr>
              <a:t>few purple blocks</a:t>
            </a:r>
            <a:r>
              <a:rPr lang="en" sz="3000" i="1">
                <a:latin typeface="Droid Serif"/>
                <a:ea typeface="Droid Serif"/>
                <a:cs typeface="Droid Serif"/>
                <a:sym typeface="Droid Serif"/>
              </a:rPr>
              <a:t> can you use?</a:t>
            </a:r>
          </a:p>
        </p:txBody>
      </p:sp>
      <p:pic>
        <p:nvPicPr>
          <p:cNvPr id="847" name="Shape 847"/>
          <p:cNvPicPr preferRelativeResize="0"/>
          <p:nvPr/>
        </p:nvPicPr>
        <p:blipFill>
          <a:blip r:embed="rId4"/>
          <a:stretch>
            <a:fillRect/>
          </a:stretch>
        </p:blipFill>
        <p:spPr>
          <a:xfrm>
            <a:off x="7400912" y="0"/>
            <a:ext cx="1743075" cy="1162050"/>
          </a:xfrm>
          <a:prstGeom prst="rect">
            <a:avLst/>
          </a:prstGeom>
          <a:noFill/>
          <a:ln>
            <a:noFill/>
          </a:ln>
        </p:spPr>
      </p:pic>
    </p:spTree>
    <p:extLst>
      <p:ext uri="{BB962C8B-B14F-4D97-AF65-F5344CB8AC3E}">
        <p14:creationId xmlns:p14="http://schemas.microsoft.com/office/powerpoint/2010/main" val="2993569507"/>
      </p:ext>
    </p:extLst>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2" name="Picture 1" descr="Screen Shot 2014-06-10 at 9.36.3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403" y="1026227"/>
            <a:ext cx="7687221" cy="4875425"/>
          </a:xfrm>
          <a:prstGeom prst="rect">
            <a:avLst/>
          </a:prstGeom>
        </p:spPr>
      </p:pic>
      <p:sp>
        <p:nvSpPr>
          <p:cNvPr id="3" name="TextBox 2"/>
          <p:cNvSpPr txBox="1"/>
          <p:nvPr/>
        </p:nvSpPr>
        <p:spPr>
          <a:xfrm rot="21041864">
            <a:off x="5107381" y="1440180"/>
            <a:ext cx="3546853" cy="738664"/>
          </a:xfrm>
          <a:prstGeom prst="rect">
            <a:avLst/>
          </a:prstGeom>
          <a:solidFill>
            <a:srgbClr val="FF9900"/>
          </a:solidFill>
        </p:spPr>
        <p:txBody>
          <a:bodyPr wrap="square" rtlCol="0">
            <a:spAutoFit/>
          </a:bodyPr>
          <a:lstStyle/>
          <a:p>
            <a:pPr algn="ctr"/>
            <a:r>
              <a:rPr lang="en-US" sz="4200" dirty="0" smtClean="0">
                <a:latin typeface="Cambria" panose="02040503050406030204" pitchFamily="18" charset="0"/>
              </a:rPr>
              <a:t>CS ~ Data!</a:t>
            </a:r>
            <a:endParaRPr lang="en-US" sz="4200" dirty="0">
              <a:latin typeface="Cambria" panose="02040503050406030204" pitchFamily="18" charset="0"/>
            </a:endParaRPr>
          </a:p>
        </p:txBody>
      </p:sp>
    </p:spTree>
    <p:extLst>
      <p:ext uri="{BB962C8B-B14F-4D97-AF65-F5344CB8AC3E}">
        <p14:creationId xmlns:p14="http://schemas.microsoft.com/office/powerpoint/2010/main" val="167101701"/>
      </p:ext>
    </p:extLst>
  </p:cSld>
  <p:clrMapOvr>
    <a:masterClrMapping/>
  </p:clrMapOvr>
  <p:transition spd="slow">
    <p:cut/>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sp>
        <p:nvSpPr>
          <p:cNvPr id="933" name="Shape 933"/>
          <p:cNvSpPr txBox="1">
            <a:spLocks noGrp="1"/>
          </p:cNvSpPr>
          <p:nvPr>
            <p:ph type="title"/>
          </p:nvPr>
        </p:nvSpPr>
        <p:spPr>
          <a:xfrm>
            <a:off x="497450" y="308750"/>
            <a:ext cx="2465099" cy="727200"/>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Studio 2</a:t>
            </a:r>
          </a:p>
        </p:txBody>
      </p:sp>
      <p:sp>
        <p:nvSpPr>
          <p:cNvPr id="934" name="Shape 934"/>
          <p:cNvSpPr txBox="1">
            <a:spLocks noGrp="1"/>
          </p:cNvSpPr>
          <p:nvPr>
            <p:ph type="title" idx="4294967295"/>
          </p:nvPr>
        </p:nvSpPr>
        <p:spPr>
          <a:xfrm>
            <a:off x="6024800" y="308750"/>
            <a:ext cx="2633700" cy="727200"/>
          </a:xfrm>
          <a:prstGeom prst="rect">
            <a:avLst/>
          </a:prstGeom>
          <a:solidFill>
            <a:srgbClr val="D9EAD3"/>
          </a:solidFill>
        </p:spPr>
        <p:txBody>
          <a:bodyPr lIns="91425" tIns="91425" rIns="91425" bIns="91425" anchor="ctr" anchorCtr="0">
            <a:noAutofit/>
          </a:bodyPr>
          <a:lstStyle/>
          <a:p>
            <a:pPr lvl="0" algn="ctr" rtl="0">
              <a:spcBef>
                <a:spcPts val="0"/>
              </a:spcBef>
              <a:buNone/>
            </a:pPr>
            <a:r>
              <a:rPr lang="en" i="1">
                <a:solidFill>
                  <a:srgbClr val="38761D"/>
                </a:solidFill>
                <a:latin typeface="Droid Serif"/>
                <a:ea typeface="Droid Serif"/>
                <a:cs typeface="Droid Serif"/>
                <a:sym typeface="Droid Serif"/>
              </a:rPr>
              <a:t>Safari</a:t>
            </a:r>
          </a:p>
        </p:txBody>
      </p:sp>
      <p:sp>
        <p:nvSpPr>
          <p:cNvPr id="935" name="Shape 935"/>
          <p:cNvSpPr txBox="1">
            <a:spLocks noGrp="1"/>
          </p:cNvSpPr>
          <p:nvPr>
            <p:ph type="title" idx="4294967295"/>
          </p:nvPr>
        </p:nvSpPr>
        <p:spPr>
          <a:xfrm>
            <a:off x="5235693" y="2291125"/>
            <a:ext cx="2266200" cy="727200"/>
          </a:xfrm>
          <a:prstGeom prst="rect">
            <a:avLst/>
          </a:prstGeom>
          <a:noFill/>
        </p:spPr>
        <p:txBody>
          <a:bodyPr lIns="91425" tIns="91425" rIns="91425" bIns="91425" anchor="ctr" anchorCtr="0">
            <a:noAutofit/>
          </a:bodyPr>
          <a:lstStyle/>
          <a:p>
            <a:pPr lvl="0" rtl="0">
              <a:spcBef>
                <a:spcPts val="0"/>
              </a:spcBef>
              <a:buNone/>
            </a:pPr>
            <a:r>
              <a:rPr lang="en" sz="2400" i="1">
                <a:solidFill>
                  <a:srgbClr val="000000"/>
                </a:solidFill>
                <a:latin typeface="Droid Serif"/>
                <a:ea typeface="Droid Serif"/>
                <a:cs typeface="Droid Serif"/>
                <a:sym typeface="Droid Serif"/>
              </a:rPr>
              <a:t>Enemies!</a:t>
            </a:r>
          </a:p>
          <a:p>
            <a:pPr lvl="0" rtl="0">
              <a:spcBef>
                <a:spcPts val="0"/>
              </a:spcBef>
              <a:buNone/>
            </a:pPr>
            <a:r>
              <a:rPr lang="en" sz="2400" b="0" i="1">
                <a:solidFill>
                  <a:srgbClr val="000000"/>
                </a:solidFill>
                <a:latin typeface="Droid Serif"/>
                <a:ea typeface="Droid Serif"/>
                <a:cs typeface="Droid Serif"/>
                <a:sym typeface="Droid Serif"/>
              </a:rPr>
              <a:t>(predators)</a:t>
            </a:r>
          </a:p>
        </p:txBody>
      </p:sp>
      <p:sp>
        <p:nvSpPr>
          <p:cNvPr id="936" name="Shape 936"/>
          <p:cNvSpPr txBox="1">
            <a:spLocks noGrp="1"/>
          </p:cNvSpPr>
          <p:nvPr>
            <p:ph type="title" idx="4294967295"/>
          </p:nvPr>
        </p:nvSpPr>
        <p:spPr>
          <a:xfrm>
            <a:off x="5993975" y="3677925"/>
            <a:ext cx="2633700" cy="727200"/>
          </a:xfrm>
          <a:prstGeom prst="rect">
            <a:avLst/>
          </a:prstGeom>
          <a:noFill/>
        </p:spPr>
        <p:txBody>
          <a:bodyPr lIns="91425" tIns="91425" rIns="91425" bIns="91425" anchor="ctr" anchorCtr="0">
            <a:noAutofit/>
          </a:bodyPr>
          <a:lstStyle/>
          <a:p>
            <a:pPr lvl="0" algn="ctr" rtl="0">
              <a:spcBef>
                <a:spcPts val="0"/>
              </a:spcBef>
              <a:buNone/>
            </a:pPr>
            <a:r>
              <a:rPr lang="en" sz="2400" b="0" i="1">
                <a:solidFill>
                  <a:srgbClr val="000000"/>
                </a:solidFill>
                <a:latin typeface="Droid Serif"/>
                <a:ea typeface="Droid Serif"/>
                <a:cs typeface="Droid Serif"/>
                <a:sym typeface="Droid Serif"/>
              </a:rPr>
              <a:t>lead to using the </a:t>
            </a:r>
            <a:r>
              <a:rPr lang="en" sz="2400" i="1">
                <a:solidFill>
                  <a:srgbClr val="000000"/>
                </a:solidFill>
                <a:latin typeface="Droid Serif"/>
                <a:ea typeface="Droid Serif"/>
                <a:cs typeface="Droid Serif"/>
                <a:sym typeface="Droid Serif"/>
              </a:rPr>
              <a:t>WAIT  </a:t>
            </a:r>
            <a:r>
              <a:rPr lang="en" sz="2400" b="0" i="1">
                <a:solidFill>
                  <a:srgbClr val="000000"/>
                </a:solidFill>
                <a:latin typeface="Droid Serif"/>
                <a:ea typeface="Droid Serif"/>
                <a:cs typeface="Droid Serif"/>
                <a:sym typeface="Droid Serif"/>
              </a:rPr>
              <a:t>block</a:t>
            </a:r>
          </a:p>
        </p:txBody>
      </p:sp>
      <p:pic>
        <p:nvPicPr>
          <p:cNvPr id="937" name="Shape 937"/>
          <p:cNvPicPr preferRelativeResize="0"/>
          <p:nvPr/>
        </p:nvPicPr>
        <p:blipFill>
          <a:blip r:embed="rId3"/>
          <a:stretch>
            <a:fillRect/>
          </a:stretch>
        </p:blipFill>
        <p:spPr>
          <a:xfrm>
            <a:off x="516312" y="1848062"/>
            <a:ext cx="4657725" cy="3505200"/>
          </a:xfrm>
          <a:prstGeom prst="rect">
            <a:avLst/>
          </a:prstGeom>
          <a:noFill/>
          <a:ln>
            <a:noFill/>
          </a:ln>
        </p:spPr>
      </p:pic>
      <p:pic>
        <p:nvPicPr>
          <p:cNvPr id="938" name="Shape 938"/>
          <p:cNvPicPr preferRelativeResize="0"/>
          <p:nvPr/>
        </p:nvPicPr>
        <p:blipFill>
          <a:blip r:embed="rId4"/>
          <a:stretch>
            <a:fillRect/>
          </a:stretch>
        </p:blipFill>
        <p:spPr>
          <a:xfrm>
            <a:off x="6293600" y="4534062"/>
            <a:ext cx="2034449" cy="727200"/>
          </a:xfrm>
          <a:prstGeom prst="rect">
            <a:avLst/>
          </a:prstGeom>
          <a:noFill/>
          <a:ln>
            <a:noFill/>
          </a:ln>
        </p:spPr>
      </p:pic>
      <p:sp>
        <p:nvSpPr>
          <p:cNvPr id="939" name="Shape 939"/>
          <p:cNvSpPr txBox="1"/>
          <p:nvPr/>
        </p:nvSpPr>
        <p:spPr>
          <a:xfrm>
            <a:off x="0" y="6360000"/>
            <a:ext cx="4719599" cy="497999"/>
          </a:xfrm>
          <a:prstGeom prst="rect">
            <a:avLst/>
          </a:prstGeom>
        </p:spPr>
        <p:txBody>
          <a:bodyPr lIns="91425" tIns="91425" rIns="91425" bIns="91425" anchor="ctr" anchorCtr="0">
            <a:noAutofit/>
          </a:bodyPr>
          <a:lstStyle/>
          <a:p>
            <a:r>
              <a:rPr lang="en" sz="2400">
                <a:latin typeface="Droid Serif"/>
                <a:ea typeface="Droid Serif"/>
                <a:cs typeface="Droid Serif"/>
                <a:sym typeface="Droid Serif"/>
              </a:rPr>
              <a:t>2.5, 2.8, 2.10*</a:t>
            </a:r>
          </a:p>
        </p:txBody>
      </p:sp>
    </p:spTree>
    <p:extLst>
      <p:ext uri="{BB962C8B-B14F-4D97-AF65-F5344CB8AC3E}">
        <p14:creationId xmlns:p14="http://schemas.microsoft.com/office/powerpoint/2010/main" val="3977763630"/>
      </p:ext>
    </p:extLst>
  </p:cSld>
  <p:clrMapOvr>
    <a:masterClrMapping/>
  </p:clrMapOvr>
  <p:transition spd="slow">
    <p:cut/>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944" name="Shape 944"/>
          <p:cNvSpPr txBox="1">
            <a:spLocks noGrp="1"/>
          </p:cNvSpPr>
          <p:nvPr>
            <p:ph type="title"/>
          </p:nvPr>
        </p:nvSpPr>
        <p:spPr>
          <a:xfrm>
            <a:off x="497450" y="308750"/>
            <a:ext cx="2465099" cy="727200"/>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Studio 3</a:t>
            </a:r>
          </a:p>
        </p:txBody>
      </p:sp>
      <p:sp>
        <p:nvSpPr>
          <p:cNvPr id="945" name="Shape 945"/>
          <p:cNvSpPr txBox="1">
            <a:spLocks noGrp="1"/>
          </p:cNvSpPr>
          <p:nvPr>
            <p:ph type="title" idx="4294967295"/>
          </p:nvPr>
        </p:nvSpPr>
        <p:spPr>
          <a:xfrm>
            <a:off x="6024800" y="308750"/>
            <a:ext cx="2633700" cy="727200"/>
          </a:xfrm>
          <a:prstGeom prst="rect">
            <a:avLst/>
          </a:prstGeom>
          <a:solidFill>
            <a:srgbClr val="D9EAD3"/>
          </a:solidFill>
        </p:spPr>
        <p:txBody>
          <a:bodyPr lIns="91425" tIns="91425" rIns="91425" bIns="91425" anchor="ctr" anchorCtr="0">
            <a:noAutofit/>
          </a:bodyPr>
          <a:lstStyle/>
          <a:p>
            <a:pPr lvl="0" algn="ctr" rtl="0">
              <a:spcBef>
                <a:spcPts val="0"/>
              </a:spcBef>
              <a:buNone/>
            </a:pPr>
            <a:r>
              <a:rPr lang="en" i="1">
                <a:solidFill>
                  <a:srgbClr val="38761D"/>
                </a:solidFill>
                <a:latin typeface="Droid Serif"/>
                <a:ea typeface="Droid Serif"/>
                <a:cs typeface="Droid Serif"/>
                <a:sym typeface="Droid Serif"/>
              </a:rPr>
              <a:t>Fire</a:t>
            </a:r>
          </a:p>
        </p:txBody>
      </p:sp>
      <p:pic>
        <p:nvPicPr>
          <p:cNvPr id="946" name="Shape 946"/>
          <p:cNvPicPr preferRelativeResize="0"/>
          <p:nvPr/>
        </p:nvPicPr>
        <p:blipFill>
          <a:blip r:embed="rId3"/>
          <a:stretch>
            <a:fillRect/>
          </a:stretch>
        </p:blipFill>
        <p:spPr>
          <a:xfrm>
            <a:off x="840350" y="1552575"/>
            <a:ext cx="3390899" cy="3393799"/>
          </a:xfrm>
          <a:prstGeom prst="rect">
            <a:avLst/>
          </a:prstGeom>
          <a:noFill/>
          <a:ln>
            <a:noFill/>
          </a:ln>
        </p:spPr>
      </p:pic>
      <p:sp>
        <p:nvSpPr>
          <p:cNvPr id="947" name="Shape 947"/>
          <p:cNvSpPr txBox="1">
            <a:spLocks noGrp="1"/>
          </p:cNvSpPr>
          <p:nvPr>
            <p:ph type="title" idx="4294967295"/>
          </p:nvPr>
        </p:nvSpPr>
        <p:spPr>
          <a:xfrm>
            <a:off x="1218950" y="5133225"/>
            <a:ext cx="2633700" cy="727200"/>
          </a:xfrm>
          <a:prstGeom prst="rect">
            <a:avLst/>
          </a:prstGeom>
          <a:noFill/>
        </p:spPr>
        <p:txBody>
          <a:bodyPr lIns="91425" tIns="91425" rIns="91425" bIns="91425" anchor="ctr" anchorCtr="0">
            <a:noAutofit/>
          </a:bodyPr>
          <a:lstStyle/>
          <a:p>
            <a:pPr lvl="0" algn="ctr" rtl="0">
              <a:spcBef>
                <a:spcPts val="0"/>
              </a:spcBef>
              <a:buNone/>
            </a:pPr>
            <a:r>
              <a:rPr lang="en" sz="2400" i="1">
                <a:solidFill>
                  <a:srgbClr val="000000"/>
                </a:solidFill>
                <a:latin typeface="Droid Serif"/>
                <a:ea typeface="Droid Serif"/>
                <a:cs typeface="Droid Serif"/>
                <a:sym typeface="Droid Serif"/>
              </a:rPr>
              <a:t>Teleporters</a:t>
            </a:r>
          </a:p>
          <a:p>
            <a:pPr lvl="0" algn="ctr" rtl="0">
              <a:spcBef>
                <a:spcPts val="0"/>
              </a:spcBef>
              <a:buNone/>
            </a:pPr>
            <a:r>
              <a:rPr lang="en" sz="2400" b="0" i="1">
                <a:solidFill>
                  <a:srgbClr val="000000"/>
                </a:solidFill>
                <a:latin typeface="Droid Serif"/>
                <a:ea typeface="Droid Serif"/>
                <a:cs typeface="Droid Serif"/>
                <a:sym typeface="Droid Serif"/>
              </a:rPr>
              <a:t>(portals)</a:t>
            </a:r>
          </a:p>
        </p:txBody>
      </p:sp>
      <p:sp>
        <p:nvSpPr>
          <p:cNvPr id="948" name="Shape 948"/>
          <p:cNvSpPr txBox="1">
            <a:spLocks noGrp="1"/>
          </p:cNvSpPr>
          <p:nvPr>
            <p:ph type="title" idx="4294967295"/>
          </p:nvPr>
        </p:nvSpPr>
        <p:spPr>
          <a:xfrm>
            <a:off x="4817100" y="4599825"/>
            <a:ext cx="3536700" cy="727200"/>
          </a:xfrm>
          <a:prstGeom prst="rect">
            <a:avLst/>
          </a:prstGeom>
          <a:noFill/>
        </p:spPr>
        <p:txBody>
          <a:bodyPr lIns="91425" tIns="91425" rIns="91425" bIns="91425" anchor="ctr" anchorCtr="0">
            <a:noAutofit/>
          </a:bodyPr>
          <a:lstStyle/>
          <a:p>
            <a:pPr lvl="0" algn="ctr" rtl="0">
              <a:spcBef>
                <a:spcPts val="0"/>
              </a:spcBef>
              <a:buNone/>
            </a:pPr>
            <a:r>
              <a:rPr lang="en" sz="2400" b="0" i="1">
                <a:solidFill>
                  <a:srgbClr val="000000"/>
                </a:solidFill>
                <a:latin typeface="Droid Serif"/>
                <a:ea typeface="Droid Serif"/>
                <a:cs typeface="Droid Serif"/>
                <a:sym typeface="Droid Serif"/>
              </a:rPr>
              <a:t>lead to the use of the</a:t>
            </a:r>
            <a:r>
              <a:rPr lang="en" sz="2400" i="1">
                <a:solidFill>
                  <a:srgbClr val="000000"/>
                </a:solidFill>
                <a:latin typeface="Droid Serif"/>
                <a:ea typeface="Droid Serif"/>
                <a:cs typeface="Droid Serif"/>
                <a:sym typeface="Droid Serif"/>
              </a:rPr>
              <a:t> IF/THEN/ELSE </a:t>
            </a:r>
            <a:r>
              <a:rPr lang="en" sz="2400" b="0" i="1">
                <a:solidFill>
                  <a:srgbClr val="000000"/>
                </a:solidFill>
                <a:latin typeface="Droid Serif"/>
                <a:ea typeface="Droid Serif"/>
                <a:cs typeface="Droid Serif"/>
                <a:sym typeface="Droid Serif"/>
              </a:rPr>
              <a:t>block</a:t>
            </a:r>
          </a:p>
        </p:txBody>
      </p:sp>
      <p:pic>
        <p:nvPicPr>
          <p:cNvPr id="949" name="Shape 949"/>
          <p:cNvPicPr preferRelativeResize="0"/>
          <p:nvPr/>
        </p:nvPicPr>
        <p:blipFill>
          <a:blip r:embed="rId4"/>
          <a:stretch>
            <a:fillRect/>
          </a:stretch>
        </p:blipFill>
        <p:spPr>
          <a:xfrm>
            <a:off x="5208626" y="2156625"/>
            <a:ext cx="2843749" cy="2239950"/>
          </a:xfrm>
          <a:prstGeom prst="rect">
            <a:avLst/>
          </a:prstGeom>
          <a:noFill/>
          <a:ln>
            <a:noFill/>
          </a:ln>
        </p:spPr>
      </p:pic>
      <p:sp>
        <p:nvSpPr>
          <p:cNvPr id="950" name="Shape 950"/>
          <p:cNvSpPr txBox="1"/>
          <p:nvPr/>
        </p:nvSpPr>
        <p:spPr>
          <a:xfrm>
            <a:off x="0" y="6360000"/>
            <a:ext cx="4719599" cy="497999"/>
          </a:xfrm>
          <a:prstGeom prst="rect">
            <a:avLst/>
          </a:prstGeom>
        </p:spPr>
        <p:txBody>
          <a:bodyPr lIns="91425" tIns="91425" rIns="91425" bIns="91425" anchor="ctr" anchorCtr="0">
            <a:noAutofit/>
          </a:bodyPr>
          <a:lstStyle/>
          <a:p>
            <a:r>
              <a:rPr lang="en" sz="2400">
                <a:latin typeface="Droid Serif"/>
                <a:ea typeface="Droid Serif"/>
                <a:cs typeface="Droid Serif"/>
                <a:sym typeface="Droid Serif"/>
              </a:rPr>
              <a:t>3.1, 3.4, 3.7, 3.10*</a:t>
            </a:r>
          </a:p>
        </p:txBody>
      </p:sp>
    </p:spTree>
    <p:extLst>
      <p:ext uri="{BB962C8B-B14F-4D97-AF65-F5344CB8AC3E}">
        <p14:creationId xmlns:p14="http://schemas.microsoft.com/office/powerpoint/2010/main" val="2088289963"/>
      </p:ext>
    </p:extLst>
  </p:cSld>
  <p:clrMapOvr>
    <a:masterClrMapping/>
  </p:clrMapOvr>
  <p:transition spd="slow">
    <p:cut/>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954"/>
        <p:cNvGrpSpPr/>
        <p:nvPr/>
      </p:nvGrpSpPr>
      <p:grpSpPr>
        <a:xfrm>
          <a:off x="0" y="0"/>
          <a:ext cx="0" cy="0"/>
          <a:chOff x="0" y="0"/>
          <a:chExt cx="0" cy="0"/>
        </a:xfrm>
      </p:grpSpPr>
      <p:sp>
        <p:nvSpPr>
          <p:cNvPr id="955" name="Shape 955"/>
          <p:cNvSpPr txBox="1">
            <a:spLocks noGrp="1"/>
          </p:cNvSpPr>
          <p:nvPr>
            <p:ph type="title"/>
          </p:nvPr>
        </p:nvSpPr>
        <p:spPr>
          <a:xfrm>
            <a:off x="497450" y="308750"/>
            <a:ext cx="2465099" cy="727200"/>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Studio 4</a:t>
            </a:r>
          </a:p>
        </p:txBody>
      </p:sp>
      <p:sp>
        <p:nvSpPr>
          <p:cNvPr id="956" name="Shape 956"/>
          <p:cNvSpPr txBox="1">
            <a:spLocks noGrp="1"/>
          </p:cNvSpPr>
          <p:nvPr>
            <p:ph type="title" idx="4294967295"/>
          </p:nvPr>
        </p:nvSpPr>
        <p:spPr>
          <a:xfrm>
            <a:off x="6024800" y="308750"/>
            <a:ext cx="2633700" cy="727200"/>
          </a:xfrm>
          <a:prstGeom prst="rect">
            <a:avLst/>
          </a:prstGeom>
          <a:solidFill>
            <a:srgbClr val="D9EAD3"/>
          </a:solidFill>
        </p:spPr>
        <p:txBody>
          <a:bodyPr lIns="91425" tIns="91425" rIns="91425" bIns="91425" anchor="ctr" anchorCtr="0">
            <a:noAutofit/>
          </a:bodyPr>
          <a:lstStyle/>
          <a:p>
            <a:pPr lvl="0" algn="ctr" rtl="0">
              <a:spcBef>
                <a:spcPts val="0"/>
              </a:spcBef>
              <a:buNone/>
            </a:pPr>
            <a:r>
              <a:rPr lang="en" i="1">
                <a:solidFill>
                  <a:srgbClr val="38761D"/>
                </a:solidFill>
                <a:latin typeface="Droid Serif"/>
                <a:ea typeface="Droid Serif"/>
                <a:cs typeface="Droid Serif"/>
                <a:sym typeface="Droid Serif"/>
              </a:rPr>
              <a:t>Jungle</a:t>
            </a:r>
          </a:p>
        </p:txBody>
      </p:sp>
      <p:sp>
        <p:nvSpPr>
          <p:cNvPr id="957" name="Shape 957"/>
          <p:cNvSpPr txBox="1">
            <a:spLocks noGrp="1"/>
          </p:cNvSpPr>
          <p:nvPr>
            <p:ph type="title" idx="4294967295"/>
          </p:nvPr>
        </p:nvSpPr>
        <p:spPr>
          <a:xfrm>
            <a:off x="5324100" y="2259225"/>
            <a:ext cx="2197799" cy="727200"/>
          </a:xfrm>
          <a:prstGeom prst="rect">
            <a:avLst/>
          </a:prstGeom>
          <a:noFill/>
        </p:spPr>
        <p:txBody>
          <a:bodyPr lIns="91425" tIns="91425" rIns="91425" bIns="91425" anchor="ctr" anchorCtr="0">
            <a:noAutofit/>
          </a:bodyPr>
          <a:lstStyle/>
          <a:p>
            <a:pPr lvl="0" rtl="0">
              <a:spcBef>
                <a:spcPts val="0"/>
              </a:spcBef>
              <a:buNone/>
            </a:pPr>
            <a:r>
              <a:rPr lang="en" sz="2400" b="0" i="1">
                <a:solidFill>
                  <a:srgbClr val="000000"/>
                </a:solidFill>
                <a:latin typeface="Droid Serif"/>
                <a:ea typeface="Droid Serif"/>
                <a:cs typeface="Droid Serif"/>
                <a:sym typeface="Droid Serif"/>
              </a:rPr>
              <a:t>many possible teleports...</a:t>
            </a:r>
          </a:p>
        </p:txBody>
      </p:sp>
      <p:sp>
        <p:nvSpPr>
          <p:cNvPr id="958" name="Shape 958"/>
          <p:cNvSpPr txBox="1">
            <a:spLocks noGrp="1"/>
          </p:cNvSpPr>
          <p:nvPr>
            <p:ph type="title" idx="4294967295"/>
          </p:nvPr>
        </p:nvSpPr>
        <p:spPr>
          <a:xfrm>
            <a:off x="5614075" y="4692625"/>
            <a:ext cx="3358200" cy="727200"/>
          </a:xfrm>
          <a:prstGeom prst="rect">
            <a:avLst/>
          </a:prstGeom>
          <a:noFill/>
        </p:spPr>
        <p:txBody>
          <a:bodyPr lIns="91425" tIns="91425" rIns="91425" bIns="91425" anchor="ctr" anchorCtr="0">
            <a:noAutofit/>
          </a:bodyPr>
          <a:lstStyle/>
          <a:p>
            <a:pPr lvl="0" algn="ctr" rtl="0">
              <a:spcBef>
                <a:spcPts val="0"/>
              </a:spcBef>
              <a:buNone/>
            </a:pPr>
            <a:r>
              <a:rPr lang="en" sz="2400" b="0" i="1">
                <a:solidFill>
                  <a:srgbClr val="000000"/>
                </a:solidFill>
                <a:latin typeface="Droid Serif"/>
                <a:ea typeface="Droid Serif"/>
                <a:cs typeface="Droid Serif"/>
                <a:sym typeface="Droid Serif"/>
              </a:rPr>
              <a:t>lead to using the </a:t>
            </a:r>
            <a:r>
              <a:rPr lang="en" sz="2400" i="1">
                <a:solidFill>
                  <a:srgbClr val="000000"/>
                </a:solidFill>
                <a:latin typeface="Droid Serif"/>
                <a:ea typeface="Droid Serif"/>
                <a:cs typeface="Droid Serif"/>
                <a:sym typeface="Droid Serif"/>
              </a:rPr>
              <a:t>repeat until </a:t>
            </a:r>
            <a:r>
              <a:rPr lang="en" sz="2400" b="0" i="1">
                <a:solidFill>
                  <a:srgbClr val="000000"/>
                </a:solidFill>
                <a:latin typeface="Droid Serif"/>
                <a:ea typeface="Droid Serif"/>
                <a:cs typeface="Droid Serif"/>
                <a:sym typeface="Droid Serif"/>
              </a:rPr>
              <a:t>block</a:t>
            </a:r>
          </a:p>
        </p:txBody>
      </p:sp>
      <p:sp>
        <p:nvSpPr>
          <p:cNvPr id="959" name="Shape 959"/>
          <p:cNvSpPr txBox="1"/>
          <p:nvPr/>
        </p:nvSpPr>
        <p:spPr>
          <a:xfrm>
            <a:off x="0" y="6360000"/>
            <a:ext cx="4719599" cy="497999"/>
          </a:xfrm>
          <a:prstGeom prst="rect">
            <a:avLst/>
          </a:prstGeom>
        </p:spPr>
        <p:txBody>
          <a:bodyPr lIns="91425" tIns="91425" rIns="91425" bIns="91425" anchor="ctr" anchorCtr="0">
            <a:noAutofit/>
          </a:bodyPr>
          <a:lstStyle/>
          <a:p>
            <a:r>
              <a:rPr lang="en" sz="2400">
                <a:latin typeface="Droid Serif"/>
                <a:ea typeface="Droid Serif"/>
                <a:cs typeface="Droid Serif"/>
                <a:sym typeface="Droid Serif"/>
              </a:rPr>
              <a:t>4.2, 4.7, 4.10*</a:t>
            </a:r>
          </a:p>
        </p:txBody>
      </p:sp>
      <p:pic>
        <p:nvPicPr>
          <p:cNvPr id="960" name="Shape 960"/>
          <p:cNvPicPr preferRelativeResize="0"/>
          <p:nvPr/>
        </p:nvPicPr>
        <p:blipFill>
          <a:blip r:embed="rId3"/>
          <a:stretch>
            <a:fillRect/>
          </a:stretch>
        </p:blipFill>
        <p:spPr>
          <a:xfrm>
            <a:off x="278575" y="1408530"/>
            <a:ext cx="4883450" cy="3650875"/>
          </a:xfrm>
          <a:prstGeom prst="rect">
            <a:avLst/>
          </a:prstGeom>
          <a:noFill/>
          <a:ln>
            <a:noFill/>
          </a:ln>
        </p:spPr>
      </p:pic>
      <p:pic>
        <p:nvPicPr>
          <p:cNvPr id="961" name="Shape 961"/>
          <p:cNvPicPr preferRelativeResize="0"/>
          <p:nvPr/>
        </p:nvPicPr>
        <p:blipFill>
          <a:blip r:embed="rId4"/>
          <a:stretch>
            <a:fillRect/>
          </a:stretch>
        </p:blipFill>
        <p:spPr>
          <a:xfrm>
            <a:off x="6230175" y="5557050"/>
            <a:ext cx="2126000" cy="1020524"/>
          </a:xfrm>
          <a:prstGeom prst="rect">
            <a:avLst/>
          </a:prstGeom>
          <a:noFill/>
          <a:ln>
            <a:noFill/>
          </a:ln>
        </p:spPr>
      </p:pic>
    </p:spTree>
    <p:extLst>
      <p:ext uri="{BB962C8B-B14F-4D97-AF65-F5344CB8AC3E}">
        <p14:creationId xmlns:p14="http://schemas.microsoft.com/office/powerpoint/2010/main" val="2055471326"/>
      </p:ext>
    </p:extLst>
  </p:cSld>
  <p:clrMapOvr>
    <a:masterClrMapping/>
  </p:clrMapOvr>
  <p:transition spd="slow">
    <p:cut/>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sp>
        <p:nvSpPr>
          <p:cNvPr id="966" name="Shape 966"/>
          <p:cNvSpPr txBox="1">
            <a:spLocks noGrp="1"/>
          </p:cNvSpPr>
          <p:nvPr>
            <p:ph type="title"/>
          </p:nvPr>
        </p:nvSpPr>
        <p:spPr>
          <a:xfrm>
            <a:off x="497450" y="308750"/>
            <a:ext cx="2465099" cy="727200"/>
          </a:xfrm>
          <a:prstGeom prst="rect">
            <a:avLst/>
          </a:prstGeom>
        </p:spPr>
        <p:txBody>
          <a:bodyPr lIns="91425" tIns="91425" rIns="91425" bIns="91425" anchor="t" anchorCtr="0">
            <a:noAutofit/>
          </a:bodyPr>
          <a:lstStyle/>
          <a:p>
            <a:pPr lvl="0" rtl="0">
              <a:spcBef>
                <a:spcPts val="0"/>
              </a:spcBef>
              <a:buNone/>
            </a:pPr>
            <a:r>
              <a:rPr lang="en"/>
              <a:t>Studio 5</a:t>
            </a:r>
          </a:p>
        </p:txBody>
      </p:sp>
      <p:sp>
        <p:nvSpPr>
          <p:cNvPr id="967" name="Shape 967"/>
          <p:cNvSpPr txBox="1">
            <a:spLocks noGrp="1"/>
          </p:cNvSpPr>
          <p:nvPr>
            <p:ph type="title" idx="4294967295"/>
          </p:nvPr>
        </p:nvSpPr>
        <p:spPr>
          <a:xfrm>
            <a:off x="6024800" y="308750"/>
            <a:ext cx="2633700" cy="727200"/>
          </a:xfrm>
          <a:prstGeom prst="rect">
            <a:avLst/>
          </a:prstGeom>
          <a:solidFill>
            <a:srgbClr val="D9EAD3"/>
          </a:solidFill>
        </p:spPr>
        <p:txBody>
          <a:bodyPr lIns="91425" tIns="91425" rIns="91425" bIns="91425" anchor="ctr" anchorCtr="0">
            <a:noAutofit/>
          </a:bodyPr>
          <a:lstStyle/>
          <a:p>
            <a:pPr lvl="0" algn="ctr" rtl="0">
              <a:spcBef>
                <a:spcPts val="0"/>
              </a:spcBef>
              <a:buNone/>
            </a:pPr>
            <a:r>
              <a:rPr lang="en" i="1">
                <a:solidFill>
                  <a:srgbClr val="38761D"/>
                </a:solidFill>
                <a:latin typeface="Droid Serif"/>
                <a:ea typeface="Droid Serif"/>
                <a:cs typeface="Droid Serif"/>
                <a:sym typeface="Droid Serif"/>
              </a:rPr>
              <a:t>Ghosts</a:t>
            </a:r>
          </a:p>
        </p:txBody>
      </p:sp>
      <p:sp>
        <p:nvSpPr>
          <p:cNvPr id="968" name="Shape 968"/>
          <p:cNvSpPr txBox="1">
            <a:spLocks noGrp="1"/>
          </p:cNvSpPr>
          <p:nvPr>
            <p:ph type="title" idx="4294967295"/>
          </p:nvPr>
        </p:nvSpPr>
        <p:spPr>
          <a:xfrm>
            <a:off x="6071900" y="1582725"/>
            <a:ext cx="2812199" cy="1446599"/>
          </a:xfrm>
          <a:prstGeom prst="rect">
            <a:avLst/>
          </a:prstGeom>
          <a:noFill/>
        </p:spPr>
        <p:txBody>
          <a:bodyPr lIns="91425" tIns="91425" rIns="91425" bIns="91425" anchor="ctr" anchorCtr="0">
            <a:noAutofit/>
          </a:bodyPr>
          <a:lstStyle/>
          <a:p>
            <a:pPr lvl="0" algn="ctr" rtl="0">
              <a:spcBef>
                <a:spcPts val="0"/>
              </a:spcBef>
              <a:buNone/>
            </a:pPr>
            <a:r>
              <a:rPr lang="en" sz="2400" b="0" i="1">
                <a:solidFill>
                  <a:srgbClr val="000000"/>
                </a:solidFill>
                <a:latin typeface="Droid Serif"/>
                <a:ea typeface="Droid Serif"/>
                <a:cs typeface="Droid Serif"/>
                <a:sym typeface="Droid Serif"/>
              </a:rPr>
              <a:t>Multiple </a:t>
            </a:r>
            <a:r>
              <a:rPr lang="en" sz="2400" i="1">
                <a:solidFill>
                  <a:srgbClr val="000000"/>
                </a:solidFill>
                <a:latin typeface="Droid Serif"/>
                <a:ea typeface="Droid Serif"/>
                <a:cs typeface="Droid Serif"/>
                <a:sym typeface="Droid Serif"/>
              </a:rPr>
              <a:t>same-color </a:t>
            </a:r>
            <a:r>
              <a:rPr lang="en" sz="2400" b="0" i="1">
                <a:solidFill>
                  <a:srgbClr val="000000"/>
                </a:solidFill>
                <a:latin typeface="Droid Serif"/>
                <a:ea typeface="Droid Serif"/>
                <a:cs typeface="Droid Serif"/>
                <a:sym typeface="Droid Serif"/>
              </a:rPr>
              <a:t>exits</a:t>
            </a:r>
          </a:p>
          <a:p>
            <a:pPr lvl="0" algn="ctr" rtl="0">
              <a:spcBef>
                <a:spcPts val="0"/>
              </a:spcBef>
              <a:buNone/>
            </a:pPr>
            <a:r>
              <a:rPr lang="en" sz="2400" b="0" i="1">
                <a:solidFill>
                  <a:srgbClr val="000000"/>
                </a:solidFill>
                <a:latin typeface="Droid Serif"/>
                <a:ea typeface="Droid Serif"/>
                <a:cs typeface="Droid Serif"/>
                <a:sym typeface="Droid Serif"/>
              </a:rPr>
              <a:t>(for portals)</a:t>
            </a:r>
          </a:p>
        </p:txBody>
      </p:sp>
      <p:sp>
        <p:nvSpPr>
          <p:cNvPr id="969" name="Shape 969"/>
          <p:cNvSpPr txBox="1">
            <a:spLocks noGrp="1"/>
          </p:cNvSpPr>
          <p:nvPr>
            <p:ph type="title" idx="4294967295"/>
          </p:nvPr>
        </p:nvSpPr>
        <p:spPr>
          <a:xfrm>
            <a:off x="5389275" y="4720175"/>
            <a:ext cx="3432000" cy="1215600"/>
          </a:xfrm>
          <a:prstGeom prst="rect">
            <a:avLst/>
          </a:prstGeom>
          <a:noFill/>
        </p:spPr>
        <p:txBody>
          <a:bodyPr lIns="91425" tIns="91425" rIns="91425" bIns="91425" anchor="ctr" anchorCtr="0">
            <a:noAutofit/>
          </a:bodyPr>
          <a:lstStyle/>
          <a:p>
            <a:pPr lvl="0" algn="ctr" rtl="0">
              <a:spcBef>
                <a:spcPts val="0"/>
              </a:spcBef>
              <a:buNone/>
            </a:pPr>
            <a:r>
              <a:rPr lang="en" sz="2400" b="0" i="1">
                <a:solidFill>
                  <a:srgbClr val="000000"/>
                </a:solidFill>
                <a:latin typeface="Droid Serif"/>
                <a:ea typeface="Droid Serif"/>
                <a:cs typeface="Droid Serif"/>
                <a:sym typeface="Droid Serif"/>
              </a:rPr>
              <a:t>lead to the sprite-SENSING block</a:t>
            </a:r>
          </a:p>
        </p:txBody>
      </p:sp>
      <p:pic>
        <p:nvPicPr>
          <p:cNvPr id="970" name="Shape 970"/>
          <p:cNvPicPr preferRelativeResize="0"/>
          <p:nvPr/>
        </p:nvPicPr>
        <p:blipFill>
          <a:blip r:embed="rId3"/>
          <a:stretch>
            <a:fillRect/>
          </a:stretch>
        </p:blipFill>
        <p:spPr>
          <a:xfrm>
            <a:off x="5166590" y="5788740"/>
            <a:ext cx="3791049" cy="826775"/>
          </a:xfrm>
          <a:prstGeom prst="rect">
            <a:avLst/>
          </a:prstGeom>
          <a:noFill/>
          <a:ln>
            <a:noFill/>
          </a:ln>
        </p:spPr>
      </p:pic>
      <p:pic>
        <p:nvPicPr>
          <p:cNvPr id="971" name="Shape 971"/>
          <p:cNvPicPr preferRelativeResize="0"/>
          <p:nvPr/>
        </p:nvPicPr>
        <p:blipFill>
          <a:blip r:embed="rId4"/>
          <a:stretch>
            <a:fillRect/>
          </a:stretch>
        </p:blipFill>
        <p:spPr>
          <a:xfrm>
            <a:off x="332250" y="1147787"/>
            <a:ext cx="5527350" cy="3760475"/>
          </a:xfrm>
          <a:prstGeom prst="rect">
            <a:avLst/>
          </a:prstGeom>
          <a:noFill/>
          <a:ln>
            <a:noFill/>
          </a:ln>
        </p:spPr>
      </p:pic>
      <p:sp>
        <p:nvSpPr>
          <p:cNvPr id="972" name="Shape 972"/>
          <p:cNvSpPr txBox="1"/>
          <p:nvPr/>
        </p:nvSpPr>
        <p:spPr>
          <a:xfrm>
            <a:off x="0" y="6360000"/>
            <a:ext cx="4719599" cy="497999"/>
          </a:xfrm>
          <a:prstGeom prst="rect">
            <a:avLst/>
          </a:prstGeom>
        </p:spPr>
        <p:txBody>
          <a:bodyPr lIns="91425" tIns="91425" rIns="91425" bIns="91425" anchor="ctr" anchorCtr="0">
            <a:noAutofit/>
          </a:bodyPr>
          <a:lstStyle/>
          <a:p>
            <a:r>
              <a:rPr lang="en" sz="2400">
                <a:latin typeface="Droid Serif"/>
                <a:ea typeface="Droid Serif"/>
                <a:cs typeface="Droid Serif"/>
                <a:sym typeface="Droid Serif"/>
              </a:rPr>
              <a:t>5.4, 5.6, 5.10*</a:t>
            </a:r>
          </a:p>
        </p:txBody>
      </p:sp>
    </p:spTree>
    <p:extLst>
      <p:ext uri="{BB962C8B-B14F-4D97-AF65-F5344CB8AC3E}">
        <p14:creationId xmlns:p14="http://schemas.microsoft.com/office/powerpoint/2010/main" val="2439440603"/>
      </p:ext>
    </p:extLst>
  </p:cSld>
  <p:clrMapOvr>
    <a:masterClrMapping/>
  </p:clrMapOvr>
  <p:transition spd="slow">
    <p:cut/>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Shape 977"/>
          <p:cNvSpPr txBox="1">
            <a:spLocks noGrp="1"/>
          </p:cNvSpPr>
          <p:nvPr>
            <p:ph type="title"/>
          </p:nvPr>
        </p:nvSpPr>
        <p:spPr>
          <a:xfrm>
            <a:off x="497450" y="308750"/>
            <a:ext cx="2465099" cy="727200"/>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Studio 6</a:t>
            </a:r>
          </a:p>
        </p:txBody>
      </p:sp>
      <p:sp>
        <p:nvSpPr>
          <p:cNvPr id="978" name="Shape 978"/>
          <p:cNvSpPr txBox="1">
            <a:spLocks noGrp="1"/>
          </p:cNvSpPr>
          <p:nvPr>
            <p:ph type="title" idx="4294967295"/>
          </p:nvPr>
        </p:nvSpPr>
        <p:spPr>
          <a:xfrm>
            <a:off x="6024800" y="308750"/>
            <a:ext cx="2633700" cy="727200"/>
          </a:xfrm>
          <a:prstGeom prst="rect">
            <a:avLst/>
          </a:prstGeom>
          <a:solidFill>
            <a:srgbClr val="D9EAD3"/>
          </a:solidFill>
        </p:spPr>
        <p:txBody>
          <a:bodyPr lIns="91425" tIns="91425" rIns="91425" bIns="91425" anchor="ctr" anchorCtr="0">
            <a:noAutofit/>
          </a:bodyPr>
          <a:lstStyle/>
          <a:p>
            <a:pPr lvl="0" algn="ctr" rtl="0">
              <a:spcBef>
                <a:spcPts val="0"/>
              </a:spcBef>
              <a:buNone/>
            </a:pPr>
            <a:r>
              <a:rPr lang="en" i="1">
                <a:solidFill>
                  <a:srgbClr val="38761D"/>
                </a:solidFill>
                <a:latin typeface="Droid Serif"/>
                <a:ea typeface="Droid Serif"/>
                <a:cs typeface="Droid Serif"/>
                <a:sym typeface="Droid Serif"/>
              </a:rPr>
              <a:t>Space</a:t>
            </a:r>
          </a:p>
        </p:txBody>
      </p:sp>
      <p:sp>
        <p:nvSpPr>
          <p:cNvPr id="979" name="Shape 979"/>
          <p:cNvSpPr txBox="1">
            <a:spLocks noGrp="1"/>
          </p:cNvSpPr>
          <p:nvPr>
            <p:ph type="title" idx="4294967295"/>
          </p:nvPr>
        </p:nvSpPr>
        <p:spPr>
          <a:xfrm>
            <a:off x="927450" y="1270850"/>
            <a:ext cx="7415699" cy="727200"/>
          </a:xfrm>
          <a:prstGeom prst="rect">
            <a:avLst/>
          </a:prstGeom>
          <a:noFill/>
        </p:spPr>
        <p:txBody>
          <a:bodyPr lIns="91425" tIns="91425" rIns="91425" bIns="91425" anchor="ctr" anchorCtr="0">
            <a:noAutofit/>
          </a:bodyPr>
          <a:lstStyle/>
          <a:p>
            <a:pPr lvl="0" algn="ctr" rtl="0">
              <a:spcBef>
                <a:spcPts val="0"/>
              </a:spcBef>
              <a:buNone/>
            </a:pPr>
            <a:r>
              <a:rPr lang="en" sz="2400" b="0" i="1">
                <a:solidFill>
                  <a:srgbClr val="000000"/>
                </a:solidFill>
                <a:latin typeface="Droid Serif"/>
                <a:ea typeface="Droid Serif"/>
                <a:cs typeface="Droid Serif"/>
                <a:sym typeface="Droid Serif"/>
              </a:rPr>
              <a:t>Using </a:t>
            </a:r>
            <a:r>
              <a:rPr lang="en" sz="2400" i="1">
                <a:solidFill>
                  <a:srgbClr val="000000"/>
                </a:solidFill>
                <a:latin typeface="Droid Serif"/>
                <a:ea typeface="Droid Serif"/>
                <a:cs typeface="Droid Serif"/>
                <a:sym typeface="Droid Serif"/>
              </a:rPr>
              <a:t>horizontal </a:t>
            </a:r>
            <a:r>
              <a:rPr lang="en" sz="2400" b="0" i="1">
                <a:solidFill>
                  <a:srgbClr val="000000"/>
                </a:solidFill>
                <a:latin typeface="Droid Serif"/>
                <a:ea typeface="Droid Serif"/>
                <a:cs typeface="Droid Serif"/>
                <a:sym typeface="Droid Serif"/>
              </a:rPr>
              <a:t>and </a:t>
            </a:r>
            <a:r>
              <a:rPr lang="en" sz="2400" i="1">
                <a:solidFill>
                  <a:srgbClr val="000000"/>
                </a:solidFill>
                <a:latin typeface="Droid Serif"/>
                <a:ea typeface="Droid Serif"/>
                <a:cs typeface="Droid Serif"/>
                <a:sym typeface="Droid Serif"/>
              </a:rPr>
              <a:t>vertical </a:t>
            </a:r>
          </a:p>
          <a:p>
            <a:pPr lvl="0" algn="ctr" rtl="0">
              <a:spcBef>
                <a:spcPts val="0"/>
              </a:spcBef>
              <a:buNone/>
            </a:pPr>
            <a:r>
              <a:rPr lang="en" sz="2400" b="0" i="1">
                <a:solidFill>
                  <a:srgbClr val="000000"/>
                </a:solidFill>
                <a:latin typeface="Droid Serif"/>
                <a:ea typeface="Droid Serif"/>
                <a:cs typeface="Droid Serif"/>
                <a:sym typeface="Droid Serif"/>
              </a:rPr>
              <a:t>positive and negative ~ mathematical coords</a:t>
            </a:r>
          </a:p>
        </p:txBody>
      </p:sp>
      <p:pic>
        <p:nvPicPr>
          <p:cNvPr id="980" name="Shape 980"/>
          <p:cNvPicPr preferRelativeResize="0"/>
          <p:nvPr/>
        </p:nvPicPr>
        <p:blipFill>
          <a:blip r:embed="rId3"/>
          <a:stretch>
            <a:fillRect/>
          </a:stretch>
        </p:blipFill>
        <p:spPr>
          <a:xfrm>
            <a:off x="413422" y="2232937"/>
            <a:ext cx="4827850" cy="3868037"/>
          </a:xfrm>
          <a:prstGeom prst="rect">
            <a:avLst/>
          </a:prstGeom>
          <a:noFill/>
          <a:ln>
            <a:noFill/>
          </a:ln>
        </p:spPr>
      </p:pic>
      <p:pic>
        <p:nvPicPr>
          <p:cNvPr id="981" name="Shape 981"/>
          <p:cNvPicPr preferRelativeResize="0"/>
          <p:nvPr/>
        </p:nvPicPr>
        <p:blipFill>
          <a:blip r:embed="rId4"/>
          <a:stretch>
            <a:fillRect/>
          </a:stretch>
        </p:blipFill>
        <p:spPr>
          <a:xfrm>
            <a:off x="5878050" y="2356760"/>
            <a:ext cx="2465100" cy="3620424"/>
          </a:xfrm>
          <a:prstGeom prst="rect">
            <a:avLst/>
          </a:prstGeom>
          <a:noFill/>
          <a:ln>
            <a:noFill/>
          </a:ln>
        </p:spPr>
      </p:pic>
      <p:sp>
        <p:nvSpPr>
          <p:cNvPr id="982" name="Shape 982"/>
          <p:cNvSpPr txBox="1"/>
          <p:nvPr/>
        </p:nvSpPr>
        <p:spPr>
          <a:xfrm>
            <a:off x="0" y="6360000"/>
            <a:ext cx="4719599" cy="497999"/>
          </a:xfrm>
          <a:prstGeom prst="rect">
            <a:avLst/>
          </a:prstGeom>
        </p:spPr>
        <p:txBody>
          <a:bodyPr lIns="91425" tIns="91425" rIns="91425" bIns="91425" anchor="ctr" anchorCtr="0">
            <a:noAutofit/>
          </a:bodyPr>
          <a:lstStyle/>
          <a:p>
            <a:r>
              <a:rPr lang="en" sz="2400">
                <a:latin typeface="Droid Serif"/>
                <a:ea typeface="Droid Serif"/>
                <a:cs typeface="Droid Serif"/>
                <a:sym typeface="Droid Serif"/>
              </a:rPr>
              <a:t>6.2, 6.5, 6.9, 6.10*</a:t>
            </a:r>
          </a:p>
        </p:txBody>
      </p:sp>
    </p:spTree>
    <p:extLst>
      <p:ext uri="{BB962C8B-B14F-4D97-AF65-F5344CB8AC3E}">
        <p14:creationId xmlns:p14="http://schemas.microsoft.com/office/powerpoint/2010/main" val="1509123"/>
      </p:ext>
    </p:extLst>
  </p:cSld>
  <p:clrMapOvr>
    <a:masterClrMapping/>
  </p:clrMapOvr>
  <p:transition spd="slow">
    <p:cut/>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pic>
        <p:nvPicPr>
          <p:cNvPr id="987" name="Shape 987"/>
          <p:cNvPicPr preferRelativeResize="0"/>
          <p:nvPr/>
        </p:nvPicPr>
        <p:blipFill>
          <a:blip r:embed="rId3"/>
          <a:stretch>
            <a:fillRect/>
          </a:stretch>
        </p:blipFill>
        <p:spPr>
          <a:xfrm>
            <a:off x="405762" y="1351212"/>
            <a:ext cx="6715125" cy="4029075"/>
          </a:xfrm>
          <a:prstGeom prst="rect">
            <a:avLst/>
          </a:prstGeom>
          <a:noFill/>
          <a:ln>
            <a:noFill/>
          </a:ln>
        </p:spPr>
      </p:pic>
      <p:sp>
        <p:nvSpPr>
          <p:cNvPr id="988" name="Shape 988"/>
          <p:cNvSpPr txBox="1">
            <a:spLocks noGrp="1"/>
          </p:cNvSpPr>
          <p:nvPr>
            <p:ph type="title"/>
          </p:nvPr>
        </p:nvSpPr>
        <p:spPr>
          <a:xfrm>
            <a:off x="497450" y="308750"/>
            <a:ext cx="2465099" cy="727200"/>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Studio 7</a:t>
            </a:r>
          </a:p>
        </p:txBody>
      </p:sp>
      <p:sp>
        <p:nvSpPr>
          <p:cNvPr id="989" name="Shape 989"/>
          <p:cNvSpPr txBox="1">
            <a:spLocks noGrp="1"/>
          </p:cNvSpPr>
          <p:nvPr>
            <p:ph type="title" idx="4294967295"/>
          </p:nvPr>
        </p:nvSpPr>
        <p:spPr>
          <a:xfrm>
            <a:off x="6024800" y="308750"/>
            <a:ext cx="2633700" cy="727200"/>
          </a:xfrm>
          <a:prstGeom prst="rect">
            <a:avLst/>
          </a:prstGeom>
          <a:solidFill>
            <a:srgbClr val="D9EAD3"/>
          </a:solidFill>
        </p:spPr>
        <p:txBody>
          <a:bodyPr lIns="91425" tIns="91425" rIns="91425" bIns="91425" anchor="ctr" anchorCtr="0">
            <a:noAutofit/>
          </a:bodyPr>
          <a:lstStyle/>
          <a:p>
            <a:pPr lvl="0" algn="ctr" rtl="0">
              <a:spcBef>
                <a:spcPts val="0"/>
              </a:spcBef>
              <a:buNone/>
            </a:pPr>
            <a:r>
              <a:rPr lang="en" i="1">
                <a:solidFill>
                  <a:srgbClr val="38761D"/>
                </a:solidFill>
                <a:latin typeface="Droid Serif"/>
                <a:ea typeface="Droid Serif"/>
                <a:cs typeface="Droid Serif"/>
                <a:sym typeface="Droid Serif"/>
              </a:rPr>
              <a:t>Arctic</a:t>
            </a:r>
          </a:p>
        </p:txBody>
      </p:sp>
      <p:sp>
        <p:nvSpPr>
          <p:cNvPr id="990" name="Shape 990"/>
          <p:cNvSpPr txBox="1">
            <a:spLocks noGrp="1"/>
          </p:cNvSpPr>
          <p:nvPr>
            <p:ph type="title" idx="4294967295"/>
          </p:nvPr>
        </p:nvSpPr>
        <p:spPr>
          <a:xfrm>
            <a:off x="6313700" y="3002162"/>
            <a:ext cx="2344799" cy="727200"/>
          </a:xfrm>
          <a:prstGeom prst="rect">
            <a:avLst/>
          </a:prstGeom>
          <a:solidFill>
            <a:srgbClr val="D9D9D9"/>
          </a:solidFill>
        </p:spPr>
        <p:txBody>
          <a:bodyPr lIns="91425" tIns="91425" rIns="91425" bIns="91425" anchor="ctr" anchorCtr="0">
            <a:noAutofit/>
          </a:bodyPr>
          <a:lstStyle/>
          <a:p>
            <a:pPr lvl="0" algn="ctr" rtl="0">
              <a:spcBef>
                <a:spcPts val="0"/>
              </a:spcBef>
              <a:buNone/>
            </a:pPr>
            <a:r>
              <a:rPr lang="en" sz="2400" b="0" i="1">
                <a:solidFill>
                  <a:srgbClr val="000000"/>
                </a:solidFill>
                <a:latin typeface="Droid Serif"/>
                <a:ea typeface="Droid Serif"/>
                <a:cs typeface="Droid Serif"/>
                <a:sym typeface="Droid Serif"/>
              </a:rPr>
              <a:t>Larger loops and </a:t>
            </a:r>
            <a:r>
              <a:rPr lang="en" sz="2400" i="1">
                <a:solidFill>
                  <a:srgbClr val="000000"/>
                </a:solidFill>
                <a:latin typeface="Droid Serif"/>
                <a:ea typeface="Droid Serif"/>
                <a:cs typeface="Droid Serif"/>
                <a:sym typeface="Droid Serif"/>
              </a:rPr>
              <a:t>Sesame!</a:t>
            </a:r>
          </a:p>
        </p:txBody>
      </p:sp>
      <p:sp>
        <p:nvSpPr>
          <p:cNvPr id="991" name="Shape 991"/>
          <p:cNvSpPr txBox="1">
            <a:spLocks noGrp="1"/>
          </p:cNvSpPr>
          <p:nvPr>
            <p:ph type="title" idx="4294967295"/>
          </p:nvPr>
        </p:nvSpPr>
        <p:spPr>
          <a:xfrm>
            <a:off x="3253375" y="5695575"/>
            <a:ext cx="5309999" cy="890100"/>
          </a:xfrm>
          <a:prstGeom prst="rect">
            <a:avLst/>
          </a:prstGeom>
          <a:noFill/>
        </p:spPr>
        <p:txBody>
          <a:bodyPr lIns="91425" tIns="91425" rIns="91425" bIns="91425" anchor="ctr" anchorCtr="0">
            <a:noAutofit/>
          </a:bodyPr>
          <a:lstStyle/>
          <a:p>
            <a:pPr lvl="0" algn="ctr" rtl="0">
              <a:spcBef>
                <a:spcPts val="0"/>
              </a:spcBef>
              <a:buNone/>
            </a:pPr>
            <a:r>
              <a:rPr lang="en" sz="2400" b="0" i="1">
                <a:solidFill>
                  <a:srgbClr val="000000"/>
                </a:solidFill>
                <a:latin typeface="Droid Serif"/>
                <a:ea typeface="Droid Serif"/>
                <a:cs typeface="Droid Serif"/>
                <a:sym typeface="Droid Serif"/>
              </a:rPr>
              <a:t>more - and more sophisticated - practice with loops...</a:t>
            </a:r>
          </a:p>
        </p:txBody>
      </p:sp>
      <p:sp>
        <p:nvSpPr>
          <p:cNvPr id="992" name="Shape 992"/>
          <p:cNvSpPr txBox="1"/>
          <p:nvPr/>
        </p:nvSpPr>
        <p:spPr>
          <a:xfrm>
            <a:off x="0" y="6360000"/>
            <a:ext cx="4719599" cy="497999"/>
          </a:xfrm>
          <a:prstGeom prst="rect">
            <a:avLst/>
          </a:prstGeom>
        </p:spPr>
        <p:txBody>
          <a:bodyPr lIns="91425" tIns="91425" rIns="91425" bIns="91425" anchor="ctr" anchorCtr="0">
            <a:noAutofit/>
          </a:bodyPr>
          <a:lstStyle/>
          <a:p>
            <a:r>
              <a:rPr lang="en" sz="2400">
                <a:latin typeface="Droid Serif"/>
                <a:ea typeface="Droid Serif"/>
                <a:cs typeface="Droid Serif"/>
                <a:sym typeface="Droid Serif"/>
              </a:rPr>
              <a:t>4.5, 4.7, 4.10*</a:t>
            </a:r>
          </a:p>
        </p:txBody>
      </p:sp>
    </p:spTree>
    <p:extLst>
      <p:ext uri="{BB962C8B-B14F-4D97-AF65-F5344CB8AC3E}">
        <p14:creationId xmlns:p14="http://schemas.microsoft.com/office/powerpoint/2010/main" val="899509461"/>
      </p:ext>
    </p:extLst>
  </p:cSld>
  <p:clrMapOvr>
    <a:masterClrMapping/>
  </p:clrMapOvr>
  <p:transition spd="slow">
    <p:cut/>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997" name="Shape 997"/>
          <p:cNvSpPr txBox="1">
            <a:spLocks noGrp="1"/>
          </p:cNvSpPr>
          <p:nvPr>
            <p:ph type="title"/>
          </p:nvPr>
        </p:nvSpPr>
        <p:spPr>
          <a:xfrm>
            <a:off x="497450" y="308750"/>
            <a:ext cx="2465099" cy="727200"/>
          </a:xfrm>
          <a:prstGeom prst="rect">
            <a:avLst/>
          </a:prstGeom>
        </p:spPr>
        <p:txBody>
          <a:bodyPr lIns="91425" tIns="91425" rIns="91425" bIns="91425" anchor="t" anchorCtr="0">
            <a:noAutofit/>
          </a:bodyPr>
          <a:lstStyle/>
          <a:p>
            <a:pPr lvl="0" rtl="0">
              <a:spcBef>
                <a:spcPts val="0"/>
              </a:spcBef>
              <a:buNone/>
            </a:pPr>
            <a:r>
              <a:rPr lang="en"/>
              <a:t>Studio 8</a:t>
            </a:r>
          </a:p>
        </p:txBody>
      </p:sp>
      <p:sp>
        <p:nvSpPr>
          <p:cNvPr id="998" name="Shape 998"/>
          <p:cNvSpPr txBox="1">
            <a:spLocks noGrp="1"/>
          </p:cNvSpPr>
          <p:nvPr>
            <p:ph type="title" idx="4294967295"/>
          </p:nvPr>
        </p:nvSpPr>
        <p:spPr>
          <a:xfrm>
            <a:off x="6024800" y="308750"/>
            <a:ext cx="2633700" cy="727200"/>
          </a:xfrm>
          <a:prstGeom prst="rect">
            <a:avLst/>
          </a:prstGeom>
          <a:solidFill>
            <a:srgbClr val="D9EAD3"/>
          </a:solidFill>
        </p:spPr>
        <p:txBody>
          <a:bodyPr lIns="91425" tIns="91425" rIns="91425" bIns="91425" anchor="ctr" anchorCtr="0">
            <a:noAutofit/>
          </a:bodyPr>
          <a:lstStyle/>
          <a:p>
            <a:pPr lvl="0" algn="ctr" rtl="0">
              <a:spcBef>
                <a:spcPts val="0"/>
              </a:spcBef>
              <a:buNone/>
            </a:pPr>
            <a:r>
              <a:rPr lang="en" i="1">
                <a:solidFill>
                  <a:srgbClr val="38761D"/>
                </a:solidFill>
                <a:latin typeface="Droid Serif"/>
                <a:ea typeface="Droid Serif"/>
                <a:cs typeface="Droid Serif"/>
                <a:sym typeface="Droid Serif"/>
              </a:rPr>
              <a:t>Mech</a:t>
            </a:r>
          </a:p>
        </p:txBody>
      </p:sp>
      <p:sp>
        <p:nvSpPr>
          <p:cNvPr id="999" name="Shape 999"/>
          <p:cNvSpPr txBox="1">
            <a:spLocks noGrp="1"/>
          </p:cNvSpPr>
          <p:nvPr>
            <p:ph type="title" idx="4294967295"/>
          </p:nvPr>
        </p:nvSpPr>
        <p:spPr>
          <a:xfrm>
            <a:off x="2244525" y="5632800"/>
            <a:ext cx="4942500" cy="727200"/>
          </a:xfrm>
          <a:prstGeom prst="rect">
            <a:avLst/>
          </a:prstGeom>
          <a:noFill/>
        </p:spPr>
        <p:txBody>
          <a:bodyPr lIns="91425" tIns="91425" rIns="91425" bIns="91425" anchor="ctr" anchorCtr="0">
            <a:noAutofit/>
          </a:bodyPr>
          <a:lstStyle/>
          <a:p>
            <a:pPr lvl="0" algn="ctr" rtl="0">
              <a:spcBef>
                <a:spcPts val="0"/>
              </a:spcBef>
              <a:buNone/>
            </a:pPr>
            <a:r>
              <a:rPr lang="en" sz="2400" b="0" i="1">
                <a:solidFill>
                  <a:srgbClr val="000000"/>
                </a:solidFill>
                <a:latin typeface="Droid Serif"/>
                <a:ea typeface="Droid Serif"/>
                <a:cs typeface="Droid Serif"/>
                <a:sym typeface="Droid Serif"/>
              </a:rPr>
              <a:t>using only </a:t>
            </a:r>
            <a:r>
              <a:rPr lang="en" sz="2400" i="1">
                <a:solidFill>
                  <a:srgbClr val="000000"/>
                </a:solidFill>
                <a:latin typeface="Droid Serif"/>
                <a:ea typeface="Droid Serif"/>
                <a:cs typeface="Droid Serif"/>
                <a:sym typeface="Droid Serif"/>
              </a:rPr>
              <a:t>turn </a:t>
            </a:r>
            <a:r>
              <a:rPr lang="en" sz="2400" b="0" i="1">
                <a:solidFill>
                  <a:srgbClr val="000000"/>
                </a:solidFill>
                <a:latin typeface="Droid Serif"/>
                <a:ea typeface="Droid Serif"/>
                <a:cs typeface="Droid Serif"/>
                <a:sym typeface="Droid Serif"/>
              </a:rPr>
              <a:t>and</a:t>
            </a:r>
            <a:r>
              <a:rPr lang="en" sz="2400" i="1">
                <a:solidFill>
                  <a:srgbClr val="000000"/>
                </a:solidFill>
                <a:latin typeface="Droid Serif"/>
                <a:ea typeface="Droid Serif"/>
                <a:cs typeface="Droid Serif"/>
                <a:sym typeface="Droid Serif"/>
              </a:rPr>
              <a:t> forward </a:t>
            </a:r>
          </a:p>
          <a:p>
            <a:pPr lvl="0" algn="ctr" rtl="0">
              <a:spcBef>
                <a:spcPts val="0"/>
              </a:spcBef>
              <a:buNone/>
            </a:pPr>
            <a:r>
              <a:rPr lang="en" sz="2400" b="0" i="1">
                <a:solidFill>
                  <a:srgbClr val="000000"/>
                </a:solidFill>
                <a:latin typeface="Droid Serif"/>
                <a:ea typeface="Droid Serif"/>
                <a:cs typeface="Droid Serif"/>
                <a:sym typeface="Droid Serif"/>
              </a:rPr>
              <a:t>~ basic robot control</a:t>
            </a:r>
          </a:p>
        </p:txBody>
      </p:sp>
      <p:pic>
        <p:nvPicPr>
          <p:cNvPr id="1000" name="Shape 1000"/>
          <p:cNvPicPr preferRelativeResize="0"/>
          <p:nvPr/>
        </p:nvPicPr>
        <p:blipFill>
          <a:blip r:embed="rId3"/>
          <a:stretch>
            <a:fillRect/>
          </a:stretch>
        </p:blipFill>
        <p:spPr>
          <a:xfrm>
            <a:off x="1128742" y="1455900"/>
            <a:ext cx="2838450" cy="3949874"/>
          </a:xfrm>
          <a:prstGeom prst="rect">
            <a:avLst/>
          </a:prstGeom>
          <a:noFill/>
          <a:ln>
            <a:noFill/>
          </a:ln>
        </p:spPr>
      </p:pic>
      <p:pic>
        <p:nvPicPr>
          <p:cNvPr id="1001" name="Shape 1001"/>
          <p:cNvPicPr preferRelativeResize="0"/>
          <p:nvPr/>
        </p:nvPicPr>
        <p:blipFill>
          <a:blip r:embed="rId4"/>
          <a:stretch>
            <a:fillRect/>
          </a:stretch>
        </p:blipFill>
        <p:spPr>
          <a:xfrm>
            <a:off x="4719663" y="1846712"/>
            <a:ext cx="3181350" cy="3168250"/>
          </a:xfrm>
          <a:prstGeom prst="rect">
            <a:avLst/>
          </a:prstGeom>
          <a:noFill/>
          <a:ln>
            <a:noFill/>
          </a:ln>
        </p:spPr>
      </p:pic>
      <p:sp>
        <p:nvSpPr>
          <p:cNvPr id="1002" name="Shape 1002"/>
          <p:cNvSpPr txBox="1"/>
          <p:nvPr/>
        </p:nvSpPr>
        <p:spPr>
          <a:xfrm>
            <a:off x="0" y="6360000"/>
            <a:ext cx="4719599" cy="497999"/>
          </a:xfrm>
          <a:prstGeom prst="rect">
            <a:avLst/>
          </a:prstGeom>
        </p:spPr>
        <p:txBody>
          <a:bodyPr lIns="91425" tIns="91425" rIns="91425" bIns="91425" anchor="ctr" anchorCtr="0">
            <a:noAutofit/>
          </a:bodyPr>
          <a:lstStyle/>
          <a:p>
            <a:r>
              <a:rPr lang="en" sz="2400">
                <a:latin typeface="Droid Serif"/>
                <a:ea typeface="Droid Serif"/>
                <a:cs typeface="Droid Serif"/>
                <a:sym typeface="Droid Serif"/>
              </a:rPr>
              <a:t>8.1, 8.2, 8.10*</a:t>
            </a:r>
          </a:p>
        </p:txBody>
      </p:sp>
    </p:spTree>
    <p:extLst>
      <p:ext uri="{BB962C8B-B14F-4D97-AF65-F5344CB8AC3E}">
        <p14:creationId xmlns:p14="http://schemas.microsoft.com/office/powerpoint/2010/main" val="714737546"/>
      </p:ext>
    </p:extLst>
  </p:cSld>
  <p:clrMapOvr>
    <a:masterClrMapping/>
  </p:clrMapOvr>
  <p:transition spd="slow">
    <p:cut/>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924" name="Shape 924"/>
          <p:cNvSpPr txBox="1"/>
          <p:nvPr/>
        </p:nvSpPr>
        <p:spPr>
          <a:xfrm>
            <a:off x="1295400" y="2068451"/>
            <a:ext cx="6629400" cy="3875149"/>
          </a:xfrm>
          <a:prstGeom prst="rect">
            <a:avLst/>
          </a:prstGeom>
          <a:solidFill>
            <a:srgbClr val="FFF2CC"/>
          </a:solidFill>
        </p:spPr>
        <p:txBody>
          <a:bodyPr lIns="91425" tIns="91425" rIns="91425" bIns="91425" anchor="ctr" anchorCtr="0">
            <a:noAutofit/>
          </a:bodyPr>
          <a:lstStyle/>
          <a:p>
            <a:r>
              <a:rPr lang="en" sz="2400" b="1" dirty="0">
                <a:latin typeface="Droid Serif"/>
                <a:ea typeface="Droid Serif"/>
                <a:cs typeface="Droid Serif"/>
                <a:sym typeface="Droid Serif"/>
              </a:rPr>
              <a:t>Studio </a:t>
            </a:r>
            <a:r>
              <a:rPr lang="en" sz="2400" b="1" dirty="0" smtClean="0">
                <a:latin typeface="Droid Serif"/>
                <a:ea typeface="Droid Serif"/>
                <a:cs typeface="Droid Serif"/>
                <a:sym typeface="Droid Serif"/>
              </a:rPr>
              <a:t>1:     </a:t>
            </a:r>
            <a:r>
              <a:rPr lang="en" sz="2400" dirty="0">
                <a:latin typeface="Droid Serif"/>
                <a:ea typeface="Droid Serif"/>
                <a:cs typeface="Droid Serif"/>
                <a:sym typeface="Droid Serif"/>
              </a:rPr>
              <a:t>Try </a:t>
            </a:r>
            <a:r>
              <a:rPr lang="en" sz="2400" dirty="0" smtClean="0">
                <a:latin typeface="Droid Serif"/>
                <a:ea typeface="Droid Serif"/>
                <a:cs typeface="Droid Serif"/>
                <a:sym typeface="Droid Serif"/>
              </a:rPr>
              <a:t>1.1, 1.9, and 1.10.</a:t>
            </a:r>
            <a:endParaRPr lang="en" sz="2400" b="1" dirty="0" smtClean="0">
              <a:latin typeface="Droid Serif"/>
              <a:ea typeface="Droid Serif"/>
              <a:cs typeface="Droid Serif"/>
              <a:sym typeface="Droid Serif"/>
            </a:endParaRPr>
          </a:p>
          <a:p>
            <a:r>
              <a:rPr lang="en" sz="2400" b="1" dirty="0" smtClean="0">
                <a:latin typeface="Droid Serif"/>
                <a:ea typeface="Droid Serif"/>
                <a:cs typeface="Droid Serif"/>
                <a:sym typeface="Droid Serif"/>
              </a:rPr>
              <a:t>Studio </a:t>
            </a:r>
            <a:r>
              <a:rPr lang="en" sz="2400" b="1" dirty="0">
                <a:latin typeface="Droid Serif"/>
                <a:ea typeface="Droid Serif"/>
                <a:cs typeface="Droid Serif"/>
                <a:sym typeface="Droid Serif"/>
              </a:rPr>
              <a:t>2:     </a:t>
            </a:r>
            <a:r>
              <a:rPr lang="en" sz="2400" dirty="0">
                <a:latin typeface="Droid Serif"/>
                <a:ea typeface="Droid Serif"/>
                <a:cs typeface="Droid Serif"/>
                <a:sym typeface="Droid Serif"/>
              </a:rPr>
              <a:t>Try 2.5, 2.8, and 2.10</a:t>
            </a:r>
            <a:r>
              <a:rPr lang="en" sz="2400" dirty="0">
                <a:solidFill>
                  <a:srgbClr val="BF9000"/>
                </a:solidFill>
                <a:latin typeface="Droid Serif"/>
                <a:ea typeface="Droid Serif"/>
                <a:cs typeface="Droid Serif"/>
                <a:sym typeface="Droid Serif"/>
              </a:rPr>
              <a:t>*</a:t>
            </a:r>
          </a:p>
          <a:p>
            <a:r>
              <a:rPr lang="en" sz="2400" b="1" dirty="0">
                <a:latin typeface="Droid Serif"/>
                <a:ea typeface="Droid Serif"/>
                <a:cs typeface="Droid Serif"/>
                <a:sym typeface="Droid Serif"/>
              </a:rPr>
              <a:t>Studio 3:     </a:t>
            </a:r>
            <a:r>
              <a:rPr lang="en" sz="2400" dirty="0">
                <a:latin typeface="Droid Serif"/>
                <a:ea typeface="Droid Serif"/>
                <a:cs typeface="Droid Serif"/>
                <a:sym typeface="Droid Serif"/>
              </a:rPr>
              <a:t>Try 3.1, 3.4, 3.7, and 3.10</a:t>
            </a:r>
            <a:r>
              <a:rPr lang="en" sz="2400" dirty="0">
                <a:solidFill>
                  <a:srgbClr val="BF9000"/>
                </a:solidFill>
                <a:latin typeface="Droid Serif"/>
                <a:ea typeface="Droid Serif"/>
                <a:cs typeface="Droid Serif"/>
                <a:sym typeface="Droid Serif"/>
              </a:rPr>
              <a:t>*</a:t>
            </a:r>
          </a:p>
          <a:p>
            <a:r>
              <a:rPr lang="en" sz="2400" b="1" dirty="0">
                <a:latin typeface="Droid Serif"/>
                <a:ea typeface="Droid Serif"/>
                <a:cs typeface="Droid Serif"/>
                <a:sym typeface="Droid Serif"/>
              </a:rPr>
              <a:t>Studio 4:     </a:t>
            </a:r>
            <a:r>
              <a:rPr lang="en" sz="2400" dirty="0">
                <a:latin typeface="Droid Serif"/>
                <a:ea typeface="Droid Serif"/>
                <a:cs typeface="Droid Serif"/>
                <a:sym typeface="Droid Serif"/>
              </a:rPr>
              <a:t>Try 4.2, 4.7, and 4.10</a:t>
            </a:r>
            <a:r>
              <a:rPr lang="en" sz="2400" dirty="0">
                <a:solidFill>
                  <a:srgbClr val="BF9000"/>
                </a:solidFill>
                <a:latin typeface="Droid Serif"/>
                <a:ea typeface="Droid Serif"/>
                <a:cs typeface="Droid Serif"/>
                <a:sym typeface="Droid Serif"/>
              </a:rPr>
              <a:t>*</a:t>
            </a:r>
          </a:p>
          <a:p>
            <a:r>
              <a:rPr lang="en" sz="2400" b="1" dirty="0">
                <a:latin typeface="Droid Serif"/>
                <a:ea typeface="Droid Serif"/>
                <a:cs typeface="Droid Serif"/>
                <a:sym typeface="Droid Serif"/>
              </a:rPr>
              <a:t>Studio 5:     </a:t>
            </a:r>
            <a:r>
              <a:rPr lang="en" sz="2400" dirty="0">
                <a:latin typeface="Droid Serif"/>
                <a:ea typeface="Droid Serif"/>
                <a:cs typeface="Droid Serif"/>
                <a:sym typeface="Droid Serif"/>
              </a:rPr>
              <a:t>Try 5.4, 5.6, 5.10</a:t>
            </a:r>
            <a:r>
              <a:rPr lang="en" sz="2400" dirty="0">
                <a:solidFill>
                  <a:srgbClr val="BF9000"/>
                </a:solidFill>
                <a:latin typeface="Droid Serif"/>
                <a:ea typeface="Droid Serif"/>
                <a:cs typeface="Droid Serif"/>
                <a:sym typeface="Droid Serif"/>
              </a:rPr>
              <a:t>*</a:t>
            </a:r>
          </a:p>
          <a:p>
            <a:r>
              <a:rPr lang="en" sz="2400" b="1" dirty="0">
                <a:latin typeface="Droid Serif"/>
                <a:ea typeface="Droid Serif"/>
                <a:cs typeface="Droid Serif"/>
                <a:sym typeface="Droid Serif"/>
              </a:rPr>
              <a:t>Studio 6:     </a:t>
            </a:r>
            <a:r>
              <a:rPr lang="en" sz="2400" dirty="0">
                <a:latin typeface="Droid Serif"/>
                <a:ea typeface="Droid Serif"/>
                <a:cs typeface="Droid Serif"/>
                <a:sym typeface="Droid Serif"/>
              </a:rPr>
              <a:t>Try 6.2, 6.5, 6.9, 6.10</a:t>
            </a:r>
            <a:r>
              <a:rPr lang="en" sz="2400" dirty="0">
                <a:solidFill>
                  <a:srgbClr val="BF9000"/>
                </a:solidFill>
                <a:latin typeface="Droid Serif"/>
                <a:ea typeface="Droid Serif"/>
                <a:cs typeface="Droid Serif"/>
                <a:sym typeface="Droid Serif"/>
              </a:rPr>
              <a:t>*</a:t>
            </a:r>
          </a:p>
          <a:p>
            <a:r>
              <a:rPr lang="en" sz="2400" b="1" dirty="0">
                <a:latin typeface="Droid Serif"/>
                <a:ea typeface="Droid Serif"/>
                <a:cs typeface="Droid Serif"/>
                <a:sym typeface="Droid Serif"/>
              </a:rPr>
              <a:t>Studio 7:     </a:t>
            </a:r>
            <a:r>
              <a:rPr lang="en" sz="2400" dirty="0">
                <a:latin typeface="Droid Serif"/>
                <a:ea typeface="Droid Serif"/>
                <a:cs typeface="Droid Serif"/>
                <a:sym typeface="Droid Serif"/>
              </a:rPr>
              <a:t>Try 7.2, 7.3, 7.6, 7.10</a:t>
            </a:r>
            <a:r>
              <a:rPr lang="en" sz="2400" dirty="0">
                <a:solidFill>
                  <a:srgbClr val="BF9000"/>
                </a:solidFill>
                <a:latin typeface="Droid Serif"/>
                <a:ea typeface="Droid Serif"/>
                <a:cs typeface="Droid Serif"/>
                <a:sym typeface="Droid Serif"/>
              </a:rPr>
              <a:t>*</a:t>
            </a:r>
          </a:p>
          <a:p>
            <a:r>
              <a:rPr lang="en" sz="2400" b="1" dirty="0">
                <a:latin typeface="Droid Serif"/>
                <a:ea typeface="Droid Serif"/>
                <a:cs typeface="Droid Serif"/>
                <a:sym typeface="Droid Serif"/>
              </a:rPr>
              <a:t>Studio 8:     </a:t>
            </a:r>
            <a:r>
              <a:rPr lang="en" sz="2400" dirty="0">
                <a:latin typeface="Droid Serif"/>
                <a:ea typeface="Droid Serif"/>
                <a:cs typeface="Droid Serif"/>
                <a:sym typeface="Droid Serif"/>
              </a:rPr>
              <a:t>Try 8.1, 8.2, 8.10</a:t>
            </a:r>
            <a:r>
              <a:rPr lang="en" sz="2400" dirty="0">
                <a:solidFill>
                  <a:srgbClr val="BF9000"/>
                </a:solidFill>
                <a:latin typeface="Droid Serif"/>
                <a:ea typeface="Droid Serif"/>
                <a:cs typeface="Droid Serif"/>
                <a:sym typeface="Droid Serif"/>
              </a:rPr>
              <a:t>*</a:t>
            </a:r>
          </a:p>
          <a:p>
            <a:endParaRPr sz="2400" dirty="0">
              <a:latin typeface="Droid Serif"/>
              <a:ea typeface="Droid Serif"/>
              <a:cs typeface="Droid Serif"/>
              <a:sym typeface="Droid Serif"/>
            </a:endParaRPr>
          </a:p>
          <a:p>
            <a:r>
              <a:rPr lang="en" sz="2400" b="1" dirty="0">
                <a:latin typeface="Droid Serif"/>
                <a:ea typeface="Droid Serif"/>
                <a:cs typeface="Droid Serif"/>
                <a:sym typeface="Droid Serif"/>
              </a:rPr>
              <a:t>Studios 9 and 10:     </a:t>
            </a:r>
            <a:r>
              <a:rPr lang="en" sz="2400" dirty="0">
                <a:solidFill>
                  <a:srgbClr val="BF9000"/>
                </a:solidFill>
                <a:latin typeface="Droid Serif"/>
                <a:ea typeface="Droid Serif"/>
                <a:cs typeface="Droid Serif"/>
                <a:sym typeface="Droid Serif"/>
              </a:rPr>
              <a:t>*</a:t>
            </a:r>
            <a:r>
              <a:rPr lang="en" sz="2400" i="1" dirty="0">
                <a:latin typeface="Droid Serif"/>
                <a:ea typeface="Droid Serif"/>
                <a:cs typeface="Droid Serif"/>
                <a:sym typeface="Droid Serif"/>
              </a:rPr>
              <a:t>Try at your own risk!</a:t>
            </a:r>
          </a:p>
        </p:txBody>
      </p:sp>
      <p:sp>
        <p:nvSpPr>
          <p:cNvPr id="926" name="Shape 926"/>
          <p:cNvSpPr txBox="1">
            <a:spLocks noGrp="1"/>
          </p:cNvSpPr>
          <p:nvPr>
            <p:ph type="title" idx="4294967295"/>
          </p:nvPr>
        </p:nvSpPr>
        <p:spPr>
          <a:xfrm>
            <a:off x="1295400" y="1382651"/>
            <a:ext cx="6629400" cy="727200"/>
          </a:xfrm>
          <a:prstGeom prst="rect">
            <a:avLst/>
          </a:prstGeom>
          <a:solidFill>
            <a:srgbClr val="FFF2CC"/>
          </a:solidFill>
          <a:ln w="9525" cap="flat">
            <a:no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2800" b="0" dirty="0" smtClean="0">
                <a:solidFill>
                  <a:schemeClr val="tx1"/>
                </a:solidFill>
                <a:latin typeface="Cambria" panose="02040503050406030204" pitchFamily="18" charset="0"/>
                <a:ea typeface="Droid Serif"/>
                <a:cs typeface="Droid Serif"/>
                <a:sym typeface="Droid Serif"/>
              </a:rPr>
              <a:t>Recommendation ~ </a:t>
            </a:r>
            <a:r>
              <a:rPr lang="en" sz="2800" i="1" dirty="0" smtClean="0">
                <a:solidFill>
                  <a:schemeClr val="tx1"/>
                </a:solidFill>
                <a:latin typeface="Cambria" panose="02040503050406030204" pitchFamily="18" charset="0"/>
                <a:ea typeface="Droid Serif"/>
                <a:cs typeface="Droid Serif"/>
                <a:sym typeface="Droid Serif"/>
              </a:rPr>
              <a:t>try these mazes</a:t>
            </a:r>
            <a:r>
              <a:rPr lang="en" sz="2800" b="0" dirty="0" smtClean="0">
                <a:solidFill>
                  <a:schemeClr val="tx1"/>
                </a:solidFill>
                <a:latin typeface="Cambria" panose="02040503050406030204" pitchFamily="18" charset="0"/>
                <a:ea typeface="Droid Serif"/>
                <a:cs typeface="Droid Serif"/>
                <a:sym typeface="Droid Serif"/>
              </a:rPr>
              <a:t>:</a:t>
            </a:r>
            <a:endParaRPr lang="en" sz="2800" b="0" dirty="0">
              <a:solidFill>
                <a:schemeClr val="tx1"/>
              </a:solidFill>
              <a:latin typeface="Cambria" panose="02040503050406030204" pitchFamily="18" charset="0"/>
              <a:ea typeface="Droid Serif"/>
              <a:cs typeface="Droid Serif"/>
              <a:sym typeface="Droid Serif"/>
            </a:endParaRPr>
          </a:p>
        </p:txBody>
      </p:sp>
      <p:sp>
        <p:nvSpPr>
          <p:cNvPr id="928" name="Shape 928"/>
          <p:cNvSpPr txBox="1"/>
          <p:nvPr/>
        </p:nvSpPr>
        <p:spPr>
          <a:xfrm>
            <a:off x="0" y="6474375"/>
            <a:ext cx="5296550" cy="383625"/>
          </a:xfrm>
          <a:prstGeom prst="rect">
            <a:avLst/>
          </a:prstGeom>
        </p:spPr>
        <p:txBody>
          <a:bodyPr lIns="91425" tIns="91425" rIns="91425" bIns="91425" anchor="ctr" anchorCtr="0">
            <a:noAutofit/>
          </a:bodyPr>
          <a:lstStyle/>
          <a:p>
            <a:pPr algn="ctr"/>
            <a:r>
              <a:rPr lang="en" sz="1200" dirty="0">
                <a:latin typeface="Droid Serif"/>
                <a:ea typeface="Droid Serif"/>
                <a:cs typeface="Droid Serif"/>
                <a:sym typeface="Droid Serif"/>
              </a:rPr>
              <a:t>want a challenge? see </a:t>
            </a:r>
            <a:r>
              <a:rPr lang="en" sz="1200" b="1" dirty="0">
                <a:solidFill>
                  <a:srgbClr val="9900FF"/>
                </a:solidFill>
                <a:latin typeface="Droid Serif"/>
                <a:ea typeface="Droid Serif"/>
                <a:cs typeface="Droid Serif"/>
                <a:sym typeface="Droid Serif"/>
              </a:rPr>
              <a:t>how few of the purple blocks</a:t>
            </a:r>
            <a:r>
              <a:rPr lang="en" sz="1200" dirty="0">
                <a:latin typeface="Droid Serif"/>
                <a:ea typeface="Droid Serif"/>
                <a:cs typeface="Droid Serif"/>
                <a:sym typeface="Droid Serif"/>
              </a:rPr>
              <a:t> you can use!</a:t>
            </a:r>
          </a:p>
        </p:txBody>
      </p:sp>
      <p:sp>
        <p:nvSpPr>
          <p:cNvPr id="2" name="Rectangle 1"/>
          <p:cNvSpPr/>
          <p:nvPr/>
        </p:nvSpPr>
        <p:spPr>
          <a:xfrm>
            <a:off x="1524000" y="300335"/>
            <a:ext cx="6017994" cy="461665"/>
          </a:xfrm>
          <a:prstGeom prst="rect">
            <a:avLst/>
          </a:prstGeom>
        </p:spPr>
        <p:txBody>
          <a:bodyPr wrap="none">
            <a:spAutoFit/>
          </a:bodyPr>
          <a:lstStyle/>
          <a:p>
            <a:pPr algn="ctr"/>
            <a:r>
              <a:rPr lang="en-US" sz="2400" dirty="0" smtClean="0">
                <a:latin typeface="Calibri" panose="020F0502020204030204" pitchFamily="34" charset="0"/>
              </a:rPr>
              <a:t>scratch.mit.edu/</a:t>
            </a:r>
            <a:r>
              <a:rPr lang="en-US" sz="2400" dirty="0" smtClean="0">
                <a:solidFill>
                  <a:srgbClr val="CC3300"/>
                </a:solidFill>
                <a:latin typeface="Calibri" panose="020F0502020204030204" pitchFamily="34" charset="0"/>
              </a:rPr>
              <a:t>users/</a:t>
            </a:r>
            <a:r>
              <a:rPr lang="en-US" sz="2400" dirty="0" err="1" smtClean="0">
                <a:solidFill>
                  <a:srgbClr val="CC3300"/>
                </a:solidFill>
                <a:latin typeface="Calibri" panose="020F0502020204030204" pitchFamily="34" charset="0"/>
              </a:rPr>
              <a:t>MyCS_Student</a:t>
            </a:r>
            <a:r>
              <a:rPr lang="en-US" sz="2400" dirty="0" smtClean="0">
                <a:solidFill>
                  <a:srgbClr val="CC3300"/>
                </a:solidFill>
                <a:latin typeface="Calibri" panose="020F0502020204030204" pitchFamily="34" charset="0"/>
              </a:rPr>
              <a:t>/studios</a:t>
            </a:r>
            <a:r>
              <a:rPr lang="en-US" sz="2400" dirty="0">
                <a:solidFill>
                  <a:srgbClr val="CC3300"/>
                </a:solidFill>
                <a:latin typeface="Calibri" panose="020F0502020204030204" pitchFamily="34" charset="0"/>
              </a:rPr>
              <a:t>/</a:t>
            </a:r>
          </a:p>
        </p:txBody>
      </p:sp>
      <p:cxnSp>
        <p:nvCxnSpPr>
          <p:cNvPr id="5" name="Straight Connector 4"/>
          <p:cNvCxnSpPr/>
          <p:nvPr/>
        </p:nvCxnSpPr>
        <p:spPr>
          <a:xfrm>
            <a:off x="3733800" y="762000"/>
            <a:ext cx="3657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4948275"/>
      </p:ext>
    </p:extLst>
  </p:cSld>
  <p:clrMapOvr>
    <a:masterClrMapping/>
  </p:clrMapOvr>
  <p:transition spd="slow">
    <p:cut/>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36"/>
        <p:cNvGrpSpPr/>
        <p:nvPr/>
      </p:nvGrpSpPr>
      <p:grpSpPr>
        <a:xfrm>
          <a:off x="0" y="0"/>
          <a:ext cx="0" cy="0"/>
          <a:chOff x="0" y="0"/>
          <a:chExt cx="0" cy="0"/>
        </a:xfrm>
      </p:grpSpPr>
      <p:sp>
        <p:nvSpPr>
          <p:cNvPr id="4" name="TextBox 3"/>
          <p:cNvSpPr txBox="1"/>
          <p:nvPr/>
        </p:nvSpPr>
        <p:spPr>
          <a:xfrm>
            <a:off x="385119" y="228600"/>
            <a:ext cx="8454081" cy="646331"/>
          </a:xfrm>
          <a:prstGeom prst="rect">
            <a:avLst/>
          </a:prstGeom>
          <a:noFill/>
        </p:spPr>
        <p:txBody>
          <a:bodyPr wrap="square" rtlCol="0">
            <a:spAutoFit/>
          </a:bodyPr>
          <a:lstStyle/>
          <a:p>
            <a:pPr algn="ctr"/>
            <a:r>
              <a:rPr lang="en-US" sz="3600" b="1" dirty="0" smtClean="0">
                <a:latin typeface="Cambria" panose="02040503050406030204" pitchFamily="18" charset="0"/>
              </a:rPr>
              <a:t>Unit 4:  </a:t>
            </a:r>
            <a:r>
              <a:rPr lang="en-US" sz="3600" dirty="0" smtClean="0">
                <a:latin typeface="Cambria" panose="02040503050406030204" pitchFamily="18" charset="0"/>
              </a:rPr>
              <a:t>Making a scene with Scratch</a:t>
            </a:r>
            <a:endParaRPr lang="en-US" sz="3600" dirty="0">
              <a:latin typeface="Cambria" panose="02040503050406030204" pitchFamily="18" charset="0"/>
            </a:endParaRPr>
          </a:p>
        </p:txBody>
      </p:sp>
      <p:sp>
        <p:nvSpPr>
          <p:cNvPr id="7" name="TextBox 6"/>
          <p:cNvSpPr txBox="1"/>
          <p:nvPr/>
        </p:nvSpPr>
        <p:spPr>
          <a:xfrm>
            <a:off x="2592859" y="6201067"/>
            <a:ext cx="4038600" cy="400110"/>
          </a:xfrm>
          <a:prstGeom prst="rect">
            <a:avLst/>
          </a:prstGeom>
          <a:noFill/>
        </p:spPr>
        <p:txBody>
          <a:bodyPr wrap="square" rtlCol="0">
            <a:spAutoFit/>
          </a:bodyPr>
          <a:lstStyle/>
          <a:p>
            <a:pPr algn="ctr"/>
            <a:r>
              <a:rPr lang="en-US" sz="2000" b="1" dirty="0" smtClean="0">
                <a:latin typeface="Cambria" panose="02040503050406030204" pitchFamily="18" charset="0"/>
              </a:rPr>
              <a:t>"Scratch in its </a:t>
            </a:r>
            <a:r>
              <a:rPr lang="en-US" sz="2000" b="1" i="1" dirty="0" smtClean="0">
                <a:latin typeface="Cambria" panose="02040503050406030204" pitchFamily="18" charset="0"/>
              </a:rPr>
              <a:t>Natural State"</a:t>
            </a:r>
            <a:endParaRPr lang="en-US" sz="2000" b="1" dirty="0">
              <a:latin typeface="Cambria" panose="020405030504060302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589" y="1182511"/>
            <a:ext cx="8265140" cy="4857045"/>
          </a:xfrm>
          <a:prstGeom prst="rect">
            <a:avLst/>
          </a:prstGeom>
        </p:spPr>
      </p:pic>
      <p:sp>
        <p:nvSpPr>
          <p:cNvPr id="3" name="Right Arrow 2"/>
          <p:cNvSpPr/>
          <p:nvPr/>
        </p:nvSpPr>
        <p:spPr>
          <a:xfrm>
            <a:off x="7247466" y="1332089"/>
            <a:ext cx="1320800" cy="745066"/>
          </a:xfrm>
          <a:prstGeom prst="rightArrow">
            <a:avLst/>
          </a:prstGeom>
          <a:solidFill>
            <a:srgbClr val="CCE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563437" y="2296700"/>
            <a:ext cx="3181292" cy="400110"/>
          </a:xfrm>
          <a:prstGeom prst="rect">
            <a:avLst/>
          </a:prstGeom>
          <a:solidFill>
            <a:srgbClr val="CCECFF"/>
          </a:solidFill>
        </p:spPr>
        <p:txBody>
          <a:bodyPr wrap="square" rtlCol="0">
            <a:spAutoFit/>
          </a:bodyPr>
          <a:lstStyle/>
          <a:p>
            <a:pPr algn="ctr"/>
            <a:r>
              <a:rPr lang="en-US" sz="2000" b="1" dirty="0" smtClean="0">
                <a:solidFill>
                  <a:srgbClr val="C00000"/>
                </a:solidFill>
                <a:latin typeface="Cambria" panose="02040503050406030204" pitchFamily="18" charset="0"/>
              </a:rPr>
              <a:t>Click the "Tips" button</a:t>
            </a:r>
            <a:endParaRPr lang="en-US" sz="2000" b="1" dirty="0">
              <a:solidFill>
                <a:srgbClr val="C00000"/>
              </a:solidFill>
              <a:latin typeface="Cambria" panose="02040503050406030204" pitchFamily="18" charset="0"/>
            </a:endParaRPr>
          </a:p>
        </p:txBody>
      </p:sp>
    </p:spTree>
    <p:extLst>
      <p:ext uri="{BB962C8B-B14F-4D97-AF65-F5344CB8AC3E}">
        <p14:creationId xmlns:p14="http://schemas.microsoft.com/office/powerpoint/2010/main" val="3853984352"/>
      </p:ext>
    </p:extLst>
  </p:cSld>
  <p:clrMapOvr>
    <a:masterClrMapping/>
  </p:clrMapOvr>
  <p:transition spd="slow">
    <p:cut/>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36"/>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374" y="1067641"/>
            <a:ext cx="8533570" cy="5333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85119" y="228600"/>
            <a:ext cx="8454081" cy="646331"/>
          </a:xfrm>
          <a:prstGeom prst="rect">
            <a:avLst/>
          </a:prstGeom>
          <a:noFill/>
        </p:spPr>
        <p:txBody>
          <a:bodyPr wrap="square" rtlCol="0">
            <a:spAutoFit/>
          </a:bodyPr>
          <a:lstStyle/>
          <a:p>
            <a:pPr algn="ctr"/>
            <a:r>
              <a:rPr lang="en-US" sz="3600" b="1" dirty="0" smtClean="0">
                <a:latin typeface="Cambria" panose="02040503050406030204" pitchFamily="18" charset="0"/>
              </a:rPr>
              <a:t>Unit 4:  </a:t>
            </a:r>
            <a:r>
              <a:rPr lang="en-US" sz="3600" dirty="0" smtClean="0">
                <a:latin typeface="Cambria" panose="02040503050406030204" pitchFamily="18" charset="0"/>
              </a:rPr>
              <a:t>Making a scene with Scratch</a:t>
            </a:r>
            <a:endParaRPr lang="en-US" sz="3600" dirty="0">
              <a:latin typeface="Cambria" panose="02040503050406030204" pitchFamily="18" charset="0"/>
            </a:endParaRPr>
          </a:p>
        </p:txBody>
      </p:sp>
      <p:sp>
        <p:nvSpPr>
          <p:cNvPr id="3" name="Right Arrow 2"/>
          <p:cNvSpPr/>
          <p:nvPr/>
        </p:nvSpPr>
        <p:spPr>
          <a:xfrm>
            <a:off x="5135897" y="2722261"/>
            <a:ext cx="1320800" cy="745066"/>
          </a:xfrm>
          <a:prstGeom prst="rightArrow">
            <a:avLst/>
          </a:prstGeom>
          <a:solidFill>
            <a:srgbClr val="CCEC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743199" y="2586962"/>
            <a:ext cx="2301299" cy="1015663"/>
          </a:xfrm>
          <a:prstGeom prst="rect">
            <a:avLst/>
          </a:prstGeom>
          <a:solidFill>
            <a:srgbClr val="CCECFF"/>
          </a:solidFill>
        </p:spPr>
        <p:txBody>
          <a:bodyPr wrap="square" rtlCol="0">
            <a:spAutoFit/>
          </a:bodyPr>
          <a:lstStyle/>
          <a:p>
            <a:pPr algn="ctr"/>
            <a:r>
              <a:rPr lang="en-US" sz="2000" b="1" dirty="0">
                <a:solidFill>
                  <a:srgbClr val="C00000"/>
                </a:solidFill>
                <a:latin typeface="Cambria" panose="02040503050406030204" pitchFamily="18" charset="0"/>
              </a:rPr>
              <a:t>F</a:t>
            </a:r>
            <a:r>
              <a:rPr lang="en-US" sz="2000" b="1" dirty="0" smtClean="0">
                <a:solidFill>
                  <a:srgbClr val="C00000"/>
                </a:solidFill>
                <a:latin typeface="Cambria" panose="02040503050406030204" pitchFamily="18" charset="0"/>
              </a:rPr>
              <a:t>irst, work through the "Getting Started" </a:t>
            </a:r>
            <a:endParaRPr lang="en-US" sz="2000" b="1" dirty="0">
              <a:solidFill>
                <a:srgbClr val="C00000"/>
              </a:solidFill>
              <a:latin typeface="Cambria" panose="02040503050406030204" pitchFamily="18" charset="0"/>
            </a:endParaRPr>
          </a:p>
        </p:txBody>
      </p:sp>
      <p:sp>
        <p:nvSpPr>
          <p:cNvPr id="8" name="TextBox 7"/>
          <p:cNvSpPr txBox="1"/>
          <p:nvPr/>
        </p:nvSpPr>
        <p:spPr>
          <a:xfrm>
            <a:off x="4385186" y="5644795"/>
            <a:ext cx="2301299" cy="707886"/>
          </a:xfrm>
          <a:prstGeom prst="rect">
            <a:avLst/>
          </a:prstGeom>
          <a:solidFill>
            <a:srgbClr val="CCECFF"/>
          </a:solidFill>
        </p:spPr>
        <p:txBody>
          <a:bodyPr wrap="square" rtlCol="0">
            <a:spAutoFit/>
          </a:bodyPr>
          <a:lstStyle/>
          <a:p>
            <a:pPr algn="ctr"/>
            <a:r>
              <a:rPr lang="en-US" sz="2000" b="1" dirty="0" smtClean="0">
                <a:solidFill>
                  <a:srgbClr val="C00000"/>
                </a:solidFill>
                <a:latin typeface="Cambria" panose="02040503050406030204" pitchFamily="18" charset="0"/>
              </a:rPr>
              <a:t>Try one of the others… OR …</a:t>
            </a:r>
            <a:endParaRPr lang="en-US" sz="2000" b="1" dirty="0">
              <a:solidFill>
                <a:srgbClr val="C00000"/>
              </a:solidFill>
              <a:latin typeface="Cambria" panose="02040503050406030204" pitchFamily="18" charset="0"/>
            </a:endParaRPr>
          </a:p>
        </p:txBody>
      </p:sp>
    </p:spTree>
    <p:extLst>
      <p:ext uri="{BB962C8B-B14F-4D97-AF65-F5344CB8AC3E}">
        <p14:creationId xmlns:p14="http://schemas.microsoft.com/office/powerpoint/2010/main" val="1824085472"/>
      </p:ext>
    </p:extLst>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3" name="Shape 143"/>
          <p:cNvSpPr txBox="1"/>
          <p:nvPr/>
        </p:nvSpPr>
        <p:spPr>
          <a:xfrm>
            <a:off x="138391" y="190407"/>
            <a:ext cx="8792666" cy="1655301"/>
          </a:xfrm>
          <a:prstGeom prst="rect">
            <a:avLst/>
          </a:prstGeom>
          <a:noFill/>
        </p:spPr>
        <p:txBody>
          <a:bodyPr lIns="91425" tIns="91425" rIns="91425" bIns="91425" anchor="ctr" anchorCtr="0">
            <a:noAutofit/>
          </a:bodyPr>
          <a:lstStyle/>
          <a:p>
            <a:pPr lvl="0" rtl="0">
              <a:lnSpc>
                <a:spcPct val="150000"/>
              </a:lnSpc>
              <a:spcBef>
                <a:spcPts val="0"/>
              </a:spcBef>
              <a:buNone/>
            </a:pPr>
            <a:r>
              <a:rPr lang="en" sz="2400" dirty="0" smtClean="0">
                <a:latin typeface="Droid Serif"/>
                <a:ea typeface="Droid Serif"/>
                <a:cs typeface="Droid Serif"/>
                <a:sym typeface="Droid Serif"/>
              </a:rPr>
              <a:t>Yesterday we </a:t>
            </a:r>
            <a:r>
              <a:rPr lang="en" sz="2400" dirty="0">
                <a:latin typeface="Droid Serif"/>
                <a:ea typeface="Droid Serif"/>
                <a:cs typeface="Droid Serif"/>
                <a:sym typeface="Droid Serif"/>
              </a:rPr>
              <a:t>noted </a:t>
            </a:r>
            <a:r>
              <a:rPr lang="en" sz="2400" dirty="0" smtClean="0">
                <a:latin typeface="Droid Serif"/>
                <a:ea typeface="Droid Serif"/>
                <a:cs typeface="Droid Serif"/>
                <a:sym typeface="Droid Serif"/>
              </a:rPr>
              <a:t>two things </a:t>
            </a:r>
            <a:r>
              <a:rPr lang="en" sz="2400" dirty="0">
                <a:latin typeface="Droid Serif"/>
                <a:ea typeface="Droid Serif"/>
                <a:cs typeface="Droid Serif"/>
                <a:sym typeface="Droid Serif"/>
              </a:rPr>
              <a:t>computers do</a:t>
            </a:r>
            <a:r>
              <a:rPr lang="en" sz="2400" dirty="0" smtClean="0">
                <a:latin typeface="Droid Serif"/>
                <a:ea typeface="Droid Serif"/>
                <a:cs typeface="Droid Serif"/>
                <a:sym typeface="Droid Serif"/>
              </a:rPr>
              <a:t>:</a:t>
            </a:r>
          </a:p>
          <a:p>
            <a:pPr lvl="0" rtl="0">
              <a:lnSpc>
                <a:spcPct val="150000"/>
              </a:lnSpc>
              <a:spcBef>
                <a:spcPts val="0"/>
              </a:spcBef>
              <a:buNone/>
            </a:pPr>
            <a:r>
              <a:rPr lang="en" sz="2400" dirty="0">
                <a:latin typeface="Droid Serif"/>
                <a:ea typeface="Droid Serif"/>
                <a:cs typeface="Droid Serif"/>
                <a:sym typeface="Droid Serif"/>
              </a:rPr>
              <a:t> </a:t>
            </a:r>
            <a:r>
              <a:rPr lang="en" sz="2400" dirty="0" smtClean="0">
                <a:latin typeface="Droid Serif"/>
                <a:ea typeface="Droid Serif"/>
                <a:cs typeface="Droid Serif"/>
                <a:sym typeface="Droid Serif"/>
              </a:rPr>
              <a:t>   (</a:t>
            </a:r>
            <a:r>
              <a:rPr lang="en" sz="2400" dirty="0">
                <a:latin typeface="Droid Serif"/>
                <a:ea typeface="Droid Serif"/>
                <a:cs typeface="Droid Serif"/>
                <a:sym typeface="Droid Serif"/>
              </a:rPr>
              <a:t>1) </a:t>
            </a:r>
            <a:r>
              <a:rPr lang="en" sz="2400" b="1" dirty="0" smtClean="0">
                <a:latin typeface="Droid Serif"/>
                <a:ea typeface="Droid Serif"/>
                <a:cs typeface="Droid Serif"/>
                <a:sym typeface="Droid Serif"/>
              </a:rPr>
              <a:t>process </a:t>
            </a:r>
            <a:r>
              <a:rPr lang="en" sz="2400" dirty="0" smtClean="0">
                <a:latin typeface="Droid Serif"/>
                <a:ea typeface="Droid Serif"/>
                <a:cs typeface="Droid Serif"/>
                <a:sym typeface="Droid Serif"/>
              </a:rPr>
              <a:t>data (arithmetic)     (2</a:t>
            </a:r>
            <a:r>
              <a:rPr lang="en" sz="2400" dirty="0">
                <a:latin typeface="Droid Serif"/>
                <a:ea typeface="Droid Serif"/>
                <a:cs typeface="Droid Serif"/>
                <a:sym typeface="Droid Serif"/>
              </a:rPr>
              <a:t>) </a:t>
            </a:r>
            <a:r>
              <a:rPr lang="en" sz="2400" b="1" dirty="0" smtClean="0">
                <a:latin typeface="Droid Serif"/>
                <a:ea typeface="Droid Serif"/>
                <a:cs typeface="Droid Serif"/>
                <a:sym typeface="Droid Serif"/>
              </a:rPr>
              <a:t>store/retrieve </a:t>
            </a:r>
            <a:r>
              <a:rPr lang="en" sz="2400" dirty="0" smtClean="0">
                <a:latin typeface="Droid Serif"/>
                <a:ea typeface="Droid Serif"/>
                <a:cs typeface="Droid Serif"/>
                <a:sym typeface="Droid Serif"/>
              </a:rPr>
              <a:t>data</a:t>
            </a:r>
            <a:endParaRPr lang="en" sz="2400" dirty="0">
              <a:latin typeface="Droid Serif"/>
              <a:ea typeface="Droid Serif"/>
              <a:cs typeface="Droid Serif"/>
              <a:sym typeface="Droid Serif"/>
            </a:endParaRPr>
          </a:p>
        </p:txBody>
      </p:sp>
      <p:sp>
        <p:nvSpPr>
          <p:cNvPr id="146" name="Shape 146"/>
          <p:cNvSpPr txBox="1"/>
          <p:nvPr/>
        </p:nvSpPr>
        <p:spPr>
          <a:xfrm>
            <a:off x="4634628" y="5870511"/>
            <a:ext cx="3394551" cy="780599"/>
          </a:xfrm>
          <a:prstGeom prst="rect">
            <a:avLst/>
          </a:prstGeom>
          <a:solidFill>
            <a:srgbClr val="FFCCCC"/>
          </a:solidFill>
        </p:spPr>
        <p:txBody>
          <a:bodyPr lIns="91425" tIns="91425" rIns="91425" bIns="91425" anchor="ctr" anchorCtr="0">
            <a:noAutofit/>
          </a:bodyPr>
          <a:lstStyle/>
          <a:p>
            <a:pPr lvl="0" algn="ctr"/>
            <a:r>
              <a:rPr lang="en" sz="2400" dirty="0">
                <a:latin typeface="Droid Serif"/>
                <a:ea typeface="Droid Serif"/>
                <a:cs typeface="Droid Serif"/>
                <a:sym typeface="Droid Serif"/>
              </a:rPr>
              <a:t>A</a:t>
            </a:r>
            <a:r>
              <a:rPr lang="en" sz="2400" dirty="0" smtClean="0">
                <a:latin typeface="Droid Serif"/>
                <a:ea typeface="Droid Serif"/>
                <a:cs typeface="Droid Serif"/>
                <a:sym typeface="Droid Serif"/>
              </a:rPr>
              <a:t>mazingly</a:t>
            </a:r>
            <a:r>
              <a:rPr lang="en" sz="2400" dirty="0">
                <a:latin typeface="Droid Serif"/>
                <a:ea typeface="Droid Serif"/>
                <a:cs typeface="Droid Serif"/>
                <a:sym typeface="Droid Serif"/>
              </a:rPr>
              <a:t>, </a:t>
            </a:r>
            <a:r>
              <a:rPr lang="en" sz="2400" dirty="0" smtClean="0">
                <a:latin typeface="Droid Serif"/>
                <a:ea typeface="Droid Serif"/>
                <a:cs typeface="Droid Serif"/>
                <a:sym typeface="Droid Serif"/>
              </a:rPr>
              <a:t> this is </a:t>
            </a:r>
            <a:r>
              <a:rPr lang="en" sz="2400" b="1" i="1" dirty="0" smtClean="0">
                <a:solidFill>
                  <a:srgbClr val="C00000"/>
                </a:solidFill>
                <a:latin typeface="Droid Serif"/>
                <a:ea typeface="Droid Serif"/>
                <a:cs typeface="Droid Serif"/>
                <a:sym typeface="Droid Serif"/>
              </a:rPr>
              <a:t>all</a:t>
            </a:r>
            <a:r>
              <a:rPr lang="en" sz="2400" dirty="0" smtClean="0">
                <a:latin typeface="Droid Serif"/>
                <a:ea typeface="Droid Serif"/>
                <a:cs typeface="Droid Serif"/>
                <a:sym typeface="Droid Serif"/>
              </a:rPr>
              <a:t> that computers do!</a:t>
            </a:r>
            <a:endParaRPr lang="en" sz="2400" dirty="0">
              <a:latin typeface="Droid Serif"/>
              <a:ea typeface="Droid Serif"/>
              <a:cs typeface="Droid Serif"/>
              <a:sym typeface="Droid Serif"/>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320" y="2314223"/>
            <a:ext cx="7512616" cy="2984286"/>
          </a:xfrm>
          <a:prstGeom prst="rect">
            <a:avLst/>
          </a:prstGeom>
          <a:noFill/>
          <a:ln w="381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Down Arrow 1"/>
          <p:cNvSpPr/>
          <p:nvPr/>
        </p:nvSpPr>
        <p:spPr>
          <a:xfrm>
            <a:off x="3393602" y="3239601"/>
            <a:ext cx="404557" cy="566765"/>
          </a:xfrm>
          <a:prstGeom prst="downArrow">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4432349" y="3267822"/>
            <a:ext cx="404557" cy="566765"/>
          </a:xfrm>
          <a:prstGeom prst="downArrow">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rot="16200000">
            <a:off x="8368621" y="5900651"/>
            <a:ext cx="404557" cy="720315"/>
          </a:xfrm>
          <a:prstGeom prst="downArrow">
            <a:avLst>
              <a:gd name="adj1" fmla="val 50000"/>
              <a:gd name="adj2" fmla="val 68577"/>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cut/>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595"/>
        <p:cNvGrpSpPr/>
        <p:nvPr/>
      </p:nvGrpSpPr>
      <p:grpSpPr>
        <a:xfrm>
          <a:off x="0" y="0"/>
          <a:ext cx="0" cy="0"/>
          <a:chOff x="0" y="0"/>
          <a:chExt cx="0" cy="0"/>
        </a:xfrm>
      </p:grpSpPr>
      <p:sp>
        <p:nvSpPr>
          <p:cNvPr id="1596" name="Shape 1596"/>
          <p:cNvSpPr txBox="1">
            <a:spLocks noGrp="1"/>
          </p:cNvSpPr>
          <p:nvPr>
            <p:ph type="title"/>
          </p:nvPr>
        </p:nvSpPr>
        <p:spPr>
          <a:xfrm>
            <a:off x="457200" y="1874783"/>
            <a:ext cx="8229600" cy="1939800"/>
          </a:xfrm>
          <a:prstGeom prst="rect">
            <a:avLst/>
          </a:prstGeom>
        </p:spPr>
        <p:txBody>
          <a:bodyPr lIns="91425" tIns="91425" rIns="91425" bIns="91425" anchor="b" anchorCtr="0">
            <a:noAutofit/>
          </a:bodyPr>
          <a:lstStyle/>
          <a:p>
            <a:pPr lvl="0" algn="ctr" rtl="0">
              <a:spcBef>
                <a:spcPts val="0"/>
              </a:spcBef>
              <a:buNone/>
            </a:pPr>
            <a:r>
              <a:rPr lang="en" sz="4800" dirty="0" smtClean="0">
                <a:latin typeface="Droid Serif"/>
                <a:ea typeface="Droid Serif"/>
                <a:cs typeface="Droid Serif"/>
                <a:sym typeface="Droid Serif"/>
              </a:rPr>
              <a:t>Games in Scratch…</a:t>
            </a:r>
            <a:endParaRPr lang="en" sz="4800" dirty="0">
              <a:latin typeface="Droid Serif"/>
              <a:ea typeface="Droid Serif"/>
              <a:cs typeface="Droid Serif"/>
              <a:sym typeface="Droid Serif"/>
            </a:endParaRPr>
          </a:p>
        </p:txBody>
      </p:sp>
    </p:spTree>
    <p:extLst>
      <p:ext uri="{BB962C8B-B14F-4D97-AF65-F5344CB8AC3E}">
        <p14:creationId xmlns:p14="http://schemas.microsoft.com/office/powerpoint/2010/main" val="3044739270"/>
      </p:ext>
    </p:extLst>
  </p:cSld>
  <p:clrMapOvr>
    <a:masterClrMapping/>
  </p:clrMapOvr>
  <p:transition spd="slow">
    <p:cut/>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595"/>
        <p:cNvGrpSpPr/>
        <p:nvPr/>
      </p:nvGrpSpPr>
      <p:grpSpPr>
        <a:xfrm>
          <a:off x="0" y="0"/>
          <a:ext cx="0" cy="0"/>
          <a:chOff x="0" y="0"/>
          <a:chExt cx="0" cy="0"/>
        </a:xfrm>
      </p:grpSpPr>
      <p:sp>
        <p:nvSpPr>
          <p:cNvPr id="1596" name="Shape 1596"/>
          <p:cNvSpPr txBox="1">
            <a:spLocks noGrp="1"/>
          </p:cNvSpPr>
          <p:nvPr>
            <p:ph type="title"/>
          </p:nvPr>
        </p:nvSpPr>
        <p:spPr>
          <a:xfrm>
            <a:off x="228600" y="228600"/>
            <a:ext cx="8229600" cy="995183"/>
          </a:xfrm>
          <a:prstGeom prst="rect">
            <a:avLst/>
          </a:prstGeom>
        </p:spPr>
        <p:txBody>
          <a:bodyPr lIns="91425" tIns="91425" rIns="91425" bIns="91425" anchor="ctr" anchorCtr="0">
            <a:noAutofit/>
          </a:bodyPr>
          <a:lstStyle/>
          <a:p>
            <a:pPr lvl="0" rtl="0">
              <a:spcBef>
                <a:spcPts val="0"/>
              </a:spcBef>
              <a:buNone/>
            </a:pPr>
            <a:r>
              <a:rPr lang="en" sz="4800" b="0" dirty="0" smtClean="0">
                <a:latin typeface="Droid Serif"/>
                <a:ea typeface="Droid Serif"/>
                <a:cs typeface="Droid Serif"/>
                <a:sym typeface="Droid Serif"/>
              </a:rPr>
              <a:t>Creating a Scratch Game</a:t>
            </a:r>
            <a:endParaRPr lang="en" sz="4800" b="0" dirty="0">
              <a:latin typeface="Droid Serif"/>
              <a:ea typeface="Droid Serif"/>
              <a:cs typeface="Droid Serif"/>
              <a:sym typeface="Droid Serif"/>
            </a:endParaRPr>
          </a:p>
        </p:txBody>
      </p:sp>
      <p:sp>
        <p:nvSpPr>
          <p:cNvPr id="3" name="Shape 1596"/>
          <p:cNvSpPr txBox="1">
            <a:spLocks/>
          </p:cNvSpPr>
          <p:nvPr/>
        </p:nvSpPr>
        <p:spPr>
          <a:xfrm>
            <a:off x="3200400" y="1331208"/>
            <a:ext cx="5486400" cy="995183"/>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rtl val="0"/>
              </a:defRPr>
            </a:lvl1pPr>
            <a:lvl2pPr marR="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rtl val="0"/>
              </a:defRPr>
            </a:lvl2pPr>
            <a:lvl3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pPr algn="r">
              <a:buClr>
                <a:srgbClr val="000000"/>
              </a:buClr>
            </a:pPr>
            <a:r>
              <a:rPr lang="en" sz="4800" b="0" dirty="0" smtClean="0">
                <a:solidFill>
                  <a:srgbClr val="000000"/>
                </a:solidFill>
                <a:latin typeface="Droid Serif"/>
                <a:ea typeface="Droid Serif"/>
                <a:cs typeface="Droid Serif"/>
                <a:sym typeface="Droid Serif"/>
              </a:rPr>
              <a:t>in 7 steps…</a:t>
            </a:r>
            <a:endParaRPr lang="en" sz="4800" b="0" dirty="0">
              <a:solidFill>
                <a:srgbClr val="000000"/>
              </a:solidFill>
              <a:latin typeface="Droid Serif"/>
              <a:ea typeface="Droid Serif"/>
              <a:cs typeface="Droid Serif"/>
              <a:sym typeface="Droid Serif"/>
            </a:endParaRPr>
          </a:p>
        </p:txBody>
      </p:sp>
      <p:sp>
        <p:nvSpPr>
          <p:cNvPr id="6" name="Shape 1596"/>
          <p:cNvSpPr txBox="1">
            <a:spLocks/>
          </p:cNvSpPr>
          <p:nvPr/>
        </p:nvSpPr>
        <p:spPr>
          <a:xfrm rot="21098515">
            <a:off x="2553007" y="5107200"/>
            <a:ext cx="6388100" cy="995183"/>
          </a:xfrm>
          <a:prstGeom prst="rect">
            <a:avLst/>
          </a:prstGeom>
          <a:solidFill>
            <a:srgbClr val="FFCC99"/>
          </a:solidFill>
          <a:ln>
            <a:noFill/>
          </a:ln>
        </p:spPr>
        <p:txBody>
          <a:bodyPr lIns="91425" tIns="91425" rIns="91425" bIns="91425"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rtl val="0"/>
              </a:defRPr>
            </a:lvl1pPr>
            <a:lvl2pPr marR="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rtl val="0"/>
              </a:defRPr>
            </a:lvl2pPr>
            <a:lvl3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pPr algn="ctr">
              <a:buClr>
                <a:srgbClr val="000000"/>
              </a:buClr>
            </a:pPr>
            <a:r>
              <a:rPr lang="en" sz="3200" b="0" dirty="0" smtClean="0">
                <a:solidFill>
                  <a:srgbClr val="000000"/>
                </a:solidFill>
                <a:latin typeface="Droid Serif"/>
                <a:ea typeface="Droid Serif"/>
                <a:cs typeface="Droid Serif"/>
                <a:sym typeface="Droid Serif"/>
              </a:rPr>
              <a:t>with unlimited room for expansion + creativity!</a:t>
            </a:r>
            <a:endParaRPr lang="en" sz="3200" b="0" dirty="0">
              <a:solidFill>
                <a:srgbClr val="000000"/>
              </a:solidFill>
              <a:latin typeface="Droid Serif"/>
              <a:ea typeface="Droid Serif"/>
              <a:cs typeface="Droid Serif"/>
              <a:sym typeface="Droid Serif"/>
            </a:endParaRPr>
          </a:p>
        </p:txBody>
      </p:sp>
    </p:spTree>
    <p:extLst>
      <p:ext uri="{BB962C8B-B14F-4D97-AF65-F5344CB8AC3E}">
        <p14:creationId xmlns:p14="http://schemas.microsoft.com/office/powerpoint/2010/main" val="3888048249"/>
      </p:ext>
    </p:extLst>
  </p:cSld>
  <p:clrMapOvr>
    <a:masterClrMapping/>
  </p:clrMapOvr>
  <p:transition spd="slow">
    <p:cut/>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623"/>
        <p:cNvGrpSpPr/>
        <p:nvPr/>
      </p:nvGrpSpPr>
      <p:grpSpPr>
        <a:xfrm>
          <a:off x="0" y="0"/>
          <a:ext cx="0" cy="0"/>
          <a:chOff x="0" y="0"/>
          <a:chExt cx="0" cy="0"/>
        </a:xfrm>
      </p:grpSpPr>
      <p:sp>
        <p:nvSpPr>
          <p:cNvPr id="1624" name="Shape 1624"/>
          <p:cNvSpPr txBox="1">
            <a:spLocks noGrp="1"/>
          </p:cNvSpPr>
          <p:nvPr>
            <p:ph type="title"/>
          </p:nvPr>
        </p:nvSpPr>
        <p:spPr>
          <a:xfrm>
            <a:off x="167425" y="161937"/>
            <a:ext cx="8229600" cy="1143000"/>
          </a:xfrm>
          <a:prstGeom prst="rect">
            <a:avLst/>
          </a:prstGeom>
        </p:spPr>
        <p:txBody>
          <a:bodyPr lIns="91425" tIns="91425" rIns="91425" bIns="91425" anchor="t" anchorCtr="0">
            <a:noAutofit/>
          </a:bodyPr>
          <a:lstStyle/>
          <a:p>
            <a:pPr>
              <a:spcBef>
                <a:spcPts val="0"/>
              </a:spcBef>
              <a:buNone/>
            </a:pPr>
            <a:r>
              <a:rPr lang="en" dirty="0" smtClean="0">
                <a:latin typeface="Droid Serif"/>
                <a:ea typeface="Droid Serif"/>
                <a:cs typeface="Droid Serif"/>
                <a:sym typeface="Droid Serif"/>
              </a:rPr>
              <a:t>Step 1:   </a:t>
            </a:r>
            <a:r>
              <a:rPr lang="en" b="0" i="1" dirty="0" smtClean="0">
                <a:latin typeface="Droid Serif"/>
                <a:ea typeface="Droid Serif"/>
                <a:cs typeface="Droid Serif"/>
                <a:sym typeface="Droid Serif"/>
              </a:rPr>
              <a:t>Choose a hero!</a:t>
            </a:r>
            <a:endParaRPr lang="en" b="0" i="1" dirty="0">
              <a:latin typeface="Droid Serif"/>
              <a:ea typeface="Droid Serif"/>
              <a:cs typeface="Droid Serif"/>
              <a:sym typeface="Droid Serif"/>
            </a:endParaRPr>
          </a:p>
        </p:txBody>
      </p:sp>
      <p:sp>
        <p:nvSpPr>
          <p:cNvPr id="1625" name="Shape 1625"/>
          <p:cNvSpPr txBox="1">
            <a:spLocks noGrp="1"/>
          </p:cNvSpPr>
          <p:nvPr>
            <p:ph type="body" idx="1"/>
          </p:nvPr>
        </p:nvSpPr>
        <p:spPr>
          <a:xfrm>
            <a:off x="533400" y="1175400"/>
            <a:ext cx="8229600" cy="3592800"/>
          </a:xfrm>
          <a:prstGeom prst="rect">
            <a:avLst/>
          </a:prstGeom>
        </p:spPr>
        <p:txBody>
          <a:bodyPr lIns="91425" tIns="91425" rIns="91425" bIns="91425" anchor="t" anchorCtr="0">
            <a:noAutofit/>
          </a:bodyPr>
          <a:lstStyle/>
          <a:p>
            <a:pPr lvl="0" rtl="0">
              <a:spcBef>
                <a:spcPts val="0"/>
              </a:spcBef>
              <a:buNone/>
            </a:pPr>
            <a:r>
              <a:rPr lang="en" sz="2400" dirty="0">
                <a:latin typeface="Droid Serif"/>
                <a:ea typeface="Droid Serif"/>
                <a:cs typeface="Droid Serif"/>
                <a:sym typeface="Droid Serif"/>
              </a:rPr>
              <a:t>(1) Choose a main </a:t>
            </a:r>
            <a:r>
              <a:rPr lang="en" sz="2400" dirty="0" smtClean="0">
                <a:latin typeface="Droid Serif"/>
                <a:ea typeface="Droid Serif"/>
                <a:cs typeface="Droid Serif"/>
                <a:sym typeface="Droid Serif"/>
              </a:rPr>
              <a:t>character or "hero" ...</a:t>
            </a:r>
            <a:endParaRPr lang="en" sz="2400" dirty="0">
              <a:latin typeface="Droid Serif"/>
              <a:ea typeface="Droid Serif"/>
              <a:cs typeface="Droid Serif"/>
              <a:sym typeface="Droid Serif"/>
            </a:endParaRPr>
          </a:p>
          <a:p>
            <a:pPr lvl="0" rtl="0">
              <a:spcBef>
                <a:spcPts val="0"/>
              </a:spcBef>
              <a:buNone/>
            </a:pPr>
            <a:r>
              <a:rPr lang="en" sz="2400" dirty="0">
                <a:latin typeface="Droid Serif"/>
                <a:ea typeface="Droid Serif"/>
                <a:cs typeface="Droid Serif"/>
                <a:sym typeface="Droid Serif"/>
              </a:rPr>
              <a:t>	</a:t>
            </a:r>
            <a:r>
              <a:rPr lang="en" sz="2400" dirty="0" smtClean="0">
                <a:latin typeface="Droid Serif"/>
                <a:ea typeface="Droid Serif"/>
                <a:cs typeface="Droid Serif"/>
                <a:sym typeface="Droid Serif"/>
              </a:rPr>
              <a:t>(</a:t>
            </a:r>
            <a:r>
              <a:rPr lang="en" sz="2400" i="1" dirty="0" smtClean="0">
                <a:latin typeface="Droid Serif"/>
                <a:ea typeface="Droid Serif"/>
                <a:cs typeface="Droid Serif"/>
                <a:sym typeface="Droid Serif"/>
              </a:rPr>
              <a:t>one that </a:t>
            </a:r>
            <a:r>
              <a:rPr lang="en" sz="2400" i="1" dirty="0">
                <a:latin typeface="Droid Serif"/>
                <a:ea typeface="Droid Serif"/>
                <a:cs typeface="Droid Serif"/>
                <a:sym typeface="Droid Serif"/>
              </a:rPr>
              <a:t>you </a:t>
            </a:r>
            <a:r>
              <a:rPr lang="en" sz="2400" i="1" dirty="0" smtClean="0">
                <a:latin typeface="Droid Serif"/>
                <a:ea typeface="Droid Serif"/>
                <a:cs typeface="Droid Serif"/>
                <a:sym typeface="Droid Serif"/>
              </a:rPr>
              <a:t>will control)</a:t>
            </a:r>
            <a:endParaRPr lang="en" sz="2400" i="1" dirty="0">
              <a:latin typeface="Droid Serif"/>
              <a:ea typeface="Droid Serif"/>
              <a:cs typeface="Droid Serif"/>
              <a:sym typeface="Droid Serif"/>
            </a:endParaRPr>
          </a:p>
          <a:p>
            <a:pPr lvl="0" rtl="0">
              <a:spcBef>
                <a:spcPts val="0"/>
              </a:spcBef>
              <a:buNone/>
            </a:pPr>
            <a:endParaRPr sz="2400" dirty="0">
              <a:latin typeface="Droid Serif"/>
              <a:ea typeface="Droid Serif"/>
              <a:cs typeface="Droid Serif"/>
              <a:sym typeface="Droid Serif"/>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2971800"/>
            <a:ext cx="6873069" cy="1295448"/>
          </a:xfrm>
          <a:prstGeom prst="rect">
            <a:avLst/>
          </a:prstGeom>
        </p:spPr>
      </p:pic>
      <p:sp>
        <p:nvSpPr>
          <p:cNvPr id="13" name="Down Arrow 12"/>
          <p:cNvSpPr/>
          <p:nvPr/>
        </p:nvSpPr>
        <p:spPr>
          <a:xfrm rot="10800000">
            <a:off x="4419600" y="4038600"/>
            <a:ext cx="381000" cy="762000"/>
          </a:xfrm>
          <a:prstGeom prst="downArrow">
            <a:avLst/>
          </a:prstGeom>
          <a:solidFill>
            <a:schemeClr val="bg1">
              <a:lumMod val="6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Down Arrow 13"/>
          <p:cNvSpPr/>
          <p:nvPr/>
        </p:nvSpPr>
        <p:spPr>
          <a:xfrm rot="10800000">
            <a:off x="5105400" y="4064000"/>
            <a:ext cx="381000" cy="1422400"/>
          </a:xfrm>
          <a:prstGeom prst="downArrow">
            <a:avLst/>
          </a:prstGeom>
          <a:solidFill>
            <a:schemeClr val="bg1">
              <a:lumMod val="6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Down Arrow 14"/>
          <p:cNvSpPr/>
          <p:nvPr/>
        </p:nvSpPr>
        <p:spPr>
          <a:xfrm rot="10800000">
            <a:off x="6019800" y="4064000"/>
            <a:ext cx="381000" cy="762000"/>
          </a:xfrm>
          <a:prstGeom prst="downArrow">
            <a:avLst/>
          </a:prstGeom>
          <a:solidFill>
            <a:schemeClr val="bg1">
              <a:lumMod val="6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Down Arrow 15"/>
          <p:cNvSpPr/>
          <p:nvPr/>
        </p:nvSpPr>
        <p:spPr>
          <a:xfrm rot="10800000">
            <a:off x="6984998" y="4089400"/>
            <a:ext cx="381000" cy="1422400"/>
          </a:xfrm>
          <a:prstGeom prst="downArrow">
            <a:avLst/>
          </a:prstGeom>
          <a:solidFill>
            <a:schemeClr val="bg1">
              <a:lumMod val="6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Rectangle 2"/>
          <p:cNvSpPr/>
          <p:nvPr/>
        </p:nvSpPr>
        <p:spPr>
          <a:xfrm>
            <a:off x="4156626" y="4826001"/>
            <a:ext cx="906946" cy="523220"/>
          </a:xfrm>
          <a:prstGeom prst="rect">
            <a:avLst/>
          </a:prstGeom>
        </p:spPr>
        <p:txBody>
          <a:bodyPr wrap="square">
            <a:spAutoFit/>
          </a:bodyPr>
          <a:lstStyle/>
          <a:p>
            <a:pPr algn="ctr"/>
            <a:r>
              <a:rPr lang="en" dirty="0" smtClean="0">
                <a:latin typeface="Droid Serif"/>
                <a:ea typeface="Droid Serif"/>
                <a:cs typeface="Droid Serif"/>
                <a:sym typeface="Droid Serif"/>
              </a:rPr>
              <a:t>choose one</a:t>
            </a:r>
            <a:endParaRPr lang="en-US" dirty="0"/>
          </a:p>
        </p:txBody>
      </p:sp>
      <p:sp>
        <p:nvSpPr>
          <p:cNvPr id="18" name="Rectangle 17"/>
          <p:cNvSpPr/>
          <p:nvPr/>
        </p:nvSpPr>
        <p:spPr>
          <a:xfrm>
            <a:off x="4842426" y="5511802"/>
            <a:ext cx="906946" cy="738664"/>
          </a:xfrm>
          <a:prstGeom prst="rect">
            <a:avLst/>
          </a:prstGeom>
        </p:spPr>
        <p:txBody>
          <a:bodyPr wrap="square">
            <a:spAutoFit/>
          </a:bodyPr>
          <a:lstStyle/>
          <a:p>
            <a:pPr algn="ctr"/>
            <a:r>
              <a:rPr lang="en" dirty="0" smtClean="0">
                <a:latin typeface="Droid Serif"/>
                <a:ea typeface="Droid Serif"/>
                <a:cs typeface="Droid Serif"/>
                <a:sym typeface="Droid Serif"/>
              </a:rPr>
              <a:t>draw your own</a:t>
            </a:r>
            <a:endParaRPr lang="en-US" dirty="0"/>
          </a:p>
        </p:txBody>
      </p:sp>
      <p:sp>
        <p:nvSpPr>
          <p:cNvPr id="19" name="Rectangle 18"/>
          <p:cNvSpPr/>
          <p:nvPr/>
        </p:nvSpPr>
        <p:spPr>
          <a:xfrm>
            <a:off x="5756826" y="4826001"/>
            <a:ext cx="906946" cy="738664"/>
          </a:xfrm>
          <a:prstGeom prst="rect">
            <a:avLst/>
          </a:prstGeom>
        </p:spPr>
        <p:txBody>
          <a:bodyPr wrap="square">
            <a:spAutoFit/>
          </a:bodyPr>
          <a:lstStyle/>
          <a:p>
            <a:pPr algn="ctr"/>
            <a:r>
              <a:rPr lang="en" dirty="0" smtClean="0">
                <a:latin typeface="Droid Serif"/>
                <a:ea typeface="Droid Serif"/>
                <a:cs typeface="Droid Serif"/>
                <a:sym typeface="Droid Serif"/>
              </a:rPr>
              <a:t>upload from file</a:t>
            </a:r>
            <a:endParaRPr lang="en-US" dirty="0"/>
          </a:p>
        </p:txBody>
      </p:sp>
      <p:sp>
        <p:nvSpPr>
          <p:cNvPr id="20" name="Rectangle 19"/>
          <p:cNvSpPr/>
          <p:nvPr/>
        </p:nvSpPr>
        <p:spPr>
          <a:xfrm>
            <a:off x="6748944" y="5577366"/>
            <a:ext cx="906946" cy="738664"/>
          </a:xfrm>
          <a:prstGeom prst="rect">
            <a:avLst/>
          </a:prstGeom>
        </p:spPr>
        <p:txBody>
          <a:bodyPr wrap="square">
            <a:spAutoFit/>
          </a:bodyPr>
          <a:lstStyle/>
          <a:p>
            <a:pPr algn="ctr"/>
            <a:r>
              <a:rPr lang="en" dirty="0" smtClean="0">
                <a:latin typeface="Droid Serif"/>
                <a:ea typeface="Droid Serif"/>
                <a:cs typeface="Droid Serif"/>
                <a:sym typeface="Droid Serif"/>
              </a:rPr>
              <a:t>take a new picture</a:t>
            </a:r>
            <a:endParaRPr lang="en-US" dirty="0"/>
          </a:p>
        </p:txBody>
      </p:sp>
    </p:spTree>
    <p:extLst>
      <p:ext uri="{BB962C8B-B14F-4D97-AF65-F5344CB8AC3E}">
        <p14:creationId xmlns:p14="http://schemas.microsoft.com/office/powerpoint/2010/main" val="317790612"/>
      </p:ext>
    </p:extLst>
  </p:cSld>
  <p:clrMapOvr>
    <a:masterClrMapping/>
  </p:clrMapOvr>
  <p:transition spd="slow">
    <p:cut/>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623"/>
        <p:cNvGrpSpPr/>
        <p:nvPr/>
      </p:nvGrpSpPr>
      <p:grpSpPr>
        <a:xfrm>
          <a:off x="0" y="0"/>
          <a:ext cx="0" cy="0"/>
          <a:chOff x="0" y="0"/>
          <a:chExt cx="0" cy="0"/>
        </a:xfrm>
      </p:grpSpPr>
      <p:sp>
        <p:nvSpPr>
          <p:cNvPr id="1624" name="Shape 1624"/>
          <p:cNvSpPr txBox="1">
            <a:spLocks noGrp="1"/>
          </p:cNvSpPr>
          <p:nvPr>
            <p:ph type="title"/>
          </p:nvPr>
        </p:nvSpPr>
        <p:spPr>
          <a:xfrm>
            <a:off x="167425" y="161937"/>
            <a:ext cx="8229600" cy="1143000"/>
          </a:xfrm>
          <a:prstGeom prst="rect">
            <a:avLst/>
          </a:prstGeom>
        </p:spPr>
        <p:txBody>
          <a:bodyPr lIns="91425" tIns="91425" rIns="91425" bIns="91425" anchor="t" anchorCtr="0">
            <a:noAutofit/>
          </a:bodyPr>
          <a:lstStyle/>
          <a:p>
            <a:pPr>
              <a:spcBef>
                <a:spcPts val="0"/>
              </a:spcBef>
              <a:buNone/>
            </a:pPr>
            <a:r>
              <a:rPr lang="en" dirty="0">
                <a:latin typeface="Droid Serif"/>
                <a:ea typeface="Droid Serif"/>
                <a:cs typeface="Droid Serif"/>
                <a:sym typeface="Droid Serif"/>
              </a:rPr>
              <a:t>S</a:t>
            </a:r>
            <a:r>
              <a:rPr lang="en" dirty="0" smtClean="0">
                <a:latin typeface="Droid Serif"/>
                <a:ea typeface="Droid Serif"/>
                <a:cs typeface="Droid Serif"/>
                <a:sym typeface="Droid Serif"/>
              </a:rPr>
              <a:t>tep 2:   </a:t>
            </a:r>
            <a:r>
              <a:rPr lang="en" b="0" i="1" dirty="0" smtClean="0">
                <a:latin typeface="Droid Serif"/>
                <a:ea typeface="Droid Serif"/>
                <a:cs typeface="Droid Serif"/>
                <a:sym typeface="Droid Serif"/>
              </a:rPr>
              <a:t>Motion with the keyboard</a:t>
            </a:r>
            <a:endParaRPr lang="en" b="0" i="1" dirty="0">
              <a:latin typeface="Droid Serif"/>
              <a:ea typeface="Droid Serif"/>
              <a:cs typeface="Droid Serif"/>
              <a:sym typeface="Droid Serif"/>
            </a:endParaRPr>
          </a:p>
        </p:txBody>
      </p:sp>
      <p:sp>
        <p:nvSpPr>
          <p:cNvPr id="1625" name="Shape 1625"/>
          <p:cNvSpPr txBox="1">
            <a:spLocks noGrp="1"/>
          </p:cNvSpPr>
          <p:nvPr>
            <p:ph type="body" idx="1"/>
          </p:nvPr>
        </p:nvSpPr>
        <p:spPr>
          <a:xfrm>
            <a:off x="777400" y="1162100"/>
            <a:ext cx="7452200" cy="1057250"/>
          </a:xfrm>
          <a:prstGeom prst="rect">
            <a:avLst/>
          </a:prstGeom>
        </p:spPr>
        <p:txBody>
          <a:bodyPr lIns="91425" tIns="91425" rIns="91425" bIns="91425" anchor="t" anchorCtr="0">
            <a:noAutofit/>
          </a:bodyPr>
          <a:lstStyle/>
          <a:p>
            <a:pPr lvl="0" rtl="0">
              <a:spcBef>
                <a:spcPts val="0"/>
              </a:spcBef>
              <a:buNone/>
            </a:pPr>
            <a:r>
              <a:rPr lang="en" sz="2400" dirty="0" smtClean="0">
                <a:latin typeface="Droid Serif"/>
                <a:ea typeface="Droid Serif"/>
                <a:cs typeface="Droid Serif"/>
                <a:sym typeface="Droid Serif"/>
              </a:rPr>
              <a:t>(2a) </a:t>
            </a:r>
            <a:r>
              <a:rPr lang="en" sz="2400" dirty="0">
                <a:latin typeface="Droid Serif"/>
                <a:ea typeface="Droid Serif"/>
                <a:cs typeface="Droid Serif"/>
                <a:sym typeface="Droid Serif"/>
              </a:rPr>
              <a:t>Add </a:t>
            </a:r>
            <a:r>
              <a:rPr lang="en" sz="2400" dirty="0" smtClean="0">
                <a:latin typeface="Droid Serif"/>
                <a:ea typeface="Droid Serif"/>
                <a:cs typeface="Droid Serif"/>
                <a:sym typeface="Droid Serif"/>
              </a:rPr>
              <a:t>this program to your hero sprite so </a:t>
            </a:r>
            <a:r>
              <a:rPr lang="en" sz="2400" dirty="0">
                <a:latin typeface="Droid Serif"/>
                <a:ea typeface="Droid Serif"/>
                <a:cs typeface="Droid Serif"/>
                <a:sym typeface="Droid Serif"/>
              </a:rPr>
              <a:t>that you can </a:t>
            </a:r>
            <a:r>
              <a:rPr lang="en" sz="2400" dirty="0" smtClean="0">
                <a:latin typeface="Droid Serif"/>
                <a:ea typeface="Droid Serif"/>
                <a:cs typeface="Droid Serif"/>
                <a:sym typeface="Droid Serif"/>
              </a:rPr>
              <a:t>control it with the up arrow:</a:t>
            </a:r>
            <a:endParaRPr lang="en" sz="2400" dirty="0">
              <a:latin typeface="Droid Serif"/>
              <a:ea typeface="Droid Serif"/>
              <a:cs typeface="Droid Serif"/>
              <a:sym typeface="Droid Serif"/>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2286000"/>
            <a:ext cx="4442288" cy="2867133"/>
          </a:xfrm>
          <a:prstGeom prst="rect">
            <a:avLst/>
          </a:prstGeom>
        </p:spPr>
      </p:pic>
      <p:sp>
        <p:nvSpPr>
          <p:cNvPr id="6" name="Shape 1625"/>
          <p:cNvSpPr txBox="1">
            <a:spLocks/>
          </p:cNvSpPr>
          <p:nvPr/>
        </p:nvSpPr>
        <p:spPr>
          <a:xfrm>
            <a:off x="807800" y="5495950"/>
            <a:ext cx="7574200" cy="1057250"/>
          </a:xfrm>
          <a:prstGeom prst="rect">
            <a:avLst/>
          </a:prstGeom>
          <a:noFill/>
          <a:ln>
            <a:noFill/>
          </a:ln>
        </p:spPr>
        <p:txBody>
          <a:bodyPr lIns="91425" tIns="91425" rIns="91425" bIns="91425"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Clr>
                <a:schemeClr val="dk1"/>
              </a:buClr>
              <a:buSzPct val="100000"/>
              <a:buFont typeface="Arial"/>
              <a:buChar char="●"/>
              <a:defRPr sz="3000" b="0" i="0" u="none" strike="noStrike" cap="none" baseline="0">
                <a:solidFill>
                  <a:schemeClr val="dk1"/>
                </a:solidFill>
                <a:latin typeface="Arial"/>
                <a:ea typeface="Arial"/>
                <a:cs typeface="Arial"/>
                <a:sym typeface="Arial"/>
                <a:rtl val="0"/>
              </a:defRPr>
            </a:lvl1pPr>
            <a:lvl2pPr marR="0" algn="l" rtl="0">
              <a:lnSpc>
                <a:spcPct val="100000"/>
              </a:lnSpc>
              <a:spcBef>
                <a:spcPts val="0"/>
              </a:spcBef>
              <a:spcAft>
                <a:spcPts val="0"/>
              </a:spcAft>
              <a:buClr>
                <a:schemeClr val="dk1"/>
              </a:buClr>
              <a:buSzPct val="100000"/>
              <a:buFont typeface="Courier New"/>
              <a:buChar char="o"/>
              <a:defRPr sz="2400" b="0" i="0" u="none" strike="noStrike" cap="none" baseline="0">
                <a:solidFill>
                  <a:schemeClr val="dk1"/>
                </a:solidFill>
                <a:latin typeface="Arial"/>
                <a:ea typeface="Arial"/>
                <a:cs typeface="Arial"/>
                <a:sym typeface="Arial"/>
                <a:rtl val="0"/>
              </a:defRPr>
            </a:lvl2pPr>
            <a:lvl3pPr marR="0" algn="l" rtl="0">
              <a:lnSpc>
                <a:spcPct val="100000"/>
              </a:lnSpc>
              <a:spcBef>
                <a:spcPts val="0"/>
              </a:spcBef>
              <a:spcAft>
                <a:spcPts val="0"/>
              </a:spcAft>
              <a:buClr>
                <a:schemeClr val="dk1"/>
              </a:buClr>
              <a:buSzPct val="100000"/>
              <a:buFont typeface="Wingdings"/>
              <a:buChar char="§"/>
              <a:defRPr sz="2400" b="0" i="0" u="none" strike="noStrike" cap="none" baseline="0">
                <a:solidFill>
                  <a:schemeClr val="dk1"/>
                </a:solidFill>
                <a:latin typeface="Arial"/>
                <a:ea typeface="Arial"/>
                <a:cs typeface="Arial"/>
                <a:sym typeface="Arial"/>
                <a:rtl val="0"/>
              </a:defRPr>
            </a:lvl3pPr>
            <a:lvl4pPr marR="0" algn="l" rtl="0">
              <a:lnSpc>
                <a:spcPct val="100000"/>
              </a:lnSpc>
              <a:spcBef>
                <a:spcPts val="0"/>
              </a:spcBef>
              <a:spcAft>
                <a:spcPts val="0"/>
              </a:spcAft>
              <a:buClr>
                <a:schemeClr val="dk1"/>
              </a:buClr>
              <a:buSzPct val="100000"/>
              <a:buFont typeface="Arial"/>
              <a:buChar char="●"/>
              <a:defRPr sz="1800" b="0" i="0" u="none" strike="noStrike" cap="none" baseline="0">
                <a:solidFill>
                  <a:schemeClr val="dk1"/>
                </a:solidFill>
                <a:latin typeface="Arial"/>
                <a:ea typeface="Arial"/>
                <a:cs typeface="Arial"/>
                <a:sym typeface="Arial"/>
                <a:rtl val="0"/>
              </a:defRPr>
            </a:lvl4pPr>
            <a:lvl5pPr marR="0" algn="l" rtl="0">
              <a:lnSpc>
                <a:spcPct val="100000"/>
              </a:lnSpc>
              <a:spcBef>
                <a:spcPts val="0"/>
              </a:spcBef>
              <a:spcAft>
                <a:spcPts val="0"/>
              </a:spcAft>
              <a:buClr>
                <a:schemeClr val="dk1"/>
              </a:buClr>
              <a:buSzPct val="100000"/>
              <a:buFont typeface="Courier New"/>
              <a:buChar char="o"/>
              <a:defRPr sz="1800" b="0" i="0" u="none" strike="noStrike" cap="none" baseline="0">
                <a:solidFill>
                  <a:schemeClr val="dk1"/>
                </a:solidFill>
                <a:latin typeface="Arial"/>
                <a:ea typeface="Arial"/>
                <a:cs typeface="Arial"/>
                <a:sym typeface="Arial"/>
                <a:rtl val="0"/>
              </a:defRPr>
            </a:lvl5pPr>
            <a:lvl6pPr marR="0" algn="l" rtl="0">
              <a:lnSpc>
                <a:spcPct val="100000"/>
              </a:lnSpc>
              <a:spcBef>
                <a:spcPts val="0"/>
              </a:spcBef>
              <a:spcAft>
                <a:spcPts val="0"/>
              </a:spcAft>
              <a:buClr>
                <a:schemeClr val="dk1"/>
              </a:buClr>
              <a:buSzPct val="100000"/>
              <a:buFont typeface="Wingdings"/>
              <a:buChar char="§"/>
              <a:defRPr sz="1800" b="0" i="0" u="none" strike="noStrike" cap="none" baseline="0">
                <a:solidFill>
                  <a:schemeClr val="dk1"/>
                </a:solidFill>
                <a:latin typeface="Arial"/>
                <a:ea typeface="Arial"/>
                <a:cs typeface="Arial"/>
                <a:sym typeface="Arial"/>
                <a:rtl val="0"/>
              </a:defRPr>
            </a:lvl6pPr>
            <a:lvl7pPr marR="0" algn="l" rtl="0">
              <a:lnSpc>
                <a:spcPct val="100000"/>
              </a:lnSpc>
              <a:spcBef>
                <a:spcPts val="0"/>
              </a:spcBef>
              <a:spcAft>
                <a:spcPts val="0"/>
              </a:spcAft>
              <a:buClr>
                <a:schemeClr val="dk1"/>
              </a:buClr>
              <a:buSzPct val="100000"/>
              <a:buFont typeface="Arial"/>
              <a:buChar char="●"/>
              <a:defRPr sz="1800" b="0" i="0" u="none" strike="noStrike" cap="none" baseline="0">
                <a:solidFill>
                  <a:schemeClr val="dk1"/>
                </a:solidFill>
                <a:latin typeface="Arial"/>
                <a:ea typeface="Arial"/>
                <a:cs typeface="Arial"/>
                <a:sym typeface="Arial"/>
                <a:rtl val="0"/>
              </a:defRPr>
            </a:lvl7pPr>
            <a:lvl8pPr marR="0" algn="l" rtl="0">
              <a:lnSpc>
                <a:spcPct val="100000"/>
              </a:lnSpc>
              <a:spcBef>
                <a:spcPts val="0"/>
              </a:spcBef>
              <a:spcAft>
                <a:spcPts val="0"/>
              </a:spcAft>
              <a:buClr>
                <a:schemeClr val="dk1"/>
              </a:buClr>
              <a:buSzPct val="100000"/>
              <a:buFont typeface="Courier New"/>
              <a:buChar char="o"/>
              <a:defRPr sz="1800" b="0" i="0" u="none" strike="noStrike" cap="none" baseline="0">
                <a:solidFill>
                  <a:schemeClr val="dk1"/>
                </a:solidFill>
                <a:latin typeface="Arial"/>
                <a:ea typeface="Arial"/>
                <a:cs typeface="Arial"/>
                <a:sym typeface="Arial"/>
                <a:rtl val="0"/>
              </a:defRPr>
            </a:lvl8pPr>
            <a:lvl9pPr marR="0" algn="l" rtl="0">
              <a:lnSpc>
                <a:spcPct val="100000"/>
              </a:lnSpc>
              <a:spcBef>
                <a:spcPts val="0"/>
              </a:spcBef>
              <a:spcAft>
                <a:spcPts val="0"/>
              </a:spcAft>
              <a:buClr>
                <a:schemeClr val="dk1"/>
              </a:buClr>
              <a:buSzPct val="100000"/>
              <a:buFont typeface="Wingdings"/>
              <a:buChar char="§"/>
              <a:defRPr sz="1800" b="0" i="0" u="none" strike="noStrike" cap="none" baseline="0">
                <a:solidFill>
                  <a:schemeClr val="dk1"/>
                </a:solidFill>
                <a:latin typeface="Arial"/>
                <a:ea typeface="Arial"/>
                <a:cs typeface="Arial"/>
                <a:sym typeface="Arial"/>
                <a:rtl val="0"/>
              </a:defRPr>
            </a:lvl9pPr>
          </a:lstStyle>
          <a:p>
            <a:pPr>
              <a:buClr>
                <a:srgbClr val="000000"/>
              </a:buClr>
              <a:buFont typeface="Arial"/>
              <a:buNone/>
            </a:pPr>
            <a:r>
              <a:rPr lang="en" sz="2400" dirty="0" smtClean="0">
                <a:solidFill>
                  <a:srgbClr val="000000"/>
                </a:solidFill>
                <a:latin typeface="Droid Serif"/>
                <a:ea typeface="Droid Serif"/>
                <a:cs typeface="Droid Serif"/>
                <a:sym typeface="Droid Serif"/>
              </a:rPr>
              <a:t>(2b) Add more blocks so that </a:t>
            </a:r>
            <a:r>
              <a:rPr lang="en" sz="2400" b="1" i="1" dirty="0" smtClean="0">
                <a:solidFill>
                  <a:srgbClr val="000000"/>
                </a:solidFill>
                <a:latin typeface="Droid Serif"/>
                <a:ea typeface="Droid Serif"/>
                <a:cs typeface="Droid Serif"/>
                <a:sym typeface="Droid Serif"/>
              </a:rPr>
              <a:t>all </a:t>
            </a:r>
            <a:r>
              <a:rPr lang="en" sz="2400" dirty="0" smtClean="0">
                <a:solidFill>
                  <a:srgbClr val="000000"/>
                </a:solidFill>
                <a:latin typeface="Droid Serif"/>
                <a:ea typeface="Droid Serif"/>
                <a:cs typeface="Droid Serif"/>
                <a:sym typeface="Droid Serif"/>
              </a:rPr>
              <a:t>arrow keys work appropriately.  </a:t>
            </a:r>
            <a:r>
              <a:rPr lang="en" sz="2400" i="1" dirty="0" smtClean="0">
                <a:solidFill>
                  <a:srgbClr val="000000"/>
                </a:solidFill>
                <a:latin typeface="Droid Serif"/>
                <a:ea typeface="Droid Serif"/>
                <a:cs typeface="Droid Serif"/>
                <a:sym typeface="Droid Serif"/>
              </a:rPr>
              <a:t>Where could you put them?</a:t>
            </a:r>
            <a:endParaRPr lang="en" sz="2400" dirty="0">
              <a:solidFill>
                <a:srgbClr val="000000"/>
              </a:solidFill>
              <a:latin typeface="Droid Serif"/>
              <a:ea typeface="Droid Serif"/>
              <a:cs typeface="Droid Serif"/>
              <a:sym typeface="Droid Serif"/>
            </a:endParaRPr>
          </a:p>
        </p:txBody>
      </p:sp>
    </p:spTree>
    <p:extLst>
      <p:ext uri="{BB962C8B-B14F-4D97-AF65-F5344CB8AC3E}">
        <p14:creationId xmlns:p14="http://schemas.microsoft.com/office/powerpoint/2010/main" val="3800028133"/>
      </p:ext>
    </p:extLst>
  </p:cSld>
  <p:clrMapOvr>
    <a:masterClrMapping/>
  </p:clrMapOvr>
  <p:transition spd="slow">
    <p:cut/>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630"/>
        <p:cNvGrpSpPr/>
        <p:nvPr/>
      </p:nvGrpSpPr>
      <p:grpSpPr>
        <a:xfrm>
          <a:off x="0" y="0"/>
          <a:ext cx="0" cy="0"/>
          <a:chOff x="0" y="0"/>
          <a:chExt cx="0" cy="0"/>
        </a:xfrm>
      </p:grpSpPr>
      <p:sp>
        <p:nvSpPr>
          <p:cNvPr id="1631" name="Shape 1631"/>
          <p:cNvSpPr txBox="1">
            <a:spLocks noGrp="1"/>
          </p:cNvSpPr>
          <p:nvPr>
            <p:ph type="title"/>
          </p:nvPr>
        </p:nvSpPr>
        <p:spPr>
          <a:xfrm>
            <a:off x="167425" y="161937"/>
            <a:ext cx="8229600" cy="1143000"/>
          </a:xfrm>
          <a:prstGeom prst="rect">
            <a:avLst/>
          </a:prstGeom>
        </p:spPr>
        <p:txBody>
          <a:bodyPr lIns="91425" tIns="91425" rIns="91425" bIns="91425" anchor="t" anchorCtr="0">
            <a:noAutofit/>
          </a:bodyPr>
          <a:lstStyle/>
          <a:p>
            <a:pPr lvl="0" rtl="0">
              <a:spcBef>
                <a:spcPts val="0"/>
              </a:spcBef>
              <a:buNone/>
            </a:pPr>
            <a:r>
              <a:rPr lang="en" dirty="0" smtClean="0">
                <a:latin typeface="Droid Serif"/>
                <a:ea typeface="Droid Serif"/>
                <a:cs typeface="Droid Serif"/>
                <a:sym typeface="Droid Serif"/>
              </a:rPr>
              <a:t>Step 3:   </a:t>
            </a:r>
            <a:r>
              <a:rPr lang="en" b="0" i="1" dirty="0" smtClean="0">
                <a:latin typeface="Droid Serif"/>
                <a:ea typeface="Droid Serif"/>
                <a:cs typeface="Droid Serif"/>
                <a:sym typeface="Droid Serif"/>
              </a:rPr>
              <a:t>Wrap master</a:t>
            </a:r>
            <a:endParaRPr lang="en" b="0" i="1" dirty="0">
              <a:latin typeface="Droid Serif"/>
              <a:ea typeface="Droid Serif"/>
              <a:cs typeface="Droid Serif"/>
              <a:sym typeface="Droid Serif"/>
            </a:endParaRPr>
          </a:p>
        </p:txBody>
      </p:sp>
      <p:sp>
        <p:nvSpPr>
          <p:cNvPr id="1632" name="Shape 1632"/>
          <p:cNvSpPr txBox="1">
            <a:spLocks noGrp="1"/>
          </p:cNvSpPr>
          <p:nvPr>
            <p:ph type="body" idx="1"/>
          </p:nvPr>
        </p:nvSpPr>
        <p:spPr>
          <a:xfrm>
            <a:off x="592775" y="1066800"/>
            <a:ext cx="7560625" cy="1241400"/>
          </a:xfrm>
          <a:prstGeom prst="rect">
            <a:avLst/>
          </a:prstGeom>
        </p:spPr>
        <p:txBody>
          <a:bodyPr lIns="91425" tIns="91425" rIns="91425" bIns="91425" anchor="t" anchorCtr="0">
            <a:noAutofit/>
          </a:bodyPr>
          <a:lstStyle/>
          <a:p>
            <a:pPr lvl="0" rtl="0">
              <a:spcBef>
                <a:spcPts val="0"/>
              </a:spcBef>
              <a:buNone/>
            </a:pPr>
            <a:r>
              <a:rPr lang="en" sz="2400" dirty="0">
                <a:latin typeface="Droid Serif"/>
                <a:ea typeface="Droid Serif"/>
                <a:cs typeface="Droid Serif"/>
                <a:sym typeface="Droid Serif"/>
              </a:rPr>
              <a:t>(</a:t>
            </a:r>
            <a:r>
              <a:rPr lang="en" sz="2400" dirty="0" smtClean="0">
                <a:latin typeface="Droid Serif"/>
                <a:ea typeface="Droid Serif"/>
                <a:cs typeface="Droid Serif"/>
                <a:sym typeface="Droid Serif"/>
              </a:rPr>
              <a:t>3a) </a:t>
            </a:r>
            <a:r>
              <a:rPr lang="en" sz="2400" dirty="0">
                <a:latin typeface="Droid Serif"/>
                <a:ea typeface="Droid Serif"/>
                <a:cs typeface="Droid Serif"/>
                <a:sym typeface="Droid Serif"/>
              </a:rPr>
              <a:t>Make sure your "hero" can wrap around </a:t>
            </a:r>
            <a:r>
              <a:rPr lang="en" sz="2400" dirty="0" smtClean="0">
                <a:latin typeface="Droid Serif"/>
                <a:ea typeface="Droid Serif"/>
                <a:cs typeface="Droid Serif"/>
                <a:sym typeface="Droid Serif"/>
              </a:rPr>
              <a:t>the screen from top to bottom:</a:t>
            </a:r>
            <a:endParaRPr lang="en" sz="2400" dirty="0">
              <a:latin typeface="Droid Serif"/>
              <a:ea typeface="Droid Serif"/>
              <a:cs typeface="Droid Serif"/>
              <a:sym typeface="Droid Serif"/>
            </a:endParaRPr>
          </a:p>
          <a:p>
            <a:pPr lvl="0" rtl="0">
              <a:spcBef>
                <a:spcPts val="0"/>
              </a:spcBef>
              <a:buNone/>
            </a:pPr>
            <a:endParaRPr sz="2400" dirty="0">
              <a:latin typeface="Droid Serif"/>
              <a:ea typeface="Droid Serif"/>
              <a:cs typeface="Droid Serif"/>
              <a:sym typeface="Droid Serif"/>
            </a:endParaRPr>
          </a:p>
          <a:p>
            <a:pPr lvl="0" rtl="0">
              <a:spcBef>
                <a:spcPts val="0"/>
              </a:spcBef>
              <a:buNone/>
            </a:pPr>
            <a:endParaRPr sz="2400" dirty="0">
              <a:latin typeface="Droid Serif"/>
              <a:ea typeface="Droid Serif"/>
              <a:cs typeface="Droid Serif"/>
              <a:sym typeface="Droid Serif"/>
            </a:endParaRPr>
          </a:p>
        </p:txBody>
      </p:sp>
      <p:sp>
        <p:nvSpPr>
          <p:cNvPr id="1634" name="Shape 1634"/>
          <p:cNvSpPr txBox="1"/>
          <p:nvPr/>
        </p:nvSpPr>
        <p:spPr>
          <a:xfrm>
            <a:off x="746525" y="5997901"/>
            <a:ext cx="7506599" cy="783899"/>
          </a:xfrm>
          <a:prstGeom prst="rect">
            <a:avLst/>
          </a:prstGeom>
        </p:spPr>
        <p:txBody>
          <a:bodyPr lIns="91425" tIns="91425" rIns="91425" bIns="91425" anchor="ctr" anchorCtr="0">
            <a:noAutofit/>
          </a:bodyPr>
          <a:lstStyle/>
          <a:p>
            <a:r>
              <a:rPr lang="en" sz="2400" dirty="0" smtClean="0">
                <a:latin typeface="Droid Serif"/>
                <a:ea typeface="Droid Serif"/>
                <a:cs typeface="Droid Serif"/>
                <a:sym typeface="Droid Serif"/>
              </a:rPr>
              <a:t>(3b)  Add </a:t>
            </a:r>
            <a:r>
              <a:rPr lang="en" sz="2400" dirty="0">
                <a:latin typeface="Droid Serif"/>
                <a:ea typeface="Droid Serif"/>
                <a:cs typeface="Droid Serif"/>
                <a:sym typeface="Droid Serif"/>
              </a:rPr>
              <a:t>other wrapping as you see fit!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6188" y="2209800"/>
            <a:ext cx="6063812" cy="3473445"/>
          </a:xfrm>
          <a:prstGeom prst="rect">
            <a:avLst/>
          </a:prstGeom>
        </p:spPr>
      </p:pic>
    </p:spTree>
    <p:extLst>
      <p:ext uri="{BB962C8B-B14F-4D97-AF65-F5344CB8AC3E}">
        <p14:creationId xmlns:p14="http://schemas.microsoft.com/office/powerpoint/2010/main" val="379444783"/>
      </p:ext>
    </p:extLst>
  </p:cSld>
  <p:clrMapOvr>
    <a:masterClrMapping/>
  </p:clrMapOvr>
  <p:transition spd="slow">
    <p:cut/>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638"/>
        <p:cNvGrpSpPr/>
        <p:nvPr/>
      </p:nvGrpSpPr>
      <p:grpSpPr>
        <a:xfrm>
          <a:off x="0" y="0"/>
          <a:ext cx="0" cy="0"/>
          <a:chOff x="0" y="0"/>
          <a:chExt cx="0" cy="0"/>
        </a:xfrm>
      </p:grpSpPr>
      <p:sp>
        <p:nvSpPr>
          <p:cNvPr id="1639" name="Shape 1639"/>
          <p:cNvSpPr txBox="1">
            <a:spLocks noGrp="1"/>
          </p:cNvSpPr>
          <p:nvPr>
            <p:ph type="title"/>
          </p:nvPr>
        </p:nvSpPr>
        <p:spPr>
          <a:xfrm>
            <a:off x="167425" y="161937"/>
            <a:ext cx="8229600" cy="1143000"/>
          </a:xfrm>
          <a:prstGeom prst="rect">
            <a:avLst/>
          </a:prstGeom>
        </p:spPr>
        <p:txBody>
          <a:bodyPr lIns="91425" tIns="91425" rIns="91425" bIns="91425" anchor="t" anchorCtr="0">
            <a:noAutofit/>
          </a:bodyPr>
          <a:lstStyle/>
          <a:p>
            <a:pPr lvl="0" rtl="0">
              <a:spcBef>
                <a:spcPts val="0"/>
              </a:spcBef>
              <a:buNone/>
            </a:pPr>
            <a:r>
              <a:rPr lang="en" dirty="0" smtClean="0">
                <a:latin typeface="Droid Serif"/>
                <a:ea typeface="Droid Serif"/>
                <a:cs typeface="Droid Serif"/>
                <a:sym typeface="Droid Serif"/>
              </a:rPr>
              <a:t>Step 4: </a:t>
            </a:r>
            <a:r>
              <a:rPr lang="en" b="0" i="1" dirty="0" smtClean="0">
                <a:latin typeface="Droid Serif"/>
                <a:ea typeface="Droid Serif"/>
                <a:cs typeface="Droid Serif"/>
                <a:sym typeface="Droid Serif"/>
              </a:rPr>
              <a:t>  Choose a goal.</a:t>
            </a:r>
            <a:endParaRPr lang="en" b="0" i="1" dirty="0">
              <a:latin typeface="Droid Serif"/>
              <a:ea typeface="Droid Serif"/>
              <a:cs typeface="Droid Serif"/>
              <a:sym typeface="Droid Serif"/>
            </a:endParaRPr>
          </a:p>
        </p:txBody>
      </p:sp>
      <p:sp>
        <p:nvSpPr>
          <p:cNvPr id="1640" name="Shape 1640"/>
          <p:cNvSpPr txBox="1">
            <a:spLocks noGrp="1"/>
          </p:cNvSpPr>
          <p:nvPr>
            <p:ph type="body" idx="1"/>
          </p:nvPr>
        </p:nvSpPr>
        <p:spPr>
          <a:xfrm>
            <a:off x="592775" y="990600"/>
            <a:ext cx="8229600" cy="1241400"/>
          </a:xfrm>
          <a:prstGeom prst="rect">
            <a:avLst/>
          </a:prstGeom>
        </p:spPr>
        <p:txBody>
          <a:bodyPr lIns="91425" tIns="91425" rIns="91425" bIns="91425" anchor="t" anchorCtr="0">
            <a:noAutofit/>
          </a:bodyPr>
          <a:lstStyle/>
          <a:p>
            <a:pPr lvl="0" rtl="0">
              <a:spcBef>
                <a:spcPts val="0"/>
              </a:spcBef>
              <a:buNone/>
            </a:pPr>
            <a:r>
              <a:rPr lang="en" sz="2400" dirty="0">
                <a:latin typeface="Droid Serif"/>
                <a:ea typeface="Droid Serif"/>
                <a:cs typeface="Droid Serif"/>
                <a:sym typeface="Droid Serif"/>
              </a:rPr>
              <a:t>(4) Create a second sprite ~ </a:t>
            </a:r>
            <a:r>
              <a:rPr lang="en" sz="2400" b="1" i="1" dirty="0">
                <a:latin typeface="Droid Serif"/>
                <a:ea typeface="Droid Serif"/>
                <a:cs typeface="Droid Serif"/>
                <a:sym typeface="Droid Serif"/>
              </a:rPr>
              <a:t>the goal!</a:t>
            </a:r>
          </a:p>
          <a:p>
            <a:pPr lvl="0" rtl="0">
              <a:spcBef>
                <a:spcPts val="0"/>
              </a:spcBef>
              <a:buNone/>
            </a:pPr>
            <a:r>
              <a:rPr lang="en" sz="2400" b="1" i="1" dirty="0">
                <a:latin typeface="Droid Serif"/>
                <a:ea typeface="Droid Serif"/>
                <a:cs typeface="Droid Serif"/>
                <a:sym typeface="Droid Serif"/>
              </a:rPr>
              <a:t>	</a:t>
            </a:r>
            <a:r>
              <a:rPr lang="en" sz="2400" i="1" dirty="0" smtClean="0">
                <a:latin typeface="Droid Serif"/>
                <a:ea typeface="Droid Serif"/>
                <a:cs typeface="Droid Serif"/>
                <a:sym typeface="Droid Serif"/>
              </a:rPr>
              <a:t>(</a:t>
            </a:r>
            <a:r>
              <a:rPr lang="en" sz="2400" i="1" dirty="0">
                <a:latin typeface="Droid Serif"/>
                <a:ea typeface="Droid Serif"/>
                <a:cs typeface="Droid Serif"/>
                <a:sym typeface="Droid Serif"/>
              </a:rPr>
              <a:t>something you want </a:t>
            </a:r>
            <a:r>
              <a:rPr lang="en" sz="2400" i="1" dirty="0" smtClean="0">
                <a:latin typeface="Droid Serif"/>
                <a:ea typeface="Droid Serif"/>
                <a:cs typeface="Droid Serif"/>
                <a:sym typeface="Droid Serif"/>
              </a:rPr>
              <a:t>the hero to </a:t>
            </a:r>
            <a:r>
              <a:rPr lang="en" sz="2400" i="1" dirty="0">
                <a:latin typeface="Droid Serif"/>
                <a:ea typeface="Droid Serif"/>
                <a:cs typeface="Droid Serif"/>
                <a:sym typeface="Droid Serif"/>
              </a:rPr>
              <a:t>reach</a:t>
            </a:r>
            <a:r>
              <a:rPr lang="en" sz="2400" i="1" dirty="0" smtClean="0">
                <a:latin typeface="Droid Serif"/>
                <a:ea typeface="Droid Serif"/>
                <a:cs typeface="Droid Serif"/>
                <a:sym typeface="Droid Serif"/>
              </a:rPr>
              <a:t>)</a:t>
            </a:r>
            <a:endParaRPr sz="2400" dirty="0">
              <a:latin typeface="Droid Serif"/>
              <a:ea typeface="Droid Serif"/>
              <a:cs typeface="Droid Serif"/>
              <a:sym typeface="Droid Serif"/>
            </a:endParaRPr>
          </a:p>
          <a:p>
            <a:pPr lvl="0" rtl="0">
              <a:spcBef>
                <a:spcPts val="0"/>
              </a:spcBef>
              <a:buNone/>
            </a:pPr>
            <a:endParaRPr sz="2400" dirty="0">
              <a:latin typeface="Droid Serif"/>
              <a:ea typeface="Droid Serif"/>
              <a:cs typeface="Droid Serif"/>
              <a:sym typeface="Droid Serif"/>
            </a:endParaRPr>
          </a:p>
        </p:txBody>
      </p:sp>
      <p:sp>
        <p:nvSpPr>
          <p:cNvPr id="3" name="Rectangle 2"/>
          <p:cNvSpPr/>
          <p:nvPr/>
        </p:nvSpPr>
        <p:spPr>
          <a:xfrm>
            <a:off x="685800" y="6091535"/>
            <a:ext cx="7315200" cy="461665"/>
          </a:xfrm>
          <a:prstGeom prst="rect">
            <a:avLst/>
          </a:prstGeom>
        </p:spPr>
        <p:txBody>
          <a:bodyPr wrap="square">
            <a:spAutoFit/>
          </a:bodyPr>
          <a:lstStyle/>
          <a:p>
            <a:pPr>
              <a:buClr>
                <a:srgbClr val="000000"/>
              </a:buClr>
              <a:buSzPct val="100000"/>
            </a:pPr>
            <a:r>
              <a:rPr lang="en" sz="2400" i="1" dirty="0">
                <a:latin typeface="Droid Serif"/>
                <a:ea typeface="Droid Serif"/>
                <a:cs typeface="Droid Serif"/>
                <a:sym typeface="Droid Serif"/>
              </a:rPr>
              <a:t>Place it on the other side of the scene.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1981199"/>
            <a:ext cx="4648849" cy="3896269"/>
          </a:xfrm>
          <a:prstGeom prst="rect">
            <a:avLst/>
          </a:prstGeom>
        </p:spPr>
      </p:pic>
      <p:sp>
        <p:nvSpPr>
          <p:cNvPr id="5" name="Down Arrow 4"/>
          <p:cNvSpPr/>
          <p:nvPr/>
        </p:nvSpPr>
        <p:spPr>
          <a:xfrm rot="8635485">
            <a:off x="7482980" y="3276601"/>
            <a:ext cx="381000" cy="762000"/>
          </a:xfrm>
          <a:prstGeom prst="down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Rectangle 5"/>
          <p:cNvSpPr/>
          <p:nvPr/>
        </p:nvSpPr>
        <p:spPr>
          <a:xfrm>
            <a:off x="7848600" y="4088930"/>
            <a:ext cx="917239" cy="307777"/>
          </a:xfrm>
          <a:prstGeom prst="rect">
            <a:avLst/>
          </a:prstGeom>
        </p:spPr>
        <p:txBody>
          <a:bodyPr wrap="none">
            <a:spAutoFit/>
          </a:bodyPr>
          <a:lstStyle/>
          <a:p>
            <a:r>
              <a:rPr lang="en" b="1" i="1" dirty="0">
                <a:latin typeface="Droid Serif"/>
                <a:ea typeface="Droid Serif"/>
                <a:cs typeface="Droid Serif"/>
                <a:sym typeface="Droid Serif"/>
              </a:rPr>
              <a:t>the goal</a:t>
            </a:r>
            <a:endParaRPr lang="en-US" dirty="0"/>
          </a:p>
        </p:txBody>
      </p:sp>
      <p:sp>
        <p:nvSpPr>
          <p:cNvPr id="12" name="Down Arrow 11"/>
          <p:cNvSpPr/>
          <p:nvPr/>
        </p:nvSpPr>
        <p:spPr>
          <a:xfrm rot="19739502">
            <a:off x="2857500" y="4700698"/>
            <a:ext cx="381000" cy="762000"/>
          </a:xfrm>
          <a:prstGeom prst="down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p:cNvSpPr/>
          <p:nvPr/>
        </p:nvSpPr>
        <p:spPr>
          <a:xfrm>
            <a:off x="1981200" y="4411105"/>
            <a:ext cx="942887" cy="307777"/>
          </a:xfrm>
          <a:prstGeom prst="rect">
            <a:avLst/>
          </a:prstGeom>
        </p:spPr>
        <p:txBody>
          <a:bodyPr wrap="none">
            <a:spAutoFit/>
          </a:bodyPr>
          <a:lstStyle/>
          <a:p>
            <a:r>
              <a:rPr lang="en" b="1" i="1" dirty="0">
                <a:latin typeface="Droid Serif"/>
                <a:ea typeface="Droid Serif"/>
                <a:cs typeface="Droid Serif"/>
                <a:sym typeface="Droid Serif"/>
              </a:rPr>
              <a:t>the </a:t>
            </a:r>
            <a:r>
              <a:rPr lang="en" b="1" i="1" dirty="0" smtClean="0">
                <a:latin typeface="Droid Serif"/>
                <a:ea typeface="Droid Serif"/>
                <a:cs typeface="Droid Serif"/>
                <a:sym typeface="Droid Serif"/>
              </a:rPr>
              <a:t>hero</a:t>
            </a:r>
            <a:endParaRPr lang="en-US" dirty="0"/>
          </a:p>
        </p:txBody>
      </p:sp>
      <p:sp>
        <p:nvSpPr>
          <p:cNvPr id="14" name="Down Arrow 13"/>
          <p:cNvSpPr/>
          <p:nvPr/>
        </p:nvSpPr>
        <p:spPr>
          <a:xfrm rot="7839910">
            <a:off x="5371960" y="3276602"/>
            <a:ext cx="381000" cy="762000"/>
          </a:xfrm>
          <a:prstGeom prst="down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Rectangle 14"/>
          <p:cNvSpPr/>
          <p:nvPr/>
        </p:nvSpPr>
        <p:spPr>
          <a:xfrm>
            <a:off x="5105400" y="3953241"/>
            <a:ext cx="1728420" cy="523220"/>
          </a:xfrm>
          <a:prstGeom prst="rect">
            <a:avLst/>
          </a:prstGeom>
        </p:spPr>
        <p:txBody>
          <a:bodyPr wrap="square">
            <a:spAutoFit/>
          </a:bodyPr>
          <a:lstStyle/>
          <a:p>
            <a:pPr algn="ctr"/>
            <a:r>
              <a:rPr lang="en" b="1" i="1" dirty="0">
                <a:latin typeface="Droid Serif"/>
                <a:ea typeface="Droid Serif"/>
                <a:cs typeface="Droid Serif"/>
                <a:sym typeface="Droid Serif"/>
              </a:rPr>
              <a:t>the </a:t>
            </a:r>
            <a:r>
              <a:rPr lang="en" b="1" i="1" dirty="0" smtClean="0">
                <a:latin typeface="Droid Serif"/>
                <a:ea typeface="Droid Serif"/>
                <a:cs typeface="Droid Serif"/>
                <a:sym typeface="Droid Serif"/>
              </a:rPr>
              <a:t>fearsome enemy</a:t>
            </a:r>
            <a:endParaRPr lang="en-US" dirty="0"/>
          </a:p>
        </p:txBody>
      </p:sp>
    </p:spTree>
    <p:extLst>
      <p:ext uri="{BB962C8B-B14F-4D97-AF65-F5344CB8AC3E}">
        <p14:creationId xmlns:p14="http://schemas.microsoft.com/office/powerpoint/2010/main" val="3717707962"/>
      </p:ext>
    </p:extLst>
  </p:cSld>
  <p:clrMapOvr>
    <a:masterClrMapping/>
  </p:clrMapOvr>
  <p:transition spd="slow">
    <p:cut/>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638"/>
        <p:cNvGrpSpPr/>
        <p:nvPr/>
      </p:nvGrpSpPr>
      <p:grpSpPr>
        <a:xfrm>
          <a:off x="0" y="0"/>
          <a:ext cx="0" cy="0"/>
          <a:chOff x="0" y="0"/>
          <a:chExt cx="0" cy="0"/>
        </a:xfrm>
      </p:grpSpPr>
      <p:sp>
        <p:nvSpPr>
          <p:cNvPr id="1639" name="Shape 1639"/>
          <p:cNvSpPr txBox="1">
            <a:spLocks noGrp="1"/>
          </p:cNvSpPr>
          <p:nvPr>
            <p:ph type="title"/>
          </p:nvPr>
        </p:nvSpPr>
        <p:spPr>
          <a:xfrm>
            <a:off x="167425" y="161937"/>
            <a:ext cx="8229600" cy="1143000"/>
          </a:xfrm>
          <a:prstGeom prst="rect">
            <a:avLst/>
          </a:prstGeom>
        </p:spPr>
        <p:txBody>
          <a:bodyPr lIns="91425" tIns="91425" rIns="91425" bIns="91425" anchor="t" anchorCtr="0">
            <a:noAutofit/>
          </a:bodyPr>
          <a:lstStyle/>
          <a:p>
            <a:pPr lvl="0" rtl="0">
              <a:spcBef>
                <a:spcPts val="0"/>
              </a:spcBef>
              <a:buNone/>
            </a:pPr>
            <a:r>
              <a:rPr lang="en" dirty="0" smtClean="0">
                <a:latin typeface="Droid Serif"/>
                <a:ea typeface="Droid Serif"/>
                <a:cs typeface="Droid Serif"/>
                <a:sym typeface="Droid Serif"/>
              </a:rPr>
              <a:t>Step 5: </a:t>
            </a:r>
            <a:r>
              <a:rPr lang="en" b="0" i="1" dirty="0" smtClean="0">
                <a:latin typeface="Droid Serif"/>
                <a:ea typeface="Droid Serif"/>
                <a:cs typeface="Droid Serif"/>
                <a:sym typeface="Droid Serif"/>
              </a:rPr>
              <a:t>  Choose an enemy.</a:t>
            </a:r>
            <a:endParaRPr lang="en" b="0" i="1" dirty="0">
              <a:latin typeface="Droid Serif"/>
              <a:ea typeface="Droid Serif"/>
              <a:cs typeface="Droid Serif"/>
              <a:sym typeface="Droid Serif"/>
            </a:endParaRPr>
          </a:p>
        </p:txBody>
      </p:sp>
      <p:sp>
        <p:nvSpPr>
          <p:cNvPr id="1640" name="Shape 1640"/>
          <p:cNvSpPr txBox="1">
            <a:spLocks noGrp="1"/>
          </p:cNvSpPr>
          <p:nvPr>
            <p:ph type="body" idx="1"/>
          </p:nvPr>
        </p:nvSpPr>
        <p:spPr>
          <a:xfrm>
            <a:off x="533400" y="1235400"/>
            <a:ext cx="8229600" cy="1241400"/>
          </a:xfrm>
          <a:prstGeom prst="rect">
            <a:avLst/>
          </a:prstGeom>
        </p:spPr>
        <p:txBody>
          <a:bodyPr lIns="91425" tIns="91425" rIns="91425" bIns="91425" anchor="t" anchorCtr="0">
            <a:noAutofit/>
          </a:bodyPr>
          <a:lstStyle/>
          <a:p>
            <a:pPr lvl="0" rtl="0">
              <a:spcBef>
                <a:spcPts val="0"/>
              </a:spcBef>
              <a:buNone/>
            </a:pPr>
            <a:r>
              <a:rPr lang="en" sz="2400" dirty="0" smtClean="0">
                <a:latin typeface="Droid Serif"/>
                <a:ea typeface="Droid Serif"/>
                <a:cs typeface="Droid Serif"/>
                <a:sym typeface="Droid Serif"/>
              </a:rPr>
              <a:t>(</a:t>
            </a:r>
            <a:r>
              <a:rPr lang="en" sz="2400" dirty="0">
                <a:latin typeface="Droid Serif"/>
                <a:ea typeface="Droid Serif"/>
                <a:cs typeface="Droid Serif"/>
                <a:sym typeface="Droid Serif"/>
              </a:rPr>
              <a:t>5</a:t>
            </a:r>
            <a:r>
              <a:rPr lang="en" sz="2400" dirty="0" smtClean="0">
                <a:latin typeface="Droid Serif"/>
                <a:ea typeface="Droid Serif"/>
                <a:cs typeface="Droid Serif"/>
                <a:sym typeface="Droid Serif"/>
              </a:rPr>
              <a:t>a) </a:t>
            </a:r>
            <a:r>
              <a:rPr lang="en" sz="2400" dirty="0">
                <a:latin typeface="Droid Serif"/>
                <a:ea typeface="Droid Serif"/>
                <a:cs typeface="Droid Serif"/>
                <a:sym typeface="Droid Serif"/>
              </a:rPr>
              <a:t>Create a </a:t>
            </a:r>
            <a:r>
              <a:rPr lang="en" sz="2400" dirty="0" smtClean="0">
                <a:latin typeface="Droid Serif"/>
                <a:ea typeface="Droid Serif"/>
                <a:cs typeface="Droid Serif"/>
                <a:sym typeface="Droid Serif"/>
              </a:rPr>
              <a:t>third sprite </a:t>
            </a:r>
            <a:r>
              <a:rPr lang="en" sz="2400" dirty="0">
                <a:latin typeface="Droid Serif"/>
                <a:ea typeface="Droid Serif"/>
                <a:cs typeface="Droid Serif"/>
                <a:sym typeface="Droid Serif"/>
              </a:rPr>
              <a:t>~ </a:t>
            </a:r>
            <a:r>
              <a:rPr lang="en" sz="2400" b="1" i="1" dirty="0" smtClean="0">
                <a:latin typeface="Droid Serif"/>
                <a:ea typeface="Droid Serif"/>
                <a:cs typeface="Droid Serif"/>
                <a:sym typeface="Droid Serif"/>
              </a:rPr>
              <a:t>an enemy!</a:t>
            </a:r>
            <a:endParaRPr lang="en" sz="2400" b="1" i="1" dirty="0">
              <a:latin typeface="Droid Serif"/>
              <a:ea typeface="Droid Serif"/>
              <a:cs typeface="Droid Serif"/>
              <a:sym typeface="Droid Serif"/>
            </a:endParaRPr>
          </a:p>
          <a:p>
            <a:pPr lvl="0" rtl="0">
              <a:spcBef>
                <a:spcPts val="0"/>
              </a:spcBef>
              <a:buNone/>
            </a:pPr>
            <a:r>
              <a:rPr lang="en" sz="2400" b="1" i="1" dirty="0">
                <a:latin typeface="Droid Serif"/>
                <a:ea typeface="Droid Serif"/>
                <a:cs typeface="Droid Serif"/>
                <a:sym typeface="Droid Serif"/>
              </a:rPr>
              <a:t>	</a:t>
            </a:r>
            <a:r>
              <a:rPr lang="en" sz="2400" i="1" dirty="0" smtClean="0">
                <a:latin typeface="Droid Serif"/>
                <a:ea typeface="Droid Serif"/>
                <a:cs typeface="Droid Serif"/>
                <a:sym typeface="Droid Serif"/>
              </a:rPr>
              <a:t>(</a:t>
            </a:r>
            <a:r>
              <a:rPr lang="en" sz="2400" i="1" dirty="0">
                <a:latin typeface="Droid Serif"/>
                <a:ea typeface="Droid Serif"/>
                <a:cs typeface="Droid Serif"/>
                <a:sym typeface="Droid Serif"/>
              </a:rPr>
              <a:t>something you want </a:t>
            </a:r>
            <a:r>
              <a:rPr lang="en" sz="2400" i="1" dirty="0" smtClean="0">
                <a:latin typeface="Droid Serif"/>
                <a:ea typeface="Droid Serif"/>
                <a:cs typeface="Droid Serif"/>
                <a:sym typeface="Droid Serif"/>
              </a:rPr>
              <a:t>the hero to avoid)</a:t>
            </a:r>
            <a:endParaRPr sz="2400" dirty="0">
              <a:latin typeface="Droid Serif"/>
              <a:ea typeface="Droid Serif"/>
              <a:cs typeface="Droid Serif"/>
              <a:sym typeface="Droid Serif"/>
            </a:endParaRPr>
          </a:p>
          <a:p>
            <a:pPr lvl="0" rtl="0">
              <a:spcBef>
                <a:spcPts val="0"/>
              </a:spcBef>
              <a:buNone/>
            </a:pPr>
            <a:endParaRPr sz="2400" dirty="0">
              <a:latin typeface="Droid Serif"/>
              <a:ea typeface="Droid Serif"/>
              <a:cs typeface="Droid Serif"/>
              <a:sym typeface="Droid Serif"/>
            </a:endParaRPr>
          </a:p>
        </p:txBody>
      </p:sp>
      <p:sp>
        <p:nvSpPr>
          <p:cNvPr id="3" name="Rectangle 2"/>
          <p:cNvSpPr/>
          <p:nvPr/>
        </p:nvSpPr>
        <p:spPr>
          <a:xfrm>
            <a:off x="533400" y="2286000"/>
            <a:ext cx="7315200" cy="830997"/>
          </a:xfrm>
          <a:prstGeom prst="rect">
            <a:avLst/>
          </a:prstGeom>
        </p:spPr>
        <p:txBody>
          <a:bodyPr wrap="square">
            <a:spAutoFit/>
          </a:bodyPr>
          <a:lstStyle/>
          <a:p>
            <a:pPr>
              <a:buClr>
                <a:srgbClr val="000000"/>
              </a:buClr>
              <a:buSzPct val="100000"/>
            </a:pPr>
            <a:r>
              <a:rPr lang="en" sz="2400" dirty="0">
                <a:latin typeface="Droid Serif"/>
                <a:ea typeface="Droid Serif"/>
                <a:cs typeface="Droid Serif"/>
                <a:sym typeface="Droid Serif"/>
              </a:rPr>
              <a:t>Place it </a:t>
            </a:r>
            <a:r>
              <a:rPr lang="en" sz="2400" dirty="0" smtClean="0">
                <a:latin typeface="Droid Serif"/>
                <a:ea typeface="Droid Serif"/>
                <a:cs typeface="Droid Serif"/>
                <a:sym typeface="Droid Serif"/>
              </a:rPr>
              <a:t>in the middle of </a:t>
            </a:r>
            <a:r>
              <a:rPr lang="en-US" sz="2400" dirty="0" smtClean="0">
                <a:latin typeface="Droid Serif"/>
                <a:ea typeface="Droid Serif"/>
                <a:cs typeface="Droid Serif"/>
                <a:sym typeface="Droid Serif"/>
              </a:rPr>
              <a:t>the scene, and</a:t>
            </a:r>
          </a:p>
          <a:p>
            <a:pPr>
              <a:buClr>
                <a:srgbClr val="000000"/>
              </a:buClr>
              <a:buSzPct val="100000"/>
            </a:pPr>
            <a:r>
              <a:rPr lang="en-US" sz="2400" dirty="0" smtClean="0">
                <a:latin typeface="Droid Serif"/>
                <a:ea typeface="Droid Serif"/>
                <a:cs typeface="Droid Serif"/>
                <a:sym typeface="Droid Serif"/>
              </a:rPr>
              <a:t>have the enemy move continuously:</a:t>
            </a:r>
            <a:endParaRPr lang="en" sz="2400" dirty="0">
              <a:latin typeface="Droid Serif"/>
              <a:ea typeface="Droid Serif"/>
              <a:cs typeface="Droid Serif"/>
              <a:sym typeface="Droid Serif"/>
            </a:endParaRPr>
          </a:p>
        </p:txBody>
      </p:sp>
      <p:pic>
        <p:nvPicPr>
          <p:cNvPr id="5" name="Shape 1643"/>
          <p:cNvPicPr preferRelativeResize="0"/>
          <p:nvPr/>
        </p:nvPicPr>
        <p:blipFill>
          <a:blip r:embed="rId3"/>
          <a:stretch>
            <a:fillRect/>
          </a:stretch>
        </p:blipFill>
        <p:spPr>
          <a:xfrm>
            <a:off x="6172200" y="2911971"/>
            <a:ext cx="2590800" cy="2253257"/>
          </a:xfrm>
          <a:prstGeom prst="rect">
            <a:avLst/>
          </a:prstGeom>
          <a:noFill/>
          <a:ln>
            <a:noFill/>
          </a:ln>
        </p:spPr>
      </p:pic>
      <p:sp>
        <p:nvSpPr>
          <p:cNvPr id="6" name="Shape 1640"/>
          <p:cNvSpPr txBox="1">
            <a:spLocks/>
          </p:cNvSpPr>
          <p:nvPr/>
        </p:nvSpPr>
        <p:spPr>
          <a:xfrm>
            <a:off x="533400" y="5715000"/>
            <a:ext cx="8229600" cy="990600"/>
          </a:xfrm>
          <a:prstGeom prst="rect">
            <a:avLst/>
          </a:prstGeom>
          <a:noFill/>
          <a:ln>
            <a:noFill/>
          </a:ln>
        </p:spPr>
        <p:txBody>
          <a:bodyPr lIns="91425" tIns="91425" rIns="91425" bIns="91425"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Clr>
                <a:schemeClr val="dk1"/>
              </a:buClr>
              <a:buSzPct val="100000"/>
              <a:buFont typeface="Arial"/>
              <a:buChar char="●"/>
              <a:defRPr sz="3000" b="0" i="0" u="none" strike="noStrike" cap="none" baseline="0">
                <a:solidFill>
                  <a:schemeClr val="dk1"/>
                </a:solidFill>
                <a:latin typeface="Arial"/>
                <a:ea typeface="Arial"/>
                <a:cs typeface="Arial"/>
                <a:sym typeface="Arial"/>
                <a:rtl val="0"/>
              </a:defRPr>
            </a:lvl1pPr>
            <a:lvl2pPr marR="0" algn="l" rtl="0">
              <a:lnSpc>
                <a:spcPct val="100000"/>
              </a:lnSpc>
              <a:spcBef>
                <a:spcPts val="0"/>
              </a:spcBef>
              <a:spcAft>
                <a:spcPts val="0"/>
              </a:spcAft>
              <a:buClr>
                <a:schemeClr val="dk1"/>
              </a:buClr>
              <a:buSzPct val="100000"/>
              <a:buFont typeface="Courier New"/>
              <a:buChar char="o"/>
              <a:defRPr sz="2400" b="0" i="0" u="none" strike="noStrike" cap="none" baseline="0">
                <a:solidFill>
                  <a:schemeClr val="dk1"/>
                </a:solidFill>
                <a:latin typeface="Arial"/>
                <a:ea typeface="Arial"/>
                <a:cs typeface="Arial"/>
                <a:sym typeface="Arial"/>
                <a:rtl val="0"/>
              </a:defRPr>
            </a:lvl2pPr>
            <a:lvl3pPr marR="0" algn="l" rtl="0">
              <a:lnSpc>
                <a:spcPct val="100000"/>
              </a:lnSpc>
              <a:spcBef>
                <a:spcPts val="0"/>
              </a:spcBef>
              <a:spcAft>
                <a:spcPts val="0"/>
              </a:spcAft>
              <a:buClr>
                <a:schemeClr val="dk1"/>
              </a:buClr>
              <a:buSzPct val="100000"/>
              <a:buFont typeface="Wingdings"/>
              <a:buChar char="§"/>
              <a:defRPr sz="2400" b="0" i="0" u="none" strike="noStrike" cap="none" baseline="0">
                <a:solidFill>
                  <a:schemeClr val="dk1"/>
                </a:solidFill>
                <a:latin typeface="Arial"/>
                <a:ea typeface="Arial"/>
                <a:cs typeface="Arial"/>
                <a:sym typeface="Arial"/>
                <a:rtl val="0"/>
              </a:defRPr>
            </a:lvl3pPr>
            <a:lvl4pPr marR="0" algn="l" rtl="0">
              <a:lnSpc>
                <a:spcPct val="100000"/>
              </a:lnSpc>
              <a:spcBef>
                <a:spcPts val="0"/>
              </a:spcBef>
              <a:spcAft>
                <a:spcPts val="0"/>
              </a:spcAft>
              <a:buClr>
                <a:schemeClr val="dk1"/>
              </a:buClr>
              <a:buSzPct val="100000"/>
              <a:buFont typeface="Arial"/>
              <a:buChar char="●"/>
              <a:defRPr sz="1800" b="0" i="0" u="none" strike="noStrike" cap="none" baseline="0">
                <a:solidFill>
                  <a:schemeClr val="dk1"/>
                </a:solidFill>
                <a:latin typeface="Arial"/>
                <a:ea typeface="Arial"/>
                <a:cs typeface="Arial"/>
                <a:sym typeface="Arial"/>
                <a:rtl val="0"/>
              </a:defRPr>
            </a:lvl4pPr>
            <a:lvl5pPr marR="0" algn="l" rtl="0">
              <a:lnSpc>
                <a:spcPct val="100000"/>
              </a:lnSpc>
              <a:spcBef>
                <a:spcPts val="0"/>
              </a:spcBef>
              <a:spcAft>
                <a:spcPts val="0"/>
              </a:spcAft>
              <a:buClr>
                <a:schemeClr val="dk1"/>
              </a:buClr>
              <a:buSzPct val="100000"/>
              <a:buFont typeface="Courier New"/>
              <a:buChar char="o"/>
              <a:defRPr sz="1800" b="0" i="0" u="none" strike="noStrike" cap="none" baseline="0">
                <a:solidFill>
                  <a:schemeClr val="dk1"/>
                </a:solidFill>
                <a:latin typeface="Arial"/>
                <a:ea typeface="Arial"/>
                <a:cs typeface="Arial"/>
                <a:sym typeface="Arial"/>
                <a:rtl val="0"/>
              </a:defRPr>
            </a:lvl5pPr>
            <a:lvl6pPr marR="0" algn="l" rtl="0">
              <a:lnSpc>
                <a:spcPct val="100000"/>
              </a:lnSpc>
              <a:spcBef>
                <a:spcPts val="0"/>
              </a:spcBef>
              <a:spcAft>
                <a:spcPts val="0"/>
              </a:spcAft>
              <a:buClr>
                <a:schemeClr val="dk1"/>
              </a:buClr>
              <a:buSzPct val="100000"/>
              <a:buFont typeface="Wingdings"/>
              <a:buChar char="§"/>
              <a:defRPr sz="1800" b="0" i="0" u="none" strike="noStrike" cap="none" baseline="0">
                <a:solidFill>
                  <a:schemeClr val="dk1"/>
                </a:solidFill>
                <a:latin typeface="Arial"/>
                <a:ea typeface="Arial"/>
                <a:cs typeface="Arial"/>
                <a:sym typeface="Arial"/>
                <a:rtl val="0"/>
              </a:defRPr>
            </a:lvl6pPr>
            <a:lvl7pPr marR="0" algn="l" rtl="0">
              <a:lnSpc>
                <a:spcPct val="100000"/>
              </a:lnSpc>
              <a:spcBef>
                <a:spcPts val="0"/>
              </a:spcBef>
              <a:spcAft>
                <a:spcPts val="0"/>
              </a:spcAft>
              <a:buClr>
                <a:schemeClr val="dk1"/>
              </a:buClr>
              <a:buSzPct val="100000"/>
              <a:buFont typeface="Arial"/>
              <a:buChar char="●"/>
              <a:defRPr sz="1800" b="0" i="0" u="none" strike="noStrike" cap="none" baseline="0">
                <a:solidFill>
                  <a:schemeClr val="dk1"/>
                </a:solidFill>
                <a:latin typeface="Arial"/>
                <a:ea typeface="Arial"/>
                <a:cs typeface="Arial"/>
                <a:sym typeface="Arial"/>
                <a:rtl val="0"/>
              </a:defRPr>
            </a:lvl7pPr>
            <a:lvl8pPr marR="0" algn="l" rtl="0">
              <a:lnSpc>
                <a:spcPct val="100000"/>
              </a:lnSpc>
              <a:spcBef>
                <a:spcPts val="0"/>
              </a:spcBef>
              <a:spcAft>
                <a:spcPts val="0"/>
              </a:spcAft>
              <a:buClr>
                <a:schemeClr val="dk1"/>
              </a:buClr>
              <a:buSzPct val="100000"/>
              <a:buFont typeface="Courier New"/>
              <a:buChar char="o"/>
              <a:defRPr sz="1800" b="0" i="0" u="none" strike="noStrike" cap="none" baseline="0">
                <a:solidFill>
                  <a:schemeClr val="dk1"/>
                </a:solidFill>
                <a:latin typeface="Arial"/>
                <a:ea typeface="Arial"/>
                <a:cs typeface="Arial"/>
                <a:sym typeface="Arial"/>
                <a:rtl val="0"/>
              </a:defRPr>
            </a:lvl8pPr>
            <a:lvl9pPr marR="0" algn="l" rtl="0">
              <a:lnSpc>
                <a:spcPct val="100000"/>
              </a:lnSpc>
              <a:spcBef>
                <a:spcPts val="0"/>
              </a:spcBef>
              <a:spcAft>
                <a:spcPts val="0"/>
              </a:spcAft>
              <a:buClr>
                <a:schemeClr val="dk1"/>
              </a:buClr>
              <a:buSzPct val="100000"/>
              <a:buFont typeface="Wingdings"/>
              <a:buChar char="§"/>
              <a:defRPr sz="1800" b="0" i="0" u="none" strike="noStrike" cap="none" baseline="0">
                <a:solidFill>
                  <a:schemeClr val="dk1"/>
                </a:solidFill>
                <a:latin typeface="Arial"/>
                <a:ea typeface="Arial"/>
                <a:cs typeface="Arial"/>
                <a:sym typeface="Arial"/>
                <a:rtl val="0"/>
              </a:defRPr>
            </a:lvl9pPr>
          </a:lstStyle>
          <a:p>
            <a:pPr>
              <a:buClr>
                <a:srgbClr val="000000"/>
              </a:buClr>
              <a:buFont typeface="Arial"/>
              <a:buNone/>
            </a:pPr>
            <a:r>
              <a:rPr lang="en-US" sz="2400" dirty="0" smtClean="0">
                <a:solidFill>
                  <a:srgbClr val="000000"/>
                </a:solidFill>
                <a:latin typeface="Droid Serif"/>
                <a:ea typeface="Droid Serif"/>
                <a:cs typeface="Droid Serif"/>
                <a:sym typeface="Droid Serif"/>
              </a:rPr>
              <a:t>(5b) </a:t>
            </a:r>
            <a:r>
              <a:rPr lang="en-US" sz="2400" b="1" i="1" dirty="0" smtClean="0">
                <a:solidFill>
                  <a:srgbClr val="000000"/>
                </a:solidFill>
                <a:latin typeface="Droid Serif"/>
                <a:ea typeface="Droid Serif"/>
                <a:cs typeface="Droid Serif"/>
                <a:sym typeface="Droid Serif"/>
              </a:rPr>
              <a:t>Also, </a:t>
            </a:r>
            <a:r>
              <a:rPr lang="en-US" sz="2400" dirty="0" smtClean="0">
                <a:solidFill>
                  <a:srgbClr val="000000"/>
                </a:solidFill>
                <a:latin typeface="Droid Serif"/>
                <a:ea typeface="Droid Serif"/>
                <a:cs typeface="Droid Serif"/>
                <a:sym typeface="Droid Serif"/>
              </a:rPr>
              <a:t>have your enemy </a:t>
            </a:r>
            <a:r>
              <a:rPr lang="en-US" sz="2400" b="1" u="sng" dirty="0" smtClean="0">
                <a:solidFill>
                  <a:srgbClr val="000000"/>
                </a:solidFill>
                <a:latin typeface="Droid Serif"/>
                <a:ea typeface="Droid Serif"/>
                <a:cs typeface="Droid Serif"/>
                <a:sym typeface="Droid Serif"/>
              </a:rPr>
              <a:t>wrap</a:t>
            </a:r>
            <a:r>
              <a:rPr lang="en-US" sz="2400" dirty="0" smtClean="0">
                <a:solidFill>
                  <a:srgbClr val="000000"/>
                </a:solidFill>
                <a:latin typeface="Droid Serif"/>
                <a:ea typeface="Droid Serif"/>
                <a:cs typeface="Droid Serif"/>
                <a:sym typeface="Droid Serif"/>
              </a:rPr>
              <a:t> around the screen – use the hero's wrapping program as a guide.</a:t>
            </a:r>
            <a:endParaRPr lang="en-US" sz="2400" dirty="0">
              <a:solidFill>
                <a:srgbClr val="000000"/>
              </a:solidFill>
              <a:latin typeface="Droid Serif"/>
              <a:ea typeface="Droid Serif"/>
              <a:cs typeface="Droid Serif"/>
              <a:sym typeface="Droid Serif"/>
            </a:endParaRPr>
          </a:p>
        </p:txBody>
      </p:sp>
      <p:sp>
        <p:nvSpPr>
          <p:cNvPr id="2" name="Right Arrow 1"/>
          <p:cNvSpPr/>
          <p:nvPr/>
        </p:nvSpPr>
        <p:spPr>
          <a:xfrm>
            <a:off x="4191000" y="3657600"/>
            <a:ext cx="1752600" cy="990600"/>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p:cNvSpPr/>
          <p:nvPr/>
        </p:nvSpPr>
        <p:spPr>
          <a:xfrm>
            <a:off x="381000" y="3524071"/>
            <a:ext cx="3886200" cy="1200329"/>
          </a:xfrm>
          <a:prstGeom prst="rect">
            <a:avLst/>
          </a:prstGeom>
          <a:solidFill>
            <a:schemeClr val="bg1">
              <a:lumMod val="65000"/>
            </a:schemeClr>
          </a:solidFill>
        </p:spPr>
        <p:txBody>
          <a:bodyPr wrap="square">
            <a:spAutoFit/>
          </a:bodyPr>
          <a:lstStyle/>
          <a:p>
            <a:pPr algn="ctr">
              <a:buClr>
                <a:srgbClr val="000000"/>
              </a:buClr>
              <a:buSzPct val="100000"/>
            </a:pPr>
            <a:r>
              <a:rPr lang="en-US" sz="2400" i="1" dirty="0" smtClean="0">
                <a:solidFill>
                  <a:srgbClr val="FFFFFF"/>
                </a:solidFill>
                <a:latin typeface="Droid Serif"/>
                <a:ea typeface="Droid Serif"/>
                <a:cs typeface="Droid Serif"/>
                <a:sym typeface="Droid Serif"/>
              </a:rPr>
              <a:t>This is a program within the enemy's scripts, not the hero's scripts. </a:t>
            </a:r>
            <a:endParaRPr lang="en" sz="2400" i="1" dirty="0">
              <a:solidFill>
                <a:srgbClr val="FFFFFF"/>
              </a:solidFill>
              <a:latin typeface="Droid Serif"/>
              <a:ea typeface="Droid Serif"/>
              <a:cs typeface="Droid Serif"/>
              <a:sym typeface="Droid Serif"/>
            </a:endParaRPr>
          </a:p>
        </p:txBody>
      </p:sp>
    </p:spTree>
    <p:extLst>
      <p:ext uri="{BB962C8B-B14F-4D97-AF65-F5344CB8AC3E}">
        <p14:creationId xmlns:p14="http://schemas.microsoft.com/office/powerpoint/2010/main" val="451496682"/>
      </p:ext>
    </p:extLst>
  </p:cSld>
  <p:clrMapOvr>
    <a:masterClrMapping/>
  </p:clrMapOvr>
  <p:transition spd="slow">
    <p:cut/>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647"/>
        <p:cNvGrpSpPr/>
        <p:nvPr/>
      </p:nvGrpSpPr>
      <p:grpSpPr>
        <a:xfrm>
          <a:off x="0" y="0"/>
          <a:ext cx="0" cy="0"/>
          <a:chOff x="0" y="0"/>
          <a:chExt cx="0" cy="0"/>
        </a:xfrm>
      </p:grpSpPr>
      <p:sp>
        <p:nvSpPr>
          <p:cNvPr id="1648" name="Shape 1648"/>
          <p:cNvSpPr txBox="1">
            <a:spLocks noGrp="1"/>
          </p:cNvSpPr>
          <p:nvPr>
            <p:ph type="title"/>
          </p:nvPr>
        </p:nvSpPr>
        <p:spPr>
          <a:xfrm>
            <a:off x="167425" y="161937"/>
            <a:ext cx="8229600" cy="1143000"/>
          </a:xfrm>
          <a:prstGeom prst="rect">
            <a:avLst/>
          </a:prstGeom>
        </p:spPr>
        <p:txBody>
          <a:bodyPr lIns="91425" tIns="91425" rIns="91425" bIns="91425" anchor="t" anchorCtr="0">
            <a:noAutofit/>
          </a:bodyPr>
          <a:lstStyle/>
          <a:p>
            <a:pPr lvl="0" rtl="0">
              <a:spcBef>
                <a:spcPts val="0"/>
              </a:spcBef>
              <a:buNone/>
            </a:pPr>
            <a:r>
              <a:rPr lang="en" dirty="0">
                <a:latin typeface="Droid Serif"/>
                <a:ea typeface="Droid Serif"/>
                <a:cs typeface="Droid Serif"/>
                <a:sym typeface="Droid Serif"/>
              </a:rPr>
              <a:t>S</a:t>
            </a:r>
            <a:r>
              <a:rPr lang="en" dirty="0" smtClean="0">
                <a:latin typeface="Droid Serif"/>
                <a:ea typeface="Droid Serif"/>
                <a:cs typeface="Droid Serif"/>
                <a:sym typeface="Droid Serif"/>
              </a:rPr>
              <a:t>tep 6: </a:t>
            </a:r>
            <a:r>
              <a:rPr lang="en" b="0" i="1" dirty="0" smtClean="0">
                <a:latin typeface="Droid Serif"/>
                <a:ea typeface="Droid Serif"/>
                <a:cs typeface="Droid Serif"/>
                <a:sym typeface="Droid Serif"/>
              </a:rPr>
              <a:t>  Reset if you collide!</a:t>
            </a:r>
            <a:endParaRPr lang="en" b="0" i="1" dirty="0">
              <a:latin typeface="Droid Serif"/>
              <a:ea typeface="Droid Serif"/>
              <a:cs typeface="Droid Serif"/>
              <a:sym typeface="Droid Serif"/>
            </a:endParaRPr>
          </a:p>
        </p:txBody>
      </p:sp>
      <p:sp>
        <p:nvSpPr>
          <p:cNvPr id="1649" name="Shape 1649"/>
          <p:cNvSpPr txBox="1">
            <a:spLocks noGrp="1"/>
          </p:cNvSpPr>
          <p:nvPr>
            <p:ph type="body" idx="1"/>
          </p:nvPr>
        </p:nvSpPr>
        <p:spPr>
          <a:xfrm>
            <a:off x="592775" y="1161000"/>
            <a:ext cx="7408225" cy="1241400"/>
          </a:xfrm>
          <a:prstGeom prst="rect">
            <a:avLst/>
          </a:prstGeom>
        </p:spPr>
        <p:txBody>
          <a:bodyPr lIns="91425" tIns="91425" rIns="91425" bIns="91425" anchor="t" anchorCtr="0">
            <a:noAutofit/>
          </a:bodyPr>
          <a:lstStyle/>
          <a:p>
            <a:pPr lvl="0" rtl="0">
              <a:spcBef>
                <a:spcPts val="0"/>
              </a:spcBef>
              <a:buNone/>
            </a:pPr>
            <a:r>
              <a:rPr lang="en" sz="2400" dirty="0" smtClean="0">
                <a:latin typeface="Droid Serif"/>
                <a:ea typeface="Droid Serif"/>
                <a:cs typeface="Droid Serif"/>
                <a:sym typeface="Droid Serif"/>
              </a:rPr>
              <a:t>(6a) For the hero sprite, when </a:t>
            </a:r>
            <a:r>
              <a:rPr lang="en" sz="2400" dirty="0">
                <a:latin typeface="Droid Serif"/>
                <a:ea typeface="Droid Serif"/>
                <a:cs typeface="Droid Serif"/>
                <a:sym typeface="Droid Serif"/>
              </a:rPr>
              <a:t>the </a:t>
            </a:r>
            <a:r>
              <a:rPr lang="en" sz="2400" dirty="0" smtClean="0">
                <a:latin typeface="Droid Serif"/>
                <a:ea typeface="Droid Serif"/>
                <a:cs typeface="Droid Serif"/>
                <a:sym typeface="Droid Serif"/>
              </a:rPr>
              <a:t>hero hits </a:t>
            </a:r>
            <a:r>
              <a:rPr lang="en" sz="2400" dirty="0">
                <a:latin typeface="Droid Serif"/>
                <a:ea typeface="Droid Serif"/>
                <a:cs typeface="Droid Serif"/>
                <a:sym typeface="Droid Serif"/>
              </a:rPr>
              <a:t>the </a:t>
            </a:r>
            <a:r>
              <a:rPr lang="en" sz="2400" dirty="0" smtClean="0">
                <a:latin typeface="Droid Serif"/>
                <a:ea typeface="Droid Serif"/>
                <a:cs typeface="Droid Serif"/>
                <a:sym typeface="Droid Serif"/>
              </a:rPr>
              <a:t>enemy, </a:t>
            </a:r>
            <a:r>
              <a:rPr lang="en" sz="2400" dirty="0">
                <a:latin typeface="Droid Serif"/>
                <a:ea typeface="Droid Serif"/>
                <a:cs typeface="Droid Serif"/>
                <a:sym typeface="Droid Serif"/>
              </a:rPr>
              <a:t>teleport the hero back to the </a:t>
            </a:r>
            <a:r>
              <a:rPr lang="en" sz="2400" dirty="0" smtClean="0">
                <a:latin typeface="Droid Serif"/>
                <a:ea typeface="Droid Serif"/>
                <a:cs typeface="Droid Serif"/>
                <a:sym typeface="Droid Serif"/>
              </a:rPr>
              <a:t>hero's start</a:t>
            </a:r>
            <a:r>
              <a:rPr lang="en" sz="2400" dirty="0">
                <a:latin typeface="Droid Serif"/>
                <a:ea typeface="Droid Serif"/>
                <a:cs typeface="Droid Serif"/>
                <a:sym typeface="Droid Serif"/>
              </a:rPr>
              <a:t>:</a:t>
            </a:r>
          </a:p>
        </p:txBody>
      </p:sp>
      <p:sp>
        <p:nvSpPr>
          <p:cNvPr id="1651" name="Shape 1651"/>
          <p:cNvSpPr txBox="1"/>
          <p:nvPr/>
        </p:nvSpPr>
        <p:spPr>
          <a:xfrm>
            <a:off x="746525" y="5751175"/>
            <a:ext cx="7635475" cy="783899"/>
          </a:xfrm>
          <a:prstGeom prst="rect">
            <a:avLst/>
          </a:prstGeom>
        </p:spPr>
        <p:txBody>
          <a:bodyPr lIns="91425" tIns="91425" rIns="91425" bIns="91425" anchor="ctr" anchorCtr="0">
            <a:noAutofit/>
          </a:bodyPr>
          <a:lstStyle/>
          <a:p>
            <a:r>
              <a:rPr lang="en" sz="2400" dirty="0" smtClean="0">
                <a:latin typeface="Droid Serif"/>
                <a:ea typeface="Droid Serif"/>
                <a:cs typeface="Droid Serif"/>
                <a:sym typeface="Droid Serif"/>
              </a:rPr>
              <a:t>(6b) It's </a:t>
            </a:r>
            <a:r>
              <a:rPr lang="en" sz="2400" dirty="0">
                <a:latin typeface="Droid Serif"/>
                <a:ea typeface="Droid Serif"/>
                <a:cs typeface="Droid Serif"/>
                <a:sym typeface="Droid Serif"/>
              </a:rPr>
              <a:t>good </a:t>
            </a:r>
            <a:r>
              <a:rPr lang="en" sz="2400" dirty="0" smtClean="0">
                <a:latin typeface="Droid Serif"/>
                <a:ea typeface="Droid Serif"/>
                <a:cs typeface="Droid Serif"/>
                <a:sym typeface="Droid Serif"/>
              </a:rPr>
              <a:t>to have the hero </a:t>
            </a:r>
            <a:r>
              <a:rPr lang="en" sz="2400" dirty="0">
                <a:latin typeface="Droid Serif"/>
                <a:ea typeface="Droid Serif"/>
                <a:cs typeface="Droid Serif"/>
                <a:sym typeface="Droid Serif"/>
              </a:rPr>
              <a:t>start there at the beginning, </a:t>
            </a:r>
            <a:r>
              <a:rPr lang="en" sz="2400" dirty="0" smtClean="0">
                <a:latin typeface="Droid Serif"/>
                <a:ea typeface="Droid Serif"/>
                <a:cs typeface="Droid Serif"/>
                <a:sym typeface="Droid Serif"/>
              </a:rPr>
              <a:t>too. Which block does that?</a:t>
            </a:r>
            <a:endParaRPr lang="en" sz="2400" dirty="0">
              <a:latin typeface="Droid Serif"/>
              <a:ea typeface="Droid Serif"/>
              <a:cs typeface="Droid Serif"/>
              <a:sym typeface="Droid Serif"/>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2229311"/>
            <a:ext cx="4419600" cy="3180889"/>
          </a:xfrm>
          <a:prstGeom prst="rect">
            <a:avLst/>
          </a:prstGeom>
        </p:spPr>
      </p:pic>
    </p:spTree>
    <p:extLst>
      <p:ext uri="{BB962C8B-B14F-4D97-AF65-F5344CB8AC3E}">
        <p14:creationId xmlns:p14="http://schemas.microsoft.com/office/powerpoint/2010/main" val="3148629214"/>
      </p:ext>
    </p:extLst>
  </p:cSld>
  <p:clrMapOvr>
    <a:masterClrMapping/>
  </p:clrMapOvr>
  <p:transition spd="slow">
    <p:cut/>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647"/>
        <p:cNvGrpSpPr/>
        <p:nvPr/>
      </p:nvGrpSpPr>
      <p:grpSpPr>
        <a:xfrm>
          <a:off x="0" y="0"/>
          <a:ext cx="0" cy="0"/>
          <a:chOff x="0" y="0"/>
          <a:chExt cx="0" cy="0"/>
        </a:xfrm>
      </p:grpSpPr>
      <p:sp>
        <p:nvSpPr>
          <p:cNvPr id="1648" name="Shape 1648"/>
          <p:cNvSpPr txBox="1">
            <a:spLocks noGrp="1"/>
          </p:cNvSpPr>
          <p:nvPr>
            <p:ph type="title"/>
          </p:nvPr>
        </p:nvSpPr>
        <p:spPr>
          <a:xfrm>
            <a:off x="167425" y="161937"/>
            <a:ext cx="8229600" cy="1143000"/>
          </a:xfrm>
          <a:prstGeom prst="rect">
            <a:avLst/>
          </a:prstGeom>
        </p:spPr>
        <p:txBody>
          <a:bodyPr lIns="91425" tIns="91425" rIns="91425" bIns="91425" anchor="t" anchorCtr="0">
            <a:noAutofit/>
          </a:bodyPr>
          <a:lstStyle/>
          <a:p>
            <a:pPr lvl="0" rtl="0">
              <a:spcBef>
                <a:spcPts val="0"/>
              </a:spcBef>
              <a:buNone/>
            </a:pPr>
            <a:r>
              <a:rPr lang="en" dirty="0">
                <a:latin typeface="Droid Serif"/>
                <a:ea typeface="Droid Serif"/>
                <a:cs typeface="Droid Serif"/>
                <a:sym typeface="Droid Serif"/>
              </a:rPr>
              <a:t>S</a:t>
            </a:r>
            <a:r>
              <a:rPr lang="en" dirty="0" smtClean="0">
                <a:latin typeface="Droid Serif"/>
                <a:ea typeface="Droid Serif"/>
                <a:cs typeface="Droid Serif"/>
                <a:sym typeface="Droid Serif"/>
              </a:rPr>
              <a:t>tep 7: </a:t>
            </a:r>
            <a:r>
              <a:rPr lang="en" b="0" i="1" dirty="0" smtClean="0">
                <a:latin typeface="Droid Serif"/>
                <a:ea typeface="Droid Serif"/>
                <a:cs typeface="Droid Serif"/>
                <a:sym typeface="Droid Serif"/>
              </a:rPr>
              <a:t>  Celebrate if you win!</a:t>
            </a:r>
            <a:endParaRPr lang="en" b="0" i="1" dirty="0">
              <a:latin typeface="Droid Serif"/>
              <a:ea typeface="Droid Serif"/>
              <a:cs typeface="Droid Serif"/>
              <a:sym typeface="Droid Serif"/>
            </a:endParaRPr>
          </a:p>
        </p:txBody>
      </p:sp>
      <p:sp>
        <p:nvSpPr>
          <p:cNvPr id="1649" name="Shape 1649"/>
          <p:cNvSpPr txBox="1">
            <a:spLocks noGrp="1"/>
          </p:cNvSpPr>
          <p:nvPr>
            <p:ph type="body" idx="1"/>
          </p:nvPr>
        </p:nvSpPr>
        <p:spPr>
          <a:xfrm>
            <a:off x="592775" y="1313400"/>
            <a:ext cx="8017825" cy="3106200"/>
          </a:xfrm>
          <a:prstGeom prst="rect">
            <a:avLst/>
          </a:prstGeom>
        </p:spPr>
        <p:txBody>
          <a:bodyPr lIns="91425" tIns="91425" rIns="91425" bIns="91425" anchor="t" anchorCtr="0">
            <a:noAutofit/>
          </a:bodyPr>
          <a:lstStyle/>
          <a:p>
            <a:pPr lvl="0" rtl="0">
              <a:spcBef>
                <a:spcPts val="0"/>
              </a:spcBef>
              <a:buNone/>
            </a:pPr>
            <a:r>
              <a:rPr lang="en" sz="2400" dirty="0" smtClean="0">
                <a:latin typeface="Droid Serif"/>
                <a:ea typeface="Droid Serif"/>
                <a:cs typeface="Droid Serif"/>
                <a:sym typeface="Droid Serif"/>
              </a:rPr>
              <a:t>(7a) For the hero sprite, when </a:t>
            </a:r>
            <a:r>
              <a:rPr lang="en" sz="2400" dirty="0">
                <a:latin typeface="Droid Serif"/>
                <a:ea typeface="Droid Serif"/>
                <a:cs typeface="Droid Serif"/>
                <a:sym typeface="Droid Serif"/>
              </a:rPr>
              <a:t>the </a:t>
            </a:r>
            <a:r>
              <a:rPr lang="en" sz="2400" dirty="0" smtClean="0">
                <a:latin typeface="Droid Serif"/>
                <a:ea typeface="Droid Serif"/>
                <a:cs typeface="Droid Serif"/>
                <a:sym typeface="Droid Serif"/>
              </a:rPr>
              <a:t>hero hits </a:t>
            </a:r>
            <a:r>
              <a:rPr lang="en" sz="2400" dirty="0">
                <a:latin typeface="Droid Serif"/>
                <a:ea typeface="Droid Serif"/>
                <a:cs typeface="Droid Serif"/>
                <a:sym typeface="Droid Serif"/>
              </a:rPr>
              <a:t>the </a:t>
            </a:r>
            <a:r>
              <a:rPr lang="en" sz="2400" dirty="0" smtClean="0">
                <a:latin typeface="Droid Serif"/>
                <a:ea typeface="Droid Serif"/>
                <a:cs typeface="Droid Serif"/>
                <a:sym typeface="Droid Serif"/>
              </a:rPr>
              <a:t>goal, celebrate.</a:t>
            </a:r>
          </a:p>
          <a:p>
            <a:pPr lvl="0" rtl="0">
              <a:spcBef>
                <a:spcPts val="0"/>
              </a:spcBef>
              <a:buNone/>
            </a:pPr>
            <a:endParaRPr lang="en" sz="2400" dirty="0">
              <a:latin typeface="Droid Serif"/>
              <a:ea typeface="Droid Serif"/>
              <a:cs typeface="Droid Serif"/>
              <a:sym typeface="Droid Serif"/>
            </a:endParaRPr>
          </a:p>
          <a:p>
            <a:pPr lvl="0" rtl="0">
              <a:spcBef>
                <a:spcPts val="0"/>
              </a:spcBef>
              <a:buNone/>
            </a:pPr>
            <a:r>
              <a:rPr lang="en" sz="2400" dirty="0" smtClean="0">
                <a:latin typeface="Droid Serif"/>
                <a:ea typeface="Droid Serif"/>
                <a:cs typeface="Droid Serif"/>
                <a:sym typeface="Droid Serif"/>
              </a:rPr>
              <a:t>For this, make another program </a:t>
            </a:r>
            <a:r>
              <a:rPr lang="en" sz="2400" b="1" i="1" dirty="0" smtClean="0">
                <a:latin typeface="Droid Serif"/>
                <a:ea typeface="Droid Serif"/>
                <a:cs typeface="Droid Serif"/>
                <a:sym typeface="Droid Serif"/>
              </a:rPr>
              <a:t>very similar</a:t>
            </a:r>
            <a:r>
              <a:rPr lang="en" sz="2400" dirty="0" smtClean="0">
                <a:latin typeface="Droid Serif"/>
                <a:ea typeface="Droid Serif"/>
                <a:cs typeface="Droid Serif"/>
                <a:sym typeface="Droid Serif"/>
              </a:rPr>
              <a:t> to the one handling the hero-enemy collisions!</a:t>
            </a:r>
          </a:p>
          <a:p>
            <a:pPr lvl="0" rtl="0">
              <a:spcBef>
                <a:spcPts val="0"/>
              </a:spcBef>
              <a:buNone/>
            </a:pPr>
            <a:endParaRPr lang="en" sz="2400" dirty="0">
              <a:latin typeface="Droid Serif"/>
              <a:ea typeface="Droid Serif"/>
              <a:cs typeface="Droid Serif"/>
              <a:sym typeface="Droid Serif"/>
            </a:endParaRPr>
          </a:p>
          <a:p>
            <a:pPr lvl="0" rtl="0">
              <a:spcBef>
                <a:spcPts val="0"/>
              </a:spcBef>
              <a:buNone/>
            </a:pPr>
            <a:r>
              <a:rPr lang="en" sz="2400" dirty="0" smtClean="0">
                <a:latin typeface="Droid Serif"/>
                <a:ea typeface="Droid Serif"/>
                <a:cs typeface="Droid Serif"/>
                <a:sym typeface="Droid Serif"/>
              </a:rPr>
              <a:t>Change the message and </a:t>
            </a:r>
            <a:r>
              <a:rPr lang="en" sz="2400" b="1" i="1" dirty="0" smtClean="0">
                <a:solidFill>
                  <a:srgbClr val="0000FF"/>
                </a:solidFill>
                <a:latin typeface="Droid Serif"/>
                <a:ea typeface="Droid Serif"/>
                <a:cs typeface="Droid Serif"/>
                <a:sym typeface="Droid Serif"/>
              </a:rPr>
              <a:t>add a victory sound/song</a:t>
            </a:r>
            <a:r>
              <a:rPr lang="en" sz="2400" dirty="0" smtClean="0">
                <a:latin typeface="Droid Serif"/>
                <a:ea typeface="Droid Serif"/>
                <a:cs typeface="Droid Serif"/>
                <a:sym typeface="Droid Serif"/>
              </a:rPr>
              <a:t>!</a:t>
            </a:r>
            <a:endParaRPr lang="en" sz="2400" dirty="0">
              <a:latin typeface="Droid Serif"/>
              <a:ea typeface="Droid Serif"/>
              <a:cs typeface="Droid Serif"/>
              <a:sym typeface="Droid Serif"/>
            </a:endParaRPr>
          </a:p>
        </p:txBody>
      </p:sp>
      <p:sp>
        <p:nvSpPr>
          <p:cNvPr id="1651" name="Shape 1651"/>
          <p:cNvSpPr txBox="1"/>
          <p:nvPr/>
        </p:nvSpPr>
        <p:spPr>
          <a:xfrm>
            <a:off x="592775" y="5616901"/>
            <a:ext cx="7635475" cy="783899"/>
          </a:xfrm>
          <a:prstGeom prst="rect">
            <a:avLst/>
          </a:prstGeom>
        </p:spPr>
        <p:txBody>
          <a:bodyPr lIns="91425" tIns="91425" rIns="91425" bIns="91425" anchor="ctr" anchorCtr="0">
            <a:noAutofit/>
          </a:bodyPr>
          <a:lstStyle/>
          <a:p>
            <a:r>
              <a:rPr lang="en" sz="2400" dirty="0" smtClean="0">
                <a:latin typeface="Droid Serif"/>
                <a:ea typeface="Droid Serif"/>
                <a:cs typeface="Droid Serif"/>
                <a:sym typeface="Droid Serif"/>
              </a:rPr>
              <a:t>(7b) After celebrating, you should reset the hero…</a:t>
            </a:r>
            <a:endParaRPr lang="en" sz="2400" dirty="0">
              <a:latin typeface="Droid Serif"/>
              <a:ea typeface="Droid Serif"/>
              <a:cs typeface="Droid Serif"/>
              <a:sym typeface="Droid Serif"/>
            </a:endParaRPr>
          </a:p>
        </p:txBody>
      </p:sp>
    </p:spTree>
    <p:extLst>
      <p:ext uri="{BB962C8B-B14F-4D97-AF65-F5344CB8AC3E}">
        <p14:creationId xmlns:p14="http://schemas.microsoft.com/office/powerpoint/2010/main" val="2961001990"/>
      </p:ext>
    </p:extLst>
  </p:cSld>
  <p:clrMapOvr>
    <a:masterClrMapping/>
  </p:clrMapOvr>
  <p:transition spd="slow">
    <p:cut/>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655"/>
        <p:cNvGrpSpPr/>
        <p:nvPr/>
      </p:nvGrpSpPr>
      <p:grpSpPr>
        <a:xfrm>
          <a:off x="0" y="0"/>
          <a:ext cx="0" cy="0"/>
          <a:chOff x="0" y="0"/>
          <a:chExt cx="0" cy="0"/>
        </a:xfrm>
      </p:grpSpPr>
      <p:sp>
        <p:nvSpPr>
          <p:cNvPr id="1656" name="Shape 1656"/>
          <p:cNvSpPr txBox="1">
            <a:spLocks noGrp="1"/>
          </p:cNvSpPr>
          <p:nvPr>
            <p:ph type="title"/>
          </p:nvPr>
        </p:nvSpPr>
        <p:spPr>
          <a:xfrm>
            <a:off x="167425" y="161937"/>
            <a:ext cx="8229600" cy="1143000"/>
          </a:xfrm>
          <a:prstGeom prst="rect">
            <a:avLst/>
          </a:prstGeom>
        </p:spPr>
        <p:txBody>
          <a:bodyPr lIns="91425" tIns="91425" rIns="91425" bIns="91425" anchor="t" anchorCtr="0">
            <a:noAutofit/>
          </a:bodyPr>
          <a:lstStyle/>
          <a:p>
            <a:pPr lvl="0" rtl="0">
              <a:spcBef>
                <a:spcPts val="0"/>
              </a:spcBef>
              <a:buNone/>
            </a:pPr>
            <a:r>
              <a:rPr lang="en" dirty="0" smtClean="0">
                <a:latin typeface="Droid Serif"/>
                <a:ea typeface="Droid Serif"/>
                <a:cs typeface="Droid Serif"/>
                <a:sym typeface="Droid Serif"/>
              </a:rPr>
              <a:t>The sky's the limit!</a:t>
            </a:r>
            <a:endParaRPr lang="en" b="0" i="1" dirty="0">
              <a:latin typeface="Droid Serif"/>
              <a:ea typeface="Droid Serif"/>
              <a:cs typeface="Droid Serif"/>
              <a:sym typeface="Droid Serif"/>
            </a:endParaRPr>
          </a:p>
        </p:txBody>
      </p:sp>
      <p:sp>
        <p:nvSpPr>
          <p:cNvPr id="1657" name="Shape 1657"/>
          <p:cNvSpPr txBox="1">
            <a:spLocks noGrp="1"/>
          </p:cNvSpPr>
          <p:nvPr>
            <p:ph type="body" idx="1"/>
          </p:nvPr>
        </p:nvSpPr>
        <p:spPr>
          <a:xfrm>
            <a:off x="592775" y="1006800"/>
            <a:ext cx="8229600" cy="692400"/>
          </a:xfrm>
          <a:prstGeom prst="rect">
            <a:avLst/>
          </a:prstGeom>
        </p:spPr>
        <p:txBody>
          <a:bodyPr lIns="91425" tIns="91425" rIns="91425" bIns="91425" anchor="t" anchorCtr="0">
            <a:noAutofit/>
          </a:bodyPr>
          <a:lstStyle/>
          <a:p>
            <a:pPr lvl="0" rtl="0">
              <a:spcBef>
                <a:spcPts val="0"/>
              </a:spcBef>
              <a:buNone/>
            </a:pPr>
            <a:r>
              <a:rPr lang="en" dirty="0">
                <a:latin typeface="Droid Serif"/>
                <a:ea typeface="Droid Serif"/>
                <a:cs typeface="Droid Serif"/>
                <a:sym typeface="Droid Serif"/>
              </a:rPr>
              <a:t>Now, add </a:t>
            </a:r>
            <a:r>
              <a:rPr lang="en" b="1" i="1" u="sng" dirty="0">
                <a:latin typeface="Droid Serif"/>
                <a:ea typeface="Droid Serif"/>
                <a:cs typeface="Droid Serif"/>
                <a:sym typeface="Droid Serif"/>
              </a:rPr>
              <a:t>at least two</a:t>
            </a:r>
            <a:r>
              <a:rPr lang="en" i="1" dirty="0">
                <a:latin typeface="Droid Serif"/>
                <a:ea typeface="Droid Serif"/>
                <a:cs typeface="Droid Serif"/>
                <a:sym typeface="Droid Serif"/>
              </a:rPr>
              <a:t> </a:t>
            </a:r>
            <a:r>
              <a:rPr lang="en" dirty="0">
                <a:latin typeface="Droid Serif"/>
                <a:ea typeface="Droid Serif"/>
                <a:cs typeface="Droid Serif"/>
                <a:sym typeface="Droid Serif"/>
              </a:rPr>
              <a:t>of these features:</a:t>
            </a:r>
          </a:p>
          <a:p>
            <a:pPr lvl="0" rtl="0">
              <a:spcBef>
                <a:spcPts val="0"/>
              </a:spcBef>
              <a:buNone/>
            </a:pPr>
            <a:endParaRPr dirty="0">
              <a:latin typeface="Droid Serif"/>
              <a:ea typeface="Droid Serif"/>
              <a:cs typeface="Droid Serif"/>
              <a:sym typeface="Droid Serif"/>
            </a:endParaRPr>
          </a:p>
          <a:p>
            <a:pPr lvl="0" rtl="0">
              <a:spcBef>
                <a:spcPts val="0"/>
              </a:spcBef>
              <a:buNone/>
            </a:pPr>
            <a:endParaRPr dirty="0">
              <a:latin typeface="Droid Serif"/>
              <a:ea typeface="Droid Serif"/>
              <a:cs typeface="Droid Serif"/>
              <a:sym typeface="Droid Serif"/>
            </a:endParaRPr>
          </a:p>
        </p:txBody>
      </p:sp>
      <p:sp>
        <p:nvSpPr>
          <p:cNvPr id="1658" name="Shape 1658"/>
          <p:cNvSpPr txBox="1">
            <a:spLocks noGrp="1"/>
          </p:cNvSpPr>
          <p:nvPr>
            <p:ph type="body" idx="4294967295"/>
          </p:nvPr>
        </p:nvSpPr>
        <p:spPr>
          <a:xfrm>
            <a:off x="609600" y="1828800"/>
            <a:ext cx="7924499" cy="3499900"/>
          </a:xfrm>
          <a:prstGeom prst="rect">
            <a:avLst/>
          </a:prstGeom>
          <a:solidFill>
            <a:srgbClr val="D9EAD3"/>
          </a:solidFill>
        </p:spPr>
        <p:txBody>
          <a:bodyPr lIns="91425" tIns="91425" rIns="91425" bIns="91425" anchor="t" anchorCtr="0">
            <a:noAutofit/>
          </a:bodyPr>
          <a:lstStyle/>
          <a:p>
            <a:pPr lvl="0" rtl="0">
              <a:spcBef>
                <a:spcPts val="0"/>
              </a:spcBef>
              <a:buNone/>
            </a:pPr>
            <a:r>
              <a:rPr lang="en" sz="2700" dirty="0">
                <a:latin typeface="Droid Serif"/>
                <a:ea typeface="Droid Serif"/>
                <a:cs typeface="Droid Serif"/>
                <a:sym typeface="Droid Serif"/>
              </a:rPr>
              <a:t>(a) Add a changing </a:t>
            </a:r>
            <a:r>
              <a:rPr lang="en" sz="2700" b="1" u="sng" dirty="0">
                <a:solidFill>
                  <a:srgbClr val="000000"/>
                </a:solidFill>
                <a:latin typeface="Droid Serif"/>
                <a:ea typeface="Droid Serif"/>
                <a:cs typeface="Droid Serif"/>
                <a:sym typeface="Droid Serif"/>
              </a:rPr>
              <a:t>score</a:t>
            </a:r>
            <a:r>
              <a:rPr lang="en" sz="2700" dirty="0">
                <a:latin typeface="Droid Serif"/>
                <a:ea typeface="Droid Serif"/>
                <a:cs typeface="Droid Serif"/>
                <a:sym typeface="Droid Serif"/>
              </a:rPr>
              <a:t> </a:t>
            </a:r>
            <a:r>
              <a:rPr lang="en" sz="2700" dirty="0" smtClean="0">
                <a:latin typeface="Droid Serif"/>
                <a:ea typeface="Droid Serif"/>
                <a:cs typeface="Droid Serif"/>
                <a:sym typeface="Droid Serif"/>
              </a:rPr>
              <a:t>variable         </a:t>
            </a:r>
            <a:r>
              <a:rPr lang="en" sz="1200" b="1" dirty="0" smtClean="0">
                <a:solidFill>
                  <a:srgbClr val="008000"/>
                </a:solidFill>
                <a:latin typeface="Droid Serif"/>
                <a:ea typeface="Droid Serif"/>
                <a:cs typeface="Droid Serif"/>
                <a:sym typeface="Droid Serif"/>
              </a:rPr>
              <a:t>(Data menu)</a:t>
            </a:r>
            <a:endParaRPr lang="en" sz="1200" b="1" dirty="0">
              <a:solidFill>
                <a:srgbClr val="008000"/>
              </a:solidFill>
              <a:latin typeface="Droid Serif"/>
              <a:ea typeface="Droid Serif"/>
              <a:cs typeface="Droid Serif"/>
              <a:sym typeface="Droid Serif"/>
            </a:endParaRPr>
          </a:p>
          <a:p>
            <a:r>
              <a:rPr lang="en" sz="2700" dirty="0">
                <a:latin typeface="Droid Serif"/>
                <a:ea typeface="Droid Serif"/>
                <a:cs typeface="Droid Serif"/>
                <a:sym typeface="Droid Serif"/>
              </a:rPr>
              <a:t>(b) Have the enemy move </a:t>
            </a:r>
            <a:r>
              <a:rPr lang="en" sz="2700" b="1" u="sng" dirty="0" smtClean="0">
                <a:solidFill>
                  <a:srgbClr val="000000"/>
                </a:solidFill>
                <a:latin typeface="Droid Serif"/>
                <a:ea typeface="Droid Serif"/>
                <a:cs typeface="Droid Serif"/>
                <a:sym typeface="Droid Serif"/>
              </a:rPr>
              <a:t>randomly</a:t>
            </a:r>
            <a:r>
              <a:rPr lang="en" sz="2700" b="1" dirty="0" smtClean="0">
                <a:solidFill>
                  <a:srgbClr val="000000"/>
                </a:solidFill>
                <a:latin typeface="Droid Serif"/>
                <a:ea typeface="Droid Serif"/>
                <a:cs typeface="Droid Serif"/>
                <a:sym typeface="Droid Serif"/>
              </a:rPr>
              <a:t>    </a:t>
            </a:r>
            <a:r>
              <a:rPr lang="en" sz="1200" b="1" dirty="0" smtClean="0">
                <a:solidFill>
                  <a:srgbClr val="008000"/>
                </a:solidFill>
                <a:latin typeface="Droid Serif"/>
                <a:ea typeface="Droid Serif"/>
                <a:cs typeface="Droid Serif"/>
                <a:sym typeface="Droid Serif"/>
              </a:rPr>
              <a:t>(Operators)</a:t>
            </a:r>
            <a:endParaRPr lang="en" sz="1200" b="1" u="sng" dirty="0">
              <a:solidFill>
                <a:srgbClr val="000000"/>
              </a:solidFill>
              <a:latin typeface="Droid Serif"/>
              <a:ea typeface="Droid Serif"/>
              <a:cs typeface="Droid Serif"/>
              <a:sym typeface="Droid Serif"/>
            </a:endParaRPr>
          </a:p>
          <a:p>
            <a:pPr lvl="0" rtl="0">
              <a:spcBef>
                <a:spcPts val="0"/>
              </a:spcBef>
              <a:buNone/>
            </a:pPr>
            <a:r>
              <a:rPr lang="en" sz="2700" dirty="0">
                <a:latin typeface="Droid Serif"/>
                <a:ea typeface="Droid Serif"/>
                <a:cs typeface="Droid Serif"/>
                <a:sym typeface="Droid Serif"/>
              </a:rPr>
              <a:t>(c) Add more enemies</a:t>
            </a:r>
          </a:p>
          <a:p>
            <a:pPr lvl="0" rtl="0">
              <a:spcBef>
                <a:spcPts val="0"/>
              </a:spcBef>
              <a:buNone/>
            </a:pPr>
            <a:r>
              <a:rPr lang="en" sz="2700" dirty="0">
                <a:latin typeface="Droid Serif"/>
                <a:ea typeface="Droid Serif"/>
                <a:cs typeface="Droid Serif"/>
                <a:sym typeface="Droid Serif"/>
              </a:rPr>
              <a:t>(d) Add "</a:t>
            </a:r>
            <a:r>
              <a:rPr lang="en" sz="2700" b="1" u="sng" dirty="0" smtClean="0">
                <a:latin typeface="Droid Serif"/>
                <a:ea typeface="Droid Serif"/>
                <a:cs typeface="Droid Serif"/>
                <a:sym typeface="Droid Serif"/>
              </a:rPr>
              <a:t>power-ups</a:t>
            </a:r>
            <a:r>
              <a:rPr lang="en" sz="2700" dirty="0" smtClean="0">
                <a:latin typeface="Droid Serif"/>
                <a:ea typeface="Droid Serif"/>
                <a:cs typeface="Droid Serif"/>
                <a:sym typeface="Droid Serif"/>
              </a:rPr>
              <a:t>" that </a:t>
            </a:r>
            <a:r>
              <a:rPr lang="en" sz="2700" dirty="0">
                <a:latin typeface="Droid Serif"/>
                <a:ea typeface="Droid Serif"/>
                <a:cs typeface="Droid Serif"/>
                <a:sym typeface="Droid Serif"/>
              </a:rPr>
              <a:t>change your hero's size, score, or speed</a:t>
            </a:r>
          </a:p>
          <a:p>
            <a:pPr lvl="0" rtl="0">
              <a:spcBef>
                <a:spcPts val="0"/>
              </a:spcBef>
              <a:buNone/>
            </a:pPr>
            <a:r>
              <a:rPr lang="en" sz="2700" dirty="0">
                <a:latin typeface="Droid Serif"/>
                <a:ea typeface="Droid Serif"/>
                <a:cs typeface="Droid Serif"/>
                <a:sym typeface="Droid Serif"/>
              </a:rPr>
              <a:t>(e) Add portals </a:t>
            </a:r>
            <a:r>
              <a:rPr lang="en" sz="2700" dirty="0" smtClean="0">
                <a:latin typeface="Droid Serif"/>
                <a:ea typeface="Droid Serif"/>
                <a:cs typeface="Droid Serif"/>
                <a:sym typeface="Droid Serif"/>
              </a:rPr>
              <a:t>to teleport the hero </a:t>
            </a:r>
            <a:r>
              <a:rPr lang="en" sz="2700" b="1" u="sng" dirty="0">
                <a:latin typeface="Droid Serif"/>
                <a:ea typeface="Droid Serif"/>
                <a:cs typeface="Droid Serif"/>
                <a:sym typeface="Droid Serif"/>
              </a:rPr>
              <a:t>randomly</a:t>
            </a:r>
          </a:p>
          <a:p>
            <a:pPr lvl="0" rtl="0">
              <a:spcBef>
                <a:spcPts val="0"/>
              </a:spcBef>
              <a:buNone/>
            </a:pPr>
            <a:r>
              <a:rPr lang="en" sz="2700" dirty="0">
                <a:latin typeface="Droid Serif"/>
                <a:ea typeface="Droid Serif"/>
                <a:cs typeface="Droid Serif"/>
                <a:sym typeface="Droid Serif"/>
              </a:rPr>
              <a:t>(f) Have the game end when a </a:t>
            </a:r>
            <a:r>
              <a:rPr lang="en" sz="2700" b="1" u="sng" dirty="0">
                <a:latin typeface="Droid Serif"/>
                <a:ea typeface="Droid Serif"/>
                <a:cs typeface="Droid Serif"/>
                <a:sym typeface="Droid Serif"/>
              </a:rPr>
              <a:t>timer</a:t>
            </a:r>
            <a:r>
              <a:rPr lang="en" sz="2700" dirty="0">
                <a:latin typeface="Droid Serif"/>
                <a:ea typeface="Droid Serif"/>
                <a:cs typeface="Droid Serif"/>
                <a:sym typeface="Droid Serif"/>
              </a:rPr>
              <a:t> runs out</a:t>
            </a:r>
            <a:r>
              <a:rPr lang="en" sz="2700" dirty="0" smtClean="0">
                <a:latin typeface="Droid Serif"/>
                <a:ea typeface="Droid Serif"/>
                <a:cs typeface="Droid Serif"/>
                <a:sym typeface="Droid Serif"/>
              </a:rPr>
              <a:t>.</a:t>
            </a:r>
          </a:p>
          <a:p>
            <a:pPr lvl="0" rtl="0">
              <a:spcBef>
                <a:spcPts val="0"/>
              </a:spcBef>
              <a:buNone/>
            </a:pPr>
            <a:r>
              <a:rPr lang="en" sz="2700" dirty="0" smtClean="0">
                <a:latin typeface="Droid Serif"/>
                <a:ea typeface="Droid Serif"/>
                <a:cs typeface="Droid Serif"/>
                <a:sym typeface="Droid Serif"/>
              </a:rPr>
              <a:t>(g) Have a second level that is more dificult.</a:t>
            </a:r>
            <a:endParaRPr lang="en" sz="2700" dirty="0">
              <a:latin typeface="Droid Serif"/>
              <a:ea typeface="Droid Serif"/>
              <a:cs typeface="Droid Serif"/>
              <a:sym typeface="Droid Serif"/>
            </a:endParaRPr>
          </a:p>
        </p:txBody>
      </p:sp>
      <p:sp>
        <p:nvSpPr>
          <p:cNvPr id="1659" name="Shape 1659"/>
          <p:cNvSpPr txBox="1">
            <a:spLocks noGrp="1"/>
          </p:cNvSpPr>
          <p:nvPr>
            <p:ph type="body" idx="4294967295"/>
          </p:nvPr>
        </p:nvSpPr>
        <p:spPr>
          <a:xfrm>
            <a:off x="592775" y="5883600"/>
            <a:ext cx="7941625" cy="692400"/>
          </a:xfrm>
          <a:prstGeom prst="rect">
            <a:avLst/>
          </a:prstGeom>
          <a:solidFill>
            <a:srgbClr val="F4CCCC"/>
          </a:solidFill>
        </p:spPr>
        <p:txBody>
          <a:bodyPr lIns="91425" tIns="91425" rIns="91425" bIns="91425" anchor="t" anchorCtr="0">
            <a:noAutofit/>
          </a:bodyPr>
          <a:lstStyle/>
          <a:p>
            <a:pPr lvl="0" algn="ctr" rtl="0">
              <a:spcBef>
                <a:spcPts val="0"/>
              </a:spcBef>
              <a:buNone/>
            </a:pPr>
            <a:r>
              <a:rPr lang="en" sz="3000" dirty="0">
                <a:latin typeface="Droid Serif"/>
                <a:ea typeface="Droid Serif"/>
                <a:cs typeface="Droid Serif"/>
                <a:sym typeface="Droid Serif"/>
              </a:rPr>
              <a:t>And... </a:t>
            </a:r>
            <a:r>
              <a:rPr lang="en" sz="3000" b="1" i="1" u="sng" dirty="0">
                <a:latin typeface="Droid Serif"/>
                <a:ea typeface="Droid Serif"/>
                <a:cs typeface="Droid Serif"/>
                <a:sym typeface="Droid Serif"/>
              </a:rPr>
              <a:t>at least two</a:t>
            </a:r>
            <a:r>
              <a:rPr lang="en" sz="3000" i="1" dirty="0">
                <a:latin typeface="Droid Serif"/>
                <a:ea typeface="Droid Serif"/>
                <a:cs typeface="Droid Serif"/>
                <a:sym typeface="Droid Serif"/>
              </a:rPr>
              <a:t> </a:t>
            </a:r>
            <a:r>
              <a:rPr lang="en" sz="3000" dirty="0">
                <a:latin typeface="Droid Serif"/>
                <a:ea typeface="Droid Serif"/>
                <a:cs typeface="Droid Serif"/>
                <a:sym typeface="Droid Serif"/>
              </a:rPr>
              <a:t>of your own ideas... !</a:t>
            </a:r>
          </a:p>
          <a:p>
            <a:pPr lvl="0" rtl="0">
              <a:spcBef>
                <a:spcPts val="0"/>
              </a:spcBef>
              <a:buNone/>
            </a:pPr>
            <a:endParaRPr dirty="0">
              <a:latin typeface="Droid Serif"/>
              <a:ea typeface="Droid Serif"/>
              <a:cs typeface="Droid Serif"/>
              <a:sym typeface="Droid Serif"/>
            </a:endParaRPr>
          </a:p>
          <a:p>
            <a:pPr lvl="0" rtl="0">
              <a:spcBef>
                <a:spcPts val="0"/>
              </a:spcBef>
              <a:buNone/>
            </a:pPr>
            <a:endParaRPr dirty="0">
              <a:latin typeface="Droid Serif"/>
              <a:ea typeface="Droid Serif"/>
              <a:cs typeface="Droid Serif"/>
              <a:sym typeface="Droid Serif"/>
            </a:endParaRPr>
          </a:p>
        </p:txBody>
      </p:sp>
    </p:spTree>
    <p:extLst>
      <p:ext uri="{BB962C8B-B14F-4D97-AF65-F5344CB8AC3E}">
        <p14:creationId xmlns:p14="http://schemas.microsoft.com/office/powerpoint/2010/main" val="4167631260"/>
      </p:ext>
    </p:extLst>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3" name="Shape 143"/>
          <p:cNvSpPr txBox="1"/>
          <p:nvPr/>
        </p:nvSpPr>
        <p:spPr>
          <a:xfrm>
            <a:off x="138391" y="190407"/>
            <a:ext cx="8792666" cy="1655301"/>
          </a:xfrm>
          <a:prstGeom prst="rect">
            <a:avLst/>
          </a:prstGeom>
          <a:noFill/>
        </p:spPr>
        <p:txBody>
          <a:bodyPr lIns="91425" tIns="91425" rIns="91425" bIns="91425" anchor="ctr" anchorCtr="0">
            <a:noAutofit/>
          </a:bodyPr>
          <a:lstStyle/>
          <a:p>
            <a:pPr lvl="0" algn="ctr" rtl="0">
              <a:lnSpc>
                <a:spcPct val="150000"/>
              </a:lnSpc>
              <a:spcBef>
                <a:spcPts val="0"/>
              </a:spcBef>
              <a:buNone/>
            </a:pPr>
            <a:r>
              <a:rPr lang="en" sz="2400" b="1" i="1" dirty="0" smtClean="0">
                <a:solidFill>
                  <a:schemeClr val="bg1"/>
                </a:solidFill>
                <a:latin typeface="Droid Serif"/>
                <a:ea typeface="Droid Serif"/>
                <a:cs typeface="Droid Serif"/>
                <a:sym typeface="Droid Serif"/>
              </a:rPr>
              <a:t>Is this all that computers do?</a:t>
            </a:r>
          </a:p>
          <a:p>
            <a:pPr lvl="0" rtl="0">
              <a:lnSpc>
                <a:spcPct val="150000"/>
              </a:lnSpc>
              <a:spcBef>
                <a:spcPts val="0"/>
              </a:spcBef>
              <a:buNone/>
            </a:pPr>
            <a:r>
              <a:rPr lang="en" sz="2400" dirty="0" smtClean="0">
                <a:latin typeface="Droid Serif"/>
                <a:ea typeface="Droid Serif"/>
                <a:cs typeface="Droid Serif"/>
                <a:sym typeface="Droid Serif"/>
              </a:rPr>
              <a:t>    (</a:t>
            </a:r>
            <a:r>
              <a:rPr lang="en" sz="2400" dirty="0">
                <a:latin typeface="Droid Serif"/>
                <a:ea typeface="Droid Serif"/>
                <a:cs typeface="Droid Serif"/>
                <a:sym typeface="Droid Serif"/>
              </a:rPr>
              <a:t>1) </a:t>
            </a:r>
            <a:r>
              <a:rPr lang="en" sz="2400" b="1" dirty="0" smtClean="0">
                <a:latin typeface="Droid Serif"/>
                <a:ea typeface="Droid Serif"/>
                <a:cs typeface="Droid Serif"/>
                <a:sym typeface="Droid Serif"/>
              </a:rPr>
              <a:t>process </a:t>
            </a:r>
            <a:r>
              <a:rPr lang="en" sz="2400" dirty="0" smtClean="0">
                <a:latin typeface="Droid Serif"/>
                <a:ea typeface="Droid Serif"/>
                <a:cs typeface="Droid Serif"/>
                <a:sym typeface="Droid Serif"/>
              </a:rPr>
              <a:t>data (arithmetic)     (2</a:t>
            </a:r>
            <a:r>
              <a:rPr lang="en" sz="2400" dirty="0">
                <a:latin typeface="Droid Serif"/>
                <a:ea typeface="Droid Serif"/>
                <a:cs typeface="Droid Serif"/>
                <a:sym typeface="Droid Serif"/>
              </a:rPr>
              <a:t>) </a:t>
            </a:r>
            <a:r>
              <a:rPr lang="en" sz="2400" b="1" dirty="0" smtClean="0">
                <a:latin typeface="Droid Serif"/>
                <a:ea typeface="Droid Serif"/>
                <a:cs typeface="Droid Serif"/>
                <a:sym typeface="Droid Serif"/>
              </a:rPr>
              <a:t>store/retrieve </a:t>
            </a:r>
            <a:r>
              <a:rPr lang="en" sz="2400" dirty="0" smtClean="0">
                <a:latin typeface="Droid Serif"/>
                <a:ea typeface="Droid Serif"/>
                <a:cs typeface="Droid Serif"/>
                <a:sym typeface="Droid Serif"/>
              </a:rPr>
              <a:t>data</a:t>
            </a:r>
            <a:endParaRPr lang="en" sz="2400" dirty="0">
              <a:latin typeface="Droid Serif"/>
              <a:ea typeface="Droid Serif"/>
              <a:cs typeface="Droid Serif"/>
              <a:sym typeface="Droid Serif"/>
            </a:endParaRPr>
          </a:p>
        </p:txBody>
      </p:sp>
      <p:sp>
        <p:nvSpPr>
          <p:cNvPr id="146" name="Shape 146"/>
          <p:cNvSpPr txBox="1"/>
          <p:nvPr/>
        </p:nvSpPr>
        <p:spPr>
          <a:xfrm>
            <a:off x="188495" y="6162805"/>
            <a:ext cx="8792665" cy="538409"/>
          </a:xfrm>
          <a:prstGeom prst="rect">
            <a:avLst/>
          </a:prstGeom>
          <a:solidFill>
            <a:srgbClr val="FFCCCC"/>
          </a:solidFill>
        </p:spPr>
        <p:txBody>
          <a:bodyPr lIns="91425" tIns="91425" rIns="91425" bIns="91425" anchor="ctr" anchorCtr="0">
            <a:noAutofit/>
          </a:bodyPr>
          <a:lstStyle/>
          <a:p>
            <a:pPr lvl="0" algn="ctr"/>
            <a:r>
              <a:rPr lang="en" sz="2400" dirty="0" smtClean="0">
                <a:latin typeface="Droid Serif"/>
                <a:ea typeface="Droid Serif"/>
                <a:cs typeface="Droid Serif"/>
                <a:sym typeface="Droid Serif"/>
              </a:rPr>
              <a:t>Let's see…   Try listing some things we use computers for…</a:t>
            </a:r>
            <a:endParaRPr lang="en" sz="2400" dirty="0">
              <a:latin typeface="Droid Serif"/>
              <a:ea typeface="Droid Serif"/>
              <a:cs typeface="Droid Serif"/>
              <a:sym typeface="Droid Serif"/>
            </a:endParaRPr>
          </a:p>
        </p:txBody>
      </p:sp>
      <p:sp>
        <p:nvSpPr>
          <p:cNvPr id="4" name="Rectangle 3"/>
          <p:cNvSpPr/>
          <p:nvPr/>
        </p:nvSpPr>
        <p:spPr>
          <a:xfrm>
            <a:off x="1797484" y="175835"/>
            <a:ext cx="5555293" cy="646331"/>
          </a:xfrm>
          <a:prstGeom prst="rect">
            <a:avLst/>
          </a:prstGeom>
        </p:spPr>
        <p:txBody>
          <a:bodyPr wrap="square">
            <a:spAutoFit/>
          </a:bodyPr>
          <a:lstStyle/>
          <a:p>
            <a:pPr lvl="0" algn="ctr">
              <a:lnSpc>
                <a:spcPct val="150000"/>
              </a:lnSpc>
            </a:pPr>
            <a:r>
              <a:rPr lang="en" sz="2400" b="1" i="1" dirty="0">
                <a:solidFill>
                  <a:srgbClr val="C00000"/>
                </a:solidFill>
                <a:latin typeface="Droid Serif"/>
                <a:ea typeface="Droid Serif"/>
                <a:cs typeface="Droid Serif"/>
                <a:sym typeface="Droid Serif"/>
              </a:rPr>
              <a:t>Is this all that computers do?</a:t>
            </a:r>
          </a:p>
        </p:txBody>
      </p:sp>
      <mc:AlternateContent xmlns:mc="http://schemas.openxmlformats.org/markup-compatibility/2006">
        <mc:Choice xmlns:p14="http://schemas.microsoft.com/office/powerpoint/2010/main" Requires="p14">
          <p:contentPart p14:bwMode="auto" r:id="rId3">
            <p14:nvContentPartPr>
              <p14:cNvPr id="3" name="Ink 2"/>
              <p14:cNvContentPartPr/>
              <p14:nvPr/>
            </p14:nvContentPartPr>
            <p14:xfrm>
              <a:off x="2018160" y="1428840"/>
              <a:ext cx="4384800" cy="4357800"/>
            </p14:xfrm>
          </p:contentPart>
        </mc:Choice>
        <mc:Fallback>
          <p:pic>
            <p:nvPicPr>
              <p:cNvPr id="3" name="Ink 2"/>
              <p:cNvPicPr/>
              <p:nvPr/>
            </p:nvPicPr>
            <p:blipFill>
              <a:blip r:embed="rId4"/>
              <a:stretch>
                <a:fillRect/>
              </a:stretch>
            </p:blipFill>
            <p:spPr>
              <a:xfrm>
                <a:off x="2008800" y="1419480"/>
                <a:ext cx="4403520" cy="4376520"/>
              </a:xfrm>
              <a:prstGeom prst="rect">
                <a:avLst/>
              </a:prstGeom>
            </p:spPr>
          </p:pic>
        </mc:Fallback>
      </mc:AlternateContent>
    </p:spTree>
    <p:extLst>
      <p:ext uri="{BB962C8B-B14F-4D97-AF65-F5344CB8AC3E}">
        <p14:creationId xmlns:p14="http://schemas.microsoft.com/office/powerpoint/2010/main" val="1208436053"/>
      </p:ext>
    </p:extLst>
  </p:cSld>
  <p:clrMapOvr>
    <a:masterClrMapping/>
  </p:clrMapOvr>
  <p:transition spd="slow">
    <p:cut/>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436" y="177897"/>
            <a:ext cx="8024450" cy="5913187"/>
          </a:xfrm>
          <a:prstGeom prst="rect">
            <a:avLst/>
          </a:prstGeom>
        </p:spPr>
      </p:pic>
      <p:sp>
        <p:nvSpPr>
          <p:cNvPr id="3" name="TextBox 2"/>
          <p:cNvSpPr txBox="1"/>
          <p:nvPr/>
        </p:nvSpPr>
        <p:spPr>
          <a:xfrm>
            <a:off x="0" y="6268065"/>
            <a:ext cx="9143999" cy="369332"/>
          </a:xfrm>
          <a:prstGeom prst="rect">
            <a:avLst/>
          </a:prstGeom>
          <a:noFill/>
        </p:spPr>
        <p:txBody>
          <a:bodyPr wrap="square" rtlCol="0">
            <a:spAutoFit/>
          </a:bodyPr>
          <a:lstStyle/>
          <a:p>
            <a:pPr algn="ctr"/>
            <a:r>
              <a:rPr lang="en-US" sz="1800" dirty="0" smtClean="0">
                <a:latin typeface="+mj-lt"/>
              </a:rPr>
              <a:t>See </a:t>
            </a:r>
            <a:r>
              <a:rPr lang="en-US" sz="1800" b="1" i="1" dirty="0" smtClean="0">
                <a:latin typeface="+mj-lt"/>
              </a:rPr>
              <a:t>Building a Game – Instructions </a:t>
            </a:r>
            <a:r>
              <a:rPr lang="en-US" sz="1800" dirty="0" smtClean="0">
                <a:latin typeface="+mj-lt"/>
              </a:rPr>
              <a:t>link for a step-by-step guide to </a:t>
            </a:r>
            <a:r>
              <a:rPr lang="en-US" sz="1800" u="sng" dirty="0" err="1" smtClean="0">
                <a:latin typeface="+mj-lt"/>
              </a:rPr>
              <a:t>HungryCrab</a:t>
            </a:r>
            <a:r>
              <a:rPr lang="en-US" sz="1800" dirty="0" smtClean="0">
                <a:latin typeface="+mj-lt"/>
              </a:rPr>
              <a:t> by </a:t>
            </a:r>
            <a:r>
              <a:rPr lang="en-US" sz="1800" b="1" dirty="0" err="1" smtClean="0">
                <a:latin typeface="+mj-lt"/>
              </a:rPr>
              <a:t>r_justice</a:t>
            </a:r>
            <a:endParaRPr lang="en-US" sz="1800" dirty="0">
              <a:latin typeface="+mj-lt"/>
            </a:endParaRPr>
          </a:p>
        </p:txBody>
      </p:sp>
      <p:sp>
        <p:nvSpPr>
          <p:cNvPr id="4" name="Rectangle 3"/>
          <p:cNvSpPr/>
          <p:nvPr/>
        </p:nvSpPr>
        <p:spPr>
          <a:xfrm rot="788865">
            <a:off x="5696681" y="419851"/>
            <a:ext cx="3239290" cy="646331"/>
          </a:xfrm>
          <a:prstGeom prst="rect">
            <a:avLst/>
          </a:prstGeom>
          <a:solidFill>
            <a:srgbClr val="FFCCCC"/>
          </a:solidFill>
          <a:ln>
            <a:solidFill>
              <a:srgbClr val="0000FF"/>
            </a:solidFill>
          </a:ln>
        </p:spPr>
        <p:txBody>
          <a:bodyPr wrap="square">
            <a:spAutoFit/>
          </a:bodyPr>
          <a:lstStyle/>
          <a:p>
            <a:pPr algn="ctr"/>
            <a:r>
              <a:rPr lang="en" sz="3600" dirty="0" smtClean="0">
                <a:latin typeface="Droid Serif"/>
                <a:ea typeface="Droid Serif"/>
                <a:cs typeface="Droid Serif"/>
                <a:sym typeface="Droid Serif"/>
              </a:rPr>
              <a:t>HungryCrab !</a:t>
            </a:r>
            <a:endParaRPr lang="en-US" sz="3600" dirty="0"/>
          </a:p>
        </p:txBody>
      </p:sp>
    </p:spTree>
    <p:extLst>
      <p:ext uri="{BB962C8B-B14F-4D97-AF65-F5344CB8AC3E}">
        <p14:creationId xmlns:p14="http://schemas.microsoft.com/office/powerpoint/2010/main" val="107059444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Shape 852"/>
          <p:cNvSpPr txBox="1"/>
          <p:nvPr/>
        </p:nvSpPr>
        <p:spPr>
          <a:xfrm>
            <a:off x="339213" y="306888"/>
            <a:ext cx="8288593" cy="2510056"/>
          </a:xfrm>
          <a:prstGeom prst="rect">
            <a:avLst/>
          </a:prstGeom>
          <a:noFill/>
        </p:spPr>
        <p:txBody>
          <a:bodyPr lIns="91425" tIns="91425" rIns="91425" bIns="91425" anchor="ctr" anchorCtr="0">
            <a:noAutofit/>
          </a:bodyPr>
          <a:lstStyle/>
          <a:p>
            <a:pPr>
              <a:spcBef>
                <a:spcPts val="0"/>
              </a:spcBef>
              <a:buNone/>
            </a:pPr>
            <a:r>
              <a:rPr lang="en" sz="6600" dirty="0" smtClean="0">
                <a:latin typeface="Droid Serif"/>
                <a:ea typeface="Droid Serif"/>
                <a:cs typeface="Droid Serif"/>
                <a:sym typeface="Droid Serif"/>
              </a:rPr>
              <a:t>(1) Build your game</a:t>
            </a:r>
            <a:endParaRPr lang="en" sz="6600" dirty="0">
              <a:latin typeface="Droid Serif"/>
              <a:ea typeface="Droid Serif"/>
              <a:cs typeface="Droid Serif"/>
              <a:sym typeface="Droid Serif"/>
            </a:endParaRPr>
          </a:p>
        </p:txBody>
      </p:sp>
      <p:sp>
        <p:nvSpPr>
          <p:cNvPr id="5" name="Shape 852"/>
          <p:cNvSpPr txBox="1"/>
          <p:nvPr/>
        </p:nvSpPr>
        <p:spPr>
          <a:xfrm>
            <a:off x="339213" y="2816944"/>
            <a:ext cx="8288593" cy="2510056"/>
          </a:xfrm>
          <a:prstGeom prst="rect">
            <a:avLst/>
          </a:prstGeom>
          <a:noFill/>
        </p:spPr>
        <p:txBody>
          <a:bodyPr lIns="91425" tIns="91425" rIns="91425" bIns="91425" anchor="ctr" anchorCtr="0">
            <a:noAutofit/>
          </a:bodyPr>
          <a:lstStyle/>
          <a:p>
            <a:pPr>
              <a:spcBef>
                <a:spcPts val="0"/>
              </a:spcBef>
              <a:buNone/>
            </a:pPr>
            <a:r>
              <a:rPr lang="en" sz="6600" dirty="0" smtClean="0">
                <a:latin typeface="Droid Serif"/>
                <a:ea typeface="Droid Serif"/>
                <a:cs typeface="Droid Serif"/>
                <a:sym typeface="Droid Serif"/>
              </a:rPr>
              <a:t>(2) Show it off   :-) </a:t>
            </a:r>
            <a:endParaRPr lang="en" sz="6600" dirty="0">
              <a:latin typeface="Droid Serif"/>
              <a:ea typeface="Droid Serif"/>
              <a:cs typeface="Droid Serif"/>
              <a:sym typeface="Droid Serif"/>
            </a:endParaRPr>
          </a:p>
        </p:txBody>
      </p:sp>
    </p:spTree>
    <p:extLst>
      <p:ext uri="{BB962C8B-B14F-4D97-AF65-F5344CB8AC3E}">
        <p14:creationId xmlns:p14="http://schemas.microsoft.com/office/powerpoint/2010/main" val="3264845159"/>
      </p:ext>
    </p:extLst>
  </p:cSld>
  <p:clrMapOvr>
    <a:masterClrMapping/>
  </p:clrMapOvr>
  <p:transition spd="slow">
    <p:cut/>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24464" y="3275112"/>
            <a:ext cx="1895071" cy="307777"/>
          </a:xfrm>
          <a:prstGeom prst="rect">
            <a:avLst/>
          </a:prstGeom>
        </p:spPr>
        <p:txBody>
          <a:bodyPr wrap="none">
            <a:spAutoFit/>
          </a:bodyPr>
          <a:lstStyle/>
          <a:p>
            <a:r>
              <a:rPr lang="en-US" dirty="0"/>
              <a:t>http://scratch.mit.edu/</a:t>
            </a:r>
          </a:p>
        </p:txBody>
      </p:sp>
    </p:spTree>
    <p:extLst>
      <p:ext uri="{BB962C8B-B14F-4D97-AF65-F5344CB8AC3E}">
        <p14:creationId xmlns:p14="http://schemas.microsoft.com/office/powerpoint/2010/main" val="218775307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775307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775307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2659" y="94503"/>
            <a:ext cx="6967612" cy="646331"/>
          </a:xfrm>
          <a:prstGeom prst="rect">
            <a:avLst/>
          </a:prstGeom>
          <a:solidFill>
            <a:schemeClr val="bg1"/>
          </a:solidFill>
        </p:spPr>
        <p:txBody>
          <a:bodyPr wrap="square" rtlCol="0">
            <a:spAutoFit/>
          </a:bodyPr>
          <a:lstStyle/>
          <a:p>
            <a:pPr defTabSz="457200"/>
            <a:r>
              <a:rPr lang="en-US" sz="3600" kern="1200" dirty="0" smtClean="0">
                <a:solidFill>
                  <a:prstClr val="black"/>
                </a:solidFill>
                <a:latin typeface="Cambria"/>
                <a:ea typeface="+mn-ea"/>
                <a:cs typeface="Cambria"/>
              </a:rPr>
              <a:t>Full, online curriculum…</a:t>
            </a:r>
            <a:endParaRPr lang="en-US" sz="3600" b="1" i="1" kern="1200" dirty="0">
              <a:solidFill>
                <a:srgbClr val="008000"/>
              </a:solidFill>
              <a:latin typeface="Cambria"/>
              <a:ea typeface="+mn-ea"/>
              <a:cs typeface="Cambria"/>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486" y="908958"/>
            <a:ext cx="8609933" cy="5655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own Arrow 1"/>
          <p:cNvSpPr/>
          <p:nvPr/>
        </p:nvSpPr>
        <p:spPr>
          <a:xfrm>
            <a:off x="5666017" y="1077686"/>
            <a:ext cx="751114" cy="947057"/>
          </a:xfrm>
          <a:prstGeom prst="downArrow">
            <a:avLst/>
          </a:prstGeom>
          <a:solidFill>
            <a:srgbClr val="FFCC99"/>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6" name="TextBox 5"/>
          <p:cNvSpPr txBox="1"/>
          <p:nvPr/>
        </p:nvSpPr>
        <p:spPr>
          <a:xfrm>
            <a:off x="5176155" y="156058"/>
            <a:ext cx="3860566" cy="523220"/>
          </a:xfrm>
          <a:prstGeom prst="rect">
            <a:avLst/>
          </a:prstGeom>
          <a:solidFill>
            <a:srgbClr val="CCECFF"/>
          </a:solidFill>
        </p:spPr>
        <p:txBody>
          <a:bodyPr wrap="square" rtlCol="0">
            <a:spAutoFit/>
          </a:bodyPr>
          <a:lstStyle/>
          <a:p>
            <a:pPr algn="ctr" defTabSz="457200"/>
            <a:r>
              <a:rPr lang="en-US" sz="2800" kern="1200" dirty="0" smtClean="0">
                <a:solidFill>
                  <a:prstClr val="black"/>
                </a:solidFill>
                <a:latin typeface="Calibri"/>
                <a:ea typeface="+mn-ea"/>
                <a:cs typeface="+mn-cs"/>
              </a:rPr>
              <a:t>www.cs.hmc.edu/MyCS</a:t>
            </a:r>
            <a:endParaRPr lang="en-US" sz="2800" kern="1200" dirty="0">
              <a:solidFill>
                <a:prstClr val="black"/>
              </a:solidFill>
              <a:latin typeface="Calibri"/>
              <a:ea typeface="+mn-ea"/>
              <a:cs typeface="+mn-cs"/>
            </a:endParaRPr>
          </a:p>
        </p:txBody>
      </p:sp>
    </p:spTree>
    <p:extLst>
      <p:ext uri="{BB962C8B-B14F-4D97-AF65-F5344CB8AC3E}">
        <p14:creationId xmlns:p14="http://schemas.microsoft.com/office/powerpoint/2010/main" val="4001587483"/>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08653" y="847725"/>
            <a:ext cx="8267700" cy="5857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6200" y="3062564"/>
            <a:ext cx="8991600" cy="73314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Isosceles Triangle 2"/>
          <p:cNvSpPr/>
          <p:nvPr/>
        </p:nvSpPr>
        <p:spPr>
          <a:xfrm flipV="1">
            <a:off x="76200" y="3795712"/>
            <a:ext cx="8991600" cy="1919288"/>
          </a:xfrm>
          <a:prstGeom prst="triangle">
            <a:avLst/>
          </a:prstGeom>
          <a:solidFill>
            <a:srgbClr val="D9D9D9">
              <a:alpha val="45882"/>
            </a:srgbClr>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4" name="Rectangle 3"/>
          <p:cNvSpPr/>
          <p:nvPr/>
        </p:nvSpPr>
        <p:spPr>
          <a:xfrm>
            <a:off x="1219200" y="5715000"/>
            <a:ext cx="6781800" cy="5334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7" name="TextBox 6"/>
          <p:cNvSpPr txBox="1"/>
          <p:nvPr/>
        </p:nvSpPr>
        <p:spPr>
          <a:xfrm>
            <a:off x="135315" y="94503"/>
            <a:ext cx="8666571" cy="646331"/>
          </a:xfrm>
          <a:prstGeom prst="rect">
            <a:avLst/>
          </a:prstGeom>
          <a:solidFill>
            <a:schemeClr val="bg1"/>
          </a:solidFill>
        </p:spPr>
        <p:txBody>
          <a:bodyPr wrap="square" rtlCol="0">
            <a:spAutoFit/>
          </a:bodyPr>
          <a:lstStyle/>
          <a:p>
            <a:pPr defTabSz="457200"/>
            <a:r>
              <a:rPr lang="en-US" sz="3600" kern="1200" dirty="0" smtClean="0">
                <a:solidFill>
                  <a:prstClr val="black"/>
                </a:solidFill>
                <a:latin typeface="Cambria"/>
                <a:ea typeface="+mn-ea"/>
                <a:cs typeface="Cambria"/>
              </a:rPr>
              <a:t>Teacher feedback '13:  </a:t>
            </a:r>
            <a:r>
              <a:rPr lang="en-US" sz="3600" b="1" i="1" kern="1200" dirty="0" smtClean="0">
                <a:solidFill>
                  <a:prstClr val="black"/>
                </a:solidFill>
                <a:latin typeface="Cambria"/>
                <a:ea typeface="+mn-ea"/>
                <a:cs typeface="Cambria"/>
              </a:rPr>
              <a:t>what's missing?</a:t>
            </a:r>
            <a:endParaRPr lang="en-US" sz="3600" b="1" i="1" kern="1200" dirty="0">
              <a:solidFill>
                <a:srgbClr val="008000"/>
              </a:solidFill>
              <a:latin typeface="Cambria"/>
              <a:ea typeface="+mn-ea"/>
              <a:cs typeface="Cambria"/>
            </a:endParaRPr>
          </a:p>
        </p:txBody>
      </p:sp>
      <p:sp>
        <p:nvSpPr>
          <p:cNvPr id="2" name="Rounded Rectangle 1"/>
          <p:cNvSpPr/>
          <p:nvPr/>
        </p:nvSpPr>
        <p:spPr>
          <a:xfrm>
            <a:off x="408653" y="847725"/>
            <a:ext cx="8267700" cy="704349"/>
          </a:xfrm>
          <a:prstGeom prst="roundRect">
            <a:avLst/>
          </a:prstGeom>
          <a:solidFill>
            <a:schemeClr val="accent6">
              <a:lumMod val="75000"/>
              <a:alpha val="10000"/>
            </a:schemeClr>
          </a:solidFill>
          <a:ln>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Tree>
    <p:extLst>
      <p:ext uri="{BB962C8B-B14F-4D97-AF65-F5344CB8AC3E}">
        <p14:creationId xmlns:p14="http://schemas.microsoft.com/office/powerpoint/2010/main" val="1256670858"/>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4" name="Shape 688"/>
          <p:cNvSpPr txBox="1">
            <a:spLocks/>
          </p:cNvSpPr>
          <p:nvPr/>
        </p:nvSpPr>
        <p:spPr>
          <a:xfrm>
            <a:off x="250264" y="152400"/>
            <a:ext cx="5464736" cy="990600"/>
          </a:xfrm>
          <a:prstGeom prst="rect">
            <a:avLst/>
          </a:prstGeom>
        </p:spPr>
        <p:txBody>
          <a:bodyPr lIns="91425" tIns="91425" rIns="91425" bIns="91425" anchor="ctr" anchorCtr="0">
            <a:noAutofit/>
          </a:bodyPr>
          <a:lstStyle>
            <a:defPPr marR="0" algn="l" rtl="0">
              <a:lnSpc>
                <a:spcPct val="100000"/>
              </a:lnSpc>
              <a:spcBef>
                <a:spcPts val="0"/>
              </a:spcBef>
              <a:spcAft>
                <a:spcPts val="0"/>
              </a:spcAft>
            </a:defPPr>
            <a:lvl1pPr marR="0" algn="ctr" rtl="0">
              <a:lnSpc>
                <a:spcPct val="100000"/>
              </a:lnSpc>
              <a:spcBef>
                <a:spcPts val="0"/>
              </a:spcBef>
              <a:spcAft>
                <a:spcPts val="0"/>
              </a:spcAft>
              <a:buSzPct val="100000"/>
              <a:buNone/>
              <a:defRPr sz="3600" b="0" i="0" u="none" strike="noStrike" cap="none" baseline="0">
                <a:solidFill>
                  <a:srgbClr val="000000"/>
                </a:solidFill>
                <a:latin typeface="Arial"/>
                <a:ea typeface="Arial"/>
                <a:cs typeface="Arial"/>
                <a:sym typeface="Arial"/>
                <a:rtl val="0"/>
              </a:defRPr>
            </a:lvl1pPr>
            <a:lvl2pPr marR="0" algn="ctr" rtl="0">
              <a:lnSpc>
                <a:spcPct val="100000"/>
              </a:lnSpc>
              <a:spcBef>
                <a:spcPts val="0"/>
              </a:spcBef>
              <a:spcAft>
                <a:spcPts val="0"/>
              </a:spcAft>
              <a:buSzPct val="100000"/>
              <a:buNone/>
              <a:defRPr sz="3600" b="0" i="0" u="none" strike="noStrike" cap="none" baseline="0">
                <a:solidFill>
                  <a:srgbClr val="000000"/>
                </a:solidFill>
                <a:latin typeface="Arial"/>
                <a:ea typeface="Arial"/>
                <a:cs typeface="Arial"/>
                <a:sym typeface="Arial"/>
                <a:rtl val="0"/>
              </a:defRPr>
            </a:lvl2pPr>
            <a:lvl3pPr algn="ctr" rtl="0">
              <a:spcBef>
                <a:spcPts val="0"/>
              </a:spcBef>
              <a:buSzPct val="100000"/>
              <a:defRPr sz="3600"/>
            </a:lvl3pPr>
            <a:lvl4pPr algn="ctr" rtl="0">
              <a:spcBef>
                <a:spcPts val="0"/>
              </a:spcBef>
              <a:buSzPct val="100000"/>
              <a:defRPr sz="3600"/>
            </a:lvl4pPr>
            <a:lvl5pPr algn="ctr" rtl="0">
              <a:spcBef>
                <a:spcPts val="0"/>
              </a:spcBef>
              <a:buSzPct val="100000"/>
              <a:defRPr sz="3600"/>
            </a:lvl5pPr>
            <a:lvl6pPr algn="ctr" rtl="0">
              <a:spcBef>
                <a:spcPts val="0"/>
              </a:spcBef>
              <a:buSzPct val="100000"/>
              <a:defRPr sz="3600"/>
            </a:lvl6pPr>
            <a:lvl7pPr algn="ctr" rtl="0">
              <a:spcBef>
                <a:spcPts val="0"/>
              </a:spcBef>
              <a:buSzPct val="100000"/>
              <a:defRPr sz="3600"/>
            </a:lvl7pPr>
            <a:lvl8pPr algn="ctr" rtl="0">
              <a:spcBef>
                <a:spcPts val="0"/>
              </a:spcBef>
              <a:buSzPct val="100000"/>
              <a:defRPr sz="3600"/>
            </a:lvl8pPr>
            <a:lvl9pPr algn="ctr" rtl="0">
              <a:spcBef>
                <a:spcPts val="0"/>
              </a:spcBef>
              <a:buSzPct val="100000"/>
              <a:defRPr sz="3600"/>
            </a:lvl9pPr>
          </a:lstStyle>
          <a:p>
            <a:r>
              <a:rPr lang="en-US" sz="4200" b="1" i="1" dirty="0" smtClean="0">
                <a:latin typeface="Droid Serif"/>
                <a:ea typeface="Droid Serif"/>
                <a:cs typeface="Droid Serif"/>
                <a:sym typeface="Droid Serif"/>
              </a:rPr>
              <a:t>Afternoon session</a:t>
            </a:r>
            <a:endParaRPr lang="en-US" sz="4200" dirty="0">
              <a:latin typeface="Droid Serif"/>
              <a:ea typeface="Droid Serif"/>
              <a:cs typeface="Droid Serif"/>
              <a:sym typeface="Droid Serif"/>
            </a:endParaRPr>
          </a:p>
        </p:txBody>
      </p:sp>
      <p:sp>
        <p:nvSpPr>
          <p:cNvPr id="2" name="TextBox 1"/>
          <p:cNvSpPr txBox="1"/>
          <p:nvPr/>
        </p:nvSpPr>
        <p:spPr>
          <a:xfrm>
            <a:off x="838201" y="1746477"/>
            <a:ext cx="6363030" cy="584775"/>
          </a:xfrm>
          <a:prstGeom prst="rect">
            <a:avLst/>
          </a:prstGeom>
          <a:noFill/>
        </p:spPr>
        <p:txBody>
          <a:bodyPr wrap="square" rtlCol="0">
            <a:spAutoFit/>
          </a:bodyPr>
          <a:lstStyle/>
          <a:p>
            <a:r>
              <a:rPr lang="en-US" sz="3200" b="1" dirty="0" smtClean="0">
                <a:solidFill>
                  <a:srgbClr val="2E19CD"/>
                </a:solidFill>
                <a:latin typeface="Cambria" panose="02040503050406030204" pitchFamily="18" charset="0"/>
              </a:rPr>
              <a:t>until 3pm</a:t>
            </a:r>
            <a:r>
              <a:rPr lang="en-US" sz="3200" dirty="0" smtClean="0">
                <a:latin typeface="Cambria" panose="02040503050406030204" pitchFamily="18" charset="0"/>
              </a:rPr>
              <a:t>:       work on projects</a:t>
            </a:r>
            <a:endParaRPr lang="en-US" sz="3200" dirty="0">
              <a:latin typeface="Cambria" panose="02040503050406030204" pitchFamily="18" charset="0"/>
            </a:endParaRPr>
          </a:p>
        </p:txBody>
      </p:sp>
      <p:sp>
        <p:nvSpPr>
          <p:cNvPr id="8" name="TextBox 7"/>
          <p:cNvSpPr txBox="1"/>
          <p:nvPr/>
        </p:nvSpPr>
        <p:spPr>
          <a:xfrm>
            <a:off x="829963" y="3190156"/>
            <a:ext cx="6363030" cy="584775"/>
          </a:xfrm>
          <a:prstGeom prst="rect">
            <a:avLst/>
          </a:prstGeom>
          <a:noFill/>
        </p:spPr>
        <p:txBody>
          <a:bodyPr wrap="square" rtlCol="0">
            <a:spAutoFit/>
          </a:bodyPr>
          <a:lstStyle/>
          <a:p>
            <a:r>
              <a:rPr lang="en-US" sz="3200" b="1" dirty="0" smtClean="0">
                <a:solidFill>
                  <a:srgbClr val="2E19CD"/>
                </a:solidFill>
                <a:latin typeface="Cambria" panose="02040503050406030204" pitchFamily="18" charset="0"/>
              </a:rPr>
              <a:t>@ 3pm</a:t>
            </a:r>
            <a:r>
              <a:rPr lang="en-US" sz="3200" dirty="0" smtClean="0">
                <a:latin typeface="Cambria" panose="02040503050406030204" pitchFamily="18" charset="0"/>
              </a:rPr>
              <a:t>:       show off your work</a:t>
            </a:r>
            <a:endParaRPr lang="en-US" sz="3200" dirty="0">
              <a:latin typeface="Cambria" panose="02040503050406030204" pitchFamily="18" charset="0"/>
            </a:endParaRPr>
          </a:p>
        </p:txBody>
      </p:sp>
      <p:sp>
        <p:nvSpPr>
          <p:cNvPr id="9" name="TextBox 8"/>
          <p:cNvSpPr txBox="1"/>
          <p:nvPr/>
        </p:nvSpPr>
        <p:spPr>
          <a:xfrm>
            <a:off x="823785" y="4825425"/>
            <a:ext cx="7634415" cy="584775"/>
          </a:xfrm>
          <a:prstGeom prst="rect">
            <a:avLst/>
          </a:prstGeom>
          <a:noFill/>
        </p:spPr>
        <p:txBody>
          <a:bodyPr wrap="square" rtlCol="0">
            <a:spAutoFit/>
          </a:bodyPr>
          <a:lstStyle/>
          <a:p>
            <a:r>
              <a:rPr lang="en-US" sz="3200" b="1" dirty="0" smtClean="0">
                <a:solidFill>
                  <a:srgbClr val="2E19CD"/>
                </a:solidFill>
                <a:latin typeface="Cambria" panose="02040503050406030204" pitchFamily="18" charset="0"/>
              </a:rPr>
              <a:t>then</a:t>
            </a:r>
            <a:r>
              <a:rPr lang="en-US" sz="3200" dirty="0" smtClean="0">
                <a:latin typeface="Cambria" panose="02040503050406030204" pitchFamily="18" charset="0"/>
              </a:rPr>
              <a:t>:       team-based wrap-up survey/chat</a:t>
            </a:r>
            <a:endParaRPr lang="en-US" sz="3200" dirty="0">
              <a:latin typeface="Cambria" panose="02040503050406030204" pitchFamily="18" charset="0"/>
            </a:endParaRPr>
          </a:p>
        </p:txBody>
      </p:sp>
      <p:sp>
        <p:nvSpPr>
          <p:cNvPr id="3" name="Rectangle 2"/>
          <p:cNvSpPr/>
          <p:nvPr/>
        </p:nvSpPr>
        <p:spPr>
          <a:xfrm>
            <a:off x="2912864" y="3775502"/>
            <a:ext cx="5240537" cy="415498"/>
          </a:xfrm>
          <a:prstGeom prst="rect">
            <a:avLst/>
          </a:prstGeom>
        </p:spPr>
        <p:txBody>
          <a:bodyPr wrap="none">
            <a:spAutoFit/>
          </a:bodyPr>
          <a:lstStyle/>
          <a:p>
            <a:r>
              <a:rPr lang="en-US" sz="2100" i="1" dirty="0" smtClean="0">
                <a:latin typeface="Cambria" panose="02040503050406030204" pitchFamily="18" charset="0"/>
              </a:rPr>
              <a:t>everyone shows off a project </a:t>
            </a:r>
            <a:r>
              <a:rPr lang="en-US" sz="2100" i="1" dirty="0" err="1" smtClean="0">
                <a:latin typeface="Cambria" panose="02040503050406030204" pitchFamily="18" charset="0"/>
              </a:rPr>
              <a:t>Th</a:t>
            </a:r>
            <a:r>
              <a:rPr lang="en-US" sz="2100" i="1" dirty="0" smtClean="0">
                <a:latin typeface="Cambria" panose="02040503050406030204" pitchFamily="18" charset="0"/>
              </a:rPr>
              <a:t> afternoon…</a:t>
            </a:r>
            <a:endParaRPr lang="en-US" sz="2100" i="1" dirty="0"/>
          </a:p>
        </p:txBody>
      </p:sp>
    </p:spTree>
    <p:extLst>
      <p:ext uri="{BB962C8B-B14F-4D97-AF65-F5344CB8AC3E}">
        <p14:creationId xmlns:p14="http://schemas.microsoft.com/office/powerpoint/2010/main" val="1011113932"/>
      </p:ext>
    </p:extLst>
  </p:cSld>
  <p:clrMapOvr>
    <a:masterClrMapping/>
  </p:clrMapOvr>
  <p:transition spd="slow">
    <p:cut/>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Shape 642"/>
          <p:cNvSpPr txBox="1">
            <a:spLocks noGrp="1"/>
          </p:cNvSpPr>
          <p:nvPr>
            <p:ph type="title"/>
          </p:nvPr>
        </p:nvSpPr>
        <p:spPr>
          <a:xfrm>
            <a:off x="274319" y="274319"/>
            <a:ext cx="8595299" cy="822900"/>
          </a:xfrm>
          <a:prstGeom prst="rect">
            <a:avLst/>
          </a:prstGeom>
        </p:spPr>
        <p:txBody>
          <a:bodyPr lIns="91425" tIns="91425" rIns="91425" bIns="91425" anchor="t" anchorCtr="0">
            <a:noAutofit/>
          </a:bodyPr>
          <a:lstStyle/>
          <a:p>
            <a:pPr algn="ctr" rtl="0">
              <a:spcBef>
                <a:spcPts val="0"/>
              </a:spcBef>
              <a:buNone/>
            </a:pPr>
            <a:r>
              <a:rPr lang="en" sz="3600" dirty="0" smtClean="0">
                <a:solidFill>
                  <a:srgbClr val="000000"/>
                </a:solidFill>
                <a:latin typeface="Cambria" panose="02040503050406030204" pitchFamily="18" charset="0"/>
                <a:ea typeface="Droid Serif"/>
                <a:cs typeface="Droid Serif"/>
                <a:sym typeface="Droid Serif"/>
              </a:rPr>
              <a:t>Why CS ~ a </a:t>
            </a:r>
            <a:r>
              <a:rPr lang="en" sz="3600" b="1" i="1" dirty="0" smtClean="0">
                <a:solidFill>
                  <a:srgbClr val="000000"/>
                </a:solidFill>
                <a:latin typeface="Cambria" panose="02040503050406030204" pitchFamily="18" charset="0"/>
                <a:ea typeface="Droid Serif"/>
                <a:cs typeface="Droid Serif"/>
                <a:sym typeface="Droid Serif"/>
              </a:rPr>
              <a:t>course-wide</a:t>
            </a:r>
            <a:r>
              <a:rPr lang="en" sz="3600" dirty="0" smtClean="0">
                <a:solidFill>
                  <a:srgbClr val="000000"/>
                </a:solidFill>
                <a:latin typeface="Cambria" panose="02040503050406030204" pitchFamily="18" charset="0"/>
                <a:ea typeface="Droid Serif"/>
                <a:cs typeface="Droid Serif"/>
                <a:sym typeface="Droid Serif"/>
              </a:rPr>
              <a:t> module</a:t>
            </a:r>
            <a:endParaRPr lang="en" sz="3600" dirty="0">
              <a:solidFill>
                <a:srgbClr val="000000"/>
              </a:solidFill>
              <a:latin typeface="Cambria" panose="02040503050406030204" pitchFamily="18" charset="0"/>
              <a:ea typeface="Droid Serif"/>
              <a:cs typeface="Droid Serif"/>
              <a:sym typeface="Droid Serif"/>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590"/>
          <a:stretch/>
        </p:blipFill>
        <p:spPr>
          <a:xfrm>
            <a:off x="228600" y="1371600"/>
            <a:ext cx="8763000" cy="4715312"/>
          </a:xfrm>
          <a:prstGeom prst="rect">
            <a:avLst/>
          </a:prstGeom>
        </p:spPr>
      </p:pic>
      <p:sp>
        <p:nvSpPr>
          <p:cNvPr id="3" name="Right Arrow 2"/>
          <p:cNvSpPr/>
          <p:nvPr/>
        </p:nvSpPr>
        <p:spPr>
          <a:xfrm rot="10800000">
            <a:off x="1066800" y="1961636"/>
            <a:ext cx="1066800" cy="685800"/>
          </a:xfrm>
          <a:prstGeom prst="rightArrow">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4022041661"/>
      </p:ext>
    </p:extLst>
  </p:cSld>
  <p:clrMapOvr>
    <a:masterClrMapping/>
  </p:clrMapOvr>
  <p:transition spd="slow">
    <p:cut/>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Shape 642"/>
          <p:cNvSpPr txBox="1">
            <a:spLocks noGrp="1"/>
          </p:cNvSpPr>
          <p:nvPr>
            <p:ph type="title"/>
          </p:nvPr>
        </p:nvSpPr>
        <p:spPr>
          <a:xfrm>
            <a:off x="274319" y="274319"/>
            <a:ext cx="8595299" cy="822900"/>
          </a:xfrm>
          <a:prstGeom prst="rect">
            <a:avLst/>
          </a:prstGeom>
        </p:spPr>
        <p:txBody>
          <a:bodyPr lIns="91425" tIns="91425" rIns="91425" bIns="91425" anchor="t" anchorCtr="0">
            <a:noAutofit/>
          </a:bodyPr>
          <a:lstStyle/>
          <a:p>
            <a:pPr algn="ctr" rtl="0">
              <a:spcBef>
                <a:spcPts val="0"/>
              </a:spcBef>
              <a:buNone/>
            </a:pPr>
            <a:r>
              <a:rPr lang="en" sz="3600" dirty="0" smtClean="0">
                <a:solidFill>
                  <a:srgbClr val="000000"/>
                </a:solidFill>
                <a:latin typeface="Cambria" panose="02040503050406030204" pitchFamily="18" charset="0"/>
                <a:ea typeface="Droid Serif"/>
                <a:cs typeface="Droid Serif"/>
                <a:sym typeface="Droid Serif"/>
              </a:rPr>
              <a:t>Why CS ~ a </a:t>
            </a:r>
            <a:r>
              <a:rPr lang="en" sz="3600" b="1" i="1" dirty="0" smtClean="0">
                <a:solidFill>
                  <a:srgbClr val="000000"/>
                </a:solidFill>
                <a:latin typeface="Cambria" panose="02040503050406030204" pitchFamily="18" charset="0"/>
                <a:ea typeface="Droid Serif"/>
                <a:cs typeface="Droid Serif"/>
                <a:sym typeface="Droid Serif"/>
              </a:rPr>
              <a:t>course-wide</a:t>
            </a:r>
            <a:r>
              <a:rPr lang="en" sz="3600" dirty="0" smtClean="0">
                <a:solidFill>
                  <a:srgbClr val="000000"/>
                </a:solidFill>
                <a:latin typeface="Cambria" panose="02040503050406030204" pitchFamily="18" charset="0"/>
                <a:ea typeface="Droid Serif"/>
                <a:cs typeface="Droid Serif"/>
                <a:sym typeface="Droid Serif"/>
              </a:rPr>
              <a:t> module</a:t>
            </a:r>
            <a:endParaRPr lang="en" sz="3600" dirty="0">
              <a:solidFill>
                <a:srgbClr val="000000"/>
              </a:solidFill>
              <a:latin typeface="Cambria" panose="02040503050406030204" pitchFamily="18" charset="0"/>
              <a:ea typeface="Droid Serif"/>
              <a:cs typeface="Droid Serif"/>
              <a:sym typeface="Droid Serif"/>
            </a:endParaRPr>
          </a:p>
        </p:txBody>
      </p:sp>
      <p:sp>
        <p:nvSpPr>
          <p:cNvPr id="6" name="Shape 642"/>
          <p:cNvSpPr txBox="1">
            <a:spLocks/>
          </p:cNvSpPr>
          <p:nvPr/>
        </p:nvSpPr>
        <p:spPr>
          <a:xfrm>
            <a:off x="274319" y="5732497"/>
            <a:ext cx="8595299" cy="822900"/>
          </a:xfrm>
          <a:prstGeom prst="rect">
            <a:avLst/>
          </a:prstGeom>
        </p:spPr>
        <p:txBody>
          <a:bodyPr lIns="91425" tIns="91425" rIns="91425" bIns="91425"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SzPct val="100000"/>
              <a:buNone/>
              <a:defRPr sz="32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SzPct val="100000"/>
              <a:buNone/>
              <a:defRPr sz="3200" b="0" i="0" u="none" strike="noStrike" cap="none" baseline="0">
                <a:solidFill>
                  <a:srgbClr val="000000"/>
                </a:solidFill>
                <a:latin typeface="Arial"/>
                <a:ea typeface="Arial"/>
                <a:cs typeface="Arial"/>
                <a:sym typeface="Arial"/>
                <a:rtl val="0"/>
              </a:defRPr>
            </a:lvl2pPr>
            <a:lvl3pPr rtl="0">
              <a:spcBef>
                <a:spcPts val="0"/>
              </a:spcBef>
              <a:buSzPct val="100000"/>
              <a:defRPr sz="3200"/>
            </a:lvl3pPr>
            <a:lvl4pPr rtl="0">
              <a:spcBef>
                <a:spcPts val="0"/>
              </a:spcBef>
              <a:buSzPct val="100000"/>
              <a:defRPr sz="3200"/>
            </a:lvl4pPr>
            <a:lvl5pPr rtl="0">
              <a:spcBef>
                <a:spcPts val="0"/>
              </a:spcBef>
              <a:buSzPct val="100000"/>
              <a:defRPr sz="3200"/>
            </a:lvl5pPr>
            <a:lvl6pPr rtl="0">
              <a:spcBef>
                <a:spcPts val="0"/>
              </a:spcBef>
              <a:buSzPct val="100000"/>
              <a:defRPr sz="3200"/>
            </a:lvl6pPr>
            <a:lvl7pPr rtl="0">
              <a:spcBef>
                <a:spcPts val="0"/>
              </a:spcBef>
              <a:buSzPct val="100000"/>
              <a:defRPr sz="3200"/>
            </a:lvl7pPr>
            <a:lvl8pPr rtl="0">
              <a:spcBef>
                <a:spcPts val="0"/>
              </a:spcBef>
              <a:buSzPct val="100000"/>
              <a:defRPr sz="3200"/>
            </a:lvl8pPr>
            <a:lvl9pPr rtl="0">
              <a:spcBef>
                <a:spcPts val="0"/>
              </a:spcBef>
              <a:buSzPct val="100000"/>
              <a:defRPr sz="3200"/>
            </a:lvl9pPr>
          </a:lstStyle>
          <a:p>
            <a:pPr algn="ctr"/>
            <a:r>
              <a:rPr lang="en" sz="3600" dirty="0" smtClean="0">
                <a:latin typeface="Cambria" panose="02040503050406030204" pitchFamily="18" charset="0"/>
                <a:ea typeface="Droid Serif"/>
                <a:cs typeface="Droid Serif"/>
                <a:sym typeface="Droid Serif"/>
              </a:rPr>
              <a:t>Watson ~ a follow-up</a:t>
            </a:r>
            <a:endParaRPr lang="en" sz="3600" dirty="0">
              <a:latin typeface="Cambria" panose="02040503050406030204" pitchFamily="18" charset="0"/>
              <a:ea typeface="Droid Serif"/>
              <a:cs typeface="Droid Serif"/>
              <a:sym typeface="Droid Serif"/>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3239" y="1131086"/>
            <a:ext cx="6484568" cy="4336368"/>
          </a:xfrm>
          <a:prstGeom prst="rect">
            <a:avLst/>
          </a:prstGeom>
        </p:spPr>
      </p:pic>
    </p:spTree>
    <p:extLst>
      <p:ext uri="{BB962C8B-B14F-4D97-AF65-F5344CB8AC3E}">
        <p14:creationId xmlns:p14="http://schemas.microsoft.com/office/powerpoint/2010/main" val="1274862161"/>
      </p:ext>
    </p:extLst>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2" name="Rounded Rectangle 1"/>
          <p:cNvSpPr/>
          <p:nvPr/>
        </p:nvSpPr>
        <p:spPr>
          <a:xfrm>
            <a:off x="5010411" y="2404997"/>
            <a:ext cx="3682652" cy="526093"/>
          </a:xfrm>
          <a:prstGeom prst="roundRect">
            <a:avLst/>
          </a:prstGeom>
          <a:solidFill>
            <a:srgbClr val="CCECFF"/>
          </a:solidFill>
          <a:ln>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Shape 144"/>
          <p:cNvSpPr txBox="1"/>
          <p:nvPr/>
        </p:nvSpPr>
        <p:spPr>
          <a:xfrm>
            <a:off x="351150" y="297775"/>
            <a:ext cx="8640900" cy="780599"/>
          </a:xfrm>
          <a:prstGeom prst="rect">
            <a:avLst/>
          </a:prstGeom>
          <a:noFill/>
        </p:spPr>
        <p:txBody>
          <a:bodyPr lIns="91425" tIns="91425" rIns="91425" bIns="91425" anchor="t" anchorCtr="0">
            <a:noAutofit/>
          </a:bodyPr>
          <a:lstStyle/>
          <a:p>
            <a:pPr lvl="0" rtl="0">
              <a:spcBef>
                <a:spcPts val="0"/>
              </a:spcBef>
              <a:buNone/>
            </a:pPr>
            <a:r>
              <a:rPr lang="en" sz="3600" b="1">
                <a:latin typeface="Droid Serif"/>
                <a:ea typeface="Droid Serif"/>
                <a:cs typeface="Droid Serif"/>
                <a:sym typeface="Droid Serif"/>
              </a:rPr>
              <a:t>Data:</a:t>
            </a:r>
            <a:r>
              <a:rPr lang="en" sz="3600">
                <a:latin typeface="Droid Serif"/>
                <a:ea typeface="Droid Serif"/>
                <a:cs typeface="Droid Serif"/>
                <a:sym typeface="Droid Serif"/>
              </a:rPr>
              <a:t>  </a:t>
            </a:r>
            <a:r>
              <a:rPr lang="en" sz="3600" i="1">
                <a:latin typeface="Droid Serif"/>
                <a:ea typeface="Droid Serif"/>
                <a:cs typeface="Droid Serif"/>
                <a:sym typeface="Droid Serif"/>
              </a:rPr>
              <a:t>it's what computers do!</a:t>
            </a:r>
          </a:p>
        </p:txBody>
      </p:sp>
      <p:sp>
        <p:nvSpPr>
          <p:cNvPr id="146" name="Shape 146"/>
          <p:cNvSpPr txBox="1"/>
          <p:nvPr/>
        </p:nvSpPr>
        <p:spPr>
          <a:xfrm>
            <a:off x="4343615" y="4254652"/>
            <a:ext cx="4427518" cy="780599"/>
          </a:xfrm>
          <a:prstGeom prst="rect">
            <a:avLst/>
          </a:prstGeom>
          <a:solidFill>
            <a:srgbClr val="CCECFF"/>
          </a:solidFill>
        </p:spPr>
        <p:txBody>
          <a:bodyPr lIns="91425" tIns="91425" rIns="91425" bIns="91425" anchor="ctr" anchorCtr="0">
            <a:noAutofit/>
          </a:bodyPr>
          <a:lstStyle/>
          <a:p>
            <a:pPr lvl="0" algn="ctr" rtl="0">
              <a:spcBef>
                <a:spcPts val="0"/>
              </a:spcBef>
              <a:buNone/>
            </a:pPr>
            <a:r>
              <a:rPr lang="en" sz="2400" dirty="0" smtClean="0">
                <a:latin typeface="Droid Serif"/>
                <a:ea typeface="Droid Serif"/>
                <a:cs typeface="Droid Serif"/>
                <a:sym typeface="Droid Serif"/>
              </a:rPr>
              <a:t>And this is the </a:t>
            </a:r>
            <a:r>
              <a:rPr lang="en" sz="2400" b="1" i="1" dirty="0" smtClean="0">
                <a:latin typeface="Droid Serif"/>
                <a:ea typeface="Droid Serif"/>
                <a:cs typeface="Droid Serif"/>
                <a:sym typeface="Droid Serif"/>
              </a:rPr>
              <a:t>vast </a:t>
            </a:r>
            <a:r>
              <a:rPr lang="en" sz="2400" dirty="0" smtClean="0">
                <a:latin typeface="Droid Serif"/>
                <a:ea typeface="Droid Serif"/>
                <a:cs typeface="Droid Serif"/>
                <a:sym typeface="Droid Serif"/>
              </a:rPr>
              <a:t>majority of computer work!</a:t>
            </a:r>
            <a:endParaRPr lang="en" sz="2400" dirty="0">
              <a:latin typeface="Droid Serif"/>
              <a:ea typeface="Droid Serif"/>
              <a:cs typeface="Droid Serif"/>
              <a:sym typeface="Droid Serif"/>
            </a:endParaRPr>
          </a:p>
        </p:txBody>
      </p:sp>
      <p:sp>
        <p:nvSpPr>
          <p:cNvPr id="8" name="Shape 143"/>
          <p:cNvSpPr txBox="1"/>
          <p:nvPr/>
        </p:nvSpPr>
        <p:spPr>
          <a:xfrm>
            <a:off x="199384" y="1518166"/>
            <a:ext cx="8792666" cy="1655301"/>
          </a:xfrm>
          <a:prstGeom prst="rect">
            <a:avLst/>
          </a:prstGeom>
          <a:noFill/>
        </p:spPr>
        <p:txBody>
          <a:bodyPr lIns="91425" tIns="91425" rIns="91425" bIns="91425" anchor="ctr" anchorCtr="0">
            <a:noAutofit/>
          </a:bodyPr>
          <a:lstStyle/>
          <a:p>
            <a:pPr lvl="0" rtl="0">
              <a:lnSpc>
                <a:spcPct val="150000"/>
              </a:lnSpc>
              <a:spcBef>
                <a:spcPts val="0"/>
              </a:spcBef>
              <a:buNone/>
            </a:pPr>
            <a:r>
              <a:rPr lang="en" sz="2400" dirty="0">
                <a:latin typeface="Droid Serif"/>
                <a:ea typeface="Droid Serif"/>
                <a:cs typeface="Droid Serif"/>
                <a:sym typeface="Droid Serif"/>
              </a:rPr>
              <a:t>W</a:t>
            </a:r>
            <a:r>
              <a:rPr lang="en" sz="2400" dirty="0" smtClean="0">
                <a:latin typeface="Droid Serif"/>
                <a:ea typeface="Droid Serif"/>
                <a:cs typeface="Droid Serif"/>
                <a:sym typeface="Droid Serif"/>
              </a:rPr>
              <a:t>e </a:t>
            </a:r>
            <a:r>
              <a:rPr lang="en" sz="2400" dirty="0">
                <a:latin typeface="Droid Serif"/>
                <a:ea typeface="Droid Serif"/>
                <a:cs typeface="Droid Serif"/>
                <a:sym typeface="Droid Serif"/>
              </a:rPr>
              <a:t>noted </a:t>
            </a:r>
            <a:r>
              <a:rPr lang="en" sz="2400" dirty="0" smtClean="0">
                <a:latin typeface="Droid Serif"/>
                <a:ea typeface="Droid Serif"/>
                <a:cs typeface="Droid Serif"/>
                <a:sym typeface="Droid Serif"/>
              </a:rPr>
              <a:t>two things </a:t>
            </a:r>
            <a:r>
              <a:rPr lang="en" sz="2400" dirty="0">
                <a:latin typeface="Droid Serif"/>
                <a:ea typeface="Droid Serif"/>
                <a:cs typeface="Droid Serif"/>
                <a:sym typeface="Droid Serif"/>
              </a:rPr>
              <a:t>computers do</a:t>
            </a:r>
            <a:r>
              <a:rPr lang="en" sz="2400" dirty="0" smtClean="0">
                <a:latin typeface="Droid Serif"/>
                <a:ea typeface="Droid Serif"/>
                <a:cs typeface="Droid Serif"/>
                <a:sym typeface="Droid Serif"/>
              </a:rPr>
              <a:t>:</a:t>
            </a:r>
          </a:p>
          <a:p>
            <a:pPr lvl="0" rtl="0">
              <a:lnSpc>
                <a:spcPct val="150000"/>
              </a:lnSpc>
              <a:spcBef>
                <a:spcPts val="0"/>
              </a:spcBef>
              <a:buNone/>
            </a:pPr>
            <a:r>
              <a:rPr lang="en" sz="2400" dirty="0">
                <a:latin typeface="Droid Serif"/>
                <a:ea typeface="Droid Serif"/>
                <a:cs typeface="Droid Serif"/>
                <a:sym typeface="Droid Serif"/>
              </a:rPr>
              <a:t> </a:t>
            </a:r>
            <a:r>
              <a:rPr lang="en" sz="2400" dirty="0" smtClean="0">
                <a:latin typeface="Droid Serif"/>
                <a:ea typeface="Droid Serif"/>
                <a:cs typeface="Droid Serif"/>
                <a:sym typeface="Droid Serif"/>
              </a:rPr>
              <a:t>   (</a:t>
            </a:r>
            <a:r>
              <a:rPr lang="en" sz="2400" dirty="0">
                <a:latin typeface="Droid Serif"/>
                <a:ea typeface="Droid Serif"/>
                <a:cs typeface="Droid Serif"/>
                <a:sym typeface="Droid Serif"/>
              </a:rPr>
              <a:t>1) </a:t>
            </a:r>
            <a:r>
              <a:rPr lang="en" sz="2400" b="1" dirty="0" smtClean="0">
                <a:latin typeface="Droid Serif"/>
                <a:ea typeface="Droid Serif"/>
                <a:cs typeface="Droid Serif"/>
                <a:sym typeface="Droid Serif"/>
              </a:rPr>
              <a:t>process </a:t>
            </a:r>
            <a:r>
              <a:rPr lang="en" sz="2400" dirty="0" smtClean="0">
                <a:latin typeface="Droid Serif"/>
                <a:ea typeface="Droid Serif"/>
                <a:cs typeface="Droid Serif"/>
                <a:sym typeface="Droid Serif"/>
              </a:rPr>
              <a:t>data (arithmetic)     (2</a:t>
            </a:r>
            <a:r>
              <a:rPr lang="en" sz="2400" dirty="0">
                <a:latin typeface="Droid Serif"/>
                <a:ea typeface="Droid Serif"/>
                <a:cs typeface="Droid Serif"/>
                <a:sym typeface="Droid Serif"/>
              </a:rPr>
              <a:t>) </a:t>
            </a:r>
            <a:r>
              <a:rPr lang="en" sz="2400" b="1" dirty="0" smtClean="0">
                <a:latin typeface="Droid Serif"/>
                <a:ea typeface="Droid Serif"/>
                <a:cs typeface="Droid Serif"/>
                <a:sym typeface="Droid Serif"/>
              </a:rPr>
              <a:t>store/retrieve </a:t>
            </a:r>
            <a:r>
              <a:rPr lang="en" sz="2400" dirty="0" smtClean="0">
                <a:latin typeface="Droid Serif"/>
                <a:ea typeface="Droid Serif"/>
                <a:cs typeface="Droid Serif"/>
                <a:sym typeface="Droid Serif"/>
              </a:rPr>
              <a:t>data</a:t>
            </a:r>
            <a:endParaRPr lang="en" sz="2400" dirty="0">
              <a:latin typeface="Droid Serif"/>
              <a:ea typeface="Droid Serif"/>
              <a:cs typeface="Droid Serif"/>
              <a:sym typeface="Droid Serif"/>
            </a:endParaRPr>
          </a:p>
        </p:txBody>
      </p:sp>
      <p:sp>
        <p:nvSpPr>
          <p:cNvPr id="3" name="Down Arrow 2"/>
          <p:cNvSpPr/>
          <p:nvPr/>
        </p:nvSpPr>
        <p:spPr>
          <a:xfrm rot="10800000">
            <a:off x="6263013" y="3144032"/>
            <a:ext cx="588724" cy="935257"/>
          </a:xfrm>
          <a:prstGeom prst="downArrow">
            <a:avLst/>
          </a:prstGeom>
          <a:solidFill>
            <a:srgbClr val="CCECFF"/>
          </a:solidFill>
          <a:ln>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96598" y="6137063"/>
            <a:ext cx="8707770" cy="461665"/>
          </a:xfrm>
          <a:prstGeom prst="rect">
            <a:avLst/>
          </a:prstGeom>
        </p:spPr>
        <p:txBody>
          <a:bodyPr wrap="square">
            <a:spAutoFit/>
          </a:bodyPr>
          <a:lstStyle/>
          <a:p>
            <a:pPr algn="ctr"/>
            <a:r>
              <a:rPr lang="en" sz="2400" dirty="0" smtClean="0">
                <a:latin typeface="Droid Serif"/>
                <a:ea typeface="Droid Serif"/>
                <a:cs typeface="Droid Serif"/>
                <a:sym typeface="Droid Serif"/>
              </a:rPr>
              <a:t>Rather </a:t>
            </a:r>
            <a:r>
              <a:rPr lang="en" sz="2400" dirty="0">
                <a:latin typeface="Droid Serif"/>
                <a:ea typeface="Droid Serif"/>
                <a:cs typeface="Droid Serif"/>
                <a:sym typeface="Droid Serif"/>
              </a:rPr>
              <a:t>than </a:t>
            </a:r>
            <a:r>
              <a:rPr lang="en" sz="2400" b="1" dirty="0" smtClean="0">
                <a:latin typeface="Droid Serif"/>
                <a:ea typeface="Droid Serif"/>
                <a:cs typeface="Droid Serif"/>
                <a:sym typeface="Droid Serif"/>
              </a:rPr>
              <a:t>computers</a:t>
            </a:r>
            <a:r>
              <a:rPr lang="en" sz="2400" dirty="0" smtClean="0">
                <a:latin typeface="Droid Serif"/>
                <a:ea typeface="Droid Serif"/>
                <a:cs typeface="Droid Serif"/>
                <a:sym typeface="Droid Serif"/>
              </a:rPr>
              <a:t>,</a:t>
            </a:r>
            <a:r>
              <a:rPr lang="en-US" sz="2400" dirty="0" smtClean="0">
                <a:ea typeface="Droid Serif"/>
              </a:rPr>
              <a:t> t</a:t>
            </a:r>
            <a:r>
              <a:rPr lang="en" sz="2400" dirty="0" smtClean="0">
                <a:latin typeface="Droid Serif"/>
                <a:ea typeface="Droid Serif"/>
                <a:cs typeface="Droid Serif"/>
                <a:sym typeface="Droid Serif"/>
              </a:rPr>
              <a:t>hey should be called </a:t>
            </a:r>
            <a:r>
              <a:rPr lang="en" sz="2400" b="1" i="1" dirty="0" smtClean="0">
                <a:solidFill>
                  <a:srgbClr val="0000FF"/>
                </a:solidFill>
                <a:latin typeface="Droid Serif"/>
                <a:ea typeface="Droid Serif"/>
                <a:cs typeface="Droid Serif"/>
                <a:sym typeface="Droid Serif"/>
              </a:rPr>
              <a:t>datadogs</a:t>
            </a:r>
            <a:r>
              <a:rPr lang="en" sz="2400" dirty="0">
                <a:latin typeface="Droid Serif"/>
                <a:ea typeface="Droid Serif"/>
                <a:cs typeface="Droid Serif"/>
                <a:sym typeface="Droid Serif"/>
              </a:rPr>
              <a:t>.</a:t>
            </a:r>
            <a:r>
              <a:rPr lang="en" sz="2400" dirty="0" smtClean="0">
                <a:latin typeface="Droid Serif"/>
                <a:ea typeface="Droid Serif"/>
                <a:cs typeface="Droid Serif"/>
                <a:sym typeface="Droid Serif"/>
              </a:rPr>
              <a:t> </a:t>
            </a:r>
            <a:endParaRPr lang="en-US" sz="2400" dirty="0"/>
          </a:p>
        </p:txBody>
      </p:sp>
      <p:sp>
        <p:nvSpPr>
          <p:cNvPr id="12" name="Down Arrow 11"/>
          <p:cNvSpPr/>
          <p:nvPr/>
        </p:nvSpPr>
        <p:spPr>
          <a:xfrm rot="19865467">
            <a:off x="7433000" y="5267178"/>
            <a:ext cx="588724" cy="935257"/>
          </a:xfrm>
          <a:prstGeom prst="downArrow">
            <a:avLst/>
          </a:prstGeom>
          <a:solidFill>
            <a:srgbClr val="CCECFF"/>
          </a:solidFill>
          <a:ln>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5307125"/>
      </p:ext>
    </p:extLst>
  </p:cSld>
  <p:clrMapOvr>
    <a:masterClrMapping/>
  </p:clrMapOvr>
  <p:transition spd="slow">
    <p:cut/>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Shape 642"/>
          <p:cNvSpPr txBox="1">
            <a:spLocks noGrp="1"/>
          </p:cNvSpPr>
          <p:nvPr>
            <p:ph type="title"/>
          </p:nvPr>
        </p:nvSpPr>
        <p:spPr>
          <a:xfrm>
            <a:off x="274319" y="274319"/>
            <a:ext cx="8595299" cy="822900"/>
          </a:xfrm>
          <a:prstGeom prst="rect">
            <a:avLst/>
          </a:prstGeom>
        </p:spPr>
        <p:txBody>
          <a:bodyPr lIns="91425" tIns="91425" rIns="91425" bIns="91425" anchor="t" anchorCtr="0">
            <a:noAutofit/>
          </a:bodyPr>
          <a:lstStyle/>
          <a:p>
            <a:pPr algn="ctr" rtl="0">
              <a:spcBef>
                <a:spcPts val="0"/>
              </a:spcBef>
              <a:buNone/>
            </a:pPr>
            <a:r>
              <a:rPr lang="en" sz="3600" dirty="0" smtClean="0">
                <a:solidFill>
                  <a:srgbClr val="000000"/>
                </a:solidFill>
                <a:latin typeface="Cambria" panose="02040503050406030204" pitchFamily="18" charset="0"/>
                <a:ea typeface="Droid Serif"/>
                <a:cs typeface="Droid Serif"/>
                <a:sym typeface="Droid Serif"/>
              </a:rPr>
              <a:t>Why CS ~ a </a:t>
            </a:r>
            <a:r>
              <a:rPr lang="en" sz="3600" b="1" i="1" dirty="0" smtClean="0">
                <a:solidFill>
                  <a:srgbClr val="000000"/>
                </a:solidFill>
                <a:latin typeface="Cambria" panose="02040503050406030204" pitchFamily="18" charset="0"/>
                <a:ea typeface="Droid Serif"/>
                <a:cs typeface="Droid Serif"/>
                <a:sym typeface="Droid Serif"/>
              </a:rPr>
              <a:t>course-wide</a:t>
            </a:r>
            <a:r>
              <a:rPr lang="en" sz="3600" dirty="0" smtClean="0">
                <a:solidFill>
                  <a:srgbClr val="000000"/>
                </a:solidFill>
                <a:latin typeface="Cambria" panose="02040503050406030204" pitchFamily="18" charset="0"/>
                <a:ea typeface="Droid Serif"/>
                <a:cs typeface="Droid Serif"/>
                <a:sym typeface="Droid Serif"/>
              </a:rPr>
              <a:t> module</a:t>
            </a:r>
            <a:endParaRPr lang="en" sz="3600" dirty="0">
              <a:solidFill>
                <a:srgbClr val="000000"/>
              </a:solidFill>
              <a:latin typeface="Cambria" panose="02040503050406030204" pitchFamily="18" charset="0"/>
              <a:ea typeface="Droid Serif"/>
              <a:cs typeface="Droid Serif"/>
              <a:sym typeface="Droid Serif"/>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743" y="1672422"/>
            <a:ext cx="8643506" cy="1962600"/>
          </a:xfrm>
          <a:prstGeom prst="rect">
            <a:avLst/>
          </a:prstGeom>
        </p:spPr>
      </p:pic>
    </p:spTree>
    <p:extLst>
      <p:ext uri="{BB962C8B-B14F-4D97-AF65-F5344CB8AC3E}">
        <p14:creationId xmlns:p14="http://schemas.microsoft.com/office/powerpoint/2010/main" val="728670395"/>
      </p:ext>
    </p:extLst>
  </p:cSld>
  <p:clrMapOvr>
    <a:masterClrMapping/>
  </p:clrMapOvr>
  <p:transition spd="slow">
    <p:cut/>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5120" y="274319"/>
            <a:ext cx="7089323" cy="6475718"/>
          </a:xfrm>
          <a:prstGeom prst="rect">
            <a:avLst/>
          </a:prstGeom>
        </p:spPr>
      </p:pic>
    </p:spTree>
    <p:extLst>
      <p:ext uri="{BB962C8B-B14F-4D97-AF65-F5344CB8AC3E}">
        <p14:creationId xmlns:p14="http://schemas.microsoft.com/office/powerpoint/2010/main" val="1498599319"/>
      </p:ext>
    </p:extLst>
  </p:cSld>
  <p:clrMapOvr>
    <a:masterClrMapping/>
  </p:clrMapOvr>
  <p:transition spd="slow">
    <p:cut/>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Shape 642"/>
          <p:cNvSpPr txBox="1">
            <a:spLocks noGrp="1"/>
          </p:cNvSpPr>
          <p:nvPr>
            <p:ph type="title"/>
          </p:nvPr>
        </p:nvSpPr>
        <p:spPr>
          <a:xfrm>
            <a:off x="274319" y="274319"/>
            <a:ext cx="8595299" cy="822900"/>
          </a:xfrm>
          <a:prstGeom prst="rect">
            <a:avLst/>
          </a:prstGeom>
        </p:spPr>
        <p:txBody>
          <a:bodyPr lIns="91425" tIns="91425" rIns="91425" bIns="91425" anchor="t" anchorCtr="0">
            <a:noAutofit/>
          </a:bodyPr>
          <a:lstStyle/>
          <a:p>
            <a:pPr algn="ctr" rtl="0">
              <a:spcBef>
                <a:spcPts val="0"/>
              </a:spcBef>
              <a:buNone/>
            </a:pPr>
            <a:r>
              <a:rPr lang="en" sz="3600" dirty="0" smtClean="0">
                <a:solidFill>
                  <a:srgbClr val="000000"/>
                </a:solidFill>
                <a:latin typeface="Cambria" panose="02040503050406030204" pitchFamily="18" charset="0"/>
                <a:ea typeface="Droid Serif"/>
                <a:cs typeface="Droid Serif"/>
                <a:sym typeface="Droid Serif"/>
              </a:rPr>
              <a:t>Why CS ~ a </a:t>
            </a:r>
            <a:r>
              <a:rPr lang="en" sz="3600" b="1" i="1" dirty="0" smtClean="0">
                <a:solidFill>
                  <a:srgbClr val="000000"/>
                </a:solidFill>
                <a:latin typeface="Cambria" panose="02040503050406030204" pitchFamily="18" charset="0"/>
                <a:ea typeface="Droid Serif"/>
                <a:cs typeface="Droid Serif"/>
                <a:sym typeface="Droid Serif"/>
              </a:rPr>
              <a:t>course-wide</a:t>
            </a:r>
            <a:r>
              <a:rPr lang="en" sz="3600" dirty="0" smtClean="0">
                <a:solidFill>
                  <a:srgbClr val="000000"/>
                </a:solidFill>
                <a:latin typeface="Cambria" panose="02040503050406030204" pitchFamily="18" charset="0"/>
                <a:ea typeface="Droid Serif"/>
                <a:cs typeface="Droid Serif"/>
                <a:sym typeface="Droid Serif"/>
              </a:rPr>
              <a:t> module</a:t>
            </a:r>
            <a:endParaRPr lang="en" sz="3600" dirty="0">
              <a:solidFill>
                <a:srgbClr val="000000"/>
              </a:solidFill>
              <a:latin typeface="Cambria" panose="02040503050406030204" pitchFamily="18" charset="0"/>
              <a:ea typeface="Droid Serif"/>
              <a:cs typeface="Droid Serif"/>
              <a:sym typeface="Droid Serif"/>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867" y="1321349"/>
            <a:ext cx="7952980" cy="4255361"/>
          </a:xfrm>
          <a:prstGeom prst="rect">
            <a:avLst/>
          </a:prstGeom>
        </p:spPr>
      </p:pic>
      <p:sp>
        <p:nvSpPr>
          <p:cNvPr id="5" name="Shape 642"/>
          <p:cNvSpPr txBox="1">
            <a:spLocks/>
          </p:cNvSpPr>
          <p:nvPr/>
        </p:nvSpPr>
        <p:spPr>
          <a:xfrm>
            <a:off x="220707" y="5822808"/>
            <a:ext cx="8595299" cy="822900"/>
          </a:xfrm>
          <a:prstGeom prst="rect">
            <a:avLst/>
          </a:prstGeom>
        </p:spPr>
        <p:txBody>
          <a:bodyPr lIns="91425" tIns="91425" rIns="91425" bIns="91425"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SzPct val="100000"/>
              <a:buNone/>
              <a:defRPr sz="32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SzPct val="100000"/>
              <a:buNone/>
              <a:defRPr sz="3200" b="0" i="0" u="none" strike="noStrike" cap="none" baseline="0">
                <a:solidFill>
                  <a:srgbClr val="000000"/>
                </a:solidFill>
                <a:latin typeface="Arial"/>
                <a:ea typeface="Arial"/>
                <a:cs typeface="Arial"/>
                <a:sym typeface="Arial"/>
                <a:rtl val="0"/>
              </a:defRPr>
            </a:lvl2pPr>
            <a:lvl3pPr rtl="0">
              <a:spcBef>
                <a:spcPts val="0"/>
              </a:spcBef>
              <a:buSzPct val="100000"/>
              <a:defRPr sz="3200"/>
            </a:lvl3pPr>
            <a:lvl4pPr rtl="0">
              <a:spcBef>
                <a:spcPts val="0"/>
              </a:spcBef>
              <a:buSzPct val="100000"/>
              <a:defRPr sz="3200"/>
            </a:lvl4pPr>
            <a:lvl5pPr rtl="0">
              <a:spcBef>
                <a:spcPts val="0"/>
              </a:spcBef>
              <a:buSzPct val="100000"/>
              <a:defRPr sz="3200"/>
            </a:lvl5pPr>
            <a:lvl6pPr rtl="0">
              <a:spcBef>
                <a:spcPts val="0"/>
              </a:spcBef>
              <a:buSzPct val="100000"/>
              <a:defRPr sz="3200"/>
            </a:lvl6pPr>
            <a:lvl7pPr rtl="0">
              <a:spcBef>
                <a:spcPts val="0"/>
              </a:spcBef>
              <a:buSzPct val="100000"/>
              <a:defRPr sz="3200"/>
            </a:lvl7pPr>
            <a:lvl8pPr rtl="0">
              <a:spcBef>
                <a:spcPts val="0"/>
              </a:spcBef>
              <a:buSzPct val="100000"/>
              <a:defRPr sz="3200"/>
            </a:lvl8pPr>
            <a:lvl9pPr rtl="0">
              <a:spcBef>
                <a:spcPts val="0"/>
              </a:spcBef>
              <a:buSzPct val="100000"/>
              <a:defRPr sz="3200"/>
            </a:lvl9pPr>
          </a:lstStyle>
          <a:p>
            <a:pPr algn="ctr"/>
            <a:r>
              <a:rPr lang="en" sz="2400" b="1" dirty="0" smtClean="0">
                <a:latin typeface="Cambria" panose="02040503050406030204" pitchFamily="18" charset="0"/>
                <a:ea typeface="Droid Serif"/>
                <a:cs typeface="Droid Serif"/>
                <a:sym typeface="Droid Serif"/>
              </a:rPr>
              <a:t>Made w/ Code</a:t>
            </a:r>
            <a:r>
              <a:rPr lang="en" sz="2400" dirty="0" smtClean="0">
                <a:latin typeface="Cambria" panose="02040503050406030204" pitchFamily="18" charset="0"/>
                <a:ea typeface="Droid Serif"/>
                <a:cs typeface="Droid Serif"/>
                <a:sym typeface="Droid Serif"/>
              </a:rPr>
              <a:t>:   A Google effort aimed at women especially</a:t>
            </a:r>
            <a:endParaRPr lang="en" sz="2400" dirty="0">
              <a:latin typeface="Cambria" panose="02040503050406030204" pitchFamily="18" charset="0"/>
              <a:ea typeface="Droid Serif"/>
              <a:cs typeface="Droid Serif"/>
              <a:sym typeface="Droid Serif"/>
            </a:endParaRPr>
          </a:p>
        </p:txBody>
      </p:sp>
    </p:spTree>
    <p:extLst>
      <p:ext uri="{BB962C8B-B14F-4D97-AF65-F5344CB8AC3E}">
        <p14:creationId xmlns:p14="http://schemas.microsoft.com/office/powerpoint/2010/main" val="2907301766"/>
      </p:ext>
    </p:extLst>
  </p:cSld>
  <p:clrMapOvr>
    <a:masterClrMapping/>
  </p:clrMapOvr>
  <p:transition spd="slow">
    <p:cut/>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Shape 171"/>
          <p:cNvSpPr txBox="1"/>
          <p:nvPr/>
        </p:nvSpPr>
        <p:spPr>
          <a:xfrm>
            <a:off x="1149235" y="242361"/>
            <a:ext cx="7073150" cy="780599"/>
          </a:xfrm>
          <a:prstGeom prst="rect">
            <a:avLst/>
          </a:prstGeom>
          <a:solidFill>
            <a:schemeClr val="bg1">
              <a:lumMod val="85000"/>
            </a:schemeClr>
          </a:solidFill>
        </p:spPr>
        <p:txBody>
          <a:bodyPr lIns="91425" tIns="91425" rIns="91425" bIns="91425" anchor="ctr" anchorCtr="0">
            <a:noAutofit/>
          </a:bodyPr>
          <a:lstStyle/>
          <a:p>
            <a:pPr lvl="0" algn="ctr" rtl="0">
              <a:spcBef>
                <a:spcPts val="0"/>
              </a:spcBef>
              <a:buNone/>
            </a:pPr>
            <a:r>
              <a:rPr lang="en" sz="2800" u="sng" dirty="0" smtClean="0">
                <a:latin typeface="Droid Serif"/>
                <a:ea typeface="Droid Serif"/>
                <a:cs typeface="Droid Serif"/>
                <a:sym typeface="Droid Serif"/>
              </a:rPr>
              <a:t>Human language</a:t>
            </a:r>
            <a:r>
              <a:rPr lang="en" sz="2800" dirty="0" smtClean="0">
                <a:latin typeface="Droid Serif"/>
                <a:ea typeface="Droid Serif"/>
                <a:cs typeface="Droid Serif"/>
                <a:sym typeface="Droid Serif"/>
              </a:rPr>
              <a:t> is one data </a:t>
            </a:r>
            <a:r>
              <a:rPr lang="en" sz="2800" b="1" i="1" dirty="0">
                <a:latin typeface="Droid Serif"/>
                <a:ea typeface="Droid Serif"/>
                <a:cs typeface="Droid Serif"/>
                <a:sym typeface="Droid Serif"/>
              </a:rPr>
              <a:t>encoding</a:t>
            </a:r>
          </a:p>
        </p:txBody>
      </p:sp>
      <p:sp>
        <p:nvSpPr>
          <p:cNvPr id="172" name="Shape 172"/>
          <p:cNvSpPr txBox="1"/>
          <p:nvPr/>
        </p:nvSpPr>
        <p:spPr>
          <a:xfrm>
            <a:off x="913500" y="1255875"/>
            <a:ext cx="2402699" cy="1087500"/>
          </a:xfrm>
          <a:prstGeom prst="rect">
            <a:avLst/>
          </a:prstGeom>
          <a:noFill/>
        </p:spPr>
        <p:txBody>
          <a:bodyPr lIns="91425" tIns="91425" rIns="91425" bIns="91425" anchor="ctr" anchorCtr="0">
            <a:noAutofit/>
          </a:bodyPr>
          <a:lstStyle/>
          <a:p>
            <a:pPr lvl="0" algn="ctr" rtl="0">
              <a:spcBef>
                <a:spcPts val="600"/>
              </a:spcBef>
              <a:buClr>
                <a:srgbClr val="000000"/>
              </a:buClr>
              <a:buSzPct val="45833"/>
              <a:buFont typeface="Arial"/>
              <a:buNone/>
            </a:pPr>
            <a:r>
              <a:rPr lang="en" sz="2400">
                <a:latin typeface="Droid Serif"/>
                <a:ea typeface="Droid Serif"/>
                <a:cs typeface="Droid Serif"/>
                <a:sym typeface="Droid Serif"/>
              </a:rPr>
              <a:t>Human languages</a:t>
            </a:r>
          </a:p>
        </p:txBody>
      </p:sp>
      <p:sp>
        <p:nvSpPr>
          <p:cNvPr id="173" name="Shape 173"/>
          <p:cNvSpPr txBox="1"/>
          <p:nvPr/>
        </p:nvSpPr>
        <p:spPr>
          <a:xfrm>
            <a:off x="2941876" y="4062978"/>
            <a:ext cx="4777799" cy="612299"/>
          </a:xfrm>
          <a:prstGeom prst="rect">
            <a:avLst/>
          </a:prstGeom>
          <a:solidFill>
            <a:srgbClr val="CFE2F3"/>
          </a:solidFill>
        </p:spPr>
        <p:txBody>
          <a:bodyPr lIns="91425" tIns="91425" rIns="91425" bIns="91425" anchor="ctr" anchorCtr="0">
            <a:noAutofit/>
          </a:bodyPr>
          <a:lstStyle/>
          <a:p>
            <a:pPr lvl="0" rtl="0">
              <a:spcBef>
                <a:spcPts val="0"/>
              </a:spcBef>
              <a:buNone/>
            </a:pPr>
            <a:r>
              <a:rPr lang="en" sz="2400">
                <a:latin typeface="Droid Serif"/>
                <a:ea typeface="Droid Serif"/>
                <a:cs typeface="Droid Serif"/>
                <a:sym typeface="Droid Serif"/>
              </a:rPr>
              <a:t>The sign says not to go further.</a:t>
            </a:r>
          </a:p>
        </p:txBody>
      </p:sp>
      <p:sp>
        <p:nvSpPr>
          <p:cNvPr id="174" name="Shape 174"/>
          <p:cNvSpPr txBox="1"/>
          <p:nvPr/>
        </p:nvSpPr>
        <p:spPr>
          <a:xfrm>
            <a:off x="2941876" y="4957703"/>
            <a:ext cx="4777799" cy="612299"/>
          </a:xfrm>
          <a:prstGeom prst="rect">
            <a:avLst/>
          </a:prstGeom>
          <a:solidFill>
            <a:srgbClr val="E6B8AF"/>
          </a:solidFill>
        </p:spPr>
        <p:txBody>
          <a:bodyPr lIns="91425" tIns="91425" rIns="91425" bIns="91425" anchor="ctr" anchorCtr="0">
            <a:noAutofit/>
          </a:bodyPr>
          <a:lstStyle/>
          <a:p>
            <a:pPr lvl="0" rtl="0">
              <a:spcBef>
                <a:spcPts val="0"/>
              </a:spcBef>
              <a:buNone/>
            </a:pPr>
            <a:r>
              <a:rPr lang="en" sz="2400">
                <a:latin typeface="Droid Serif"/>
                <a:ea typeface="Droid Serif"/>
                <a:cs typeface="Droid Serif"/>
                <a:sym typeface="Droid Serif"/>
              </a:rPr>
              <a:t>La señal dice no ir más lejos.</a:t>
            </a:r>
          </a:p>
        </p:txBody>
      </p:sp>
      <p:pic>
        <p:nvPicPr>
          <p:cNvPr id="175" name="Shape 175"/>
          <p:cNvPicPr preferRelativeResize="0"/>
          <p:nvPr/>
        </p:nvPicPr>
        <p:blipFill>
          <a:blip r:embed="rId3"/>
          <a:stretch>
            <a:fillRect/>
          </a:stretch>
        </p:blipFill>
        <p:spPr>
          <a:xfrm>
            <a:off x="448648" y="3397374"/>
            <a:ext cx="1967173" cy="2742699"/>
          </a:xfrm>
          <a:prstGeom prst="rect">
            <a:avLst/>
          </a:prstGeom>
          <a:noFill/>
          <a:ln>
            <a:noFill/>
          </a:ln>
        </p:spPr>
      </p:pic>
      <p:sp>
        <p:nvSpPr>
          <p:cNvPr id="176" name="Shape 176"/>
          <p:cNvSpPr txBox="1"/>
          <p:nvPr/>
        </p:nvSpPr>
        <p:spPr>
          <a:xfrm>
            <a:off x="4028600" y="1477875"/>
            <a:ext cx="1485000" cy="612299"/>
          </a:xfrm>
          <a:prstGeom prst="rect">
            <a:avLst/>
          </a:prstGeom>
          <a:noFill/>
        </p:spPr>
        <p:txBody>
          <a:bodyPr lIns="91425" tIns="91425" rIns="91425" bIns="91425" anchor="ctr" anchorCtr="0">
            <a:noAutofit/>
          </a:bodyPr>
          <a:lstStyle/>
          <a:p>
            <a:pPr lvl="0" algn="ctr" rtl="0">
              <a:spcBef>
                <a:spcPts val="600"/>
              </a:spcBef>
              <a:buClr>
                <a:srgbClr val="000000"/>
              </a:buClr>
              <a:buSzPct val="45833"/>
              <a:buFont typeface="Arial"/>
              <a:buNone/>
            </a:pPr>
            <a:r>
              <a:rPr lang="en" sz="2400" b="1">
                <a:latin typeface="Droid Serif"/>
                <a:ea typeface="Droid Serif"/>
                <a:cs typeface="Droid Serif"/>
                <a:sym typeface="Droid Serif"/>
              </a:rPr>
              <a:t>ideas</a:t>
            </a:r>
          </a:p>
        </p:txBody>
      </p:sp>
      <p:sp>
        <p:nvSpPr>
          <p:cNvPr id="177" name="Shape 177"/>
          <p:cNvSpPr txBox="1"/>
          <p:nvPr/>
        </p:nvSpPr>
        <p:spPr>
          <a:xfrm>
            <a:off x="5513600" y="2323950"/>
            <a:ext cx="1485000" cy="612299"/>
          </a:xfrm>
          <a:prstGeom prst="rect">
            <a:avLst/>
          </a:prstGeom>
          <a:noFill/>
        </p:spPr>
        <p:txBody>
          <a:bodyPr lIns="91425" tIns="91425" rIns="91425" bIns="91425" anchor="ctr" anchorCtr="0">
            <a:noAutofit/>
          </a:bodyPr>
          <a:lstStyle/>
          <a:p>
            <a:pPr lvl="0" algn="ctr" rtl="0">
              <a:spcBef>
                <a:spcPts val="600"/>
              </a:spcBef>
              <a:buClr>
                <a:srgbClr val="000000"/>
              </a:buClr>
              <a:buSzPct val="45833"/>
              <a:buFont typeface="Arial"/>
              <a:buNone/>
            </a:pPr>
            <a:r>
              <a:rPr lang="en" sz="2400" b="1">
                <a:latin typeface="Droid Serif"/>
                <a:ea typeface="Droid Serif"/>
                <a:cs typeface="Droid Serif"/>
                <a:sym typeface="Droid Serif"/>
              </a:rPr>
              <a:t>words</a:t>
            </a:r>
          </a:p>
        </p:txBody>
      </p:sp>
      <p:sp>
        <p:nvSpPr>
          <p:cNvPr id="178" name="Shape 178"/>
          <p:cNvSpPr txBox="1"/>
          <p:nvPr/>
        </p:nvSpPr>
        <p:spPr>
          <a:xfrm>
            <a:off x="7041625" y="3091225"/>
            <a:ext cx="1485000" cy="612299"/>
          </a:xfrm>
          <a:prstGeom prst="rect">
            <a:avLst/>
          </a:prstGeom>
          <a:noFill/>
        </p:spPr>
        <p:txBody>
          <a:bodyPr lIns="91425" tIns="91425" rIns="91425" bIns="91425" anchor="ctr" anchorCtr="0">
            <a:noAutofit/>
          </a:bodyPr>
          <a:lstStyle/>
          <a:p>
            <a:pPr lvl="0" algn="ctr" rtl="0">
              <a:spcBef>
                <a:spcPts val="600"/>
              </a:spcBef>
              <a:buClr>
                <a:srgbClr val="000000"/>
              </a:buClr>
              <a:buSzPct val="45833"/>
              <a:buFont typeface="Arial"/>
              <a:buNone/>
            </a:pPr>
            <a:r>
              <a:rPr lang="en" sz="2400" b="1">
                <a:latin typeface="Droid Serif"/>
                <a:ea typeface="Droid Serif"/>
                <a:cs typeface="Droid Serif"/>
                <a:sym typeface="Droid Serif"/>
              </a:rPr>
              <a:t>ideas</a:t>
            </a:r>
          </a:p>
        </p:txBody>
      </p:sp>
      <p:sp>
        <p:nvSpPr>
          <p:cNvPr id="179" name="Shape 179"/>
          <p:cNvSpPr/>
          <p:nvPr/>
        </p:nvSpPr>
        <p:spPr>
          <a:xfrm rot="5400000">
            <a:off x="5542000" y="1598650"/>
            <a:ext cx="639900" cy="1001999"/>
          </a:xfrm>
          <a:prstGeom prst="bentArrow">
            <a:avLst>
              <a:gd name="adj1" fmla="val 25000"/>
              <a:gd name="adj2" fmla="val 25000"/>
              <a:gd name="adj3" fmla="val 25000"/>
              <a:gd name="adj4" fmla="val 43750"/>
            </a:avLst>
          </a:prstGeom>
          <a:solidFill>
            <a:schemeClr val="lt2"/>
          </a:solidFill>
          <a:ln>
            <a:noFill/>
          </a:ln>
        </p:spPr>
        <p:txBody>
          <a:bodyPr lIns="91425" tIns="91425" rIns="91425" bIns="91425" anchor="ctr" anchorCtr="0">
            <a:noAutofit/>
          </a:bodyPr>
          <a:lstStyle/>
          <a:p>
            <a:pPr>
              <a:spcBef>
                <a:spcPts val="0"/>
              </a:spcBef>
              <a:buNone/>
            </a:pPr>
            <a:endParaRPr/>
          </a:p>
        </p:txBody>
      </p:sp>
      <p:sp>
        <p:nvSpPr>
          <p:cNvPr id="180" name="Shape 180"/>
          <p:cNvSpPr/>
          <p:nvPr/>
        </p:nvSpPr>
        <p:spPr>
          <a:xfrm rot="5400000">
            <a:off x="7131200" y="2403050"/>
            <a:ext cx="639900" cy="1001999"/>
          </a:xfrm>
          <a:prstGeom prst="bentArrow">
            <a:avLst>
              <a:gd name="adj1" fmla="val 25000"/>
              <a:gd name="adj2" fmla="val 25000"/>
              <a:gd name="adj3" fmla="val 25000"/>
              <a:gd name="adj4" fmla="val 43750"/>
            </a:avLst>
          </a:prstGeom>
          <a:solidFill>
            <a:schemeClr val="lt2"/>
          </a:solidFill>
          <a:ln>
            <a:noFill/>
          </a:ln>
        </p:spPr>
        <p:txBody>
          <a:bodyPr lIns="91425" tIns="91425" rIns="91425" bIns="91425" anchor="ctr" anchorCtr="0">
            <a:noAutofit/>
          </a:bodyPr>
          <a:lstStyle/>
          <a:p>
            <a:pPr lvl="0" rtl="0">
              <a:spcBef>
                <a:spcPts val="0"/>
              </a:spcBef>
              <a:buNone/>
            </a:pPr>
            <a:endParaRPr/>
          </a:p>
        </p:txBody>
      </p:sp>
      <p:sp>
        <p:nvSpPr>
          <p:cNvPr id="181" name="Shape 181"/>
          <p:cNvSpPr txBox="1"/>
          <p:nvPr/>
        </p:nvSpPr>
        <p:spPr>
          <a:xfrm>
            <a:off x="6094250" y="1776450"/>
            <a:ext cx="1231200" cy="345000"/>
          </a:xfrm>
          <a:prstGeom prst="rect">
            <a:avLst/>
          </a:prstGeom>
        </p:spPr>
        <p:txBody>
          <a:bodyPr lIns="91425" tIns="91425" rIns="91425" bIns="91425" anchor="ctr" anchorCtr="0">
            <a:noAutofit/>
          </a:bodyPr>
          <a:lstStyle/>
          <a:p>
            <a:pPr lvl="0" algn="ctr" rtl="0">
              <a:spcBef>
                <a:spcPts val="0"/>
              </a:spcBef>
              <a:buNone/>
            </a:pPr>
            <a:r>
              <a:rPr lang="en" sz="1200">
                <a:latin typeface="Droid Serif"/>
                <a:ea typeface="Droid Serif"/>
                <a:cs typeface="Droid Serif"/>
                <a:sym typeface="Droid Serif"/>
              </a:rPr>
              <a:t>encoding</a:t>
            </a:r>
          </a:p>
        </p:txBody>
      </p:sp>
      <p:sp>
        <p:nvSpPr>
          <p:cNvPr id="182" name="Shape 182"/>
          <p:cNvSpPr txBox="1"/>
          <p:nvPr/>
        </p:nvSpPr>
        <p:spPr>
          <a:xfrm>
            <a:off x="7719675" y="2610000"/>
            <a:ext cx="1231200" cy="345000"/>
          </a:xfrm>
          <a:prstGeom prst="rect">
            <a:avLst/>
          </a:prstGeom>
        </p:spPr>
        <p:txBody>
          <a:bodyPr lIns="91425" tIns="91425" rIns="91425" bIns="91425" anchor="ctr" anchorCtr="0">
            <a:noAutofit/>
          </a:bodyPr>
          <a:lstStyle/>
          <a:p>
            <a:pPr lvl="0" algn="ctr" rtl="0">
              <a:spcBef>
                <a:spcPts val="0"/>
              </a:spcBef>
              <a:buNone/>
            </a:pPr>
            <a:r>
              <a:rPr lang="en" sz="1200">
                <a:latin typeface="Droid Serif"/>
                <a:ea typeface="Droid Serif"/>
                <a:cs typeface="Droid Serif"/>
                <a:sym typeface="Droid Serif"/>
              </a:rPr>
              <a:t>decoding</a:t>
            </a:r>
          </a:p>
        </p:txBody>
      </p:sp>
      <p:sp>
        <p:nvSpPr>
          <p:cNvPr id="183" name="Shape 183"/>
          <p:cNvSpPr txBox="1"/>
          <p:nvPr/>
        </p:nvSpPr>
        <p:spPr>
          <a:xfrm>
            <a:off x="3812626" y="5852428"/>
            <a:ext cx="3036299" cy="345000"/>
          </a:xfrm>
          <a:prstGeom prst="rect">
            <a:avLst/>
          </a:prstGeom>
        </p:spPr>
        <p:txBody>
          <a:bodyPr lIns="91425" tIns="91425" rIns="91425" bIns="91425" anchor="ctr" anchorCtr="0">
            <a:noAutofit/>
          </a:bodyPr>
          <a:lstStyle/>
          <a:p>
            <a:pPr lvl="0" algn="ctr" rtl="0">
              <a:spcBef>
                <a:spcPts val="0"/>
              </a:spcBef>
              <a:buNone/>
            </a:pPr>
            <a:r>
              <a:rPr lang="en" sz="1200">
                <a:latin typeface="Droid Serif"/>
                <a:ea typeface="Droid Serif"/>
                <a:cs typeface="Droid Serif"/>
                <a:sym typeface="Droid Serif"/>
              </a:rPr>
              <a:t>Lots of different languages to use!</a:t>
            </a:r>
          </a:p>
        </p:txBody>
      </p:sp>
    </p:spTree>
    <p:extLst>
      <p:ext uri="{BB962C8B-B14F-4D97-AF65-F5344CB8AC3E}">
        <p14:creationId xmlns:p14="http://schemas.microsoft.com/office/powerpoint/2010/main" val="2154605539"/>
      </p:ext>
    </p:extLst>
  </p:cSld>
  <p:clrMapOvr>
    <a:masterClrMapping/>
  </p:clrMapOvr>
  <p:transition spd="slow">
    <p:cut/>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Shape 188"/>
          <p:cNvSpPr/>
          <p:nvPr/>
        </p:nvSpPr>
        <p:spPr>
          <a:xfrm>
            <a:off x="264600" y="293050"/>
            <a:ext cx="6020999" cy="6258300"/>
          </a:xfrm>
          <a:prstGeom prst="rect">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pic>
        <p:nvPicPr>
          <p:cNvPr id="189" name="Shape 189"/>
          <p:cNvPicPr preferRelativeResize="0"/>
          <p:nvPr/>
        </p:nvPicPr>
        <p:blipFill>
          <a:blip r:embed="rId3"/>
          <a:stretch>
            <a:fillRect/>
          </a:stretch>
        </p:blipFill>
        <p:spPr>
          <a:xfrm>
            <a:off x="277075" y="304525"/>
            <a:ext cx="5996049" cy="6260425"/>
          </a:xfrm>
          <a:prstGeom prst="rect">
            <a:avLst/>
          </a:prstGeom>
          <a:noFill/>
          <a:ln>
            <a:noFill/>
          </a:ln>
        </p:spPr>
      </p:pic>
      <p:sp>
        <p:nvSpPr>
          <p:cNvPr id="190" name="Shape 190"/>
          <p:cNvSpPr txBox="1"/>
          <p:nvPr/>
        </p:nvSpPr>
        <p:spPr>
          <a:xfrm>
            <a:off x="3259575" y="4648800"/>
            <a:ext cx="5710499" cy="668700"/>
          </a:xfrm>
          <a:prstGeom prst="rect">
            <a:avLst/>
          </a:prstGeom>
          <a:solidFill>
            <a:srgbClr val="C9DAF8"/>
          </a:solidFill>
        </p:spPr>
        <p:txBody>
          <a:bodyPr lIns="91425" tIns="91425" rIns="91425" bIns="91425" anchor="ctr" anchorCtr="0">
            <a:noAutofit/>
          </a:bodyPr>
          <a:lstStyle/>
          <a:p>
            <a:pPr lvl="0" algn="ctr" rtl="0">
              <a:spcBef>
                <a:spcPts val="0"/>
              </a:spcBef>
              <a:buNone/>
            </a:pPr>
            <a:r>
              <a:rPr lang="en" sz="2100">
                <a:latin typeface="Droid Serif"/>
                <a:ea typeface="Droid Serif"/>
                <a:cs typeface="Droid Serif"/>
                <a:sym typeface="Droid Serif"/>
              </a:rPr>
              <a:t>but the trail was too tempting to skip.</a:t>
            </a:r>
          </a:p>
        </p:txBody>
      </p:sp>
      <p:sp>
        <p:nvSpPr>
          <p:cNvPr id="191" name="Shape 191"/>
          <p:cNvSpPr txBox="1"/>
          <p:nvPr/>
        </p:nvSpPr>
        <p:spPr>
          <a:xfrm>
            <a:off x="1378975" y="5573750"/>
            <a:ext cx="7591200" cy="668700"/>
          </a:xfrm>
          <a:prstGeom prst="rect">
            <a:avLst/>
          </a:prstGeom>
          <a:solidFill>
            <a:srgbClr val="F4CCCC"/>
          </a:solidFill>
        </p:spPr>
        <p:txBody>
          <a:bodyPr lIns="91425" tIns="91425" rIns="91425" bIns="91425" anchor="ctr" anchorCtr="0">
            <a:noAutofit/>
          </a:bodyPr>
          <a:lstStyle/>
          <a:p>
            <a:pPr lvl="0" algn="ctr" rtl="0">
              <a:spcBef>
                <a:spcPts val="0"/>
              </a:spcBef>
              <a:buNone/>
            </a:pPr>
            <a:r>
              <a:rPr lang="en" sz="2100">
                <a:latin typeface="Droid Serif"/>
                <a:ea typeface="Droid Serif"/>
                <a:cs typeface="Droid Serif"/>
                <a:sym typeface="Droid Serif"/>
              </a:rPr>
              <a:t>pero el camino era demasiado tentador para saltar.</a:t>
            </a:r>
          </a:p>
        </p:txBody>
      </p:sp>
    </p:spTree>
    <p:extLst>
      <p:ext uri="{BB962C8B-B14F-4D97-AF65-F5344CB8AC3E}">
        <p14:creationId xmlns:p14="http://schemas.microsoft.com/office/powerpoint/2010/main" val="991871459"/>
      </p:ext>
    </p:extLst>
  </p:cSld>
  <p:clrMapOvr>
    <a:masterClrMapping/>
  </p:clrMapOvr>
  <p:transition spd="slow">
    <p:cut/>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Shape 196"/>
          <p:cNvSpPr txBox="1"/>
          <p:nvPr/>
        </p:nvSpPr>
        <p:spPr>
          <a:xfrm>
            <a:off x="251550" y="324625"/>
            <a:ext cx="8640900" cy="780599"/>
          </a:xfrm>
          <a:prstGeom prst="rect">
            <a:avLst/>
          </a:prstGeom>
          <a:noFill/>
        </p:spPr>
        <p:txBody>
          <a:bodyPr lIns="91425" tIns="91425" rIns="91425" bIns="91425" anchor="t" anchorCtr="0">
            <a:noAutofit/>
          </a:bodyPr>
          <a:lstStyle/>
          <a:p>
            <a:pPr lvl="0" rtl="0">
              <a:spcBef>
                <a:spcPts val="0"/>
              </a:spcBef>
              <a:buNone/>
            </a:pPr>
            <a:r>
              <a:rPr lang="en" sz="3600">
                <a:latin typeface="Droid Serif"/>
                <a:ea typeface="Droid Serif"/>
                <a:cs typeface="Droid Serif"/>
                <a:sym typeface="Droid Serif"/>
              </a:rPr>
              <a:t>Language-encoding?</a:t>
            </a:r>
          </a:p>
        </p:txBody>
      </p:sp>
      <p:sp>
        <p:nvSpPr>
          <p:cNvPr id="197" name="Shape 197"/>
          <p:cNvSpPr txBox="1"/>
          <p:nvPr/>
        </p:nvSpPr>
        <p:spPr>
          <a:xfrm>
            <a:off x="6236474" y="6410575"/>
            <a:ext cx="2772599" cy="349799"/>
          </a:xfrm>
          <a:prstGeom prst="rect">
            <a:avLst/>
          </a:prstGeom>
          <a:noFill/>
        </p:spPr>
        <p:txBody>
          <a:bodyPr lIns="91425" tIns="91425" rIns="91425" bIns="91425" anchor="ctr" anchorCtr="0">
            <a:noAutofit/>
          </a:bodyPr>
          <a:lstStyle/>
          <a:p>
            <a:pPr lvl="0" algn="r" rtl="0">
              <a:spcBef>
                <a:spcPts val="0"/>
              </a:spcBef>
              <a:buNone/>
            </a:pPr>
            <a:r>
              <a:rPr lang="en" sz="1200" i="1">
                <a:solidFill>
                  <a:srgbClr val="0000FF"/>
                </a:solidFill>
                <a:latin typeface="Droid Serif"/>
                <a:ea typeface="Droid Serif"/>
                <a:cs typeface="Droid Serif"/>
                <a:sym typeface="Droid Serif"/>
              </a:rPr>
              <a:t>not sure if this is an activity...</a:t>
            </a:r>
          </a:p>
        </p:txBody>
      </p:sp>
      <p:pic>
        <p:nvPicPr>
          <p:cNvPr id="198" name="Shape 198"/>
          <p:cNvPicPr preferRelativeResize="0"/>
          <p:nvPr/>
        </p:nvPicPr>
        <p:blipFill>
          <a:blip r:embed="rId3"/>
          <a:stretch>
            <a:fillRect/>
          </a:stretch>
        </p:blipFill>
        <p:spPr>
          <a:xfrm>
            <a:off x="327102" y="1863400"/>
            <a:ext cx="8565324" cy="2858049"/>
          </a:xfrm>
          <a:prstGeom prst="rect">
            <a:avLst/>
          </a:prstGeom>
          <a:noFill/>
          <a:ln>
            <a:noFill/>
          </a:ln>
        </p:spPr>
      </p:pic>
      <p:sp>
        <p:nvSpPr>
          <p:cNvPr id="199" name="Shape 199"/>
          <p:cNvSpPr txBox="1"/>
          <p:nvPr/>
        </p:nvSpPr>
        <p:spPr>
          <a:xfrm>
            <a:off x="1863175" y="1105225"/>
            <a:ext cx="5223899" cy="567599"/>
          </a:xfrm>
          <a:prstGeom prst="rect">
            <a:avLst/>
          </a:prstGeom>
        </p:spPr>
        <p:txBody>
          <a:bodyPr lIns="91425" tIns="91425" rIns="91425" bIns="91425" anchor="ctr" anchorCtr="0">
            <a:noAutofit/>
          </a:bodyPr>
          <a:lstStyle/>
          <a:p>
            <a:pPr lvl="0" algn="ctr" rtl="0">
              <a:spcBef>
                <a:spcPts val="0"/>
              </a:spcBef>
              <a:buNone/>
            </a:pPr>
            <a:r>
              <a:rPr lang="en" sz="2400">
                <a:latin typeface="Droid Serif"/>
                <a:ea typeface="Droid Serif"/>
                <a:cs typeface="Droid Serif"/>
                <a:sym typeface="Droid Serif"/>
              </a:rPr>
              <a:t>... using online translators ...</a:t>
            </a:r>
          </a:p>
        </p:txBody>
      </p:sp>
      <p:sp>
        <p:nvSpPr>
          <p:cNvPr id="200" name="Shape 200"/>
          <p:cNvSpPr txBox="1"/>
          <p:nvPr/>
        </p:nvSpPr>
        <p:spPr>
          <a:xfrm>
            <a:off x="443250" y="4912025"/>
            <a:ext cx="8377799" cy="567599"/>
          </a:xfrm>
          <a:prstGeom prst="rect">
            <a:avLst/>
          </a:prstGeom>
        </p:spPr>
        <p:txBody>
          <a:bodyPr lIns="91425" tIns="91425" rIns="91425" bIns="91425" anchor="ctr" anchorCtr="0">
            <a:noAutofit/>
          </a:bodyPr>
          <a:lstStyle/>
          <a:p>
            <a:pPr lvl="0" algn="ctr" rtl="0">
              <a:spcBef>
                <a:spcPts val="0"/>
              </a:spcBef>
              <a:buNone/>
            </a:pPr>
            <a:r>
              <a:rPr lang="en" sz="1800">
                <a:latin typeface="Droid Serif"/>
                <a:ea typeface="Droid Serif"/>
                <a:cs typeface="Droid Serif"/>
                <a:sym typeface="Droid Serif"/>
              </a:rPr>
              <a:t>Anyone recognize this phrase, now 10 translations later?</a:t>
            </a:r>
          </a:p>
        </p:txBody>
      </p:sp>
    </p:spTree>
    <p:extLst>
      <p:ext uri="{BB962C8B-B14F-4D97-AF65-F5344CB8AC3E}">
        <p14:creationId xmlns:p14="http://schemas.microsoft.com/office/powerpoint/2010/main" val="791081390"/>
      </p:ext>
    </p:extLst>
  </p:cSld>
  <p:clrMapOvr>
    <a:masterClrMapping/>
  </p:clrMapOvr>
  <p:transition spd="slow">
    <p:cut/>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Shape 222"/>
          <p:cNvSpPr txBox="1"/>
          <p:nvPr/>
        </p:nvSpPr>
        <p:spPr>
          <a:xfrm>
            <a:off x="251550" y="213425"/>
            <a:ext cx="8640900" cy="780599"/>
          </a:xfrm>
          <a:prstGeom prst="rect">
            <a:avLst/>
          </a:prstGeom>
          <a:noFill/>
        </p:spPr>
        <p:txBody>
          <a:bodyPr lIns="91425" tIns="91425" rIns="91425" bIns="91425" anchor="t" anchorCtr="0">
            <a:noAutofit/>
          </a:bodyPr>
          <a:lstStyle/>
          <a:p>
            <a:pPr lvl="0" rtl="0">
              <a:spcBef>
                <a:spcPts val="0"/>
              </a:spcBef>
              <a:buNone/>
            </a:pPr>
            <a:r>
              <a:rPr lang="en" sz="3600">
                <a:latin typeface="Droid Serif"/>
                <a:ea typeface="Droid Serif"/>
                <a:cs typeface="Droid Serif"/>
                <a:sym typeface="Droid Serif"/>
              </a:rPr>
              <a:t>Translations...</a:t>
            </a:r>
          </a:p>
        </p:txBody>
      </p:sp>
      <p:pic>
        <p:nvPicPr>
          <p:cNvPr id="223" name="Shape 223"/>
          <p:cNvPicPr preferRelativeResize="0"/>
          <p:nvPr/>
        </p:nvPicPr>
        <p:blipFill>
          <a:blip r:embed="rId3"/>
          <a:stretch>
            <a:fillRect/>
          </a:stretch>
        </p:blipFill>
        <p:spPr>
          <a:xfrm>
            <a:off x="4825262" y="2217812"/>
            <a:ext cx="4067175" cy="2867025"/>
          </a:xfrm>
          <a:prstGeom prst="rect">
            <a:avLst/>
          </a:prstGeom>
          <a:noFill/>
          <a:ln>
            <a:noFill/>
          </a:ln>
        </p:spPr>
      </p:pic>
      <p:pic>
        <p:nvPicPr>
          <p:cNvPr id="224" name="Shape 224"/>
          <p:cNvPicPr preferRelativeResize="0"/>
          <p:nvPr/>
        </p:nvPicPr>
        <p:blipFill>
          <a:blip r:embed="rId4"/>
          <a:stretch>
            <a:fillRect/>
          </a:stretch>
        </p:blipFill>
        <p:spPr>
          <a:xfrm>
            <a:off x="329912" y="2189237"/>
            <a:ext cx="4333875" cy="2924175"/>
          </a:xfrm>
          <a:prstGeom prst="rect">
            <a:avLst/>
          </a:prstGeom>
          <a:noFill/>
          <a:ln>
            <a:noFill/>
          </a:ln>
        </p:spPr>
      </p:pic>
    </p:spTree>
    <p:extLst>
      <p:ext uri="{BB962C8B-B14F-4D97-AF65-F5344CB8AC3E}">
        <p14:creationId xmlns:p14="http://schemas.microsoft.com/office/powerpoint/2010/main" val="2883995988"/>
      </p:ext>
    </p:extLst>
  </p:cSld>
  <p:clrMapOvr>
    <a:masterClrMapping/>
  </p:clrMapOvr>
  <p:transition spd="slow">
    <p:cut/>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Shape 229"/>
          <p:cNvSpPr txBox="1"/>
          <p:nvPr/>
        </p:nvSpPr>
        <p:spPr>
          <a:xfrm>
            <a:off x="251550" y="213425"/>
            <a:ext cx="8640900" cy="780599"/>
          </a:xfrm>
          <a:prstGeom prst="rect">
            <a:avLst/>
          </a:prstGeom>
          <a:noFill/>
        </p:spPr>
        <p:txBody>
          <a:bodyPr lIns="91425" tIns="91425" rIns="91425" bIns="91425" anchor="t" anchorCtr="0">
            <a:noAutofit/>
          </a:bodyPr>
          <a:lstStyle/>
          <a:p>
            <a:pPr lvl="0" rtl="0">
              <a:spcBef>
                <a:spcPts val="0"/>
              </a:spcBef>
              <a:buNone/>
            </a:pPr>
            <a:r>
              <a:rPr lang="en" sz="3600">
                <a:latin typeface="Droid Serif"/>
                <a:ea typeface="Droid Serif"/>
                <a:cs typeface="Droid Serif"/>
                <a:sym typeface="Droid Serif"/>
              </a:rPr>
              <a:t>Automatic Translation Today...</a:t>
            </a:r>
          </a:p>
        </p:txBody>
      </p:sp>
      <p:sp>
        <p:nvSpPr>
          <p:cNvPr id="230" name="Shape 230"/>
          <p:cNvSpPr txBox="1"/>
          <p:nvPr/>
        </p:nvSpPr>
        <p:spPr>
          <a:xfrm>
            <a:off x="5418025" y="2116075"/>
            <a:ext cx="1881900" cy="445199"/>
          </a:xfrm>
          <a:prstGeom prst="rect">
            <a:avLst/>
          </a:prstGeom>
        </p:spPr>
        <p:txBody>
          <a:bodyPr lIns="91425" tIns="91425" rIns="91425" bIns="91425" anchor="ctr" anchorCtr="0">
            <a:noAutofit/>
          </a:bodyPr>
          <a:lstStyle/>
          <a:p>
            <a:pPr lvl="0" rtl="0">
              <a:spcBef>
                <a:spcPts val="0"/>
              </a:spcBef>
              <a:buNone/>
            </a:pPr>
            <a:r>
              <a:rPr lang="en" sz="2400" dirty="0">
                <a:latin typeface="Droid Serif"/>
                <a:ea typeface="Droid Serif"/>
                <a:cs typeface="Droid Serif"/>
                <a:sym typeface="Droid Serif"/>
                <a:hlinkClick r:id="rId3"/>
              </a:rPr>
              <a:t>WordLens</a:t>
            </a:r>
          </a:p>
        </p:txBody>
      </p:sp>
      <p:pic>
        <p:nvPicPr>
          <p:cNvPr id="231" name="Shape 231"/>
          <p:cNvPicPr preferRelativeResize="0"/>
          <p:nvPr/>
        </p:nvPicPr>
        <p:blipFill>
          <a:blip r:embed="rId4"/>
          <a:stretch>
            <a:fillRect/>
          </a:stretch>
        </p:blipFill>
        <p:spPr>
          <a:xfrm>
            <a:off x="666847" y="1201672"/>
            <a:ext cx="4713349" cy="2364975"/>
          </a:xfrm>
          <a:prstGeom prst="rect">
            <a:avLst/>
          </a:prstGeom>
          <a:noFill/>
          <a:ln>
            <a:noFill/>
          </a:ln>
        </p:spPr>
      </p:pic>
      <p:sp>
        <p:nvSpPr>
          <p:cNvPr id="232" name="Shape 232"/>
          <p:cNvSpPr txBox="1"/>
          <p:nvPr/>
        </p:nvSpPr>
        <p:spPr>
          <a:xfrm>
            <a:off x="1793875" y="4916125"/>
            <a:ext cx="1881900" cy="713700"/>
          </a:xfrm>
          <a:prstGeom prst="rect">
            <a:avLst/>
          </a:prstGeom>
        </p:spPr>
        <p:txBody>
          <a:bodyPr lIns="91425" tIns="91425" rIns="91425" bIns="91425" anchor="ctr" anchorCtr="0">
            <a:noAutofit/>
          </a:bodyPr>
          <a:lstStyle/>
          <a:p>
            <a:pPr lvl="0" algn="r" rtl="0">
              <a:spcBef>
                <a:spcPts val="0"/>
              </a:spcBef>
              <a:buNone/>
            </a:pPr>
            <a:r>
              <a:rPr lang="en" sz="2400">
                <a:latin typeface="Droid Serif"/>
                <a:ea typeface="Droid Serif"/>
                <a:cs typeface="Droid Serif"/>
                <a:sym typeface="Droid Serif"/>
                <a:hlinkClick r:id="rId5"/>
              </a:rPr>
              <a:t>Microsoft Translation</a:t>
            </a:r>
          </a:p>
        </p:txBody>
      </p:sp>
      <p:pic>
        <p:nvPicPr>
          <p:cNvPr id="233" name="Shape 233"/>
          <p:cNvPicPr preferRelativeResize="0"/>
          <p:nvPr/>
        </p:nvPicPr>
        <p:blipFill>
          <a:blip r:embed="rId6"/>
          <a:stretch>
            <a:fillRect/>
          </a:stretch>
        </p:blipFill>
        <p:spPr>
          <a:xfrm>
            <a:off x="3738050" y="3658137"/>
            <a:ext cx="5086350" cy="3038475"/>
          </a:xfrm>
          <a:prstGeom prst="rect">
            <a:avLst/>
          </a:prstGeom>
          <a:noFill/>
          <a:ln>
            <a:noFill/>
          </a:ln>
        </p:spPr>
      </p:pic>
    </p:spTree>
    <p:extLst>
      <p:ext uri="{BB962C8B-B14F-4D97-AF65-F5344CB8AC3E}">
        <p14:creationId xmlns:p14="http://schemas.microsoft.com/office/powerpoint/2010/main" val="3837419254"/>
      </p:ext>
    </p:extLst>
  </p:cSld>
  <p:clrMapOvr>
    <a:masterClrMapping/>
  </p:clrMapOvr>
  <p:transition spd="slow">
    <p:cut/>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Shape 238"/>
          <p:cNvSpPr txBox="1"/>
          <p:nvPr/>
        </p:nvSpPr>
        <p:spPr>
          <a:xfrm>
            <a:off x="251550" y="213425"/>
            <a:ext cx="8640900" cy="780599"/>
          </a:xfrm>
          <a:prstGeom prst="rect">
            <a:avLst/>
          </a:prstGeom>
          <a:noFill/>
        </p:spPr>
        <p:txBody>
          <a:bodyPr lIns="91425" tIns="91425" rIns="91425" bIns="91425" anchor="t" anchorCtr="0">
            <a:noAutofit/>
          </a:bodyPr>
          <a:lstStyle/>
          <a:p>
            <a:pPr lvl="0" rtl="0">
              <a:spcBef>
                <a:spcPts val="0"/>
              </a:spcBef>
              <a:buNone/>
            </a:pPr>
            <a:r>
              <a:rPr lang="en" sz="3600" u="sng">
                <a:solidFill>
                  <a:schemeClr val="hlink"/>
                </a:solidFill>
                <a:latin typeface="Droid Serif"/>
                <a:ea typeface="Droid Serif"/>
                <a:cs typeface="Droid Serif"/>
                <a:sym typeface="Droid Serif"/>
                <a:hlinkClick r:id="rId3"/>
              </a:rPr>
              <a:t>Too much</a:t>
            </a:r>
            <a:r>
              <a:rPr lang="en" sz="3600">
                <a:latin typeface="Droid Serif"/>
                <a:ea typeface="Droid Serif"/>
                <a:cs typeface="Droid Serif"/>
                <a:sym typeface="Droid Serif"/>
              </a:rPr>
              <a:t> Google translate...?</a:t>
            </a:r>
          </a:p>
        </p:txBody>
      </p:sp>
      <p:sp>
        <p:nvSpPr>
          <p:cNvPr id="239" name="Shape 239"/>
          <p:cNvSpPr txBox="1"/>
          <p:nvPr/>
        </p:nvSpPr>
        <p:spPr>
          <a:xfrm>
            <a:off x="3984850" y="5246875"/>
            <a:ext cx="3542099" cy="445199"/>
          </a:xfrm>
          <a:prstGeom prst="rect">
            <a:avLst/>
          </a:prstGeom>
        </p:spPr>
        <p:txBody>
          <a:bodyPr lIns="91425" tIns="91425" rIns="91425" bIns="91425" anchor="ctr" anchorCtr="0">
            <a:noAutofit/>
          </a:bodyPr>
          <a:lstStyle/>
          <a:p>
            <a:pPr lvl="0" algn="r" rtl="0">
              <a:spcBef>
                <a:spcPts val="0"/>
              </a:spcBef>
              <a:buNone/>
            </a:pPr>
            <a:r>
              <a:rPr lang="en" sz="2400">
                <a:latin typeface="Droid Serif"/>
                <a:ea typeface="Droid Serif"/>
                <a:cs typeface="Droid Serif"/>
                <a:sym typeface="Droid Serif"/>
              </a:rPr>
              <a:t>Carly Rae Jepson?</a:t>
            </a:r>
          </a:p>
        </p:txBody>
      </p:sp>
      <p:pic>
        <p:nvPicPr>
          <p:cNvPr id="240" name="Shape 240"/>
          <p:cNvPicPr preferRelativeResize="0"/>
          <p:nvPr/>
        </p:nvPicPr>
        <p:blipFill>
          <a:blip r:embed="rId4"/>
          <a:stretch>
            <a:fillRect/>
          </a:stretch>
        </p:blipFill>
        <p:spPr>
          <a:xfrm>
            <a:off x="1888150" y="1903775"/>
            <a:ext cx="5638800" cy="3219450"/>
          </a:xfrm>
          <a:prstGeom prst="rect">
            <a:avLst/>
          </a:prstGeom>
          <a:noFill/>
          <a:ln>
            <a:noFill/>
          </a:ln>
        </p:spPr>
      </p:pic>
    </p:spTree>
    <p:extLst>
      <p:ext uri="{BB962C8B-B14F-4D97-AF65-F5344CB8AC3E}">
        <p14:creationId xmlns:p14="http://schemas.microsoft.com/office/powerpoint/2010/main" val="157284330"/>
      </p:ext>
    </p:extLst>
  </p:cSld>
  <p:clrMapOvr>
    <a:masterClrMapping/>
  </p:clrMapOvr>
  <p:transition spd="slow">
    <p:cut/>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36"/>
        <p:cNvGrpSpPr/>
        <p:nvPr/>
      </p:nvGrpSpPr>
      <p:grpSpPr>
        <a:xfrm>
          <a:off x="0" y="0"/>
          <a:ext cx="0" cy="0"/>
          <a:chOff x="0" y="0"/>
          <a:chExt cx="0" cy="0"/>
        </a:xfrm>
      </p:grpSpPr>
      <p:sp>
        <p:nvSpPr>
          <p:cNvPr id="7" name="Shape 37"/>
          <p:cNvSpPr txBox="1">
            <a:spLocks/>
          </p:cNvSpPr>
          <p:nvPr/>
        </p:nvSpPr>
        <p:spPr>
          <a:xfrm>
            <a:off x="793044" y="136937"/>
            <a:ext cx="7772400" cy="1048396"/>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ctr" rtl="0">
              <a:lnSpc>
                <a:spcPct val="100000"/>
              </a:lnSpc>
              <a:spcBef>
                <a:spcPts val="0"/>
              </a:spcBef>
              <a:spcAft>
                <a:spcPts val="0"/>
              </a:spcAft>
              <a:buClr>
                <a:schemeClr val="dk1"/>
              </a:buClr>
              <a:buSzPct val="100000"/>
              <a:buFont typeface="Arial"/>
              <a:buNone/>
              <a:defRPr sz="4800" b="1" i="0" u="none" strike="noStrike" cap="none" baseline="0">
                <a:solidFill>
                  <a:schemeClr val="dk1"/>
                </a:solidFill>
                <a:latin typeface="Arial"/>
                <a:ea typeface="Arial"/>
                <a:cs typeface="Arial"/>
                <a:sym typeface="Arial"/>
                <a:rtl val="0"/>
              </a:defRPr>
            </a:lvl1pPr>
            <a:lvl2pPr marR="0" algn="ctr" rtl="0">
              <a:lnSpc>
                <a:spcPct val="100000"/>
              </a:lnSpc>
              <a:spcBef>
                <a:spcPts val="0"/>
              </a:spcBef>
              <a:spcAft>
                <a:spcPts val="0"/>
              </a:spcAft>
              <a:buClr>
                <a:schemeClr val="dk1"/>
              </a:buClr>
              <a:buSzPct val="100000"/>
              <a:buFont typeface="Arial"/>
              <a:buNone/>
              <a:defRPr sz="4800" b="1" i="0" u="none" strike="noStrike" cap="none" baseline="0">
                <a:solidFill>
                  <a:schemeClr val="dk1"/>
                </a:solidFill>
                <a:latin typeface="Arial"/>
                <a:ea typeface="Arial"/>
                <a:cs typeface="Arial"/>
                <a:sym typeface="Arial"/>
                <a:rtl val="0"/>
              </a:defRPr>
            </a:lvl2pPr>
            <a:lvl3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3pPr>
            <a:lvl4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4pPr>
            <a:lvl5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5pPr>
            <a:lvl6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6pPr>
            <a:lvl7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7pPr>
            <a:lvl8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8pPr>
            <a:lvl9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9pPr>
          </a:lstStyle>
          <a:p>
            <a:r>
              <a:rPr lang="en" sz="4000" dirty="0" smtClean="0">
                <a:latin typeface="Droid Serif"/>
                <a:ea typeface="Droid Serif"/>
                <a:cs typeface="Droid Serif"/>
                <a:sym typeface="Droid Serif"/>
              </a:rPr>
              <a:t>Today…</a:t>
            </a:r>
            <a:endParaRPr lang="en" sz="4000" dirty="0">
              <a:latin typeface="Droid Serif"/>
              <a:ea typeface="Droid Serif"/>
              <a:cs typeface="Droid Serif"/>
              <a:sym typeface="Droid Serif"/>
            </a:endParaRPr>
          </a:p>
        </p:txBody>
      </p:sp>
      <p:sp>
        <p:nvSpPr>
          <p:cNvPr id="3" name="Down Arrow 2"/>
          <p:cNvSpPr/>
          <p:nvPr/>
        </p:nvSpPr>
        <p:spPr>
          <a:xfrm>
            <a:off x="867832" y="3386665"/>
            <a:ext cx="1047045" cy="1467556"/>
          </a:xfrm>
          <a:prstGeom prst="downArrow">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3989210" y="3386665"/>
            <a:ext cx="1047045" cy="1467556"/>
          </a:xfrm>
          <a:prstGeom prst="downArrow">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a:off x="6850943" y="3386665"/>
            <a:ext cx="1047045" cy="1467556"/>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hape 37"/>
          <p:cNvSpPr txBox="1">
            <a:spLocks/>
          </p:cNvSpPr>
          <p:nvPr/>
        </p:nvSpPr>
        <p:spPr>
          <a:xfrm>
            <a:off x="145343" y="1559261"/>
            <a:ext cx="2492022" cy="1546500"/>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ctr" rtl="0">
              <a:lnSpc>
                <a:spcPct val="100000"/>
              </a:lnSpc>
              <a:spcBef>
                <a:spcPts val="0"/>
              </a:spcBef>
              <a:spcAft>
                <a:spcPts val="0"/>
              </a:spcAft>
              <a:buClr>
                <a:schemeClr val="dk1"/>
              </a:buClr>
              <a:buSzPct val="100000"/>
              <a:buFont typeface="Arial"/>
              <a:buNone/>
              <a:defRPr sz="4800" b="1" i="0" u="none" strike="noStrike" cap="none" baseline="0">
                <a:solidFill>
                  <a:schemeClr val="dk1"/>
                </a:solidFill>
                <a:latin typeface="Arial"/>
                <a:ea typeface="Arial"/>
                <a:cs typeface="Arial"/>
                <a:sym typeface="Arial"/>
                <a:rtl val="0"/>
              </a:defRPr>
            </a:lvl1pPr>
            <a:lvl2pPr marR="0" algn="ctr" rtl="0">
              <a:lnSpc>
                <a:spcPct val="100000"/>
              </a:lnSpc>
              <a:spcBef>
                <a:spcPts val="0"/>
              </a:spcBef>
              <a:spcAft>
                <a:spcPts val="0"/>
              </a:spcAft>
              <a:buClr>
                <a:schemeClr val="dk1"/>
              </a:buClr>
              <a:buSzPct val="100000"/>
              <a:buFont typeface="Arial"/>
              <a:buNone/>
              <a:defRPr sz="4800" b="1" i="0" u="none" strike="noStrike" cap="none" baseline="0">
                <a:solidFill>
                  <a:schemeClr val="dk1"/>
                </a:solidFill>
                <a:latin typeface="Arial"/>
                <a:ea typeface="Arial"/>
                <a:cs typeface="Arial"/>
                <a:sym typeface="Arial"/>
                <a:rtl val="0"/>
              </a:defRPr>
            </a:lvl2pPr>
            <a:lvl3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3pPr>
            <a:lvl4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4pPr>
            <a:lvl5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5pPr>
            <a:lvl6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6pPr>
            <a:lvl7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7pPr>
            <a:lvl8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8pPr>
            <a:lvl9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9pPr>
          </a:lstStyle>
          <a:p>
            <a:r>
              <a:rPr lang="en" sz="4000" dirty="0" smtClean="0">
                <a:solidFill>
                  <a:srgbClr val="C00000"/>
                </a:solidFill>
                <a:latin typeface="Droid Serif"/>
                <a:ea typeface="Droid Serif"/>
                <a:cs typeface="Droid Serif"/>
                <a:sym typeface="Droid Serif"/>
              </a:rPr>
              <a:t>Python</a:t>
            </a:r>
            <a:endParaRPr lang="en" sz="4000" dirty="0">
              <a:solidFill>
                <a:srgbClr val="C00000"/>
              </a:solidFill>
              <a:latin typeface="Droid Serif"/>
              <a:ea typeface="Droid Serif"/>
              <a:cs typeface="Droid Serif"/>
              <a:sym typeface="Droid Serif"/>
            </a:endParaRPr>
          </a:p>
        </p:txBody>
      </p:sp>
      <p:sp>
        <p:nvSpPr>
          <p:cNvPr id="9" name="Shape 37"/>
          <p:cNvSpPr txBox="1">
            <a:spLocks/>
          </p:cNvSpPr>
          <p:nvPr/>
        </p:nvSpPr>
        <p:spPr>
          <a:xfrm>
            <a:off x="6191955" y="1542326"/>
            <a:ext cx="2492022" cy="1546500"/>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ctr" rtl="0">
              <a:lnSpc>
                <a:spcPct val="100000"/>
              </a:lnSpc>
              <a:spcBef>
                <a:spcPts val="0"/>
              </a:spcBef>
              <a:spcAft>
                <a:spcPts val="0"/>
              </a:spcAft>
              <a:buClr>
                <a:schemeClr val="dk1"/>
              </a:buClr>
              <a:buSzPct val="100000"/>
              <a:buFont typeface="Arial"/>
              <a:buNone/>
              <a:defRPr sz="4800" b="1" i="0" u="none" strike="noStrike" cap="none" baseline="0">
                <a:solidFill>
                  <a:schemeClr val="dk1"/>
                </a:solidFill>
                <a:latin typeface="Arial"/>
                <a:ea typeface="Arial"/>
                <a:cs typeface="Arial"/>
                <a:sym typeface="Arial"/>
                <a:rtl val="0"/>
              </a:defRPr>
            </a:lvl1pPr>
            <a:lvl2pPr marR="0" algn="ctr" rtl="0">
              <a:lnSpc>
                <a:spcPct val="100000"/>
              </a:lnSpc>
              <a:spcBef>
                <a:spcPts val="0"/>
              </a:spcBef>
              <a:spcAft>
                <a:spcPts val="0"/>
              </a:spcAft>
              <a:buClr>
                <a:schemeClr val="dk1"/>
              </a:buClr>
              <a:buSzPct val="100000"/>
              <a:buFont typeface="Arial"/>
              <a:buNone/>
              <a:defRPr sz="4800" b="1" i="0" u="none" strike="noStrike" cap="none" baseline="0">
                <a:solidFill>
                  <a:schemeClr val="dk1"/>
                </a:solidFill>
                <a:latin typeface="Arial"/>
                <a:ea typeface="Arial"/>
                <a:cs typeface="Arial"/>
                <a:sym typeface="Arial"/>
                <a:rtl val="0"/>
              </a:defRPr>
            </a:lvl2pPr>
            <a:lvl3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3pPr>
            <a:lvl4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4pPr>
            <a:lvl5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5pPr>
            <a:lvl6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6pPr>
            <a:lvl7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7pPr>
            <a:lvl8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8pPr>
            <a:lvl9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9pPr>
          </a:lstStyle>
          <a:p>
            <a:r>
              <a:rPr lang="en" sz="4000" dirty="0" smtClean="0">
                <a:latin typeface="Droid Serif"/>
                <a:ea typeface="Droid Serif"/>
                <a:cs typeface="Droid Serif"/>
                <a:sym typeface="Droid Serif"/>
              </a:rPr>
              <a:t>MyCS </a:t>
            </a:r>
            <a:r>
              <a:rPr lang="en" sz="1800" dirty="0" smtClean="0">
                <a:latin typeface="Droid Serif"/>
                <a:ea typeface="Droid Serif"/>
                <a:cs typeface="Droid Serif"/>
                <a:sym typeface="Droid Serif"/>
              </a:rPr>
              <a:t>(computer)</a:t>
            </a:r>
            <a:endParaRPr lang="en" sz="4000" dirty="0">
              <a:latin typeface="Droid Serif"/>
              <a:ea typeface="Droid Serif"/>
              <a:cs typeface="Droid Serif"/>
              <a:sym typeface="Droid Serif"/>
            </a:endParaRPr>
          </a:p>
        </p:txBody>
      </p:sp>
      <p:sp>
        <p:nvSpPr>
          <p:cNvPr id="12" name="Shape 37"/>
          <p:cNvSpPr txBox="1">
            <a:spLocks/>
          </p:cNvSpPr>
          <p:nvPr/>
        </p:nvSpPr>
        <p:spPr>
          <a:xfrm>
            <a:off x="145343" y="4974150"/>
            <a:ext cx="2492022" cy="1546500"/>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ctr" rtl="0">
              <a:lnSpc>
                <a:spcPct val="100000"/>
              </a:lnSpc>
              <a:spcBef>
                <a:spcPts val="0"/>
              </a:spcBef>
              <a:spcAft>
                <a:spcPts val="0"/>
              </a:spcAft>
              <a:buClr>
                <a:schemeClr val="dk1"/>
              </a:buClr>
              <a:buSzPct val="100000"/>
              <a:buFont typeface="Arial"/>
              <a:buNone/>
              <a:defRPr sz="4800" b="1" i="0" u="none" strike="noStrike" cap="none" baseline="0">
                <a:solidFill>
                  <a:schemeClr val="dk1"/>
                </a:solidFill>
                <a:latin typeface="Arial"/>
                <a:ea typeface="Arial"/>
                <a:cs typeface="Arial"/>
                <a:sym typeface="Arial"/>
                <a:rtl val="0"/>
              </a:defRPr>
            </a:lvl1pPr>
            <a:lvl2pPr marR="0" algn="ctr" rtl="0">
              <a:lnSpc>
                <a:spcPct val="100000"/>
              </a:lnSpc>
              <a:spcBef>
                <a:spcPts val="0"/>
              </a:spcBef>
              <a:spcAft>
                <a:spcPts val="0"/>
              </a:spcAft>
              <a:buClr>
                <a:schemeClr val="dk1"/>
              </a:buClr>
              <a:buSzPct val="100000"/>
              <a:buFont typeface="Arial"/>
              <a:buNone/>
              <a:defRPr sz="4800" b="1" i="0" u="none" strike="noStrike" cap="none" baseline="0">
                <a:solidFill>
                  <a:schemeClr val="dk1"/>
                </a:solidFill>
                <a:latin typeface="Arial"/>
                <a:ea typeface="Arial"/>
                <a:cs typeface="Arial"/>
                <a:sym typeface="Arial"/>
                <a:rtl val="0"/>
              </a:defRPr>
            </a:lvl2pPr>
            <a:lvl3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3pPr>
            <a:lvl4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4pPr>
            <a:lvl5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5pPr>
            <a:lvl6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6pPr>
            <a:lvl7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7pPr>
            <a:lvl8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8pPr>
            <a:lvl9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9pPr>
          </a:lstStyle>
          <a:p>
            <a:r>
              <a:rPr lang="en" sz="4000" dirty="0" smtClean="0">
                <a:solidFill>
                  <a:srgbClr val="009900"/>
                </a:solidFill>
                <a:latin typeface="Droid Serif"/>
                <a:ea typeface="Droid Serif"/>
                <a:cs typeface="Droid Serif"/>
                <a:sym typeface="Droid Serif"/>
              </a:rPr>
              <a:t>AppInv</a:t>
            </a:r>
            <a:endParaRPr lang="en" sz="4000" dirty="0">
              <a:solidFill>
                <a:srgbClr val="009900"/>
              </a:solidFill>
              <a:latin typeface="Droid Serif"/>
              <a:ea typeface="Droid Serif"/>
              <a:cs typeface="Droid Serif"/>
              <a:sym typeface="Droid Serif"/>
            </a:endParaRPr>
          </a:p>
        </p:txBody>
      </p:sp>
      <p:sp>
        <p:nvSpPr>
          <p:cNvPr id="13" name="Shape 37"/>
          <p:cNvSpPr txBox="1">
            <a:spLocks/>
          </p:cNvSpPr>
          <p:nvPr/>
        </p:nvSpPr>
        <p:spPr>
          <a:xfrm>
            <a:off x="3311906" y="1553615"/>
            <a:ext cx="2492022" cy="1546500"/>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ctr" rtl="0">
              <a:lnSpc>
                <a:spcPct val="100000"/>
              </a:lnSpc>
              <a:spcBef>
                <a:spcPts val="0"/>
              </a:spcBef>
              <a:spcAft>
                <a:spcPts val="0"/>
              </a:spcAft>
              <a:buClr>
                <a:schemeClr val="dk1"/>
              </a:buClr>
              <a:buSzPct val="100000"/>
              <a:buFont typeface="Arial"/>
              <a:buNone/>
              <a:defRPr sz="4800" b="1" i="0" u="none" strike="noStrike" cap="none" baseline="0">
                <a:solidFill>
                  <a:schemeClr val="dk1"/>
                </a:solidFill>
                <a:latin typeface="Arial"/>
                <a:ea typeface="Arial"/>
                <a:cs typeface="Arial"/>
                <a:sym typeface="Arial"/>
                <a:rtl val="0"/>
              </a:defRPr>
            </a:lvl1pPr>
            <a:lvl2pPr marR="0" algn="ctr" rtl="0">
              <a:lnSpc>
                <a:spcPct val="100000"/>
              </a:lnSpc>
              <a:spcBef>
                <a:spcPts val="0"/>
              </a:spcBef>
              <a:spcAft>
                <a:spcPts val="0"/>
              </a:spcAft>
              <a:buClr>
                <a:schemeClr val="dk1"/>
              </a:buClr>
              <a:buSzPct val="100000"/>
              <a:buFont typeface="Arial"/>
              <a:buNone/>
              <a:defRPr sz="4800" b="1" i="0" u="none" strike="noStrike" cap="none" baseline="0">
                <a:solidFill>
                  <a:schemeClr val="dk1"/>
                </a:solidFill>
                <a:latin typeface="Arial"/>
                <a:ea typeface="Arial"/>
                <a:cs typeface="Arial"/>
                <a:sym typeface="Arial"/>
                <a:rtl val="0"/>
              </a:defRPr>
            </a:lvl2pPr>
            <a:lvl3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3pPr>
            <a:lvl4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4pPr>
            <a:lvl5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5pPr>
            <a:lvl6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6pPr>
            <a:lvl7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7pPr>
            <a:lvl8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8pPr>
            <a:lvl9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9pPr>
          </a:lstStyle>
          <a:p>
            <a:r>
              <a:rPr lang="en" sz="4000" dirty="0" smtClean="0">
                <a:solidFill>
                  <a:srgbClr val="009900"/>
                </a:solidFill>
                <a:latin typeface="Droid Serif"/>
                <a:ea typeface="Droid Serif"/>
                <a:cs typeface="Droid Serif"/>
                <a:sym typeface="Droid Serif"/>
              </a:rPr>
              <a:t>AppInv</a:t>
            </a:r>
            <a:endParaRPr lang="en" sz="4000" dirty="0">
              <a:solidFill>
                <a:srgbClr val="009900"/>
              </a:solidFill>
              <a:latin typeface="Droid Serif"/>
              <a:ea typeface="Droid Serif"/>
              <a:cs typeface="Droid Serif"/>
              <a:sym typeface="Droid Serif"/>
            </a:endParaRPr>
          </a:p>
        </p:txBody>
      </p:sp>
      <p:sp>
        <p:nvSpPr>
          <p:cNvPr id="14" name="Shape 37"/>
          <p:cNvSpPr txBox="1">
            <a:spLocks/>
          </p:cNvSpPr>
          <p:nvPr/>
        </p:nvSpPr>
        <p:spPr>
          <a:xfrm>
            <a:off x="3311906" y="4968504"/>
            <a:ext cx="2492022" cy="1546500"/>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ctr" rtl="0">
              <a:lnSpc>
                <a:spcPct val="100000"/>
              </a:lnSpc>
              <a:spcBef>
                <a:spcPts val="0"/>
              </a:spcBef>
              <a:spcAft>
                <a:spcPts val="0"/>
              </a:spcAft>
              <a:buClr>
                <a:schemeClr val="dk1"/>
              </a:buClr>
              <a:buSzPct val="100000"/>
              <a:buFont typeface="Arial"/>
              <a:buNone/>
              <a:defRPr sz="4800" b="1" i="0" u="none" strike="noStrike" cap="none" baseline="0">
                <a:solidFill>
                  <a:schemeClr val="dk1"/>
                </a:solidFill>
                <a:latin typeface="Arial"/>
                <a:ea typeface="Arial"/>
                <a:cs typeface="Arial"/>
                <a:sym typeface="Arial"/>
                <a:rtl val="0"/>
              </a:defRPr>
            </a:lvl1pPr>
            <a:lvl2pPr marR="0" algn="ctr" rtl="0">
              <a:lnSpc>
                <a:spcPct val="100000"/>
              </a:lnSpc>
              <a:spcBef>
                <a:spcPts val="0"/>
              </a:spcBef>
              <a:spcAft>
                <a:spcPts val="0"/>
              </a:spcAft>
              <a:buClr>
                <a:schemeClr val="dk1"/>
              </a:buClr>
              <a:buSzPct val="100000"/>
              <a:buFont typeface="Arial"/>
              <a:buNone/>
              <a:defRPr sz="4800" b="1" i="0" u="none" strike="noStrike" cap="none" baseline="0">
                <a:solidFill>
                  <a:schemeClr val="dk1"/>
                </a:solidFill>
                <a:latin typeface="Arial"/>
                <a:ea typeface="Arial"/>
                <a:cs typeface="Arial"/>
                <a:sym typeface="Arial"/>
                <a:rtl val="0"/>
              </a:defRPr>
            </a:lvl2pPr>
            <a:lvl3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3pPr>
            <a:lvl4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4pPr>
            <a:lvl5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5pPr>
            <a:lvl6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6pPr>
            <a:lvl7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7pPr>
            <a:lvl8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8pPr>
            <a:lvl9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9pPr>
          </a:lstStyle>
          <a:p>
            <a:r>
              <a:rPr lang="en" sz="4000" dirty="0" smtClean="0">
                <a:solidFill>
                  <a:srgbClr val="0000FF"/>
                </a:solidFill>
                <a:latin typeface="Droid Serif"/>
                <a:ea typeface="Droid Serif"/>
                <a:cs typeface="Droid Serif"/>
                <a:sym typeface="Droid Serif"/>
              </a:rPr>
              <a:t>Arduino</a:t>
            </a:r>
            <a:endParaRPr lang="en" sz="4000" dirty="0">
              <a:solidFill>
                <a:srgbClr val="0000FF"/>
              </a:solidFill>
              <a:latin typeface="Droid Serif"/>
              <a:ea typeface="Droid Serif"/>
              <a:cs typeface="Droid Serif"/>
              <a:sym typeface="Droid Serif"/>
            </a:endParaRPr>
          </a:p>
        </p:txBody>
      </p:sp>
      <p:sp>
        <p:nvSpPr>
          <p:cNvPr id="15" name="Shape 37"/>
          <p:cNvSpPr txBox="1">
            <a:spLocks/>
          </p:cNvSpPr>
          <p:nvPr/>
        </p:nvSpPr>
        <p:spPr>
          <a:xfrm>
            <a:off x="6128454" y="4968504"/>
            <a:ext cx="2492022" cy="1546500"/>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ctr" rtl="0">
              <a:lnSpc>
                <a:spcPct val="100000"/>
              </a:lnSpc>
              <a:spcBef>
                <a:spcPts val="0"/>
              </a:spcBef>
              <a:spcAft>
                <a:spcPts val="0"/>
              </a:spcAft>
              <a:buClr>
                <a:schemeClr val="dk1"/>
              </a:buClr>
              <a:buSzPct val="100000"/>
              <a:buFont typeface="Arial"/>
              <a:buNone/>
              <a:defRPr sz="4800" b="1" i="0" u="none" strike="noStrike" cap="none" baseline="0">
                <a:solidFill>
                  <a:schemeClr val="dk1"/>
                </a:solidFill>
                <a:latin typeface="Arial"/>
                <a:ea typeface="Arial"/>
                <a:cs typeface="Arial"/>
                <a:sym typeface="Arial"/>
                <a:rtl val="0"/>
              </a:defRPr>
            </a:lvl1pPr>
            <a:lvl2pPr marR="0" algn="ctr" rtl="0">
              <a:lnSpc>
                <a:spcPct val="100000"/>
              </a:lnSpc>
              <a:spcBef>
                <a:spcPts val="0"/>
              </a:spcBef>
              <a:spcAft>
                <a:spcPts val="0"/>
              </a:spcAft>
              <a:buClr>
                <a:schemeClr val="dk1"/>
              </a:buClr>
              <a:buSzPct val="100000"/>
              <a:buFont typeface="Arial"/>
              <a:buNone/>
              <a:defRPr sz="4800" b="1" i="0" u="none" strike="noStrike" cap="none" baseline="0">
                <a:solidFill>
                  <a:schemeClr val="dk1"/>
                </a:solidFill>
                <a:latin typeface="Arial"/>
                <a:ea typeface="Arial"/>
                <a:cs typeface="Arial"/>
                <a:sym typeface="Arial"/>
                <a:rtl val="0"/>
              </a:defRPr>
            </a:lvl2pPr>
            <a:lvl3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3pPr>
            <a:lvl4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4pPr>
            <a:lvl5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5pPr>
            <a:lvl6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6pPr>
            <a:lvl7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7pPr>
            <a:lvl8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8pPr>
            <a:lvl9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9pPr>
          </a:lstStyle>
          <a:p>
            <a:r>
              <a:rPr lang="en" sz="4000" dirty="0" smtClean="0">
                <a:latin typeface="Droid Serif"/>
                <a:ea typeface="Droid Serif"/>
                <a:cs typeface="Droid Serif"/>
                <a:sym typeface="Droid Serif"/>
              </a:rPr>
              <a:t>MyCS </a:t>
            </a:r>
            <a:r>
              <a:rPr lang="en" sz="1800" dirty="0" smtClean="0">
                <a:latin typeface="Droid Serif"/>
                <a:ea typeface="Droid Serif"/>
                <a:cs typeface="Droid Serif"/>
                <a:sym typeface="Droid Serif"/>
              </a:rPr>
              <a:t>(data!)</a:t>
            </a:r>
            <a:endParaRPr lang="en" sz="4000" dirty="0">
              <a:latin typeface="Droid Serif"/>
              <a:ea typeface="Droid Serif"/>
              <a:cs typeface="Droid Serif"/>
              <a:sym typeface="Droid Serif"/>
            </a:endParaRPr>
          </a:p>
        </p:txBody>
      </p:sp>
    </p:spTree>
    <p:extLst>
      <p:ext uri="{BB962C8B-B14F-4D97-AF65-F5344CB8AC3E}">
        <p14:creationId xmlns:p14="http://schemas.microsoft.com/office/powerpoint/2010/main" val="25821092"/>
      </p:ext>
    </p:extLst>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Shape 97"/>
          <p:cNvSpPr txBox="1"/>
          <p:nvPr/>
        </p:nvSpPr>
        <p:spPr>
          <a:xfrm>
            <a:off x="351150" y="297775"/>
            <a:ext cx="8640900" cy="780599"/>
          </a:xfrm>
          <a:prstGeom prst="rect">
            <a:avLst/>
          </a:prstGeom>
          <a:noFill/>
        </p:spPr>
        <p:txBody>
          <a:bodyPr lIns="91425" tIns="91425" rIns="91425" bIns="91425" anchor="t" anchorCtr="0">
            <a:noAutofit/>
          </a:bodyPr>
          <a:lstStyle/>
          <a:p>
            <a:pPr lvl="0" rtl="0">
              <a:spcBef>
                <a:spcPts val="0"/>
              </a:spcBef>
              <a:buNone/>
            </a:pPr>
            <a:r>
              <a:rPr lang="en" sz="3600" b="1" dirty="0">
                <a:latin typeface="Droid Serif"/>
                <a:ea typeface="Droid Serif"/>
                <a:cs typeface="Droid Serif"/>
                <a:sym typeface="Droid Serif"/>
              </a:rPr>
              <a:t>Data:</a:t>
            </a:r>
            <a:r>
              <a:rPr lang="en" sz="3600" dirty="0">
                <a:latin typeface="Droid Serif"/>
                <a:ea typeface="Droid Serif"/>
                <a:cs typeface="Droid Serif"/>
                <a:sym typeface="Droid Serif"/>
              </a:rPr>
              <a:t> a</a:t>
            </a:r>
            <a:r>
              <a:rPr lang="en" sz="3600" dirty="0" smtClean="0">
                <a:latin typeface="Droid Serif"/>
                <a:ea typeface="Droid Serif"/>
                <a:cs typeface="Droid Serif"/>
                <a:sym typeface="Droid Serif"/>
              </a:rPr>
              <a:t> </a:t>
            </a:r>
            <a:r>
              <a:rPr lang="en" sz="3600" u="sng" dirty="0">
                <a:solidFill>
                  <a:schemeClr val="hlink"/>
                </a:solidFill>
                <a:latin typeface="Droid Serif"/>
                <a:ea typeface="Droid Serif"/>
                <a:cs typeface="Droid Serif"/>
                <a:sym typeface="Droid Serif"/>
                <a:hlinkClick r:id="rId3"/>
              </a:rPr>
              <a:t>big</a:t>
            </a:r>
            <a:r>
              <a:rPr lang="en" sz="3600" dirty="0">
                <a:latin typeface="Droid Serif"/>
                <a:ea typeface="Droid Serif"/>
                <a:cs typeface="Droid Serif"/>
                <a:sym typeface="Droid Serif"/>
              </a:rPr>
              <a:t> </a:t>
            </a:r>
            <a:r>
              <a:rPr lang="en" sz="3600" dirty="0" smtClean="0">
                <a:latin typeface="Droid Serif"/>
                <a:ea typeface="Droid Serif"/>
                <a:cs typeface="Droid Serif"/>
                <a:sym typeface="Droid Serif"/>
              </a:rPr>
              <a:t>example</a:t>
            </a:r>
            <a:endParaRPr lang="en" sz="3600" dirty="0">
              <a:latin typeface="Droid Serif"/>
              <a:ea typeface="Droid Serif"/>
              <a:cs typeface="Droid Serif"/>
              <a:sym typeface="Droid Serif"/>
            </a:endParaRPr>
          </a:p>
        </p:txBody>
      </p:sp>
      <p:sp>
        <p:nvSpPr>
          <p:cNvPr id="98" name="Shape 98"/>
          <p:cNvSpPr txBox="1"/>
          <p:nvPr/>
        </p:nvSpPr>
        <p:spPr>
          <a:xfrm>
            <a:off x="6112700" y="1637700"/>
            <a:ext cx="2202900" cy="780599"/>
          </a:xfrm>
          <a:prstGeom prst="rect">
            <a:avLst/>
          </a:prstGeom>
          <a:noFill/>
        </p:spPr>
        <p:txBody>
          <a:bodyPr lIns="91425" tIns="91425" rIns="91425" bIns="91425" anchor="t" anchorCtr="0">
            <a:noAutofit/>
          </a:bodyPr>
          <a:lstStyle/>
          <a:p>
            <a:pPr lvl="0" rtl="0">
              <a:lnSpc>
                <a:spcPct val="150000"/>
              </a:lnSpc>
              <a:spcBef>
                <a:spcPts val="0"/>
              </a:spcBef>
              <a:buNone/>
            </a:pPr>
            <a:r>
              <a:rPr lang="en" sz="2400">
                <a:latin typeface="Droid Serif"/>
                <a:ea typeface="Droid Serif"/>
                <a:cs typeface="Droid Serif"/>
                <a:sym typeface="Droid Serif"/>
              </a:rPr>
              <a:t>Google Glass</a:t>
            </a:r>
          </a:p>
        </p:txBody>
      </p:sp>
      <p:pic>
        <p:nvPicPr>
          <p:cNvPr id="99" name="Shape 99"/>
          <p:cNvPicPr preferRelativeResize="0"/>
          <p:nvPr/>
        </p:nvPicPr>
        <p:blipFill>
          <a:blip r:embed="rId4"/>
          <a:stretch>
            <a:fillRect/>
          </a:stretch>
        </p:blipFill>
        <p:spPr>
          <a:xfrm>
            <a:off x="479725" y="1383109"/>
            <a:ext cx="5542324" cy="4743474"/>
          </a:xfrm>
          <a:prstGeom prst="rect">
            <a:avLst/>
          </a:prstGeom>
          <a:noFill/>
          <a:ln>
            <a:noFill/>
          </a:ln>
        </p:spPr>
      </p:pic>
      <p:sp>
        <p:nvSpPr>
          <p:cNvPr id="100" name="Shape 100"/>
          <p:cNvSpPr txBox="1"/>
          <p:nvPr/>
        </p:nvSpPr>
        <p:spPr>
          <a:xfrm>
            <a:off x="6112700" y="3085050"/>
            <a:ext cx="2202900" cy="1005899"/>
          </a:xfrm>
          <a:prstGeom prst="rect">
            <a:avLst/>
          </a:prstGeom>
          <a:noFill/>
        </p:spPr>
        <p:txBody>
          <a:bodyPr lIns="91425" tIns="91425" rIns="91425" bIns="91425" anchor="t" anchorCtr="0">
            <a:noAutofit/>
          </a:bodyPr>
          <a:lstStyle/>
          <a:p>
            <a:pPr lvl="0" algn="ctr" rtl="0">
              <a:lnSpc>
                <a:spcPct val="150000"/>
              </a:lnSpc>
              <a:spcBef>
                <a:spcPts val="0"/>
              </a:spcBef>
              <a:buNone/>
            </a:pPr>
            <a:r>
              <a:rPr lang="en" sz="1800" dirty="0" smtClean="0">
                <a:latin typeface="Droid Serif"/>
                <a:ea typeface="Droid Serif"/>
                <a:cs typeface="Droid Serif"/>
                <a:sym typeface="Droid Serif"/>
              </a:rPr>
              <a:t>100</a:t>
            </a:r>
            <a:r>
              <a:rPr lang="en" sz="1800" dirty="0" smtClean="0">
                <a:latin typeface="Droid Serif"/>
                <a:ea typeface="Droid Serif"/>
                <a:cs typeface="Droid Serif"/>
                <a:sym typeface="Droid Serif"/>
              </a:rPr>
              <a:t> </a:t>
            </a:r>
            <a:r>
              <a:rPr lang="en" sz="1800" dirty="0">
                <a:latin typeface="Droid Serif"/>
                <a:ea typeface="Droid Serif"/>
                <a:cs typeface="Droid Serif"/>
                <a:sym typeface="Droid Serif"/>
              </a:rPr>
              <a:t>years of HD: </a:t>
            </a:r>
            <a:r>
              <a:rPr lang="en" sz="1800" dirty="0" smtClean="0">
                <a:latin typeface="Droid Serif"/>
                <a:ea typeface="Droid Serif"/>
                <a:cs typeface="Droid Serif"/>
                <a:sym typeface="Droid Serif"/>
              </a:rPr>
              <a:t>10,000,000 </a:t>
            </a:r>
            <a:r>
              <a:rPr lang="en" sz="1800" dirty="0" smtClean="0">
                <a:latin typeface="Droid Serif"/>
                <a:ea typeface="Droid Serif"/>
                <a:cs typeface="Droid Serif"/>
                <a:sym typeface="Droid Serif"/>
              </a:rPr>
              <a:t>GB</a:t>
            </a:r>
            <a:endParaRPr lang="en-US" sz="1800" dirty="0" smtClean="0">
              <a:latin typeface="Droid Serif"/>
              <a:ea typeface="Droid Serif"/>
              <a:cs typeface="Droid Serif"/>
              <a:sym typeface="Droid Serif"/>
            </a:endParaRPr>
          </a:p>
          <a:p>
            <a:pPr lvl="0" algn="ctr" rtl="0">
              <a:lnSpc>
                <a:spcPct val="150000"/>
              </a:lnSpc>
              <a:spcBef>
                <a:spcPts val="0"/>
              </a:spcBef>
              <a:buNone/>
            </a:pPr>
            <a:r>
              <a:rPr lang="en-US" sz="1800" dirty="0" smtClean="0">
                <a:latin typeface="Droid Serif"/>
                <a:ea typeface="Droid Serif"/>
                <a:cs typeface="Droid Serif"/>
                <a:sym typeface="Droid Serif"/>
              </a:rPr>
              <a:t>= </a:t>
            </a:r>
            <a:r>
              <a:rPr lang="en-US" sz="1800" dirty="0" smtClean="0">
                <a:latin typeface="Droid Serif"/>
                <a:ea typeface="Droid Serif"/>
                <a:cs typeface="Droid Serif"/>
                <a:sym typeface="Droid Serif"/>
              </a:rPr>
              <a:t>10 </a:t>
            </a:r>
            <a:r>
              <a:rPr lang="en-US" sz="1800" dirty="0" smtClean="0">
                <a:latin typeface="Droid Serif"/>
                <a:ea typeface="Droid Serif"/>
                <a:cs typeface="Droid Serif"/>
                <a:sym typeface="Droid Serif"/>
              </a:rPr>
              <a:t>Petabytes</a:t>
            </a:r>
            <a:endParaRPr lang="en" sz="1800" dirty="0">
              <a:latin typeface="Droid Serif"/>
              <a:ea typeface="Droid Serif"/>
              <a:cs typeface="Droid Serif"/>
              <a:sym typeface="Droid Serif"/>
            </a:endParaRPr>
          </a:p>
        </p:txBody>
      </p:sp>
      <p:sp>
        <p:nvSpPr>
          <p:cNvPr id="101" name="Shape 101"/>
          <p:cNvSpPr txBox="1"/>
          <p:nvPr/>
        </p:nvSpPr>
        <p:spPr>
          <a:xfrm>
            <a:off x="6789150" y="5973922"/>
            <a:ext cx="2202900" cy="780599"/>
          </a:xfrm>
          <a:prstGeom prst="rect">
            <a:avLst/>
          </a:prstGeom>
          <a:noFill/>
        </p:spPr>
        <p:txBody>
          <a:bodyPr lIns="91425" tIns="91425" rIns="91425" bIns="91425" anchor="t" anchorCtr="0">
            <a:noAutofit/>
          </a:bodyPr>
          <a:lstStyle/>
          <a:p>
            <a:pPr lvl="0" algn="r" rtl="0">
              <a:lnSpc>
                <a:spcPct val="150000"/>
              </a:lnSpc>
              <a:spcBef>
                <a:spcPts val="0"/>
              </a:spcBef>
              <a:buNone/>
            </a:pPr>
            <a:r>
              <a:rPr lang="en" sz="2400" i="1" dirty="0" smtClean="0">
                <a:latin typeface="Droid Serif"/>
                <a:ea typeface="Droid Serif"/>
                <a:cs typeface="Droid Serif"/>
                <a:sym typeface="Droid Serif"/>
              </a:rPr>
              <a:t>video #1</a:t>
            </a:r>
            <a:endParaRPr lang="en" sz="2400" i="1" dirty="0">
              <a:latin typeface="Droid Serif"/>
              <a:ea typeface="Droid Serif"/>
              <a:cs typeface="Droid Serif"/>
              <a:sym typeface="Droid Serif"/>
            </a:endParaRPr>
          </a:p>
        </p:txBody>
      </p:sp>
    </p:spTree>
    <p:extLst>
      <p:ext uri="{BB962C8B-B14F-4D97-AF65-F5344CB8AC3E}">
        <p14:creationId xmlns:p14="http://schemas.microsoft.com/office/powerpoint/2010/main" val="3550700706"/>
      </p:ext>
    </p:extLst>
  </p:cSld>
  <p:clrMapOvr>
    <a:masterClrMapping/>
  </p:clrMapOvr>
  <p:transition spd="slow">
    <p:cut/>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623"/>
        <p:cNvGrpSpPr/>
        <p:nvPr/>
      </p:nvGrpSpPr>
      <p:grpSpPr>
        <a:xfrm>
          <a:off x="0" y="0"/>
          <a:ext cx="0" cy="0"/>
          <a:chOff x="0" y="0"/>
          <a:chExt cx="0" cy="0"/>
        </a:xfrm>
      </p:grpSpPr>
      <p:sp>
        <p:nvSpPr>
          <p:cNvPr id="1624" name="Shape 1624"/>
          <p:cNvSpPr txBox="1">
            <a:spLocks noGrp="1"/>
          </p:cNvSpPr>
          <p:nvPr>
            <p:ph type="title"/>
          </p:nvPr>
        </p:nvSpPr>
        <p:spPr>
          <a:xfrm>
            <a:off x="167425" y="161937"/>
            <a:ext cx="8229600" cy="1143000"/>
          </a:xfrm>
          <a:prstGeom prst="rect">
            <a:avLst/>
          </a:prstGeom>
        </p:spPr>
        <p:txBody>
          <a:bodyPr lIns="91425" tIns="91425" rIns="91425" bIns="91425" anchor="t" anchorCtr="0">
            <a:noAutofit/>
          </a:bodyPr>
          <a:lstStyle/>
          <a:p>
            <a:pPr>
              <a:spcBef>
                <a:spcPts val="0"/>
              </a:spcBef>
              <a:buNone/>
            </a:pPr>
            <a:r>
              <a:rPr lang="en" dirty="0" smtClean="0">
                <a:latin typeface="Droid Serif"/>
                <a:ea typeface="Droid Serif"/>
                <a:cs typeface="Droid Serif"/>
                <a:sym typeface="Droid Serif"/>
              </a:rPr>
              <a:t>One </a:t>
            </a:r>
            <a:r>
              <a:rPr lang="en" dirty="0">
                <a:latin typeface="Droid Serif"/>
                <a:ea typeface="Droid Serif"/>
                <a:cs typeface="Droid Serif"/>
                <a:sym typeface="Droid Serif"/>
              </a:rPr>
              <a:t>game: </a:t>
            </a:r>
            <a:r>
              <a:rPr lang="en" b="0" i="1" dirty="0">
                <a:latin typeface="Droid Serif"/>
                <a:ea typeface="Droid Serif"/>
                <a:cs typeface="Droid Serif"/>
                <a:sym typeface="Droid Serif"/>
              </a:rPr>
              <a:t>Up, up, and away!</a:t>
            </a:r>
          </a:p>
        </p:txBody>
      </p:sp>
      <p:sp>
        <p:nvSpPr>
          <p:cNvPr id="1625" name="Shape 1625"/>
          <p:cNvSpPr txBox="1">
            <a:spLocks noGrp="1"/>
          </p:cNvSpPr>
          <p:nvPr>
            <p:ph type="body" idx="1"/>
          </p:nvPr>
        </p:nvSpPr>
        <p:spPr>
          <a:xfrm>
            <a:off x="579200" y="1304950"/>
            <a:ext cx="8229600" cy="3592800"/>
          </a:xfrm>
          <a:prstGeom prst="rect">
            <a:avLst/>
          </a:prstGeom>
        </p:spPr>
        <p:txBody>
          <a:bodyPr lIns="91425" tIns="91425" rIns="91425" bIns="91425" anchor="t" anchorCtr="0">
            <a:noAutofit/>
          </a:bodyPr>
          <a:lstStyle/>
          <a:p>
            <a:pPr lvl="0" rtl="0">
              <a:spcBef>
                <a:spcPts val="0"/>
              </a:spcBef>
              <a:buNone/>
            </a:pPr>
            <a:r>
              <a:rPr lang="en" dirty="0">
                <a:latin typeface="Droid Serif"/>
                <a:ea typeface="Droid Serif"/>
                <a:cs typeface="Droid Serif"/>
                <a:sym typeface="Droid Serif"/>
              </a:rPr>
              <a:t>(1) Choose a main character...</a:t>
            </a:r>
          </a:p>
          <a:p>
            <a:pPr lvl="0" rtl="0">
              <a:spcBef>
                <a:spcPts val="0"/>
              </a:spcBef>
              <a:buNone/>
            </a:pPr>
            <a:r>
              <a:rPr lang="en" dirty="0">
                <a:latin typeface="Droid Serif"/>
                <a:ea typeface="Droid Serif"/>
                <a:cs typeface="Droid Serif"/>
                <a:sym typeface="Droid Serif"/>
              </a:rPr>
              <a:t>		(</a:t>
            </a:r>
            <a:r>
              <a:rPr lang="en" i="1" dirty="0">
                <a:latin typeface="Droid Serif"/>
                <a:ea typeface="Droid Serif"/>
                <a:cs typeface="Droid Serif"/>
                <a:sym typeface="Droid Serif"/>
              </a:rPr>
              <a:t>something that you want to </a:t>
            </a:r>
            <a:r>
              <a:rPr lang="en" i="1" dirty="0" smtClean="0">
                <a:latin typeface="Droid Serif"/>
                <a:ea typeface="Droid Serif"/>
                <a:cs typeface="Droid Serif"/>
                <a:sym typeface="Droid Serif"/>
              </a:rPr>
              <a:t>"fly")</a:t>
            </a:r>
            <a:endParaRPr lang="en" i="1" dirty="0">
              <a:latin typeface="Droid Serif"/>
              <a:ea typeface="Droid Serif"/>
              <a:cs typeface="Droid Serif"/>
              <a:sym typeface="Droid Serif"/>
            </a:endParaRPr>
          </a:p>
          <a:p>
            <a:pPr lvl="0" rtl="0">
              <a:spcBef>
                <a:spcPts val="0"/>
              </a:spcBef>
              <a:buNone/>
            </a:pPr>
            <a:endParaRPr dirty="0">
              <a:latin typeface="Droid Serif"/>
              <a:ea typeface="Droid Serif"/>
              <a:cs typeface="Droid Serif"/>
              <a:sym typeface="Droid Serif"/>
            </a:endParaRPr>
          </a:p>
          <a:p>
            <a:pPr lvl="0" rtl="0">
              <a:spcBef>
                <a:spcPts val="0"/>
              </a:spcBef>
              <a:buNone/>
            </a:pPr>
            <a:r>
              <a:rPr lang="en" dirty="0">
                <a:latin typeface="Droid Serif"/>
                <a:ea typeface="Droid Serif"/>
                <a:cs typeface="Droid Serif"/>
                <a:sym typeface="Droid Serif"/>
              </a:rPr>
              <a:t>(2) Add (four) blocks like these so that you can move around with the arrows:</a:t>
            </a:r>
          </a:p>
        </p:txBody>
      </p:sp>
      <p:pic>
        <p:nvPicPr>
          <p:cNvPr id="1626" name="Shape 1626"/>
          <p:cNvPicPr preferRelativeResize="0"/>
          <p:nvPr/>
        </p:nvPicPr>
        <p:blipFill>
          <a:blip r:embed="rId3"/>
          <a:stretch>
            <a:fillRect/>
          </a:stretch>
        </p:blipFill>
        <p:spPr>
          <a:xfrm>
            <a:off x="1899903" y="4220761"/>
            <a:ext cx="5167200" cy="1825925"/>
          </a:xfrm>
          <a:prstGeom prst="rect">
            <a:avLst/>
          </a:prstGeom>
          <a:noFill/>
          <a:ln>
            <a:noFill/>
          </a:ln>
        </p:spPr>
      </p:pic>
    </p:spTree>
    <p:extLst>
      <p:ext uri="{BB962C8B-B14F-4D97-AF65-F5344CB8AC3E}">
        <p14:creationId xmlns:p14="http://schemas.microsoft.com/office/powerpoint/2010/main" val="1746432433"/>
      </p:ext>
    </p:extLst>
  </p:cSld>
  <p:clrMapOvr>
    <a:masterClrMapping/>
  </p:clrMapOvr>
  <p:transition spd="slow">
    <p:cut/>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630"/>
        <p:cNvGrpSpPr/>
        <p:nvPr/>
      </p:nvGrpSpPr>
      <p:grpSpPr>
        <a:xfrm>
          <a:off x="0" y="0"/>
          <a:ext cx="0" cy="0"/>
          <a:chOff x="0" y="0"/>
          <a:chExt cx="0" cy="0"/>
        </a:xfrm>
      </p:grpSpPr>
      <p:sp>
        <p:nvSpPr>
          <p:cNvPr id="1631" name="Shape 1631"/>
          <p:cNvSpPr txBox="1">
            <a:spLocks noGrp="1"/>
          </p:cNvSpPr>
          <p:nvPr>
            <p:ph type="title"/>
          </p:nvPr>
        </p:nvSpPr>
        <p:spPr>
          <a:xfrm>
            <a:off x="167425" y="161937"/>
            <a:ext cx="8229600" cy="1143000"/>
          </a:xfrm>
          <a:prstGeom prst="rect">
            <a:avLst/>
          </a:prstGeom>
        </p:spPr>
        <p:txBody>
          <a:bodyPr lIns="91425" tIns="91425" rIns="91425" bIns="91425" anchor="t" anchorCtr="0">
            <a:noAutofit/>
          </a:bodyPr>
          <a:lstStyle/>
          <a:p>
            <a:pPr lvl="0" rtl="0">
              <a:spcBef>
                <a:spcPts val="0"/>
              </a:spcBef>
              <a:buNone/>
            </a:pPr>
            <a:r>
              <a:rPr lang="en" dirty="0" smtClean="0">
                <a:latin typeface="Droid Serif"/>
                <a:ea typeface="Droid Serif"/>
                <a:cs typeface="Droid Serif"/>
                <a:sym typeface="Droid Serif"/>
              </a:rPr>
              <a:t>One </a:t>
            </a:r>
            <a:r>
              <a:rPr lang="en" dirty="0">
                <a:latin typeface="Droid Serif"/>
                <a:ea typeface="Droid Serif"/>
                <a:cs typeface="Droid Serif"/>
                <a:sym typeface="Droid Serif"/>
              </a:rPr>
              <a:t>game: </a:t>
            </a:r>
            <a:r>
              <a:rPr lang="en" b="0" i="1" dirty="0">
                <a:latin typeface="Droid Serif"/>
                <a:ea typeface="Droid Serif"/>
                <a:cs typeface="Droid Serif"/>
                <a:sym typeface="Droid Serif"/>
              </a:rPr>
              <a:t>Up, up, and away!</a:t>
            </a:r>
          </a:p>
        </p:txBody>
      </p:sp>
      <p:sp>
        <p:nvSpPr>
          <p:cNvPr id="1632" name="Shape 1632"/>
          <p:cNvSpPr txBox="1">
            <a:spLocks noGrp="1"/>
          </p:cNvSpPr>
          <p:nvPr>
            <p:ph type="body" idx="1"/>
          </p:nvPr>
        </p:nvSpPr>
        <p:spPr>
          <a:xfrm>
            <a:off x="592775" y="1115225"/>
            <a:ext cx="8229600" cy="1241400"/>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(3) Make sure your "hero" can wrap around from right to left:</a:t>
            </a:r>
          </a:p>
          <a:p>
            <a:pPr lvl="0" rtl="0">
              <a:spcBef>
                <a:spcPts val="0"/>
              </a:spcBef>
              <a:buNone/>
            </a:pPr>
            <a:endParaRPr>
              <a:latin typeface="Droid Serif"/>
              <a:ea typeface="Droid Serif"/>
              <a:cs typeface="Droid Serif"/>
              <a:sym typeface="Droid Serif"/>
            </a:endParaRPr>
          </a:p>
          <a:p>
            <a:pPr lvl="0" rtl="0">
              <a:spcBef>
                <a:spcPts val="0"/>
              </a:spcBef>
              <a:buNone/>
            </a:pPr>
            <a:endParaRPr>
              <a:latin typeface="Droid Serif"/>
              <a:ea typeface="Droid Serif"/>
              <a:cs typeface="Droid Serif"/>
              <a:sym typeface="Droid Serif"/>
            </a:endParaRPr>
          </a:p>
        </p:txBody>
      </p:sp>
      <p:pic>
        <p:nvPicPr>
          <p:cNvPr id="1633" name="Shape 1633"/>
          <p:cNvPicPr preferRelativeResize="0"/>
          <p:nvPr/>
        </p:nvPicPr>
        <p:blipFill>
          <a:blip r:embed="rId3"/>
          <a:stretch>
            <a:fillRect/>
          </a:stretch>
        </p:blipFill>
        <p:spPr>
          <a:xfrm>
            <a:off x="1093252" y="2356614"/>
            <a:ext cx="6957474" cy="3394549"/>
          </a:xfrm>
          <a:prstGeom prst="rect">
            <a:avLst/>
          </a:prstGeom>
          <a:noFill/>
          <a:ln>
            <a:noFill/>
          </a:ln>
        </p:spPr>
      </p:pic>
      <p:sp>
        <p:nvSpPr>
          <p:cNvPr id="1634" name="Shape 1634"/>
          <p:cNvSpPr txBox="1"/>
          <p:nvPr/>
        </p:nvSpPr>
        <p:spPr>
          <a:xfrm>
            <a:off x="746525" y="5751175"/>
            <a:ext cx="7506599" cy="783899"/>
          </a:xfrm>
          <a:prstGeom prst="rect">
            <a:avLst/>
          </a:prstGeom>
        </p:spPr>
        <p:txBody>
          <a:bodyPr lIns="91425" tIns="91425" rIns="91425" bIns="91425" anchor="ctr" anchorCtr="0">
            <a:noAutofit/>
          </a:bodyPr>
          <a:lstStyle/>
          <a:p>
            <a:pPr algn="ctr"/>
            <a:r>
              <a:rPr lang="en" sz="2400">
                <a:latin typeface="Droid Serif"/>
                <a:ea typeface="Droid Serif"/>
                <a:cs typeface="Droid Serif"/>
                <a:sym typeface="Droid Serif"/>
              </a:rPr>
              <a:t>add other wrapping as you see fit!</a:t>
            </a:r>
          </a:p>
        </p:txBody>
      </p:sp>
    </p:spTree>
    <p:extLst>
      <p:ext uri="{BB962C8B-B14F-4D97-AF65-F5344CB8AC3E}">
        <p14:creationId xmlns:p14="http://schemas.microsoft.com/office/powerpoint/2010/main" val="2161989635"/>
      </p:ext>
    </p:extLst>
  </p:cSld>
  <p:clrMapOvr>
    <a:masterClrMapping/>
  </p:clrMapOvr>
  <p:transition spd="slow">
    <p:cut/>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638"/>
        <p:cNvGrpSpPr/>
        <p:nvPr/>
      </p:nvGrpSpPr>
      <p:grpSpPr>
        <a:xfrm>
          <a:off x="0" y="0"/>
          <a:ext cx="0" cy="0"/>
          <a:chOff x="0" y="0"/>
          <a:chExt cx="0" cy="0"/>
        </a:xfrm>
      </p:grpSpPr>
      <p:sp>
        <p:nvSpPr>
          <p:cNvPr id="1639" name="Shape 1639"/>
          <p:cNvSpPr txBox="1">
            <a:spLocks noGrp="1"/>
          </p:cNvSpPr>
          <p:nvPr>
            <p:ph type="title"/>
          </p:nvPr>
        </p:nvSpPr>
        <p:spPr>
          <a:xfrm>
            <a:off x="167425" y="161937"/>
            <a:ext cx="8229600" cy="1143000"/>
          </a:xfrm>
          <a:prstGeom prst="rect">
            <a:avLst/>
          </a:prstGeom>
        </p:spPr>
        <p:txBody>
          <a:bodyPr lIns="91425" tIns="91425" rIns="91425" bIns="91425" anchor="t" anchorCtr="0">
            <a:noAutofit/>
          </a:bodyPr>
          <a:lstStyle/>
          <a:p>
            <a:pPr lvl="0" rtl="0">
              <a:spcBef>
                <a:spcPts val="0"/>
              </a:spcBef>
              <a:buNone/>
            </a:pPr>
            <a:r>
              <a:rPr lang="en" dirty="0" smtClean="0">
                <a:latin typeface="Droid Serif"/>
                <a:ea typeface="Droid Serif"/>
                <a:cs typeface="Droid Serif"/>
                <a:sym typeface="Droid Serif"/>
              </a:rPr>
              <a:t>One </a:t>
            </a:r>
            <a:r>
              <a:rPr lang="en" dirty="0">
                <a:latin typeface="Droid Serif"/>
                <a:ea typeface="Droid Serif"/>
                <a:cs typeface="Droid Serif"/>
                <a:sym typeface="Droid Serif"/>
              </a:rPr>
              <a:t>game: </a:t>
            </a:r>
            <a:r>
              <a:rPr lang="en" b="0" i="1" dirty="0">
                <a:latin typeface="Droid Serif"/>
                <a:ea typeface="Droid Serif"/>
                <a:cs typeface="Droid Serif"/>
                <a:sym typeface="Droid Serif"/>
              </a:rPr>
              <a:t>Up, up, and away!</a:t>
            </a:r>
          </a:p>
        </p:txBody>
      </p:sp>
      <p:sp>
        <p:nvSpPr>
          <p:cNvPr id="1640" name="Shape 1640"/>
          <p:cNvSpPr txBox="1">
            <a:spLocks noGrp="1"/>
          </p:cNvSpPr>
          <p:nvPr>
            <p:ph type="body" idx="1"/>
          </p:nvPr>
        </p:nvSpPr>
        <p:spPr>
          <a:xfrm>
            <a:off x="592775" y="1235400"/>
            <a:ext cx="8229600" cy="1241400"/>
          </a:xfrm>
          <a:prstGeom prst="rect">
            <a:avLst/>
          </a:prstGeom>
        </p:spPr>
        <p:txBody>
          <a:bodyPr lIns="91425" tIns="91425" rIns="91425" bIns="91425" anchor="t" anchorCtr="0">
            <a:noAutofit/>
          </a:bodyPr>
          <a:lstStyle/>
          <a:p>
            <a:pPr lvl="0" rtl="0">
              <a:spcBef>
                <a:spcPts val="0"/>
              </a:spcBef>
              <a:buNone/>
            </a:pPr>
            <a:r>
              <a:rPr lang="en" dirty="0">
                <a:latin typeface="Droid Serif"/>
                <a:ea typeface="Droid Serif"/>
                <a:cs typeface="Droid Serif"/>
                <a:sym typeface="Droid Serif"/>
              </a:rPr>
              <a:t>(4) Create a second sprite ~ </a:t>
            </a:r>
            <a:r>
              <a:rPr lang="en" b="1" i="1" dirty="0">
                <a:latin typeface="Droid Serif"/>
                <a:ea typeface="Droid Serif"/>
                <a:cs typeface="Droid Serif"/>
                <a:sym typeface="Droid Serif"/>
              </a:rPr>
              <a:t>the goal!</a:t>
            </a:r>
          </a:p>
          <a:p>
            <a:pPr lvl="0" rtl="0">
              <a:spcBef>
                <a:spcPts val="0"/>
              </a:spcBef>
              <a:buNone/>
            </a:pPr>
            <a:r>
              <a:rPr lang="en" b="1" i="1" dirty="0">
                <a:latin typeface="Droid Serif"/>
                <a:ea typeface="Droid Serif"/>
                <a:cs typeface="Droid Serif"/>
                <a:sym typeface="Droid Serif"/>
              </a:rPr>
              <a:t>	</a:t>
            </a:r>
            <a:r>
              <a:rPr lang="en" i="1" dirty="0">
                <a:latin typeface="Droid Serif"/>
                <a:ea typeface="Droid Serif"/>
                <a:cs typeface="Droid Serif"/>
                <a:sym typeface="Droid Serif"/>
              </a:rPr>
              <a:t>	(something you want to reach)</a:t>
            </a:r>
          </a:p>
          <a:p>
            <a:pPr lvl="0" rtl="0">
              <a:spcBef>
                <a:spcPts val="0"/>
              </a:spcBef>
              <a:buNone/>
            </a:pPr>
            <a:endParaRPr dirty="0">
              <a:latin typeface="Droid Serif"/>
              <a:ea typeface="Droid Serif"/>
              <a:cs typeface="Droid Serif"/>
              <a:sym typeface="Droid Serif"/>
            </a:endParaRPr>
          </a:p>
          <a:p>
            <a:pPr lvl="0" rtl="0">
              <a:spcBef>
                <a:spcPts val="0"/>
              </a:spcBef>
              <a:buNone/>
            </a:pPr>
            <a:endParaRPr dirty="0">
              <a:latin typeface="Droid Serif"/>
              <a:ea typeface="Droid Serif"/>
              <a:cs typeface="Droid Serif"/>
              <a:sym typeface="Droid Serif"/>
            </a:endParaRPr>
          </a:p>
        </p:txBody>
      </p:sp>
      <p:sp>
        <p:nvSpPr>
          <p:cNvPr id="1641" name="Shape 1641"/>
          <p:cNvSpPr txBox="1">
            <a:spLocks noGrp="1"/>
          </p:cNvSpPr>
          <p:nvPr>
            <p:ph type="body" idx="4294967295"/>
          </p:nvPr>
        </p:nvSpPr>
        <p:spPr>
          <a:xfrm>
            <a:off x="592775" y="2644325"/>
            <a:ext cx="7985700" cy="1390499"/>
          </a:xfrm>
          <a:prstGeom prst="rect">
            <a:avLst/>
          </a:prstGeom>
        </p:spPr>
        <p:txBody>
          <a:bodyPr lIns="91425" tIns="91425" rIns="91425" bIns="91425" anchor="t" anchorCtr="0">
            <a:noAutofit/>
          </a:bodyPr>
          <a:lstStyle/>
          <a:p>
            <a:pPr lvl="0" rtl="0">
              <a:spcBef>
                <a:spcPts val="0"/>
              </a:spcBef>
              <a:buNone/>
            </a:pPr>
            <a:r>
              <a:rPr lang="en" sz="3000" dirty="0">
                <a:latin typeface="Droid Serif"/>
                <a:ea typeface="Droid Serif"/>
                <a:cs typeface="Droid Serif"/>
                <a:sym typeface="Droid Serif"/>
              </a:rPr>
              <a:t>(5) Create a third sprite ~ </a:t>
            </a:r>
            <a:r>
              <a:rPr lang="en" sz="3000" b="1" i="1" dirty="0">
                <a:latin typeface="Droid Serif"/>
                <a:ea typeface="Droid Serif"/>
                <a:cs typeface="Droid Serif"/>
                <a:sym typeface="Droid Serif"/>
              </a:rPr>
              <a:t>an "enemy"</a:t>
            </a:r>
          </a:p>
          <a:p>
            <a:pPr lvl="0" rtl="0">
              <a:spcBef>
                <a:spcPts val="0"/>
              </a:spcBef>
              <a:buNone/>
            </a:pPr>
            <a:r>
              <a:rPr lang="en" sz="3000" dirty="0">
                <a:latin typeface="Droid Serif"/>
                <a:ea typeface="Droid Serif"/>
                <a:cs typeface="Droid Serif"/>
                <a:sym typeface="Droid Serif"/>
              </a:rPr>
              <a:t>		</a:t>
            </a:r>
            <a:r>
              <a:rPr lang="en" sz="3000" i="1" dirty="0">
                <a:latin typeface="Droid Serif"/>
                <a:ea typeface="Droid Serif"/>
                <a:cs typeface="Droid Serif"/>
                <a:sym typeface="Droid Serif"/>
              </a:rPr>
              <a:t>(something to avoid)</a:t>
            </a:r>
          </a:p>
        </p:txBody>
      </p:sp>
      <p:sp>
        <p:nvSpPr>
          <p:cNvPr id="1642" name="Shape 1642"/>
          <p:cNvSpPr txBox="1">
            <a:spLocks noGrp="1"/>
          </p:cNvSpPr>
          <p:nvPr>
            <p:ph type="body" idx="4294967295"/>
          </p:nvPr>
        </p:nvSpPr>
        <p:spPr>
          <a:xfrm>
            <a:off x="1094225" y="5425750"/>
            <a:ext cx="4075500" cy="1143000"/>
          </a:xfrm>
          <a:prstGeom prst="rect">
            <a:avLst/>
          </a:prstGeom>
        </p:spPr>
        <p:txBody>
          <a:bodyPr lIns="91425" tIns="91425" rIns="91425" bIns="91425" anchor="t" anchorCtr="0">
            <a:noAutofit/>
          </a:bodyPr>
          <a:lstStyle/>
          <a:p>
            <a:pPr lvl="0" algn="r" rtl="0">
              <a:spcBef>
                <a:spcPts val="0"/>
              </a:spcBef>
              <a:buNone/>
            </a:pPr>
            <a:r>
              <a:rPr lang="en" sz="3000">
                <a:latin typeface="Droid Serif"/>
                <a:ea typeface="Droid Serif"/>
                <a:cs typeface="Droid Serif"/>
                <a:sym typeface="Droid Serif"/>
              </a:rPr>
              <a:t>(6) Have the enemy move continuously:</a:t>
            </a:r>
          </a:p>
        </p:txBody>
      </p:sp>
      <p:pic>
        <p:nvPicPr>
          <p:cNvPr id="1643" name="Shape 1643"/>
          <p:cNvPicPr preferRelativeResize="0"/>
          <p:nvPr/>
        </p:nvPicPr>
        <p:blipFill>
          <a:blip r:embed="rId3"/>
          <a:stretch>
            <a:fillRect/>
          </a:stretch>
        </p:blipFill>
        <p:spPr>
          <a:xfrm>
            <a:off x="5547775" y="3842743"/>
            <a:ext cx="3541025" cy="2834425"/>
          </a:xfrm>
          <a:prstGeom prst="rect">
            <a:avLst/>
          </a:prstGeom>
          <a:noFill/>
          <a:ln>
            <a:noFill/>
          </a:ln>
        </p:spPr>
      </p:pic>
    </p:spTree>
    <p:extLst>
      <p:ext uri="{BB962C8B-B14F-4D97-AF65-F5344CB8AC3E}">
        <p14:creationId xmlns:p14="http://schemas.microsoft.com/office/powerpoint/2010/main" val="2718546947"/>
      </p:ext>
    </p:extLst>
  </p:cSld>
  <p:clrMapOvr>
    <a:masterClrMapping/>
  </p:clrMapOvr>
  <p:transition spd="slow">
    <p:cut/>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647"/>
        <p:cNvGrpSpPr/>
        <p:nvPr/>
      </p:nvGrpSpPr>
      <p:grpSpPr>
        <a:xfrm>
          <a:off x="0" y="0"/>
          <a:ext cx="0" cy="0"/>
          <a:chOff x="0" y="0"/>
          <a:chExt cx="0" cy="0"/>
        </a:xfrm>
      </p:grpSpPr>
      <p:sp>
        <p:nvSpPr>
          <p:cNvPr id="1648" name="Shape 1648"/>
          <p:cNvSpPr txBox="1">
            <a:spLocks noGrp="1"/>
          </p:cNvSpPr>
          <p:nvPr>
            <p:ph type="title"/>
          </p:nvPr>
        </p:nvSpPr>
        <p:spPr>
          <a:xfrm>
            <a:off x="167425" y="161937"/>
            <a:ext cx="8229600" cy="1143000"/>
          </a:xfrm>
          <a:prstGeom prst="rect">
            <a:avLst/>
          </a:prstGeom>
        </p:spPr>
        <p:txBody>
          <a:bodyPr lIns="91425" tIns="91425" rIns="91425" bIns="91425" anchor="t" anchorCtr="0">
            <a:noAutofit/>
          </a:bodyPr>
          <a:lstStyle/>
          <a:p>
            <a:pPr lvl="0" rtl="0">
              <a:spcBef>
                <a:spcPts val="0"/>
              </a:spcBef>
              <a:buNone/>
            </a:pPr>
            <a:r>
              <a:rPr lang="en" dirty="0" smtClean="0">
                <a:latin typeface="Droid Serif"/>
                <a:ea typeface="Droid Serif"/>
                <a:cs typeface="Droid Serif"/>
                <a:sym typeface="Droid Serif"/>
              </a:rPr>
              <a:t>One </a:t>
            </a:r>
            <a:r>
              <a:rPr lang="en" dirty="0">
                <a:latin typeface="Droid Serif"/>
                <a:ea typeface="Droid Serif"/>
                <a:cs typeface="Droid Serif"/>
                <a:sym typeface="Droid Serif"/>
              </a:rPr>
              <a:t>game: </a:t>
            </a:r>
            <a:r>
              <a:rPr lang="en" b="0" i="1" dirty="0">
                <a:latin typeface="Droid Serif"/>
                <a:ea typeface="Droid Serif"/>
                <a:cs typeface="Droid Serif"/>
                <a:sym typeface="Droid Serif"/>
              </a:rPr>
              <a:t>Up, up, and away!</a:t>
            </a:r>
          </a:p>
        </p:txBody>
      </p:sp>
      <p:sp>
        <p:nvSpPr>
          <p:cNvPr id="1649" name="Shape 1649"/>
          <p:cNvSpPr txBox="1">
            <a:spLocks noGrp="1"/>
          </p:cNvSpPr>
          <p:nvPr>
            <p:ph type="body" idx="1"/>
          </p:nvPr>
        </p:nvSpPr>
        <p:spPr>
          <a:xfrm>
            <a:off x="592775" y="1161000"/>
            <a:ext cx="7971899" cy="1241400"/>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(7) When the enemy hits the hero, teleport the hero back to the start:</a:t>
            </a:r>
          </a:p>
        </p:txBody>
      </p:sp>
      <p:pic>
        <p:nvPicPr>
          <p:cNvPr id="1650" name="Shape 1650"/>
          <p:cNvPicPr preferRelativeResize="0"/>
          <p:nvPr/>
        </p:nvPicPr>
        <p:blipFill>
          <a:blip r:embed="rId3"/>
          <a:stretch>
            <a:fillRect/>
          </a:stretch>
        </p:blipFill>
        <p:spPr>
          <a:xfrm>
            <a:off x="2325419" y="2402400"/>
            <a:ext cx="4506625" cy="3457500"/>
          </a:xfrm>
          <a:prstGeom prst="rect">
            <a:avLst/>
          </a:prstGeom>
          <a:noFill/>
          <a:ln>
            <a:noFill/>
          </a:ln>
        </p:spPr>
      </p:pic>
      <p:sp>
        <p:nvSpPr>
          <p:cNvPr id="1651" name="Shape 1651"/>
          <p:cNvSpPr txBox="1"/>
          <p:nvPr/>
        </p:nvSpPr>
        <p:spPr>
          <a:xfrm>
            <a:off x="746525" y="5751175"/>
            <a:ext cx="7506599" cy="783899"/>
          </a:xfrm>
          <a:prstGeom prst="rect">
            <a:avLst/>
          </a:prstGeom>
        </p:spPr>
        <p:txBody>
          <a:bodyPr lIns="91425" tIns="91425" rIns="91425" bIns="91425" anchor="ctr" anchorCtr="0">
            <a:noAutofit/>
          </a:bodyPr>
          <a:lstStyle/>
          <a:p>
            <a:pPr algn="ctr"/>
            <a:r>
              <a:rPr lang="en" sz="2400">
                <a:latin typeface="Droid Serif"/>
                <a:ea typeface="Droid Serif"/>
                <a:cs typeface="Droid Serif"/>
                <a:sym typeface="Droid Serif"/>
              </a:rPr>
              <a:t>it's good to start there at the beginning, too</a:t>
            </a:r>
          </a:p>
        </p:txBody>
      </p:sp>
    </p:spTree>
    <p:extLst>
      <p:ext uri="{BB962C8B-B14F-4D97-AF65-F5344CB8AC3E}">
        <p14:creationId xmlns:p14="http://schemas.microsoft.com/office/powerpoint/2010/main" val="2363120198"/>
      </p:ext>
    </p:extLst>
  </p:cSld>
  <p:clrMapOvr>
    <a:masterClrMapping/>
  </p:clrMapOvr>
  <p:transition spd="slow">
    <p:cut/>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1655"/>
        <p:cNvGrpSpPr/>
        <p:nvPr/>
      </p:nvGrpSpPr>
      <p:grpSpPr>
        <a:xfrm>
          <a:off x="0" y="0"/>
          <a:ext cx="0" cy="0"/>
          <a:chOff x="0" y="0"/>
          <a:chExt cx="0" cy="0"/>
        </a:xfrm>
      </p:grpSpPr>
      <p:sp>
        <p:nvSpPr>
          <p:cNvPr id="1656" name="Shape 1656"/>
          <p:cNvSpPr txBox="1">
            <a:spLocks noGrp="1"/>
          </p:cNvSpPr>
          <p:nvPr>
            <p:ph type="title"/>
          </p:nvPr>
        </p:nvSpPr>
        <p:spPr>
          <a:xfrm>
            <a:off x="167425" y="161937"/>
            <a:ext cx="8229600" cy="1143000"/>
          </a:xfrm>
          <a:prstGeom prst="rect">
            <a:avLst/>
          </a:prstGeom>
        </p:spPr>
        <p:txBody>
          <a:bodyPr lIns="91425" tIns="91425" rIns="91425" bIns="91425" anchor="t" anchorCtr="0">
            <a:noAutofit/>
          </a:bodyPr>
          <a:lstStyle/>
          <a:p>
            <a:pPr lvl="0" rtl="0">
              <a:spcBef>
                <a:spcPts val="0"/>
              </a:spcBef>
              <a:buNone/>
            </a:pPr>
            <a:r>
              <a:rPr lang="en" dirty="0" smtClean="0">
                <a:latin typeface="Droid Serif"/>
                <a:ea typeface="Droid Serif"/>
                <a:cs typeface="Droid Serif"/>
                <a:sym typeface="Droid Serif"/>
              </a:rPr>
              <a:t>One </a:t>
            </a:r>
            <a:r>
              <a:rPr lang="en" dirty="0">
                <a:latin typeface="Droid Serif"/>
                <a:ea typeface="Droid Serif"/>
                <a:cs typeface="Droid Serif"/>
                <a:sym typeface="Droid Serif"/>
              </a:rPr>
              <a:t>game: </a:t>
            </a:r>
            <a:r>
              <a:rPr lang="en" b="0" i="1" dirty="0">
                <a:latin typeface="Droid Serif"/>
                <a:ea typeface="Droid Serif"/>
                <a:cs typeface="Droid Serif"/>
                <a:sym typeface="Droid Serif"/>
              </a:rPr>
              <a:t>Up, up, and away!</a:t>
            </a:r>
          </a:p>
        </p:txBody>
      </p:sp>
      <p:sp>
        <p:nvSpPr>
          <p:cNvPr id="1657" name="Shape 1657"/>
          <p:cNvSpPr txBox="1">
            <a:spLocks noGrp="1"/>
          </p:cNvSpPr>
          <p:nvPr>
            <p:ph type="body" idx="1"/>
          </p:nvPr>
        </p:nvSpPr>
        <p:spPr>
          <a:xfrm>
            <a:off x="592775" y="1006800"/>
            <a:ext cx="8229600" cy="692400"/>
          </a:xfrm>
          <a:prstGeom prst="rect">
            <a:avLst/>
          </a:prstGeom>
        </p:spPr>
        <p:txBody>
          <a:bodyPr lIns="91425" tIns="91425" rIns="91425" bIns="91425" anchor="t" anchorCtr="0">
            <a:noAutofit/>
          </a:bodyPr>
          <a:lstStyle/>
          <a:p>
            <a:pPr lvl="0" rtl="0">
              <a:spcBef>
                <a:spcPts val="0"/>
              </a:spcBef>
              <a:buNone/>
            </a:pPr>
            <a:r>
              <a:rPr lang="en" dirty="0">
                <a:latin typeface="Droid Serif"/>
                <a:ea typeface="Droid Serif"/>
                <a:cs typeface="Droid Serif"/>
                <a:sym typeface="Droid Serif"/>
              </a:rPr>
              <a:t>Now, add </a:t>
            </a:r>
            <a:r>
              <a:rPr lang="en" b="1" i="1" dirty="0">
                <a:latin typeface="Droid Serif"/>
                <a:ea typeface="Droid Serif"/>
                <a:cs typeface="Droid Serif"/>
                <a:sym typeface="Droid Serif"/>
              </a:rPr>
              <a:t>at least two </a:t>
            </a:r>
            <a:r>
              <a:rPr lang="en" dirty="0">
                <a:latin typeface="Droid Serif"/>
                <a:ea typeface="Droid Serif"/>
                <a:cs typeface="Droid Serif"/>
                <a:sym typeface="Droid Serif"/>
              </a:rPr>
              <a:t>of these features:</a:t>
            </a:r>
          </a:p>
          <a:p>
            <a:pPr lvl="0" rtl="0">
              <a:spcBef>
                <a:spcPts val="0"/>
              </a:spcBef>
              <a:buNone/>
            </a:pPr>
            <a:endParaRPr dirty="0">
              <a:latin typeface="Droid Serif"/>
              <a:ea typeface="Droid Serif"/>
              <a:cs typeface="Droid Serif"/>
              <a:sym typeface="Droid Serif"/>
            </a:endParaRPr>
          </a:p>
          <a:p>
            <a:pPr lvl="0" rtl="0">
              <a:spcBef>
                <a:spcPts val="0"/>
              </a:spcBef>
              <a:buNone/>
            </a:pPr>
            <a:endParaRPr dirty="0">
              <a:latin typeface="Droid Serif"/>
              <a:ea typeface="Droid Serif"/>
              <a:cs typeface="Droid Serif"/>
              <a:sym typeface="Droid Serif"/>
            </a:endParaRPr>
          </a:p>
        </p:txBody>
      </p:sp>
      <p:sp>
        <p:nvSpPr>
          <p:cNvPr id="1658" name="Shape 1658"/>
          <p:cNvSpPr txBox="1">
            <a:spLocks noGrp="1"/>
          </p:cNvSpPr>
          <p:nvPr>
            <p:ph type="body" idx="4294967295"/>
          </p:nvPr>
        </p:nvSpPr>
        <p:spPr>
          <a:xfrm>
            <a:off x="743525" y="1834100"/>
            <a:ext cx="7924499" cy="3830400"/>
          </a:xfrm>
          <a:prstGeom prst="rect">
            <a:avLst/>
          </a:prstGeom>
          <a:solidFill>
            <a:srgbClr val="D9EAD3"/>
          </a:solidFill>
        </p:spPr>
        <p:txBody>
          <a:bodyPr lIns="91425" tIns="91425" rIns="91425" bIns="91425" anchor="t" anchorCtr="0">
            <a:noAutofit/>
          </a:bodyPr>
          <a:lstStyle/>
          <a:p>
            <a:pPr lvl="0" rtl="0">
              <a:spcBef>
                <a:spcPts val="0"/>
              </a:spcBef>
              <a:buNone/>
            </a:pPr>
            <a:r>
              <a:rPr lang="en" sz="2700" dirty="0">
                <a:latin typeface="Droid Serif"/>
                <a:ea typeface="Droid Serif"/>
                <a:cs typeface="Droid Serif"/>
                <a:sym typeface="Droid Serif"/>
              </a:rPr>
              <a:t>(a) Add a changing </a:t>
            </a:r>
            <a:r>
              <a:rPr lang="en" sz="2700" b="1" u="sng" dirty="0">
                <a:solidFill>
                  <a:srgbClr val="000000"/>
                </a:solidFill>
                <a:latin typeface="Droid Serif"/>
                <a:ea typeface="Droid Serif"/>
                <a:cs typeface="Droid Serif"/>
                <a:sym typeface="Droid Serif"/>
              </a:rPr>
              <a:t>score</a:t>
            </a:r>
            <a:r>
              <a:rPr lang="en" sz="2700" dirty="0">
                <a:latin typeface="Droid Serif"/>
                <a:ea typeface="Droid Serif"/>
                <a:cs typeface="Droid Serif"/>
                <a:sym typeface="Droid Serif"/>
              </a:rPr>
              <a:t> variable</a:t>
            </a:r>
          </a:p>
          <a:p>
            <a:pPr lvl="0" rtl="0">
              <a:spcBef>
                <a:spcPts val="0"/>
              </a:spcBef>
              <a:buNone/>
            </a:pPr>
            <a:r>
              <a:rPr lang="en" sz="2700" dirty="0">
                <a:latin typeface="Droid Serif"/>
                <a:ea typeface="Droid Serif"/>
                <a:cs typeface="Droid Serif"/>
                <a:sym typeface="Droid Serif"/>
              </a:rPr>
              <a:t>(b) Have the enemy move </a:t>
            </a:r>
            <a:r>
              <a:rPr lang="en" sz="2700" b="1" u="sng" dirty="0">
                <a:solidFill>
                  <a:srgbClr val="000000"/>
                </a:solidFill>
                <a:latin typeface="Droid Serif"/>
                <a:ea typeface="Droid Serif"/>
                <a:cs typeface="Droid Serif"/>
                <a:sym typeface="Droid Serif"/>
              </a:rPr>
              <a:t>randomly</a:t>
            </a:r>
          </a:p>
          <a:p>
            <a:pPr lvl="0" rtl="0">
              <a:spcBef>
                <a:spcPts val="0"/>
              </a:spcBef>
              <a:buNone/>
            </a:pPr>
            <a:r>
              <a:rPr lang="en" sz="2700" dirty="0">
                <a:latin typeface="Droid Serif"/>
                <a:ea typeface="Droid Serif"/>
                <a:cs typeface="Droid Serif"/>
                <a:sym typeface="Droid Serif"/>
              </a:rPr>
              <a:t>(c) Add more enemies</a:t>
            </a:r>
          </a:p>
          <a:p>
            <a:pPr lvl="0" rtl="0">
              <a:spcBef>
                <a:spcPts val="0"/>
              </a:spcBef>
              <a:buNone/>
            </a:pPr>
            <a:r>
              <a:rPr lang="en" sz="2700" dirty="0">
                <a:latin typeface="Droid Serif"/>
                <a:ea typeface="Droid Serif"/>
                <a:cs typeface="Droid Serif"/>
                <a:sym typeface="Droid Serif"/>
              </a:rPr>
              <a:t>(d) Add "</a:t>
            </a:r>
            <a:r>
              <a:rPr lang="en" sz="2700" b="1" u="sng" dirty="0">
                <a:latin typeface="Droid Serif"/>
                <a:ea typeface="Droid Serif"/>
                <a:cs typeface="Droid Serif"/>
                <a:sym typeface="Droid Serif"/>
              </a:rPr>
              <a:t>power-up</a:t>
            </a:r>
            <a:r>
              <a:rPr lang="en" sz="2700" dirty="0">
                <a:latin typeface="Droid Serif"/>
                <a:ea typeface="Droid Serif"/>
                <a:cs typeface="Droid Serif"/>
                <a:sym typeface="Droid Serif"/>
              </a:rPr>
              <a:t>" sprites that change your hero's size, score, or speed</a:t>
            </a:r>
          </a:p>
          <a:p>
            <a:pPr lvl="0" rtl="0">
              <a:spcBef>
                <a:spcPts val="0"/>
              </a:spcBef>
              <a:buNone/>
            </a:pPr>
            <a:r>
              <a:rPr lang="en" sz="2700" dirty="0">
                <a:latin typeface="Droid Serif"/>
                <a:ea typeface="Droid Serif"/>
                <a:cs typeface="Droid Serif"/>
                <a:sym typeface="Droid Serif"/>
              </a:rPr>
              <a:t>(e) Add portals that teleport your hero </a:t>
            </a:r>
            <a:r>
              <a:rPr lang="en" sz="2700" b="1" u="sng" dirty="0">
                <a:latin typeface="Droid Serif"/>
                <a:ea typeface="Droid Serif"/>
                <a:cs typeface="Droid Serif"/>
                <a:sym typeface="Droid Serif"/>
              </a:rPr>
              <a:t>randomly</a:t>
            </a:r>
          </a:p>
          <a:p>
            <a:pPr lvl="0" rtl="0">
              <a:spcBef>
                <a:spcPts val="0"/>
              </a:spcBef>
              <a:buNone/>
            </a:pPr>
            <a:r>
              <a:rPr lang="en" sz="2700" dirty="0">
                <a:latin typeface="Droid Serif"/>
                <a:ea typeface="Droid Serif"/>
                <a:cs typeface="Droid Serif"/>
                <a:sym typeface="Droid Serif"/>
              </a:rPr>
              <a:t>(f) Have the game end when a </a:t>
            </a:r>
            <a:r>
              <a:rPr lang="en" sz="2700" b="1" u="sng" dirty="0">
                <a:latin typeface="Droid Serif"/>
                <a:ea typeface="Droid Serif"/>
                <a:cs typeface="Droid Serif"/>
                <a:sym typeface="Droid Serif"/>
              </a:rPr>
              <a:t>timer</a:t>
            </a:r>
            <a:r>
              <a:rPr lang="en" sz="2700" dirty="0">
                <a:latin typeface="Droid Serif"/>
                <a:ea typeface="Droid Serif"/>
                <a:cs typeface="Droid Serif"/>
                <a:sym typeface="Droid Serif"/>
              </a:rPr>
              <a:t> </a:t>
            </a:r>
            <a:r>
              <a:rPr lang="en" sz="2700" dirty="0" smtClean="0">
                <a:latin typeface="Droid Serif"/>
                <a:ea typeface="Droid Serif"/>
                <a:cs typeface="Droid Serif"/>
                <a:sym typeface="Droid Serif"/>
              </a:rPr>
              <a:t>runs </a:t>
            </a:r>
            <a:r>
              <a:rPr lang="en" sz="2700" dirty="0">
                <a:latin typeface="Droid Serif"/>
                <a:ea typeface="Droid Serif"/>
                <a:cs typeface="Droid Serif"/>
                <a:sym typeface="Droid Serif"/>
              </a:rPr>
              <a:t>out</a:t>
            </a:r>
            <a:r>
              <a:rPr lang="en" sz="2700" dirty="0" smtClean="0">
                <a:latin typeface="Droid Serif"/>
                <a:ea typeface="Droid Serif"/>
                <a:cs typeface="Droid Serif"/>
                <a:sym typeface="Droid Serif"/>
              </a:rPr>
              <a:t>.</a:t>
            </a:r>
          </a:p>
          <a:p>
            <a:pPr lvl="0" rtl="0">
              <a:spcBef>
                <a:spcPts val="0"/>
              </a:spcBef>
              <a:buNone/>
            </a:pPr>
            <a:r>
              <a:rPr lang="en" sz="2700" dirty="0" smtClean="0">
                <a:latin typeface="Droid Serif"/>
                <a:ea typeface="Droid Serif"/>
                <a:cs typeface="Droid Serif"/>
                <a:sym typeface="Droid Serif"/>
              </a:rPr>
              <a:t>(g) Add music and/or </a:t>
            </a:r>
            <a:r>
              <a:rPr lang="en" sz="2700" b="1" u="sng" dirty="0" smtClean="0">
                <a:latin typeface="Droid Serif"/>
                <a:ea typeface="Droid Serif"/>
                <a:cs typeface="Droid Serif"/>
                <a:sym typeface="Droid Serif"/>
              </a:rPr>
              <a:t>sounds</a:t>
            </a:r>
            <a:r>
              <a:rPr lang="en" sz="2700" dirty="0" smtClean="0">
                <a:latin typeface="Droid Serif"/>
                <a:ea typeface="Droid Serif"/>
                <a:cs typeface="Droid Serif"/>
                <a:sym typeface="Droid Serif"/>
              </a:rPr>
              <a:t>!</a:t>
            </a:r>
            <a:endParaRPr lang="en" sz="2700" dirty="0">
              <a:latin typeface="Droid Serif"/>
              <a:ea typeface="Droid Serif"/>
              <a:cs typeface="Droid Serif"/>
              <a:sym typeface="Droid Serif"/>
            </a:endParaRPr>
          </a:p>
        </p:txBody>
      </p:sp>
      <p:sp>
        <p:nvSpPr>
          <p:cNvPr id="1659" name="Shape 1659"/>
          <p:cNvSpPr txBox="1">
            <a:spLocks noGrp="1"/>
          </p:cNvSpPr>
          <p:nvPr>
            <p:ph type="body" idx="4294967295"/>
          </p:nvPr>
        </p:nvSpPr>
        <p:spPr>
          <a:xfrm>
            <a:off x="592775" y="5883600"/>
            <a:ext cx="8229600" cy="692400"/>
          </a:xfrm>
          <a:prstGeom prst="rect">
            <a:avLst/>
          </a:prstGeom>
          <a:solidFill>
            <a:srgbClr val="F4CCCC"/>
          </a:solidFill>
        </p:spPr>
        <p:txBody>
          <a:bodyPr lIns="91425" tIns="91425" rIns="91425" bIns="91425" anchor="t" anchorCtr="0">
            <a:noAutofit/>
          </a:bodyPr>
          <a:lstStyle/>
          <a:p>
            <a:pPr lvl="0" rtl="0">
              <a:spcBef>
                <a:spcPts val="0"/>
              </a:spcBef>
              <a:buNone/>
            </a:pPr>
            <a:r>
              <a:rPr lang="en" sz="3000" dirty="0">
                <a:latin typeface="Droid Serif"/>
                <a:ea typeface="Droid Serif"/>
                <a:cs typeface="Droid Serif"/>
                <a:sym typeface="Droid Serif"/>
              </a:rPr>
              <a:t>And... </a:t>
            </a:r>
            <a:r>
              <a:rPr lang="en" sz="3000" b="1" i="1" dirty="0">
                <a:latin typeface="Droid Serif"/>
                <a:ea typeface="Droid Serif"/>
                <a:cs typeface="Droid Serif"/>
                <a:sym typeface="Droid Serif"/>
              </a:rPr>
              <a:t>at least two </a:t>
            </a:r>
            <a:r>
              <a:rPr lang="en" sz="3000" dirty="0">
                <a:latin typeface="Droid Serif"/>
                <a:ea typeface="Droid Serif"/>
                <a:cs typeface="Droid Serif"/>
                <a:sym typeface="Droid Serif"/>
              </a:rPr>
              <a:t>of your own ideas... !</a:t>
            </a:r>
          </a:p>
          <a:p>
            <a:pPr lvl="0" rtl="0">
              <a:spcBef>
                <a:spcPts val="0"/>
              </a:spcBef>
              <a:buNone/>
            </a:pPr>
            <a:endParaRPr dirty="0">
              <a:latin typeface="Droid Serif"/>
              <a:ea typeface="Droid Serif"/>
              <a:cs typeface="Droid Serif"/>
              <a:sym typeface="Droid Serif"/>
            </a:endParaRPr>
          </a:p>
          <a:p>
            <a:pPr lvl="0" rtl="0">
              <a:spcBef>
                <a:spcPts val="0"/>
              </a:spcBef>
              <a:buNone/>
            </a:pPr>
            <a:endParaRPr dirty="0">
              <a:latin typeface="Droid Serif"/>
              <a:ea typeface="Droid Serif"/>
              <a:cs typeface="Droid Serif"/>
              <a:sym typeface="Droid Serif"/>
            </a:endParaRPr>
          </a:p>
        </p:txBody>
      </p:sp>
    </p:spTree>
    <p:extLst>
      <p:ext uri="{BB962C8B-B14F-4D97-AF65-F5344CB8AC3E}">
        <p14:creationId xmlns:p14="http://schemas.microsoft.com/office/powerpoint/2010/main" val="589148626"/>
      </p:ext>
    </p:extLst>
  </p:cSld>
  <p:clrMapOvr>
    <a:masterClrMapping/>
  </p:clrMapOvr>
  <p:transition spd="slow">
    <p:cut/>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775307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36"/>
        <p:cNvGrpSpPr/>
        <p:nvPr/>
      </p:nvGrpSpPr>
      <p:grpSpPr>
        <a:xfrm>
          <a:off x="0" y="0"/>
          <a:ext cx="0" cy="0"/>
          <a:chOff x="0" y="0"/>
          <a:chExt cx="0" cy="0"/>
        </a:xfrm>
      </p:grpSpPr>
      <p:sp>
        <p:nvSpPr>
          <p:cNvPr id="4" name="TextBox 3"/>
          <p:cNvSpPr txBox="1"/>
          <p:nvPr/>
        </p:nvSpPr>
        <p:spPr>
          <a:xfrm>
            <a:off x="385119" y="228600"/>
            <a:ext cx="8454081" cy="646331"/>
          </a:xfrm>
          <a:prstGeom prst="rect">
            <a:avLst/>
          </a:prstGeom>
          <a:noFill/>
        </p:spPr>
        <p:txBody>
          <a:bodyPr wrap="square" rtlCol="0">
            <a:spAutoFit/>
          </a:bodyPr>
          <a:lstStyle/>
          <a:p>
            <a:pPr algn="ctr"/>
            <a:r>
              <a:rPr lang="en-US" sz="3600" b="1" dirty="0" smtClean="0">
                <a:latin typeface="Cambria" panose="02040503050406030204" pitchFamily="18" charset="0"/>
              </a:rPr>
              <a:t>Unit 4:  </a:t>
            </a:r>
            <a:r>
              <a:rPr lang="en-US" sz="3600" dirty="0" smtClean="0">
                <a:latin typeface="Cambria" panose="02040503050406030204" pitchFamily="18" charset="0"/>
              </a:rPr>
              <a:t>Making a scene with Scratch</a:t>
            </a:r>
            <a:endParaRPr lang="en-US" sz="3600" dirty="0">
              <a:latin typeface="Cambria" panose="02040503050406030204" pitchFamily="18" charset="0"/>
            </a:endParaRPr>
          </a:p>
        </p:txBody>
      </p:sp>
      <p:sp>
        <p:nvSpPr>
          <p:cNvPr id="7" name="TextBox 6"/>
          <p:cNvSpPr txBox="1"/>
          <p:nvPr/>
        </p:nvSpPr>
        <p:spPr>
          <a:xfrm>
            <a:off x="2592859" y="6201067"/>
            <a:ext cx="4038600" cy="400110"/>
          </a:xfrm>
          <a:prstGeom prst="rect">
            <a:avLst/>
          </a:prstGeom>
          <a:noFill/>
        </p:spPr>
        <p:txBody>
          <a:bodyPr wrap="square" rtlCol="0">
            <a:spAutoFit/>
          </a:bodyPr>
          <a:lstStyle/>
          <a:p>
            <a:pPr algn="ctr"/>
            <a:r>
              <a:rPr lang="en-US" sz="2000" b="1" dirty="0" smtClean="0">
                <a:latin typeface="Cambria" panose="02040503050406030204" pitchFamily="18" charset="0"/>
              </a:rPr>
              <a:t>"Scratch in its </a:t>
            </a:r>
            <a:r>
              <a:rPr lang="en-US" sz="2000" b="1" i="1" dirty="0" smtClean="0">
                <a:latin typeface="Cambria" panose="02040503050406030204" pitchFamily="18" charset="0"/>
              </a:rPr>
              <a:t>Natural State"</a:t>
            </a:r>
            <a:endParaRPr lang="en-US" sz="2000" b="1" dirty="0">
              <a:latin typeface="Cambria" panose="020405030504060302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589" y="1182511"/>
            <a:ext cx="8265140" cy="4857045"/>
          </a:xfrm>
          <a:prstGeom prst="rect">
            <a:avLst/>
          </a:prstGeom>
        </p:spPr>
      </p:pic>
    </p:spTree>
    <p:extLst>
      <p:ext uri="{BB962C8B-B14F-4D97-AF65-F5344CB8AC3E}">
        <p14:creationId xmlns:p14="http://schemas.microsoft.com/office/powerpoint/2010/main" val="782704332"/>
      </p:ext>
    </p:extLst>
  </p:cSld>
  <p:clrMapOvr>
    <a:masterClrMapping/>
  </p:clrMapOvr>
  <p:transition spd="slow">
    <p:cut/>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Shape 823"/>
          <p:cNvSpPr txBox="1"/>
          <p:nvPr/>
        </p:nvSpPr>
        <p:spPr>
          <a:xfrm>
            <a:off x="958350" y="327075"/>
            <a:ext cx="7227300" cy="1074000"/>
          </a:xfrm>
          <a:prstGeom prst="rect">
            <a:avLst/>
          </a:prstGeom>
          <a:noFill/>
        </p:spPr>
        <p:txBody>
          <a:bodyPr lIns="91425" tIns="91425" rIns="91425" bIns="91425" anchor="t" anchorCtr="0">
            <a:noAutofit/>
          </a:bodyPr>
          <a:lstStyle/>
          <a:p>
            <a:pPr algn="ctr"/>
            <a:r>
              <a:rPr lang="en" sz="4800">
                <a:latin typeface="Droid Serif"/>
                <a:ea typeface="Droid Serif"/>
                <a:cs typeface="Droid Serif"/>
                <a:sym typeface="Droid Serif"/>
              </a:rPr>
              <a:t>Block programming</a:t>
            </a:r>
          </a:p>
        </p:txBody>
      </p:sp>
      <p:pic>
        <p:nvPicPr>
          <p:cNvPr id="824" name="Shape 824"/>
          <p:cNvPicPr preferRelativeResize="0"/>
          <p:nvPr/>
        </p:nvPicPr>
        <p:blipFill>
          <a:blip r:embed="rId3"/>
          <a:stretch>
            <a:fillRect/>
          </a:stretch>
        </p:blipFill>
        <p:spPr>
          <a:xfrm>
            <a:off x="452426" y="1577425"/>
            <a:ext cx="2166249" cy="4636024"/>
          </a:xfrm>
          <a:prstGeom prst="rect">
            <a:avLst/>
          </a:prstGeom>
          <a:noFill/>
          <a:ln>
            <a:noFill/>
          </a:ln>
        </p:spPr>
      </p:pic>
      <p:pic>
        <p:nvPicPr>
          <p:cNvPr id="825" name="Shape 825"/>
          <p:cNvPicPr preferRelativeResize="0"/>
          <p:nvPr/>
        </p:nvPicPr>
        <p:blipFill>
          <a:blip r:embed="rId4"/>
          <a:stretch>
            <a:fillRect/>
          </a:stretch>
        </p:blipFill>
        <p:spPr>
          <a:xfrm>
            <a:off x="5578150" y="1577425"/>
            <a:ext cx="2607500" cy="2178475"/>
          </a:xfrm>
          <a:prstGeom prst="rect">
            <a:avLst/>
          </a:prstGeom>
          <a:noFill/>
          <a:ln>
            <a:noFill/>
          </a:ln>
        </p:spPr>
      </p:pic>
      <p:sp>
        <p:nvSpPr>
          <p:cNvPr id="826" name="Shape 826"/>
          <p:cNvSpPr txBox="1"/>
          <p:nvPr/>
        </p:nvSpPr>
        <p:spPr>
          <a:xfrm>
            <a:off x="2752150" y="1622200"/>
            <a:ext cx="2688900" cy="2372699"/>
          </a:xfrm>
          <a:prstGeom prst="rect">
            <a:avLst/>
          </a:prstGeom>
          <a:noFill/>
        </p:spPr>
        <p:txBody>
          <a:bodyPr lIns="91425" tIns="91425" rIns="91425" bIns="91425" anchor="ctr" anchorCtr="0">
            <a:noAutofit/>
          </a:bodyPr>
          <a:lstStyle/>
          <a:p>
            <a:pPr algn="ctr"/>
            <a:r>
              <a:rPr lang="en" sz="2100">
                <a:latin typeface="Droid Serif"/>
                <a:ea typeface="Droid Serif"/>
                <a:cs typeface="Droid Serif"/>
                <a:sym typeface="Droid Serif"/>
              </a:rPr>
              <a:t>We need to move three squares to the right. So, we go to the </a:t>
            </a:r>
            <a:r>
              <a:rPr lang="en" sz="2100" u="sng">
                <a:latin typeface="Droid Serif"/>
                <a:ea typeface="Droid Serif"/>
                <a:cs typeface="Droid Serif"/>
                <a:sym typeface="Droid Serif"/>
              </a:rPr>
              <a:t>More Blocks</a:t>
            </a:r>
            <a:r>
              <a:rPr lang="en" sz="2100">
                <a:latin typeface="Droid Serif"/>
                <a:ea typeface="Droid Serif"/>
                <a:cs typeface="Droid Serif"/>
                <a:sym typeface="Droid Serif"/>
              </a:rPr>
              <a:t> section and drag and drop blocks to make this</a:t>
            </a:r>
          </a:p>
        </p:txBody>
      </p:sp>
      <p:cxnSp>
        <p:nvCxnSpPr>
          <p:cNvPr id="827" name="Shape 827"/>
          <p:cNvCxnSpPr/>
          <p:nvPr/>
        </p:nvCxnSpPr>
        <p:spPr>
          <a:xfrm rot="10800000" flipH="1">
            <a:off x="5050600" y="3277875"/>
            <a:ext cx="1180799" cy="529499"/>
          </a:xfrm>
          <a:prstGeom prst="straightConnector1">
            <a:avLst/>
          </a:prstGeom>
          <a:noFill/>
          <a:ln w="19050" cap="flat">
            <a:solidFill>
              <a:schemeClr val="dk2"/>
            </a:solidFill>
            <a:prstDash val="solid"/>
            <a:round/>
            <a:headEnd type="none" w="lg" len="lg"/>
            <a:tailEnd type="triangle" w="lg" len="lg"/>
          </a:ln>
        </p:spPr>
      </p:cxnSp>
      <p:pic>
        <p:nvPicPr>
          <p:cNvPr id="828" name="Shape 828"/>
          <p:cNvPicPr preferRelativeResize="0"/>
          <p:nvPr/>
        </p:nvPicPr>
        <p:blipFill>
          <a:blip r:embed="rId5"/>
          <a:stretch>
            <a:fillRect/>
          </a:stretch>
        </p:blipFill>
        <p:spPr>
          <a:xfrm>
            <a:off x="4665675" y="5123825"/>
            <a:ext cx="2047875" cy="1143000"/>
          </a:xfrm>
          <a:prstGeom prst="rect">
            <a:avLst/>
          </a:prstGeom>
          <a:noFill/>
          <a:ln>
            <a:noFill/>
          </a:ln>
        </p:spPr>
      </p:pic>
      <p:sp>
        <p:nvSpPr>
          <p:cNvPr id="829" name="Shape 829"/>
          <p:cNvSpPr/>
          <p:nvPr/>
        </p:nvSpPr>
        <p:spPr>
          <a:xfrm>
            <a:off x="5801475" y="4621350"/>
            <a:ext cx="1476900" cy="827999"/>
          </a:xfrm>
          <a:prstGeom prst="wedgeRoundRectCallout">
            <a:avLst>
              <a:gd name="adj1" fmla="val -20833"/>
              <a:gd name="adj2" fmla="val 62500"/>
              <a:gd name="adj3" fmla="val 0"/>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r>
              <a:rPr lang="en"/>
              <a:t>I'm feeling a bit blocky myself.</a:t>
            </a:r>
          </a:p>
        </p:txBody>
      </p:sp>
    </p:spTree>
    <p:extLst>
      <p:ext uri="{BB962C8B-B14F-4D97-AF65-F5344CB8AC3E}">
        <p14:creationId xmlns:p14="http://schemas.microsoft.com/office/powerpoint/2010/main" val="2935762537"/>
      </p:ext>
    </p:extLst>
  </p:cSld>
  <p:clrMapOvr>
    <a:masterClrMapping/>
  </p:clrMapOvr>
  <p:transition spd="slow">
    <p:cut/>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pic>
        <p:nvPicPr>
          <p:cNvPr id="834" name="Shape 834"/>
          <p:cNvPicPr preferRelativeResize="0"/>
          <p:nvPr/>
        </p:nvPicPr>
        <p:blipFill>
          <a:blip r:embed="rId3"/>
          <a:stretch>
            <a:fillRect/>
          </a:stretch>
        </p:blipFill>
        <p:spPr>
          <a:xfrm>
            <a:off x="1322737" y="2088234"/>
            <a:ext cx="6300774" cy="3655075"/>
          </a:xfrm>
          <a:prstGeom prst="rect">
            <a:avLst/>
          </a:prstGeom>
          <a:noFill/>
          <a:ln>
            <a:noFill/>
          </a:ln>
        </p:spPr>
      </p:pic>
      <p:sp>
        <p:nvSpPr>
          <p:cNvPr id="835" name="Shape 835"/>
          <p:cNvSpPr txBox="1">
            <a:spLocks noGrp="1"/>
          </p:cNvSpPr>
          <p:nvPr>
            <p:ph type="title"/>
          </p:nvPr>
        </p:nvSpPr>
        <p:spPr>
          <a:xfrm>
            <a:off x="275275" y="347387"/>
            <a:ext cx="8229600" cy="1143000"/>
          </a:xfrm>
          <a:prstGeom prst="rect">
            <a:avLst/>
          </a:prstGeom>
        </p:spPr>
        <p:txBody>
          <a:bodyPr lIns="91425" tIns="91425" rIns="91425" bIns="91425" anchor="t" anchorCtr="0">
            <a:noAutofit/>
          </a:bodyPr>
          <a:lstStyle/>
          <a:p>
            <a:pPr lvl="0" rtl="0">
              <a:spcBef>
                <a:spcPts val="0"/>
              </a:spcBef>
              <a:buNone/>
            </a:pPr>
            <a:r>
              <a:rPr lang="en" b="0">
                <a:latin typeface="Droid Serif"/>
                <a:ea typeface="Droid Serif"/>
                <a:cs typeface="Droid Serif"/>
                <a:sym typeface="Droid Serif"/>
              </a:rPr>
              <a:t>The</a:t>
            </a:r>
            <a:r>
              <a:rPr lang="en">
                <a:latin typeface="Droid Serif"/>
                <a:ea typeface="Droid Serif"/>
                <a:cs typeface="Droid Serif"/>
                <a:sym typeface="Droid Serif"/>
              </a:rPr>
              <a:t> repeat </a:t>
            </a:r>
            <a:r>
              <a:rPr lang="en" b="0">
                <a:latin typeface="Droid Serif"/>
                <a:ea typeface="Droid Serif"/>
                <a:cs typeface="Droid Serif"/>
                <a:sym typeface="Droid Serif"/>
              </a:rPr>
              <a:t>block</a:t>
            </a:r>
          </a:p>
        </p:txBody>
      </p:sp>
      <p:sp>
        <p:nvSpPr>
          <p:cNvPr id="836" name="Shape 836"/>
          <p:cNvSpPr txBox="1"/>
          <p:nvPr/>
        </p:nvSpPr>
        <p:spPr>
          <a:xfrm>
            <a:off x="1466875" y="1144500"/>
            <a:ext cx="5846399" cy="849900"/>
          </a:xfrm>
          <a:prstGeom prst="rect">
            <a:avLst/>
          </a:prstGeom>
        </p:spPr>
        <p:txBody>
          <a:bodyPr lIns="91425" tIns="91425" rIns="91425" bIns="91425" anchor="ctr" anchorCtr="0">
            <a:noAutofit/>
          </a:bodyPr>
          <a:lstStyle/>
          <a:p>
            <a:pPr algn="ctr"/>
            <a:r>
              <a:rPr lang="en" sz="3000">
                <a:latin typeface="Droid Serif"/>
                <a:ea typeface="Droid Serif"/>
                <a:cs typeface="Droid Serif"/>
                <a:sym typeface="Droid Serif"/>
              </a:rPr>
              <a:t>These are identical programs.</a:t>
            </a:r>
          </a:p>
        </p:txBody>
      </p:sp>
      <p:sp>
        <p:nvSpPr>
          <p:cNvPr id="837" name="Shape 837"/>
          <p:cNvSpPr txBox="1"/>
          <p:nvPr/>
        </p:nvSpPr>
        <p:spPr>
          <a:xfrm>
            <a:off x="2868800" y="4964600"/>
            <a:ext cx="4602899" cy="635100"/>
          </a:xfrm>
          <a:prstGeom prst="rect">
            <a:avLst/>
          </a:prstGeom>
          <a:solidFill>
            <a:srgbClr val="FCE5CD"/>
          </a:solidFill>
        </p:spPr>
        <p:txBody>
          <a:bodyPr lIns="91425" tIns="91425" rIns="91425" bIns="91425" anchor="ctr" anchorCtr="0">
            <a:noAutofit/>
          </a:bodyPr>
          <a:lstStyle/>
          <a:p>
            <a:pPr algn="ctr"/>
            <a:r>
              <a:rPr lang="en" sz="2400">
                <a:latin typeface="Droid Serif"/>
                <a:ea typeface="Droid Serif"/>
                <a:cs typeface="Droid Serif"/>
                <a:sym typeface="Droid Serif"/>
              </a:rPr>
              <a:t>Each one moves left </a:t>
            </a:r>
            <a:r>
              <a:rPr lang="en" sz="2400" b="1">
                <a:solidFill>
                  <a:srgbClr val="0000FF"/>
                </a:solidFill>
                <a:latin typeface="Droid Serif"/>
                <a:ea typeface="Droid Serif"/>
                <a:cs typeface="Droid Serif"/>
                <a:sym typeface="Droid Serif"/>
              </a:rPr>
              <a:t>6</a:t>
            </a:r>
            <a:r>
              <a:rPr lang="en" sz="2400">
                <a:latin typeface="Droid Serif"/>
                <a:ea typeface="Droid Serif"/>
                <a:cs typeface="Droid Serif"/>
                <a:sym typeface="Droid Serif"/>
              </a:rPr>
              <a:t> times</a:t>
            </a:r>
          </a:p>
        </p:txBody>
      </p:sp>
      <p:sp>
        <p:nvSpPr>
          <p:cNvPr id="838" name="Shape 838"/>
          <p:cNvSpPr txBox="1">
            <a:spLocks noGrp="1"/>
          </p:cNvSpPr>
          <p:nvPr>
            <p:ph type="body" idx="1"/>
          </p:nvPr>
        </p:nvSpPr>
        <p:spPr>
          <a:xfrm rot="-397098">
            <a:off x="5997427" y="5866033"/>
            <a:ext cx="3016803" cy="766491"/>
          </a:xfrm>
          <a:prstGeom prst="rect">
            <a:avLst/>
          </a:prstGeom>
          <a:solidFill>
            <a:srgbClr val="C9DAF8"/>
          </a:solidFill>
        </p:spPr>
        <p:txBody>
          <a:bodyPr lIns="91425" tIns="91425" rIns="91425" bIns="91425" anchor="t" anchorCtr="0">
            <a:noAutofit/>
          </a:bodyPr>
          <a:lstStyle/>
          <a:p>
            <a:pPr lvl="0" algn="ctr" rtl="0">
              <a:spcBef>
                <a:spcPts val="0"/>
              </a:spcBef>
              <a:buNone/>
            </a:pPr>
            <a:r>
              <a:rPr lang="en" sz="1500" dirty="0">
                <a:latin typeface="Droid Serif"/>
                <a:ea typeface="Droid Serif"/>
                <a:cs typeface="Droid Serif"/>
                <a:sym typeface="Droid Serif"/>
              </a:rPr>
              <a:t>Try solving the Ocean mazes </a:t>
            </a:r>
            <a:r>
              <a:rPr lang="en" sz="1500" i="1" dirty="0">
                <a:latin typeface="Droid Serif"/>
                <a:ea typeface="Droid Serif"/>
                <a:cs typeface="Droid Serif"/>
                <a:sym typeface="Droid Serif"/>
              </a:rPr>
              <a:t>using the</a:t>
            </a:r>
            <a:r>
              <a:rPr lang="en" sz="1500" b="1" i="1" dirty="0">
                <a:latin typeface="Droid Serif"/>
                <a:ea typeface="Droid Serif"/>
                <a:cs typeface="Droid Serif"/>
                <a:sym typeface="Droid Serif"/>
              </a:rPr>
              <a:t> repeat </a:t>
            </a:r>
            <a:r>
              <a:rPr lang="en" sz="1500" i="1" dirty="0">
                <a:latin typeface="Droid Serif"/>
                <a:ea typeface="Droid Serif"/>
                <a:cs typeface="Droid Serif"/>
                <a:sym typeface="Droid Serif"/>
              </a:rPr>
              <a:t>block</a:t>
            </a:r>
          </a:p>
          <a:p>
            <a:pPr lvl="0" algn="ctr" rtl="0">
              <a:spcBef>
                <a:spcPts val="0"/>
              </a:spcBef>
              <a:buNone/>
            </a:pPr>
            <a:endParaRPr sz="1500" dirty="0">
              <a:latin typeface="Droid Serif"/>
              <a:ea typeface="Droid Serif"/>
              <a:cs typeface="Droid Serif"/>
              <a:sym typeface="Droid Serif"/>
            </a:endParaRPr>
          </a:p>
          <a:p>
            <a:pPr lvl="0" algn="ctr" rtl="0">
              <a:spcBef>
                <a:spcPts val="0"/>
              </a:spcBef>
              <a:buNone/>
            </a:pPr>
            <a:endParaRPr sz="1500" dirty="0">
              <a:latin typeface="Droid Serif"/>
              <a:ea typeface="Droid Serif"/>
              <a:cs typeface="Droid Serif"/>
              <a:sym typeface="Droid Serif"/>
            </a:endParaRPr>
          </a:p>
        </p:txBody>
      </p:sp>
    </p:spTree>
    <p:extLst>
      <p:ext uri="{BB962C8B-B14F-4D97-AF65-F5344CB8AC3E}">
        <p14:creationId xmlns:p14="http://schemas.microsoft.com/office/powerpoint/2010/main" val="474316803"/>
      </p:ext>
    </p:extLst>
  </p:cSld>
  <p:clrMapOvr>
    <a:masterClrMapping/>
  </p:clrMapOvr>
  <p:transition spd="slow">
    <p:cut/>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pic>
        <p:nvPicPr>
          <p:cNvPr id="843" name="Shape 843"/>
          <p:cNvPicPr preferRelativeResize="0"/>
          <p:nvPr/>
        </p:nvPicPr>
        <p:blipFill>
          <a:blip r:embed="rId3"/>
          <a:stretch>
            <a:fillRect/>
          </a:stretch>
        </p:blipFill>
        <p:spPr>
          <a:xfrm>
            <a:off x="179425" y="1241250"/>
            <a:ext cx="6363275" cy="5099675"/>
          </a:xfrm>
          <a:prstGeom prst="rect">
            <a:avLst/>
          </a:prstGeom>
          <a:noFill/>
          <a:ln>
            <a:noFill/>
          </a:ln>
        </p:spPr>
      </p:pic>
      <p:sp>
        <p:nvSpPr>
          <p:cNvPr id="844" name="Shape 844"/>
          <p:cNvSpPr txBox="1">
            <a:spLocks noGrp="1"/>
          </p:cNvSpPr>
          <p:nvPr>
            <p:ph type="title"/>
          </p:nvPr>
        </p:nvSpPr>
        <p:spPr>
          <a:xfrm>
            <a:off x="275275" y="347387"/>
            <a:ext cx="8229600" cy="1143000"/>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Studio 1 </a:t>
            </a:r>
            <a:r>
              <a:rPr lang="en" i="1">
                <a:latin typeface="Droid Serif"/>
                <a:ea typeface="Droid Serif"/>
                <a:cs typeface="Droid Serif"/>
                <a:sym typeface="Droid Serif"/>
              </a:rPr>
              <a:t>Ocean </a:t>
            </a:r>
            <a:r>
              <a:rPr lang="en">
                <a:latin typeface="Droid Serif"/>
                <a:ea typeface="Droid Serif"/>
                <a:cs typeface="Droid Serif"/>
                <a:sym typeface="Droid Serif"/>
              </a:rPr>
              <a:t>mazes...</a:t>
            </a:r>
          </a:p>
        </p:txBody>
      </p:sp>
      <p:sp>
        <p:nvSpPr>
          <p:cNvPr id="845" name="Shape 845"/>
          <p:cNvSpPr txBox="1">
            <a:spLocks noGrp="1"/>
          </p:cNvSpPr>
          <p:nvPr>
            <p:ph type="body" idx="1"/>
          </p:nvPr>
        </p:nvSpPr>
        <p:spPr>
          <a:xfrm>
            <a:off x="6868025" y="3013225"/>
            <a:ext cx="2045700" cy="1143000"/>
          </a:xfrm>
          <a:prstGeom prst="rect">
            <a:avLst/>
          </a:prstGeom>
          <a:solidFill>
            <a:srgbClr val="C9DAF8"/>
          </a:solidFill>
        </p:spPr>
        <p:txBody>
          <a:bodyPr lIns="91425" tIns="91425" rIns="91425" bIns="91425" anchor="ctr" anchorCtr="0">
            <a:noAutofit/>
          </a:bodyPr>
          <a:lstStyle/>
          <a:p>
            <a:pPr lvl="0" algn="ctr" rtl="0">
              <a:spcBef>
                <a:spcPts val="0"/>
              </a:spcBef>
              <a:buNone/>
            </a:pPr>
            <a:r>
              <a:rPr lang="en" sz="2100">
                <a:latin typeface="Droid Serif"/>
                <a:ea typeface="Droid Serif"/>
                <a:cs typeface="Droid Serif"/>
                <a:sym typeface="Droid Serif"/>
              </a:rPr>
              <a:t>Try (at least) Ocean mazes </a:t>
            </a:r>
            <a:r>
              <a:rPr lang="en" sz="2100" b="1">
                <a:latin typeface="Droid Serif"/>
                <a:ea typeface="Droid Serif"/>
                <a:cs typeface="Droid Serif"/>
                <a:sym typeface="Droid Serif"/>
              </a:rPr>
              <a:t>1.9 + 1.10</a:t>
            </a:r>
          </a:p>
        </p:txBody>
      </p:sp>
      <p:sp>
        <p:nvSpPr>
          <p:cNvPr id="846" name="Shape 846"/>
          <p:cNvSpPr txBox="1"/>
          <p:nvPr/>
        </p:nvSpPr>
        <p:spPr>
          <a:xfrm>
            <a:off x="3976300" y="5462225"/>
            <a:ext cx="4752900" cy="1010099"/>
          </a:xfrm>
          <a:prstGeom prst="rect">
            <a:avLst/>
          </a:prstGeom>
          <a:solidFill>
            <a:srgbClr val="D9D2E9"/>
          </a:solidFill>
        </p:spPr>
        <p:txBody>
          <a:bodyPr lIns="91425" tIns="91425" rIns="91425" bIns="91425" anchor="ctr" anchorCtr="0">
            <a:noAutofit/>
          </a:bodyPr>
          <a:lstStyle/>
          <a:p>
            <a:pPr algn="ctr"/>
            <a:r>
              <a:rPr lang="en" sz="3000" i="1">
                <a:latin typeface="Droid Serif"/>
                <a:ea typeface="Droid Serif"/>
                <a:cs typeface="Droid Serif"/>
                <a:sym typeface="Droid Serif"/>
              </a:rPr>
              <a:t>How </a:t>
            </a:r>
            <a:r>
              <a:rPr lang="en" sz="3000" b="1" i="1">
                <a:solidFill>
                  <a:srgbClr val="9900FF"/>
                </a:solidFill>
                <a:latin typeface="Droid Serif"/>
                <a:ea typeface="Droid Serif"/>
                <a:cs typeface="Droid Serif"/>
                <a:sym typeface="Droid Serif"/>
              </a:rPr>
              <a:t>few purple blocks</a:t>
            </a:r>
            <a:r>
              <a:rPr lang="en" sz="3000" i="1">
                <a:latin typeface="Droid Serif"/>
                <a:ea typeface="Droid Serif"/>
                <a:cs typeface="Droid Serif"/>
                <a:sym typeface="Droid Serif"/>
              </a:rPr>
              <a:t> can you use?</a:t>
            </a:r>
          </a:p>
        </p:txBody>
      </p:sp>
      <p:pic>
        <p:nvPicPr>
          <p:cNvPr id="847" name="Shape 847"/>
          <p:cNvPicPr preferRelativeResize="0"/>
          <p:nvPr/>
        </p:nvPicPr>
        <p:blipFill>
          <a:blip r:embed="rId4"/>
          <a:stretch>
            <a:fillRect/>
          </a:stretch>
        </p:blipFill>
        <p:spPr>
          <a:xfrm>
            <a:off x="7400912" y="0"/>
            <a:ext cx="1743075" cy="1162050"/>
          </a:xfrm>
          <a:prstGeom prst="rect">
            <a:avLst/>
          </a:prstGeom>
          <a:noFill/>
          <a:ln>
            <a:noFill/>
          </a:ln>
        </p:spPr>
      </p:pic>
    </p:spTree>
    <p:extLst>
      <p:ext uri="{BB962C8B-B14F-4D97-AF65-F5344CB8AC3E}">
        <p14:creationId xmlns:p14="http://schemas.microsoft.com/office/powerpoint/2010/main" val="1881499368"/>
      </p:ext>
    </p:extLst>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p:nvPr/>
        </p:nvSpPr>
        <p:spPr>
          <a:xfrm>
            <a:off x="351150" y="297775"/>
            <a:ext cx="8640900" cy="780599"/>
          </a:xfrm>
          <a:prstGeom prst="rect">
            <a:avLst/>
          </a:prstGeom>
          <a:noFill/>
        </p:spPr>
        <p:txBody>
          <a:bodyPr lIns="91425" tIns="91425" rIns="91425" bIns="91425" anchor="t" anchorCtr="0">
            <a:noAutofit/>
          </a:bodyPr>
          <a:lstStyle/>
          <a:p>
            <a:pPr lvl="0" rtl="0">
              <a:spcBef>
                <a:spcPts val="0"/>
              </a:spcBef>
              <a:buNone/>
            </a:pPr>
            <a:r>
              <a:rPr lang="en" sz="3600" b="1" dirty="0">
                <a:latin typeface="Droid Serif"/>
                <a:ea typeface="Droid Serif"/>
                <a:cs typeface="Droid Serif"/>
                <a:sym typeface="Droid Serif"/>
              </a:rPr>
              <a:t>Data:</a:t>
            </a:r>
            <a:r>
              <a:rPr lang="en" sz="3600" dirty="0">
                <a:latin typeface="Droid Serif"/>
                <a:ea typeface="Droid Serif"/>
                <a:cs typeface="Droid Serif"/>
                <a:sym typeface="Droid Serif"/>
              </a:rPr>
              <a:t> a</a:t>
            </a:r>
            <a:r>
              <a:rPr lang="en" sz="3600" dirty="0" smtClean="0">
                <a:latin typeface="Droid Serif"/>
                <a:ea typeface="Droid Serif"/>
                <a:cs typeface="Droid Serif"/>
                <a:sym typeface="Droid Serif"/>
              </a:rPr>
              <a:t> </a:t>
            </a:r>
            <a:r>
              <a:rPr lang="en" sz="3600" u="sng" dirty="0">
                <a:solidFill>
                  <a:schemeClr val="hlink"/>
                </a:solidFill>
                <a:latin typeface="Droid Serif"/>
                <a:ea typeface="Droid Serif"/>
                <a:cs typeface="Droid Serif"/>
                <a:sym typeface="Droid Serif"/>
                <a:hlinkClick r:id="rId3"/>
              </a:rPr>
              <a:t>big</a:t>
            </a:r>
            <a:r>
              <a:rPr lang="en" sz="3600" dirty="0">
                <a:latin typeface="Droid Serif"/>
                <a:ea typeface="Droid Serif"/>
                <a:cs typeface="Droid Serif"/>
                <a:sym typeface="Droid Serif"/>
              </a:rPr>
              <a:t> </a:t>
            </a:r>
            <a:r>
              <a:rPr lang="en" sz="3600" dirty="0" smtClean="0">
                <a:latin typeface="Droid Serif"/>
                <a:ea typeface="Droid Serif"/>
                <a:cs typeface="Droid Serif"/>
                <a:sym typeface="Droid Serif"/>
              </a:rPr>
              <a:t>example</a:t>
            </a:r>
            <a:endParaRPr lang="en" sz="3600" dirty="0">
              <a:latin typeface="Droid Serif"/>
              <a:ea typeface="Droid Serif"/>
              <a:cs typeface="Droid Serif"/>
              <a:sym typeface="Droid Serif"/>
            </a:endParaRPr>
          </a:p>
        </p:txBody>
      </p:sp>
      <p:sp>
        <p:nvSpPr>
          <p:cNvPr id="107" name="Shape 107"/>
          <p:cNvSpPr txBox="1"/>
          <p:nvPr/>
        </p:nvSpPr>
        <p:spPr>
          <a:xfrm>
            <a:off x="771300" y="1243100"/>
            <a:ext cx="3699100" cy="780599"/>
          </a:xfrm>
          <a:prstGeom prst="rect">
            <a:avLst/>
          </a:prstGeom>
          <a:noFill/>
        </p:spPr>
        <p:txBody>
          <a:bodyPr lIns="91425" tIns="91425" rIns="91425" bIns="91425" anchor="t" anchorCtr="0">
            <a:noAutofit/>
          </a:bodyPr>
          <a:lstStyle/>
          <a:p>
            <a:pPr lvl="0" rtl="0">
              <a:lnSpc>
                <a:spcPct val="150000"/>
              </a:lnSpc>
              <a:spcBef>
                <a:spcPts val="0"/>
              </a:spcBef>
              <a:buNone/>
            </a:pPr>
            <a:r>
              <a:rPr lang="en" sz="2400" dirty="0">
                <a:latin typeface="Droid Serif"/>
                <a:ea typeface="Droid Serif"/>
                <a:cs typeface="Droid Serif"/>
                <a:sym typeface="Droid Serif"/>
              </a:rPr>
              <a:t>Google </a:t>
            </a:r>
            <a:r>
              <a:rPr lang="en" sz="2400" dirty="0" smtClean="0">
                <a:latin typeface="Droid Serif"/>
                <a:ea typeface="Droid Serif"/>
                <a:cs typeface="Droid Serif"/>
                <a:sym typeface="Droid Serif"/>
              </a:rPr>
              <a:t>Glass concerns</a:t>
            </a:r>
            <a:endParaRPr lang="en" sz="2400" dirty="0">
              <a:latin typeface="Droid Serif"/>
              <a:ea typeface="Droid Serif"/>
              <a:cs typeface="Droid Serif"/>
              <a:sym typeface="Droid Serif"/>
            </a:endParaRPr>
          </a:p>
        </p:txBody>
      </p:sp>
      <p:pic>
        <p:nvPicPr>
          <p:cNvPr id="108" name="Shape 108"/>
          <p:cNvPicPr preferRelativeResize="0"/>
          <p:nvPr/>
        </p:nvPicPr>
        <p:blipFill>
          <a:blip r:embed="rId4"/>
          <a:stretch>
            <a:fillRect/>
          </a:stretch>
        </p:blipFill>
        <p:spPr>
          <a:xfrm>
            <a:off x="20287" y="2701900"/>
            <a:ext cx="6467475" cy="3714750"/>
          </a:xfrm>
          <a:prstGeom prst="rect">
            <a:avLst/>
          </a:prstGeom>
          <a:noFill/>
          <a:ln>
            <a:noFill/>
          </a:ln>
        </p:spPr>
      </p:pic>
      <p:sp>
        <p:nvSpPr>
          <p:cNvPr id="109" name="Shape 109"/>
          <p:cNvSpPr txBox="1"/>
          <p:nvPr/>
        </p:nvSpPr>
        <p:spPr>
          <a:xfrm>
            <a:off x="459575" y="2701900"/>
            <a:ext cx="1043999" cy="780599"/>
          </a:xfrm>
          <a:prstGeom prst="rect">
            <a:avLst/>
          </a:prstGeom>
          <a:solidFill>
            <a:srgbClr val="C9DAF8"/>
          </a:solidFill>
        </p:spPr>
        <p:txBody>
          <a:bodyPr lIns="91425" tIns="91425" rIns="91425" bIns="91425" anchor="b" anchorCtr="0">
            <a:noAutofit/>
          </a:bodyPr>
          <a:lstStyle/>
          <a:p>
            <a:pPr lvl="0" algn="ctr" rtl="0">
              <a:lnSpc>
                <a:spcPct val="150000"/>
              </a:lnSpc>
              <a:spcBef>
                <a:spcPts val="0"/>
              </a:spcBef>
              <a:buNone/>
            </a:pPr>
            <a:r>
              <a:rPr lang="en" sz="1800">
                <a:latin typeface="Droid Serif"/>
                <a:ea typeface="Droid Serif"/>
                <a:cs typeface="Droid Serif"/>
                <a:sym typeface="Droid Serif"/>
              </a:rPr>
              <a:t>5/16/13</a:t>
            </a:r>
          </a:p>
        </p:txBody>
      </p:sp>
      <p:sp>
        <p:nvSpPr>
          <p:cNvPr id="8" name="TextBox 7"/>
          <p:cNvSpPr txBox="1"/>
          <p:nvPr/>
        </p:nvSpPr>
        <p:spPr>
          <a:xfrm rot="709867">
            <a:off x="4950922" y="1546645"/>
            <a:ext cx="3741525" cy="954107"/>
          </a:xfrm>
          <a:prstGeom prst="rect">
            <a:avLst/>
          </a:prstGeom>
          <a:solidFill>
            <a:srgbClr val="FFCC99"/>
          </a:solidFill>
        </p:spPr>
        <p:txBody>
          <a:bodyPr wrap="square" rtlCol="0">
            <a:spAutoFit/>
          </a:bodyPr>
          <a:lstStyle/>
          <a:p>
            <a:pPr algn="ctr"/>
            <a:r>
              <a:rPr lang="en-US" sz="2800" dirty="0" smtClean="0">
                <a:latin typeface="Cambria" panose="02040503050406030204" pitchFamily="18" charset="0"/>
              </a:rPr>
              <a:t>Is Google Glass dead or hibernating?</a:t>
            </a:r>
            <a:endParaRPr lang="en-US" sz="2800" dirty="0">
              <a:latin typeface="Cambria" panose="02040503050406030204" pitchFamily="18" charset="0"/>
            </a:endParaRPr>
          </a:p>
        </p:txBody>
      </p:sp>
      <p:sp>
        <p:nvSpPr>
          <p:cNvPr id="9" name="Shape 101"/>
          <p:cNvSpPr txBox="1"/>
          <p:nvPr/>
        </p:nvSpPr>
        <p:spPr>
          <a:xfrm>
            <a:off x="6789150" y="5973922"/>
            <a:ext cx="2202900" cy="780599"/>
          </a:xfrm>
          <a:prstGeom prst="rect">
            <a:avLst/>
          </a:prstGeom>
          <a:noFill/>
        </p:spPr>
        <p:txBody>
          <a:bodyPr lIns="91425" tIns="91425" rIns="91425" bIns="91425" anchor="t" anchorCtr="0">
            <a:noAutofit/>
          </a:bodyPr>
          <a:lstStyle/>
          <a:p>
            <a:pPr lvl="0" algn="r" rtl="0">
              <a:lnSpc>
                <a:spcPct val="150000"/>
              </a:lnSpc>
              <a:spcBef>
                <a:spcPts val="0"/>
              </a:spcBef>
              <a:buNone/>
            </a:pPr>
            <a:r>
              <a:rPr lang="en" sz="2400" i="1" dirty="0" smtClean="0">
                <a:latin typeface="Droid Serif"/>
                <a:ea typeface="Droid Serif"/>
                <a:cs typeface="Droid Serif"/>
                <a:sym typeface="Droid Serif"/>
              </a:rPr>
              <a:t>video #2</a:t>
            </a:r>
            <a:endParaRPr lang="en" sz="2400" i="1" dirty="0">
              <a:latin typeface="Droid Serif"/>
              <a:ea typeface="Droid Serif"/>
              <a:cs typeface="Droid Serif"/>
              <a:sym typeface="Droid Serif"/>
            </a:endParaRPr>
          </a:p>
        </p:txBody>
      </p:sp>
    </p:spTree>
    <p:extLst>
      <p:ext uri="{BB962C8B-B14F-4D97-AF65-F5344CB8AC3E}">
        <p14:creationId xmlns:p14="http://schemas.microsoft.com/office/powerpoint/2010/main" val="3136246256"/>
      </p:ext>
    </p:extLst>
  </p:cSld>
  <p:clrMapOvr>
    <a:masterClrMapping/>
  </p:clrMapOvr>
  <p:transition spd="slow">
    <p:cut/>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sp>
        <p:nvSpPr>
          <p:cNvPr id="933" name="Shape 933"/>
          <p:cNvSpPr txBox="1">
            <a:spLocks noGrp="1"/>
          </p:cNvSpPr>
          <p:nvPr>
            <p:ph type="title"/>
          </p:nvPr>
        </p:nvSpPr>
        <p:spPr>
          <a:xfrm>
            <a:off x="497450" y="308750"/>
            <a:ext cx="2465099" cy="727200"/>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Studio 2</a:t>
            </a:r>
          </a:p>
        </p:txBody>
      </p:sp>
      <p:sp>
        <p:nvSpPr>
          <p:cNvPr id="934" name="Shape 934"/>
          <p:cNvSpPr txBox="1">
            <a:spLocks noGrp="1"/>
          </p:cNvSpPr>
          <p:nvPr>
            <p:ph type="title" idx="4294967295"/>
          </p:nvPr>
        </p:nvSpPr>
        <p:spPr>
          <a:xfrm>
            <a:off x="6024800" y="308750"/>
            <a:ext cx="2633700" cy="727200"/>
          </a:xfrm>
          <a:prstGeom prst="rect">
            <a:avLst/>
          </a:prstGeom>
          <a:solidFill>
            <a:srgbClr val="D9EAD3"/>
          </a:solidFill>
        </p:spPr>
        <p:txBody>
          <a:bodyPr lIns="91425" tIns="91425" rIns="91425" bIns="91425" anchor="ctr" anchorCtr="0">
            <a:noAutofit/>
          </a:bodyPr>
          <a:lstStyle/>
          <a:p>
            <a:pPr lvl="0" algn="ctr" rtl="0">
              <a:spcBef>
                <a:spcPts val="0"/>
              </a:spcBef>
              <a:buNone/>
            </a:pPr>
            <a:r>
              <a:rPr lang="en" i="1">
                <a:solidFill>
                  <a:srgbClr val="38761D"/>
                </a:solidFill>
                <a:latin typeface="Droid Serif"/>
                <a:ea typeface="Droid Serif"/>
                <a:cs typeface="Droid Serif"/>
                <a:sym typeface="Droid Serif"/>
              </a:rPr>
              <a:t>Safari</a:t>
            </a:r>
          </a:p>
        </p:txBody>
      </p:sp>
      <p:sp>
        <p:nvSpPr>
          <p:cNvPr id="935" name="Shape 935"/>
          <p:cNvSpPr txBox="1">
            <a:spLocks noGrp="1"/>
          </p:cNvSpPr>
          <p:nvPr>
            <p:ph type="title" idx="4294967295"/>
          </p:nvPr>
        </p:nvSpPr>
        <p:spPr>
          <a:xfrm>
            <a:off x="5235693" y="2291125"/>
            <a:ext cx="2266200" cy="727200"/>
          </a:xfrm>
          <a:prstGeom prst="rect">
            <a:avLst/>
          </a:prstGeom>
          <a:noFill/>
        </p:spPr>
        <p:txBody>
          <a:bodyPr lIns="91425" tIns="91425" rIns="91425" bIns="91425" anchor="ctr" anchorCtr="0">
            <a:noAutofit/>
          </a:bodyPr>
          <a:lstStyle/>
          <a:p>
            <a:pPr lvl="0" rtl="0">
              <a:spcBef>
                <a:spcPts val="0"/>
              </a:spcBef>
              <a:buNone/>
            </a:pPr>
            <a:r>
              <a:rPr lang="en" sz="2400" i="1">
                <a:solidFill>
                  <a:srgbClr val="000000"/>
                </a:solidFill>
                <a:latin typeface="Droid Serif"/>
                <a:ea typeface="Droid Serif"/>
                <a:cs typeface="Droid Serif"/>
                <a:sym typeface="Droid Serif"/>
              </a:rPr>
              <a:t>Enemies!</a:t>
            </a:r>
          </a:p>
          <a:p>
            <a:pPr lvl="0" rtl="0">
              <a:spcBef>
                <a:spcPts val="0"/>
              </a:spcBef>
              <a:buNone/>
            </a:pPr>
            <a:r>
              <a:rPr lang="en" sz="2400" b="0" i="1">
                <a:solidFill>
                  <a:srgbClr val="000000"/>
                </a:solidFill>
                <a:latin typeface="Droid Serif"/>
                <a:ea typeface="Droid Serif"/>
                <a:cs typeface="Droid Serif"/>
                <a:sym typeface="Droid Serif"/>
              </a:rPr>
              <a:t>(predators)</a:t>
            </a:r>
          </a:p>
        </p:txBody>
      </p:sp>
      <p:sp>
        <p:nvSpPr>
          <p:cNvPr id="936" name="Shape 936"/>
          <p:cNvSpPr txBox="1">
            <a:spLocks noGrp="1"/>
          </p:cNvSpPr>
          <p:nvPr>
            <p:ph type="title" idx="4294967295"/>
          </p:nvPr>
        </p:nvSpPr>
        <p:spPr>
          <a:xfrm>
            <a:off x="5993975" y="3677925"/>
            <a:ext cx="2633700" cy="727200"/>
          </a:xfrm>
          <a:prstGeom prst="rect">
            <a:avLst/>
          </a:prstGeom>
          <a:noFill/>
        </p:spPr>
        <p:txBody>
          <a:bodyPr lIns="91425" tIns="91425" rIns="91425" bIns="91425" anchor="ctr" anchorCtr="0">
            <a:noAutofit/>
          </a:bodyPr>
          <a:lstStyle/>
          <a:p>
            <a:pPr lvl="0" algn="ctr" rtl="0">
              <a:spcBef>
                <a:spcPts val="0"/>
              </a:spcBef>
              <a:buNone/>
            </a:pPr>
            <a:r>
              <a:rPr lang="en" sz="2400" b="0" i="1">
                <a:solidFill>
                  <a:srgbClr val="000000"/>
                </a:solidFill>
                <a:latin typeface="Droid Serif"/>
                <a:ea typeface="Droid Serif"/>
                <a:cs typeface="Droid Serif"/>
                <a:sym typeface="Droid Serif"/>
              </a:rPr>
              <a:t>lead to using the </a:t>
            </a:r>
            <a:r>
              <a:rPr lang="en" sz="2400" i="1">
                <a:solidFill>
                  <a:srgbClr val="000000"/>
                </a:solidFill>
                <a:latin typeface="Droid Serif"/>
                <a:ea typeface="Droid Serif"/>
                <a:cs typeface="Droid Serif"/>
                <a:sym typeface="Droid Serif"/>
              </a:rPr>
              <a:t>WAIT  </a:t>
            </a:r>
            <a:r>
              <a:rPr lang="en" sz="2400" b="0" i="1">
                <a:solidFill>
                  <a:srgbClr val="000000"/>
                </a:solidFill>
                <a:latin typeface="Droid Serif"/>
                <a:ea typeface="Droid Serif"/>
                <a:cs typeface="Droid Serif"/>
                <a:sym typeface="Droid Serif"/>
              </a:rPr>
              <a:t>block</a:t>
            </a:r>
          </a:p>
        </p:txBody>
      </p:sp>
      <p:pic>
        <p:nvPicPr>
          <p:cNvPr id="937" name="Shape 937"/>
          <p:cNvPicPr preferRelativeResize="0"/>
          <p:nvPr/>
        </p:nvPicPr>
        <p:blipFill>
          <a:blip r:embed="rId3"/>
          <a:stretch>
            <a:fillRect/>
          </a:stretch>
        </p:blipFill>
        <p:spPr>
          <a:xfrm>
            <a:off x="516312" y="1848062"/>
            <a:ext cx="4657725" cy="3505200"/>
          </a:xfrm>
          <a:prstGeom prst="rect">
            <a:avLst/>
          </a:prstGeom>
          <a:noFill/>
          <a:ln>
            <a:noFill/>
          </a:ln>
        </p:spPr>
      </p:pic>
      <p:pic>
        <p:nvPicPr>
          <p:cNvPr id="938" name="Shape 938"/>
          <p:cNvPicPr preferRelativeResize="0"/>
          <p:nvPr/>
        </p:nvPicPr>
        <p:blipFill>
          <a:blip r:embed="rId4"/>
          <a:stretch>
            <a:fillRect/>
          </a:stretch>
        </p:blipFill>
        <p:spPr>
          <a:xfrm>
            <a:off x="6293600" y="4534062"/>
            <a:ext cx="2034449" cy="727200"/>
          </a:xfrm>
          <a:prstGeom prst="rect">
            <a:avLst/>
          </a:prstGeom>
          <a:noFill/>
          <a:ln>
            <a:noFill/>
          </a:ln>
        </p:spPr>
      </p:pic>
      <p:sp>
        <p:nvSpPr>
          <p:cNvPr id="939" name="Shape 939"/>
          <p:cNvSpPr txBox="1"/>
          <p:nvPr/>
        </p:nvSpPr>
        <p:spPr>
          <a:xfrm>
            <a:off x="0" y="6360000"/>
            <a:ext cx="4719599" cy="497999"/>
          </a:xfrm>
          <a:prstGeom prst="rect">
            <a:avLst/>
          </a:prstGeom>
        </p:spPr>
        <p:txBody>
          <a:bodyPr lIns="91425" tIns="91425" rIns="91425" bIns="91425" anchor="ctr" anchorCtr="0">
            <a:noAutofit/>
          </a:bodyPr>
          <a:lstStyle/>
          <a:p>
            <a:r>
              <a:rPr lang="en" sz="2400">
                <a:latin typeface="Droid Serif"/>
                <a:ea typeface="Droid Serif"/>
                <a:cs typeface="Droid Serif"/>
                <a:sym typeface="Droid Serif"/>
              </a:rPr>
              <a:t>2.5, 2.8, 2.10*</a:t>
            </a:r>
          </a:p>
        </p:txBody>
      </p:sp>
    </p:spTree>
    <p:extLst>
      <p:ext uri="{BB962C8B-B14F-4D97-AF65-F5344CB8AC3E}">
        <p14:creationId xmlns:p14="http://schemas.microsoft.com/office/powerpoint/2010/main" val="4204490385"/>
      </p:ext>
    </p:extLst>
  </p:cSld>
  <p:clrMapOvr>
    <a:masterClrMapping/>
  </p:clrMapOvr>
  <p:transition spd="slow">
    <p:cut/>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944" name="Shape 944"/>
          <p:cNvSpPr txBox="1">
            <a:spLocks noGrp="1"/>
          </p:cNvSpPr>
          <p:nvPr>
            <p:ph type="title"/>
          </p:nvPr>
        </p:nvSpPr>
        <p:spPr>
          <a:xfrm>
            <a:off x="497450" y="308750"/>
            <a:ext cx="2465099" cy="727200"/>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Studio 3</a:t>
            </a:r>
          </a:p>
        </p:txBody>
      </p:sp>
      <p:sp>
        <p:nvSpPr>
          <p:cNvPr id="945" name="Shape 945"/>
          <p:cNvSpPr txBox="1">
            <a:spLocks noGrp="1"/>
          </p:cNvSpPr>
          <p:nvPr>
            <p:ph type="title" idx="4294967295"/>
          </p:nvPr>
        </p:nvSpPr>
        <p:spPr>
          <a:xfrm>
            <a:off x="6024800" y="308750"/>
            <a:ext cx="2633700" cy="727200"/>
          </a:xfrm>
          <a:prstGeom prst="rect">
            <a:avLst/>
          </a:prstGeom>
          <a:solidFill>
            <a:srgbClr val="D9EAD3"/>
          </a:solidFill>
        </p:spPr>
        <p:txBody>
          <a:bodyPr lIns="91425" tIns="91425" rIns="91425" bIns="91425" anchor="ctr" anchorCtr="0">
            <a:noAutofit/>
          </a:bodyPr>
          <a:lstStyle/>
          <a:p>
            <a:pPr lvl="0" algn="ctr" rtl="0">
              <a:spcBef>
                <a:spcPts val="0"/>
              </a:spcBef>
              <a:buNone/>
            </a:pPr>
            <a:r>
              <a:rPr lang="en" i="1">
                <a:solidFill>
                  <a:srgbClr val="38761D"/>
                </a:solidFill>
                <a:latin typeface="Droid Serif"/>
                <a:ea typeface="Droid Serif"/>
                <a:cs typeface="Droid Serif"/>
                <a:sym typeface="Droid Serif"/>
              </a:rPr>
              <a:t>Fire</a:t>
            </a:r>
          </a:p>
        </p:txBody>
      </p:sp>
      <p:pic>
        <p:nvPicPr>
          <p:cNvPr id="946" name="Shape 946"/>
          <p:cNvPicPr preferRelativeResize="0"/>
          <p:nvPr/>
        </p:nvPicPr>
        <p:blipFill>
          <a:blip r:embed="rId3"/>
          <a:stretch>
            <a:fillRect/>
          </a:stretch>
        </p:blipFill>
        <p:spPr>
          <a:xfrm>
            <a:off x="840350" y="1552575"/>
            <a:ext cx="3390899" cy="3393799"/>
          </a:xfrm>
          <a:prstGeom prst="rect">
            <a:avLst/>
          </a:prstGeom>
          <a:noFill/>
          <a:ln>
            <a:noFill/>
          </a:ln>
        </p:spPr>
      </p:pic>
      <p:sp>
        <p:nvSpPr>
          <p:cNvPr id="947" name="Shape 947"/>
          <p:cNvSpPr txBox="1">
            <a:spLocks noGrp="1"/>
          </p:cNvSpPr>
          <p:nvPr>
            <p:ph type="title" idx="4294967295"/>
          </p:nvPr>
        </p:nvSpPr>
        <p:spPr>
          <a:xfrm>
            <a:off x="1218950" y="5133225"/>
            <a:ext cx="2633700" cy="727200"/>
          </a:xfrm>
          <a:prstGeom prst="rect">
            <a:avLst/>
          </a:prstGeom>
          <a:noFill/>
        </p:spPr>
        <p:txBody>
          <a:bodyPr lIns="91425" tIns="91425" rIns="91425" bIns="91425" anchor="ctr" anchorCtr="0">
            <a:noAutofit/>
          </a:bodyPr>
          <a:lstStyle/>
          <a:p>
            <a:pPr lvl="0" algn="ctr" rtl="0">
              <a:spcBef>
                <a:spcPts val="0"/>
              </a:spcBef>
              <a:buNone/>
            </a:pPr>
            <a:r>
              <a:rPr lang="en" sz="2400" i="1">
                <a:solidFill>
                  <a:srgbClr val="000000"/>
                </a:solidFill>
                <a:latin typeface="Droid Serif"/>
                <a:ea typeface="Droid Serif"/>
                <a:cs typeface="Droid Serif"/>
                <a:sym typeface="Droid Serif"/>
              </a:rPr>
              <a:t>Teleporters</a:t>
            </a:r>
          </a:p>
          <a:p>
            <a:pPr lvl="0" algn="ctr" rtl="0">
              <a:spcBef>
                <a:spcPts val="0"/>
              </a:spcBef>
              <a:buNone/>
            </a:pPr>
            <a:r>
              <a:rPr lang="en" sz="2400" b="0" i="1">
                <a:solidFill>
                  <a:srgbClr val="000000"/>
                </a:solidFill>
                <a:latin typeface="Droid Serif"/>
                <a:ea typeface="Droid Serif"/>
                <a:cs typeface="Droid Serif"/>
                <a:sym typeface="Droid Serif"/>
              </a:rPr>
              <a:t>(portals)</a:t>
            </a:r>
          </a:p>
        </p:txBody>
      </p:sp>
      <p:sp>
        <p:nvSpPr>
          <p:cNvPr id="948" name="Shape 948"/>
          <p:cNvSpPr txBox="1">
            <a:spLocks noGrp="1"/>
          </p:cNvSpPr>
          <p:nvPr>
            <p:ph type="title" idx="4294967295"/>
          </p:nvPr>
        </p:nvSpPr>
        <p:spPr>
          <a:xfrm>
            <a:off x="4817100" y="4599825"/>
            <a:ext cx="3536700" cy="727200"/>
          </a:xfrm>
          <a:prstGeom prst="rect">
            <a:avLst/>
          </a:prstGeom>
          <a:noFill/>
        </p:spPr>
        <p:txBody>
          <a:bodyPr lIns="91425" tIns="91425" rIns="91425" bIns="91425" anchor="ctr" anchorCtr="0">
            <a:noAutofit/>
          </a:bodyPr>
          <a:lstStyle/>
          <a:p>
            <a:pPr lvl="0" algn="ctr" rtl="0">
              <a:spcBef>
                <a:spcPts val="0"/>
              </a:spcBef>
              <a:buNone/>
            </a:pPr>
            <a:r>
              <a:rPr lang="en" sz="2400" b="0" i="1">
                <a:solidFill>
                  <a:srgbClr val="000000"/>
                </a:solidFill>
                <a:latin typeface="Droid Serif"/>
                <a:ea typeface="Droid Serif"/>
                <a:cs typeface="Droid Serif"/>
                <a:sym typeface="Droid Serif"/>
              </a:rPr>
              <a:t>lead to the use of the</a:t>
            </a:r>
            <a:r>
              <a:rPr lang="en" sz="2400" i="1">
                <a:solidFill>
                  <a:srgbClr val="000000"/>
                </a:solidFill>
                <a:latin typeface="Droid Serif"/>
                <a:ea typeface="Droid Serif"/>
                <a:cs typeface="Droid Serif"/>
                <a:sym typeface="Droid Serif"/>
              </a:rPr>
              <a:t> IF/THEN/ELSE </a:t>
            </a:r>
            <a:r>
              <a:rPr lang="en" sz="2400" b="0" i="1">
                <a:solidFill>
                  <a:srgbClr val="000000"/>
                </a:solidFill>
                <a:latin typeface="Droid Serif"/>
                <a:ea typeface="Droid Serif"/>
                <a:cs typeface="Droid Serif"/>
                <a:sym typeface="Droid Serif"/>
              </a:rPr>
              <a:t>block</a:t>
            </a:r>
          </a:p>
        </p:txBody>
      </p:sp>
      <p:pic>
        <p:nvPicPr>
          <p:cNvPr id="949" name="Shape 949"/>
          <p:cNvPicPr preferRelativeResize="0"/>
          <p:nvPr/>
        </p:nvPicPr>
        <p:blipFill>
          <a:blip r:embed="rId4"/>
          <a:stretch>
            <a:fillRect/>
          </a:stretch>
        </p:blipFill>
        <p:spPr>
          <a:xfrm>
            <a:off x="5208626" y="2156625"/>
            <a:ext cx="2843749" cy="2239950"/>
          </a:xfrm>
          <a:prstGeom prst="rect">
            <a:avLst/>
          </a:prstGeom>
          <a:noFill/>
          <a:ln>
            <a:noFill/>
          </a:ln>
        </p:spPr>
      </p:pic>
      <p:sp>
        <p:nvSpPr>
          <p:cNvPr id="950" name="Shape 950"/>
          <p:cNvSpPr txBox="1"/>
          <p:nvPr/>
        </p:nvSpPr>
        <p:spPr>
          <a:xfrm>
            <a:off x="0" y="6360000"/>
            <a:ext cx="4719599" cy="497999"/>
          </a:xfrm>
          <a:prstGeom prst="rect">
            <a:avLst/>
          </a:prstGeom>
        </p:spPr>
        <p:txBody>
          <a:bodyPr lIns="91425" tIns="91425" rIns="91425" bIns="91425" anchor="ctr" anchorCtr="0">
            <a:noAutofit/>
          </a:bodyPr>
          <a:lstStyle/>
          <a:p>
            <a:r>
              <a:rPr lang="en" sz="2400">
                <a:latin typeface="Droid Serif"/>
                <a:ea typeface="Droid Serif"/>
                <a:cs typeface="Droid Serif"/>
                <a:sym typeface="Droid Serif"/>
              </a:rPr>
              <a:t>3.1, 3.4, 3.7, 3.10*</a:t>
            </a:r>
          </a:p>
        </p:txBody>
      </p:sp>
    </p:spTree>
    <p:extLst>
      <p:ext uri="{BB962C8B-B14F-4D97-AF65-F5344CB8AC3E}">
        <p14:creationId xmlns:p14="http://schemas.microsoft.com/office/powerpoint/2010/main" val="3613679515"/>
      </p:ext>
    </p:extLst>
  </p:cSld>
  <p:clrMapOvr>
    <a:masterClrMapping/>
  </p:clrMapOvr>
  <p:transition spd="slow">
    <p:cut/>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954"/>
        <p:cNvGrpSpPr/>
        <p:nvPr/>
      </p:nvGrpSpPr>
      <p:grpSpPr>
        <a:xfrm>
          <a:off x="0" y="0"/>
          <a:ext cx="0" cy="0"/>
          <a:chOff x="0" y="0"/>
          <a:chExt cx="0" cy="0"/>
        </a:xfrm>
      </p:grpSpPr>
      <p:sp>
        <p:nvSpPr>
          <p:cNvPr id="955" name="Shape 955"/>
          <p:cNvSpPr txBox="1">
            <a:spLocks noGrp="1"/>
          </p:cNvSpPr>
          <p:nvPr>
            <p:ph type="title"/>
          </p:nvPr>
        </p:nvSpPr>
        <p:spPr>
          <a:xfrm>
            <a:off x="497450" y="308750"/>
            <a:ext cx="2465099" cy="727200"/>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Studio 4</a:t>
            </a:r>
          </a:p>
        </p:txBody>
      </p:sp>
      <p:sp>
        <p:nvSpPr>
          <p:cNvPr id="956" name="Shape 956"/>
          <p:cNvSpPr txBox="1">
            <a:spLocks noGrp="1"/>
          </p:cNvSpPr>
          <p:nvPr>
            <p:ph type="title" idx="4294967295"/>
          </p:nvPr>
        </p:nvSpPr>
        <p:spPr>
          <a:xfrm>
            <a:off x="6024800" y="308750"/>
            <a:ext cx="2633700" cy="727200"/>
          </a:xfrm>
          <a:prstGeom prst="rect">
            <a:avLst/>
          </a:prstGeom>
          <a:solidFill>
            <a:srgbClr val="D9EAD3"/>
          </a:solidFill>
        </p:spPr>
        <p:txBody>
          <a:bodyPr lIns="91425" tIns="91425" rIns="91425" bIns="91425" anchor="ctr" anchorCtr="0">
            <a:noAutofit/>
          </a:bodyPr>
          <a:lstStyle/>
          <a:p>
            <a:pPr lvl="0" algn="ctr" rtl="0">
              <a:spcBef>
                <a:spcPts val="0"/>
              </a:spcBef>
              <a:buNone/>
            </a:pPr>
            <a:r>
              <a:rPr lang="en" i="1">
                <a:solidFill>
                  <a:srgbClr val="38761D"/>
                </a:solidFill>
                <a:latin typeface="Droid Serif"/>
                <a:ea typeface="Droid Serif"/>
                <a:cs typeface="Droid Serif"/>
                <a:sym typeface="Droid Serif"/>
              </a:rPr>
              <a:t>Jungle</a:t>
            </a:r>
          </a:p>
        </p:txBody>
      </p:sp>
      <p:sp>
        <p:nvSpPr>
          <p:cNvPr id="957" name="Shape 957"/>
          <p:cNvSpPr txBox="1">
            <a:spLocks noGrp="1"/>
          </p:cNvSpPr>
          <p:nvPr>
            <p:ph type="title" idx="4294967295"/>
          </p:nvPr>
        </p:nvSpPr>
        <p:spPr>
          <a:xfrm>
            <a:off x="5324100" y="2259225"/>
            <a:ext cx="2197799" cy="727200"/>
          </a:xfrm>
          <a:prstGeom prst="rect">
            <a:avLst/>
          </a:prstGeom>
          <a:noFill/>
        </p:spPr>
        <p:txBody>
          <a:bodyPr lIns="91425" tIns="91425" rIns="91425" bIns="91425" anchor="ctr" anchorCtr="0">
            <a:noAutofit/>
          </a:bodyPr>
          <a:lstStyle/>
          <a:p>
            <a:pPr lvl="0" rtl="0">
              <a:spcBef>
                <a:spcPts val="0"/>
              </a:spcBef>
              <a:buNone/>
            </a:pPr>
            <a:r>
              <a:rPr lang="en" sz="2400" b="0" i="1">
                <a:solidFill>
                  <a:srgbClr val="000000"/>
                </a:solidFill>
                <a:latin typeface="Droid Serif"/>
                <a:ea typeface="Droid Serif"/>
                <a:cs typeface="Droid Serif"/>
                <a:sym typeface="Droid Serif"/>
              </a:rPr>
              <a:t>many possible teleports...</a:t>
            </a:r>
          </a:p>
        </p:txBody>
      </p:sp>
      <p:sp>
        <p:nvSpPr>
          <p:cNvPr id="958" name="Shape 958"/>
          <p:cNvSpPr txBox="1">
            <a:spLocks noGrp="1"/>
          </p:cNvSpPr>
          <p:nvPr>
            <p:ph type="title" idx="4294967295"/>
          </p:nvPr>
        </p:nvSpPr>
        <p:spPr>
          <a:xfrm>
            <a:off x="5614075" y="4692625"/>
            <a:ext cx="3358200" cy="727200"/>
          </a:xfrm>
          <a:prstGeom prst="rect">
            <a:avLst/>
          </a:prstGeom>
          <a:noFill/>
        </p:spPr>
        <p:txBody>
          <a:bodyPr lIns="91425" tIns="91425" rIns="91425" bIns="91425" anchor="ctr" anchorCtr="0">
            <a:noAutofit/>
          </a:bodyPr>
          <a:lstStyle/>
          <a:p>
            <a:pPr lvl="0" algn="ctr" rtl="0">
              <a:spcBef>
                <a:spcPts val="0"/>
              </a:spcBef>
              <a:buNone/>
            </a:pPr>
            <a:r>
              <a:rPr lang="en" sz="2400" b="0" i="1">
                <a:solidFill>
                  <a:srgbClr val="000000"/>
                </a:solidFill>
                <a:latin typeface="Droid Serif"/>
                <a:ea typeface="Droid Serif"/>
                <a:cs typeface="Droid Serif"/>
                <a:sym typeface="Droid Serif"/>
              </a:rPr>
              <a:t>lead to using the </a:t>
            </a:r>
            <a:r>
              <a:rPr lang="en" sz="2400" i="1">
                <a:solidFill>
                  <a:srgbClr val="000000"/>
                </a:solidFill>
                <a:latin typeface="Droid Serif"/>
                <a:ea typeface="Droid Serif"/>
                <a:cs typeface="Droid Serif"/>
                <a:sym typeface="Droid Serif"/>
              </a:rPr>
              <a:t>repeat until </a:t>
            </a:r>
            <a:r>
              <a:rPr lang="en" sz="2400" b="0" i="1">
                <a:solidFill>
                  <a:srgbClr val="000000"/>
                </a:solidFill>
                <a:latin typeface="Droid Serif"/>
                <a:ea typeface="Droid Serif"/>
                <a:cs typeface="Droid Serif"/>
                <a:sym typeface="Droid Serif"/>
              </a:rPr>
              <a:t>block</a:t>
            </a:r>
          </a:p>
        </p:txBody>
      </p:sp>
      <p:sp>
        <p:nvSpPr>
          <p:cNvPr id="959" name="Shape 959"/>
          <p:cNvSpPr txBox="1"/>
          <p:nvPr/>
        </p:nvSpPr>
        <p:spPr>
          <a:xfrm>
            <a:off x="0" y="6360000"/>
            <a:ext cx="4719599" cy="497999"/>
          </a:xfrm>
          <a:prstGeom prst="rect">
            <a:avLst/>
          </a:prstGeom>
        </p:spPr>
        <p:txBody>
          <a:bodyPr lIns="91425" tIns="91425" rIns="91425" bIns="91425" anchor="ctr" anchorCtr="0">
            <a:noAutofit/>
          </a:bodyPr>
          <a:lstStyle/>
          <a:p>
            <a:r>
              <a:rPr lang="en" sz="2400">
                <a:latin typeface="Droid Serif"/>
                <a:ea typeface="Droid Serif"/>
                <a:cs typeface="Droid Serif"/>
                <a:sym typeface="Droid Serif"/>
              </a:rPr>
              <a:t>4.2, 4.7, 4.10*</a:t>
            </a:r>
          </a:p>
        </p:txBody>
      </p:sp>
      <p:pic>
        <p:nvPicPr>
          <p:cNvPr id="960" name="Shape 960"/>
          <p:cNvPicPr preferRelativeResize="0"/>
          <p:nvPr/>
        </p:nvPicPr>
        <p:blipFill>
          <a:blip r:embed="rId3"/>
          <a:stretch>
            <a:fillRect/>
          </a:stretch>
        </p:blipFill>
        <p:spPr>
          <a:xfrm>
            <a:off x="278575" y="1408530"/>
            <a:ext cx="4883450" cy="3650875"/>
          </a:xfrm>
          <a:prstGeom prst="rect">
            <a:avLst/>
          </a:prstGeom>
          <a:noFill/>
          <a:ln>
            <a:noFill/>
          </a:ln>
        </p:spPr>
      </p:pic>
      <p:pic>
        <p:nvPicPr>
          <p:cNvPr id="961" name="Shape 961"/>
          <p:cNvPicPr preferRelativeResize="0"/>
          <p:nvPr/>
        </p:nvPicPr>
        <p:blipFill>
          <a:blip r:embed="rId4"/>
          <a:stretch>
            <a:fillRect/>
          </a:stretch>
        </p:blipFill>
        <p:spPr>
          <a:xfrm>
            <a:off x="6230175" y="5557050"/>
            <a:ext cx="2126000" cy="1020524"/>
          </a:xfrm>
          <a:prstGeom prst="rect">
            <a:avLst/>
          </a:prstGeom>
          <a:noFill/>
          <a:ln>
            <a:noFill/>
          </a:ln>
        </p:spPr>
      </p:pic>
    </p:spTree>
    <p:extLst>
      <p:ext uri="{BB962C8B-B14F-4D97-AF65-F5344CB8AC3E}">
        <p14:creationId xmlns:p14="http://schemas.microsoft.com/office/powerpoint/2010/main" val="3124999772"/>
      </p:ext>
    </p:extLst>
  </p:cSld>
  <p:clrMapOvr>
    <a:masterClrMapping/>
  </p:clrMapOvr>
  <p:transition spd="slow">
    <p:cut/>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sp>
        <p:nvSpPr>
          <p:cNvPr id="966" name="Shape 966"/>
          <p:cNvSpPr txBox="1">
            <a:spLocks noGrp="1"/>
          </p:cNvSpPr>
          <p:nvPr>
            <p:ph type="title"/>
          </p:nvPr>
        </p:nvSpPr>
        <p:spPr>
          <a:xfrm>
            <a:off x="497450" y="308750"/>
            <a:ext cx="2465099" cy="727200"/>
          </a:xfrm>
          <a:prstGeom prst="rect">
            <a:avLst/>
          </a:prstGeom>
        </p:spPr>
        <p:txBody>
          <a:bodyPr lIns="91425" tIns="91425" rIns="91425" bIns="91425" anchor="t" anchorCtr="0">
            <a:noAutofit/>
          </a:bodyPr>
          <a:lstStyle/>
          <a:p>
            <a:pPr lvl="0" rtl="0">
              <a:spcBef>
                <a:spcPts val="0"/>
              </a:spcBef>
              <a:buNone/>
            </a:pPr>
            <a:r>
              <a:rPr lang="en"/>
              <a:t>Studio 5</a:t>
            </a:r>
          </a:p>
        </p:txBody>
      </p:sp>
      <p:sp>
        <p:nvSpPr>
          <p:cNvPr id="967" name="Shape 967"/>
          <p:cNvSpPr txBox="1">
            <a:spLocks noGrp="1"/>
          </p:cNvSpPr>
          <p:nvPr>
            <p:ph type="title" idx="4294967295"/>
          </p:nvPr>
        </p:nvSpPr>
        <p:spPr>
          <a:xfrm>
            <a:off x="6024800" y="308750"/>
            <a:ext cx="2633700" cy="727200"/>
          </a:xfrm>
          <a:prstGeom prst="rect">
            <a:avLst/>
          </a:prstGeom>
          <a:solidFill>
            <a:srgbClr val="D9EAD3"/>
          </a:solidFill>
        </p:spPr>
        <p:txBody>
          <a:bodyPr lIns="91425" tIns="91425" rIns="91425" bIns="91425" anchor="ctr" anchorCtr="0">
            <a:noAutofit/>
          </a:bodyPr>
          <a:lstStyle/>
          <a:p>
            <a:pPr lvl="0" algn="ctr" rtl="0">
              <a:spcBef>
                <a:spcPts val="0"/>
              </a:spcBef>
              <a:buNone/>
            </a:pPr>
            <a:r>
              <a:rPr lang="en" i="1">
                <a:solidFill>
                  <a:srgbClr val="38761D"/>
                </a:solidFill>
                <a:latin typeface="Droid Serif"/>
                <a:ea typeface="Droid Serif"/>
                <a:cs typeface="Droid Serif"/>
                <a:sym typeface="Droid Serif"/>
              </a:rPr>
              <a:t>Ghosts</a:t>
            </a:r>
          </a:p>
        </p:txBody>
      </p:sp>
      <p:sp>
        <p:nvSpPr>
          <p:cNvPr id="968" name="Shape 968"/>
          <p:cNvSpPr txBox="1">
            <a:spLocks noGrp="1"/>
          </p:cNvSpPr>
          <p:nvPr>
            <p:ph type="title" idx="4294967295"/>
          </p:nvPr>
        </p:nvSpPr>
        <p:spPr>
          <a:xfrm>
            <a:off x="6071900" y="1582725"/>
            <a:ext cx="2812199" cy="1446599"/>
          </a:xfrm>
          <a:prstGeom prst="rect">
            <a:avLst/>
          </a:prstGeom>
          <a:noFill/>
        </p:spPr>
        <p:txBody>
          <a:bodyPr lIns="91425" tIns="91425" rIns="91425" bIns="91425" anchor="ctr" anchorCtr="0">
            <a:noAutofit/>
          </a:bodyPr>
          <a:lstStyle/>
          <a:p>
            <a:pPr lvl="0" algn="ctr" rtl="0">
              <a:spcBef>
                <a:spcPts val="0"/>
              </a:spcBef>
              <a:buNone/>
            </a:pPr>
            <a:r>
              <a:rPr lang="en" sz="2400" b="0" i="1">
                <a:solidFill>
                  <a:srgbClr val="000000"/>
                </a:solidFill>
                <a:latin typeface="Droid Serif"/>
                <a:ea typeface="Droid Serif"/>
                <a:cs typeface="Droid Serif"/>
                <a:sym typeface="Droid Serif"/>
              </a:rPr>
              <a:t>Multiple </a:t>
            </a:r>
            <a:r>
              <a:rPr lang="en" sz="2400" i="1">
                <a:solidFill>
                  <a:srgbClr val="000000"/>
                </a:solidFill>
                <a:latin typeface="Droid Serif"/>
                <a:ea typeface="Droid Serif"/>
                <a:cs typeface="Droid Serif"/>
                <a:sym typeface="Droid Serif"/>
              </a:rPr>
              <a:t>same-color </a:t>
            </a:r>
            <a:r>
              <a:rPr lang="en" sz="2400" b="0" i="1">
                <a:solidFill>
                  <a:srgbClr val="000000"/>
                </a:solidFill>
                <a:latin typeface="Droid Serif"/>
                <a:ea typeface="Droid Serif"/>
                <a:cs typeface="Droid Serif"/>
                <a:sym typeface="Droid Serif"/>
              </a:rPr>
              <a:t>exits</a:t>
            </a:r>
          </a:p>
          <a:p>
            <a:pPr lvl="0" algn="ctr" rtl="0">
              <a:spcBef>
                <a:spcPts val="0"/>
              </a:spcBef>
              <a:buNone/>
            </a:pPr>
            <a:r>
              <a:rPr lang="en" sz="2400" b="0" i="1">
                <a:solidFill>
                  <a:srgbClr val="000000"/>
                </a:solidFill>
                <a:latin typeface="Droid Serif"/>
                <a:ea typeface="Droid Serif"/>
                <a:cs typeface="Droid Serif"/>
                <a:sym typeface="Droid Serif"/>
              </a:rPr>
              <a:t>(for portals)</a:t>
            </a:r>
          </a:p>
        </p:txBody>
      </p:sp>
      <p:sp>
        <p:nvSpPr>
          <p:cNvPr id="969" name="Shape 969"/>
          <p:cNvSpPr txBox="1">
            <a:spLocks noGrp="1"/>
          </p:cNvSpPr>
          <p:nvPr>
            <p:ph type="title" idx="4294967295"/>
          </p:nvPr>
        </p:nvSpPr>
        <p:spPr>
          <a:xfrm>
            <a:off x="5389275" y="4720175"/>
            <a:ext cx="3432000" cy="1215600"/>
          </a:xfrm>
          <a:prstGeom prst="rect">
            <a:avLst/>
          </a:prstGeom>
          <a:noFill/>
        </p:spPr>
        <p:txBody>
          <a:bodyPr lIns="91425" tIns="91425" rIns="91425" bIns="91425" anchor="ctr" anchorCtr="0">
            <a:noAutofit/>
          </a:bodyPr>
          <a:lstStyle/>
          <a:p>
            <a:pPr lvl="0" algn="ctr" rtl="0">
              <a:spcBef>
                <a:spcPts val="0"/>
              </a:spcBef>
              <a:buNone/>
            </a:pPr>
            <a:r>
              <a:rPr lang="en" sz="2400" b="0" i="1">
                <a:solidFill>
                  <a:srgbClr val="000000"/>
                </a:solidFill>
                <a:latin typeface="Droid Serif"/>
                <a:ea typeface="Droid Serif"/>
                <a:cs typeface="Droid Serif"/>
                <a:sym typeface="Droid Serif"/>
              </a:rPr>
              <a:t>lead to the sprite-SENSING block</a:t>
            </a:r>
          </a:p>
        </p:txBody>
      </p:sp>
      <p:pic>
        <p:nvPicPr>
          <p:cNvPr id="970" name="Shape 970"/>
          <p:cNvPicPr preferRelativeResize="0"/>
          <p:nvPr/>
        </p:nvPicPr>
        <p:blipFill>
          <a:blip r:embed="rId3"/>
          <a:stretch>
            <a:fillRect/>
          </a:stretch>
        </p:blipFill>
        <p:spPr>
          <a:xfrm>
            <a:off x="5166590" y="5788740"/>
            <a:ext cx="3791049" cy="826775"/>
          </a:xfrm>
          <a:prstGeom prst="rect">
            <a:avLst/>
          </a:prstGeom>
          <a:noFill/>
          <a:ln>
            <a:noFill/>
          </a:ln>
        </p:spPr>
      </p:pic>
      <p:pic>
        <p:nvPicPr>
          <p:cNvPr id="971" name="Shape 971"/>
          <p:cNvPicPr preferRelativeResize="0"/>
          <p:nvPr/>
        </p:nvPicPr>
        <p:blipFill>
          <a:blip r:embed="rId4"/>
          <a:stretch>
            <a:fillRect/>
          </a:stretch>
        </p:blipFill>
        <p:spPr>
          <a:xfrm>
            <a:off x="332250" y="1147787"/>
            <a:ext cx="5527350" cy="3760475"/>
          </a:xfrm>
          <a:prstGeom prst="rect">
            <a:avLst/>
          </a:prstGeom>
          <a:noFill/>
          <a:ln>
            <a:noFill/>
          </a:ln>
        </p:spPr>
      </p:pic>
      <p:sp>
        <p:nvSpPr>
          <p:cNvPr id="972" name="Shape 972"/>
          <p:cNvSpPr txBox="1"/>
          <p:nvPr/>
        </p:nvSpPr>
        <p:spPr>
          <a:xfrm>
            <a:off x="0" y="6360000"/>
            <a:ext cx="4719599" cy="497999"/>
          </a:xfrm>
          <a:prstGeom prst="rect">
            <a:avLst/>
          </a:prstGeom>
        </p:spPr>
        <p:txBody>
          <a:bodyPr lIns="91425" tIns="91425" rIns="91425" bIns="91425" anchor="ctr" anchorCtr="0">
            <a:noAutofit/>
          </a:bodyPr>
          <a:lstStyle/>
          <a:p>
            <a:r>
              <a:rPr lang="en" sz="2400">
                <a:latin typeface="Droid Serif"/>
                <a:ea typeface="Droid Serif"/>
                <a:cs typeface="Droid Serif"/>
                <a:sym typeface="Droid Serif"/>
              </a:rPr>
              <a:t>5.4, 5.6, 5.10*</a:t>
            </a:r>
          </a:p>
        </p:txBody>
      </p:sp>
    </p:spTree>
    <p:extLst>
      <p:ext uri="{BB962C8B-B14F-4D97-AF65-F5344CB8AC3E}">
        <p14:creationId xmlns:p14="http://schemas.microsoft.com/office/powerpoint/2010/main" val="3255421649"/>
      </p:ext>
    </p:extLst>
  </p:cSld>
  <p:clrMapOvr>
    <a:masterClrMapping/>
  </p:clrMapOvr>
  <p:transition spd="slow">
    <p:cut/>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Shape 977"/>
          <p:cNvSpPr txBox="1">
            <a:spLocks noGrp="1"/>
          </p:cNvSpPr>
          <p:nvPr>
            <p:ph type="title"/>
          </p:nvPr>
        </p:nvSpPr>
        <p:spPr>
          <a:xfrm>
            <a:off x="497450" y="308750"/>
            <a:ext cx="2465099" cy="727200"/>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Studio 6</a:t>
            </a:r>
          </a:p>
        </p:txBody>
      </p:sp>
      <p:sp>
        <p:nvSpPr>
          <p:cNvPr id="978" name="Shape 978"/>
          <p:cNvSpPr txBox="1">
            <a:spLocks noGrp="1"/>
          </p:cNvSpPr>
          <p:nvPr>
            <p:ph type="title" idx="4294967295"/>
          </p:nvPr>
        </p:nvSpPr>
        <p:spPr>
          <a:xfrm>
            <a:off x="6024800" y="308750"/>
            <a:ext cx="2633700" cy="727200"/>
          </a:xfrm>
          <a:prstGeom prst="rect">
            <a:avLst/>
          </a:prstGeom>
          <a:solidFill>
            <a:srgbClr val="D9EAD3"/>
          </a:solidFill>
        </p:spPr>
        <p:txBody>
          <a:bodyPr lIns="91425" tIns="91425" rIns="91425" bIns="91425" anchor="ctr" anchorCtr="0">
            <a:noAutofit/>
          </a:bodyPr>
          <a:lstStyle/>
          <a:p>
            <a:pPr lvl="0" algn="ctr" rtl="0">
              <a:spcBef>
                <a:spcPts val="0"/>
              </a:spcBef>
              <a:buNone/>
            </a:pPr>
            <a:r>
              <a:rPr lang="en" i="1">
                <a:solidFill>
                  <a:srgbClr val="38761D"/>
                </a:solidFill>
                <a:latin typeface="Droid Serif"/>
                <a:ea typeface="Droid Serif"/>
                <a:cs typeface="Droid Serif"/>
                <a:sym typeface="Droid Serif"/>
              </a:rPr>
              <a:t>Space</a:t>
            </a:r>
          </a:p>
        </p:txBody>
      </p:sp>
      <p:sp>
        <p:nvSpPr>
          <p:cNvPr id="979" name="Shape 979"/>
          <p:cNvSpPr txBox="1">
            <a:spLocks noGrp="1"/>
          </p:cNvSpPr>
          <p:nvPr>
            <p:ph type="title" idx="4294967295"/>
          </p:nvPr>
        </p:nvSpPr>
        <p:spPr>
          <a:xfrm>
            <a:off x="927450" y="1270850"/>
            <a:ext cx="7415699" cy="727200"/>
          </a:xfrm>
          <a:prstGeom prst="rect">
            <a:avLst/>
          </a:prstGeom>
          <a:noFill/>
        </p:spPr>
        <p:txBody>
          <a:bodyPr lIns="91425" tIns="91425" rIns="91425" bIns="91425" anchor="ctr" anchorCtr="0">
            <a:noAutofit/>
          </a:bodyPr>
          <a:lstStyle/>
          <a:p>
            <a:pPr lvl="0" algn="ctr" rtl="0">
              <a:spcBef>
                <a:spcPts val="0"/>
              </a:spcBef>
              <a:buNone/>
            </a:pPr>
            <a:r>
              <a:rPr lang="en" sz="2400" b="0" i="1">
                <a:solidFill>
                  <a:srgbClr val="000000"/>
                </a:solidFill>
                <a:latin typeface="Droid Serif"/>
                <a:ea typeface="Droid Serif"/>
                <a:cs typeface="Droid Serif"/>
                <a:sym typeface="Droid Serif"/>
              </a:rPr>
              <a:t>Using </a:t>
            </a:r>
            <a:r>
              <a:rPr lang="en" sz="2400" i="1">
                <a:solidFill>
                  <a:srgbClr val="000000"/>
                </a:solidFill>
                <a:latin typeface="Droid Serif"/>
                <a:ea typeface="Droid Serif"/>
                <a:cs typeface="Droid Serif"/>
                <a:sym typeface="Droid Serif"/>
              </a:rPr>
              <a:t>horizontal </a:t>
            </a:r>
            <a:r>
              <a:rPr lang="en" sz="2400" b="0" i="1">
                <a:solidFill>
                  <a:srgbClr val="000000"/>
                </a:solidFill>
                <a:latin typeface="Droid Serif"/>
                <a:ea typeface="Droid Serif"/>
                <a:cs typeface="Droid Serif"/>
                <a:sym typeface="Droid Serif"/>
              </a:rPr>
              <a:t>and </a:t>
            </a:r>
            <a:r>
              <a:rPr lang="en" sz="2400" i="1">
                <a:solidFill>
                  <a:srgbClr val="000000"/>
                </a:solidFill>
                <a:latin typeface="Droid Serif"/>
                <a:ea typeface="Droid Serif"/>
                <a:cs typeface="Droid Serif"/>
                <a:sym typeface="Droid Serif"/>
              </a:rPr>
              <a:t>vertical </a:t>
            </a:r>
          </a:p>
          <a:p>
            <a:pPr lvl="0" algn="ctr" rtl="0">
              <a:spcBef>
                <a:spcPts val="0"/>
              </a:spcBef>
              <a:buNone/>
            </a:pPr>
            <a:r>
              <a:rPr lang="en" sz="2400" b="0" i="1">
                <a:solidFill>
                  <a:srgbClr val="000000"/>
                </a:solidFill>
                <a:latin typeface="Droid Serif"/>
                <a:ea typeface="Droid Serif"/>
                <a:cs typeface="Droid Serif"/>
                <a:sym typeface="Droid Serif"/>
              </a:rPr>
              <a:t>positive and negative ~ mathematical coords</a:t>
            </a:r>
          </a:p>
        </p:txBody>
      </p:sp>
      <p:pic>
        <p:nvPicPr>
          <p:cNvPr id="980" name="Shape 980"/>
          <p:cNvPicPr preferRelativeResize="0"/>
          <p:nvPr/>
        </p:nvPicPr>
        <p:blipFill>
          <a:blip r:embed="rId3"/>
          <a:stretch>
            <a:fillRect/>
          </a:stretch>
        </p:blipFill>
        <p:spPr>
          <a:xfrm>
            <a:off x="413422" y="2232937"/>
            <a:ext cx="4827850" cy="3868037"/>
          </a:xfrm>
          <a:prstGeom prst="rect">
            <a:avLst/>
          </a:prstGeom>
          <a:noFill/>
          <a:ln>
            <a:noFill/>
          </a:ln>
        </p:spPr>
      </p:pic>
      <p:pic>
        <p:nvPicPr>
          <p:cNvPr id="981" name="Shape 981"/>
          <p:cNvPicPr preferRelativeResize="0"/>
          <p:nvPr/>
        </p:nvPicPr>
        <p:blipFill>
          <a:blip r:embed="rId4"/>
          <a:stretch>
            <a:fillRect/>
          </a:stretch>
        </p:blipFill>
        <p:spPr>
          <a:xfrm>
            <a:off x="5878050" y="2356760"/>
            <a:ext cx="2465100" cy="3620424"/>
          </a:xfrm>
          <a:prstGeom prst="rect">
            <a:avLst/>
          </a:prstGeom>
          <a:noFill/>
          <a:ln>
            <a:noFill/>
          </a:ln>
        </p:spPr>
      </p:pic>
      <p:sp>
        <p:nvSpPr>
          <p:cNvPr id="982" name="Shape 982"/>
          <p:cNvSpPr txBox="1"/>
          <p:nvPr/>
        </p:nvSpPr>
        <p:spPr>
          <a:xfrm>
            <a:off x="0" y="6360000"/>
            <a:ext cx="4719599" cy="497999"/>
          </a:xfrm>
          <a:prstGeom prst="rect">
            <a:avLst/>
          </a:prstGeom>
        </p:spPr>
        <p:txBody>
          <a:bodyPr lIns="91425" tIns="91425" rIns="91425" bIns="91425" anchor="ctr" anchorCtr="0">
            <a:noAutofit/>
          </a:bodyPr>
          <a:lstStyle/>
          <a:p>
            <a:r>
              <a:rPr lang="en" sz="2400">
                <a:latin typeface="Droid Serif"/>
                <a:ea typeface="Droid Serif"/>
                <a:cs typeface="Droid Serif"/>
                <a:sym typeface="Droid Serif"/>
              </a:rPr>
              <a:t>6.2, 6.5, 6.9, 6.10*</a:t>
            </a:r>
          </a:p>
        </p:txBody>
      </p:sp>
    </p:spTree>
    <p:extLst>
      <p:ext uri="{BB962C8B-B14F-4D97-AF65-F5344CB8AC3E}">
        <p14:creationId xmlns:p14="http://schemas.microsoft.com/office/powerpoint/2010/main" val="1754315276"/>
      </p:ext>
    </p:extLst>
  </p:cSld>
  <p:clrMapOvr>
    <a:masterClrMapping/>
  </p:clrMapOvr>
  <p:transition spd="slow">
    <p:cut/>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pic>
        <p:nvPicPr>
          <p:cNvPr id="987" name="Shape 987"/>
          <p:cNvPicPr preferRelativeResize="0"/>
          <p:nvPr/>
        </p:nvPicPr>
        <p:blipFill>
          <a:blip r:embed="rId3"/>
          <a:stretch>
            <a:fillRect/>
          </a:stretch>
        </p:blipFill>
        <p:spPr>
          <a:xfrm>
            <a:off x="405762" y="1351212"/>
            <a:ext cx="6715125" cy="4029075"/>
          </a:xfrm>
          <a:prstGeom prst="rect">
            <a:avLst/>
          </a:prstGeom>
          <a:noFill/>
          <a:ln>
            <a:noFill/>
          </a:ln>
        </p:spPr>
      </p:pic>
      <p:sp>
        <p:nvSpPr>
          <p:cNvPr id="988" name="Shape 988"/>
          <p:cNvSpPr txBox="1">
            <a:spLocks noGrp="1"/>
          </p:cNvSpPr>
          <p:nvPr>
            <p:ph type="title"/>
          </p:nvPr>
        </p:nvSpPr>
        <p:spPr>
          <a:xfrm>
            <a:off x="497450" y="308750"/>
            <a:ext cx="2465099" cy="727200"/>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Studio 7</a:t>
            </a:r>
          </a:p>
        </p:txBody>
      </p:sp>
      <p:sp>
        <p:nvSpPr>
          <p:cNvPr id="989" name="Shape 989"/>
          <p:cNvSpPr txBox="1">
            <a:spLocks noGrp="1"/>
          </p:cNvSpPr>
          <p:nvPr>
            <p:ph type="title" idx="4294967295"/>
          </p:nvPr>
        </p:nvSpPr>
        <p:spPr>
          <a:xfrm>
            <a:off x="6024800" y="308750"/>
            <a:ext cx="2633700" cy="727200"/>
          </a:xfrm>
          <a:prstGeom prst="rect">
            <a:avLst/>
          </a:prstGeom>
          <a:solidFill>
            <a:srgbClr val="D9EAD3"/>
          </a:solidFill>
        </p:spPr>
        <p:txBody>
          <a:bodyPr lIns="91425" tIns="91425" rIns="91425" bIns="91425" anchor="ctr" anchorCtr="0">
            <a:noAutofit/>
          </a:bodyPr>
          <a:lstStyle/>
          <a:p>
            <a:pPr lvl="0" algn="ctr" rtl="0">
              <a:spcBef>
                <a:spcPts val="0"/>
              </a:spcBef>
              <a:buNone/>
            </a:pPr>
            <a:r>
              <a:rPr lang="en" i="1">
                <a:solidFill>
                  <a:srgbClr val="38761D"/>
                </a:solidFill>
                <a:latin typeface="Droid Serif"/>
                <a:ea typeface="Droid Serif"/>
                <a:cs typeface="Droid Serif"/>
                <a:sym typeface="Droid Serif"/>
              </a:rPr>
              <a:t>Arctic</a:t>
            </a:r>
          </a:p>
        </p:txBody>
      </p:sp>
      <p:sp>
        <p:nvSpPr>
          <p:cNvPr id="990" name="Shape 990"/>
          <p:cNvSpPr txBox="1">
            <a:spLocks noGrp="1"/>
          </p:cNvSpPr>
          <p:nvPr>
            <p:ph type="title" idx="4294967295"/>
          </p:nvPr>
        </p:nvSpPr>
        <p:spPr>
          <a:xfrm>
            <a:off x="6313700" y="3002162"/>
            <a:ext cx="2344799" cy="727200"/>
          </a:xfrm>
          <a:prstGeom prst="rect">
            <a:avLst/>
          </a:prstGeom>
          <a:solidFill>
            <a:srgbClr val="D9D9D9"/>
          </a:solidFill>
        </p:spPr>
        <p:txBody>
          <a:bodyPr lIns="91425" tIns="91425" rIns="91425" bIns="91425" anchor="ctr" anchorCtr="0">
            <a:noAutofit/>
          </a:bodyPr>
          <a:lstStyle/>
          <a:p>
            <a:pPr lvl="0" algn="ctr" rtl="0">
              <a:spcBef>
                <a:spcPts val="0"/>
              </a:spcBef>
              <a:buNone/>
            </a:pPr>
            <a:r>
              <a:rPr lang="en" sz="2400" b="0" i="1">
                <a:solidFill>
                  <a:srgbClr val="000000"/>
                </a:solidFill>
                <a:latin typeface="Droid Serif"/>
                <a:ea typeface="Droid Serif"/>
                <a:cs typeface="Droid Serif"/>
                <a:sym typeface="Droid Serif"/>
              </a:rPr>
              <a:t>Larger loops and </a:t>
            </a:r>
            <a:r>
              <a:rPr lang="en" sz="2400" i="1">
                <a:solidFill>
                  <a:srgbClr val="000000"/>
                </a:solidFill>
                <a:latin typeface="Droid Serif"/>
                <a:ea typeface="Droid Serif"/>
                <a:cs typeface="Droid Serif"/>
                <a:sym typeface="Droid Serif"/>
              </a:rPr>
              <a:t>Sesame!</a:t>
            </a:r>
          </a:p>
        </p:txBody>
      </p:sp>
      <p:sp>
        <p:nvSpPr>
          <p:cNvPr id="991" name="Shape 991"/>
          <p:cNvSpPr txBox="1">
            <a:spLocks noGrp="1"/>
          </p:cNvSpPr>
          <p:nvPr>
            <p:ph type="title" idx="4294967295"/>
          </p:nvPr>
        </p:nvSpPr>
        <p:spPr>
          <a:xfrm>
            <a:off x="3253375" y="5695575"/>
            <a:ext cx="5309999" cy="890100"/>
          </a:xfrm>
          <a:prstGeom prst="rect">
            <a:avLst/>
          </a:prstGeom>
          <a:noFill/>
        </p:spPr>
        <p:txBody>
          <a:bodyPr lIns="91425" tIns="91425" rIns="91425" bIns="91425" anchor="ctr" anchorCtr="0">
            <a:noAutofit/>
          </a:bodyPr>
          <a:lstStyle/>
          <a:p>
            <a:pPr lvl="0" algn="ctr" rtl="0">
              <a:spcBef>
                <a:spcPts val="0"/>
              </a:spcBef>
              <a:buNone/>
            </a:pPr>
            <a:r>
              <a:rPr lang="en" sz="2400" b="0" i="1">
                <a:solidFill>
                  <a:srgbClr val="000000"/>
                </a:solidFill>
                <a:latin typeface="Droid Serif"/>
                <a:ea typeface="Droid Serif"/>
                <a:cs typeface="Droid Serif"/>
                <a:sym typeface="Droid Serif"/>
              </a:rPr>
              <a:t>more - and more sophisticated - practice with loops...</a:t>
            </a:r>
          </a:p>
        </p:txBody>
      </p:sp>
      <p:sp>
        <p:nvSpPr>
          <p:cNvPr id="992" name="Shape 992"/>
          <p:cNvSpPr txBox="1"/>
          <p:nvPr/>
        </p:nvSpPr>
        <p:spPr>
          <a:xfrm>
            <a:off x="0" y="6360000"/>
            <a:ext cx="4719599" cy="497999"/>
          </a:xfrm>
          <a:prstGeom prst="rect">
            <a:avLst/>
          </a:prstGeom>
        </p:spPr>
        <p:txBody>
          <a:bodyPr lIns="91425" tIns="91425" rIns="91425" bIns="91425" anchor="ctr" anchorCtr="0">
            <a:noAutofit/>
          </a:bodyPr>
          <a:lstStyle/>
          <a:p>
            <a:r>
              <a:rPr lang="en" sz="2400">
                <a:latin typeface="Droid Serif"/>
                <a:ea typeface="Droid Serif"/>
                <a:cs typeface="Droid Serif"/>
                <a:sym typeface="Droid Serif"/>
              </a:rPr>
              <a:t>4.5, 4.7, 4.10*</a:t>
            </a:r>
          </a:p>
        </p:txBody>
      </p:sp>
    </p:spTree>
    <p:extLst>
      <p:ext uri="{BB962C8B-B14F-4D97-AF65-F5344CB8AC3E}">
        <p14:creationId xmlns:p14="http://schemas.microsoft.com/office/powerpoint/2010/main" val="1797073010"/>
      </p:ext>
    </p:extLst>
  </p:cSld>
  <p:clrMapOvr>
    <a:masterClrMapping/>
  </p:clrMapOvr>
  <p:transition spd="slow">
    <p:cut/>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997" name="Shape 997"/>
          <p:cNvSpPr txBox="1">
            <a:spLocks noGrp="1"/>
          </p:cNvSpPr>
          <p:nvPr>
            <p:ph type="title"/>
          </p:nvPr>
        </p:nvSpPr>
        <p:spPr>
          <a:xfrm>
            <a:off x="497450" y="308750"/>
            <a:ext cx="2465099" cy="727200"/>
          </a:xfrm>
          <a:prstGeom prst="rect">
            <a:avLst/>
          </a:prstGeom>
        </p:spPr>
        <p:txBody>
          <a:bodyPr lIns="91425" tIns="91425" rIns="91425" bIns="91425" anchor="t" anchorCtr="0">
            <a:noAutofit/>
          </a:bodyPr>
          <a:lstStyle/>
          <a:p>
            <a:pPr lvl="0" rtl="0">
              <a:spcBef>
                <a:spcPts val="0"/>
              </a:spcBef>
              <a:buNone/>
            </a:pPr>
            <a:r>
              <a:rPr lang="en"/>
              <a:t>Studio 8</a:t>
            </a:r>
          </a:p>
        </p:txBody>
      </p:sp>
      <p:sp>
        <p:nvSpPr>
          <p:cNvPr id="998" name="Shape 998"/>
          <p:cNvSpPr txBox="1">
            <a:spLocks noGrp="1"/>
          </p:cNvSpPr>
          <p:nvPr>
            <p:ph type="title" idx="4294967295"/>
          </p:nvPr>
        </p:nvSpPr>
        <p:spPr>
          <a:xfrm>
            <a:off x="6024800" y="308750"/>
            <a:ext cx="2633700" cy="727200"/>
          </a:xfrm>
          <a:prstGeom prst="rect">
            <a:avLst/>
          </a:prstGeom>
          <a:solidFill>
            <a:srgbClr val="D9EAD3"/>
          </a:solidFill>
        </p:spPr>
        <p:txBody>
          <a:bodyPr lIns="91425" tIns="91425" rIns="91425" bIns="91425" anchor="ctr" anchorCtr="0">
            <a:noAutofit/>
          </a:bodyPr>
          <a:lstStyle/>
          <a:p>
            <a:pPr lvl="0" algn="ctr" rtl="0">
              <a:spcBef>
                <a:spcPts val="0"/>
              </a:spcBef>
              <a:buNone/>
            </a:pPr>
            <a:r>
              <a:rPr lang="en" i="1">
                <a:solidFill>
                  <a:srgbClr val="38761D"/>
                </a:solidFill>
                <a:latin typeface="Droid Serif"/>
                <a:ea typeface="Droid Serif"/>
                <a:cs typeface="Droid Serif"/>
                <a:sym typeface="Droid Serif"/>
              </a:rPr>
              <a:t>Mech</a:t>
            </a:r>
          </a:p>
        </p:txBody>
      </p:sp>
      <p:sp>
        <p:nvSpPr>
          <p:cNvPr id="999" name="Shape 999"/>
          <p:cNvSpPr txBox="1">
            <a:spLocks noGrp="1"/>
          </p:cNvSpPr>
          <p:nvPr>
            <p:ph type="title" idx="4294967295"/>
          </p:nvPr>
        </p:nvSpPr>
        <p:spPr>
          <a:xfrm>
            <a:off x="2244525" y="5632800"/>
            <a:ext cx="4942500" cy="727200"/>
          </a:xfrm>
          <a:prstGeom prst="rect">
            <a:avLst/>
          </a:prstGeom>
          <a:noFill/>
        </p:spPr>
        <p:txBody>
          <a:bodyPr lIns="91425" tIns="91425" rIns="91425" bIns="91425" anchor="ctr" anchorCtr="0">
            <a:noAutofit/>
          </a:bodyPr>
          <a:lstStyle/>
          <a:p>
            <a:pPr lvl="0" algn="ctr" rtl="0">
              <a:spcBef>
                <a:spcPts val="0"/>
              </a:spcBef>
              <a:buNone/>
            </a:pPr>
            <a:r>
              <a:rPr lang="en" sz="2400" b="0" i="1">
                <a:solidFill>
                  <a:srgbClr val="000000"/>
                </a:solidFill>
                <a:latin typeface="Droid Serif"/>
                <a:ea typeface="Droid Serif"/>
                <a:cs typeface="Droid Serif"/>
                <a:sym typeface="Droid Serif"/>
              </a:rPr>
              <a:t>using only </a:t>
            </a:r>
            <a:r>
              <a:rPr lang="en" sz="2400" i="1">
                <a:solidFill>
                  <a:srgbClr val="000000"/>
                </a:solidFill>
                <a:latin typeface="Droid Serif"/>
                <a:ea typeface="Droid Serif"/>
                <a:cs typeface="Droid Serif"/>
                <a:sym typeface="Droid Serif"/>
              </a:rPr>
              <a:t>turn </a:t>
            </a:r>
            <a:r>
              <a:rPr lang="en" sz="2400" b="0" i="1">
                <a:solidFill>
                  <a:srgbClr val="000000"/>
                </a:solidFill>
                <a:latin typeface="Droid Serif"/>
                <a:ea typeface="Droid Serif"/>
                <a:cs typeface="Droid Serif"/>
                <a:sym typeface="Droid Serif"/>
              </a:rPr>
              <a:t>and</a:t>
            </a:r>
            <a:r>
              <a:rPr lang="en" sz="2400" i="1">
                <a:solidFill>
                  <a:srgbClr val="000000"/>
                </a:solidFill>
                <a:latin typeface="Droid Serif"/>
                <a:ea typeface="Droid Serif"/>
                <a:cs typeface="Droid Serif"/>
                <a:sym typeface="Droid Serif"/>
              </a:rPr>
              <a:t> forward </a:t>
            </a:r>
          </a:p>
          <a:p>
            <a:pPr lvl="0" algn="ctr" rtl="0">
              <a:spcBef>
                <a:spcPts val="0"/>
              </a:spcBef>
              <a:buNone/>
            </a:pPr>
            <a:r>
              <a:rPr lang="en" sz="2400" b="0" i="1">
                <a:solidFill>
                  <a:srgbClr val="000000"/>
                </a:solidFill>
                <a:latin typeface="Droid Serif"/>
                <a:ea typeface="Droid Serif"/>
                <a:cs typeface="Droid Serif"/>
                <a:sym typeface="Droid Serif"/>
              </a:rPr>
              <a:t>~ basic robot control</a:t>
            </a:r>
          </a:p>
        </p:txBody>
      </p:sp>
      <p:pic>
        <p:nvPicPr>
          <p:cNvPr id="1000" name="Shape 1000"/>
          <p:cNvPicPr preferRelativeResize="0"/>
          <p:nvPr/>
        </p:nvPicPr>
        <p:blipFill>
          <a:blip r:embed="rId3"/>
          <a:stretch>
            <a:fillRect/>
          </a:stretch>
        </p:blipFill>
        <p:spPr>
          <a:xfrm>
            <a:off x="1128742" y="1455900"/>
            <a:ext cx="2838450" cy="3949874"/>
          </a:xfrm>
          <a:prstGeom prst="rect">
            <a:avLst/>
          </a:prstGeom>
          <a:noFill/>
          <a:ln>
            <a:noFill/>
          </a:ln>
        </p:spPr>
      </p:pic>
      <p:pic>
        <p:nvPicPr>
          <p:cNvPr id="1001" name="Shape 1001"/>
          <p:cNvPicPr preferRelativeResize="0"/>
          <p:nvPr/>
        </p:nvPicPr>
        <p:blipFill>
          <a:blip r:embed="rId4"/>
          <a:stretch>
            <a:fillRect/>
          </a:stretch>
        </p:blipFill>
        <p:spPr>
          <a:xfrm>
            <a:off x="4719663" y="1846712"/>
            <a:ext cx="3181350" cy="3168250"/>
          </a:xfrm>
          <a:prstGeom prst="rect">
            <a:avLst/>
          </a:prstGeom>
          <a:noFill/>
          <a:ln>
            <a:noFill/>
          </a:ln>
        </p:spPr>
      </p:pic>
      <p:sp>
        <p:nvSpPr>
          <p:cNvPr id="1002" name="Shape 1002"/>
          <p:cNvSpPr txBox="1"/>
          <p:nvPr/>
        </p:nvSpPr>
        <p:spPr>
          <a:xfrm>
            <a:off x="0" y="6360000"/>
            <a:ext cx="4719599" cy="497999"/>
          </a:xfrm>
          <a:prstGeom prst="rect">
            <a:avLst/>
          </a:prstGeom>
        </p:spPr>
        <p:txBody>
          <a:bodyPr lIns="91425" tIns="91425" rIns="91425" bIns="91425" anchor="ctr" anchorCtr="0">
            <a:noAutofit/>
          </a:bodyPr>
          <a:lstStyle/>
          <a:p>
            <a:r>
              <a:rPr lang="en" sz="2400">
                <a:latin typeface="Droid Serif"/>
                <a:ea typeface="Droid Serif"/>
                <a:cs typeface="Droid Serif"/>
                <a:sym typeface="Droid Serif"/>
              </a:rPr>
              <a:t>8.1, 8.2, 8.10*</a:t>
            </a:r>
          </a:p>
        </p:txBody>
      </p:sp>
    </p:spTree>
    <p:extLst>
      <p:ext uri="{BB962C8B-B14F-4D97-AF65-F5344CB8AC3E}">
        <p14:creationId xmlns:p14="http://schemas.microsoft.com/office/powerpoint/2010/main" val="1545482313"/>
      </p:ext>
    </p:extLst>
  </p:cSld>
  <p:clrMapOvr>
    <a:masterClrMapping/>
  </p:clrMapOvr>
  <p:transition spd="slow">
    <p:cut/>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924" name="Shape 924"/>
          <p:cNvSpPr txBox="1"/>
          <p:nvPr/>
        </p:nvSpPr>
        <p:spPr>
          <a:xfrm>
            <a:off x="1295400" y="2068451"/>
            <a:ext cx="6629400" cy="3875149"/>
          </a:xfrm>
          <a:prstGeom prst="rect">
            <a:avLst/>
          </a:prstGeom>
          <a:solidFill>
            <a:srgbClr val="FFF2CC"/>
          </a:solidFill>
        </p:spPr>
        <p:txBody>
          <a:bodyPr lIns="91425" tIns="91425" rIns="91425" bIns="91425" anchor="ctr" anchorCtr="0">
            <a:noAutofit/>
          </a:bodyPr>
          <a:lstStyle/>
          <a:p>
            <a:r>
              <a:rPr lang="en" sz="2400" b="1" dirty="0">
                <a:latin typeface="Droid Serif"/>
                <a:ea typeface="Droid Serif"/>
                <a:cs typeface="Droid Serif"/>
                <a:sym typeface="Droid Serif"/>
              </a:rPr>
              <a:t>Studio </a:t>
            </a:r>
            <a:r>
              <a:rPr lang="en" sz="2400" b="1" dirty="0" smtClean="0">
                <a:latin typeface="Droid Serif"/>
                <a:ea typeface="Droid Serif"/>
                <a:cs typeface="Droid Serif"/>
                <a:sym typeface="Droid Serif"/>
              </a:rPr>
              <a:t>1:     </a:t>
            </a:r>
            <a:r>
              <a:rPr lang="en" sz="2400" dirty="0">
                <a:latin typeface="Droid Serif"/>
                <a:ea typeface="Droid Serif"/>
                <a:cs typeface="Droid Serif"/>
                <a:sym typeface="Droid Serif"/>
              </a:rPr>
              <a:t>Try </a:t>
            </a:r>
            <a:r>
              <a:rPr lang="en" sz="2400" dirty="0" smtClean="0">
                <a:latin typeface="Droid Serif"/>
                <a:ea typeface="Droid Serif"/>
                <a:cs typeface="Droid Serif"/>
                <a:sym typeface="Droid Serif"/>
              </a:rPr>
              <a:t>1.1, 1.9, and 1.10.</a:t>
            </a:r>
            <a:endParaRPr lang="en" sz="2400" b="1" dirty="0" smtClean="0">
              <a:latin typeface="Droid Serif"/>
              <a:ea typeface="Droid Serif"/>
              <a:cs typeface="Droid Serif"/>
              <a:sym typeface="Droid Serif"/>
            </a:endParaRPr>
          </a:p>
          <a:p>
            <a:r>
              <a:rPr lang="en" sz="2400" b="1" dirty="0" smtClean="0">
                <a:latin typeface="Droid Serif"/>
                <a:ea typeface="Droid Serif"/>
                <a:cs typeface="Droid Serif"/>
                <a:sym typeface="Droid Serif"/>
              </a:rPr>
              <a:t>Studio </a:t>
            </a:r>
            <a:r>
              <a:rPr lang="en" sz="2400" b="1" dirty="0">
                <a:latin typeface="Droid Serif"/>
                <a:ea typeface="Droid Serif"/>
                <a:cs typeface="Droid Serif"/>
                <a:sym typeface="Droid Serif"/>
              </a:rPr>
              <a:t>2:     </a:t>
            </a:r>
            <a:r>
              <a:rPr lang="en" sz="2400" dirty="0">
                <a:latin typeface="Droid Serif"/>
                <a:ea typeface="Droid Serif"/>
                <a:cs typeface="Droid Serif"/>
                <a:sym typeface="Droid Serif"/>
              </a:rPr>
              <a:t>Try 2.5, 2.8, and 2.10</a:t>
            </a:r>
            <a:r>
              <a:rPr lang="en" sz="2400" dirty="0">
                <a:solidFill>
                  <a:srgbClr val="BF9000"/>
                </a:solidFill>
                <a:latin typeface="Droid Serif"/>
                <a:ea typeface="Droid Serif"/>
                <a:cs typeface="Droid Serif"/>
                <a:sym typeface="Droid Serif"/>
              </a:rPr>
              <a:t>*</a:t>
            </a:r>
          </a:p>
          <a:p>
            <a:r>
              <a:rPr lang="en" sz="2400" b="1" dirty="0">
                <a:latin typeface="Droid Serif"/>
                <a:ea typeface="Droid Serif"/>
                <a:cs typeface="Droid Serif"/>
                <a:sym typeface="Droid Serif"/>
              </a:rPr>
              <a:t>Studio 3:     </a:t>
            </a:r>
            <a:r>
              <a:rPr lang="en" sz="2400" dirty="0">
                <a:latin typeface="Droid Serif"/>
                <a:ea typeface="Droid Serif"/>
                <a:cs typeface="Droid Serif"/>
                <a:sym typeface="Droid Serif"/>
              </a:rPr>
              <a:t>Try 3.1, 3.4, 3.7, and 3.10</a:t>
            </a:r>
            <a:r>
              <a:rPr lang="en" sz="2400" dirty="0">
                <a:solidFill>
                  <a:srgbClr val="BF9000"/>
                </a:solidFill>
                <a:latin typeface="Droid Serif"/>
                <a:ea typeface="Droid Serif"/>
                <a:cs typeface="Droid Serif"/>
                <a:sym typeface="Droid Serif"/>
              </a:rPr>
              <a:t>*</a:t>
            </a:r>
          </a:p>
          <a:p>
            <a:r>
              <a:rPr lang="en" sz="2400" b="1" dirty="0">
                <a:latin typeface="Droid Serif"/>
                <a:ea typeface="Droid Serif"/>
                <a:cs typeface="Droid Serif"/>
                <a:sym typeface="Droid Serif"/>
              </a:rPr>
              <a:t>Studio 4:     </a:t>
            </a:r>
            <a:r>
              <a:rPr lang="en" sz="2400" dirty="0">
                <a:latin typeface="Droid Serif"/>
                <a:ea typeface="Droid Serif"/>
                <a:cs typeface="Droid Serif"/>
                <a:sym typeface="Droid Serif"/>
              </a:rPr>
              <a:t>Try 4.2, 4.7, and 4.10</a:t>
            </a:r>
            <a:r>
              <a:rPr lang="en" sz="2400" dirty="0">
                <a:solidFill>
                  <a:srgbClr val="BF9000"/>
                </a:solidFill>
                <a:latin typeface="Droid Serif"/>
                <a:ea typeface="Droid Serif"/>
                <a:cs typeface="Droid Serif"/>
                <a:sym typeface="Droid Serif"/>
              </a:rPr>
              <a:t>*</a:t>
            </a:r>
          </a:p>
          <a:p>
            <a:r>
              <a:rPr lang="en" sz="2400" b="1" dirty="0">
                <a:latin typeface="Droid Serif"/>
                <a:ea typeface="Droid Serif"/>
                <a:cs typeface="Droid Serif"/>
                <a:sym typeface="Droid Serif"/>
              </a:rPr>
              <a:t>Studio 5:     </a:t>
            </a:r>
            <a:r>
              <a:rPr lang="en" sz="2400" dirty="0">
                <a:latin typeface="Droid Serif"/>
                <a:ea typeface="Droid Serif"/>
                <a:cs typeface="Droid Serif"/>
                <a:sym typeface="Droid Serif"/>
              </a:rPr>
              <a:t>Try 5.4, 5.6, 5.10</a:t>
            </a:r>
            <a:r>
              <a:rPr lang="en" sz="2400" dirty="0">
                <a:solidFill>
                  <a:srgbClr val="BF9000"/>
                </a:solidFill>
                <a:latin typeface="Droid Serif"/>
                <a:ea typeface="Droid Serif"/>
                <a:cs typeface="Droid Serif"/>
                <a:sym typeface="Droid Serif"/>
              </a:rPr>
              <a:t>*</a:t>
            </a:r>
          </a:p>
          <a:p>
            <a:r>
              <a:rPr lang="en" sz="2400" b="1" dirty="0">
                <a:latin typeface="Droid Serif"/>
                <a:ea typeface="Droid Serif"/>
                <a:cs typeface="Droid Serif"/>
                <a:sym typeface="Droid Serif"/>
              </a:rPr>
              <a:t>Studio 6:     </a:t>
            </a:r>
            <a:r>
              <a:rPr lang="en" sz="2400" dirty="0">
                <a:latin typeface="Droid Serif"/>
                <a:ea typeface="Droid Serif"/>
                <a:cs typeface="Droid Serif"/>
                <a:sym typeface="Droid Serif"/>
              </a:rPr>
              <a:t>Try 6.2, 6.5, 6.9, 6.10</a:t>
            </a:r>
            <a:r>
              <a:rPr lang="en" sz="2400" dirty="0">
                <a:solidFill>
                  <a:srgbClr val="BF9000"/>
                </a:solidFill>
                <a:latin typeface="Droid Serif"/>
                <a:ea typeface="Droid Serif"/>
                <a:cs typeface="Droid Serif"/>
                <a:sym typeface="Droid Serif"/>
              </a:rPr>
              <a:t>*</a:t>
            </a:r>
          </a:p>
          <a:p>
            <a:r>
              <a:rPr lang="en" sz="2400" b="1" dirty="0">
                <a:latin typeface="Droid Serif"/>
                <a:ea typeface="Droid Serif"/>
                <a:cs typeface="Droid Serif"/>
                <a:sym typeface="Droid Serif"/>
              </a:rPr>
              <a:t>Studio 7:     </a:t>
            </a:r>
            <a:r>
              <a:rPr lang="en" sz="2400" dirty="0">
                <a:latin typeface="Droid Serif"/>
                <a:ea typeface="Droid Serif"/>
                <a:cs typeface="Droid Serif"/>
                <a:sym typeface="Droid Serif"/>
              </a:rPr>
              <a:t>Try 7.2, 7.3, 7.6, 7.10</a:t>
            </a:r>
            <a:r>
              <a:rPr lang="en" sz="2400" dirty="0">
                <a:solidFill>
                  <a:srgbClr val="BF9000"/>
                </a:solidFill>
                <a:latin typeface="Droid Serif"/>
                <a:ea typeface="Droid Serif"/>
                <a:cs typeface="Droid Serif"/>
                <a:sym typeface="Droid Serif"/>
              </a:rPr>
              <a:t>*</a:t>
            </a:r>
          </a:p>
          <a:p>
            <a:r>
              <a:rPr lang="en" sz="2400" b="1" dirty="0">
                <a:latin typeface="Droid Serif"/>
                <a:ea typeface="Droid Serif"/>
                <a:cs typeface="Droid Serif"/>
                <a:sym typeface="Droid Serif"/>
              </a:rPr>
              <a:t>Studio 8:     </a:t>
            </a:r>
            <a:r>
              <a:rPr lang="en" sz="2400" dirty="0">
                <a:latin typeface="Droid Serif"/>
                <a:ea typeface="Droid Serif"/>
                <a:cs typeface="Droid Serif"/>
                <a:sym typeface="Droid Serif"/>
              </a:rPr>
              <a:t>Try 8.1, 8.2, 8.10</a:t>
            </a:r>
            <a:r>
              <a:rPr lang="en" sz="2400" dirty="0">
                <a:solidFill>
                  <a:srgbClr val="BF9000"/>
                </a:solidFill>
                <a:latin typeface="Droid Serif"/>
                <a:ea typeface="Droid Serif"/>
                <a:cs typeface="Droid Serif"/>
                <a:sym typeface="Droid Serif"/>
              </a:rPr>
              <a:t>*</a:t>
            </a:r>
          </a:p>
          <a:p>
            <a:endParaRPr sz="2400" dirty="0">
              <a:latin typeface="Droid Serif"/>
              <a:ea typeface="Droid Serif"/>
              <a:cs typeface="Droid Serif"/>
              <a:sym typeface="Droid Serif"/>
            </a:endParaRPr>
          </a:p>
          <a:p>
            <a:r>
              <a:rPr lang="en" sz="2400" b="1" dirty="0">
                <a:latin typeface="Droid Serif"/>
                <a:ea typeface="Droid Serif"/>
                <a:cs typeface="Droid Serif"/>
                <a:sym typeface="Droid Serif"/>
              </a:rPr>
              <a:t>Studios 9 and 10:     </a:t>
            </a:r>
            <a:r>
              <a:rPr lang="en" sz="2400" dirty="0">
                <a:solidFill>
                  <a:srgbClr val="BF9000"/>
                </a:solidFill>
                <a:latin typeface="Droid Serif"/>
                <a:ea typeface="Droid Serif"/>
                <a:cs typeface="Droid Serif"/>
                <a:sym typeface="Droid Serif"/>
              </a:rPr>
              <a:t>*</a:t>
            </a:r>
            <a:r>
              <a:rPr lang="en" sz="2400" i="1" dirty="0">
                <a:latin typeface="Droid Serif"/>
                <a:ea typeface="Droid Serif"/>
                <a:cs typeface="Droid Serif"/>
                <a:sym typeface="Droid Serif"/>
              </a:rPr>
              <a:t>Try at your own risk!</a:t>
            </a:r>
          </a:p>
        </p:txBody>
      </p:sp>
      <p:sp>
        <p:nvSpPr>
          <p:cNvPr id="926" name="Shape 926"/>
          <p:cNvSpPr txBox="1">
            <a:spLocks noGrp="1"/>
          </p:cNvSpPr>
          <p:nvPr>
            <p:ph type="title" idx="4294967295"/>
          </p:nvPr>
        </p:nvSpPr>
        <p:spPr>
          <a:xfrm>
            <a:off x="1295400" y="1382651"/>
            <a:ext cx="6629400" cy="727200"/>
          </a:xfrm>
          <a:prstGeom prst="rect">
            <a:avLst/>
          </a:prstGeom>
          <a:solidFill>
            <a:srgbClr val="FFF2CC"/>
          </a:solidFill>
          <a:ln w="9525" cap="flat">
            <a:no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2800" b="0" dirty="0" smtClean="0">
                <a:solidFill>
                  <a:schemeClr val="tx1"/>
                </a:solidFill>
                <a:latin typeface="Cambria" panose="02040503050406030204" pitchFamily="18" charset="0"/>
                <a:ea typeface="Droid Serif"/>
                <a:cs typeface="Droid Serif"/>
                <a:sym typeface="Droid Serif"/>
              </a:rPr>
              <a:t>Recommendation ~ </a:t>
            </a:r>
            <a:r>
              <a:rPr lang="en" sz="2800" i="1" dirty="0" smtClean="0">
                <a:solidFill>
                  <a:schemeClr val="tx1"/>
                </a:solidFill>
                <a:latin typeface="Cambria" panose="02040503050406030204" pitchFamily="18" charset="0"/>
                <a:ea typeface="Droid Serif"/>
                <a:cs typeface="Droid Serif"/>
                <a:sym typeface="Droid Serif"/>
              </a:rPr>
              <a:t>try these mazes</a:t>
            </a:r>
            <a:r>
              <a:rPr lang="en" sz="2800" b="0" dirty="0" smtClean="0">
                <a:solidFill>
                  <a:schemeClr val="tx1"/>
                </a:solidFill>
                <a:latin typeface="Cambria" panose="02040503050406030204" pitchFamily="18" charset="0"/>
                <a:ea typeface="Droid Serif"/>
                <a:cs typeface="Droid Serif"/>
                <a:sym typeface="Droid Serif"/>
              </a:rPr>
              <a:t>:</a:t>
            </a:r>
            <a:endParaRPr lang="en" sz="2800" b="0" dirty="0">
              <a:solidFill>
                <a:schemeClr val="tx1"/>
              </a:solidFill>
              <a:latin typeface="Cambria" panose="02040503050406030204" pitchFamily="18" charset="0"/>
              <a:ea typeface="Droid Serif"/>
              <a:cs typeface="Droid Serif"/>
              <a:sym typeface="Droid Serif"/>
            </a:endParaRPr>
          </a:p>
        </p:txBody>
      </p:sp>
      <p:sp>
        <p:nvSpPr>
          <p:cNvPr id="928" name="Shape 928"/>
          <p:cNvSpPr txBox="1"/>
          <p:nvPr/>
        </p:nvSpPr>
        <p:spPr>
          <a:xfrm>
            <a:off x="0" y="6474375"/>
            <a:ext cx="5296550" cy="383625"/>
          </a:xfrm>
          <a:prstGeom prst="rect">
            <a:avLst/>
          </a:prstGeom>
        </p:spPr>
        <p:txBody>
          <a:bodyPr lIns="91425" tIns="91425" rIns="91425" bIns="91425" anchor="ctr" anchorCtr="0">
            <a:noAutofit/>
          </a:bodyPr>
          <a:lstStyle/>
          <a:p>
            <a:pPr algn="ctr"/>
            <a:r>
              <a:rPr lang="en" sz="1200" dirty="0">
                <a:latin typeface="Droid Serif"/>
                <a:ea typeface="Droid Serif"/>
                <a:cs typeface="Droid Serif"/>
                <a:sym typeface="Droid Serif"/>
              </a:rPr>
              <a:t>want a challenge? see </a:t>
            </a:r>
            <a:r>
              <a:rPr lang="en" sz="1200" b="1" dirty="0">
                <a:solidFill>
                  <a:srgbClr val="9900FF"/>
                </a:solidFill>
                <a:latin typeface="Droid Serif"/>
                <a:ea typeface="Droid Serif"/>
                <a:cs typeface="Droid Serif"/>
                <a:sym typeface="Droid Serif"/>
              </a:rPr>
              <a:t>how few of the purple blocks</a:t>
            </a:r>
            <a:r>
              <a:rPr lang="en" sz="1200" dirty="0">
                <a:latin typeface="Droid Serif"/>
                <a:ea typeface="Droid Serif"/>
                <a:cs typeface="Droid Serif"/>
                <a:sym typeface="Droid Serif"/>
              </a:rPr>
              <a:t> you can use!</a:t>
            </a:r>
          </a:p>
        </p:txBody>
      </p:sp>
      <p:sp>
        <p:nvSpPr>
          <p:cNvPr id="2" name="Rectangle 1"/>
          <p:cNvSpPr/>
          <p:nvPr/>
        </p:nvSpPr>
        <p:spPr>
          <a:xfrm>
            <a:off x="1524000" y="300335"/>
            <a:ext cx="6017994" cy="461665"/>
          </a:xfrm>
          <a:prstGeom prst="rect">
            <a:avLst/>
          </a:prstGeom>
        </p:spPr>
        <p:txBody>
          <a:bodyPr wrap="none">
            <a:spAutoFit/>
          </a:bodyPr>
          <a:lstStyle/>
          <a:p>
            <a:pPr algn="ctr"/>
            <a:r>
              <a:rPr lang="en-US" sz="2400" dirty="0" smtClean="0">
                <a:latin typeface="Calibri" panose="020F0502020204030204" pitchFamily="34" charset="0"/>
              </a:rPr>
              <a:t>scratch.mit.edu/</a:t>
            </a:r>
            <a:r>
              <a:rPr lang="en-US" sz="2400" dirty="0" smtClean="0">
                <a:solidFill>
                  <a:srgbClr val="CC3300"/>
                </a:solidFill>
                <a:latin typeface="Calibri" panose="020F0502020204030204" pitchFamily="34" charset="0"/>
              </a:rPr>
              <a:t>users/</a:t>
            </a:r>
            <a:r>
              <a:rPr lang="en-US" sz="2400" dirty="0" err="1" smtClean="0">
                <a:solidFill>
                  <a:srgbClr val="CC3300"/>
                </a:solidFill>
                <a:latin typeface="Calibri" panose="020F0502020204030204" pitchFamily="34" charset="0"/>
              </a:rPr>
              <a:t>MyCS_Student</a:t>
            </a:r>
            <a:r>
              <a:rPr lang="en-US" sz="2400" dirty="0" smtClean="0">
                <a:solidFill>
                  <a:srgbClr val="CC3300"/>
                </a:solidFill>
                <a:latin typeface="Calibri" panose="020F0502020204030204" pitchFamily="34" charset="0"/>
              </a:rPr>
              <a:t>/studios</a:t>
            </a:r>
            <a:r>
              <a:rPr lang="en-US" sz="2400" dirty="0">
                <a:solidFill>
                  <a:srgbClr val="CC3300"/>
                </a:solidFill>
                <a:latin typeface="Calibri" panose="020F0502020204030204" pitchFamily="34" charset="0"/>
              </a:rPr>
              <a:t>/</a:t>
            </a:r>
          </a:p>
        </p:txBody>
      </p:sp>
      <p:cxnSp>
        <p:nvCxnSpPr>
          <p:cNvPr id="5" name="Straight Connector 4"/>
          <p:cNvCxnSpPr/>
          <p:nvPr/>
        </p:nvCxnSpPr>
        <p:spPr>
          <a:xfrm>
            <a:off x="3733800" y="762000"/>
            <a:ext cx="3657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2706821"/>
      </p:ext>
    </p:extLst>
  </p:cSld>
  <p:clrMapOvr>
    <a:masterClrMapping/>
  </p:clrMapOvr>
  <p:transition spd="slow">
    <p:cut/>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443" t="13234" r="3342" b="8458"/>
          <a:stretch/>
        </p:blipFill>
        <p:spPr bwMode="auto">
          <a:xfrm>
            <a:off x="975936" y="15750"/>
            <a:ext cx="7371651" cy="7065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35317" y="94503"/>
            <a:ext cx="2870130" cy="646331"/>
          </a:xfrm>
          <a:prstGeom prst="rect">
            <a:avLst/>
          </a:prstGeom>
          <a:solidFill>
            <a:schemeClr val="bg1"/>
          </a:solidFill>
        </p:spPr>
        <p:txBody>
          <a:bodyPr wrap="square" rtlCol="0">
            <a:spAutoFit/>
          </a:bodyPr>
          <a:lstStyle/>
          <a:p>
            <a:pPr defTabSz="457200"/>
            <a:r>
              <a:rPr lang="en-US" sz="3600" kern="1200" dirty="0" smtClean="0">
                <a:solidFill>
                  <a:prstClr val="black"/>
                </a:solidFill>
                <a:latin typeface="Cambria"/>
                <a:cs typeface="Cambria"/>
              </a:rPr>
              <a:t>Lots of data…</a:t>
            </a:r>
            <a:endParaRPr lang="en-US" sz="3600" b="1" i="1" kern="1200" dirty="0">
              <a:solidFill>
                <a:srgbClr val="008000"/>
              </a:solidFill>
              <a:latin typeface="Cambria"/>
              <a:cs typeface="Cambria"/>
            </a:endParaRPr>
          </a:p>
        </p:txBody>
      </p:sp>
      <p:sp>
        <p:nvSpPr>
          <p:cNvPr id="10" name="Rectangle 9"/>
          <p:cNvSpPr/>
          <p:nvPr/>
        </p:nvSpPr>
        <p:spPr>
          <a:xfrm>
            <a:off x="6938228" y="6374095"/>
            <a:ext cx="1854354" cy="400110"/>
          </a:xfrm>
          <a:prstGeom prst="rect">
            <a:avLst/>
          </a:prstGeom>
          <a:solidFill>
            <a:schemeClr val="bg1"/>
          </a:solidFill>
        </p:spPr>
        <p:txBody>
          <a:bodyPr wrap="none">
            <a:spAutoFit/>
          </a:bodyPr>
          <a:lstStyle/>
          <a:p>
            <a:pPr algn="r" defTabSz="457200"/>
            <a:r>
              <a:rPr lang="en-US" sz="2000" kern="1200" dirty="0" smtClean="0">
                <a:solidFill>
                  <a:prstClr val="black"/>
                </a:solidFill>
                <a:latin typeface="Cambria" panose="02040503050406030204" pitchFamily="18" charset="0"/>
              </a:rPr>
              <a:t>n = 28 teachers</a:t>
            </a:r>
            <a:endParaRPr lang="en-US" sz="2000" kern="1200" dirty="0">
              <a:solidFill>
                <a:prstClr val="black"/>
              </a:solidFill>
              <a:latin typeface="Cambria" panose="02040503050406030204" pitchFamily="18" charset="0"/>
            </a:endParaRPr>
          </a:p>
        </p:txBody>
      </p:sp>
    </p:spTree>
    <p:extLst>
      <p:ext uri="{BB962C8B-B14F-4D97-AF65-F5344CB8AC3E}">
        <p14:creationId xmlns:p14="http://schemas.microsoft.com/office/powerpoint/2010/main" val="2234966802"/>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443" t="13234" r="3342" b="8458"/>
          <a:stretch/>
        </p:blipFill>
        <p:spPr bwMode="auto">
          <a:xfrm>
            <a:off x="975936" y="15750"/>
            <a:ext cx="7371651" cy="7065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856343" y="22537"/>
            <a:ext cx="7704011" cy="7365234"/>
          </a:xfrm>
          <a:prstGeom prst="rect">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5" name="TextBox 4"/>
          <p:cNvSpPr txBox="1"/>
          <p:nvPr/>
        </p:nvSpPr>
        <p:spPr>
          <a:xfrm>
            <a:off x="135317" y="94503"/>
            <a:ext cx="2870130" cy="646331"/>
          </a:xfrm>
          <a:prstGeom prst="rect">
            <a:avLst/>
          </a:prstGeom>
          <a:solidFill>
            <a:schemeClr val="bg1"/>
          </a:solidFill>
        </p:spPr>
        <p:txBody>
          <a:bodyPr wrap="square" rtlCol="0">
            <a:spAutoFit/>
          </a:bodyPr>
          <a:lstStyle/>
          <a:p>
            <a:pPr defTabSz="457200"/>
            <a:r>
              <a:rPr lang="en-US" sz="3600" kern="1200" dirty="0" smtClean="0">
                <a:solidFill>
                  <a:prstClr val="black"/>
                </a:solidFill>
                <a:latin typeface="Cambria"/>
                <a:cs typeface="Cambria"/>
              </a:rPr>
              <a:t>Lots of data…</a:t>
            </a:r>
            <a:endParaRPr lang="en-US" sz="3600" b="1" i="1" kern="1200" dirty="0">
              <a:solidFill>
                <a:srgbClr val="008000"/>
              </a:solidFill>
              <a:latin typeface="Cambria"/>
              <a:cs typeface="Cambria"/>
            </a:endParaRPr>
          </a:p>
        </p:txBody>
      </p:sp>
      <p:sp>
        <p:nvSpPr>
          <p:cNvPr id="10" name="Rectangle 9"/>
          <p:cNvSpPr/>
          <p:nvPr/>
        </p:nvSpPr>
        <p:spPr>
          <a:xfrm>
            <a:off x="6938228" y="6374095"/>
            <a:ext cx="1854354" cy="400110"/>
          </a:xfrm>
          <a:prstGeom prst="rect">
            <a:avLst/>
          </a:prstGeom>
          <a:solidFill>
            <a:schemeClr val="bg1"/>
          </a:solidFill>
        </p:spPr>
        <p:txBody>
          <a:bodyPr wrap="none">
            <a:spAutoFit/>
          </a:bodyPr>
          <a:lstStyle/>
          <a:p>
            <a:pPr algn="r" defTabSz="457200"/>
            <a:r>
              <a:rPr lang="en-US" sz="2000" kern="1200" dirty="0" smtClean="0">
                <a:solidFill>
                  <a:prstClr val="black"/>
                </a:solidFill>
                <a:latin typeface="Cambria" panose="02040503050406030204" pitchFamily="18" charset="0"/>
              </a:rPr>
              <a:t>n = 28 teachers</a:t>
            </a:r>
            <a:endParaRPr lang="en-US" sz="2000" kern="1200" dirty="0">
              <a:solidFill>
                <a:prstClr val="black"/>
              </a:solidFill>
              <a:latin typeface="Cambria" panose="02040503050406030204" pitchFamily="18" charset="0"/>
            </a:endParaRPr>
          </a:p>
        </p:txBody>
      </p:sp>
      <p:pic>
        <p:nvPicPr>
          <p:cNvPr id="7" name="Picture 2"/>
          <p:cNvPicPr>
            <a:picLocks noChangeAspect="1" noChangeArrowheads="1"/>
          </p:cNvPicPr>
          <p:nvPr/>
        </p:nvPicPr>
        <p:blipFill rotWithShape="1">
          <a:blip r:embed="rId3">
            <a:duotone>
              <a:prstClr val="black"/>
              <a:schemeClr val="accent3">
                <a:tint val="45000"/>
                <a:satMod val="400000"/>
              </a:schemeClr>
            </a:duotone>
            <a:extLst>
              <a:ext uri="{28A0092B-C50C-407E-A947-70E740481C1C}">
                <a14:useLocalDpi xmlns:a14="http://schemas.microsoft.com/office/drawing/2010/main" val="0"/>
              </a:ext>
            </a:extLst>
          </a:blip>
          <a:srcRect l="4158" t="44607" r="2811" b="38344"/>
          <a:stretch/>
        </p:blipFill>
        <p:spPr bwMode="auto">
          <a:xfrm>
            <a:off x="44244" y="2924269"/>
            <a:ext cx="8967019" cy="778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Isosceles Triangle 5"/>
          <p:cNvSpPr/>
          <p:nvPr/>
        </p:nvSpPr>
        <p:spPr>
          <a:xfrm rot="10800000" flipV="1">
            <a:off x="36950" y="1004980"/>
            <a:ext cx="8991600" cy="1919288"/>
          </a:xfrm>
          <a:prstGeom prst="triangle">
            <a:avLst/>
          </a:prstGeom>
          <a:solidFill>
            <a:srgbClr val="D9D9D9">
              <a:alpha val="45882"/>
            </a:srgbClr>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kern="1200">
              <a:solidFill>
                <a:prstClr val="white"/>
              </a:solidFill>
            </a:endParaRPr>
          </a:p>
        </p:txBody>
      </p:sp>
    </p:spTree>
    <p:extLst>
      <p:ext uri="{BB962C8B-B14F-4D97-AF65-F5344CB8AC3E}">
        <p14:creationId xmlns:p14="http://schemas.microsoft.com/office/powerpoint/2010/main" val="8028545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Shape 90"/>
          <p:cNvSpPr txBox="1"/>
          <p:nvPr/>
        </p:nvSpPr>
        <p:spPr>
          <a:xfrm>
            <a:off x="3883377" y="6084710"/>
            <a:ext cx="5030647" cy="626532"/>
          </a:xfrm>
          <a:prstGeom prst="rect">
            <a:avLst/>
          </a:prstGeom>
          <a:solidFill>
            <a:srgbClr val="CCFFCC"/>
          </a:solidFill>
        </p:spPr>
        <p:txBody>
          <a:bodyPr lIns="91425" tIns="91425" rIns="91425" bIns="91425" anchor="ctr" anchorCtr="0">
            <a:noAutofit/>
          </a:bodyPr>
          <a:lstStyle/>
          <a:p>
            <a:pPr lvl="0" algn="r" rtl="0">
              <a:lnSpc>
                <a:spcPct val="150000"/>
              </a:lnSpc>
              <a:spcBef>
                <a:spcPts val="0"/>
              </a:spcBef>
              <a:buNone/>
            </a:pPr>
            <a:r>
              <a:rPr lang="en" sz="2400" b="1" i="1" dirty="0">
                <a:latin typeface="Droid Serif"/>
                <a:ea typeface="Droid Serif"/>
                <a:cs typeface="Droid Serif"/>
                <a:sym typeface="Droid Serif"/>
              </a:rPr>
              <a:t>There's lots of </a:t>
            </a:r>
            <a:r>
              <a:rPr lang="en" sz="2400" b="1" i="1" dirty="0" smtClean="0">
                <a:latin typeface="Droid Serif"/>
                <a:ea typeface="Droid Serif"/>
                <a:cs typeface="Droid Serif"/>
                <a:sym typeface="Droid Serif"/>
              </a:rPr>
              <a:t>it to work with!</a:t>
            </a:r>
            <a:endParaRPr lang="en" sz="2400" b="1" i="1" dirty="0">
              <a:latin typeface="Droid Serif"/>
              <a:ea typeface="Droid Serif"/>
              <a:cs typeface="Droid Serif"/>
              <a:sym typeface="Droid Serif"/>
            </a:endParaRPr>
          </a:p>
        </p:txBody>
      </p:sp>
      <p:sp>
        <p:nvSpPr>
          <p:cNvPr id="91" name="Shape 91"/>
          <p:cNvSpPr txBox="1"/>
          <p:nvPr/>
        </p:nvSpPr>
        <p:spPr>
          <a:xfrm>
            <a:off x="198750" y="145375"/>
            <a:ext cx="6032999" cy="780599"/>
          </a:xfrm>
          <a:prstGeom prst="rect">
            <a:avLst/>
          </a:prstGeom>
          <a:noFill/>
        </p:spPr>
        <p:txBody>
          <a:bodyPr lIns="91425" tIns="91425" rIns="91425" bIns="91425" anchor="t" anchorCtr="0">
            <a:noAutofit/>
          </a:bodyPr>
          <a:lstStyle/>
          <a:p>
            <a:pPr lvl="0" rtl="0">
              <a:spcBef>
                <a:spcPts val="0"/>
              </a:spcBef>
              <a:buNone/>
            </a:pPr>
            <a:r>
              <a:rPr lang="en" sz="3600">
                <a:latin typeface="Droid Serif"/>
                <a:ea typeface="Droid Serif"/>
                <a:cs typeface="Droid Serif"/>
                <a:sym typeface="Droid Serif"/>
              </a:rPr>
              <a:t>Data: the </a:t>
            </a:r>
            <a:r>
              <a:rPr lang="en" sz="3600" b="1" i="1">
                <a:latin typeface="Droid Serif"/>
                <a:ea typeface="Droid Serif"/>
                <a:cs typeface="Droid Serif"/>
                <a:sym typeface="Droid Serif"/>
              </a:rPr>
              <a:t>big</a:t>
            </a:r>
            <a:r>
              <a:rPr lang="en" sz="3600">
                <a:latin typeface="Droid Serif"/>
                <a:ea typeface="Droid Serif"/>
                <a:cs typeface="Droid Serif"/>
                <a:sym typeface="Droid Serif"/>
              </a:rPr>
              <a:t> picture</a:t>
            </a:r>
          </a:p>
        </p:txBody>
      </p:sp>
      <p:pic>
        <p:nvPicPr>
          <p:cNvPr id="92" name="Shape 92"/>
          <p:cNvPicPr preferRelativeResize="0"/>
          <p:nvPr/>
        </p:nvPicPr>
        <p:blipFill>
          <a:blip r:embed="rId3"/>
          <a:stretch>
            <a:fillRect/>
          </a:stretch>
        </p:blipFill>
        <p:spPr>
          <a:xfrm>
            <a:off x="0" y="1231223"/>
            <a:ext cx="9143999" cy="4700352"/>
          </a:xfrm>
          <a:prstGeom prst="rect">
            <a:avLst/>
          </a:prstGeom>
          <a:noFill/>
          <a:ln>
            <a:noFill/>
          </a:ln>
        </p:spPr>
      </p:pic>
    </p:spTree>
    <p:extLst>
      <p:ext uri="{BB962C8B-B14F-4D97-AF65-F5344CB8AC3E}">
        <p14:creationId xmlns:p14="http://schemas.microsoft.com/office/powerpoint/2010/main" val="3287812651"/>
      </p:ext>
    </p:extLst>
  </p:cSld>
  <p:clrMapOvr>
    <a:masterClrMapping/>
  </p:clrMapOvr>
  <p:transition spd="slow">
    <p:cut/>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2473095624"/>
              </p:ext>
            </p:extLst>
          </p:nvPr>
        </p:nvGraphicFramePr>
        <p:xfrm>
          <a:off x="571500" y="914400"/>
          <a:ext cx="8305800" cy="53340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35316" y="94503"/>
            <a:ext cx="4922485" cy="646331"/>
          </a:xfrm>
          <a:prstGeom prst="rect">
            <a:avLst/>
          </a:prstGeom>
          <a:solidFill>
            <a:schemeClr val="bg1"/>
          </a:solidFill>
        </p:spPr>
        <p:txBody>
          <a:bodyPr wrap="square" rtlCol="0">
            <a:spAutoFit/>
          </a:bodyPr>
          <a:lstStyle/>
          <a:p>
            <a:pPr defTabSz="457200"/>
            <a:r>
              <a:rPr lang="en-US" sz="3600" kern="1200" dirty="0" smtClean="0">
                <a:solidFill>
                  <a:prstClr val="black"/>
                </a:solidFill>
                <a:latin typeface="Cambria"/>
                <a:cs typeface="Cambria"/>
              </a:rPr>
              <a:t>Mutual assessment…</a:t>
            </a:r>
            <a:endParaRPr lang="en-US" sz="3600" b="1" i="1" kern="1200" dirty="0">
              <a:solidFill>
                <a:srgbClr val="008000"/>
              </a:solidFill>
              <a:latin typeface="Cambria"/>
              <a:cs typeface="Cambria"/>
            </a:endParaRPr>
          </a:p>
        </p:txBody>
      </p:sp>
      <p:sp>
        <p:nvSpPr>
          <p:cNvPr id="7" name="Right Arrow 6"/>
          <p:cNvSpPr/>
          <p:nvPr/>
        </p:nvSpPr>
        <p:spPr>
          <a:xfrm>
            <a:off x="535403" y="4042610"/>
            <a:ext cx="649706" cy="433137"/>
          </a:xfrm>
          <a:prstGeom prst="rightArrow">
            <a:avLst/>
          </a:prstGeom>
          <a:solidFill>
            <a:srgbClr val="FFCC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9" name="Right Arrow 8"/>
          <p:cNvSpPr/>
          <p:nvPr/>
        </p:nvSpPr>
        <p:spPr>
          <a:xfrm>
            <a:off x="786057" y="1688348"/>
            <a:ext cx="649706" cy="433137"/>
          </a:xfrm>
          <a:prstGeom prst="rightArrow">
            <a:avLst/>
          </a:prstGeom>
          <a:solidFill>
            <a:schemeClr val="accent6">
              <a:lumMod val="60000"/>
              <a:lumOff val="4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8" name="Rectangle 7"/>
          <p:cNvSpPr/>
          <p:nvPr/>
        </p:nvSpPr>
        <p:spPr>
          <a:xfrm>
            <a:off x="3825852" y="6225497"/>
            <a:ext cx="4669219" cy="499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800" kern="1200" dirty="0" smtClean="0">
                <a:solidFill>
                  <a:prstClr val="black"/>
                </a:solidFill>
                <a:latin typeface="Cambria" panose="02040503050406030204" pitchFamily="18" charset="0"/>
              </a:rPr>
              <a:t>How compelling was each topic?</a:t>
            </a:r>
            <a:endParaRPr lang="en-US" sz="1800" kern="1200" dirty="0">
              <a:solidFill>
                <a:prstClr val="black"/>
              </a:solidFill>
              <a:latin typeface="Cambria" panose="02040503050406030204" pitchFamily="18" charset="0"/>
            </a:endParaRPr>
          </a:p>
        </p:txBody>
      </p:sp>
    </p:spTree>
    <p:extLst>
      <p:ext uri="{BB962C8B-B14F-4D97-AF65-F5344CB8AC3E}">
        <p14:creationId xmlns:p14="http://schemas.microsoft.com/office/powerpoint/2010/main" val="3718229718"/>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792159" y="1447800"/>
            <a:ext cx="77724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57200"/>
            <a:r>
              <a:rPr lang="en-US" sz="2400" kern="1200" dirty="0" smtClean="0">
                <a:solidFill>
                  <a:prstClr val="black"/>
                </a:solidFill>
                <a:latin typeface="Cambria" panose="02040503050406030204" pitchFamily="18" charset="0"/>
              </a:rPr>
              <a:t>“I </a:t>
            </a:r>
            <a:r>
              <a:rPr lang="en-US" sz="2400" kern="1200" dirty="0">
                <a:solidFill>
                  <a:prstClr val="black"/>
                </a:solidFill>
                <a:latin typeface="Cambria" panose="02040503050406030204" pitchFamily="18" charset="0"/>
              </a:rPr>
              <a:t>think that participating in the </a:t>
            </a:r>
            <a:r>
              <a:rPr lang="en-US" sz="2400" kern="1200" dirty="0" err="1">
                <a:solidFill>
                  <a:prstClr val="black"/>
                </a:solidFill>
                <a:latin typeface="Cambria" panose="02040503050406030204" pitchFamily="18" charset="0"/>
              </a:rPr>
              <a:t>MyCS</a:t>
            </a:r>
            <a:r>
              <a:rPr lang="en-US" sz="2400" kern="1200" dirty="0">
                <a:solidFill>
                  <a:prstClr val="black"/>
                </a:solidFill>
                <a:latin typeface="Cambria" panose="02040503050406030204" pitchFamily="18" charset="0"/>
              </a:rPr>
              <a:t> program will help me to better support my </a:t>
            </a:r>
            <a:r>
              <a:rPr lang="en-US" sz="2400" kern="1200" dirty="0" smtClean="0">
                <a:solidFill>
                  <a:prstClr val="black"/>
                </a:solidFill>
                <a:latin typeface="Cambria" panose="02040503050406030204" pitchFamily="18" charset="0"/>
              </a:rPr>
              <a:t>students.”</a:t>
            </a:r>
            <a:endParaRPr lang="en-US" sz="2400" kern="1200" dirty="0">
              <a:solidFill>
                <a:prstClr val="black"/>
              </a:solidFill>
              <a:latin typeface="Cambria" panose="02040503050406030204" pitchFamily="18" charset="0"/>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59" y="2283558"/>
            <a:ext cx="9037641" cy="3964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182559" y="1295400"/>
            <a:ext cx="8763000" cy="525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6" name="TextBox 5"/>
          <p:cNvSpPr txBox="1"/>
          <p:nvPr/>
        </p:nvSpPr>
        <p:spPr>
          <a:xfrm>
            <a:off x="135316" y="94503"/>
            <a:ext cx="7703180" cy="646331"/>
          </a:xfrm>
          <a:prstGeom prst="rect">
            <a:avLst/>
          </a:prstGeom>
          <a:solidFill>
            <a:schemeClr val="bg1"/>
          </a:solidFill>
        </p:spPr>
        <p:txBody>
          <a:bodyPr wrap="square" rtlCol="0">
            <a:spAutoFit/>
          </a:bodyPr>
          <a:lstStyle/>
          <a:p>
            <a:pPr defTabSz="457200"/>
            <a:r>
              <a:rPr lang="en-US" sz="3600" kern="1200" dirty="0" smtClean="0">
                <a:solidFill>
                  <a:prstClr val="black"/>
                </a:solidFill>
                <a:latin typeface="Cambria"/>
                <a:cs typeface="Cambria"/>
              </a:rPr>
              <a:t>Teachers' feedback:  </a:t>
            </a:r>
            <a:r>
              <a:rPr lang="en-US" sz="3600" i="1" kern="1200" dirty="0" err="1" smtClean="0">
                <a:solidFill>
                  <a:prstClr val="black"/>
                </a:solidFill>
                <a:latin typeface="Cambria"/>
                <a:cs typeface="Cambria"/>
              </a:rPr>
              <a:t>MyCS</a:t>
            </a:r>
            <a:endParaRPr lang="en-US" sz="3600" b="1" i="1" kern="1200" dirty="0">
              <a:solidFill>
                <a:srgbClr val="008000"/>
              </a:solidFill>
              <a:latin typeface="Cambria"/>
              <a:cs typeface="Cambria"/>
            </a:endParaRPr>
          </a:p>
        </p:txBody>
      </p:sp>
      <p:sp>
        <p:nvSpPr>
          <p:cNvPr id="2" name="Rectangle 1"/>
          <p:cNvSpPr/>
          <p:nvPr/>
        </p:nvSpPr>
        <p:spPr>
          <a:xfrm>
            <a:off x="3573378" y="2959768"/>
            <a:ext cx="2045369" cy="32886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 name="Rectangle 2"/>
          <p:cNvSpPr/>
          <p:nvPr/>
        </p:nvSpPr>
        <p:spPr>
          <a:xfrm>
            <a:off x="1242630" y="5092996"/>
            <a:ext cx="1515479" cy="369332"/>
          </a:xfrm>
          <a:prstGeom prst="rect">
            <a:avLst/>
          </a:prstGeom>
          <a:solidFill>
            <a:schemeClr val="bg1"/>
          </a:solidFill>
        </p:spPr>
        <p:txBody>
          <a:bodyPr wrap="none">
            <a:spAutoFit/>
          </a:bodyPr>
          <a:lstStyle/>
          <a:p>
            <a:pPr defTabSz="457200"/>
            <a:r>
              <a:rPr lang="en-US" sz="1800" kern="1200" dirty="0" smtClean="0">
                <a:solidFill>
                  <a:prstClr val="black"/>
                </a:solidFill>
                <a:latin typeface="Calibri"/>
              </a:rPr>
              <a:t>strongly agree</a:t>
            </a:r>
            <a:endParaRPr lang="en-US" sz="1800" kern="1200" dirty="0">
              <a:solidFill>
                <a:prstClr val="black"/>
              </a:solidFill>
              <a:latin typeface="Calibri"/>
            </a:endParaRPr>
          </a:p>
        </p:txBody>
      </p:sp>
      <p:sp>
        <p:nvSpPr>
          <p:cNvPr id="8" name="Rectangle 7"/>
          <p:cNvSpPr/>
          <p:nvPr/>
        </p:nvSpPr>
        <p:spPr>
          <a:xfrm>
            <a:off x="626640" y="4304863"/>
            <a:ext cx="712246" cy="369332"/>
          </a:xfrm>
          <a:prstGeom prst="rect">
            <a:avLst/>
          </a:prstGeom>
          <a:solidFill>
            <a:schemeClr val="bg1"/>
          </a:solidFill>
        </p:spPr>
        <p:txBody>
          <a:bodyPr wrap="none">
            <a:spAutoFit/>
          </a:bodyPr>
          <a:lstStyle/>
          <a:p>
            <a:pPr defTabSz="457200"/>
            <a:r>
              <a:rPr lang="en-US" sz="1800" kern="1200" dirty="0" smtClean="0">
                <a:solidFill>
                  <a:prstClr val="black"/>
                </a:solidFill>
                <a:latin typeface="Calibri"/>
              </a:rPr>
              <a:t>agree</a:t>
            </a:r>
            <a:endParaRPr lang="en-US" sz="1800" kern="1200" dirty="0">
              <a:solidFill>
                <a:prstClr val="black"/>
              </a:solidFill>
              <a:latin typeface="Calibri"/>
            </a:endParaRPr>
          </a:p>
        </p:txBody>
      </p:sp>
      <p:sp>
        <p:nvSpPr>
          <p:cNvPr id="10" name="Rectangle 9"/>
          <p:cNvSpPr/>
          <p:nvPr/>
        </p:nvSpPr>
        <p:spPr>
          <a:xfrm>
            <a:off x="254074" y="2798059"/>
            <a:ext cx="859594" cy="369332"/>
          </a:xfrm>
          <a:prstGeom prst="rect">
            <a:avLst/>
          </a:prstGeom>
          <a:solidFill>
            <a:schemeClr val="bg1"/>
          </a:solidFill>
        </p:spPr>
        <p:txBody>
          <a:bodyPr wrap="none">
            <a:spAutoFit/>
          </a:bodyPr>
          <a:lstStyle/>
          <a:p>
            <a:pPr defTabSz="457200"/>
            <a:r>
              <a:rPr lang="en-US" sz="1800" kern="1200" dirty="0" smtClean="0">
                <a:solidFill>
                  <a:prstClr val="black"/>
                </a:solidFill>
                <a:latin typeface="Calibri"/>
              </a:rPr>
              <a:t>neutral</a:t>
            </a:r>
            <a:endParaRPr lang="en-US" sz="1800" kern="1200" dirty="0">
              <a:solidFill>
                <a:prstClr val="black"/>
              </a:solidFill>
              <a:latin typeface="Calibri"/>
            </a:endParaRPr>
          </a:p>
        </p:txBody>
      </p:sp>
      <p:sp>
        <p:nvSpPr>
          <p:cNvPr id="11" name="Rectangle 10"/>
          <p:cNvSpPr/>
          <p:nvPr/>
        </p:nvSpPr>
        <p:spPr>
          <a:xfrm>
            <a:off x="116458" y="2359250"/>
            <a:ext cx="976742" cy="369332"/>
          </a:xfrm>
          <a:prstGeom prst="rect">
            <a:avLst/>
          </a:prstGeom>
          <a:noFill/>
        </p:spPr>
        <p:txBody>
          <a:bodyPr wrap="none">
            <a:spAutoFit/>
          </a:bodyPr>
          <a:lstStyle/>
          <a:p>
            <a:pPr defTabSz="457200"/>
            <a:r>
              <a:rPr lang="en-US" sz="1800" kern="1200" dirty="0" smtClean="0">
                <a:solidFill>
                  <a:prstClr val="black"/>
                </a:solidFill>
                <a:latin typeface="Calibri"/>
              </a:rPr>
              <a:t>disagree</a:t>
            </a:r>
            <a:endParaRPr lang="en-US" sz="1800" kern="1200" dirty="0">
              <a:solidFill>
                <a:prstClr val="black"/>
              </a:solidFill>
              <a:latin typeface="Calibri"/>
            </a:endParaRPr>
          </a:p>
        </p:txBody>
      </p:sp>
      <p:cxnSp>
        <p:nvCxnSpPr>
          <p:cNvPr id="5" name="Straight Connector 4"/>
          <p:cNvCxnSpPr>
            <a:endCxn id="10" idx="3"/>
          </p:cNvCxnSpPr>
          <p:nvPr/>
        </p:nvCxnSpPr>
        <p:spPr>
          <a:xfrm flipH="1" flipV="1">
            <a:off x="1113668" y="2982725"/>
            <a:ext cx="450437" cy="184666"/>
          </a:xfrm>
          <a:prstGeom prst="line">
            <a:avLst/>
          </a:prstGeom>
          <a:ln>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a:endCxn id="11" idx="3"/>
          </p:cNvCxnSpPr>
          <p:nvPr/>
        </p:nvCxnSpPr>
        <p:spPr>
          <a:xfrm flipH="1" flipV="1">
            <a:off x="1093200" y="2543916"/>
            <a:ext cx="767690" cy="531142"/>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82556605"/>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881" y="838200"/>
            <a:ext cx="2786063"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6138" y="838200"/>
            <a:ext cx="2786063"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724149" y="1576136"/>
            <a:ext cx="3429001"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400" kern="1200" dirty="0" smtClean="0">
                <a:solidFill>
                  <a:prstClr val="black"/>
                </a:solidFill>
                <a:latin typeface="Cambria" panose="02040503050406030204" pitchFamily="18" charset="0"/>
              </a:rPr>
              <a:t>“I have a personal interest in the field of computing.”</a:t>
            </a:r>
            <a:endParaRPr lang="en-US" sz="2400" kern="1200" dirty="0">
              <a:solidFill>
                <a:prstClr val="black"/>
              </a:solidFill>
              <a:latin typeface="Cambria" panose="02040503050406030204" pitchFamily="18" charset="0"/>
            </a:endParaRPr>
          </a:p>
        </p:txBody>
      </p:sp>
      <p:sp>
        <p:nvSpPr>
          <p:cNvPr id="8" name="Rectangle 7"/>
          <p:cNvSpPr/>
          <p:nvPr/>
        </p:nvSpPr>
        <p:spPr>
          <a:xfrm>
            <a:off x="182559" y="838200"/>
            <a:ext cx="8763000" cy="2743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kern="1200">
              <a:solidFill>
                <a:prstClr val="white"/>
              </a:solidFill>
            </a:endParaRPr>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881" y="3810000"/>
            <a:ext cx="2786063"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6138" y="3771900"/>
            <a:ext cx="2786063"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2734471" y="4612112"/>
            <a:ext cx="3429001"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400" kern="1200" dirty="0" smtClean="0">
                <a:solidFill>
                  <a:prstClr val="black"/>
                </a:solidFill>
                <a:latin typeface="Cambria" panose="02040503050406030204" pitchFamily="18" charset="0"/>
              </a:rPr>
              <a:t>“I feel confident about my ability to accomplish my goals with </a:t>
            </a:r>
            <a:r>
              <a:rPr lang="en-US" sz="2400" kern="1200" dirty="0" err="1" smtClean="0">
                <a:solidFill>
                  <a:prstClr val="black"/>
                </a:solidFill>
                <a:latin typeface="Cambria" panose="02040503050406030204" pitchFamily="18" charset="0"/>
              </a:rPr>
              <a:t>MyCS</a:t>
            </a:r>
            <a:r>
              <a:rPr lang="en-US" sz="2400" kern="1200" dirty="0">
                <a:solidFill>
                  <a:prstClr val="black"/>
                </a:solidFill>
                <a:latin typeface="Cambria" panose="02040503050406030204" pitchFamily="18" charset="0"/>
              </a:rPr>
              <a:t>.</a:t>
            </a:r>
            <a:r>
              <a:rPr lang="en-US" sz="2400" kern="1200" dirty="0" smtClean="0">
                <a:solidFill>
                  <a:prstClr val="black"/>
                </a:solidFill>
                <a:latin typeface="Cambria" panose="02040503050406030204" pitchFamily="18" charset="0"/>
              </a:rPr>
              <a:t>”</a:t>
            </a:r>
            <a:endParaRPr lang="en-US" sz="2400" kern="1200" dirty="0">
              <a:solidFill>
                <a:prstClr val="black"/>
              </a:solidFill>
              <a:latin typeface="Cambria" panose="02040503050406030204" pitchFamily="18" charset="0"/>
            </a:endParaRPr>
          </a:p>
        </p:txBody>
      </p:sp>
      <p:sp>
        <p:nvSpPr>
          <p:cNvPr id="15" name="Rectangle 14"/>
          <p:cNvSpPr/>
          <p:nvPr/>
        </p:nvSpPr>
        <p:spPr>
          <a:xfrm>
            <a:off x="192881" y="3752850"/>
            <a:ext cx="8763000" cy="2743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1" name="TextBox 10"/>
          <p:cNvSpPr txBox="1"/>
          <p:nvPr/>
        </p:nvSpPr>
        <p:spPr>
          <a:xfrm>
            <a:off x="135316" y="94503"/>
            <a:ext cx="7703180" cy="646331"/>
          </a:xfrm>
          <a:prstGeom prst="rect">
            <a:avLst/>
          </a:prstGeom>
          <a:solidFill>
            <a:schemeClr val="bg1"/>
          </a:solidFill>
        </p:spPr>
        <p:txBody>
          <a:bodyPr wrap="square" rtlCol="0">
            <a:spAutoFit/>
          </a:bodyPr>
          <a:lstStyle/>
          <a:p>
            <a:pPr defTabSz="457200"/>
            <a:r>
              <a:rPr lang="en-US" sz="3600" kern="1200" dirty="0" smtClean="0">
                <a:solidFill>
                  <a:prstClr val="black"/>
                </a:solidFill>
                <a:latin typeface="Cambria"/>
                <a:cs typeface="Cambria"/>
              </a:rPr>
              <a:t>Teachers' feedback:  </a:t>
            </a:r>
            <a:r>
              <a:rPr lang="en-US" sz="3600" i="1" kern="1200" dirty="0" smtClean="0">
                <a:solidFill>
                  <a:prstClr val="black"/>
                </a:solidFill>
                <a:latin typeface="Cambria"/>
                <a:cs typeface="Cambria"/>
              </a:rPr>
              <a:t>self-efficacy</a:t>
            </a:r>
            <a:endParaRPr lang="en-US" sz="3600" b="1" i="1" kern="1200" dirty="0">
              <a:solidFill>
                <a:srgbClr val="008000"/>
              </a:solidFill>
              <a:latin typeface="Cambria"/>
              <a:cs typeface="Cambria"/>
            </a:endParaRPr>
          </a:p>
        </p:txBody>
      </p:sp>
    </p:spTree>
    <p:extLst>
      <p:ext uri="{BB962C8B-B14F-4D97-AF65-F5344CB8AC3E}">
        <p14:creationId xmlns:p14="http://schemas.microsoft.com/office/powerpoint/2010/main" val="626943420"/>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53446" y="3850104"/>
            <a:ext cx="7940842" cy="2743200"/>
          </a:xfrm>
          <a:prstGeom prst="roundRect">
            <a:avLst/>
          </a:prstGeom>
          <a:solidFill>
            <a:srgbClr val="CC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8" name="Rectangle 7"/>
          <p:cNvSpPr/>
          <p:nvPr/>
        </p:nvSpPr>
        <p:spPr>
          <a:xfrm>
            <a:off x="114300" y="845820"/>
            <a:ext cx="4381500" cy="2743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kern="1200">
              <a:solidFill>
                <a:prstClr val="white"/>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7737" y="4225196"/>
            <a:ext cx="2050852" cy="201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3445251" y="4013530"/>
            <a:ext cx="4695040" cy="2362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000" kern="1200" dirty="0" smtClean="0">
                <a:solidFill>
                  <a:prstClr val="black"/>
                </a:solidFill>
                <a:latin typeface="Cambria" panose="02040503050406030204" pitchFamily="18" charset="0"/>
              </a:rPr>
              <a:t>“Students </a:t>
            </a:r>
            <a:r>
              <a:rPr lang="en-US" sz="2000" kern="1200" dirty="0">
                <a:solidFill>
                  <a:prstClr val="black"/>
                </a:solidFill>
                <a:latin typeface="Cambria" panose="02040503050406030204" pitchFamily="18" charset="0"/>
              </a:rPr>
              <a:t>learn best through project-based curricula that encourages them to be </a:t>
            </a:r>
            <a:r>
              <a:rPr lang="en-US" sz="2000" kern="1200" dirty="0" smtClean="0">
                <a:solidFill>
                  <a:prstClr val="black"/>
                </a:solidFill>
                <a:latin typeface="Cambria" panose="02040503050406030204" pitchFamily="18" charset="0"/>
              </a:rPr>
              <a:t>creative and self-expressive.”</a:t>
            </a:r>
            <a:endParaRPr lang="en-US" sz="2000" kern="1200" dirty="0">
              <a:solidFill>
                <a:prstClr val="black"/>
              </a:solidFill>
              <a:latin typeface="Cambria" panose="02040503050406030204" pitchFamily="18" charset="0"/>
            </a:endParaRPr>
          </a:p>
        </p:txBody>
      </p:sp>
      <p:sp>
        <p:nvSpPr>
          <p:cNvPr id="16" name="Rectangle 15"/>
          <p:cNvSpPr/>
          <p:nvPr/>
        </p:nvSpPr>
        <p:spPr>
          <a:xfrm>
            <a:off x="-78212" y="3850104"/>
            <a:ext cx="4381500" cy="2743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0" name="Rectangle 19"/>
          <p:cNvSpPr/>
          <p:nvPr/>
        </p:nvSpPr>
        <p:spPr>
          <a:xfrm>
            <a:off x="4409647" y="3850104"/>
            <a:ext cx="4381500" cy="2743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kern="1200">
              <a:solidFill>
                <a:prstClr val="white"/>
              </a:solidFill>
            </a:endParaRP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973" y="1196829"/>
            <a:ext cx="2073077" cy="204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26"/>
          <p:cNvSpPr/>
          <p:nvPr/>
        </p:nvSpPr>
        <p:spPr>
          <a:xfrm>
            <a:off x="2184895" y="1369695"/>
            <a:ext cx="2278059" cy="1695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000" kern="1200" dirty="0" smtClean="0">
                <a:solidFill>
                  <a:prstClr val="black"/>
                </a:solidFill>
                <a:latin typeface="Cambria" panose="02040503050406030204" pitchFamily="18" charset="0"/>
              </a:rPr>
              <a:t>“I prefer to work on collaborative projects.”</a:t>
            </a:r>
            <a:endParaRPr lang="en-US" sz="2000" kern="1200" dirty="0">
              <a:solidFill>
                <a:prstClr val="black"/>
              </a:solidFill>
              <a:latin typeface="Cambria" panose="02040503050406030204" pitchFamily="18" charset="0"/>
            </a:endParaRPr>
          </a:p>
        </p:txBody>
      </p:sp>
      <p:sp>
        <p:nvSpPr>
          <p:cNvPr id="29" name="Rectangle 28"/>
          <p:cNvSpPr/>
          <p:nvPr/>
        </p:nvSpPr>
        <p:spPr>
          <a:xfrm>
            <a:off x="4602159" y="845820"/>
            <a:ext cx="4381500" cy="2743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0" name="Rectangle 29"/>
          <p:cNvSpPr/>
          <p:nvPr/>
        </p:nvSpPr>
        <p:spPr>
          <a:xfrm>
            <a:off x="6644312" y="1341120"/>
            <a:ext cx="2278059" cy="175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000" kern="1200" dirty="0">
                <a:solidFill>
                  <a:prstClr val="black"/>
                </a:solidFill>
                <a:latin typeface="Cambria" panose="02040503050406030204" pitchFamily="18" charset="0"/>
              </a:rPr>
              <a:t>“I enjoy teaching others about scientific and technological topics</a:t>
            </a:r>
            <a:r>
              <a:rPr lang="en-US" sz="2000" kern="1200" dirty="0" smtClean="0">
                <a:solidFill>
                  <a:prstClr val="black"/>
                </a:solidFill>
                <a:latin typeface="Cambria" panose="02040503050406030204" pitchFamily="18" charset="0"/>
              </a:rPr>
              <a:t>.”</a:t>
            </a:r>
            <a:endParaRPr lang="en-US" sz="2000" kern="1200" dirty="0">
              <a:solidFill>
                <a:prstClr val="black"/>
              </a:solidFill>
              <a:latin typeface="Cambria" panose="02040503050406030204" pitchFamily="18" charset="0"/>
            </a:endParaRPr>
          </a:p>
        </p:txBody>
      </p:sp>
      <p:sp>
        <p:nvSpPr>
          <p:cNvPr id="15" name="TextBox 14"/>
          <p:cNvSpPr txBox="1"/>
          <p:nvPr/>
        </p:nvSpPr>
        <p:spPr>
          <a:xfrm>
            <a:off x="135315" y="94503"/>
            <a:ext cx="8666571" cy="646331"/>
          </a:xfrm>
          <a:prstGeom prst="rect">
            <a:avLst/>
          </a:prstGeom>
          <a:solidFill>
            <a:schemeClr val="bg1"/>
          </a:solidFill>
        </p:spPr>
        <p:txBody>
          <a:bodyPr wrap="square" rtlCol="0">
            <a:spAutoFit/>
          </a:bodyPr>
          <a:lstStyle/>
          <a:p>
            <a:pPr defTabSz="457200"/>
            <a:r>
              <a:rPr lang="en-US" sz="3600" kern="1200" dirty="0" smtClean="0">
                <a:solidFill>
                  <a:prstClr val="black"/>
                </a:solidFill>
                <a:latin typeface="Cambria"/>
                <a:cs typeface="Cambria"/>
              </a:rPr>
              <a:t>Teachers' feedback:  </a:t>
            </a:r>
            <a:r>
              <a:rPr lang="en-US" sz="3600" i="1" kern="1200" dirty="0" smtClean="0">
                <a:solidFill>
                  <a:prstClr val="black"/>
                </a:solidFill>
                <a:latin typeface="Cambria"/>
                <a:cs typeface="Cambria"/>
              </a:rPr>
              <a:t>professional identity</a:t>
            </a:r>
            <a:endParaRPr lang="en-US" sz="3600" b="1" i="1" kern="1200" dirty="0">
              <a:solidFill>
                <a:srgbClr val="008000"/>
              </a:solidFill>
              <a:latin typeface="Cambria"/>
              <a:cs typeface="Cambria"/>
            </a:endParaRPr>
          </a:p>
        </p:txBody>
      </p:sp>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6752" y="1242060"/>
            <a:ext cx="1981200" cy="195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0735495"/>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062178" y="3581400"/>
            <a:ext cx="5795821" cy="454748"/>
          </a:xfrm>
          <a:prstGeom prst="roundRect">
            <a:avLst/>
          </a:prstGeom>
          <a:solidFill>
            <a:srgbClr val="CCE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 name="Rectangle 2"/>
          <p:cNvSpPr/>
          <p:nvPr/>
        </p:nvSpPr>
        <p:spPr>
          <a:xfrm>
            <a:off x="1062179" y="1889407"/>
            <a:ext cx="7102366" cy="3831818"/>
          </a:xfrm>
          <a:prstGeom prst="rect">
            <a:avLst/>
          </a:prstGeom>
        </p:spPr>
        <p:txBody>
          <a:bodyPr wrap="square">
            <a:spAutoFit/>
          </a:bodyPr>
          <a:lstStyle/>
          <a:p>
            <a:pPr defTabSz="457200"/>
            <a:r>
              <a:rPr lang="en-US" sz="2700" kern="1200" dirty="0" smtClean="0">
                <a:solidFill>
                  <a:prstClr val="black"/>
                </a:solidFill>
                <a:latin typeface="Cambria"/>
                <a:cs typeface="Cambria"/>
              </a:rPr>
              <a:t>Unify </a:t>
            </a:r>
            <a:r>
              <a:rPr lang="en-US" sz="2700" kern="1200" dirty="0">
                <a:solidFill>
                  <a:prstClr val="black"/>
                </a:solidFill>
                <a:latin typeface="Cambria"/>
                <a:cs typeface="Cambria"/>
              </a:rPr>
              <a:t>the curriculum + </a:t>
            </a:r>
            <a:r>
              <a:rPr lang="en-US" sz="2700" i="1" kern="1200" dirty="0">
                <a:solidFill>
                  <a:prstClr val="black"/>
                </a:solidFill>
                <a:latin typeface="Cambria"/>
                <a:cs typeface="Cambria"/>
              </a:rPr>
              <a:t>support our </a:t>
            </a:r>
            <a:r>
              <a:rPr lang="en-US" sz="2700" i="1" kern="1200" dirty="0" smtClean="0">
                <a:solidFill>
                  <a:prstClr val="black"/>
                </a:solidFill>
                <a:latin typeface="Cambria"/>
                <a:cs typeface="Cambria"/>
              </a:rPr>
              <a:t>teachers</a:t>
            </a:r>
          </a:p>
          <a:p>
            <a:pPr defTabSz="457200"/>
            <a:endParaRPr lang="en-US" sz="2700" i="1" kern="1200" dirty="0">
              <a:solidFill>
                <a:prstClr val="black"/>
              </a:solidFill>
              <a:latin typeface="Cambria"/>
              <a:cs typeface="Cambria"/>
            </a:endParaRPr>
          </a:p>
          <a:p>
            <a:pPr defTabSz="457200"/>
            <a:r>
              <a:rPr lang="en-US" sz="2700" kern="1200" dirty="0">
                <a:solidFill>
                  <a:prstClr val="black"/>
                </a:solidFill>
                <a:latin typeface="Cambria"/>
                <a:cs typeface="Cambria"/>
              </a:rPr>
              <a:t>O</a:t>
            </a:r>
            <a:r>
              <a:rPr lang="en-US" sz="2700" kern="1200" dirty="0" smtClean="0">
                <a:solidFill>
                  <a:prstClr val="black"/>
                </a:solidFill>
                <a:latin typeface="Cambria"/>
                <a:cs typeface="Cambria"/>
              </a:rPr>
              <a:t>ffered as modules in existing classes</a:t>
            </a:r>
          </a:p>
          <a:p>
            <a:pPr defTabSz="457200"/>
            <a:r>
              <a:rPr lang="en-US" sz="2700" kern="1200" dirty="0">
                <a:solidFill>
                  <a:prstClr val="black"/>
                </a:solidFill>
                <a:latin typeface="Cambria"/>
                <a:cs typeface="Cambria"/>
              </a:rPr>
              <a:t/>
            </a:r>
            <a:br>
              <a:rPr lang="en-US" sz="2700" kern="1200" dirty="0">
                <a:solidFill>
                  <a:prstClr val="black"/>
                </a:solidFill>
                <a:latin typeface="Cambria"/>
                <a:cs typeface="Cambria"/>
              </a:rPr>
            </a:br>
            <a:r>
              <a:rPr lang="en-US" sz="2700" b="1" kern="1200" dirty="0" smtClean="0">
                <a:solidFill>
                  <a:prstClr val="black"/>
                </a:solidFill>
                <a:latin typeface="Cambria"/>
                <a:cs typeface="Cambria"/>
              </a:rPr>
              <a:t>Pathway through the "creator gap":   </a:t>
            </a:r>
          </a:p>
          <a:p>
            <a:pPr defTabSz="457200"/>
            <a:endParaRPr lang="en-US" sz="2700" b="1" kern="1200" dirty="0">
              <a:solidFill>
                <a:prstClr val="black"/>
              </a:solidFill>
              <a:latin typeface="Cambria"/>
              <a:cs typeface="Cambria"/>
            </a:endParaRPr>
          </a:p>
          <a:p>
            <a:pPr algn="ctr" defTabSz="457200"/>
            <a:r>
              <a:rPr lang="en-US" sz="2700" b="1" kern="1200" dirty="0" smtClean="0">
                <a:solidFill>
                  <a:prstClr val="black"/>
                </a:solidFill>
                <a:latin typeface="Cambria"/>
                <a:cs typeface="Cambria"/>
              </a:rPr>
              <a:t> from  </a:t>
            </a:r>
            <a:r>
              <a:rPr lang="en-US" sz="2700" b="1" i="1" kern="1200" dirty="0" smtClean="0">
                <a:solidFill>
                  <a:srgbClr val="0000FF"/>
                </a:solidFill>
                <a:latin typeface="Calibri"/>
                <a:cs typeface="Calibri"/>
              </a:rPr>
              <a:t>PLAY</a:t>
            </a:r>
            <a:r>
              <a:rPr lang="en-US" sz="2700" b="1" kern="1200" dirty="0" smtClean="0">
                <a:solidFill>
                  <a:srgbClr val="0000FF"/>
                </a:solidFill>
                <a:latin typeface="Calibri"/>
                <a:cs typeface="Calibri"/>
              </a:rPr>
              <a:t> </a:t>
            </a:r>
            <a:r>
              <a:rPr lang="en-US" sz="2700" b="1" kern="1200" dirty="0" smtClean="0">
                <a:solidFill>
                  <a:prstClr val="black"/>
                </a:solidFill>
                <a:latin typeface="Calibri"/>
                <a:cs typeface="Calibri"/>
              </a:rPr>
              <a:t> </a:t>
            </a:r>
            <a:r>
              <a:rPr lang="en-US" sz="2700" b="1" kern="1200" dirty="0" smtClean="0">
                <a:solidFill>
                  <a:prstClr val="black"/>
                </a:solidFill>
                <a:latin typeface="Cambria"/>
                <a:cs typeface="Cambria"/>
              </a:rPr>
              <a:t>to</a:t>
            </a:r>
            <a:r>
              <a:rPr lang="en-US" sz="2700" b="1" kern="1200" dirty="0" smtClean="0">
                <a:solidFill>
                  <a:prstClr val="black"/>
                </a:solidFill>
                <a:latin typeface="Calibri"/>
                <a:cs typeface="Calibri"/>
              </a:rPr>
              <a:t>  </a:t>
            </a:r>
            <a:r>
              <a:rPr lang="en-US" sz="2700" b="1" i="1" kern="1200" dirty="0" smtClean="0">
                <a:solidFill>
                  <a:srgbClr val="0000FF"/>
                </a:solidFill>
                <a:latin typeface="Calibri"/>
                <a:cs typeface="Calibri"/>
              </a:rPr>
              <a:t>PAUSE</a:t>
            </a:r>
            <a:r>
              <a:rPr lang="en-US" sz="2700" b="1" kern="1200" dirty="0" smtClean="0">
                <a:solidFill>
                  <a:prstClr val="black"/>
                </a:solidFill>
                <a:latin typeface="Calibri"/>
                <a:cs typeface="Calibri"/>
              </a:rPr>
              <a:t>  </a:t>
            </a:r>
            <a:r>
              <a:rPr lang="en-US" sz="2700" b="1" kern="1200" dirty="0" smtClean="0">
                <a:solidFill>
                  <a:prstClr val="black"/>
                </a:solidFill>
                <a:latin typeface="Cambria"/>
                <a:cs typeface="Cambria"/>
              </a:rPr>
              <a:t>to</a:t>
            </a:r>
            <a:r>
              <a:rPr lang="en-US" sz="2700" b="1" kern="1200" dirty="0" smtClean="0">
                <a:solidFill>
                  <a:prstClr val="black"/>
                </a:solidFill>
                <a:latin typeface="Calibri"/>
                <a:cs typeface="Calibri"/>
              </a:rPr>
              <a:t>  </a:t>
            </a:r>
            <a:r>
              <a:rPr lang="en-US" sz="2700" b="1" i="1" kern="1200" dirty="0" smtClean="0">
                <a:solidFill>
                  <a:srgbClr val="0000FF"/>
                </a:solidFill>
                <a:latin typeface="Calibri"/>
                <a:cs typeface="Calibri"/>
              </a:rPr>
              <a:t>POINT </a:t>
            </a:r>
            <a:endParaRPr lang="en-US" sz="2700" b="1" i="1" kern="1200" dirty="0">
              <a:solidFill>
                <a:srgbClr val="0000FF"/>
              </a:solidFill>
              <a:latin typeface="Calibri"/>
              <a:cs typeface="Calibri"/>
            </a:endParaRPr>
          </a:p>
          <a:p>
            <a:pPr defTabSz="457200"/>
            <a:endParaRPr lang="en-US" sz="2700" b="1" kern="1200" dirty="0" smtClean="0">
              <a:solidFill>
                <a:srgbClr val="0000FF"/>
              </a:solidFill>
              <a:latin typeface="Calibri"/>
              <a:cs typeface="Calibri"/>
            </a:endParaRPr>
          </a:p>
          <a:p>
            <a:pPr defTabSz="457200"/>
            <a:r>
              <a:rPr lang="en-US" sz="2700" kern="1200" dirty="0">
                <a:solidFill>
                  <a:prstClr val="black"/>
                </a:solidFill>
                <a:latin typeface="Cambria"/>
                <a:cs typeface="Cambria"/>
              </a:rPr>
              <a:t>P</a:t>
            </a:r>
            <a:r>
              <a:rPr lang="en-US" sz="2700" kern="1200" dirty="0" smtClean="0">
                <a:solidFill>
                  <a:prstClr val="black"/>
                </a:solidFill>
                <a:latin typeface="Cambria"/>
                <a:cs typeface="Cambria"/>
              </a:rPr>
              <a:t>artner geography:   </a:t>
            </a:r>
            <a:r>
              <a:rPr lang="en-US" sz="2700" i="1" kern="1200" dirty="0" smtClean="0">
                <a:solidFill>
                  <a:prstClr val="black"/>
                </a:solidFill>
                <a:latin typeface="Cambria"/>
                <a:cs typeface="Cambria"/>
              </a:rPr>
              <a:t>Kauai</a:t>
            </a:r>
            <a:r>
              <a:rPr lang="en-US" sz="2700" kern="1200" dirty="0">
                <a:solidFill>
                  <a:prstClr val="black"/>
                </a:solidFill>
                <a:latin typeface="Cambria"/>
                <a:cs typeface="Cambria"/>
              </a:rPr>
              <a:t>,</a:t>
            </a:r>
            <a:r>
              <a:rPr lang="en-US" sz="2700" kern="1200" dirty="0" smtClean="0">
                <a:solidFill>
                  <a:prstClr val="black"/>
                </a:solidFill>
                <a:latin typeface="Cambria"/>
                <a:cs typeface="Cambria"/>
              </a:rPr>
              <a:t> </a:t>
            </a:r>
            <a:r>
              <a:rPr lang="en-US" sz="2700" i="1" kern="1200" dirty="0">
                <a:solidFill>
                  <a:prstClr val="black"/>
                </a:solidFill>
                <a:latin typeface="Cambria"/>
                <a:cs typeface="Cambria"/>
              </a:rPr>
              <a:t>Pomona</a:t>
            </a:r>
            <a:r>
              <a:rPr lang="en-US" sz="2700" kern="1200" dirty="0">
                <a:solidFill>
                  <a:prstClr val="black"/>
                </a:solidFill>
                <a:latin typeface="Cambria"/>
                <a:cs typeface="Cambria"/>
              </a:rPr>
              <a:t>, …</a:t>
            </a:r>
          </a:p>
        </p:txBody>
      </p:sp>
      <p:sp>
        <p:nvSpPr>
          <p:cNvPr id="10" name="TextBox 9"/>
          <p:cNvSpPr txBox="1"/>
          <p:nvPr/>
        </p:nvSpPr>
        <p:spPr>
          <a:xfrm>
            <a:off x="207507" y="226855"/>
            <a:ext cx="8666571" cy="646331"/>
          </a:xfrm>
          <a:prstGeom prst="rect">
            <a:avLst/>
          </a:prstGeom>
          <a:solidFill>
            <a:schemeClr val="bg1"/>
          </a:solidFill>
        </p:spPr>
        <p:txBody>
          <a:bodyPr wrap="square" rtlCol="0">
            <a:spAutoFit/>
          </a:bodyPr>
          <a:lstStyle/>
          <a:p>
            <a:pPr defTabSz="457200"/>
            <a:r>
              <a:rPr lang="en-US" sz="3600" kern="1200" dirty="0" err="1" smtClean="0">
                <a:solidFill>
                  <a:prstClr val="black"/>
                </a:solidFill>
                <a:latin typeface="Cambria"/>
                <a:cs typeface="Cambria"/>
              </a:rPr>
              <a:t>MyCS</a:t>
            </a:r>
            <a:r>
              <a:rPr lang="en-US" sz="3600" kern="1200" dirty="0" smtClean="0">
                <a:solidFill>
                  <a:prstClr val="black"/>
                </a:solidFill>
                <a:latin typeface="Cambria"/>
                <a:cs typeface="Cambria"/>
              </a:rPr>
              <a:t> MOOC</a:t>
            </a:r>
            <a:endParaRPr lang="en-US" sz="3600" b="1" i="1" kern="1200" dirty="0">
              <a:solidFill>
                <a:srgbClr val="008000"/>
              </a:solidFill>
              <a:latin typeface="Cambria"/>
              <a:cs typeface="Cambria"/>
            </a:endParaRPr>
          </a:p>
        </p:txBody>
      </p:sp>
      <p:sp>
        <p:nvSpPr>
          <p:cNvPr id="11" name="Rectangle 10"/>
          <p:cNvSpPr/>
          <p:nvPr/>
        </p:nvSpPr>
        <p:spPr>
          <a:xfrm>
            <a:off x="3119739" y="415444"/>
            <a:ext cx="3552844" cy="400110"/>
          </a:xfrm>
          <a:prstGeom prst="rect">
            <a:avLst/>
          </a:prstGeom>
        </p:spPr>
        <p:txBody>
          <a:bodyPr wrap="square">
            <a:spAutoFit/>
          </a:bodyPr>
          <a:lstStyle/>
          <a:p>
            <a:pPr defTabSz="457200"/>
            <a:r>
              <a:rPr lang="en-US" sz="2000" kern="1200" dirty="0" smtClean="0">
                <a:solidFill>
                  <a:prstClr val="black"/>
                </a:solidFill>
                <a:latin typeface="Cambria"/>
                <a:cs typeface="Cambria"/>
              </a:rPr>
              <a:t>i.e., textbook+</a:t>
            </a:r>
            <a:endParaRPr lang="en-US" sz="2000" kern="1200" dirty="0">
              <a:solidFill>
                <a:prstClr val="black"/>
              </a:solidFill>
              <a:latin typeface="Cambria"/>
              <a:cs typeface="Cambria"/>
            </a:endParaRPr>
          </a:p>
        </p:txBody>
      </p:sp>
    </p:spTree>
    <p:extLst>
      <p:ext uri="{BB962C8B-B14F-4D97-AF65-F5344CB8AC3E}">
        <p14:creationId xmlns:p14="http://schemas.microsoft.com/office/powerpoint/2010/main" val="196130593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35313" t="11185" r="22498" b="4925"/>
          <a:stretch/>
        </p:blipFill>
        <p:spPr bwMode="auto">
          <a:xfrm>
            <a:off x="2915752" y="228600"/>
            <a:ext cx="6148868" cy="6515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200400" y="1066800"/>
            <a:ext cx="1524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7" name="Rectangle 6"/>
          <p:cNvSpPr/>
          <p:nvPr/>
        </p:nvSpPr>
        <p:spPr>
          <a:xfrm>
            <a:off x="135316" y="2428617"/>
            <a:ext cx="2590800" cy="30457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defTabSz="457200">
              <a:buFont typeface="Arial" panose="020B0604020202020204" pitchFamily="34" charset="0"/>
              <a:buChar char="•"/>
            </a:pPr>
            <a:r>
              <a:rPr lang="en-US" sz="2100" kern="1200" dirty="0" smtClean="0">
                <a:solidFill>
                  <a:prstClr val="black"/>
                </a:solidFill>
                <a:latin typeface="Cambria" panose="02040503050406030204" pitchFamily="18" charset="0"/>
              </a:rPr>
              <a:t>Lesson plans</a:t>
            </a:r>
          </a:p>
          <a:p>
            <a:pPr marL="285750" indent="-285750" defTabSz="457200">
              <a:buFont typeface="Arial" panose="020B0604020202020204" pitchFamily="34" charset="0"/>
              <a:buChar char="•"/>
            </a:pPr>
            <a:r>
              <a:rPr lang="en-US" sz="2100" kern="1200" dirty="0" smtClean="0">
                <a:solidFill>
                  <a:prstClr val="black"/>
                </a:solidFill>
                <a:latin typeface="Cambria" panose="02040503050406030204" pitchFamily="18" charset="0"/>
              </a:rPr>
              <a:t>Short videos</a:t>
            </a:r>
          </a:p>
          <a:p>
            <a:pPr marL="285750" indent="-285750" defTabSz="457200">
              <a:buFont typeface="Arial" panose="020B0604020202020204" pitchFamily="34" charset="0"/>
              <a:buChar char="•"/>
            </a:pPr>
            <a:r>
              <a:rPr lang="en-US" sz="2100" b="1" kern="1200" dirty="0" smtClean="0">
                <a:solidFill>
                  <a:srgbClr val="0000FF"/>
                </a:solidFill>
                <a:latin typeface="Cambria" panose="02040503050406030204" pitchFamily="18" charset="0"/>
              </a:rPr>
              <a:t>Explanations</a:t>
            </a:r>
            <a:r>
              <a:rPr lang="en-US" sz="2100" kern="1200" dirty="0" smtClean="0">
                <a:solidFill>
                  <a:prstClr val="black"/>
                </a:solidFill>
                <a:latin typeface="Cambria" panose="02040503050406030204" pitchFamily="18" charset="0"/>
              </a:rPr>
              <a:t> / illustrations</a:t>
            </a:r>
          </a:p>
          <a:p>
            <a:pPr marL="285750" indent="-285750" defTabSz="457200">
              <a:buFont typeface="Arial" panose="020B0604020202020204" pitchFamily="34" charset="0"/>
              <a:buChar char="•"/>
            </a:pPr>
            <a:r>
              <a:rPr lang="en-US" sz="2100" kern="1200" dirty="0" smtClean="0">
                <a:solidFill>
                  <a:prstClr val="black"/>
                </a:solidFill>
                <a:latin typeface="Cambria" panose="02040503050406030204" pitchFamily="18" charset="0"/>
              </a:rPr>
              <a:t>Instructions </a:t>
            </a:r>
          </a:p>
          <a:p>
            <a:pPr marL="285750" indent="-285750" defTabSz="457200">
              <a:buFont typeface="Arial" panose="020B0604020202020204" pitchFamily="34" charset="0"/>
              <a:buChar char="•"/>
            </a:pPr>
            <a:r>
              <a:rPr lang="en-US" sz="2100" kern="1200" dirty="0" smtClean="0">
                <a:solidFill>
                  <a:prstClr val="black"/>
                </a:solidFill>
                <a:latin typeface="Cambria" panose="02040503050406030204" pitchFamily="18" charset="0"/>
              </a:rPr>
              <a:t>Class activities</a:t>
            </a:r>
          </a:p>
          <a:p>
            <a:pPr marL="285750" indent="-285750" defTabSz="457200">
              <a:buFont typeface="Arial" panose="020B0604020202020204" pitchFamily="34" charset="0"/>
              <a:buChar char="•"/>
            </a:pPr>
            <a:r>
              <a:rPr lang="en-US" sz="2100" kern="1200" dirty="0" smtClean="0">
                <a:solidFill>
                  <a:prstClr val="black"/>
                </a:solidFill>
                <a:latin typeface="Cambria" panose="02040503050406030204" pitchFamily="18" charset="0"/>
              </a:rPr>
              <a:t>M.C. questions</a:t>
            </a:r>
          </a:p>
          <a:p>
            <a:pPr marL="285750" indent="-285750" defTabSz="457200">
              <a:buFont typeface="Arial" panose="020B0604020202020204" pitchFamily="34" charset="0"/>
              <a:buChar char="•"/>
            </a:pPr>
            <a:r>
              <a:rPr lang="en-US" sz="2100" kern="1200" dirty="0" smtClean="0">
                <a:solidFill>
                  <a:prstClr val="black"/>
                </a:solidFill>
                <a:latin typeface="Cambria" panose="02040503050406030204" pitchFamily="18" charset="0"/>
              </a:rPr>
              <a:t>Reflections /prompts</a:t>
            </a:r>
            <a:endParaRPr lang="en-US" sz="2100" kern="1200" dirty="0">
              <a:solidFill>
                <a:prstClr val="black"/>
              </a:solidFill>
              <a:latin typeface="Cambria" panose="02040503050406030204" pitchFamily="18" charset="0"/>
            </a:endParaRPr>
          </a:p>
        </p:txBody>
      </p:sp>
      <p:sp>
        <p:nvSpPr>
          <p:cNvPr id="8" name="TextBox 7"/>
          <p:cNvSpPr txBox="1"/>
          <p:nvPr/>
        </p:nvSpPr>
        <p:spPr>
          <a:xfrm>
            <a:off x="135316" y="94503"/>
            <a:ext cx="2087052" cy="1200329"/>
          </a:xfrm>
          <a:prstGeom prst="rect">
            <a:avLst/>
          </a:prstGeom>
          <a:solidFill>
            <a:schemeClr val="bg1"/>
          </a:solidFill>
        </p:spPr>
        <p:txBody>
          <a:bodyPr wrap="square" rtlCol="0">
            <a:spAutoFit/>
          </a:bodyPr>
          <a:lstStyle/>
          <a:p>
            <a:pPr defTabSz="457200"/>
            <a:r>
              <a:rPr lang="en-US" sz="3600" kern="1200" dirty="0" smtClean="0">
                <a:solidFill>
                  <a:prstClr val="black"/>
                </a:solidFill>
                <a:latin typeface="Cambria"/>
                <a:cs typeface="Cambria"/>
              </a:rPr>
              <a:t>MOOC,</a:t>
            </a:r>
          </a:p>
          <a:p>
            <a:pPr defTabSz="457200"/>
            <a:r>
              <a:rPr lang="en-US" sz="3600" i="1" kern="1200" dirty="0" smtClean="0">
                <a:solidFill>
                  <a:prstClr val="black"/>
                </a:solidFill>
                <a:latin typeface="Cambria"/>
                <a:cs typeface="Cambria"/>
              </a:rPr>
              <a:t>complete</a:t>
            </a:r>
            <a:endParaRPr lang="en-US" sz="3600" i="1" kern="1200" dirty="0">
              <a:solidFill>
                <a:prstClr val="black"/>
              </a:solidFill>
              <a:latin typeface="Cambria"/>
              <a:cs typeface="Cambria"/>
            </a:endParaRPr>
          </a:p>
        </p:txBody>
      </p:sp>
      <p:sp>
        <p:nvSpPr>
          <p:cNvPr id="2" name="Rectangle 1"/>
          <p:cNvSpPr/>
          <p:nvPr/>
        </p:nvSpPr>
        <p:spPr>
          <a:xfrm>
            <a:off x="2915752" y="1066800"/>
            <a:ext cx="1255291" cy="22803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9" name="Rectangle 8"/>
          <p:cNvSpPr/>
          <p:nvPr/>
        </p:nvSpPr>
        <p:spPr>
          <a:xfrm>
            <a:off x="3003336" y="5729845"/>
            <a:ext cx="1255291" cy="22803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Tree>
    <p:extLst>
      <p:ext uri="{BB962C8B-B14F-4D97-AF65-F5344CB8AC3E}">
        <p14:creationId xmlns:p14="http://schemas.microsoft.com/office/powerpoint/2010/main" val="3355028455"/>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00400" y="1066800"/>
            <a:ext cx="1524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7" name="Rectangle 6"/>
          <p:cNvSpPr/>
          <p:nvPr/>
        </p:nvSpPr>
        <p:spPr>
          <a:xfrm>
            <a:off x="135316" y="2428617"/>
            <a:ext cx="2590800" cy="30457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defTabSz="457200">
              <a:buFont typeface="Arial" panose="020B0604020202020204" pitchFamily="34" charset="0"/>
              <a:buChar char="•"/>
            </a:pPr>
            <a:r>
              <a:rPr lang="en-US" sz="2100" kern="1200" dirty="0" smtClean="0">
                <a:solidFill>
                  <a:prstClr val="black"/>
                </a:solidFill>
                <a:latin typeface="Cambria" panose="02040503050406030204" pitchFamily="18" charset="0"/>
              </a:rPr>
              <a:t>Lesson plans</a:t>
            </a:r>
          </a:p>
          <a:p>
            <a:pPr marL="285750" indent="-285750" defTabSz="457200">
              <a:buFont typeface="Arial" panose="020B0604020202020204" pitchFamily="34" charset="0"/>
              <a:buChar char="•"/>
            </a:pPr>
            <a:r>
              <a:rPr lang="en-US" sz="2100" kern="1200" dirty="0" smtClean="0">
                <a:solidFill>
                  <a:prstClr val="black"/>
                </a:solidFill>
                <a:latin typeface="Cambria" panose="02040503050406030204" pitchFamily="18" charset="0"/>
              </a:rPr>
              <a:t>Short videos</a:t>
            </a:r>
          </a:p>
          <a:p>
            <a:pPr marL="285750" indent="-285750" defTabSz="457200">
              <a:buFont typeface="Arial" panose="020B0604020202020204" pitchFamily="34" charset="0"/>
              <a:buChar char="•"/>
            </a:pPr>
            <a:r>
              <a:rPr lang="en-US" sz="2100" kern="1200" dirty="0" smtClean="0">
                <a:solidFill>
                  <a:prstClr val="black"/>
                </a:solidFill>
                <a:latin typeface="Cambria" panose="02040503050406030204" pitchFamily="18" charset="0"/>
              </a:rPr>
              <a:t>Explanations / </a:t>
            </a:r>
            <a:r>
              <a:rPr lang="en-US" sz="2100" b="1" kern="1200" dirty="0" smtClean="0">
                <a:solidFill>
                  <a:srgbClr val="0000FF"/>
                </a:solidFill>
                <a:latin typeface="Cambria" panose="02040503050406030204" pitchFamily="18" charset="0"/>
              </a:rPr>
              <a:t>illustrations</a:t>
            </a:r>
          </a:p>
          <a:p>
            <a:pPr marL="285750" indent="-285750" defTabSz="457200">
              <a:buFont typeface="Arial" panose="020B0604020202020204" pitchFamily="34" charset="0"/>
              <a:buChar char="•"/>
            </a:pPr>
            <a:r>
              <a:rPr lang="en-US" sz="2100" kern="1200" dirty="0" smtClean="0">
                <a:solidFill>
                  <a:prstClr val="black"/>
                </a:solidFill>
                <a:latin typeface="Cambria" panose="02040503050406030204" pitchFamily="18" charset="0"/>
              </a:rPr>
              <a:t>Instructions </a:t>
            </a:r>
          </a:p>
          <a:p>
            <a:pPr marL="285750" indent="-285750" defTabSz="457200">
              <a:buFont typeface="Arial" panose="020B0604020202020204" pitchFamily="34" charset="0"/>
              <a:buChar char="•"/>
            </a:pPr>
            <a:r>
              <a:rPr lang="en-US" sz="2100" kern="1200" dirty="0" smtClean="0">
                <a:solidFill>
                  <a:prstClr val="black"/>
                </a:solidFill>
                <a:latin typeface="Cambria" panose="02040503050406030204" pitchFamily="18" charset="0"/>
              </a:rPr>
              <a:t>Class activities</a:t>
            </a:r>
          </a:p>
          <a:p>
            <a:pPr marL="285750" indent="-285750" defTabSz="457200">
              <a:buFont typeface="Arial" panose="020B0604020202020204" pitchFamily="34" charset="0"/>
              <a:buChar char="•"/>
            </a:pPr>
            <a:r>
              <a:rPr lang="en-US" sz="2100" kern="1200" dirty="0" smtClean="0">
                <a:solidFill>
                  <a:prstClr val="black"/>
                </a:solidFill>
                <a:latin typeface="Cambria" panose="02040503050406030204" pitchFamily="18" charset="0"/>
              </a:rPr>
              <a:t>M.C. questions</a:t>
            </a:r>
          </a:p>
          <a:p>
            <a:pPr marL="285750" indent="-285750" defTabSz="457200">
              <a:buFont typeface="Arial" panose="020B0604020202020204" pitchFamily="34" charset="0"/>
              <a:buChar char="•"/>
            </a:pPr>
            <a:r>
              <a:rPr lang="en-US" sz="2100" kern="1200" dirty="0" smtClean="0">
                <a:solidFill>
                  <a:prstClr val="black"/>
                </a:solidFill>
                <a:latin typeface="Cambria" panose="02040503050406030204" pitchFamily="18" charset="0"/>
              </a:rPr>
              <a:t>Reflections /prompts</a:t>
            </a:r>
            <a:endParaRPr lang="en-US" sz="2100" kern="1200" dirty="0">
              <a:solidFill>
                <a:prstClr val="black"/>
              </a:solidFill>
              <a:latin typeface="Cambria" panose="02040503050406030204" pitchFamily="18" charset="0"/>
            </a:endParaRPr>
          </a:p>
        </p:txBody>
      </p:sp>
      <p:sp>
        <p:nvSpPr>
          <p:cNvPr id="8" name="TextBox 7"/>
          <p:cNvSpPr txBox="1"/>
          <p:nvPr/>
        </p:nvSpPr>
        <p:spPr>
          <a:xfrm>
            <a:off x="135316" y="94503"/>
            <a:ext cx="2087052" cy="1200329"/>
          </a:xfrm>
          <a:prstGeom prst="rect">
            <a:avLst/>
          </a:prstGeom>
          <a:solidFill>
            <a:schemeClr val="bg1"/>
          </a:solidFill>
        </p:spPr>
        <p:txBody>
          <a:bodyPr wrap="square" rtlCol="0">
            <a:spAutoFit/>
          </a:bodyPr>
          <a:lstStyle/>
          <a:p>
            <a:pPr defTabSz="457200"/>
            <a:r>
              <a:rPr lang="en-US" sz="3600" kern="1200" dirty="0" smtClean="0">
                <a:solidFill>
                  <a:prstClr val="black"/>
                </a:solidFill>
                <a:latin typeface="Cambria"/>
                <a:cs typeface="Cambria"/>
              </a:rPr>
              <a:t>MOOC,</a:t>
            </a:r>
          </a:p>
          <a:p>
            <a:pPr defTabSz="457200"/>
            <a:r>
              <a:rPr lang="en-US" sz="3600" i="1" kern="1200" dirty="0" smtClean="0">
                <a:solidFill>
                  <a:prstClr val="black"/>
                </a:solidFill>
                <a:latin typeface="Cambria"/>
                <a:cs typeface="Cambria"/>
              </a:rPr>
              <a:t>complete</a:t>
            </a:r>
            <a:endParaRPr lang="en-US" sz="3600" i="1" kern="1200" dirty="0">
              <a:solidFill>
                <a:prstClr val="black"/>
              </a:solidFill>
              <a:latin typeface="Cambria"/>
              <a:cs typeface="Cambria"/>
            </a:endParaRPr>
          </a:p>
        </p:txBody>
      </p:sp>
      <p:sp>
        <p:nvSpPr>
          <p:cNvPr id="2" name="Rectangle 1"/>
          <p:cNvSpPr/>
          <p:nvPr/>
        </p:nvSpPr>
        <p:spPr>
          <a:xfrm>
            <a:off x="2915752" y="1066800"/>
            <a:ext cx="1255291" cy="22803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9" name="Rectangle 8"/>
          <p:cNvSpPr/>
          <p:nvPr/>
        </p:nvSpPr>
        <p:spPr>
          <a:xfrm>
            <a:off x="3003336" y="5729845"/>
            <a:ext cx="1255291" cy="22803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pic>
        <p:nvPicPr>
          <p:cNvPr id="5" name="Picture 4" descr="AgentZhivago.png"/>
          <p:cNvPicPr>
            <a:picLocks noChangeAspect="1"/>
          </p:cNvPicPr>
          <p:nvPr/>
        </p:nvPicPr>
        <p:blipFill rotWithShape="1">
          <a:blip r:embed="rId3">
            <a:extLst>
              <a:ext uri="{28A0092B-C50C-407E-A947-70E740481C1C}">
                <a14:useLocalDpi xmlns:a14="http://schemas.microsoft.com/office/drawing/2010/main" val="0"/>
              </a:ext>
            </a:extLst>
          </a:blip>
          <a:srcRect l="26938" r="17150"/>
          <a:stretch/>
        </p:blipFill>
        <p:spPr>
          <a:xfrm>
            <a:off x="3112810" y="479513"/>
            <a:ext cx="5443097" cy="5137176"/>
          </a:xfrm>
          <a:prstGeom prst="rect">
            <a:avLst/>
          </a:prstGeom>
        </p:spPr>
      </p:pic>
    </p:spTree>
    <p:extLst>
      <p:ext uri="{BB962C8B-B14F-4D97-AF65-F5344CB8AC3E}">
        <p14:creationId xmlns:p14="http://schemas.microsoft.com/office/powerpoint/2010/main" val="1165571580"/>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00400" y="1066800"/>
            <a:ext cx="1524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7" name="Rectangle 6"/>
          <p:cNvSpPr/>
          <p:nvPr/>
        </p:nvSpPr>
        <p:spPr>
          <a:xfrm>
            <a:off x="135316" y="2428617"/>
            <a:ext cx="2590800" cy="30457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defTabSz="457200">
              <a:buFont typeface="Arial" panose="020B0604020202020204" pitchFamily="34" charset="0"/>
              <a:buChar char="•"/>
            </a:pPr>
            <a:r>
              <a:rPr lang="en-US" sz="2100" kern="1200" dirty="0" smtClean="0">
                <a:solidFill>
                  <a:prstClr val="black"/>
                </a:solidFill>
                <a:latin typeface="Cambria" panose="02040503050406030204" pitchFamily="18" charset="0"/>
              </a:rPr>
              <a:t>Lesson plans</a:t>
            </a:r>
          </a:p>
          <a:p>
            <a:pPr marL="285750" indent="-285750" defTabSz="457200">
              <a:buFont typeface="Arial" panose="020B0604020202020204" pitchFamily="34" charset="0"/>
              <a:buChar char="•"/>
            </a:pPr>
            <a:r>
              <a:rPr lang="en-US" sz="2100" kern="1200" dirty="0" smtClean="0">
                <a:solidFill>
                  <a:prstClr val="black"/>
                </a:solidFill>
                <a:latin typeface="Cambria" panose="02040503050406030204" pitchFamily="18" charset="0"/>
              </a:rPr>
              <a:t>Short videos</a:t>
            </a:r>
          </a:p>
          <a:p>
            <a:pPr marL="285750" indent="-285750" defTabSz="457200">
              <a:buFont typeface="Arial" panose="020B0604020202020204" pitchFamily="34" charset="0"/>
              <a:buChar char="•"/>
            </a:pPr>
            <a:r>
              <a:rPr lang="en-US" sz="2100" kern="1200" dirty="0" smtClean="0">
                <a:solidFill>
                  <a:prstClr val="black"/>
                </a:solidFill>
                <a:latin typeface="Cambria" panose="02040503050406030204" pitchFamily="18" charset="0"/>
              </a:rPr>
              <a:t>Explanations / illustrations</a:t>
            </a:r>
          </a:p>
          <a:p>
            <a:pPr marL="285750" indent="-285750" defTabSz="457200">
              <a:buFont typeface="Arial" panose="020B0604020202020204" pitchFamily="34" charset="0"/>
              <a:buChar char="•"/>
            </a:pPr>
            <a:r>
              <a:rPr lang="en-US" sz="2100" b="1" kern="1200" dirty="0" smtClean="0">
                <a:solidFill>
                  <a:srgbClr val="0000FF"/>
                </a:solidFill>
                <a:latin typeface="Cambria" panose="02040503050406030204" pitchFamily="18" charset="0"/>
              </a:rPr>
              <a:t>Instructions</a:t>
            </a:r>
            <a:r>
              <a:rPr lang="en-US" sz="2100" kern="1200" dirty="0" smtClean="0">
                <a:solidFill>
                  <a:srgbClr val="0000FF"/>
                </a:solidFill>
                <a:latin typeface="Cambria" panose="02040503050406030204" pitchFamily="18" charset="0"/>
              </a:rPr>
              <a:t> </a:t>
            </a:r>
          </a:p>
          <a:p>
            <a:pPr marL="285750" indent="-285750" defTabSz="457200">
              <a:buFont typeface="Arial" panose="020B0604020202020204" pitchFamily="34" charset="0"/>
              <a:buChar char="•"/>
            </a:pPr>
            <a:r>
              <a:rPr lang="en-US" sz="2100" kern="1200" dirty="0" smtClean="0">
                <a:solidFill>
                  <a:prstClr val="black"/>
                </a:solidFill>
                <a:latin typeface="Cambria" panose="02040503050406030204" pitchFamily="18" charset="0"/>
              </a:rPr>
              <a:t>Class activities</a:t>
            </a:r>
          </a:p>
          <a:p>
            <a:pPr marL="285750" indent="-285750" defTabSz="457200">
              <a:buFont typeface="Arial" panose="020B0604020202020204" pitchFamily="34" charset="0"/>
              <a:buChar char="•"/>
            </a:pPr>
            <a:r>
              <a:rPr lang="en-US" sz="2100" kern="1200" dirty="0" smtClean="0">
                <a:solidFill>
                  <a:prstClr val="black"/>
                </a:solidFill>
                <a:latin typeface="Cambria" panose="02040503050406030204" pitchFamily="18" charset="0"/>
              </a:rPr>
              <a:t>M.C. questions</a:t>
            </a:r>
          </a:p>
          <a:p>
            <a:pPr marL="285750" indent="-285750" defTabSz="457200">
              <a:buFont typeface="Arial" panose="020B0604020202020204" pitchFamily="34" charset="0"/>
              <a:buChar char="•"/>
            </a:pPr>
            <a:r>
              <a:rPr lang="en-US" sz="2100" kern="1200" dirty="0" smtClean="0">
                <a:solidFill>
                  <a:prstClr val="black"/>
                </a:solidFill>
                <a:latin typeface="Cambria" panose="02040503050406030204" pitchFamily="18" charset="0"/>
              </a:rPr>
              <a:t>Reflections /prompts</a:t>
            </a:r>
            <a:endParaRPr lang="en-US" sz="2100" kern="1200" dirty="0">
              <a:solidFill>
                <a:prstClr val="black"/>
              </a:solidFill>
              <a:latin typeface="Cambria" panose="02040503050406030204" pitchFamily="18" charset="0"/>
            </a:endParaRPr>
          </a:p>
        </p:txBody>
      </p:sp>
      <p:sp>
        <p:nvSpPr>
          <p:cNvPr id="8" name="TextBox 7"/>
          <p:cNvSpPr txBox="1"/>
          <p:nvPr/>
        </p:nvSpPr>
        <p:spPr>
          <a:xfrm>
            <a:off x="135316" y="94503"/>
            <a:ext cx="2087052" cy="1200329"/>
          </a:xfrm>
          <a:prstGeom prst="rect">
            <a:avLst/>
          </a:prstGeom>
          <a:solidFill>
            <a:schemeClr val="bg1"/>
          </a:solidFill>
        </p:spPr>
        <p:txBody>
          <a:bodyPr wrap="square" rtlCol="0">
            <a:spAutoFit/>
          </a:bodyPr>
          <a:lstStyle/>
          <a:p>
            <a:pPr defTabSz="457200"/>
            <a:r>
              <a:rPr lang="en-US" sz="3600" kern="1200" dirty="0" smtClean="0">
                <a:solidFill>
                  <a:prstClr val="black"/>
                </a:solidFill>
                <a:latin typeface="Cambria"/>
                <a:cs typeface="Cambria"/>
              </a:rPr>
              <a:t>MOOC,</a:t>
            </a:r>
          </a:p>
          <a:p>
            <a:pPr defTabSz="457200"/>
            <a:r>
              <a:rPr lang="en-US" sz="3600" i="1" kern="1200" dirty="0" smtClean="0">
                <a:solidFill>
                  <a:prstClr val="black"/>
                </a:solidFill>
                <a:latin typeface="Cambria"/>
                <a:cs typeface="Cambria"/>
              </a:rPr>
              <a:t>complete</a:t>
            </a:r>
            <a:endParaRPr lang="en-US" sz="3600" i="1" kern="1200" dirty="0">
              <a:solidFill>
                <a:prstClr val="black"/>
              </a:solidFill>
              <a:latin typeface="Cambria"/>
              <a:cs typeface="Cambria"/>
            </a:endParaRPr>
          </a:p>
        </p:txBody>
      </p:sp>
      <p:sp>
        <p:nvSpPr>
          <p:cNvPr id="2" name="Rectangle 1"/>
          <p:cNvSpPr/>
          <p:nvPr/>
        </p:nvSpPr>
        <p:spPr>
          <a:xfrm>
            <a:off x="2915752" y="1066800"/>
            <a:ext cx="1255291" cy="22803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9" name="Rectangle 8"/>
          <p:cNvSpPr/>
          <p:nvPr/>
        </p:nvSpPr>
        <p:spPr>
          <a:xfrm>
            <a:off x="3003336" y="5729845"/>
            <a:ext cx="1255291" cy="22803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pic>
        <p:nvPicPr>
          <p:cNvPr id="5" name="Picture 4" descr="LegoActivity.png"/>
          <p:cNvPicPr>
            <a:picLocks noChangeAspect="1"/>
          </p:cNvPicPr>
          <p:nvPr/>
        </p:nvPicPr>
        <p:blipFill rotWithShape="1">
          <a:blip r:embed="rId3">
            <a:extLst>
              <a:ext uri="{28A0092B-C50C-407E-A947-70E740481C1C}">
                <a14:useLocalDpi xmlns:a14="http://schemas.microsoft.com/office/drawing/2010/main" val="0"/>
              </a:ext>
            </a:extLst>
          </a:blip>
          <a:srcRect l="29813" r="18707"/>
          <a:stretch/>
        </p:blipFill>
        <p:spPr>
          <a:xfrm>
            <a:off x="2915752" y="635856"/>
            <a:ext cx="5654010" cy="5550166"/>
          </a:xfrm>
          <a:prstGeom prst="rect">
            <a:avLst/>
          </a:prstGeom>
        </p:spPr>
      </p:pic>
    </p:spTree>
    <p:extLst>
      <p:ext uri="{BB962C8B-B14F-4D97-AF65-F5344CB8AC3E}">
        <p14:creationId xmlns:p14="http://schemas.microsoft.com/office/powerpoint/2010/main" val="15720033"/>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460375" y="902368"/>
            <a:ext cx="8111612" cy="3898232"/>
          </a:xfrm>
          <a:prstGeom prst="roundRect">
            <a:avLst/>
          </a:prstGeom>
          <a:solidFill>
            <a:schemeClr val="accent6">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7" name="Rounded Rectangle 16"/>
          <p:cNvSpPr/>
          <p:nvPr/>
        </p:nvSpPr>
        <p:spPr>
          <a:xfrm>
            <a:off x="460375" y="5025459"/>
            <a:ext cx="8111612" cy="1532820"/>
          </a:xfrm>
          <a:prstGeom prst="round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 name="AutoShape 2" descr="Displaying DSC_0004.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en-US" sz="1800" kern="1200">
              <a:solidFill>
                <a:prstClr val="black"/>
              </a:solidFill>
              <a:latin typeface="Calibri"/>
            </a:endParaRPr>
          </a:p>
        </p:txBody>
      </p:sp>
      <p:sp>
        <p:nvSpPr>
          <p:cNvPr id="3" name="AutoShape 4" descr="Displaying DSC_0004.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en-US" sz="1800" kern="1200">
              <a:solidFill>
                <a:prstClr val="black"/>
              </a:solidFill>
              <a:latin typeface="Calibri"/>
            </a:endParaRPr>
          </a:p>
        </p:txBody>
      </p:sp>
      <p:sp>
        <p:nvSpPr>
          <p:cNvPr id="4" name="AutoShape 6" descr="Displaying DSC_0004.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en-US" sz="1800" kern="1200">
              <a:solidFill>
                <a:prstClr val="black"/>
              </a:solidFill>
              <a:latin typeface="Calibri"/>
            </a:endParaRPr>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3717" t="8589" r="4733" b="21020"/>
          <a:stretch/>
        </p:blipFill>
        <p:spPr>
          <a:xfrm>
            <a:off x="1092737" y="1121296"/>
            <a:ext cx="6877367" cy="3512098"/>
          </a:xfrm>
          <a:prstGeom prst="rect">
            <a:avLst/>
          </a:prstGeom>
        </p:spPr>
      </p:pic>
      <p:sp>
        <p:nvSpPr>
          <p:cNvPr id="8" name="TextBox 7"/>
          <p:cNvSpPr txBox="1"/>
          <p:nvPr/>
        </p:nvSpPr>
        <p:spPr>
          <a:xfrm>
            <a:off x="135316" y="94503"/>
            <a:ext cx="5984404" cy="646331"/>
          </a:xfrm>
          <a:prstGeom prst="rect">
            <a:avLst/>
          </a:prstGeom>
          <a:solidFill>
            <a:schemeClr val="bg1"/>
          </a:solidFill>
        </p:spPr>
        <p:txBody>
          <a:bodyPr wrap="square" rtlCol="0">
            <a:spAutoFit/>
          </a:bodyPr>
          <a:lstStyle/>
          <a:p>
            <a:pPr defTabSz="457200"/>
            <a:r>
              <a:rPr lang="en-US" sz="3600" kern="1200" dirty="0" smtClean="0">
                <a:solidFill>
                  <a:prstClr val="black"/>
                </a:solidFill>
                <a:latin typeface="Cambria"/>
                <a:cs typeface="Cambria"/>
              </a:rPr>
              <a:t>In-house team</a:t>
            </a:r>
            <a:endParaRPr lang="en-US" sz="3600" i="1" kern="1200" dirty="0">
              <a:solidFill>
                <a:prstClr val="black"/>
              </a:solidFill>
              <a:latin typeface="Cambria"/>
              <a:cs typeface="Cambria"/>
            </a:endParaRPr>
          </a:p>
        </p:txBody>
      </p:sp>
      <p:sp>
        <p:nvSpPr>
          <p:cNvPr id="13" name="Rectangle 12"/>
          <p:cNvSpPr/>
          <p:nvPr/>
        </p:nvSpPr>
        <p:spPr>
          <a:xfrm>
            <a:off x="6392544" y="280472"/>
            <a:ext cx="2406972" cy="369332"/>
          </a:xfrm>
          <a:prstGeom prst="rect">
            <a:avLst/>
          </a:prstGeom>
        </p:spPr>
        <p:txBody>
          <a:bodyPr wrap="square">
            <a:spAutoFit/>
          </a:bodyPr>
          <a:lstStyle/>
          <a:p>
            <a:pPr algn="r" defTabSz="457200"/>
            <a:r>
              <a:rPr lang="en-US" sz="1800" kern="1200" dirty="0" smtClean="0">
                <a:solidFill>
                  <a:prstClr val="black"/>
                </a:solidFill>
                <a:latin typeface="Cambria" panose="02040503050406030204" pitchFamily="18" charset="0"/>
              </a:rPr>
              <a:t>How it's </a:t>
            </a:r>
            <a:r>
              <a:rPr lang="en-US" sz="1800" b="1" i="1" kern="1200" dirty="0" smtClean="0">
                <a:solidFill>
                  <a:prstClr val="black"/>
                </a:solidFill>
                <a:latin typeface="Cambria" panose="02040503050406030204" pitchFamily="18" charset="0"/>
              </a:rPr>
              <a:t>sold</a:t>
            </a:r>
            <a:r>
              <a:rPr lang="en-US" sz="1800" kern="1200" dirty="0" smtClean="0">
                <a:solidFill>
                  <a:prstClr val="black"/>
                </a:solidFill>
                <a:latin typeface="Cambria" panose="02040503050406030204" pitchFamily="18" charset="0"/>
              </a:rPr>
              <a:t>…</a:t>
            </a:r>
            <a:endParaRPr lang="en-US" sz="1800" kern="1200" dirty="0">
              <a:solidFill>
                <a:prstClr val="black"/>
              </a:solidFill>
              <a:latin typeface="Calibri"/>
            </a:endParaRPr>
          </a:p>
        </p:txBody>
      </p:sp>
      <p:pic>
        <p:nvPicPr>
          <p:cNvPr id="1026" name="Picture 2" descr="http://edudemic.com/wp-content/uploads/2012/12/edx-logo.jpg"/>
          <p:cNvPicPr>
            <a:picLocks noChangeAspect="1" noChangeArrowheads="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12775" y="5388048"/>
            <a:ext cx="1756799" cy="11702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i2.wp.com/www.formationenligne.ca/wp-content/uploads/2011/04/aws-logo.jpg?resize=560%2C315"/>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94186" y="5077816"/>
            <a:ext cx="3390582" cy="190720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11476" y="5206752"/>
            <a:ext cx="2667000" cy="714375"/>
          </a:xfrm>
          <a:prstGeom prst="rect">
            <a:avLst/>
          </a:prstGeom>
        </p:spPr>
      </p:pic>
    </p:spTree>
    <p:extLst>
      <p:ext uri="{BB962C8B-B14F-4D97-AF65-F5344CB8AC3E}">
        <p14:creationId xmlns:p14="http://schemas.microsoft.com/office/powerpoint/2010/main" val="2158124504"/>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475614" y="2743264"/>
            <a:ext cx="8111612" cy="3898232"/>
          </a:xfrm>
          <a:prstGeom prst="roundRect">
            <a:avLst/>
          </a:prstGeom>
          <a:solidFill>
            <a:schemeClr val="accent6">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 name="AutoShape 2" descr="Displaying DSC_0004.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en-US" sz="1800" kern="1200">
              <a:solidFill>
                <a:prstClr val="black"/>
              </a:solidFill>
              <a:latin typeface="Calibri"/>
            </a:endParaRPr>
          </a:p>
        </p:txBody>
      </p:sp>
      <p:sp>
        <p:nvSpPr>
          <p:cNvPr id="3" name="AutoShape 4" descr="Displaying DSC_0004.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en-US" sz="1800" kern="1200">
              <a:solidFill>
                <a:prstClr val="black"/>
              </a:solidFill>
              <a:latin typeface="Calibri"/>
            </a:endParaRPr>
          </a:p>
        </p:txBody>
      </p:sp>
      <p:sp>
        <p:nvSpPr>
          <p:cNvPr id="4" name="AutoShape 6" descr="Displaying DSC_0004.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en-US" sz="1800" kern="1200">
              <a:solidFill>
                <a:prstClr val="black"/>
              </a:solidFill>
              <a:latin typeface="Calibri"/>
            </a:endParaRPr>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3717" t="8589" r="4733" b="21020"/>
          <a:stretch/>
        </p:blipFill>
        <p:spPr>
          <a:xfrm>
            <a:off x="1092737" y="2912436"/>
            <a:ext cx="6877367" cy="3512098"/>
          </a:xfrm>
          <a:prstGeom prst="rect">
            <a:avLst/>
          </a:prstGeom>
        </p:spPr>
      </p:pic>
      <p:sp>
        <p:nvSpPr>
          <p:cNvPr id="8" name="TextBox 7"/>
          <p:cNvSpPr txBox="1"/>
          <p:nvPr/>
        </p:nvSpPr>
        <p:spPr>
          <a:xfrm>
            <a:off x="135316" y="94503"/>
            <a:ext cx="5984404" cy="646331"/>
          </a:xfrm>
          <a:prstGeom prst="rect">
            <a:avLst/>
          </a:prstGeom>
          <a:solidFill>
            <a:schemeClr val="bg1"/>
          </a:solidFill>
        </p:spPr>
        <p:txBody>
          <a:bodyPr wrap="square" rtlCol="0">
            <a:spAutoFit/>
          </a:bodyPr>
          <a:lstStyle/>
          <a:p>
            <a:pPr defTabSz="457200"/>
            <a:r>
              <a:rPr lang="en-US" sz="3600" kern="1200" dirty="0" smtClean="0">
                <a:solidFill>
                  <a:prstClr val="black"/>
                </a:solidFill>
                <a:latin typeface="Cambria"/>
                <a:cs typeface="Cambria"/>
              </a:rPr>
              <a:t>In-house team</a:t>
            </a:r>
            <a:endParaRPr lang="en-US" sz="3600" i="1" kern="1200" dirty="0">
              <a:solidFill>
                <a:prstClr val="black"/>
              </a:solidFill>
              <a:latin typeface="Cambria"/>
              <a:cs typeface="Cambria"/>
            </a:endParaRPr>
          </a:p>
        </p:txBody>
      </p:sp>
      <p:sp>
        <p:nvSpPr>
          <p:cNvPr id="13" name="Rectangle 12"/>
          <p:cNvSpPr/>
          <p:nvPr/>
        </p:nvSpPr>
        <p:spPr>
          <a:xfrm>
            <a:off x="6392544" y="280472"/>
            <a:ext cx="2406972" cy="369332"/>
          </a:xfrm>
          <a:prstGeom prst="rect">
            <a:avLst/>
          </a:prstGeom>
        </p:spPr>
        <p:txBody>
          <a:bodyPr wrap="square">
            <a:spAutoFit/>
          </a:bodyPr>
          <a:lstStyle/>
          <a:p>
            <a:pPr algn="r" defTabSz="457200"/>
            <a:r>
              <a:rPr lang="en-US" sz="1800" kern="1200" dirty="0" smtClean="0">
                <a:solidFill>
                  <a:prstClr val="black"/>
                </a:solidFill>
                <a:latin typeface="Cambria" panose="02040503050406030204" pitchFamily="18" charset="0"/>
              </a:rPr>
              <a:t>How it </a:t>
            </a:r>
            <a:r>
              <a:rPr lang="en-US" sz="1800" b="1" i="1" kern="1200" dirty="0" smtClean="0">
                <a:solidFill>
                  <a:prstClr val="black"/>
                </a:solidFill>
                <a:latin typeface="Cambria" panose="02040503050406030204" pitchFamily="18" charset="0"/>
              </a:rPr>
              <a:t>feels</a:t>
            </a:r>
            <a:r>
              <a:rPr lang="en-US" sz="1800" kern="1200" dirty="0" smtClean="0">
                <a:solidFill>
                  <a:prstClr val="black"/>
                </a:solidFill>
                <a:latin typeface="Cambria" panose="02040503050406030204" pitchFamily="18" charset="0"/>
              </a:rPr>
              <a:t>…</a:t>
            </a:r>
            <a:endParaRPr lang="en-US" sz="1800" kern="1200" dirty="0">
              <a:solidFill>
                <a:prstClr val="black"/>
              </a:solidFill>
              <a:latin typeface="Calibri"/>
            </a:endParaRPr>
          </a:p>
        </p:txBody>
      </p:sp>
      <p:sp>
        <p:nvSpPr>
          <p:cNvPr id="14" name="Rounded Rectangle 13"/>
          <p:cNvSpPr/>
          <p:nvPr/>
        </p:nvSpPr>
        <p:spPr>
          <a:xfrm>
            <a:off x="526297" y="1029179"/>
            <a:ext cx="8111612" cy="1532820"/>
          </a:xfrm>
          <a:prstGeom prst="round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pic>
        <p:nvPicPr>
          <p:cNvPr id="18" name="Picture 2" descr="http://edudemic.com/wp-content/uploads/2012/12/edx-logo.jpg"/>
          <p:cNvPicPr>
            <a:picLocks noChangeAspect="1" noChangeArrowheads="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12775" y="1049649"/>
            <a:ext cx="1756799" cy="117023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ttp://i2.wp.com/www.formationenligne.ca/wp-content/uploads/2011/04/aws-logo.jpg?resize=560%2C315"/>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93327" y="751192"/>
            <a:ext cx="3390582" cy="190720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65188" y="1781505"/>
            <a:ext cx="2667000" cy="714375"/>
          </a:xfrm>
          <a:prstGeom prst="rect">
            <a:avLst/>
          </a:prstGeom>
        </p:spPr>
      </p:pic>
    </p:spTree>
    <p:extLst>
      <p:ext uri="{BB962C8B-B14F-4D97-AF65-F5344CB8AC3E}">
        <p14:creationId xmlns:p14="http://schemas.microsoft.com/office/powerpoint/2010/main" val="23220684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Shape 151"/>
          <p:cNvSpPr/>
          <p:nvPr/>
        </p:nvSpPr>
        <p:spPr>
          <a:xfrm>
            <a:off x="857249" y="4458625"/>
            <a:ext cx="7421325" cy="1546500"/>
          </a:xfrm>
          <a:prstGeom prst="roundRect">
            <a:avLst>
              <a:gd name="adj" fmla="val 16667"/>
            </a:avLst>
          </a:prstGeom>
          <a:solidFill>
            <a:srgbClr val="D9EAD3"/>
          </a:solidFill>
          <a:ln>
            <a:noFill/>
          </a:ln>
        </p:spPr>
        <p:txBody>
          <a:bodyPr lIns="91425" tIns="91425" rIns="91425" bIns="91425" anchor="ctr" anchorCtr="0">
            <a:noAutofit/>
          </a:bodyPr>
          <a:lstStyle/>
          <a:p>
            <a:pPr lvl="0" rtl="0">
              <a:spcBef>
                <a:spcPts val="0"/>
              </a:spcBef>
              <a:buNone/>
            </a:pPr>
            <a:endParaRPr/>
          </a:p>
        </p:txBody>
      </p:sp>
      <p:sp>
        <p:nvSpPr>
          <p:cNvPr id="152" name="Shape 152"/>
          <p:cNvSpPr/>
          <p:nvPr/>
        </p:nvSpPr>
        <p:spPr>
          <a:xfrm>
            <a:off x="857249" y="1610675"/>
            <a:ext cx="7421325" cy="2173199"/>
          </a:xfrm>
          <a:prstGeom prst="roundRect">
            <a:avLst>
              <a:gd name="adj" fmla="val 16667"/>
            </a:avLst>
          </a:prstGeom>
          <a:solidFill>
            <a:srgbClr val="F4CCCC"/>
          </a:solidFill>
          <a:ln>
            <a:noFill/>
          </a:ln>
        </p:spPr>
        <p:txBody>
          <a:bodyPr lIns="91425" tIns="91425" rIns="91425" bIns="91425" anchor="ctr" anchorCtr="0">
            <a:noAutofit/>
          </a:bodyPr>
          <a:lstStyle/>
          <a:p>
            <a:pPr>
              <a:spcBef>
                <a:spcPts val="0"/>
              </a:spcBef>
              <a:buNone/>
            </a:pPr>
            <a:endParaRPr/>
          </a:p>
        </p:txBody>
      </p:sp>
      <p:sp>
        <p:nvSpPr>
          <p:cNvPr id="153" name="Shape 153"/>
          <p:cNvSpPr txBox="1"/>
          <p:nvPr/>
        </p:nvSpPr>
        <p:spPr>
          <a:xfrm>
            <a:off x="936589" y="1443303"/>
            <a:ext cx="7204200" cy="4561822"/>
          </a:xfrm>
          <a:prstGeom prst="rect">
            <a:avLst/>
          </a:prstGeom>
          <a:noFill/>
        </p:spPr>
        <p:txBody>
          <a:bodyPr lIns="91425" tIns="91425" rIns="91425" bIns="91425" anchor="t" anchorCtr="0">
            <a:noAutofit/>
          </a:bodyPr>
          <a:lstStyle/>
          <a:p>
            <a:pPr lvl="0" algn="ctr" rtl="0">
              <a:lnSpc>
                <a:spcPct val="150000"/>
              </a:lnSpc>
              <a:spcBef>
                <a:spcPts val="0"/>
              </a:spcBef>
              <a:buNone/>
            </a:pPr>
            <a:r>
              <a:rPr lang="en" sz="3200" dirty="0">
                <a:latin typeface="Droid Serif"/>
                <a:ea typeface="Droid Serif"/>
                <a:cs typeface="Droid Serif"/>
                <a:sym typeface="Droid Serif"/>
              </a:rPr>
              <a:t>To </a:t>
            </a:r>
            <a:r>
              <a:rPr lang="en" sz="3200" dirty="0" smtClean="0">
                <a:latin typeface="Droid Serif"/>
                <a:ea typeface="Droid Serif"/>
                <a:cs typeface="Droid Serif"/>
                <a:sym typeface="Droid Serif"/>
              </a:rPr>
              <a:t>work with </a:t>
            </a:r>
            <a:r>
              <a:rPr lang="en" sz="3200" dirty="0">
                <a:latin typeface="Droid Serif"/>
                <a:ea typeface="Droid Serif"/>
                <a:cs typeface="Droid Serif"/>
                <a:sym typeface="Droid Serif"/>
              </a:rPr>
              <a:t>data, </a:t>
            </a:r>
            <a:r>
              <a:rPr lang="en" sz="3200" dirty="0" smtClean="0">
                <a:latin typeface="Droid Serif"/>
                <a:ea typeface="Droid Serif"/>
                <a:cs typeface="Droid Serif"/>
                <a:sym typeface="Droid Serif"/>
              </a:rPr>
              <a:t>it is </a:t>
            </a:r>
            <a:r>
              <a:rPr lang="en" sz="3200" b="1" u="sng" dirty="0" smtClean="0">
                <a:latin typeface="Droid Serif"/>
                <a:ea typeface="Droid Serif"/>
                <a:cs typeface="Droid Serif"/>
                <a:sym typeface="Droid Serif"/>
              </a:rPr>
              <a:t>always</a:t>
            </a:r>
            <a:r>
              <a:rPr lang="en" sz="3200" dirty="0" smtClean="0">
                <a:latin typeface="Droid Serif"/>
                <a:ea typeface="Droid Serif"/>
                <a:cs typeface="Droid Serif"/>
                <a:sym typeface="Droid Serif"/>
              </a:rPr>
              <a:t> </a:t>
            </a:r>
            <a:r>
              <a:rPr lang="en" sz="3200" b="1" i="1" u="sng" dirty="0" smtClean="0">
                <a:solidFill>
                  <a:srgbClr val="980000"/>
                </a:solidFill>
                <a:latin typeface="Droid Serif"/>
                <a:ea typeface="Droid Serif"/>
                <a:cs typeface="Droid Serif"/>
                <a:sym typeface="Droid Serif"/>
              </a:rPr>
              <a:t>encoded</a:t>
            </a:r>
            <a:r>
              <a:rPr lang="en" sz="3200" dirty="0">
                <a:latin typeface="Droid Serif"/>
                <a:ea typeface="Droid Serif"/>
                <a:cs typeface="Droid Serif"/>
                <a:sym typeface="Droid Serif"/>
              </a:rPr>
              <a:t>: converted into a </a:t>
            </a:r>
            <a:r>
              <a:rPr lang="en" sz="3200" dirty="0" smtClean="0">
                <a:latin typeface="Droid Serif"/>
                <a:ea typeface="Droid Serif"/>
                <a:cs typeface="Droid Serif"/>
                <a:sym typeface="Droid Serif"/>
              </a:rPr>
              <a:t>specific form </a:t>
            </a:r>
            <a:r>
              <a:rPr lang="en" sz="3200" dirty="0">
                <a:latin typeface="Droid Serif"/>
                <a:ea typeface="Droid Serif"/>
                <a:cs typeface="Droid Serif"/>
                <a:sym typeface="Droid Serif"/>
              </a:rPr>
              <a:t>by a set of rules. </a:t>
            </a:r>
          </a:p>
          <a:p>
            <a:pPr lvl="0" algn="ctr" rtl="0">
              <a:lnSpc>
                <a:spcPct val="150000"/>
              </a:lnSpc>
              <a:spcBef>
                <a:spcPts val="0"/>
              </a:spcBef>
              <a:buNone/>
            </a:pPr>
            <a:endParaRPr sz="3200" dirty="0">
              <a:latin typeface="Droid Serif"/>
              <a:ea typeface="Droid Serif"/>
              <a:cs typeface="Droid Serif"/>
              <a:sym typeface="Droid Serif"/>
            </a:endParaRPr>
          </a:p>
          <a:p>
            <a:pPr lvl="0" algn="ctr" rtl="0">
              <a:lnSpc>
                <a:spcPct val="150000"/>
              </a:lnSpc>
              <a:spcBef>
                <a:spcPts val="0"/>
              </a:spcBef>
              <a:buNone/>
            </a:pPr>
            <a:r>
              <a:rPr lang="en" sz="3200" dirty="0">
                <a:latin typeface="Droid Serif"/>
                <a:ea typeface="Droid Serif"/>
                <a:cs typeface="Droid Serif"/>
                <a:sym typeface="Droid Serif"/>
              </a:rPr>
              <a:t>Later, it can be </a:t>
            </a:r>
            <a:r>
              <a:rPr lang="en" sz="3200" b="1" i="1" u="sng" dirty="0">
                <a:solidFill>
                  <a:srgbClr val="38761D"/>
                </a:solidFill>
                <a:latin typeface="Droid Serif"/>
                <a:ea typeface="Droid Serif"/>
                <a:cs typeface="Droid Serif"/>
                <a:sym typeface="Droid Serif"/>
              </a:rPr>
              <a:t>decoded</a:t>
            </a:r>
            <a:r>
              <a:rPr lang="en" sz="3200" dirty="0">
                <a:latin typeface="Droid Serif"/>
                <a:ea typeface="Droid Serif"/>
                <a:cs typeface="Droid Serif"/>
                <a:sym typeface="Droid Serif"/>
              </a:rPr>
              <a:t>: changed back into its original form. </a:t>
            </a:r>
          </a:p>
        </p:txBody>
      </p:sp>
      <p:sp>
        <p:nvSpPr>
          <p:cNvPr id="154" name="Shape 154"/>
          <p:cNvSpPr txBox="1"/>
          <p:nvPr/>
        </p:nvSpPr>
        <p:spPr>
          <a:xfrm>
            <a:off x="162750" y="488275"/>
            <a:ext cx="8640900" cy="780599"/>
          </a:xfrm>
          <a:prstGeom prst="rect">
            <a:avLst/>
          </a:prstGeom>
          <a:noFill/>
        </p:spPr>
        <p:txBody>
          <a:bodyPr lIns="91425" tIns="91425" rIns="91425" bIns="91425" anchor="t" anchorCtr="0">
            <a:noAutofit/>
          </a:bodyPr>
          <a:lstStyle/>
          <a:p>
            <a:pPr marL="0" lvl="0" indent="0" rtl="0">
              <a:spcBef>
                <a:spcPts val="0"/>
              </a:spcBef>
              <a:buNone/>
            </a:pPr>
            <a:r>
              <a:rPr lang="en" sz="3600" b="1" dirty="0" smtClean="0">
                <a:latin typeface="Droid Serif"/>
                <a:ea typeface="Droid Serif"/>
                <a:cs typeface="Droid Serif"/>
                <a:sym typeface="Droid Serif"/>
              </a:rPr>
              <a:t>CS D</a:t>
            </a:r>
            <a:r>
              <a:rPr lang="en" sz="3600" b="1" dirty="0" smtClean="0">
                <a:latin typeface="Droid Serif"/>
                <a:ea typeface="Droid Serif"/>
                <a:cs typeface="Droid Serif"/>
                <a:sym typeface="Droid Serif"/>
              </a:rPr>
              <a:t>ata</a:t>
            </a:r>
            <a:r>
              <a:rPr lang="en" sz="3600" dirty="0">
                <a:latin typeface="Droid Serif"/>
                <a:ea typeface="Droid Serif"/>
                <a:cs typeface="Droid Serif"/>
                <a:sym typeface="Droid Serif"/>
              </a:rPr>
              <a:t>: </a:t>
            </a:r>
            <a:r>
              <a:rPr lang="en" sz="3600" b="1" i="1" dirty="0">
                <a:solidFill>
                  <a:srgbClr val="980000"/>
                </a:solidFill>
                <a:latin typeface="Droid Serif"/>
                <a:ea typeface="Droid Serif"/>
                <a:cs typeface="Droid Serif"/>
                <a:sym typeface="Droid Serif"/>
              </a:rPr>
              <a:t>encoding</a:t>
            </a:r>
            <a:r>
              <a:rPr lang="en" sz="3600" b="1" i="1" dirty="0">
                <a:solidFill>
                  <a:srgbClr val="85200C"/>
                </a:solidFill>
                <a:latin typeface="Droid Serif"/>
                <a:ea typeface="Droid Serif"/>
                <a:cs typeface="Droid Serif"/>
                <a:sym typeface="Droid Serif"/>
              </a:rPr>
              <a:t> </a:t>
            </a:r>
            <a:r>
              <a:rPr lang="en" sz="3600" dirty="0">
                <a:latin typeface="Droid Serif"/>
                <a:ea typeface="Droid Serif"/>
                <a:cs typeface="Droid Serif"/>
                <a:sym typeface="Droid Serif"/>
              </a:rPr>
              <a:t> and </a:t>
            </a:r>
            <a:r>
              <a:rPr lang="en" sz="3600" b="1" i="1" dirty="0">
                <a:solidFill>
                  <a:srgbClr val="38761D"/>
                </a:solidFill>
                <a:latin typeface="Droid Serif"/>
                <a:ea typeface="Droid Serif"/>
                <a:cs typeface="Droid Serif"/>
                <a:sym typeface="Droid Serif"/>
              </a:rPr>
              <a:t>decoding</a:t>
            </a:r>
          </a:p>
        </p:txBody>
      </p:sp>
    </p:spTree>
  </p:cSld>
  <p:clrMapOvr>
    <a:masterClrMapping/>
  </p:clrMapOvr>
  <p:transition spd="slow">
    <p:cut/>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753.JPG"/>
          <p:cNvPicPr>
            <a:picLocks noChangeAspect="1"/>
          </p:cNvPicPr>
          <p:nvPr/>
        </p:nvPicPr>
        <p:blipFill rotWithShape="1">
          <a:blip r:embed="rId3">
            <a:extLst>
              <a:ext uri="{28A0092B-C50C-407E-A947-70E740481C1C}">
                <a14:useLocalDpi xmlns:a14="http://schemas.microsoft.com/office/drawing/2010/main" val="0"/>
              </a:ext>
            </a:extLst>
          </a:blip>
          <a:srcRect t="17566"/>
          <a:stretch/>
        </p:blipFill>
        <p:spPr>
          <a:xfrm>
            <a:off x="583051" y="947845"/>
            <a:ext cx="7808686" cy="4827751"/>
          </a:xfrm>
          <a:prstGeom prst="rect">
            <a:avLst/>
          </a:prstGeom>
        </p:spPr>
      </p:pic>
      <p:sp>
        <p:nvSpPr>
          <p:cNvPr id="7" name="TextBox 6"/>
          <p:cNvSpPr txBox="1"/>
          <p:nvPr/>
        </p:nvSpPr>
        <p:spPr>
          <a:xfrm>
            <a:off x="4487394" y="6059832"/>
            <a:ext cx="4514549" cy="523220"/>
          </a:xfrm>
          <a:prstGeom prst="rect">
            <a:avLst/>
          </a:prstGeom>
          <a:solidFill>
            <a:schemeClr val="bg1"/>
          </a:solidFill>
        </p:spPr>
        <p:txBody>
          <a:bodyPr wrap="square" rtlCol="0">
            <a:spAutoFit/>
          </a:bodyPr>
          <a:lstStyle/>
          <a:p>
            <a:pPr algn="r" defTabSz="457200"/>
            <a:r>
              <a:rPr lang="en-US" sz="2800" kern="1200" dirty="0" smtClean="0">
                <a:solidFill>
                  <a:prstClr val="black"/>
                </a:solidFill>
                <a:latin typeface="Cambria"/>
                <a:cs typeface="Cambria"/>
              </a:rPr>
              <a:t>… it's </a:t>
            </a:r>
            <a:r>
              <a:rPr lang="en-US" sz="2800" i="1" kern="1200" dirty="0" smtClean="0">
                <a:solidFill>
                  <a:prstClr val="black"/>
                </a:solidFill>
                <a:latin typeface="Cambria"/>
                <a:cs typeface="Cambria"/>
              </a:rPr>
              <a:t>teachers </a:t>
            </a:r>
            <a:r>
              <a:rPr lang="en-US" sz="2800" kern="1200" dirty="0" smtClean="0">
                <a:solidFill>
                  <a:prstClr val="black"/>
                </a:solidFill>
                <a:latin typeface="Cambria"/>
                <a:cs typeface="Cambria"/>
              </a:rPr>
              <a:t>who count.</a:t>
            </a:r>
            <a:endParaRPr lang="en-US" sz="2800" b="1" kern="1200" dirty="0">
              <a:solidFill>
                <a:srgbClr val="008000"/>
              </a:solidFill>
              <a:latin typeface="Cambria"/>
              <a:cs typeface="Cambria"/>
            </a:endParaRPr>
          </a:p>
        </p:txBody>
      </p:sp>
      <p:sp>
        <p:nvSpPr>
          <p:cNvPr id="8" name="TextBox 7"/>
          <p:cNvSpPr txBox="1"/>
          <p:nvPr/>
        </p:nvSpPr>
        <p:spPr>
          <a:xfrm>
            <a:off x="101599" y="198780"/>
            <a:ext cx="8900343" cy="523220"/>
          </a:xfrm>
          <a:prstGeom prst="rect">
            <a:avLst/>
          </a:prstGeom>
          <a:solidFill>
            <a:schemeClr val="bg1"/>
          </a:solidFill>
        </p:spPr>
        <p:txBody>
          <a:bodyPr wrap="square" rtlCol="0">
            <a:spAutoFit/>
          </a:bodyPr>
          <a:lstStyle/>
          <a:p>
            <a:pPr defTabSz="457200"/>
            <a:r>
              <a:rPr lang="en-US" sz="2800" kern="1200" dirty="0" smtClean="0">
                <a:solidFill>
                  <a:prstClr val="black"/>
                </a:solidFill>
                <a:latin typeface="Cambria"/>
                <a:cs typeface="Cambria"/>
              </a:rPr>
              <a:t>In building students' (computational) identities …</a:t>
            </a:r>
          </a:p>
        </p:txBody>
      </p:sp>
      <p:pic>
        <p:nvPicPr>
          <p:cNvPr id="9" name="Picture 8" descr="HMC BGW RGB 150dpi.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1215" y="5947923"/>
            <a:ext cx="772013" cy="772013"/>
          </a:xfrm>
          <a:prstGeom prst="rect">
            <a:avLst/>
          </a:prstGeom>
        </p:spPr>
      </p:pic>
      <p:pic>
        <p:nvPicPr>
          <p:cNvPr id="10" name="Picture 9" descr="600px-NSF_Log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8621" y="5959974"/>
            <a:ext cx="741924" cy="741924"/>
          </a:xfrm>
          <a:prstGeom prst="rect">
            <a:avLst/>
          </a:prstGeom>
        </p:spPr>
      </p:pic>
      <p:sp>
        <p:nvSpPr>
          <p:cNvPr id="4" name="Rectangle 3"/>
          <p:cNvSpPr/>
          <p:nvPr/>
        </p:nvSpPr>
        <p:spPr>
          <a:xfrm>
            <a:off x="583051" y="5917443"/>
            <a:ext cx="1401281" cy="707886"/>
          </a:xfrm>
          <a:prstGeom prst="rect">
            <a:avLst/>
          </a:prstGeom>
        </p:spPr>
        <p:txBody>
          <a:bodyPr wrap="none">
            <a:spAutoFit/>
          </a:bodyPr>
          <a:lstStyle/>
          <a:p>
            <a:pPr defTabSz="457200"/>
            <a:r>
              <a:rPr lang="en-US" sz="4000" kern="1200" dirty="0" err="1" smtClean="0">
                <a:solidFill>
                  <a:prstClr val="black"/>
                </a:solidFill>
                <a:latin typeface="Cambria"/>
                <a:cs typeface="Cambria"/>
              </a:rPr>
              <a:t>MyCS</a:t>
            </a:r>
            <a:endParaRPr lang="en-US" sz="2800" kern="1200" dirty="0">
              <a:solidFill>
                <a:prstClr val="black"/>
              </a:solidFill>
              <a:latin typeface="Calibri"/>
            </a:endParaRPr>
          </a:p>
        </p:txBody>
      </p:sp>
      <p:sp>
        <p:nvSpPr>
          <p:cNvPr id="5" name="Rectangle 4"/>
          <p:cNvSpPr/>
          <p:nvPr/>
        </p:nvSpPr>
        <p:spPr>
          <a:xfrm>
            <a:off x="756142" y="6540393"/>
            <a:ext cx="1055097" cy="230832"/>
          </a:xfrm>
          <a:prstGeom prst="rect">
            <a:avLst/>
          </a:prstGeom>
        </p:spPr>
        <p:txBody>
          <a:bodyPr wrap="none">
            <a:spAutoFit/>
          </a:bodyPr>
          <a:lstStyle/>
          <a:p>
            <a:pPr defTabSz="457200"/>
            <a:r>
              <a:rPr lang="en-US" sz="900" kern="1200" dirty="0" smtClean="0">
                <a:solidFill>
                  <a:prstClr val="black"/>
                </a:solidFill>
                <a:latin typeface="Cambria"/>
                <a:cs typeface="Cambria"/>
              </a:rPr>
              <a:t>is never complete</a:t>
            </a:r>
            <a:endParaRPr lang="en-US" sz="900" kern="1200" dirty="0">
              <a:solidFill>
                <a:prstClr val="black"/>
              </a:solidFill>
              <a:latin typeface="Calibri"/>
            </a:endParaRPr>
          </a:p>
        </p:txBody>
      </p:sp>
    </p:spTree>
    <p:extLst>
      <p:ext uri="{BB962C8B-B14F-4D97-AF65-F5344CB8AC3E}">
        <p14:creationId xmlns:p14="http://schemas.microsoft.com/office/powerpoint/2010/main" val="2656192926"/>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435" t="27279" r="10047" b="9248"/>
          <a:stretch/>
        </p:blipFill>
        <p:spPr bwMode="auto">
          <a:xfrm>
            <a:off x="330712" y="526327"/>
            <a:ext cx="8488138" cy="5609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09600" y="6255889"/>
            <a:ext cx="7911548" cy="584775"/>
          </a:xfrm>
          <a:prstGeom prst="rect">
            <a:avLst/>
          </a:prstGeom>
          <a:noFill/>
        </p:spPr>
        <p:txBody>
          <a:bodyPr wrap="square" rtlCol="0">
            <a:spAutoFit/>
          </a:bodyPr>
          <a:lstStyle/>
          <a:p>
            <a:pPr algn="ctr" defTabSz="457200"/>
            <a:r>
              <a:rPr lang="en-US" sz="3200" b="1" i="1" kern="1200" dirty="0" smtClean="0">
                <a:solidFill>
                  <a:prstClr val="black"/>
                </a:solidFill>
                <a:latin typeface="Calibri"/>
              </a:rPr>
              <a:t>my</a:t>
            </a:r>
            <a:r>
              <a:rPr lang="en-US" sz="3200" kern="1200" dirty="0" smtClean="0">
                <a:solidFill>
                  <a:prstClr val="black"/>
                </a:solidFill>
                <a:latin typeface="Calibri"/>
              </a:rPr>
              <a:t> women (left cols) vs. men (right cols)</a:t>
            </a:r>
            <a:endParaRPr lang="en-US" sz="3200" kern="1200" dirty="0">
              <a:solidFill>
                <a:prstClr val="black"/>
              </a:solidFill>
              <a:latin typeface="Calibri"/>
            </a:endParaRPr>
          </a:p>
        </p:txBody>
      </p:sp>
      <p:pic>
        <p:nvPicPr>
          <p:cNvPr id="6"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30751" t="72571" r="10189" b="23381"/>
          <a:stretch/>
        </p:blipFill>
        <p:spPr bwMode="auto">
          <a:xfrm>
            <a:off x="745288" y="150028"/>
            <a:ext cx="7762607" cy="3524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252466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849_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ounded Rectangle 2"/>
          <p:cNvSpPr/>
          <p:nvPr/>
        </p:nvSpPr>
        <p:spPr>
          <a:xfrm>
            <a:off x="4873749" y="2448571"/>
            <a:ext cx="549155" cy="778050"/>
          </a:xfrm>
          <a:prstGeom prst="roundRect">
            <a:avLst/>
          </a:prstGeom>
          <a:noFill/>
          <a:ln w="3810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7" name="TextBox 6"/>
          <p:cNvSpPr txBox="1"/>
          <p:nvPr/>
        </p:nvSpPr>
        <p:spPr>
          <a:xfrm>
            <a:off x="135316" y="94503"/>
            <a:ext cx="4922485" cy="646331"/>
          </a:xfrm>
          <a:prstGeom prst="rect">
            <a:avLst/>
          </a:prstGeom>
          <a:solidFill>
            <a:schemeClr val="bg1">
              <a:lumMod val="95000"/>
            </a:schemeClr>
          </a:solidFill>
        </p:spPr>
        <p:txBody>
          <a:bodyPr wrap="square" rtlCol="0">
            <a:spAutoFit/>
          </a:bodyPr>
          <a:lstStyle/>
          <a:p>
            <a:pPr algn="ctr" defTabSz="457200"/>
            <a:r>
              <a:rPr lang="en-US" sz="3600" kern="1200" dirty="0" smtClean="0">
                <a:solidFill>
                  <a:prstClr val="black"/>
                </a:solidFill>
                <a:latin typeface="Cambria"/>
                <a:cs typeface="Cambria"/>
              </a:rPr>
              <a:t>What have </a:t>
            </a:r>
            <a:r>
              <a:rPr lang="en-US" sz="3600" i="1" kern="1200" dirty="0" smtClean="0">
                <a:solidFill>
                  <a:prstClr val="black"/>
                </a:solidFill>
                <a:latin typeface="Cambria"/>
                <a:cs typeface="Cambria"/>
              </a:rPr>
              <a:t>we</a:t>
            </a:r>
            <a:r>
              <a:rPr lang="en-US" sz="3600" kern="1200" dirty="0" smtClean="0">
                <a:solidFill>
                  <a:prstClr val="black"/>
                </a:solidFill>
                <a:latin typeface="Cambria"/>
                <a:cs typeface="Cambria"/>
              </a:rPr>
              <a:t> learned?</a:t>
            </a:r>
            <a:endParaRPr lang="en-US" sz="3600" b="1" i="1" kern="1200" dirty="0">
              <a:solidFill>
                <a:srgbClr val="008000"/>
              </a:solidFill>
              <a:latin typeface="Cambria"/>
              <a:cs typeface="Cambria"/>
            </a:endParaRPr>
          </a:p>
        </p:txBody>
      </p:sp>
    </p:spTree>
    <p:extLst>
      <p:ext uri="{BB962C8B-B14F-4D97-AF65-F5344CB8AC3E}">
        <p14:creationId xmlns:p14="http://schemas.microsoft.com/office/powerpoint/2010/main" val="398481822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5316" y="94503"/>
            <a:ext cx="4922485" cy="646331"/>
          </a:xfrm>
          <a:prstGeom prst="rect">
            <a:avLst/>
          </a:prstGeom>
          <a:solidFill>
            <a:schemeClr val="bg1"/>
          </a:solidFill>
        </p:spPr>
        <p:txBody>
          <a:bodyPr wrap="square" rtlCol="0">
            <a:spAutoFit/>
          </a:bodyPr>
          <a:lstStyle/>
          <a:p>
            <a:pPr defTabSz="457200"/>
            <a:r>
              <a:rPr lang="en-US" sz="3600" kern="1200" dirty="0" smtClean="0">
                <a:solidFill>
                  <a:prstClr val="black"/>
                </a:solidFill>
                <a:latin typeface="Cambria"/>
                <a:cs typeface="Cambria"/>
              </a:rPr>
              <a:t>Lots of data…</a:t>
            </a:r>
            <a:endParaRPr lang="en-US" sz="3600" b="1" i="1" kern="1200" dirty="0">
              <a:solidFill>
                <a:srgbClr val="008000"/>
              </a:solidFill>
              <a:latin typeface="Cambria"/>
              <a:cs typeface="Cambria"/>
            </a:endParaRPr>
          </a:p>
        </p:txBody>
      </p:sp>
      <p:sp>
        <p:nvSpPr>
          <p:cNvPr id="10" name="Rectangle 9"/>
          <p:cNvSpPr/>
          <p:nvPr/>
        </p:nvSpPr>
        <p:spPr>
          <a:xfrm>
            <a:off x="7444923" y="6392598"/>
            <a:ext cx="1616083" cy="369332"/>
          </a:xfrm>
          <a:prstGeom prst="rect">
            <a:avLst/>
          </a:prstGeom>
          <a:solidFill>
            <a:schemeClr val="bg1"/>
          </a:solidFill>
        </p:spPr>
        <p:txBody>
          <a:bodyPr wrap="none">
            <a:spAutoFit/>
          </a:bodyPr>
          <a:lstStyle/>
          <a:p>
            <a:pPr algn="r" defTabSz="457200"/>
            <a:r>
              <a:rPr lang="en-US" sz="1800" kern="1200" dirty="0" smtClean="0">
                <a:solidFill>
                  <a:prstClr val="black"/>
                </a:solidFill>
                <a:latin typeface="Calibri"/>
              </a:rPr>
              <a:t>n = 28 teachers</a:t>
            </a:r>
            <a:endParaRPr lang="en-US" sz="1800" kern="1200" dirty="0">
              <a:solidFill>
                <a:prstClr val="black"/>
              </a:solidFill>
              <a:latin typeface="Calibri"/>
            </a:endParaRPr>
          </a:p>
        </p:txBody>
      </p:sp>
    </p:spTree>
    <p:extLst>
      <p:ext uri="{BB962C8B-B14F-4D97-AF65-F5344CB8AC3E}">
        <p14:creationId xmlns:p14="http://schemas.microsoft.com/office/powerpoint/2010/main" val="2594351720"/>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0654" y="1157709"/>
            <a:ext cx="3429000" cy="1131079"/>
          </a:xfrm>
          <a:prstGeom prst="rect">
            <a:avLst/>
          </a:prstGeom>
          <a:solidFill>
            <a:schemeClr val="bg1"/>
          </a:solidFill>
        </p:spPr>
        <p:txBody>
          <a:bodyPr wrap="square" rtlCol="0">
            <a:spAutoFit/>
          </a:bodyPr>
          <a:lstStyle/>
          <a:p>
            <a:pPr algn="ctr" defTabSz="457200">
              <a:lnSpc>
                <a:spcPts val="2700"/>
              </a:lnSpc>
            </a:pPr>
            <a:r>
              <a:rPr lang="en-US" sz="2000" kern="1200" dirty="0" smtClean="0">
                <a:solidFill>
                  <a:prstClr val="black"/>
                </a:solidFill>
                <a:latin typeface="Cambria" panose="02040503050406030204" pitchFamily="18" charset="0"/>
              </a:rPr>
              <a:t>… building positive </a:t>
            </a:r>
            <a:r>
              <a:rPr lang="en-US" sz="2000" b="1" i="1" kern="1200" dirty="0" smtClean="0">
                <a:solidFill>
                  <a:srgbClr val="0000FF"/>
                </a:solidFill>
                <a:latin typeface="Cambria" panose="02040503050406030204" pitchFamily="18" charset="0"/>
              </a:rPr>
              <a:t>computational identity           </a:t>
            </a:r>
            <a:r>
              <a:rPr lang="en-US" sz="2000" kern="1200" dirty="0" smtClean="0">
                <a:solidFill>
                  <a:prstClr val="black"/>
                </a:solidFill>
                <a:latin typeface="Cambria" panose="02040503050406030204" pitchFamily="18" charset="0"/>
              </a:rPr>
              <a:t>is difficult</a:t>
            </a:r>
            <a:endParaRPr lang="en-US" sz="2000" kern="1200" dirty="0">
              <a:solidFill>
                <a:prstClr val="black"/>
              </a:solidFill>
              <a:latin typeface="Cambria" panose="02040503050406030204" pitchFamily="18"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6679" r="9006"/>
          <a:stretch/>
        </p:blipFill>
        <p:spPr>
          <a:xfrm>
            <a:off x="3806364" y="43542"/>
            <a:ext cx="5163457" cy="6646154"/>
          </a:xfrm>
          <a:prstGeom prst="rect">
            <a:avLst/>
          </a:prstGeom>
        </p:spPr>
      </p:pic>
      <p:sp>
        <p:nvSpPr>
          <p:cNvPr id="4" name="TextBox 3"/>
          <p:cNvSpPr txBox="1"/>
          <p:nvPr/>
        </p:nvSpPr>
        <p:spPr>
          <a:xfrm>
            <a:off x="215316" y="194513"/>
            <a:ext cx="2063427" cy="646331"/>
          </a:xfrm>
          <a:prstGeom prst="rect">
            <a:avLst/>
          </a:prstGeom>
          <a:noFill/>
        </p:spPr>
        <p:txBody>
          <a:bodyPr wrap="square" rtlCol="0">
            <a:spAutoFit/>
          </a:bodyPr>
          <a:lstStyle/>
          <a:p>
            <a:pPr defTabSz="457200"/>
            <a:r>
              <a:rPr lang="en-US" sz="3600" kern="1200" dirty="0" smtClean="0">
                <a:solidFill>
                  <a:prstClr val="black"/>
                </a:solidFill>
                <a:latin typeface="Cambria"/>
                <a:cs typeface="Cambria"/>
              </a:rPr>
              <a:t>But</a:t>
            </a:r>
            <a:endParaRPr lang="en-US" sz="3600" b="1" i="1" kern="1200" dirty="0">
              <a:solidFill>
                <a:srgbClr val="008000"/>
              </a:solidFill>
              <a:latin typeface="Cambria"/>
              <a:cs typeface="Cambria"/>
            </a:endParaRPr>
          </a:p>
        </p:txBody>
      </p:sp>
      <p:sp>
        <p:nvSpPr>
          <p:cNvPr id="9" name="TextBox 8"/>
          <p:cNvSpPr txBox="1"/>
          <p:nvPr/>
        </p:nvSpPr>
        <p:spPr>
          <a:xfrm>
            <a:off x="5214056" y="467780"/>
            <a:ext cx="782050" cy="646331"/>
          </a:xfrm>
          <a:prstGeom prst="rect">
            <a:avLst/>
          </a:prstGeom>
          <a:solidFill>
            <a:srgbClr val="CCECFF"/>
          </a:solidFill>
        </p:spPr>
        <p:txBody>
          <a:bodyPr wrap="square" rtlCol="0">
            <a:spAutoFit/>
          </a:bodyPr>
          <a:lstStyle/>
          <a:p>
            <a:pPr algn="ctr" defTabSz="457200"/>
            <a:r>
              <a:rPr lang="en-US" sz="1800" kern="1200" dirty="0" smtClean="0">
                <a:solidFill>
                  <a:prstClr val="black"/>
                </a:solidFill>
                <a:latin typeface="Calibri"/>
              </a:rPr>
              <a:t>ROSE data</a:t>
            </a:r>
            <a:endParaRPr lang="en-US" sz="1800" kern="1200" dirty="0">
              <a:solidFill>
                <a:prstClr val="black"/>
              </a:solidFill>
              <a:latin typeface="Calibri"/>
            </a:endParaRPr>
          </a:p>
        </p:txBody>
      </p:sp>
      <p:sp>
        <p:nvSpPr>
          <p:cNvPr id="6" name="TextBox 5"/>
          <p:cNvSpPr txBox="1"/>
          <p:nvPr/>
        </p:nvSpPr>
        <p:spPr>
          <a:xfrm>
            <a:off x="7331617" y="5350062"/>
            <a:ext cx="1275346" cy="646331"/>
          </a:xfrm>
          <a:prstGeom prst="rect">
            <a:avLst/>
          </a:prstGeom>
          <a:solidFill>
            <a:schemeClr val="bg1">
              <a:lumMod val="95000"/>
            </a:schemeClr>
          </a:solidFill>
        </p:spPr>
        <p:txBody>
          <a:bodyPr wrap="square" rtlCol="0">
            <a:spAutoFit/>
          </a:bodyPr>
          <a:lstStyle/>
          <a:p>
            <a:pPr algn="ctr" defTabSz="457200"/>
            <a:r>
              <a:rPr lang="en-US" sz="1800" b="1" i="1" kern="1200" dirty="0" smtClean="0">
                <a:solidFill>
                  <a:prstClr val="black"/>
                </a:solidFill>
                <a:latin typeface="Calibri"/>
              </a:rPr>
              <a:t>useful</a:t>
            </a:r>
            <a:r>
              <a:rPr lang="en-US" sz="1800" kern="1200" dirty="0" smtClean="0">
                <a:solidFill>
                  <a:prstClr val="black"/>
                </a:solidFill>
                <a:latin typeface="Calibri"/>
              </a:rPr>
              <a:t> isn't useful</a:t>
            </a:r>
            <a:endParaRPr lang="en-US" sz="1800" kern="1200" dirty="0">
              <a:solidFill>
                <a:prstClr val="black"/>
              </a:solidFill>
              <a:latin typeface="Calibri"/>
            </a:endParaRPr>
          </a:p>
        </p:txBody>
      </p:sp>
      <p:sp>
        <p:nvSpPr>
          <p:cNvPr id="7" name="TextBox 6"/>
          <p:cNvSpPr txBox="1"/>
          <p:nvPr/>
        </p:nvSpPr>
        <p:spPr>
          <a:xfrm>
            <a:off x="1367315" y="4980730"/>
            <a:ext cx="2439049" cy="369332"/>
          </a:xfrm>
          <a:prstGeom prst="rect">
            <a:avLst/>
          </a:prstGeom>
          <a:solidFill>
            <a:srgbClr val="CCECFF"/>
          </a:solidFill>
        </p:spPr>
        <p:txBody>
          <a:bodyPr wrap="square" rtlCol="0">
            <a:spAutoFit/>
          </a:bodyPr>
          <a:lstStyle/>
          <a:p>
            <a:pPr algn="ctr" defTabSz="457200"/>
            <a:r>
              <a:rPr lang="en-US" sz="1800" i="1" kern="1200" dirty="0" smtClean="0">
                <a:solidFill>
                  <a:prstClr val="black"/>
                </a:solidFill>
                <a:latin typeface="Calibri"/>
              </a:rPr>
              <a:t>"first-world problem"</a:t>
            </a:r>
            <a:endParaRPr lang="en-US" sz="1800" kern="1200" dirty="0">
              <a:solidFill>
                <a:prstClr val="black"/>
              </a:solidFill>
              <a:latin typeface="Calibri"/>
            </a:endParaRPr>
          </a:p>
        </p:txBody>
      </p:sp>
      <p:sp>
        <p:nvSpPr>
          <p:cNvPr id="19" name="TextBox 18"/>
          <p:cNvSpPr txBox="1"/>
          <p:nvPr/>
        </p:nvSpPr>
        <p:spPr>
          <a:xfrm>
            <a:off x="449456" y="6320364"/>
            <a:ext cx="3658574" cy="369332"/>
          </a:xfrm>
          <a:prstGeom prst="rect">
            <a:avLst/>
          </a:prstGeom>
          <a:noFill/>
        </p:spPr>
        <p:txBody>
          <a:bodyPr wrap="square" rtlCol="0">
            <a:spAutoFit/>
          </a:bodyPr>
          <a:lstStyle/>
          <a:p>
            <a:pPr algn="ctr" defTabSz="457200"/>
            <a:r>
              <a:rPr lang="en-US" sz="1800" i="1" kern="1200" dirty="0" smtClean="0">
                <a:solidFill>
                  <a:prstClr val="black"/>
                </a:solidFill>
                <a:latin typeface="Calibri"/>
              </a:rPr>
              <a:t>Camilla Schreiner + </a:t>
            </a:r>
            <a:r>
              <a:rPr lang="en-US" sz="1800" i="1" kern="1200" dirty="0" err="1" smtClean="0">
                <a:solidFill>
                  <a:prstClr val="black"/>
                </a:solidFill>
                <a:latin typeface="Calibri"/>
              </a:rPr>
              <a:t>Svein</a:t>
            </a:r>
            <a:r>
              <a:rPr lang="en-US" sz="1800" i="1" kern="1200" dirty="0" smtClean="0">
                <a:solidFill>
                  <a:prstClr val="black"/>
                </a:solidFill>
                <a:latin typeface="Calibri"/>
              </a:rPr>
              <a:t> </a:t>
            </a:r>
            <a:r>
              <a:rPr lang="en-US" sz="1800" i="1" kern="1200" dirty="0" err="1" smtClean="0">
                <a:solidFill>
                  <a:prstClr val="black"/>
                </a:solidFill>
                <a:latin typeface="Calibri"/>
              </a:rPr>
              <a:t>Sjoberg</a:t>
            </a:r>
            <a:r>
              <a:rPr lang="en-US" sz="1800" i="1" kern="1200" dirty="0" smtClean="0">
                <a:solidFill>
                  <a:prstClr val="black"/>
                </a:solidFill>
                <a:latin typeface="Calibri"/>
              </a:rPr>
              <a:t>:</a:t>
            </a:r>
            <a:endParaRPr lang="en-US" sz="1800" kern="1200" dirty="0">
              <a:solidFill>
                <a:prstClr val="black"/>
              </a:solidFill>
              <a:latin typeface="Calibri"/>
            </a:endParaRPr>
          </a:p>
        </p:txBody>
      </p:sp>
    </p:spTree>
    <p:extLst>
      <p:ext uri="{BB962C8B-B14F-4D97-AF65-F5344CB8AC3E}">
        <p14:creationId xmlns:p14="http://schemas.microsoft.com/office/powerpoint/2010/main" val="1306534212"/>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5316" y="194513"/>
            <a:ext cx="7221156" cy="646331"/>
          </a:xfrm>
          <a:prstGeom prst="rect">
            <a:avLst/>
          </a:prstGeom>
          <a:noFill/>
        </p:spPr>
        <p:txBody>
          <a:bodyPr wrap="square" rtlCol="0">
            <a:spAutoFit/>
          </a:bodyPr>
          <a:lstStyle/>
          <a:p>
            <a:pPr defTabSz="457200"/>
            <a:r>
              <a:rPr lang="en-US" sz="3600" kern="1200" dirty="0" smtClean="0">
                <a:solidFill>
                  <a:prstClr val="black"/>
                </a:solidFill>
                <a:latin typeface="Cambria"/>
                <a:cs typeface="Cambria"/>
              </a:rPr>
              <a:t>Overheard @ CE21</a:t>
            </a:r>
            <a:endParaRPr lang="en-US" sz="3600" b="1" i="1" kern="1200" dirty="0">
              <a:solidFill>
                <a:srgbClr val="008000"/>
              </a:solidFill>
              <a:latin typeface="Cambria"/>
              <a:cs typeface="Cambria"/>
            </a:endParaRPr>
          </a:p>
        </p:txBody>
      </p:sp>
      <p:sp>
        <p:nvSpPr>
          <p:cNvPr id="2" name="Rectangle 1"/>
          <p:cNvSpPr/>
          <p:nvPr/>
        </p:nvSpPr>
        <p:spPr>
          <a:xfrm>
            <a:off x="304290" y="1390044"/>
            <a:ext cx="6480060" cy="954107"/>
          </a:xfrm>
          <a:prstGeom prst="rect">
            <a:avLst/>
          </a:prstGeom>
          <a:solidFill>
            <a:schemeClr val="bg1">
              <a:lumMod val="95000"/>
            </a:schemeClr>
          </a:solidFill>
        </p:spPr>
        <p:txBody>
          <a:bodyPr wrap="square">
            <a:spAutoFit/>
          </a:bodyPr>
          <a:lstStyle/>
          <a:p>
            <a:pPr defTabSz="457200"/>
            <a:r>
              <a:rPr lang="en-US" sz="2800" kern="1200" dirty="0" smtClean="0">
                <a:solidFill>
                  <a:prstClr val="black"/>
                </a:solidFill>
                <a:latin typeface="Calibri"/>
                <a:cs typeface="Calibri"/>
              </a:rPr>
              <a:t>I'd say </a:t>
            </a:r>
            <a:r>
              <a:rPr lang="en-US" sz="2800" b="1" kern="1200" dirty="0" smtClean="0">
                <a:solidFill>
                  <a:prstClr val="black"/>
                </a:solidFill>
                <a:latin typeface="Calibri"/>
                <a:cs typeface="Calibri"/>
              </a:rPr>
              <a:t>middle-school teachers </a:t>
            </a:r>
            <a:r>
              <a:rPr lang="en-US" sz="2800" kern="1200" dirty="0" smtClean="0">
                <a:solidFill>
                  <a:prstClr val="black"/>
                </a:solidFill>
                <a:latin typeface="Calibri"/>
                <a:cs typeface="Calibri"/>
              </a:rPr>
              <a:t>consider themselves </a:t>
            </a:r>
            <a:r>
              <a:rPr lang="en-US" sz="2800" i="1" kern="1200" dirty="0">
                <a:solidFill>
                  <a:prstClr val="black"/>
                </a:solidFill>
                <a:latin typeface="Calibri"/>
                <a:cs typeface="Calibri"/>
              </a:rPr>
              <a:t>"</a:t>
            </a:r>
            <a:r>
              <a:rPr lang="en-US" sz="2800" i="1" kern="1200" dirty="0" smtClean="0">
                <a:solidFill>
                  <a:prstClr val="black"/>
                </a:solidFill>
                <a:latin typeface="Calibri"/>
                <a:cs typeface="Calibri"/>
              </a:rPr>
              <a:t>more</a:t>
            </a:r>
            <a:r>
              <a:rPr lang="en-US" sz="2800" kern="1200" dirty="0" smtClean="0">
                <a:solidFill>
                  <a:prstClr val="black"/>
                </a:solidFill>
                <a:latin typeface="Calibri"/>
                <a:cs typeface="Calibri"/>
              </a:rPr>
              <a:t> </a:t>
            </a:r>
            <a:r>
              <a:rPr lang="en-US" sz="2800" i="1" kern="1200" dirty="0" smtClean="0">
                <a:solidFill>
                  <a:prstClr val="black"/>
                </a:solidFill>
                <a:latin typeface="Calibri"/>
                <a:cs typeface="Calibri"/>
              </a:rPr>
              <a:t>about their </a:t>
            </a:r>
            <a:r>
              <a:rPr lang="en-US" sz="2800" b="1" i="1" kern="1200" dirty="0" smtClean="0">
                <a:solidFill>
                  <a:srgbClr val="0000FF"/>
                </a:solidFill>
                <a:latin typeface="Calibri"/>
                <a:cs typeface="Calibri"/>
              </a:rPr>
              <a:t>students</a:t>
            </a:r>
            <a:r>
              <a:rPr lang="en-US" sz="2800" i="1" kern="1200" dirty="0">
                <a:solidFill>
                  <a:prstClr val="black"/>
                </a:solidFill>
                <a:latin typeface="Calibri"/>
                <a:cs typeface="Calibri"/>
              </a:rPr>
              <a:t>"</a:t>
            </a:r>
            <a:r>
              <a:rPr lang="en-US" sz="2800" i="1" kern="1200" dirty="0" smtClean="0">
                <a:solidFill>
                  <a:prstClr val="black"/>
                </a:solidFill>
                <a:latin typeface="Calibri"/>
                <a:cs typeface="Calibri"/>
              </a:rPr>
              <a:t> …</a:t>
            </a:r>
            <a:endParaRPr lang="en-US" sz="2800" b="1" i="1" kern="1200" dirty="0" smtClean="0">
              <a:solidFill>
                <a:srgbClr val="0000FF"/>
              </a:solidFill>
              <a:latin typeface="Calibri"/>
              <a:cs typeface="Calibri"/>
            </a:endParaRPr>
          </a:p>
        </p:txBody>
      </p:sp>
      <p:sp>
        <p:nvSpPr>
          <p:cNvPr id="5" name="Rectangle 4"/>
          <p:cNvSpPr/>
          <p:nvPr/>
        </p:nvSpPr>
        <p:spPr>
          <a:xfrm>
            <a:off x="2704062" y="2519191"/>
            <a:ext cx="6173942" cy="954107"/>
          </a:xfrm>
          <a:prstGeom prst="rect">
            <a:avLst/>
          </a:prstGeom>
          <a:solidFill>
            <a:schemeClr val="bg1">
              <a:lumMod val="95000"/>
            </a:schemeClr>
          </a:solidFill>
        </p:spPr>
        <p:txBody>
          <a:bodyPr wrap="square">
            <a:spAutoFit/>
          </a:bodyPr>
          <a:lstStyle/>
          <a:p>
            <a:pPr algn="r" defTabSz="457200"/>
            <a:r>
              <a:rPr lang="en-US" sz="2800" kern="1200" dirty="0" smtClean="0">
                <a:solidFill>
                  <a:prstClr val="black"/>
                </a:solidFill>
                <a:latin typeface="Calibri"/>
                <a:cs typeface="Calibri"/>
              </a:rPr>
              <a:t> … and </a:t>
            </a:r>
            <a:r>
              <a:rPr lang="en-US" sz="2800" b="1" kern="1200" dirty="0" smtClean="0">
                <a:solidFill>
                  <a:prstClr val="black"/>
                </a:solidFill>
                <a:latin typeface="Calibri"/>
                <a:cs typeface="Calibri"/>
              </a:rPr>
              <a:t>high</a:t>
            </a:r>
            <a:r>
              <a:rPr lang="en-US" sz="2800" b="1" kern="1200" dirty="0">
                <a:solidFill>
                  <a:prstClr val="black"/>
                </a:solidFill>
                <a:latin typeface="Calibri"/>
                <a:cs typeface="Calibri"/>
              </a:rPr>
              <a:t>-school teachers </a:t>
            </a:r>
            <a:r>
              <a:rPr lang="en-US" sz="2800" kern="1200" dirty="0">
                <a:solidFill>
                  <a:prstClr val="black"/>
                </a:solidFill>
                <a:latin typeface="Calibri"/>
                <a:cs typeface="Calibri"/>
              </a:rPr>
              <a:t>consider </a:t>
            </a:r>
            <a:r>
              <a:rPr lang="en-US" sz="2800" kern="1200" dirty="0" smtClean="0">
                <a:solidFill>
                  <a:prstClr val="black"/>
                </a:solidFill>
                <a:latin typeface="Calibri"/>
                <a:cs typeface="Calibri"/>
              </a:rPr>
              <a:t>themselves </a:t>
            </a:r>
            <a:r>
              <a:rPr lang="en-US" sz="2800" i="1" kern="1200" dirty="0">
                <a:solidFill>
                  <a:prstClr val="black"/>
                </a:solidFill>
                <a:latin typeface="Calibri"/>
                <a:cs typeface="Calibri"/>
              </a:rPr>
              <a:t>"</a:t>
            </a:r>
            <a:r>
              <a:rPr lang="en-US" sz="2800" i="1" kern="1200" dirty="0" smtClean="0">
                <a:solidFill>
                  <a:prstClr val="black"/>
                </a:solidFill>
                <a:latin typeface="Calibri"/>
                <a:cs typeface="Calibri"/>
              </a:rPr>
              <a:t>more</a:t>
            </a:r>
            <a:r>
              <a:rPr lang="en-US" sz="2800" kern="1200" dirty="0" smtClean="0">
                <a:solidFill>
                  <a:prstClr val="black"/>
                </a:solidFill>
                <a:latin typeface="Calibri"/>
                <a:cs typeface="Calibri"/>
              </a:rPr>
              <a:t> </a:t>
            </a:r>
            <a:r>
              <a:rPr lang="en-US" sz="2800" i="1" kern="1200" dirty="0">
                <a:solidFill>
                  <a:prstClr val="black"/>
                </a:solidFill>
                <a:latin typeface="Calibri"/>
                <a:cs typeface="Calibri"/>
              </a:rPr>
              <a:t>about their </a:t>
            </a:r>
            <a:r>
              <a:rPr lang="en-US" sz="2800" b="1" i="1" kern="1200" dirty="0" smtClean="0">
                <a:solidFill>
                  <a:srgbClr val="0000FF"/>
                </a:solidFill>
                <a:latin typeface="Calibri"/>
                <a:cs typeface="Calibri"/>
              </a:rPr>
              <a:t>subjects</a:t>
            </a:r>
            <a:r>
              <a:rPr lang="en-US" sz="2800" i="1" kern="1200" dirty="0" smtClean="0">
                <a:solidFill>
                  <a:prstClr val="black"/>
                </a:solidFill>
                <a:latin typeface="Calibri"/>
                <a:cs typeface="Calibri"/>
              </a:rPr>
              <a:t>."</a:t>
            </a:r>
            <a:endParaRPr lang="en-US" sz="2800" kern="1200" dirty="0">
              <a:solidFill>
                <a:prstClr val="black"/>
              </a:solidFill>
              <a:latin typeface="Calibri"/>
              <a:cs typeface="Calibri"/>
            </a:endParaRPr>
          </a:p>
        </p:txBody>
      </p:sp>
      <p:sp>
        <p:nvSpPr>
          <p:cNvPr id="8" name="TextBox 7"/>
          <p:cNvSpPr txBox="1"/>
          <p:nvPr/>
        </p:nvSpPr>
        <p:spPr>
          <a:xfrm>
            <a:off x="502129" y="4900131"/>
            <a:ext cx="7221156" cy="523220"/>
          </a:xfrm>
          <a:prstGeom prst="rect">
            <a:avLst/>
          </a:prstGeom>
          <a:noFill/>
        </p:spPr>
        <p:txBody>
          <a:bodyPr wrap="square" rtlCol="0">
            <a:spAutoFit/>
          </a:bodyPr>
          <a:lstStyle/>
          <a:p>
            <a:pPr defTabSz="457200"/>
            <a:r>
              <a:rPr lang="en-US" sz="2800" kern="1200" dirty="0" smtClean="0">
                <a:solidFill>
                  <a:prstClr val="black"/>
                </a:solidFill>
                <a:latin typeface="Cambria"/>
                <a:cs typeface="Cambria"/>
              </a:rPr>
              <a:t>many are seeking </a:t>
            </a:r>
            <a:r>
              <a:rPr lang="en-US" sz="2800" b="1" i="1" kern="1200" dirty="0" smtClean="0">
                <a:solidFill>
                  <a:prstClr val="black"/>
                </a:solidFill>
                <a:latin typeface="Cambria"/>
                <a:cs typeface="Cambria"/>
              </a:rPr>
              <a:t>content confidence</a:t>
            </a:r>
            <a:endParaRPr lang="en-US" sz="2800" b="1" i="1" kern="1200" dirty="0">
              <a:solidFill>
                <a:srgbClr val="008000"/>
              </a:solidFill>
              <a:latin typeface="Cambria"/>
              <a:cs typeface="Cambria"/>
            </a:endParaRPr>
          </a:p>
        </p:txBody>
      </p:sp>
      <p:sp>
        <p:nvSpPr>
          <p:cNvPr id="9" name="Down Arrow 8"/>
          <p:cNvSpPr/>
          <p:nvPr/>
        </p:nvSpPr>
        <p:spPr>
          <a:xfrm rot="10800000">
            <a:off x="835951" y="2220686"/>
            <a:ext cx="760620" cy="2017486"/>
          </a:xfrm>
          <a:prstGeom prst="downArrow">
            <a:avLst/>
          </a:prstGeom>
          <a:solidFill>
            <a:schemeClr val="bg1">
              <a:lumMod val="85000"/>
            </a:schemeClr>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7" name="TextBox 6"/>
          <p:cNvSpPr txBox="1"/>
          <p:nvPr/>
        </p:nvSpPr>
        <p:spPr>
          <a:xfrm>
            <a:off x="474910" y="4366713"/>
            <a:ext cx="7221156" cy="523220"/>
          </a:xfrm>
          <a:prstGeom prst="rect">
            <a:avLst/>
          </a:prstGeom>
          <a:noFill/>
        </p:spPr>
        <p:txBody>
          <a:bodyPr wrap="square" rtlCol="0">
            <a:spAutoFit/>
          </a:bodyPr>
          <a:lstStyle/>
          <a:p>
            <a:pPr defTabSz="457200"/>
            <a:r>
              <a:rPr lang="en-US" sz="2800" kern="1200" dirty="0" smtClean="0">
                <a:solidFill>
                  <a:prstClr val="black"/>
                </a:solidFill>
                <a:latin typeface="Cambria"/>
                <a:cs typeface="Cambria"/>
              </a:rPr>
              <a:t>teachers know how to hook their students…</a:t>
            </a:r>
            <a:endParaRPr lang="en-US" sz="2800" b="1" i="1" kern="1200" dirty="0">
              <a:solidFill>
                <a:srgbClr val="008000"/>
              </a:solidFill>
              <a:latin typeface="Cambria"/>
              <a:cs typeface="Cambria"/>
            </a:endParaRPr>
          </a:p>
        </p:txBody>
      </p:sp>
    </p:spTree>
    <p:extLst>
      <p:ext uri="{BB962C8B-B14F-4D97-AF65-F5344CB8AC3E}">
        <p14:creationId xmlns:p14="http://schemas.microsoft.com/office/powerpoint/2010/main" val="972045979"/>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2190320426"/>
              </p:ext>
            </p:extLst>
          </p:nvPr>
        </p:nvGraphicFramePr>
        <p:xfrm>
          <a:off x="571500" y="914400"/>
          <a:ext cx="8305800" cy="53340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35316" y="94503"/>
            <a:ext cx="4922485" cy="646331"/>
          </a:xfrm>
          <a:prstGeom prst="rect">
            <a:avLst/>
          </a:prstGeom>
          <a:solidFill>
            <a:schemeClr val="bg1"/>
          </a:solidFill>
        </p:spPr>
        <p:txBody>
          <a:bodyPr wrap="square" rtlCol="0">
            <a:spAutoFit/>
          </a:bodyPr>
          <a:lstStyle/>
          <a:p>
            <a:pPr defTabSz="457200"/>
            <a:r>
              <a:rPr lang="en-US" sz="3600" kern="1200" dirty="0" smtClean="0">
                <a:solidFill>
                  <a:prstClr val="black"/>
                </a:solidFill>
                <a:latin typeface="Cambria"/>
                <a:cs typeface="Cambria"/>
              </a:rPr>
              <a:t>Mutual assessment…</a:t>
            </a:r>
            <a:endParaRPr lang="en-US" sz="3600" b="1" i="1" kern="1200" dirty="0">
              <a:solidFill>
                <a:srgbClr val="008000"/>
              </a:solidFill>
              <a:latin typeface="Cambria"/>
              <a:cs typeface="Cambria"/>
            </a:endParaRPr>
          </a:p>
        </p:txBody>
      </p:sp>
      <p:sp>
        <p:nvSpPr>
          <p:cNvPr id="7" name="Right Arrow 6"/>
          <p:cNvSpPr/>
          <p:nvPr/>
        </p:nvSpPr>
        <p:spPr>
          <a:xfrm>
            <a:off x="535403" y="4042610"/>
            <a:ext cx="649706" cy="433137"/>
          </a:xfrm>
          <a:prstGeom prst="rightArrow">
            <a:avLst/>
          </a:prstGeom>
          <a:solidFill>
            <a:srgbClr val="FFCC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9" name="Right Arrow 8"/>
          <p:cNvSpPr/>
          <p:nvPr/>
        </p:nvSpPr>
        <p:spPr>
          <a:xfrm>
            <a:off x="786057" y="1688348"/>
            <a:ext cx="649706" cy="433137"/>
          </a:xfrm>
          <a:prstGeom prst="rightArrow">
            <a:avLst/>
          </a:prstGeom>
          <a:solidFill>
            <a:schemeClr val="accent6">
              <a:lumMod val="60000"/>
              <a:lumOff val="4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Tree>
    <p:extLst>
      <p:ext uri="{BB962C8B-B14F-4D97-AF65-F5344CB8AC3E}">
        <p14:creationId xmlns:p14="http://schemas.microsoft.com/office/powerpoint/2010/main" val="571256637"/>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792159" y="1447800"/>
            <a:ext cx="77724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57200"/>
            <a:r>
              <a:rPr lang="en-US" sz="2400" kern="1200" dirty="0" smtClean="0">
                <a:solidFill>
                  <a:prstClr val="black"/>
                </a:solidFill>
                <a:latin typeface="Cambria" panose="02040503050406030204" pitchFamily="18" charset="0"/>
              </a:rPr>
              <a:t>“I </a:t>
            </a:r>
            <a:r>
              <a:rPr lang="en-US" sz="2400" kern="1200" dirty="0">
                <a:solidFill>
                  <a:prstClr val="black"/>
                </a:solidFill>
                <a:latin typeface="Cambria" panose="02040503050406030204" pitchFamily="18" charset="0"/>
              </a:rPr>
              <a:t>think that participating in the </a:t>
            </a:r>
            <a:r>
              <a:rPr lang="en-US" sz="2400" kern="1200" dirty="0" err="1">
                <a:solidFill>
                  <a:prstClr val="black"/>
                </a:solidFill>
                <a:latin typeface="Cambria" panose="02040503050406030204" pitchFamily="18" charset="0"/>
              </a:rPr>
              <a:t>MyCS</a:t>
            </a:r>
            <a:r>
              <a:rPr lang="en-US" sz="2400" kern="1200" dirty="0">
                <a:solidFill>
                  <a:prstClr val="black"/>
                </a:solidFill>
                <a:latin typeface="Cambria" panose="02040503050406030204" pitchFamily="18" charset="0"/>
              </a:rPr>
              <a:t> program will help me to better support my </a:t>
            </a:r>
            <a:r>
              <a:rPr lang="en-US" sz="2400" kern="1200" dirty="0" smtClean="0">
                <a:solidFill>
                  <a:prstClr val="black"/>
                </a:solidFill>
                <a:latin typeface="Cambria" panose="02040503050406030204" pitchFamily="18" charset="0"/>
              </a:rPr>
              <a:t>students.”</a:t>
            </a:r>
            <a:endParaRPr lang="en-US" sz="2400" kern="1200" dirty="0">
              <a:solidFill>
                <a:prstClr val="black"/>
              </a:solidFill>
              <a:latin typeface="Cambria" panose="02040503050406030204" pitchFamily="18" charset="0"/>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59" y="2283558"/>
            <a:ext cx="9037641" cy="3964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182559" y="1295400"/>
            <a:ext cx="8763000" cy="525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6" name="TextBox 5"/>
          <p:cNvSpPr txBox="1"/>
          <p:nvPr/>
        </p:nvSpPr>
        <p:spPr>
          <a:xfrm>
            <a:off x="135316" y="94503"/>
            <a:ext cx="7703180" cy="646331"/>
          </a:xfrm>
          <a:prstGeom prst="rect">
            <a:avLst/>
          </a:prstGeom>
          <a:solidFill>
            <a:schemeClr val="bg1"/>
          </a:solidFill>
        </p:spPr>
        <p:txBody>
          <a:bodyPr wrap="square" rtlCol="0">
            <a:spAutoFit/>
          </a:bodyPr>
          <a:lstStyle/>
          <a:p>
            <a:pPr defTabSz="457200"/>
            <a:r>
              <a:rPr lang="en-US" sz="3600" kern="1200" dirty="0" smtClean="0">
                <a:solidFill>
                  <a:prstClr val="black"/>
                </a:solidFill>
                <a:latin typeface="Cambria"/>
                <a:cs typeface="Cambria"/>
              </a:rPr>
              <a:t>Teachers' feedback:  </a:t>
            </a:r>
            <a:r>
              <a:rPr lang="en-US" sz="3600" i="1" kern="1200" dirty="0" err="1" smtClean="0">
                <a:solidFill>
                  <a:prstClr val="black"/>
                </a:solidFill>
                <a:latin typeface="Cambria"/>
                <a:cs typeface="Cambria"/>
              </a:rPr>
              <a:t>MyCS</a:t>
            </a:r>
            <a:endParaRPr lang="en-US" sz="3600" b="1" i="1" kern="1200" dirty="0">
              <a:solidFill>
                <a:srgbClr val="008000"/>
              </a:solidFill>
              <a:latin typeface="Cambria"/>
              <a:cs typeface="Cambria"/>
            </a:endParaRPr>
          </a:p>
        </p:txBody>
      </p:sp>
      <p:sp>
        <p:nvSpPr>
          <p:cNvPr id="2" name="Rectangle 1"/>
          <p:cNvSpPr/>
          <p:nvPr/>
        </p:nvSpPr>
        <p:spPr>
          <a:xfrm>
            <a:off x="3573378" y="2959768"/>
            <a:ext cx="2045369" cy="32886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 name="Rectangle 2"/>
          <p:cNvSpPr/>
          <p:nvPr/>
        </p:nvSpPr>
        <p:spPr>
          <a:xfrm>
            <a:off x="1242630" y="5092996"/>
            <a:ext cx="1515479" cy="369332"/>
          </a:xfrm>
          <a:prstGeom prst="rect">
            <a:avLst/>
          </a:prstGeom>
          <a:solidFill>
            <a:schemeClr val="bg1"/>
          </a:solidFill>
        </p:spPr>
        <p:txBody>
          <a:bodyPr wrap="none">
            <a:spAutoFit/>
          </a:bodyPr>
          <a:lstStyle/>
          <a:p>
            <a:pPr defTabSz="457200"/>
            <a:r>
              <a:rPr lang="en-US" sz="1800" kern="1200" dirty="0" smtClean="0">
                <a:solidFill>
                  <a:prstClr val="black"/>
                </a:solidFill>
                <a:latin typeface="Calibri"/>
              </a:rPr>
              <a:t>strongly agree</a:t>
            </a:r>
            <a:endParaRPr lang="en-US" sz="1800" kern="1200" dirty="0">
              <a:solidFill>
                <a:prstClr val="black"/>
              </a:solidFill>
              <a:latin typeface="Calibri"/>
            </a:endParaRPr>
          </a:p>
        </p:txBody>
      </p:sp>
      <p:sp>
        <p:nvSpPr>
          <p:cNvPr id="8" name="Rectangle 7"/>
          <p:cNvSpPr/>
          <p:nvPr/>
        </p:nvSpPr>
        <p:spPr>
          <a:xfrm>
            <a:off x="626640" y="4304863"/>
            <a:ext cx="712246" cy="369332"/>
          </a:xfrm>
          <a:prstGeom prst="rect">
            <a:avLst/>
          </a:prstGeom>
          <a:solidFill>
            <a:schemeClr val="bg1"/>
          </a:solidFill>
        </p:spPr>
        <p:txBody>
          <a:bodyPr wrap="none">
            <a:spAutoFit/>
          </a:bodyPr>
          <a:lstStyle/>
          <a:p>
            <a:pPr defTabSz="457200"/>
            <a:r>
              <a:rPr lang="en-US" sz="1800" kern="1200" dirty="0" smtClean="0">
                <a:solidFill>
                  <a:prstClr val="black"/>
                </a:solidFill>
                <a:latin typeface="Calibri"/>
              </a:rPr>
              <a:t>agree</a:t>
            </a:r>
            <a:endParaRPr lang="en-US" sz="1800" kern="1200" dirty="0">
              <a:solidFill>
                <a:prstClr val="black"/>
              </a:solidFill>
              <a:latin typeface="Calibri"/>
            </a:endParaRPr>
          </a:p>
        </p:txBody>
      </p:sp>
      <p:sp>
        <p:nvSpPr>
          <p:cNvPr id="10" name="Rectangle 9"/>
          <p:cNvSpPr/>
          <p:nvPr/>
        </p:nvSpPr>
        <p:spPr>
          <a:xfrm>
            <a:off x="254074" y="2798059"/>
            <a:ext cx="859594" cy="369332"/>
          </a:xfrm>
          <a:prstGeom prst="rect">
            <a:avLst/>
          </a:prstGeom>
          <a:solidFill>
            <a:schemeClr val="bg1"/>
          </a:solidFill>
        </p:spPr>
        <p:txBody>
          <a:bodyPr wrap="none">
            <a:spAutoFit/>
          </a:bodyPr>
          <a:lstStyle/>
          <a:p>
            <a:pPr defTabSz="457200"/>
            <a:r>
              <a:rPr lang="en-US" sz="1800" kern="1200" dirty="0" smtClean="0">
                <a:solidFill>
                  <a:prstClr val="black"/>
                </a:solidFill>
                <a:latin typeface="Calibri"/>
              </a:rPr>
              <a:t>neutral</a:t>
            </a:r>
            <a:endParaRPr lang="en-US" sz="1800" kern="1200" dirty="0">
              <a:solidFill>
                <a:prstClr val="black"/>
              </a:solidFill>
              <a:latin typeface="Calibri"/>
            </a:endParaRPr>
          </a:p>
        </p:txBody>
      </p:sp>
      <p:sp>
        <p:nvSpPr>
          <p:cNvPr id="11" name="Rectangle 10"/>
          <p:cNvSpPr/>
          <p:nvPr/>
        </p:nvSpPr>
        <p:spPr>
          <a:xfrm>
            <a:off x="116458" y="2359250"/>
            <a:ext cx="976742" cy="369332"/>
          </a:xfrm>
          <a:prstGeom prst="rect">
            <a:avLst/>
          </a:prstGeom>
          <a:noFill/>
        </p:spPr>
        <p:txBody>
          <a:bodyPr wrap="none">
            <a:spAutoFit/>
          </a:bodyPr>
          <a:lstStyle/>
          <a:p>
            <a:pPr defTabSz="457200"/>
            <a:r>
              <a:rPr lang="en-US" sz="1800" kern="1200" dirty="0" smtClean="0">
                <a:solidFill>
                  <a:prstClr val="black"/>
                </a:solidFill>
                <a:latin typeface="Calibri"/>
              </a:rPr>
              <a:t>disagree</a:t>
            </a:r>
            <a:endParaRPr lang="en-US" sz="1800" kern="1200" dirty="0">
              <a:solidFill>
                <a:prstClr val="black"/>
              </a:solidFill>
              <a:latin typeface="Calibri"/>
            </a:endParaRPr>
          </a:p>
        </p:txBody>
      </p:sp>
      <p:cxnSp>
        <p:nvCxnSpPr>
          <p:cNvPr id="5" name="Straight Connector 4"/>
          <p:cNvCxnSpPr>
            <a:endCxn id="10" idx="3"/>
          </p:cNvCxnSpPr>
          <p:nvPr/>
        </p:nvCxnSpPr>
        <p:spPr>
          <a:xfrm flipH="1" flipV="1">
            <a:off x="1113668" y="2982725"/>
            <a:ext cx="450437" cy="184666"/>
          </a:xfrm>
          <a:prstGeom prst="line">
            <a:avLst/>
          </a:prstGeom>
          <a:ln>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a:endCxn id="11" idx="3"/>
          </p:cNvCxnSpPr>
          <p:nvPr/>
        </p:nvCxnSpPr>
        <p:spPr>
          <a:xfrm flipH="1" flipV="1">
            <a:off x="1093200" y="2543916"/>
            <a:ext cx="767690" cy="531142"/>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87189673"/>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881" y="838200"/>
            <a:ext cx="2786063"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6138" y="838200"/>
            <a:ext cx="2786063"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724149" y="1576136"/>
            <a:ext cx="3429001"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400" kern="1200" dirty="0" smtClean="0">
                <a:solidFill>
                  <a:prstClr val="black"/>
                </a:solidFill>
                <a:latin typeface="Cambria" panose="02040503050406030204" pitchFamily="18" charset="0"/>
              </a:rPr>
              <a:t>“I have a personal interest in the field of computing.”</a:t>
            </a:r>
            <a:endParaRPr lang="en-US" sz="2400" kern="1200" dirty="0">
              <a:solidFill>
                <a:prstClr val="black"/>
              </a:solidFill>
              <a:latin typeface="Cambria" panose="02040503050406030204" pitchFamily="18" charset="0"/>
            </a:endParaRPr>
          </a:p>
        </p:txBody>
      </p:sp>
      <p:sp>
        <p:nvSpPr>
          <p:cNvPr id="8" name="Rectangle 7"/>
          <p:cNvSpPr/>
          <p:nvPr/>
        </p:nvSpPr>
        <p:spPr>
          <a:xfrm>
            <a:off x="182559" y="838200"/>
            <a:ext cx="8763000" cy="2743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kern="1200">
              <a:solidFill>
                <a:prstClr val="white"/>
              </a:solidFill>
            </a:endParaRPr>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881" y="3810000"/>
            <a:ext cx="2786063"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6138" y="3771900"/>
            <a:ext cx="2786063"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2734471" y="4612112"/>
            <a:ext cx="3429001"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400" kern="1200" dirty="0" smtClean="0">
                <a:solidFill>
                  <a:prstClr val="black"/>
                </a:solidFill>
                <a:latin typeface="Cambria" panose="02040503050406030204" pitchFamily="18" charset="0"/>
              </a:rPr>
              <a:t>“I feel confident about my ability to accomplish my goals with </a:t>
            </a:r>
            <a:r>
              <a:rPr lang="en-US" sz="2400" kern="1200" dirty="0" err="1" smtClean="0">
                <a:solidFill>
                  <a:prstClr val="black"/>
                </a:solidFill>
                <a:latin typeface="Cambria" panose="02040503050406030204" pitchFamily="18" charset="0"/>
              </a:rPr>
              <a:t>MyCS</a:t>
            </a:r>
            <a:r>
              <a:rPr lang="en-US" sz="2400" kern="1200" dirty="0">
                <a:solidFill>
                  <a:prstClr val="black"/>
                </a:solidFill>
                <a:latin typeface="Cambria" panose="02040503050406030204" pitchFamily="18" charset="0"/>
              </a:rPr>
              <a:t>.</a:t>
            </a:r>
            <a:r>
              <a:rPr lang="en-US" sz="2400" kern="1200" dirty="0" smtClean="0">
                <a:solidFill>
                  <a:prstClr val="black"/>
                </a:solidFill>
                <a:latin typeface="Cambria" panose="02040503050406030204" pitchFamily="18" charset="0"/>
              </a:rPr>
              <a:t>”</a:t>
            </a:r>
            <a:endParaRPr lang="en-US" sz="2400" kern="1200" dirty="0">
              <a:solidFill>
                <a:prstClr val="black"/>
              </a:solidFill>
              <a:latin typeface="Cambria" panose="02040503050406030204" pitchFamily="18" charset="0"/>
            </a:endParaRPr>
          </a:p>
        </p:txBody>
      </p:sp>
      <p:sp>
        <p:nvSpPr>
          <p:cNvPr id="15" name="Rectangle 14"/>
          <p:cNvSpPr/>
          <p:nvPr/>
        </p:nvSpPr>
        <p:spPr>
          <a:xfrm>
            <a:off x="192881" y="3752850"/>
            <a:ext cx="8763000" cy="2743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1" name="TextBox 10"/>
          <p:cNvSpPr txBox="1"/>
          <p:nvPr/>
        </p:nvSpPr>
        <p:spPr>
          <a:xfrm>
            <a:off x="135316" y="94503"/>
            <a:ext cx="7703180" cy="646331"/>
          </a:xfrm>
          <a:prstGeom prst="rect">
            <a:avLst/>
          </a:prstGeom>
          <a:solidFill>
            <a:schemeClr val="bg1"/>
          </a:solidFill>
        </p:spPr>
        <p:txBody>
          <a:bodyPr wrap="square" rtlCol="0">
            <a:spAutoFit/>
          </a:bodyPr>
          <a:lstStyle/>
          <a:p>
            <a:pPr defTabSz="457200"/>
            <a:r>
              <a:rPr lang="en-US" sz="3600" kern="1200" dirty="0" smtClean="0">
                <a:solidFill>
                  <a:prstClr val="black"/>
                </a:solidFill>
                <a:latin typeface="Cambria"/>
                <a:cs typeface="Cambria"/>
              </a:rPr>
              <a:t>Teachers' feedback:  </a:t>
            </a:r>
            <a:r>
              <a:rPr lang="en-US" sz="3600" i="1" kern="1200" dirty="0" smtClean="0">
                <a:solidFill>
                  <a:prstClr val="black"/>
                </a:solidFill>
                <a:latin typeface="Cambria"/>
                <a:cs typeface="Cambria"/>
              </a:rPr>
              <a:t>self-efficacy</a:t>
            </a:r>
            <a:endParaRPr lang="en-US" sz="3600" b="1" i="1" kern="1200" dirty="0">
              <a:solidFill>
                <a:srgbClr val="008000"/>
              </a:solidFill>
              <a:latin typeface="Cambria"/>
              <a:cs typeface="Cambria"/>
            </a:endParaRPr>
          </a:p>
        </p:txBody>
      </p:sp>
    </p:spTree>
    <p:extLst>
      <p:ext uri="{BB962C8B-B14F-4D97-AF65-F5344CB8AC3E}">
        <p14:creationId xmlns:p14="http://schemas.microsoft.com/office/powerpoint/2010/main" val="1257442793"/>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53446" y="3850104"/>
            <a:ext cx="7940842" cy="2743200"/>
          </a:xfrm>
          <a:prstGeom prst="roundRect">
            <a:avLst/>
          </a:prstGeom>
          <a:solidFill>
            <a:srgbClr val="CC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8" name="Rectangle 7"/>
          <p:cNvSpPr/>
          <p:nvPr/>
        </p:nvSpPr>
        <p:spPr>
          <a:xfrm>
            <a:off x="114300" y="845820"/>
            <a:ext cx="4381500" cy="2743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kern="1200">
              <a:solidFill>
                <a:prstClr val="white"/>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7737" y="4225196"/>
            <a:ext cx="2050852" cy="201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3445251" y="4013530"/>
            <a:ext cx="4695040" cy="2362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000" kern="1200" dirty="0" smtClean="0">
                <a:solidFill>
                  <a:prstClr val="black"/>
                </a:solidFill>
                <a:latin typeface="Cambria" panose="02040503050406030204" pitchFamily="18" charset="0"/>
              </a:rPr>
              <a:t>“Students </a:t>
            </a:r>
            <a:r>
              <a:rPr lang="en-US" sz="2000" kern="1200" dirty="0">
                <a:solidFill>
                  <a:prstClr val="black"/>
                </a:solidFill>
                <a:latin typeface="Cambria" panose="02040503050406030204" pitchFamily="18" charset="0"/>
              </a:rPr>
              <a:t>learn best through project-based curricula that encourages them to be </a:t>
            </a:r>
            <a:r>
              <a:rPr lang="en-US" sz="2000" kern="1200" dirty="0" smtClean="0">
                <a:solidFill>
                  <a:prstClr val="black"/>
                </a:solidFill>
                <a:latin typeface="Cambria" panose="02040503050406030204" pitchFamily="18" charset="0"/>
              </a:rPr>
              <a:t>creative and self-expressive.”</a:t>
            </a:r>
            <a:endParaRPr lang="en-US" sz="2000" kern="1200" dirty="0">
              <a:solidFill>
                <a:prstClr val="black"/>
              </a:solidFill>
              <a:latin typeface="Cambria" panose="02040503050406030204" pitchFamily="18" charset="0"/>
            </a:endParaRPr>
          </a:p>
        </p:txBody>
      </p:sp>
      <p:sp>
        <p:nvSpPr>
          <p:cNvPr id="16" name="Rectangle 15"/>
          <p:cNvSpPr/>
          <p:nvPr/>
        </p:nvSpPr>
        <p:spPr>
          <a:xfrm>
            <a:off x="-78212" y="3850104"/>
            <a:ext cx="4381500" cy="2743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0" name="Rectangle 19"/>
          <p:cNvSpPr/>
          <p:nvPr/>
        </p:nvSpPr>
        <p:spPr>
          <a:xfrm>
            <a:off x="4409647" y="3850104"/>
            <a:ext cx="4381500" cy="2743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kern="1200">
              <a:solidFill>
                <a:prstClr val="white"/>
              </a:solidFill>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973" y="1196829"/>
            <a:ext cx="2073077" cy="204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26"/>
          <p:cNvSpPr/>
          <p:nvPr/>
        </p:nvSpPr>
        <p:spPr>
          <a:xfrm>
            <a:off x="2184895" y="1369695"/>
            <a:ext cx="2278059" cy="1695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000" kern="1200" dirty="0" smtClean="0">
                <a:solidFill>
                  <a:prstClr val="black"/>
                </a:solidFill>
                <a:latin typeface="Cambria" panose="02040503050406030204" pitchFamily="18" charset="0"/>
              </a:rPr>
              <a:t>“I prefer to work on collaborative projects.”</a:t>
            </a:r>
            <a:endParaRPr lang="en-US" sz="2000" kern="1200" dirty="0">
              <a:solidFill>
                <a:prstClr val="black"/>
              </a:solidFill>
              <a:latin typeface="Cambria" panose="02040503050406030204" pitchFamily="18" charset="0"/>
            </a:endParaRPr>
          </a:p>
        </p:txBody>
      </p:sp>
      <p:sp>
        <p:nvSpPr>
          <p:cNvPr id="29" name="Rectangle 28"/>
          <p:cNvSpPr/>
          <p:nvPr/>
        </p:nvSpPr>
        <p:spPr>
          <a:xfrm>
            <a:off x="4602159" y="845820"/>
            <a:ext cx="4381500" cy="2743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0" name="Rectangle 29"/>
          <p:cNvSpPr/>
          <p:nvPr/>
        </p:nvSpPr>
        <p:spPr>
          <a:xfrm>
            <a:off x="6644312" y="1341120"/>
            <a:ext cx="2278059" cy="175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000" kern="1200" dirty="0">
                <a:solidFill>
                  <a:prstClr val="black"/>
                </a:solidFill>
                <a:latin typeface="Cambria" panose="02040503050406030204" pitchFamily="18" charset="0"/>
              </a:rPr>
              <a:t>“I enjoy teaching others about scientific and technological topics</a:t>
            </a:r>
            <a:r>
              <a:rPr lang="en-US" sz="2000" kern="1200" dirty="0" smtClean="0">
                <a:solidFill>
                  <a:prstClr val="black"/>
                </a:solidFill>
                <a:latin typeface="Cambria" panose="02040503050406030204" pitchFamily="18" charset="0"/>
              </a:rPr>
              <a:t>.”</a:t>
            </a:r>
            <a:endParaRPr lang="en-US" sz="2000" kern="1200" dirty="0">
              <a:solidFill>
                <a:prstClr val="black"/>
              </a:solidFill>
              <a:latin typeface="Cambria" panose="02040503050406030204" pitchFamily="18" charset="0"/>
            </a:endParaRPr>
          </a:p>
        </p:txBody>
      </p:sp>
      <p:sp>
        <p:nvSpPr>
          <p:cNvPr id="15" name="TextBox 14"/>
          <p:cNvSpPr txBox="1"/>
          <p:nvPr/>
        </p:nvSpPr>
        <p:spPr>
          <a:xfrm>
            <a:off x="135315" y="94503"/>
            <a:ext cx="8666571" cy="646331"/>
          </a:xfrm>
          <a:prstGeom prst="rect">
            <a:avLst/>
          </a:prstGeom>
          <a:solidFill>
            <a:schemeClr val="bg1"/>
          </a:solidFill>
        </p:spPr>
        <p:txBody>
          <a:bodyPr wrap="square" rtlCol="0">
            <a:spAutoFit/>
          </a:bodyPr>
          <a:lstStyle/>
          <a:p>
            <a:pPr defTabSz="457200"/>
            <a:r>
              <a:rPr lang="en-US" sz="3600" kern="1200" dirty="0" smtClean="0">
                <a:solidFill>
                  <a:prstClr val="black"/>
                </a:solidFill>
                <a:latin typeface="Cambria"/>
                <a:cs typeface="Cambria"/>
              </a:rPr>
              <a:t>Teachers' feedback:  </a:t>
            </a:r>
            <a:r>
              <a:rPr lang="en-US" sz="3600" i="1" kern="1200" dirty="0" smtClean="0">
                <a:solidFill>
                  <a:prstClr val="black"/>
                </a:solidFill>
                <a:latin typeface="Cambria"/>
                <a:cs typeface="Cambria"/>
              </a:rPr>
              <a:t>professional identity</a:t>
            </a:r>
            <a:endParaRPr lang="en-US" sz="3600" b="1" i="1" kern="1200" dirty="0">
              <a:solidFill>
                <a:srgbClr val="008000"/>
              </a:solidFill>
              <a:latin typeface="Cambria"/>
              <a:cs typeface="Cambria"/>
            </a:endParaRPr>
          </a:p>
        </p:txBody>
      </p:sp>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6752" y="1242060"/>
            <a:ext cx="1981200" cy="195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5656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26287758"/>
      </p:ext>
    </p:extLst>
  </p:cSld>
  <p:clrMapOvr>
    <a:masterClrMapping/>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10" name="Rounded Rectangle 9"/>
          <p:cNvSpPr/>
          <p:nvPr/>
        </p:nvSpPr>
        <p:spPr>
          <a:xfrm>
            <a:off x="124142" y="891220"/>
            <a:ext cx="8869546" cy="2565964"/>
          </a:xfrm>
          <a:prstGeom prst="roundRect">
            <a:avLst/>
          </a:prstGeom>
          <a:solidFill>
            <a:srgbClr val="CCECFF"/>
          </a:solidFill>
          <a:ln>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52" name="Shape 252"/>
          <p:cNvSpPr txBox="1"/>
          <p:nvPr/>
        </p:nvSpPr>
        <p:spPr>
          <a:xfrm>
            <a:off x="421700" y="961750"/>
            <a:ext cx="8196900" cy="5698199"/>
          </a:xfrm>
          <a:prstGeom prst="rect">
            <a:avLst/>
          </a:prstGeom>
          <a:noFill/>
        </p:spPr>
        <p:txBody>
          <a:bodyPr lIns="91425" tIns="91425" rIns="91425" bIns="91425" anchor="t" anchorCtr="0">
            <a:noAutofit/>
          </a:bodyPr>
          <a:lstStyle/>
          <a:p>
            <a:pPr>
              <a:spcBef>
                <a:spcPts val="600"/>
              </a:spcBef>
              <a:buClr>
                <a:srgbClr val="000000"/>
              </a:buClr>
              <a:buSzPct val="45833"/>
              <a:buFont typeface="Arial"/>
              <a:buNone/>
            </a:pPr>
            <a:r>
              <a:rPr lang="en" sz="2400" b="1" dirty="0">
                <a:solidFill>
                  <a:srgbClr val="0000FF"/>
                </a:solidFill>
                <a:latin typeface="Droid Serif"/>
                <a:ea typeface="Droid Serif"/>
                <a:cs typeface="Droid Serif"/>
                <a:sym typeface="Droid Serif"/>
              </a:rPr>
              <a:t>One method </a:t>
            </a:r>
            <a:r>
              <a:rPr lang="en" sz="2400" dirty="0">
                <a:latin typeface="Droid Serif"/>
                <a:ea typeface="Droid Serif"/>
                <a:cs typeface="Droid Serif"/>
                <a:sym typeface="Droid Serif"/>
              </a:rPr>
              <a:t>of encoding a sentence is by having every letter correspond to a </a:t>
            </a:r>
            <a:r>
              <a:rPr lang="en" sz="2400" b="1" dirty="0">
                <a:solidFill>
                  <a:srgbClr val="0000FF"/>
                </a:solidFill>
                <a:latin typeface="Droid Serif"/>
                <a:ea typeface="Droid Serif"/>
                <a:cs typeface="Droid Serif"/>
                <a:sym typeface="Droid Serif"/>
              </a:rPr>
              <a:t>number</a:t>
            </a:r>
            <a:r>
              <a:rPr lang="en" sz="2400" dirty="0">
                <a:latin typeface="Droid Serif"/>
                <a:ea typeface="Droid Serif"/>
                <a:cs typeface="Droid Serif"/>
                <a:sym typeface="Droid Serif"/>
              </a:rPr>
              <a:t>.</a:t>
            </a:r>
          </a:p>
          <a:p>
            <a:pPr>
              <a:lnSpc>
                <a:spcPct val="115000"/>
              </a:lnSpc>
              <a:buClr>
                <a:srgbClr val="000000"/>
              </a:buClr>
              <a:buFont typeface="Arial"/>
              <a:buNone/>
            </a:pPr>
            <a:endParaRPr sz="2400" dirty="0">
              <a:latin typeface="Droid Serif"/>
              <a:ea typeface="Droid Serif"/>
              <a:cs typeface="Droid Serif"/>
              <a:sym typeface="Droid Serif"/>
            </a:endParaRPr>
          </a:p>
          <a:p>
            <a:pPr>
              <a:spcBef>
                <a:spcPts val="600"/>
              </a:spcBef>
              <a:buClr>
                <a:srgbClr val="000000"/>
              </a:buClr>
              <a:buFont typeface="Arial"/>
              <a:buNone/>
            </a:pPr>
            <a:endParaRPr sz="2400" dirty="0">
              <a:latin typeface="Droid Serif"/>
              <a:ea typeface="Droid Serif"/>
              <a:cs typeface="Droid Serif"/>
              <a:sym typeface="Droid Serif"/>
            </a:endParaRPr>
          </a:p>
          <a:p>
            <a:pPr>
              <a:spcBef>
                <a:spcPts val="600"/>
              </a:spcBef>
              <a:buClr>
                <a:srgbClr val="000000"/>
              </a:buClr>
              <a:buFont typeface="Arial"/>
              <a:buNone/>
            </a:pPr>
            <a:endParaRPr sz="2400" dirty="0">
              <a:latin typeface="Droid Serif"/>
              <a:ea typeface="Droid Serif"/>
              <a:cs typeface="Droid Serif"/>
              <a:sym typeface="Droid Serif"/>
            </a:endParaRPr>
          </a:p>
          <a:p>
            <a:pPr>
              <a:lnSpc>
                <a:spcPct val="115000"/>
              </a:lnSpc>
              <a:buClr>
                <a:srgbClr val="000000"/>
              </a:buClr>
              <a:buFont typeface="Arial"/>
              <a:buNone/>
            </a:pPr>
            <a:endParaRPr sz="2400" dirty="0">
              <a:latin typeface="Droid Serif"/>
              <a:ea typeface="Droid Serif"/>
              <a:cs typeface="Droid Serif"/>
              <a:sym typeface="Droid Serif"/>
            </a:endParaRPr>
          </a:p>
          <a:p>
            <a:pPr>
              <a:spcBef>
                <a:spcPts val="600"/>
              </a:spcBef>
              <a:buClr>
                <a:srgbClr val="000000"/>
              </a:buClr>
              <a:buSzPct val="45833"/>
              <a:buFont typeface="Arial"/>
              <a:buNone/>
            </a:pPr>
            <a:r>
              <a:rPr lang="en" sz="2400" dirty="0" smtClean="0">
                <a:solidFill>
                  <a:srgbClr val="FFFFFF"/>
                </a:solidFill>
                <a:latin typeface="Droid Serif"/>
                <a:ea typeface="Droid Serif"/>
                <a:cs typeface="Droid Serif"/>
                <a:sym typeface="Droid Serif"/>
              </a:rPr>
              <a:t>For example:</a:t>
            </a:r>
          </a:p>
          <a:p>
            <a:pPr>
              <a:lnSpc>
                <a:spcPct val="115000"/>
              </a:lnSpc>
              <a:buClr>
                <a:srgbClr val="000000"/>
              </a:buClr>
              <a:buFont typeface="Arial"/>
              <a:buNone/>
            </a:pPr>
            <a:endParaRPr sz="3000" dirty="0"/>
          </a:p>
          <a:p>
            <a:pPr algn="ctr"/>
            <a:r>
              <a:rPr lang="en" sz="3000" b="1" dirty="0"/>
              <a:t>AND</a:t>
            </a:r>
            <a:r>
              <a:rPr lang="en" sz="3000" dirty="0"/>
              <a:t>    </a:t>
            </a:r>
            <a:r>
              <a:rPr lang="en" sz="3000" dirty="0" smtClean="0"/>
              <a:t>   </a:t>
            </a:r>
            <a:r>
              <a:rPr lang="en" sz="3000" dirty="0"/>
              <a:t>1 - 14 - 4</a:t>
            </a:r>
          </a:p>
          <a:p>
            <a:endParaRPr dirty="0"/>
          </a:p>
          <a:p>
            <a:endParaRPr lang="en-US" dirty="0" smtClean="0"/>
          </a:p>
          <a:p>
            <a:pPr algn="ctr"/>
            <a:r>
              <a:rPr lang="en" sz="3000" b="1" dirty="0" smtClean="0"/>
              <a:t>BUG</a:t>
            </a:r>
            <a:r>
              <a:rPr lang="en" sz="3000" dirty="0" smtClean="0"/>
              <a:t>                    </a:t>
            </a:r>
            <a:r>
              <a:rPr lang="en" sz="3000" dirty="0" smtClean="0">
                <a:solidFill>
                  <a:srgbClr val="FFFFFF"/>
                </a:solidFill>
              </a:rPr>
              <a:t>.</a:t>
            </a:r>
            <a:endParaRPr lang="en-US" dirty="0" smtClean="0">
              <a:solidFill>
                <a:srgbClr val="FFFFFF"/>
              </a:solidFill>
            </a:endParaRPr>
          </a:p>
          <a:p>
            <a:endParaRPr dirty="0"/>
          </a:p>
          <a:p>
            <a:endParaRPr dirty="0"/>
          </a:p>
          <a:p>
            <a:pPr algn="ctr"/>
            <a:r>
              <a:rPr lang="en" sz="3000" dirty="0"/>
              <a:t>     </a:t>
            </a:r>
            <a:r>
              <a:rPr lang="en" sz="3000" dirty="0" smtClean="0"/>
              <a:t>                  	19 </a:t>
            </a:r>
            <a:r>
              <a:rPr lang="en" sz="3000" dirty="0"/>
              <a:t>- 09 - 07 - 14</a:t>
            </a:r>
          </a:p>
        </p:txBody>
      </p:sp>
      <p:pic>
        <p:nvPicPr>
          <p:cNvPr id="253" name="Shape 253"/>
          <p:cNvPicPr preferRelativeResize="0"/>
          <p:nvPr/>
        </p:nvPicPr>
        <p:blipFill>
          <a:blip r:embed="rId3"/>
          <a:stretch>
            <a:fillRect/>
          </a:stretch>
        </p:blipFill>
        <p:spPr>
          <a:xfrm>
            <a:off x="398012" y="2271224"/>
            <a:ext cx="8347974" cy="991500"/>
          </a:xfrm>
          <a:prstGeom prst="rect">
            <a:avLst/>
          </a:prstGeom>
          <a:noFill/>
          <a:ln>
            <a:noFill/>
          </a:ln>
        </p:spPr>
      </p:pic>
      <p:sp>
        <p:nvSpPr>
          <p:cNvPr id="5" name="Shape 265"/>
          <p:cNvSpPr/>
          <p:nvPr/>
        </p:nvSpPr>
        <p:spPr>
          <a:xfrm>
            <a:off x="4006951" y="4583149"/>
            <a:ext cx="386400" cy="277800"/>
          </a:xfrm>
          <a:prstGeom prst="rightArrow">
            <a:avLst>
              <a:gd name="adj1" fmla="val 50000"/>
              <a:gd name="adj2" fmla="val 50000"/>
            </a:avLst>
          </a:prstGeom>
          <a:solidFill>
            <a:schemeClr val="bg1">
              <a:lumMod val="85000"/>
            </a:schemeClr>
          </a:solidFill>
          <a:ln w="19050" cap="flat">
            <a:solidFill>
              <a:srgbClr val="999999"/>
            </a:solidFill>
            <a:prstDash val="solid"/>
            <a:round/>
            <a:headEnd type="none" w="med" len="med"/>
            <a:tailEnd type="none" w="med" len="med"/>
          </a:ln>
        </p:spPr>
        <p:txBody>
          <a:bodyPr lIns="91425" tIns="91425" rIns="91425" bIns="91425" anchor="ctr" anchorCtr="0">
            <a:noAutofit/>
          </a:bodyPr>
          <a:lstStyle/>
          <a:p>
            <a:endParaRPr>
              <a:latin typeface="Droid Serif"/>
              <a:ea typeface="Droid Serif"/>
              <a:cs typeface="Droid Serif"/>
              <a:sym typeface="Droid Serif"/>
            </a:endParaRPr>
          </a:p>
        </p:txBody>
      </p:sp>
      <p:sp>
        <p:nvSpPr>
          <p:cNvPr id="6" name="Shape 265"/>
          <p:cNvSpPr/>
          <p:nvPr/>
        </p:nvSpPr>
        <p:spPr>
          <a:xfrm>
            <a:off x="4006951" y="5449532"/>
            <a:ext cx="386400" cy="277800"/>
          </a:xfrm>
          <a:prstGeom prst="rightArrow">
            <a:avLst>
              <a:gd name="adj1" fmla="val 50000"/>
              <a:gd name="adj2" fmla="val 50000"/>
            </a:avLst>
          </a:prstGeom>
          <a:solidFill>
            <a:schemeClr val="bg1">
              <a:lumMod val="85000"/>
            </a:schemeClr>
          </a:solidFill>
          <a:ln w="19050" cap="flat">
            <a:solidFill>
              <a:srgbClr val="999999"/>
            </a:solidFill>
            <a:prstDash val="solid"/>
            <a:round/>
            <a:headEnd type="none" w="med" len="med"/>
            <a:tailEnd type="none" w="med" len="med"/>
          </a:ln>
        </p:spPr>
        <p:txBody>
          <a:bodyPr lIns="91425" tIns="91425" rIns="91425" bIns="91425" anchor="ctr" anchorCtr="0">
            <a:noAutofit/>
          </a:bodyPr>
          <a:lstStyle/>
          <a:p>
            <a:endParaRPr>
              <a:latin typeface="Droid Serif"/>
              <a:ea typeface="Droid Serif"/>
              <a:cs typeface="Droid Serif"/>
              <a:sym typeface="Droid Serif"/>
            </a:endParaRPr>
          </a:p>
        </p:txBody>
      </p:sp>
      <p:sp>
        <p:nvSpPr>
          <p:cNvPr id="7" name="Shape 265"/>
          <p:cNvSpPr/>
          <p:nvPr/>
        </p:nvSpPr>
        <p:spPr>
          <a:xfrm>
            <a:off x="4042783" y="6322317"/>
            <a:ext cx="386400" cy="277800"/>
          </a:xfrm>
          <a:prstGeom prst="rightArrow">
            <a:avLst>
              <a:gd name="adj1" fmla="val 50000"/>
              <a:gd name="adj2" fmla="val 50000"/>
            </a:avLst>
          </a:prstGeom>
          <a:solidFill>
            <a:schemeClr val="bg1">
              <a:lumMod val="85000"/>
            </a:schemeClr>
          </a:solidFill>
          <a:ln w="19050" cap="flat">
            <a:solidFill>
              <a:srgbClr val="999999"/>
            </a:solidFill>
            <a:prstDash val="solid"/>
            <a:round/>
            <a:headEnd type="none" w="med" len="med"/>
            <a:tailEnd type="none" w="med" len="med"/>
          </a:ln>
        </p:spPr>
        <p:txBody>
          <a:bodyPr lIns="91425" tIns="91425" rIns="91425" bIns="91425" anchor="ctr" anchorCtr="0">
            <a:noAutofit/>
          </a:bodyPr>
          <a:lstStyle/>
          <a:p>
            <a:endParaRPr>
              <a:latin typeface="Droid Serif"/>
              <a:ea typeface="Droid Serif"/>
              <a:cs typeface="Droid Serif"/>
              <a:sym typeface="Droid Serif"/>
            </a:endParaRPr>
          </a:p>
        </p:txBody>
      </p:sp>
      <p:sp>
        <p:nvSpPr>
          <p:cNvPr id="2" name="Rectangle 1"/>
          <p:cNvSpPr/>
          <p:nvPr/>
        </p:nvSpPr>
        <p:spPr>
          <a:xfrm>
            <a:off x="2870714" y="3549239"/>
            <a:ext cx="1073607" cy="523220"/>
          </a:xfrm>
          <a:prstGeom prst="rect">
            <a:avLst/>
          </a:prstGeom>
        </p:spPr>
        <p:txBody>
          <a:bodyPr wrap="square">
            <a:spAutoFit/>
          </a:bodyPr>
          <a:lstStyle/>
          <a:p>
            <a:pPr algn="ctr"/>
            <a:r>
              <a:rPr lang="en" dirty="0" smtClean="0">
                <a:latin typeface="Droid Serif"/>
                <a:ea typeface="Droid Serif"/>
                <a:cs typeface="Droid Serif"/>
                <a:sym typeface="Droid Serif"/>
              </a:rPr>
              <a:t>Decoded data</a:t>
            </a:r>
            <a:endParaRPr lang="en-US" dirty="0"/>
          </a:p>
        </p:txBody>
      </p:sp>
      <p:sp>
        <p:nvSpPr>
          <p:cNvPr id="9" name="Rectangle 8"/>
          <p:cNvSpPr/>
          <p:nvPr/>
        </p:nvSpPr>
        <p:spPr>
          <a:xfrm>
            <a:off x="4764231" y="3555700"/>
            <a:ext cx="1073607" cy="523220"/>
          </a:xfrm>
          <a:prstGeom prst="rect">
            <a:avLst/>
          </a:prstGeom>
        </p:spPr>
        <p:txBody>
          <a:bodyPr wrap="square">
            <a:spAutoFit/>
          </a:bodyPr>
          <a:lstStyle/>
          <a:p>
            <a:pPr algn="ctr"/>
            <a:r>
              <a:rPr lang="en" dirty="0" smtClean="0">
                <a:latin typeface="Droid Serif"/>
                <a:ea typeface="Droid Serif"/>
                <a:cs typeface="Droid Serif"/>
                <a:sym typeface="Droid Serif"/>
              </a:rPr>
              <a:t>Encoded data</a:t>
            </a:r>
            <a:endParaRPr lang="en-US" dirty="0"/>
          </a:p>
        </p:txBody>
      </p:sp>
      <p:sp>
        <p:nvSpPr>
          <p:cNvPr id="11" name="Shape 251"/>
          <p:cNvSpPr txBox="1"/>
          <p:nvPr/>
        </p:nvSpPr>
        <p:spPr>
          <a:xfrm>
            <a:off x="2046398" y="79528"/>
            <a:ext cx="5025034" cy="784200"/>
          </a:xfrm>
          <a:prstGeom prst="rect">
            <a:avLst/>
          </a:prstGeom>
          <a:noFill/>
        </p:spPr>
        <p:txBody>
          <a:bodyPr lIns="91425" tIns="91425" rIns="91425" bIns="91425" anchor="t" anchorCtr="0">
            <a:noAutofit/>
          </a:bodyPr>
          <a:lstStyle/>
          <a:p>
            <a:pPr algn="ctr"/>
            <a:r>
              <a:rPr lang="en" sz="3600" dirty="0" smtClean="0">
                <a:latin typeface="Droid Serif"/>
                <a:ea typeface="Droid Serif"/>
                <a:cs typeface="Droid Serif"/>
                <a:sym typeface="Droid Serif"/>
              </a:rPr>
              <a:t>Encoding + Decoding!</a:t>
            </a:r>
            <a:endParaRPr lang="en" sz="3600" dirty="0">
              <a:latin typeface="Droid Serif"/>
              <a:ea typeface="Droid Serif"/>
              <a:cs typeface="Droid Serif"/>
              <a:sym typeface="Droid Serif"/>
            </a:endParaRPr>
          </a:p>
        </p:txBody>
      </p:sp>
      <mc:AlternateContent xmlns:mc="http://schemas.openxmlformats.org/markup-compatibility/2006">
        <mc:Choice xmlns:p14="http://schemas.microsoft.com/office/powerpoint/2010/main" Requires="p14">
          <p:contentPart p14:bwMode="auto" r:id="rId4">
            <p14:nvContentPartPr>
              <p14:cNvPr id="4" name="Ink 3"/>
              <p14:cNvContentPartPr/>
              <p14:nvPr/>
            </p14:nvContentPartPr>
            <p14:xfrm>
              <a:off x="2580840" y="5214960"/>
              <a:ext cx="3705840" cy="1375560"/>
            </p14:xfrm>
          </p:contentPart>
        </mc:Choice>
        <mc:Fallback>
          <p:pic>
            <p:nvPicPr>
              <p:cNvPr id="4" name="Ink 3"/>
              <p:cNvPicPr/>
              <p:nvPr/>
            </p:nvPicPr>
            <p:blipFill>
              <a:blip r:embed="rId5"/>
              <a:stretch>
                <a:fillRect/>
              </a:stretch>
            </p:blipFill>
            <p:spPr>
              <a:xfrm>
                <a:off x="2571480" y="5205600"/>
                <a:ext cx="3724560" cy="1394280"/>
              </a:xfrm>
              <a:prstGeom prst="rect">
                <a:avLst/>
              </a:prstGeom>
            </p:spPr>
          </p:pic>
        </mc:Fallback>
      </mc:AlternateContent>
    </p:spTree>
    <p:extLst>
      <p:ext uri="{BB962C8B-B14F-4D97-AF65-F5344CB8AC3E}">
        <p14:creationId xmlns:p14="http://schemas.microsoft.com/office/powerpoint/2010/main" val="228459095"/>
      </p:ext>
    </p:extLst>
  </p:cSld>
  <p:clrMapOvr>
    <a:masterClrMapping/>
  </p:clrMapOvr>
  <p:transition spd="slow">
    <p:cut/>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08653" y="847725"/>
            <a:ext cx="8267700" cy="5857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6200" y="3062564"/>
            <a:ext cx="8991600" cy="73314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Isosceles Triangle 2"/>
          <p:cNvSpPr/>
          <p:nvPr/>
        </p:nvSpPr>
        <p:spPr>
          <a:xfrm flipV="1">
            <a:off x="76200" y="3795712"/>
            <a:ext cx="8991600" cy="1919288"/>
          </a:xfrm>
          <a:prstGeom prst="triangle">
            <a:avLst/>
          </a:prstGeom>
          <a:solidFill>
            <a:srgbClr val="D9D9D9">
              <a:alpha val="45882"/>
            </a:srgbClr>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4" name="Rectangle 3"/>
          <p:cNvSpPr/>
          <p:nvPr/>
        </p:nvSpPr>
        <p:spPr>
          <a:xfrm>
            <a:off x="1219200" y="5715000"/>
            <a:ext cx="6781800" cy="5334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7" name="TextBox 6"/>
          <p:cNvSpPr txBox="1"/>
          <p:nvPr/>
        </p:nvSpPr>
        <p:spPr>
          <a:xfrm>
            <a:off x="135315" y="94503"/>
            <a:ext cx="8666571" cy="646331"/>
          </a:xfrm>
          <a:prstGeom prst="rect">
            <a:avLst/>
          </a:prstGeom>
          <a:solidFill>
            <a:schemeClr val="bg1"/>
          </a:solidFill>
        </p:spPr>
        <p:txBody>
          <a:bodyPr wrap="square" rtlCol="0">
            <a:spAutoFit/>
          </a:bodyPr>
          <a:lstStyle/>
          <a:p>
            <a:pPr defTabSz="457200"/>
            <a:r>
              <a:rPr lang="en-US" sz="3600" kern="1200" dirty="0" smtClean="0">
                <a:solidFill>
                  <a:prstClr val="black"/>
                </a:solidFill>
                <a:latin typeface="Cambria"/>
                <a:cs typeface="Cambria"/>
              </a:rPr>
              <a:t>Teachers' feedback:  </a:t>
            </a:r>
            <a:r>
              <a:rPr lang="en-US" sz="3600" i="1" kern="1200" dirty="0" smtClean="0">
                <a:solidFill>
                  <a:prstClr val="black"/>
                </a:solidFill>
                <a:latin typeface="Cambria"/>
                <a:cs typeface="Cambria"/>
              </a:rPr>
              <a:t>what's missing?</a:t>
            </a:r>
            <a:endParaRPr lang="en-US" sz="3600" b="1" i="1" kern="1200" dirty="0">
              <a:solidFill>
                <a:srgbClr val="008000"/>
              </a:solidFill>
              <a:latin typeface="Cambria"/>
              <a:cs typeface="Cambria"/>
            </a:endParaRPr>
          </a:p>
        </p:txBody>
      </p:sp>
      <p:sp>
        <p:nvSpPr>
          <p:cNvPr id="2" name="Rounded Rectangle 1"/>
          <p:cNvSpPr/>
          <p:nvPr/>
        </p:nvSpPr>
        <p:spPr>
          <a:xfrm>
            <a:off x="408653" y="847725"/>
            <a:ext cx="8267700" cy="704349"/>
          </a:xfrm>
          <a:prstGeom prst="roundRect">
            <a:avLst/>
          </a:prstGeom>
          <a:solidFill>
            <a:schemeClr val="accent6">
              <a:lumMod val="75000"/>
              <a:alpha val="10000"/>
            </a:schemeClr>
          </a:solidFill>
          <a:ln>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Tree>
    <p:extLst>
      <p:ext uri="{BB962C8B-B14F-4D97-AF65-F5344CB8AC3E}">
        <p14:creationId xmlns:p14="http://schemas.microsoft.com/office/powerpoint/2010/main" val="2008265595"/>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117558" y="5587736"/>
            <a:ext cx="2069431" cy="461665"/>
          </a:xfrm>
          <a:prstGeom prst="roundRect">
            <a:avLst/>
          </a:prstGeom>
          <a:solidFill>
            <a:srgbClr val="CCE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 name="Rectangle 2"/>
          <p:cNvSpPr/>
          <p:nvPr/>
        </p:nvSpPr>
        <p:spPr>
          <a:xfrm>
            <a:off x="2023277" y="2025160"/>
            <a:ext cx="6206324" cy="1384995"/>
          </a:xfrm>
          <a:prstGeom prst="rect">
            <a:avLst/>
          </a:prstGeom>
        </p:spPr>
        <p:txBody>
          <a:bodyPr wrap="square">
            <a:spAutoFit/>
          </a:bodyPr>
          <a:lstStyle/>
          <a:p>
            <a:pPr defTabSz="457200"/>
            <a:r>
              <a:rPr lang="en-US" sz="2100" kern="1200" dirty="0" smtClean="0">
                <a:solidFill>
                  <a:prstClr val="black"/>
                </a:solidFill>
                <a:latin typeface="Cambria"/>
                <a:cs typeface="Cambria"/>
              </a:rPr>
              <a:t>easy </a:t>
            </a:r>
            <a:r>
              <a:rPr lang="en-US" sz="2100" kern="1200" dirty="0">
                <a:solidFill>
                  <a:prstClr val="black"/>
                </a:solidFill>
                <a:latin typeface="Cambria"/>
                <a:cs typeface="Cambria"/>
              </a:rPr>
              <a:t>to </a:t>
            </a:r>
            <a:r>
              <a:rPr lang="en-US" sz="2100" kern="1200" dirty="0" smtClean="0">
                <a:solidFill>
                  <a:prstClr val="black"/>
                </a:solidFill>
                <a:latin typeface="Cambria"/>
                <a:cs typeface="Cambria"/>
              </a:rPr>
              <a:t>access ~ flexible to use</a:t>
            </a:r>
          </a:p>
          <a:p>
            <a:pPr defTabSz="457200"/>
            <a:r>
              <a:rPr lang="en-US" sz="2100" kern="1200" dirty="0" smtClean="0">
                <a:solidFill>
                  <a:prstClr val="black"/>
                </a:solidFill>
                <a:latin typeface="Cambria"/>
                <a:cs typeface="Cambria"/>
              </a:rPr>
              <a:t>offered as modules in existing classes</a:t>
            </a:r>
            <a:r>
              <a:rPr lang="en-US" sz="2100" kern="1200" dirty="0">
                <a:solidFill>
                  <a:prstClr val="black"/>
                </a:solidFill>
                <a:latin typeface="Cambria"/>
                <a:cs typeface="Cambria"/>
              </a:rPr>
              <a:t/>
            </a:r>
            <a:br>
              <a:rPr lang="en-US" sz="2100" kern="1200" dirty="0">
                <a:solidFill>
                  <a:prstClr val="black"/>
                </a:solidFill>
                <a:latin typeface="Cambria"/>
                <a:cs typeface="Cambria"/>
              </a:rPr>
            </a:br>
            <a:r>
              <a:rPr lang="en-US" sz="2100" b="1" kern="1200" dirty="0" smtClean="0">
                <a:solidFill>
                  <a:prstClr val="black"/>
                </a:solidFill>
                <a:latin typeface="Cambria"/>
                <a:cs typeface="Cambria"/>
              </a:rPr>
              <a:t>accessible pathway:     </a:t>
            </a:r>
            <a:r>
              <a:rPr lang="en-US" sz="2100" b="1" kern="1200" dirty="0" smtClean="0">
                <a:solidFill>
                  <a:srgbClr val="0000FF"/>
                </a:solidFill>
                <a:latin typeface="Calibri"/>
                <a:cs typeface="Calibri"/>
              </a:rPr>
              <a:t>PLAY </a:t>
            </a:r>
            <a:r>
              <a:rPr lang="en-US" sz="2100" b="1" kern="1200" dirty="0" smtClean="0">
                <a:solidFill>
                  <a:prstClr val="black"/>
                </a:solidFill>
                <a:latin typeface="Calibri"/>
                <a:cs typeface="Calibri"/>
              </a:rPr>
              <a:t> </a:t>
            </a:r>
            <a:r>
              <a:rPr lang="en-US" sz="2100" b="1" kern="1200" dirty="0" smtClean="0">
                <a:solidFill>
                  <a:prstClr val="black"/>
                </a:solidFill>
                <a:latin typeface="Cambria"/>
                <a:cs typeface="Cambria"/>
              </a:rPr>
              <a:t>to</a:t>
            </a:r>
            <a:r>
              <a:rPr lang="en-US" sz="2100" b="1" kern="1200" dirty="0" smtClean="0">
                <a:solidFill>
                  <a:prstClr val="black"/>
                </a:solidFill>
                <a:latin typeface="Calibri"/>
                <a:cs typeface="Calibri"/>
              </a:rPr>
              <a:t>   </a:t>
            </a:r>
            <a:r>
              <a:rPr lang="en-US" sz="2100" b="1" kern="1200" dirty="0" smtClean="0">
                <a:solidFill>
                  <a:srgbClr val="0000FF"/>
                </a:solidFill>
                <a:latin typeface="Calibri"/>
                <a:cs typeface="Calibri"/>
              </a:rPr>
              <a:t>PAUSE</a:t>
            </a:r>
            <a:r>
              <a:rPr lang="en-US" sz="2100" b="1" kern="1200" dirty="0" smtClean="0">
                <a:solidFill>
                  <a:prstClr val="black"/>
                </a:solidFill>
                <a:latin typeface="Calibri"/>
                <a:cs typeface="Calibri"/>
              </a:rPr>
              <a:t>  </a:t>
            </a:r>
            <a:r>
              <a:rPr lang="en-US" sz="2100" b="1" kern="1200" dirty="0" smtClean="0">
                <a:solidFill>
                  <a:prstClr val="black"/>
                </a:solidFill>
                <a:latin typeface="Cambria"/>
                <a:cs typeface="Cambria"/>
              </a:rPr>
              <a:t>to</a:t>
            </a:r>
            <a:r>
              <a:rPr lang="en-US" sz="2100" b="1" kern="1200" dirty="0" smtClean="0">
                <a:solidFill>
                  <a:prstClr val="black"/>
                </a:solidFill>
                <a:latin typeface="Calibri"/>
                <a:cs typeface="Calibri"/>
              </a:rPr>
              <a:t>  </a:t>
            </a:r>
            <a:r>
              <a:rPr lang="en-US" sz="2100" b="1" kern="1200" dirty="0" smtClean="0">
                <a:solidFill>
                  <a:srgbClr val="0000FF"/>
                </a:solidFill>
                <a:latin typeface="Calibri"/>
                <a:cs typeface="Calibri"/>
              </a:rPr>
              <a:t>POINT </a:t>
            </a:r>
          </a:p>
          <a:p>
            <a:pPr defTabSz="457200"/>
            <a:r>
              <a:rPr lang="en-US" sz="2100" kern="1200" dirty="0" smtClean="0">
                <a:solidFill>
                  <a:prstClr val="black"/>
                </a:solidFill>
                <a:latin typeface="Cambria"/>
                <a:cs typeface="Cambria"/>
              </a:rPr>
              <a:t>partner geography:   </a:t>
            </a:r>
            <a:r>
              <a:rPr lang="en-US" sz="2100" i="1" kern="1200" dirty="0" smtClean="0">
                <a:solidFill>
                  <a:prstClr val="black"/>
                </a:solidFill>
                <a:latin typeface="Cambria"/>
                <a:cs typeface="Cambria"/>
              </a:rPr>
              <a:t>Kauai</a:t>
            </a:r>
            <a:r>
              <a:rPr lang="en-US" sz="2100" kern="1200" dirty="0">
                <a:solidFill>
                  <a:prstClr val="black"/>
                </a:solidFill>
                <a:latin typeface="Cambria"/>
                <a:cs typeface="Cambria"/>
              </a:rPr>
              <a:t>,</a:t>
            </a:r>
            <a:r>
              <a:rPr lang="en-US" sz="2100" kern="1200" dirty="0" smtClean="0">
                <a:solidFill>
                  <a:prstClr val="black"/>
                </a:solidFill>
                <a:latin typeface="Cambria"/>
                <a:cs typeface="Cambria"/>
              </a:rPr>
              <a:t> </a:t>
            </a:r>
            <a:r>
              <a:rPr lang="en-US" sz="2100" i="1" kern="1200" dirty="0">
                <a:solidFill>
                  <a:prstClr val="black"/>
                </a:solidFill>
                <a:latin typeface="Cambria"/>
                <a:cs typeface="Cambria"/>
              </a:rPr>
              <a:t>Pomona</a:t>
            </a:r>
            <a:r>
              <a:rPr lang="en-US" sz="2100" kern="1200" dirty="0">
                <a:solidFill>
                  <a:prstClr val="black"/>
                </a:solidFill>
                <a:latin typeface="Cambria"/>
                <a:cs typeface="Cambria"/>
              </a:rPr>
              <a:t>, …</a:t>
            </a:r>
          </a:p>
        </p:txBody>
      </p:sp>
      <p:sp>
        <p:nvSpPr>
          <p:cNvPr id="8" name="TextBox 7"/>
          <p:cNvSpPr txBox="1"/>
          <p:nvPr/>
        </p:nvSpPr>
        <p:spPr>
          <a:xfrm>
            <a:off x="732717" y="1349677"/>
            <a:ext cx="7372955" cy="507831"/>
          </a:xfrm>
          <a:prstGeom prst="rect">
            <a:avLst/>
          </a:prstGeom>
          <a:noFill/>
        </p:spPr>
        <p:txBody>
          <a:bodyPr wrap="square" rtlCol="0">
            <a:spAutoFit/>
          </a:bodyPr>
          <a:lstStyle/>
          <a:p>
            <a:pPr algn="ctr" defTabSz="457200"/>
            <a:r>
              <a:rPr lang="en-US" sz="2700" kern="1200" dirty="0" smtClean="0">
                <a:solidFill>
                  <a:prstClr val="black"/>
                </a:solidFill>
                <a:latin typeface="Cambria"/>
                <a:cs typeface="Cambria"/>
              </a:rPr>
              <a:t>unify the curriculum + </a:t>
            </a:r>
            <a:r>
              <a:rPr lang="en-US" sz="2700" i="1" kern="1200" dirty="0" smtClean="0">
                <a:solidFill>
                  <a:prstClr val="black"/>
                </a:solidFill>
                <a:latin typeface="Cambria"/>
                <a:cs typeface="Cambria"/>
              </a:rPr>
              <a:t>support our teachers</a:t>
            </a:r>
            <a:endParaRPr lang="en-US" sz="2700" i="1" kern="1200" dirty="0">
              <a:solidFill>
                <a:prstClr val="black"/>
              </a:solidFill>
              <a:latin typeface="Cambria"/>
              <a:cs typeface="Cambria"/>
            </a:endParaRPr>
          </a:p>
        </p:txBody>
      </p:sp>
      <p:sp>
        <p:nvSpPr>
          <p:cNvPr id="10" name="TextBox 9"/>
          <p:cNvSpPr txBox="1"/>
          <p:nvPr/>
        </p:nvSpPr>
        <p:spPr>
          <a:xfrm>
            <a:off x="207507" y="226855"/>
            <a:ext cx="8666571" cy="646331"/>
          </a:xfrm>
          <a:prstGeom prst="rect">
            <a:avLst/>
          </a:prstGeom>
          <a:solidFill>
            <a:schemeClr val="bg1"/>
          </a:solidFill>
        </p:spPr>
        <p:txBody>
          <a:bodyPr wrap="square" rtlCol="0">
            <a:spAutoFit/>
          </a:bodyPr>
          <a:lstStyle/>
          <a:p>
            <a:pPr defTabSz="457200"/>
            <a:r>
              <a:rPr lang="en-US" sz="3600" kern="1200" dirty="0" err="1" smtClean="0">
                <a:solidFill>
                  <a:prstClr val="black"/>
                </a:solidFill>
                <a:latin typeface="Cambria"/>
                <a:cs typeface="Cambria"/>
              </a:rPr>
              <a:t>MyCS</a:t>
            </a:r>
            <a:r>
              <a:rPr lang="en-US" sz="3600" kern="1200" dirty="0" smtClean="0">
                <a:solidFill>
                  <a:prstClr val="black"/>
                </a:solidFill>
                <a:latin typeface="Cambria"/>
                <a:cs typeface="Cambria"/>
              </a:rPr>
              <a:t> MOOC</a:t>
            </a:r>
            <a:endParaRPr lang="en-US" sz="3600" b="1" i="1" kern="1200" dirty="0">
              <a:solidFill>
                <a:srgbClr val="008000"/>
              </a:solidFill>
              <a:latin typeface="Cambria"/>
              <a:cs typeface="Cambria"/>
            </a:endParaRPr>
          </a:p>
        </p:txBody>
      </p:sp>
      <p:sp>
        <p:nvSpPr>
          <p:cNvPr id="11" name="Rectangle 10"/>
          <p:cNvSpPr/>
          <p:nvPr/>
        </p:nvSpPr>
        <p:spPr>
          <a:xfrm>
            <a:off x="3119739" y="415444"/>
            <a:ext cx="3552844" cy="400110"/>
          </a:xfrm>
          <a:prstGeom prst="rect">
            <a:avLst/>
          </a:prstGeom>
        </p:spPr>
        <p:txBody>
          <a:bodyPr wrap="square">
            <a:spAutoFit/>
          </a:bodyPr>
          <a:lstStyle/>
          <a:p>
            <a:pPr defTabSz="457200"/>
            <a:r>
              <a:rPr lang="en-US" sz="2000" kern="1200" dirty="0" smtClean="0">
                <a:solidFill>
                  <a:prstClr val="black"/>
                </a:solidFill>
                <a:latin typeface="Cambria"/>
                <a:cs typeface="Cambria"/>
              </a:rPr>
              <a:t>i.e., textbook+</a:t>
            </a:r>
            <a:endParaRPr lang="en-US" sz="2000" kern="1200" dirty="0">
              <a:solidFill>
                <a:prstClr val="black"/>
              </a:solidFill>
              <a:latin typeface="Cambria"/>
              <a:cs typeface="Cambria"/>
            </a:endParaRPr>
          </a:p>
        </p:txBody>
      </p:sp>
      <p:sp>
        <p:nvSpPr>
          <p:cNvPr id="13" name="Rectangle 12"/>
          <p:cNvSpPr/>
          <p:nvPr/>
        </p:nvSpPr>
        <p:spPr>
          <a:xfrm>
            <a:off x="1127235" y="5126071"/>
            <a:ext cx="6583918" cy="923330"/>
          </a:xfrm>
          <a:prstGeom prst="rect">
            <a:avLst/>
          </a:prstGeom>
        </p:spPr>
        <p:txBody>
          <a:bodyPr wrap="square">
            <a:spAutoFit/>
          </a:bodyPr>
          <a:lstStyle/>
          <a:p>
            <a:pPr algn="ctr" defTabSz="457200"/>
            <a:r>
              <a:rPr lang="en-US" sz="2700" kern="1200" dirty="0" smtClean="0">
                <a:solidFill>
                  <a:prstClr val="black"/>
                </a:solidFill>
                <a:latin typeface="Cambria" panose="02040503050406030204" pitchFamily="18" charset="0"/>
              </a:rPr>
              <a:t>online resource to help teachers bridge the "creator gap"  in (CS) curricula</a:t>
            </a:r>
            <a:endParaRPr lang="en-US" sz="2700" kern="1200" dirty="0">
              <a:solidFill>
                <a:prstClr val="black"/>
              </a:solidFill>
              <a:latin typeface="Cambria" panose="02040503050406030204" pitchFamily="18" charset="0"/>
            </a:endParaRPr>
          </a:p>
        </p:txBody>
      </p:sp>
      <p:sp>
        <p:nvSpPr>
          <p:cNvPr id="15" name="TextBox 14"/>
          <p:cNvSpPr txBox="1"/>
          <p:nvPr/>
        </p:nvSpPr>
        <p:spPr>
          <a:xfrm>
            <a:off x="240351" y="4210984"/>
            <a:ext cx="7372955" cy="646331"/>
          </a:xfrm>
          <a:prstGeom prst="rect">
            <a:avLst/>
          </a:prstGeom>
          <a:noFill/>
        </p:spPr>
        <p:txBody>
          <a:bodyPr wrap="square" rtlCol="0">
            <a:spAutoFit/>
          </a:bodyPr>
          <a:lstStyle/>
          <a:p>
            <a:pPr defTabSz="457200"/>
            <a:r>
              <a:rPr lang="en-US" sz="3600" kern="1200" dirty="0" smtClean="0">
                <a:solidFill>
                  <a:prstClr val="black"/>
                </a:solidFill>
                <a:latin typeface="Cambria"/>
                <a:cs typeface="Cambria"/>
              </a:rPr>
              <a:t>The vision</a:t>
            </a:r>
            <a:endParaRPr lang="en-US" sz="3600" kern="1200" dirty="0">
              <a:solidFill>
                <a:prstClr val="black"/>
              </a:solidFill>
              <a:latin typeface="Cambria"/>
              <a:cs typeface="Cambria"/>
            </a:endParaRPr>
          </a:p>
        </p:txBody>
      </p:sp>
    </p:spTree>
    <p:extLst>
      <p:ext uri="{BB962C8B-B14F-4D97-AF65-F5344CB8AC3E}">
        <p14:creationId xmlns:p14="http://schemas.microsoft.com/office/powerpoint/2010/main" val="3242116401"/>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35313" t="11185" r="22498" b="4925"/>
          <a:stretch/>
        </p:blipFill>
        <p:spPr bwMode="auto">
          <a:xfrm>
            <a:off x="2915752" y="228600"/>
            <a:ext cx="6148868" cy="6515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200400" y="1066800"/>
            <a:ext cx="1524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7" name="Rectangle 6"/>
          <p:cNvSpPr/>
          <p:nvPr/>
        </p:nvSpPr>
        <p:spPr>
          <a:xfrm>
            <a:off x="135316" y="2428617"/>
            <a:ext cx="2590800" cy="30457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defTabSz="457200">
              <a:buFont typeface="Arial" panose="020B0604020202020204" pitchFamily="34" charset="0"/>
              <a:buChar char="•"/>
            </a:pPr>
            <a:r>
              <a:rPr lang="en-US" sz="2100" kern="1200" dirty="0" smtClean="0">
                <a:solidFill>
                  <a:prstClr val="black"/>
                </a:solidFill>
                <a:latin typeface="Cambria" panose="02040503050406030204" pitchFamily="18" charset="0"/>
              </a:rPr>
              <a:t>Lesson plans</a:t>
            </a:r>
          </a:p>
          <a:p>
            <a:pPr marL="285750" indent="-285750" defTabSz="457200">
              <a:buFont typeface="Arial" panose="020B0604020202020204" pitchFamily="34" charset="0"/>
              <a:buChar char="•"/>
            </a:pPr>
            <a:r>
              <a:rPr lang="en-US" sz="2100" kern="1200" dirty="0" smtClean="0">
                <a:solidFill>
                  <a:prstClr val="black"/>
                </a:solidFill>
                <a:latin typeface="Cambria" panose="02040503050406030204" pitchFamily="18" charset="0"/>
              </a:rPr>
              <a:t>Short videos</a:t>
            </a:r>
          </a:p>
          <a:p>
            <a:pPr marL="285750" indent="-285750" defTabSz="457200">
              <a:buFont typeface="Arial" panose="020B0604020202020204" pitchFamily="34" charset="0"/>
              <a:buChar char="•"/>
            </a:pPr>
            <a:r>
              <a:rPr lang="en-US" sz="2100" b="1" kern="1200" dirty="0" smtClean="0">
                <a:solidFill>
                  <a:srgbClr val="0000FF"/>
                </a:solidFill>
                <a:latin typeface="Cambria" panose="02040503050406030204" pitchFamily="18" charset="0"/>
              </a:rPr>
              <a:t>Explanations</a:t>
            </a:r>
            <a:r>
              <a:rPr lang="en-US" sz="2100" kern="1200" dirty="0" smtClean="0">
                <a:solidFill>
                  <a:prstClr val="black"/>
                </a:solidFill>
                <a:latin typeface="Cambria" panose="02040503050406030204" pitchFamily="18" charset="0"/>
              </a:rPr>
              <a:t> / illustrations</a:t>
            </a:r>
          </a:p>
          <a:p>
            <a:pPr marL="285750" indent="-285750" defTabSz="457200">
              <a:buFont typeface="Arial" panose="020B0604020202020204" pitchFamily="34" charset="0"/>
              <a:buChar char="•"/>
            </a:pPr>
            <a:r>
              <a:rPr lang="en-US" sz="2100" kern="1200" dirty="0" smtClean="0">
                <a:solidFill>
                  <a:prstClr val="black"/>
                </a:solidFill>
                <a:latin typeface="Cambria" panose="02040503050406030204" pitchFamily="18" charset="0"/>
              </a:rPr>
              <a:t>Instructions </a:t>
            </a:r>
          </a:p>
          <a:p>
            <a:pPr marL="285750" indent="-285750" defTabSz="457200">
              <a:buFont typeface="Arial" panose="020B0604020202020204" pitchFamily="34" charset="0"/>
              <a:buChar char="•"/>
            </a:pPr>
            <a:r>
              <a:rPr lang="en-US" sz="2100" kern="1200" dirty="0" smtClean="0">
                <a:solidFill>
                  <a:prstClr val="black"/>
                </a:solidFill>
                <a:latin typeface="Cambria" panose="02040503050406030204" pitchFamily="18" charset="0"/>
              </a:rPr>
              <a:t>Class activities</a:t>
            </a:r>
          </a:p>
          <a:p>
            <a:pPr marL="285750" indent="-285750" defTabSz="457200">
              <a:buFont typeface="Arial" panose="020B0604020202020204" pitchFamily="34" charset="0"/>
              <a:buChar char="•"/>
            </a:pPr>
            <a:r>
              <a:rPr lang="en-US" sz="2100" kern="1200" dirty="0" smtClean="0">
                <a:solidFill>
                  <a:prstClr val="black"/>
                </a:solidFill>
                <a:latin typeface="Cambria" panose="02040503050406030204" pitchFamily="18" charset="0"/>
              </a:rPr>
              <a:t>M.C. questions</a:t>
            </a:r>
          </a:p>
          <a:p>
            <a:pPr marL="285750" indent="-285750" defTabSz="457200">
              <a:buFont typeface="Arial" panose="020B0604020202020204" pitchFamily="34" charset="0"/>
              <a:buChar char="•"/>
            </a:pPr>
            <a:r>
              <a:rPr lang="en-US" sz="2100" kern="1200" dirty="0" smtClean="0">
                <a:solidFill>
                  <a:prstClr val="black"/>
                </a:solidFill>
                <a:latin typeface="Cambria" panose="02040503050406030204" pitchFamily="18" charset="0"/>
              </a:rPr>
              <a:t>Reflections /prompts</a:t>
            </a:r>
            <a:endParaRPr lang="en-US" sz="2100" kern="1200" dirty="0">
              <a:solidFill>
                <a:prstClr val="black"/>
              </a:solidFill>
              <a:latin typeface="Cambria" panose="02040503050406030204" pitchFamily="18" charset="0"/>
            </a:endParaRPr>
          </a:p>
        </p:txBody>
      </p:sp>
      <p:sp>
        <p:nvSpPr>
          <p:cNvPr id="8" name="TextBox 7"/>
          <p:cNvSpPr txBox="1"/>
          <p:nvPr/>
        </p:nvSpPr>
        <p:spPr>
          <a:xfrm>
            <a:off x="135316" y="94503"/>
            <a:ext cx="2087052" cy="1200329"/>
          </a:xfrm>
          <a:prstGeom prst="rect">
            <a:avLst/>
          </a:prstGeom>
          <a:solidFill>
            <a:schemeClr val="bg1"/>
          </a:solidFill>
        </p:spPr>
        <p:txBody>
          <a:bodyPr wrap="square" rtlCol="0">
            <a:spAutoFit/>
          </a:bodyPr>
          <a:lstStyle/>
          <a:p>
            <a:pPr defTabSz="457200"/>
            <a:r>
              <a:rPr lang="en-US" sz="3600" kern="1200" dirty="0" smtClean="0">
                <a:solidFill>
                  <a:prstClr val="black"/>
                </a:solidFill>
                <a:latin typeface="Cambria"/>
                <a:cs typeface="Cambria"/>
              </a:rPr>
              <a:t>MOOC,</a:t>
            </a:r>
          </a:p>
          <a:p>
            <a:pPr defTabSz="457200"/>
            <a:r>
              <a:rPr lang="en-US" sz="3600" i="1" kern="1200" dirty="0" smtClean="0">
                <a:solidFill>
                  <a:prstClr val="black"/>
                </a:solidFill>
                <a:latin typeface="Cambria"/>
                <a:cs typeface="Cambria"/>
              </a:rPr>
              <a:t>complete</a:t>
            </a:r>
            <a:endParaRPr lang="en-US" sz="3600" i="1" kern="1200" dirty="0">
              <a:solidFill>
                <a:prstClr val="black"/>
              </a:solidFill>
              <a:latin typeface="Cambria"/>
              <a:cs typeface="Cambria"/>
            </a:endParaRPr>
          </a:p>
        </p:txBody>
      </p:sp>
      <p:sp>
        <p:nvSpPr>
          <p:cNvPr id="2" name="Rectangle 1"/>
          <p:cNvSpPr/>
          <p:nvPr/>
        </p:nvSpPr>
        <p:spPr>
          <a:xfrm>
            <a:off x="2915752" y="1066800"/>
            <a:ext cx="1255291" cy="22803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9" name="Rectangle 8"/>
          <p:cNvSpPr/>
          <p:nvPr/>
        </p:nvSpPr>
        <p:spPr>
          <a:xfrm>
            <a:off x="3003336" y="5729845"/>
            <a:ext cx="1255291" cy="22803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Tree>
    <p:extLst>
      <p:ext uri="{BB962C8B-B14F-4D97-AF65-F5344CB8AC3E}">
        <p14:creationId xmlns:p14="http://schemas.microsoft.com/office/powerpoint/2010/main" val="4005011055"/>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00400" y="1066800"/>
            <a:ext cx="1524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7" name="Rectangle 6"/>
          <p:cNvSpPr/>
          <p:nvPr/>
        </p:nvSpPr>
        <p:spPr>
          <a:xfrm>
            <a:off x="135316" y="2428617"/>
            <a:ext cx="2590800" cy="30457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defTabSz="457200">
              <a:buFont typeface="Arial" panose="020B0604020202020204" pitchFamily="34" charset="0"/>
              <a:buChar char="•"/>
            </a:pPr>
            <a:r>
              <a:rPr lang="en-US" sz="2100" kern="1200" dirty="0" smtClean="0">
                <a:solidFill>
                  <a:prstClr val="black"/>
                </a:solidFill>
                <a:latin typeface="Cambria" panose="02040503050406030204" pitchFamily="18" charset="0"/>
              </a:rPr>
              <a:t>Lesson plans</a:t>
            </a:r>
          </a:p>
          <a:p>
            <a:pPr marL="285750" indent="-285750" defTabSz="457200">
              <a:buFont typeface="Arial" panose="020B0604020202020204" pitchFamily="34" charset="0"/>
              <a:buChar char="•"/>
            </a:pPr>
            <a:r>
              <a:rPr lang="en-US" sz="2100" kern="1200" dirty="0" smtClean="0">
                <a:solidFill>
                  <a:prstClr val="black"/>
                </a:solidFill>
                <a:latin typeface="Cambria" panose="02040503050406030204" pitchFamily="18" charset="0"/>
              </a:rPr>
              <a:t>Short videos</a:t>
            </a:r>
          </a:p>
          <a:p>
            <a:pPr marL="285750" indent="-285750" defTabSz="457200">
              <a:buFont typeface="Arial" panose="020B0604020202020204" pitchFamily="34" charset="0"/>
              <a:buChar char="•"/>
            </a:pPr>
            <a:r>
              <a:rPr lang="en-US" sz="2100" kern="1200" dirty="0" smtClean="0">
                <a:solidFill>
                  <a:prstClr val="black"/>
                </a:solidFill>
                <a:latin typeface="Cambria" panose="02040503050406030204" pitchFamily="18" charset="0"/>
              </a:rPr>
              <a:t>Explanations / </a:t>
            </a:r>
            <a:r>
              <a:rPr lang="en-US" sz="2100" b="1" kern="1200" dirty="0" smtClean="0">
                <a:solidFill>
                  <a:srgbClr val="0000FF"/>
                </a:solidFill>
                <a:latin typeface="Cambria" panose="02040503050406030204" pitchFamily="18" charset="0"/>
              </a:rPr>
              <a:t>illustrations</a:t>
            </a:r>
          </a:p>
          <a:p>
            <a:pPr marL="285750" indent="-285750" defTabSz="457200">
              <a:buFont typeface="Arial" panose="020B0604020202020204" pitchFamily="34" charset="0"/>
              <a:buChar char="•"/>
            </a:pPr>
            <a:r>
              <a:rPr lang="en-US" sz="2100" kern="1200" dirty="0" smtClean="0">
                <a:solidFill>
                  <a:prstClr val="black"/>
                </a:solidFill>
                <a:latin typeface="Cambria" panose="02040503050406030204" pitchFamily="18" charset="0"/>
              </a:rPr>
              <a:t>Instructions </a:t>
            </a:r>
          </a:p>
          <a:p>
            <a:pPr marL="285750" indent="-285750" defTabSz="457200">
              <a:buFont typeface="Arial" panose="020B0604020202020204" pitchFamily="34" charset="0"/>
              <a:buChar char="•"/>
            </a:pPr>
            <a:r>
              <a:rPr lang="en-US" sz="2100" kern="1200" dirty="0" smtClean="0">
                <a:solidFill>
                  <a:prstClr val="black"/>
                </a:solidFill>
                <a:latin typeface="Cambria" panose="02040503050406030204" pitchFamily="18" charset="0"/>
              </a:rPr>
              <a:t>Class activities</a:t>
            </a:r>
          </a:p>
          <a:p>
            <a:pPr marL="285750" indent="-285750" defTabSz="457200">
              <a:buFont typeface="Arial" panose="020B0604020202020204" pitchFamily="34" charset="0"/>
              <a:buChar char="•"/>
            </a:pPr>
            <a:r>
              <a:rPr lang="en-US" sz="2100" kern="1200" dirty="0" smtClean="0">
                <a:solidFill>
                  <a:prstClr val="black"/>
                </a:solidFill>
                <a:latin typeface="Cambria" panose="02040503050406030204" pitchFamily="18" charset="0"/>
              </a:rPr>
              <a:t>M.C. questions</a:t>
            </a:r>
          </a:p>
          <a:p>
            <a:pPr marL="285750" indent="-285750" defTabSz="457200">
              <a:buFont typeface="Arial" panose="020B0604020202020204" pitchFamily="34" charset="0"/>
              <a:buChar char="•"/>
            </a:pPr>
            <a:r>
              <a:rPr lang="en-US" sz="2100" kern="1200" dirty="0" smtClean="0">
                <a:solidFill>
                  <a:prstClr val="black"/>
                </a:solidFill>
                <a:latin typeface="Cambria" panose="02040503050406030204" pitchFamily="18" charset="0"/>
              </a:rPr>
              <a:t>Reflections /prompts</a:t>
            </a:r>
            <a:endParaRPr lang="en-US" sz="2100" kern="1200" dirty="0">
              <a:solidFill>
                <a:prstClr val="black"/>
              </a:solidFill>
              <a:latin typeface="Cambria" panose="02040503050406030204" pitchFamily="18" charset="0"/>
            </a:endParaRPr>
          </a:p>
        </p:txBody>
      </p:sp>
      <p:sp>
        <p:nvSpPr>
          <p:cNvPr id="8" name="TextBox 7"/>
          <p:cNvSpPr txBox="1"/>
          <p:nvPr/>
        </p:nvSpPr>
        <p:spPr>
          <a:xfrm>
            <a:off x="135316" y="94503"/>
            <a:ext cx="2087052" cy="1200329"/>
          </a:xfrm>
          <a:prstGeom prst="rect">
            <a:avLst/>
          </a:prstGeom>
          <a:solidFill>
            <a:schemeClr val="bg1"/>
          </a:solidFill>
        </p:spPr>
        <p:txBody>
          <a:bodyPr wrap="square" rtlCol="0">
            <a:spAutoFit/>
          </a:bodyPr>
          <a:lstStyle/>
          <a:p>
            <a:pPr defTabSz="457200"/>
            <a:r>
              <a:rPr lang="en-US" sz="3600" kern="1200" dirty="0" smtClean="0">
                <a:solidFill>
                  <a:prstClr val="black"/>
                </a:solidFill>
                <a:latin typeface="Cambria"/>
                <a:cs typeface="Cambria"/>
              </a:rPr>
              <a:t>MOOC,</a:t>
            </a:r>
          </a:p>
          <a:p>
            <a:pPr defTabSz="457200"/>
            <a:r>
              <a:rPr lang="en-US" sz="3600" i="1" kern="1200" dirty="0" smtClean="0">
                <a:solidFill>
                  <a:prstClr val="black"/>
                </a:solidFill>
                <a:latin typeface="Cambria"/>
                <a:cs typeface="Cambria"/>
              </a:rPr>
              <a:t>complete</a:t>
            </a:r>
            <a:endParaRPr lang="en-US" sz="3600" i="1" kern="1200" dirty="0">
              <a:solidFill>
                <a:prstClr val="black"/>
              </a:solidFill>
              <a:latin typeface="Cambria"/>
              <a:cs typeface="Cambria"/>
            </a:endParaRPr>
          </a:p>
        </p:txBody>
      </p:sp>
      <p:sp>
        <p:nvSpPr>
          <p:cNvPr id="2" name="Rectangle 1"/>
          <p:cNvSpPr/>
          <p:nvPr/>
        </p:nvSpPr>
        <p:spPr>
          <a:xfrm>
            <a:off x="2915752" y="1066800"/>
            <a:ext cx="1255291" cy="22803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9" name="Rectangle 8"/>
          <p:cNvSpPr/>
          <p:nvPr/>
        </p:nvSpPr>
        <p:spPr>
          <a:xfrm>
            <a:off x="3003336" y="5729845"/>
            <a:ext cx="1255291" cy="22803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pic>
        <p:nvPicPr>
          <p:cNvPr id="5" name="Picture 4" descr="AgentZhivago.png"/>
          <p:cNvPicPr>
            <a:picLocks noChangeAspect="1"/>
          </p:cNvPicPr>
          <p:nvPr/>
        </p:nvPicPr>
        <p:blipFill rotWithShape="1">
          <a:blip r:embed="rId3">
            <a:extLst>
              <a:ext uri="{28A0092B-C50C-407E-A947-70E740481C1C}">
                <a14:useLocalDpi xmlns:a14="http://schemas.microsoft.com/office/drawing/2010/main" val="0"/>
              </a:ext>
            </a:extLst>
          </a:blip>
          <a:srcRect l="26938" r="17150"/>
          <a:stretch/>
        </p:blipFill>
        <p:spPr>
          <a:xfrm>
            <a:off x="3112810" y="479513"/>
            <a:ext cx="5443097" cy="5137176"/>
          </a:xfrm>
          <a:prstGeom prst="rect">
            <a:avLst/>
          </a:prstGeom>
        </p:spPr>
      </p:pic>
    </p:spTree>
    <p:extLst>
      <p:ext uri="{BB962C8B-B14F-4D97-AF65-F5344CB8AC3E}">
        <p14:creationId xmlns:p14="http://schemas.microsoft.com/office/powerpoint/2010/main" val="247414379"/>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00400" y="1066800"/>
            <a:ext cx="1524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7" name="Rectangle 6"/>
          <p:cNvSpPr/>
          <p:nvPr/>
        </p:nvSpPr>
        <p:spPr>
          <a:xfrm>
            <a:off x="135316" y="2428617"/>
            <a:ext cx="2590800" cy="30457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defTabSz="457200">
              <a:buFont typeface="Arial" panose="020B0604020202020204" pitchFamily="34" charset="0"/>
              <a:buChar char="•"/>
            </a:pPr>
            <a:r>
              <a:rPr lang="en-US" sz="2100" kern="1200" dirty="0" smtClean="0">
                <a:solidFill>
                  <a:prstClr val="black"/>
                </a:solidFill>
                <a:latin typeface="Cambria" panose="02040503050406030204" pitchFamily="18" charset="0"/>
              </a:rPr>
              <a:t>Lesson plans</a:t>
            </a:r>
          </a:p>
          <a:p>
            <a:pPr marL="285750" indent="-285750" defTabSz="457200">
              <a:buFont typeface="Arial" panose="020B0604020202020204" pitchFamily="34" charset="0"/>
              <a:buChar char="•"/>
            </a:pPr>
            <a:r>
              <a:rPr lang="en-US" sz="2100" kern="1200" dirty="0" smtClean="0">
                <a:solidFill>
                  <a:prstClr val="black"/>
                </a:solidFill>
                <a:latin typeface="Cambria" panose="02040503050406030204" pitchFamily="18" charset="0"/>
              </a:rPr>
              <a:t>Short videos</a:t>
            </a:r>
          </a:p>
          <a:p>
            <a:pPr marL="285750" indent="-285750" defTabSz="457200">
              <a:buFont typeface="Arial" panose="020B0604020202020204" pitchFamily="34" charset="0"/>
              <a:buChar char="•"/>
            </a:pPr>
            <a:r>
              <a:rPr lang="en-US" sz="2100" kern="1200" dirty="0" smtClean="0">
                <a:solidFill>
                  <a:prstClr val="black"/>
                </a:solidFill>
                <a:latin typeface="Cambria" panose="02040503050406030204" pitchFamily="18" charset="0"/>
              </a:rPr>
              <a:t>Explanations / illustrations</a:t>
            </a:r>
          </a:p>
          <a:p>
            <a:pPr marL="285750" indent="-285750" defTabSz="457200">
              <a:buFont typeface="Arial" panose="020B0604020202020204" pitchFamily="34" charset="0"/>
              <a:buChar char="•"/>
            </a:pPr>
            <a:r>
              <a:rPr lang="en-US" sz="2100" b="1" kern="1200" dirty="0" smtClean="0">
                <a:solidFill>
                  <a:srgbClr val="0000FF"/>
                </a:solidFill>
                <a:latin typeface="Cambria" panose="02040503050406030204" pitchFamily="18" charset="0"/>
              </a:rPr>
              <a:t>Instructions</a:t>
            </a:r>
            <a:r>
              <a:rPr lang="en-US" sz="2100" kern="1200" dirty="0" smtClean="0">
                <a:solidFill>
                  <a:srgbClr val="0000FF"/>
                </a:solidFill>
                <a:latin typeface="Cambria" panose="02040503050406030204" pitchFamily="18" charset="0"/>
              </a:rPr>
              <a:t> </a:t>
            </a:r>
          </a:p>
          <a:p>
            <a:pPr marL="285750" indent="-285750" defTabSz="457200">
              <a:buFont typeface="Arial" panose="020B0604020202020204" pitchFamily="34" charset="0"/>
              <a:buChar char="•"/>
            </a:pPr>
            <a:r>
              <a:rPr lang="en-US" sz="2100" kern="1200" dirty="0" smtClean="0">
                <a:solidFill>
                  <a:prstClr val="black"/>
                </a:solidFill>
                <a:latin typeface="Cambria" panose="02040503050406030204" pitchFamily="18" charset="0"/>
              </a:rPr>
              <a:t>Class activities</a:t>
            </a:r>
          </a:p>
          <a:p>
            <a:pPr marL="285750" indent="-285750" defTabSz="457200">
              <a:buFont typeface="Arial" panose="020B0604020202020204" pitchFamily="34" charset="0"/>
              <a:buChar char="•"/>
            </a:pPr>
            <a:r>
              <a:rPr lang="en-US" sz="2100" kern="1200" dirty="0" smtClean="0">
                <a:solidFill>
                  <a:prstClr val="black"/>
                </a:solidFill>
                <a:latin typeface="Cambria" panose="02040503050406030204" pitchFamily="18" charset="0"/>
              </a:rPr>
              <a:t>M.C. questions</a:t>
            </a:r>
          </a:p>
          <a:p>
            <a:pPr marL="285750" indent="-285750" defTabSz="457200">
              <a:buFont typeface="Arial" panose="020B0604020202020204" pitchFamily="34" charset="0"/>
              <a:buChar char="•"/>
            </a:pPr>
            <a:r>
              <a:rPr lang="en-US" sz="2100" kern="1200" dirty="0" smtClean="0">
                <a:solidFill>
                  <a:prstClr val="black"/>
                </a:solidFill>
                <a:latin typeface="Cambria" panose="02040503050406030204" pitchFamily="18" charset="0"/>
              </a:rPr>
              <a:t>Reflections /prompts</a:t>
            </a:r>
            <a:endParaRPr lang="en-US" sz="2100" kern="1200" dirty="0">
              <a:solidFill>
                <a:prstClr val="black"/>
              </a:solidFill>
              <a:latin typeface="Cambria" panose="02040503050406030204" pitchFamily="18" charset="0"/>
            </a:endParaRPr>
          </a:p>
        </p:txBody>
      </p:sp>
      <p:sp>
        <p:nvSpPr>
          <p:cNvPr id="8" name="TextBox 7"/>
          <p:cNvSpPr txBox="1"/>
          <p:nvPr/>
        </p:nvSpPr>
        <p:spPr>
          <a:xfrm>
            <a:off x="135316" y="94503"/>
            <a:ext cx="2087052" cy="1200329"/>
          </a:xfrm>
          <a:prstGeom prst="rect">
            <a:avLst/>
          </a:prstGeom>
          <a:solidFill>
            <a:schemeClr val="bg1"/>
          </a:solidFill>
        </p:spPr>
        <p:txBody>
          <a:bodyPr wrap="square" rtlCol="0">
            <a:spAutoFit/>
          </a:bodyPr>
          <a:lstStyle/>
          <a:p>
            <a:pPr defTabSz="457200"/>
            <a:r>
              <a:rPr lang="en-US" sz="3600" kern="1200" dirty="0" smtClean="0">
                <a:solidFill>
                  <a:prstClr val="black"/>
                </a:solidFill>
                <a:latin typeface="Cambria"/>
                <a:cs typeface="Cambria"/>
              </a:rPr>
              <a:t>MOOC,</a:t>
            </a:r>
          </a:p>
          <a:p>
            <a:pPr defTabSz="457200"/>
            <a:r>
              <a:rPr lang="en-US" sz="3600" i="1" kern="1200" dirty="0" smtClean="0">
                <a:solidFill>
                  <a:prstClr val="black"/>
                </a:solidFill>
                <a:latin typeface="Cambria"/>
                <a:cs typeface="Cambria"/>
              </a:rPr>
              <a:t>complete</a:t>
            </a:r>
            <a:endParaRPr lang="en-US" sz="3600" i="1" kern="1200" dirty="0">
              <a:solidFill>
                <a:prstClr val="black"/>
              </a:solidFill>
              <a:latin typeface="Cambria"/>
              <a:cs typeface="Cambria"/>
            </a:endParaRPr>
          </a:p>
        </p:txBody>
      </p:sp>
      <p:sp>
        <p:nvSpPr>
          <p:cNvPr id="2" name="Rectangle 1"/>
          <p:cNvSpPr/>
          <p:nvPr/>
        </p:nvSpPr>
        <p:spPr>
          <a:xfrm>
            <a:off x="2915752" y="1066800"/>
            <a:ext cx="1255291" cy="22803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9" name="Rectangle 8"/>
          <p:cNvSpPr/>
          <p:nvPr/>
        </p:nvSpPr>
        <p:spPr>
          <a:xfrm>
            <a:off x="3003336" y="5729845"/>
            <a:ext cx="1255291" cy="22803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pic>
        <p:nvPicPr>
          <p:cNvPr id="5" name="Picture 4" descr="LegoActivity.png"/>
          <p:cNvPicPr>
            <a:picLocks noChangeAspect="1"/>
          </p:cNvPicPr>
          <p:nvPr/>
        </p:nvPicPr>
        <p:blipFill rotWithShape="1">
          <a:blip r:embed="rId3">
            <a:extLst>
              <a:ext uri="{28A0092B-C50C-407E-A947-70E740481C1C}">
                <a14:useLocalDpi xmlns:a14="http://schemas.microsoft.com/office/drawing/2010/main" val="0"/>
              </a:ext>
            </a:extLst>
          </a:blip>
          <a:srcRect l="29813" r="18707"/>
          <a:stretch/>
        </p:blipFill>
        <p:spPr>
          <a:xfrm>
            <a:off x="2915752" y="635856"/>
            <a:ext cx="5654010" cy="5550166"/>
          </a:xfrm>
          <a:prstGeom prst="rect">
            <a:avLst/>
          </a:prstGeom>
        </p:spPr>
      </p:pic>
    </p:spTree>
    <p:extLst>
      <p:ext uri="{BB962C8B-B14F-4D97-AF65-F5344CB8AC3E}">
        <p14:creationId xmlns:p14="http://schemas.microsoft.com/office/powerpoint/2010/main" val="2054574060"/>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460375" y="902368"/>
            <a:ext cx="8111612" cy="3898232"/>
          </a:xfrm>
          <a:prstGeom prst="roundRect">
            <a:avLst/>
          </a:prstGeom>
          <a:solidFill>
            <a:schemeClr val="accent6">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7" name="Rounded Rectangle 16"/>
          <p:cNvSpPr/>
          <p:nvPr/>
        </p:nvSpPr>
        <p:spPr>
          <a:xfrm>
            <a:off x="460375" y="5025459"/>
            <a:ext cx="8111612" cy="1532820"/>
          </a:xfrm>
          <a:prstGeom prst="round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 name="AutoShape 2" descr="Displaying DSC_0004.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en-US" sz="1800" kern="1200">
              <a:solidFill>
                <a:prstClr val="black"/>
              </a:solidFill>
              <a:latin typeface="Calibri"/>
            </a:endParaRPr>
          </a:p>
        </p:txBody>
      </p:sp>
      <p:sp>
        <p:nvSpPr>
          <p:cNvPr id="3" name="AutoShape 4" descr="Displaying DSC_0004.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en-US" sz="1800" kern="1200">
              <a:solidFill>
                <a:prstClr val="black"/>
              </a:solidFill>
              <a:latin typeface="Calibri"/>
            </a:endParaRPr>
          </a:p>
        </p:txBody>
      </p:sp>
      <p:sp>
        <p:nvSpPr>
          <p:cNvPr id="4" name="AutoShape 6" descr="Displaying DSC_0004.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en-US" sz="1800" kern="1200">
              <a:solidFill>
                <a:prstClr val="black"/>
              </a:solidFill>
              <a:latin typeface="Calibri"/>
            </a:endParaRPr>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3717" t="8589" r="4733" b="21020"/>
          <a:stretch/>
        </p:blipFill>
        <p:spPr>
          <a:xfrm>
            <a:off x="1092737" y="1121296"/>
            <a:ext cx="6877367" cy="3512098"/>
          </a:xfrm>
          <a:prstGeom prst="rect">
            <a:avLst/>
          </a:prstGeom>
        </p:spPr>
      </p:pic>
      <p:sp>
        <p:nvSpPr>
          <p:cNvPr id="8" name="TextBox 7"/>
          <p:cNvSpPr txBox="1"/>
          <p:nvPr/>
        </p:nvSpPr>
        <p:spPr>
          <a:xfrm>
            <a:off x="135316" y="94503"/>
            <a:ext cx="5984404" cy="646331"/>
          </a:xfrm>
          <a:prstGeom prst="rect">
            <a:avLst/>
          </a:prstGeom>
          <a:solidFill>
            <a:schemeClr val="bg1"/>
          </a:solidFill>
        </p:spPr>
        <p:txBody>
          <a:bodyPr wrap="square" rtlCol="0">
            <a:spAutoFit/>
          </a:bodyPr>
          <a:lstStyle/>
          <a:p>
            <a:pPr defTabSz="457200"/>
            <a:r>
              <a:rPr lang="en-US" sz="3600" kern="1200" dirty="0" smtClean="0">
                <a:solidFill>
                  <a:prstClr val="black"/>
                </a:solidFill>
                <a:latin typeface="Cambria"/>
                <a:cs typeface="Cambria"/>
              </a:rPr>
              <a:t>In-house team</a:t>
            </a:r>
            <a:endParaRPr lang="en-US" sz="3600" i="1" kern="1200" dirty="0">
              <a:solidFill>
                <a:prstClr val="black"/>
              </a:solidFill>
              <a:latin typeface="Cambria"/>
              <a:cs typeface="Cambria"/>
            </a:endParaRPr>
          </a:p>
        </p:txBody>
      </p:sp>
      <p:sp>
        <p:nvSpPr>
          <p:cNvPr id="13" name="Rectangle 12"/>
          <p:cNvSpPr/>
          <p:nvPr/>
        </p:nvSpPr>
        <p:spPr>
          <a:xfrm>
            <a:off x="6392544" y="280472"/>
            <a:ext cx="2406972" cy="369332"/>
          </a:xfrm>
          <a:prstGeom prst="rect">
            <a:avLst/>
          </a:prstGeom>
        </p:spPr>
        <p:txBody>
          <a:bodyPr wrap="square">
            <a:spAutoFit/>
          </a:bodyPr>
          <a:lstStyle/>
          <a:p>
            <a:pPr algn="r" defTabSz="457200"/>
            <a:r>
              <a:rPr lang="en-US" sz="1800" kern="1200" dirty="0" smtClean="0">
                <a:solidFill>
                  <a:prstClr val="black"/>
                </a:solidFill>
                <a:latin typeface="Cambria" panose="02040503050406030204" pitchFamily="18" charset="0"/>
              </a:rPr>
              <a:t>How it's </a:t>
            </a:r>
            <a:r>
              <a:rPr lang="en-US" sz="1800" b="1" i="1" kern="1200" dirty="0" smtClean="0">
                <a:solidFill>
                  <a:prstClr val="black"/>
                </a:solidFill>
                <a:latin typeface="Cambria" panose="02040503050406030204" pitchFamily="18" charset="0"/>
              </a:rPr>
              <a:t>sold</a:t>
            </a:r>
            <a:r>
              <a:rPr lang="en-US" sz="1800" kern="1200" dirty="0" smtClean="0">
                <a:solidFill>
                  <a:prstClr val="black"/>
                </a:solidFill>
                <a:latin typeface="Cambria" panose="02040503050406030204" pitchFamily="18" charset="0"/>
              </a:rPr>
              <a:t>…</a:t>
            </a:r>
            <a:endParaRPr lang="en-US" sz="1800" kern="1200" dirty="0">
              <a:solidFill>
                <a:prstClr val="black"/>
              </a:solidFill>
              <a:latin typeface="Calibri"/>
            </a:endParaRPr>
          </a:p>
        </p:txBody>
      </p:sp>
      <p:sp>
        <p:nvSpPr>
          <p:cNvPr id="14" name="Rectangle 13"/>
          <p:cNvSpPr/>
          <p:nvPr/>
        </p:nvSpPr>
        <p:spPr>
          <a:xfrm>
            <a:off x="6525649" y="5364978"/>
            <a:ext cx="3474868" cy="369332"/>
          </a:xfrm>
          <a:prstGeom prst="rect">
            <a:avLst/>
          </a:prstGeom>
        </p:spPr>
        <p:txBody>
          <a:bodyPr wrap="square">
            <a:spAutoFit/>
          </a:bodyPr>
          <a:lstStyle/>
          <a:p>
            <a:pPr defTabSz="457200"/>
            <a:r>
              <a:rPr lang="en-US" sz="1800" kern="1200" dirty="0" err="1" smtClean="0">
                <a:solidFill>
                  <a:prstClr val="black"/>
                </a:solidFill>
                <a:latin typeface="Cambria" panose="02040503050406030204" pitchFamily="18" charset="0"/>
              </a:rPr>
              <a:t>MuddX</a:t>
            </a:r>
            <a:r>
              <a:rPr lang="en-US" sz="1800" kern="1200" dirty="0" smtClean="0">
                <a:solidFill>
                  <a:prstClr val="black"/>
                </a:solidFill>
                <a:latin typeface="Cambria" panose="02040503050406030204" pitchFamily="18" charset="0"/>
              </a:rPr>
              <a:t> logo</a:t>
            </a:r>
            <a:endParaRPr lang="en-US" sz="1800" kern="1200" dirty="0">
              <a:solidFill>
                <a:prstClr val="black"/>
              </a:solidFill>
              <a:latin typeface="Calibri"/>
            </a:endParaRPr>
          </a:p>
        </p:txBody>
      </p:sp>
      <p:sp>
        <p:nvSpPr>
          <p:cNvPr id="15" name="Rectangle 14"/>
          <p:cNvSpPr/>
          <p:nvPr/>
        </p:nvSpPr>
        <p:spPr>
          <a:xfrm>
            <a:off x="871705" y="5367117"/>
            <a:ext cx="3474868" cy="369332"/>
          </a:xfrm>
          <a:prstGeom prst="rect">
            <a:avLst/>
          </a:prstGeom>
        </p:spPr>
        <p:txBody>
          <a:bodyPr wrap="square">
            <a:spAutoFit/>
          </a:bodyPr>
          <a:lstStyle/>
          <a:p>
            <a:pPr defTabSz="457200"/>
            <a:r>
              <a:rPr lang="en-US" sz="1800" kern="1200" dirty="0" err="1" smtClean="0">
                <a:solidFill>
                  <a:prstClr val="black"/>
                </a:solidFill>
                <a:latin typeface="Cambria" panose="02040503050406030204" pitchFamily="18" charset="0"/>
              </a:rPr>
              <a:t>EdX</a:t>
            </a:r>
            <a:r>
              <a:rPr lang="en-US" sz="1800" kern="1200" dirty="0" smtClean="0">
                <a:solidFill>
                  <a:prstClr val="black"/>
                </a:solidFill>
                <a:latin typeface="Cambria" panose="02040503050406030204" pitchFamily="18" charset="0"/>
              </a:rPr>
              <a:t> logo</a:t>
            </a:r>
            <a:endParaRPr lang="en-US" sz="1800" kern="1200" dirty="0">
              <a:solidFill>
                <a:prstClr val="black"/>
              </a:solidFill>
              <a:latin typeface="Calibri"/>
            </a:endParaRPr>
          </a:p>
        </p:txBody>
      </p:sp>
      <p:sp>
        <p:nvSpPr>
          <p:cNvPr id="16" name="Rectangle 15"/>
          <p:cNvSpPr/>
          <p:nvPr/>
        </p:nvSpPr>
        <p:spPr>
          <a:xfrm>
            <a:off x="3529606" y="5367117"/>
            <a:ext cx="2406972" cy="369332"/>
          </a:xfrm>
          <a:prstGeom prst="rect">
            <a:avLst/>
          </a:prstGeom>
        </p:spPr>
        <p:txBody>
          <a:bodyPr wrap="square">
            <a:spAutoFit/>
          </a:bodyPr>
          <a:lstStyle/>
          <a:p>
            <a:pPr defTabSz="457200"/>
            <a:r>
              <a:rPr lang="en-US" sz="1800" kern="1200" dirty="0" smtClean="0">
                <a:solidFill>
                  <a:prstClr val="black"/>
                </a:solidFill>
                <a:latin typeface="Cambria" panose="02040503050406030204" pitchFamily="18" charset="0"/>
              </a:rPr>
              <a:t>Amazon EC2 logo</a:t>
            </a:r>
            <a:endParaRPr lang="en-US" sz="1800" kern="1200" dirty="0">
              <a:solidFill>
                <a:prstClr val="black"/>
              </a:solidFill>
              <a:latin typeface="Calibri"/>
            </a:endParaRPr>
          </a:p>
        </p:txBody>
      </p:sp>
    </p:spTree>
    <p:extLst>
      <p:ext uri="{BB962C8B-B14F-4D97-AF65-F5344CB8AC3E}">
        <p14:creationId xmlns:p14="http://schemas.microsoft.com/office/powerpoint/2010/main" val="2109295069"/>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475614" y="2743264"/>
            <a:ext cx="8111612" cy="3898232"/>
          </a:xfrm>
          <a:prstGeom prst="roundRect">
            <a:avLst/>
          </a:prstGeom>
          <a:solidFill>
            <a:schemeClr val="accent6">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 name="AutoShape 2" descr="Displaying DSC_0004.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en-US" sz="1800" kern="1200">
              <a:solidFill>
                <a:prstClr val="black"/>
              </a:solidFill>
              <a:latin typeface="Calibri"/>
            </a:endParaRPr>
          </a:p>
        </p:txBody>
      </p:sp>
      <p:sp>
        <p:nvSpPr>
          <p:cNvPr id="3" name="AutoShape 4" descr="Displaying DSC_0004.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en-US" sz="1800" kern="1200">
              <a:solidFill>
                <a:prstClr val="black"/>
              </a:solidFill>
              <a:latin typeface="Calibri"/>
            </a:endParaRPr>
          </a:p>
        </p:txBody>
      </p:sp>
      <p:sp>
        <p:nvSpPr>
          <p:cNvPr id="4" name="AutoShape 6" descr="Displaying DSC_0004.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en-US" sz="1800" kern="1200">
              <a:solidFill>
                <a:prstClr val="black"/>
              </a:solidFill>
              <a:latin typeface="Calibri"/>
            </a:endParaRPr>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3717" t="8589" r="4733" b="21020"/>
          <a:stretch/>
        </p:blipFill>
        <p:spPr>
          <a:xfrm>
            <a:off x="1092737" y="2912436"/>
            <a:ext cx="6877367" cy="3512098"/>
          </a:xfrm>
          <a:prstGeom prst="rect">
            <a:avLst/>
          </a:prstGeom>
        </p:spPr>
      </p:pic>
      <p:sp>
        <p:nvSpPr>
          <p:cNvPr id="8" name="TextBox 7"/>
          <p:cNvSpPr txBox="1"/>
          <p:nvPr/>
        </p:nvSpPr>
        <p:spPr>
          <a:xfrm>
            <a:off x="135316" y="94503"/>
            <a:ext cx="5984404" cy="646331"/>
          </a:xfrm>
          <a:prstGeom prst="rect">
            <a:avLst/>
          </a:prstGeom>
          <a:solidFill>
            <a:schemeClr val="bg1"/>
          </a:solidFill>
        </p:spPr>
        <p:txBody>
          <a:bodyPr wrap="square" rtlCol="0">
            <a:spAutoFit/>
          </a:bodyPr>
          <a:lstStyle/>
          <a:p>
            <a:pPr defTabSz="457200"/>
            <a:r>
              <a:rPr lang="en-US" sz="3600" kern="1200" dirty="0" smtClean="0">
                <a:solidFill>
                  <a:prstClr val="black"/>
                </a:solidFill>
                <a:latin typeface="Cambria"/>
                <a:cs typeface="Cambria"/>
              </a:rPr>
              <a:t>In-house team</a:t>
            </a:r>
            <a:endParaRPr lang="en-US" sz="3600" i="1" kern="1200" dirty="0">
              <a:solidFill>
                <a:prstClr val="black"/>
              </a:solidFill>
              <a:latin typeface="Cambria"/>
              <a:cs typeface="Cambria"/>
            </a:endParaRPr>
          </a:p>
        </p:txBody>
      </p:sp>
      <p:sp>
        <p:nvSpPr>
          <p:cNvPr id="13" name="Rectangle 12"/>
          <p:cNvSpPr/>
          <p:nvPr/>
        </p:nvSpPr>
        <p:spPr>
          <a:xfrm>
            <a:off x="6392544" y="280472"/>
            <a:ext cx="2406972" cy="369332"/>
          </a:xfrm>
          <a:prstGeom prst="rect">
            <a:avLst/>
          </a:prstGeom>
        </p:spPr>
        <p:txBody>
          <a:bodyPr wrap="square">
            <a:spAutoFit/>
          </a:bodyPr>
          <a:lstStyle/>
          <a:p>
            <a:pPr algn="r" defTabSz="457200"/>
            <a:r>
              <a:rPr lang="en-US" sz="1800" kern="1200" dirty="0" smtClean="0">
                <a:solidFill>
                  <a:prstClr val="black"/>
                </a:solidFill>
                <a:latin typeface="Cambria" panose="02040503050406030204" pitchFamily="18" charset="0"/>
              </a:rPr>
              <a:t>How it </a:t>
            </a:r>
            <a:r>
              <a:rPr lang="en-US" sz="1800" b="1" i="1" kern="1200" dirty="0" smtClean="0">
                <a:solidFill>
                  <a:prstClr val="black"/>
                </a:solidFill>
                <a:latin typeface="Cambria" panose="02040503050406030204" pitchFamily="18" charset="0"/>
              </a:rPr>
              <a:t>feels</a:t>
            </a:r>
            <a:r>
              <a:rPr lang="en-US" sz="1800" kern="1200" dirty="0" smtClean="0">
                <a:solidFill>
                  <a:prstClr val="black"/>
                </a:solidFill>
                <a:latin typeface="Cambria" panose="02040503050406030204" pitchFamily="18" charset="0"/>
              </a:rPr>
              <a:t>…</a:t>
            </a:r>
            <a:endParaRPr lang="en-US" sz="1800" kern="1200" dirty="0">
              <a:solidFill>
                <a:prstClr val="black"/>
              </a:solidFill>
              <a:latin typeface="Calibri"/>
            </a:endParaRPr>
          </a:p>
        </p:txBody>
      </p:sp>
      <p:sp>
        <p:nvSpPr>
          <p:cNvPr id="14" name="Rounded Rectangle 13"/>
          <p:cNvSpPr/>
          <p:nvPr/>
        </p:nvSpPr>
        <p:spPr>
          <a:xfrm>
            <a:off x="526297" y="1029179"/>
            <a:ext cx="8111612" cy="1532820"/>
          </a:xfrm>
          <a:prstGeom prst="round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5" name="Rectangle 14"/>
          <p:cNvSpPr/>
          <p:nvPr/>
        </p:nvSpPr>
        <p:spPr>
          <a:xfrm>
            <a:off x="937627" y="1370837"/>
            <a:ext cx="3474868" cy="369332"/>
          </a:xfrm>
          <a:prstGeom prst="rect">
            <a:avLst/>
          </a:prstGeom>
        </p:spPr>
        <p:txBody>
          <a:bodyPr wrap="square">
            <a:spAutoFit/>
          </a:bodyPr>
          <a:lstStyle/>
          <a:p>
            <a:pPr defTabSz="457200"/>
            <a:r>
              <a:rPr lang="en-US" sz="1800" kern="1200" dirty="0" err="1" smtClean="0">
                <a:solidFill>
                  <a:prstClr val="black"/>
                </a:solidFill>
                <a:latin typeface="Cambria" panose="02040503050406030204" pitchFamily="18" charset="0"/>
              </a:rPr>
              <a:t>EdX</a:t>
            </a:r>
            <a:r>
              <a:rPr lang="en-US" sz="1800" kern="1200" dirty="0" smtClean="0">
                <a:solidFill>
                  <a:prstClr val="black"/>
                </a:solidFill>
                <a:latin typeface="Cambria" panose="02040503050406030204" pitchFamily="18" charset="0"/>
              </a:rPr>
              <a:t> logo</a:t>
            </a:r>
            <a:endParaRPr lang="en-US" sz="1800" kern="1200" dirty="0">
              <a:solidFill>
                <a:prstClr val="black"/>
              </a:solidFill>
              <a:latin typeface="Calibri"/>
            </a:endParaRPr>
          </a:p>
        </p:txBody>
      </p:sp>
      <p:sp>
        <p:nvSpPr>
          <p:cNvPr id="16" name="Rectangle 15"/>
          <p:cNvSpPr/>
          <p:nvPr/>
        </p:nvSpPr>
        <p:spPr>
          <a:xfrm>
            <a:off x="3595528" y="1370837"/>
            <a:ext cx="2406972" cy="369332"/>
          </a:xfrm>
          <a:prstGeom prst="rect">
            <a:avLst/>
          </a:prstGeom>
        </p:spPr>
        <p:txBody>
          <a:bodyPr wrap="square">
            <a:spAutoFit/>
          </a:bodyPr>
          <a:lstStyle/>
          <a:p>
            <a:pPr defTabSz="457200"/>
            <a:r>
              <a:rPr lang="en-US" sz="1800" kern="1200" dirty="0" smtClean="0">
                <a:solidFill>
                  <a:prstClr val="black"/>
                </a:solidFill>
                <a:latin typeface="Cambria" panose="02040503050406030204" pitchFamily="18" charset="0"/>
              </a:rPr>
              <a:t>Amazon EC2 logo</a:t>
            </a:r>
            <a:endParaRPr lang="en-US" sz="1800" kern="1200" dirty="0">
              <a:solidFill>
                <a:prstClr val="black"/>
              </a:solidFill>
              <a:latin typeface="Calibri"/>
            </a:endParaRPr>
          </a:p>
        </p:txBody>
      </p:sp>
      <p:sp>
        <p:nvSpPr>
          <p:cNvPr id="17" name="Rectangle 16"/>
          <p:cNvSpPr/>
          <p:nvPr/>
        </p:nvSpPr>
        <p:spPr>
          <a:xfrm>
            <a:off x="6392544" y="1784073"/>
            <a:ext cx="3474868" cy="369332"/>
          </a:xfrm>
          <a:prstGeom prst="rect">
            <a:avLst/>
          </a:prstGeom>
        </p:spPr>
        <p:txBody>
          <a:bodyPr wrap="square">
            <a:spAutoFit/>
          </a:bodyPr>
          <a:lstStyle/>
          <a:p>
            <a:pPr defTabSz="457200"/>
            <a:r>
              <a:rPr lang="en-US" sz="1800" kern="1200" dirty="0" err="1" smtClean="0">
                <a:solidFill>
                  <a:prstClr val="black"/>
                </a:solidFill>
                <a:latin typeface="Cambria" panose="02040503050406030204" pitchFamily="18" charset="0"/>
              </a:rPr>
              <a:t>MuddX</a:t>
            </a:r>
            <a:r>
              <a:rPr lang="en-US" sz="1800" kern="1200" dirty="0" smtClean="0">
                <a:solidFill>
                  <a:prstClr val="black"/>
                </a:solidFill>
                <a:latin typeface="Cambria" panose="02040503050406030204" pitchFamily="18" charset="0"/>
              </a:rPr>
              <a:t> logo</a:t>
            </a:r>
            <a:endParaRPr lang="en-US" sz="1800" kern="1200" dirty="0">
              <a:solidFill>
                <a:prstClr val="black"/>
              </a:solidFill>
              <a:latin typeface="Calibri"/>
            </a:endParaRPr>
          </a:p>
        </p:txBody>
      </p:sp>
    </p:spTree>
    <p:extLst>
      <p:ext uri="{BB962C8B-B14F-4D97-AF65-F5344CB8AC3E}">
        <p14:creationId xmlns:p14="http://schemas.microsoft.com/office/powerpoint/2010/main" val="3638844122"/>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75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p:cNvSpPr txBox="1"/>
          <p:nvPr/>
        </p:nvSpPr>
        <p:spPr>
          <a:xfrm>
            <a:off x="101600" y="877725"/>
            <a:ext cx="5273675" cy="646331"/>
          </a:xfrm>
          <a:prstGeom prst="rect">
            <a:avLst/>
          </a:prstGeom>
          <a:solidFill>
            <a:schemeClr val="bg1">
              <a:lumMod val="95000"/>
            </a:schemeClr>
          </a:solidFill>
        </p:spPr>
        <p:txBody>
          <a:bodyPr wrap="square" rtlCol="0">
            <a:spAutoFit/>
          </a:bodyPr>
          <a:lstStyle/>
          <a:p>
            <a:pPr defTabSz="457200"/>
            <a:r>
              <a:rPr lang="en-US" sz="3600" kern="1200" dirty="0" smtClean="0">
                <a:solidFill>
                  <a:prstClr val="black"/>
                </a:solidFill>
                <a:latin typeface="Cambria"/>
                <a:cs typeface="Cambria"/>
              </a:rPr>
              <a:t>MOOCs are for </a:t>
            </a:r>
            <a:r>
              <a:rPr lang="en-US" sz="3600" i="1" kern="1200" dirty="0" smtClean="0">
                <a:solidFill>
                  <a:prstClr val="black"/>
                </a:solidFill>
                <a:latin typeface="Cambria"/>
                <a:cs typeface="Cambria"/>
              </a:rPr>
              <a:t>teachers </a:t>
            </a:r>
            <a:r>
              <a:rPr lang="en-US" sz="3600" kern="1200" dirty="0" smtClean="0">
                <a:solidFill>
                  <a:prstClr val="black"/>
                </a:solidFill>
                <a:latin typeface="Cambria"/>
                <a:cs typeface="Cambria"/>
              </a:rPr>
              <a:t>…</a:t>
            </a:r>
            <a:endParaRPr lang="en-US" sz="3600" b="1" kern="1200" dirty="0">
              <a:solidFill>
                <a:srgbClr val="008000"/>
              </a:solidFill>
              <a:latin typeface="Cambria"/>
              <a:cs typeface="Cambria"/>
            </a:endParaRPr>
          </a:p>
        </p:txBody>
      </p:sp>
      <p:sp>
        <p:nvSpPr>
          <p:cNvPr id="7" name="TextBox 6"/>
          <p:cNvSpPr txBox="1"/>
          <p:nvPr/>
        </p:nvSpPr>
        <p:spPr>
          <a:xfrm>
            <a:off x="3862136" y="6074346"/>
            <a:ext cx="5168835" cy="646331"/>
          </a:xfrm>
          <a:prstGeom prst="rect">
            <a:avLst/>
          </a:prstGeom>
          <a:solidFill>
            <a:schemeClr val="bg1">
              <a:lumMod val="95000"/>
            </a:schemeClr>
          </a:solidFill>
        </p:spPr>
        <p:txBody>
          <a:bodyPr wrap="square" rtlCol="0">
            <a:spAutoFit/>
          </a:bodyPr>
          <a:lstStyle/>
          <a:p>
            <a:pPr algn="r" defTabSz="457200"/>
            <a:r>
              <a:rPr lang="en-US" sz="3600" kern="1200" dirty="0" smtClean="0">
                <a:solidFill>
                  <a:prstClr val="black"/>
                </a:solidFill>
                <a:latin typeface="Cambria"/>
                <a:cs typeface="Cambria"/>
              </a:rPr>
              <a:t>… and the </a:t>
            </a:r>
            <a:r>
              <a:rPr lang="en-US" sz="3600" i="1" kern="1200" dirty="0" smtClean="0">
                <a:solidFill>
                  <a:prstClr val="black"/>
                </a:solidFill>
                <a:latin typeface="Cambria"/>
                <a:cs typeface="Cambria"/>
              </a:rPr>
              <a:t>teachers count</a:t>
            </a:r>
            <a:r>
              <a:rPr lang="en-US" sz="3600" kern="1200" dirty="0" smtClean="0">
                <a:solidFill>
                  <a:prstClr val="black"/>
                </a:solidFill>
                <a:latin typeface="Cambria"/>
                <a:cs typeface="Cambria"/>
              </a:rPr>
              <a:t>.</a:t>
            </a:r>
            <a:endParaRPr lang="en-US" sz="3600" b="1" kern="1200" dirty="0">
              <a:solidFill>
                <a:srgbClr val="008000"/>
              </a:solidFill>
              <a:latin typeface="Cambria"/>
              <a:cs typeface="Cambria"/>
            </a:endParaRPr>
          </a:p>
        </p:txBody>
      </p:sp>
      <p:sp>
        <p:nvSpPr>
          <p:cNvPr id="8" name="TextBox 7"/>
          <p:cNvSpPr txBox="1"/>
          <p:nvPr/>
        </p:nvSpPr>
        <p:spPr>
          <a:xfrm>
            <a:off x="101601" y="82668"/>
            <a:ext cx="6648116" cy="646331"/>
          </a:xfrm>
          <a:prstGeom prst="rect">
            <a:avLst/>
          </a:prstGeom>
          <a:solidFill>
            <a:schemeClr val="bg1">
              <a:lumMod val="95000"/>
            </a:schemeClr>
          </a:solidFill>
        </p:spPr>
        <p:txBody>
          <a:bodyPr wrap="square" rtlCol="0">
            <a:spAutoFit/>
          </a:bodyPr>
          <a:lstStyle/>
          <a:p>
            <a:pPr defTabSz="457200"/>
            <a:r>
              <a:rPr lang="en-US" sz="3600" kern="1200" dirty="0" smtClean="0">
                <a:solidFill>
                  <a:prstClr val="black"/>
                </a:solidFill>
                <a:latin typeface="Cambria"/>
                <a:cs typeface="Cambria"/>
              </a:rPr>
              <a:t>Teachers are CS's </a:t>
            </a:r>
            <a:r>
              <a:rPr lang="en-US" sz="2100" kern="1200" dirty="0" smtClean="0">
                <a:solidFill>
                  <a:prstClr val="black"/>
                </a:solidFill>
                <a:latin typeface="Cambria"/>
                <a:cs typeface="Cambria"/>
              </a:rPr>
              <a:t>(esp. </a:t>
            </a:r>
            <a:r>
              <a:rPr lang="en-US" sz="2100" kern="1200" dirty="0" err="1" smtClean="0">
                <a:solidFill>
                  <a:prstClr val="black"/>
                </a:solidFill>
                <a:latin typeface="Cambria"/>
                <a:cs typeface="Cambria"/>
              </a:rPr>
              <a:t>MyCS</a:t>
            </a:r>
            <a:r>
              <a:rPr lang="en-US" sz="2100" kern="1200" dirty="0" smtClean="0">
                <a:solidFill>
                  <a:prstClr val="black"/>
                </a:solidFill>
                <a:latin typeface="Cambria"/>
                <a:cs typeface="Cambria"/>
              </a:rPr>
              <a:t>)</a:t>
            </a:r>
            <a:r>
              <a:rPr lang="en-US" sz="3600" kern="1200" dirty="0" smtClean="0">
                <a:solidFill>
                  <a:prstClr val="black"/>
                </a:solidFill>
                <a:latin typeface="Cambria"/>
                <a:cs typeface="Cambria"/>
              </a:rPr>
              <a:t> vectors.</a:t>
            </a:r>
          </a:p>
        </p:txBody>
      </p:sp>
      <p:pic>
        <p:nvPicPr>
          <p:cNvPr id="9" name="Picture 8" descr="HMC BGW RGB 150dpi.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0873" y="5819138"/>
            <a:ext cx="925623" cy="925623"/>
          </a:xfrm>
          <a:prstGeom prst="rect">
            <a:avLst/>
          </a:prstGeom>
        </p:spPr>
      </p:pic>
      <p:pic>
        <p:nvPicPr>
          <p:cNvPr id="10" name="Picture 9" descr="600px-NSF_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278" y="5837176"/>
            <a:ext cx="889547" cy="889547"/>
          </a:xfrm>
          <a:prstGeom prst="rect">
            <a:avLst/>
          </a:prstGeom>
        </p:spPr>
      </p:pic>
    </p:spTree>
    <p:extLst>
      <p:ext uri="{BB962C8B-B14F-4D97-AF65-F5344CB8AC3E}">
        <p14:creationId xmlns:p14="http://schemas.microsoft.com/office/powerpoint/2010/main" val="3767978262"/>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5316" y="194513"/>
            <a:ext cx="7850396" cy="646331"/>
          </a:xfrm>
          <a:prstGeom prst="rect">
            <a:avLst/>
          </a:prstGeom>
          <a:noFill/>
        </p:spPr>
        <p:txBody>
          <a:bodyPr wrap="square" rtlCol="0">
            <a:spAutoFit/>
          </a:bodyPr>
          <a:lstStyle/>
          <a:p>
            <a:pPr defTabSz="457200"/>
            <a:r>
              <a:rPr lang="en-US" sz="3600" kern="1200" dirty="0" smtClean="0">
                <a:solidFill>
                  <a:prstClr val="black"/>
                </a:solidFill>
                <a:latin typeface="Cambria"/>
                <a:cs typeface="Cambria"/>
              </a:rPr>
              <a:t>We </a:t>
            </a:r>
            <a:r>
              <a:rPr lang="en-US" sz="3600" b="1" i="1" kern="1200" dirty="0" smtClean="0">
                <a:solidFill>
                  <a:prstClr val="black"/>
                </a:solidFill>
                <a:latin typeface="Cambria"/>
                <a:cs typeface="Cambria"/>
              </a:rPr>
              <a:t>do</a:t>
            </a:r>
            <a:r>
              <a:rPr lang="en-US" sz="3600" kern="1200" dirty="0" smtClean="0">
                <a:solidFill>
                  <a:prstClr val="black"/>
                </a:solidFill>
                <a:latin typeface="Cambria"/>
                <a:cs typeface="Cambria"/>
              </a:rPr>
              <a:t> need to support teachers</a:t>
            </a:r>
            <a:endParaRPr lang="en-US" sz="3600" b="1" i="1" kern="1200" dirty="0">
              <a:solidFill>
                <a:srgbClr val="008000"/>
              </a:solidFill>
              <a:latin typeface="Cambria"/>
              <a:cs typeface="Cambria"/>
            </a:endParaRPr>
          </a:p>
        </p:txBody>
      </p:sp>
      <p:sp>
        <p:nvSpPr>
          <p:cNvPr id="19" name="TextBox 18"/>
          <p:cNvSpPr txBox="1"/>
          <p:nvPr/>
        </p:nvSpPr>
        <p:spPr>
          <a:xfrm>
            <a:off x="215317" y="4981872"/>
            <a:ext cx="4693568" cy="415498"/>
          </a:xfrm>
          <a:prstGeom prst="rect">
            <a:avLst/>
          </a:prstGeom>
          <a:noFill/>
        </p:spPr>
        <p:txBody>
          <a:bodyPr wrap="square" rtlCol="0">
            <a:spAutoFit/>
          </a:bodyPr>
          <a:lstStyle/>
          <a:p>
            <a:pPr algn="ctr" defTabSz="457200"/>
            <a:r>
              <a:rPr lang="en-US" sz="2100" kern="1200" dirty="0" smtClean="0">
                <a:solidFill>
                  <a:prstClr val="black"/>
                </a:solidFill>
                <a:latin typeface="Cambria"/>
                <a:cs typeface="Cambria"/>
              </a:rPr>
              <a:t>18 weeks of day-by-day lesson plans</a:t>
            </a:r>
            <a:endParaRPr lang="en-US" sz="2100" b="1" i="1" kern="1200" dirty="0">
              <a:solidFill>
                <a:srgbClr val="008000"/>
              </a:solidFill>
              <a:latin typeface="Cambria"/>
              <a:cs typeface="Cambria"/>
            </a:endParaRPr>
          </a:p>
        </p:txBody>
      </p:sp>
      <p:sp>
        <p:nvSpPr>
          <p:cNvPr id="20" name="Rectangle 19"/>
          <p:cNvSpPr/>
          <p:nvPr/>
        </p:nvSpPr>
        <p:spPr>
          <a:xfrm>
            <a:off x="7012945" y="263165"/>
            <a:ext cx="1727770" cy="553998"/>
          </a:xfrm>
          <a:prstGeom prst="rect">
            <a:avLst/>
          </a:prstGeom>
          <a:solidFill>
            <a:schemeClr val="bg1">
              <a:lumMod val="95000"/>
            </a:schemeClr>
          </a:solidFill>
        </p:spPr>
        <p:txBody>
          <a:bodyPr wrap="square">
            <a:spAutoFit/>
          </a:bodyPr>
          <a:lstStyle/>
          <a:p>
            <a:pPr algn="ctr" defTabSz="457200"/>
            <a:r>
              <a:rPr lang="en-US" sz="1500" kern="1200" dirty="0" smtClean="0">
                <a:solidFill>
                  <a:prstClr val="black"/>
                </a:solidFill>
                <a:latin typeface="Calibri"/>
                <a:cs typeface="Cambria"/>
              </a:rPr>
              <a:t>with all that excellent material</a:t>
            </a:r>
            <a:endParaRPr lang="en-US" sz="1500" kern="1200" dirty="0">
              <a:solidFill>
                <a:prstClr val="black"/>
              </a:solidFill>
              <a:latin typeface="Calibri"/>
            </a:endParaRPr>
          </a:p>
        </p:txBody>
      </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7182" y="3378628"/>
            <a:ext cx="2146358" cy="755606"/>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8768" y="1052867"/>
            <a:ext cx="2423187" cy="787785"/>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5717" y="2076356"/>
            <a:ext cx="1909288" cy="1066568"/>
          </a:xfrm>
          <a:prstGeom prst="rect">
            <a:avLst/>
          </a:prstGeom>
        </p:spPr>
      </p:pic>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7785" y="4369938"/>
            <a:ext cx="2205153" cy="600118"/>
          </a:xfrm>
          <a:prstGeom prst="rect">
            <a:avLst/>
          </a:prstGeom>
        </p:spPr>
      </p:pic>
      <p:pic>
        <p:nvPicPr>
          <p:cNvPr id="28" name="Picture 27" descr="Screen Shot 2014-03-03 at 10.28.22 AM.png"/>
          <p:cNvPicPr>
            <a:picLocks noChangeAspect="1"/>
          </p:cNvPicPr>
          <p:nvPr/>
        </p:nvPicPr>
        <p:blipFill rotWithShape="1">
          <a:blip r:embed="rId6">
            <a:extLst>
              <a:ext uri="{28A0092B-C50C-407E-A947-70E740481C1C}">
                <a14:useLocalDpi xmlns:a14="http://schemas.microsoft.com/office/drawing/2010/main" val="0"/>
              </a:ext>
            </a:extLst>
          </a:blip>
          <a:srcRect l="8754" t="60542" r="52871" b="12008"/>
          <a:stretch/>
        </p:blipFill>
        <p:spPr>
          <a:xfrm>
            <a:off x="107028" y="2182148"/>
            <a:ext cx="5033981" cy="2668329"/>
          </a:xfrm>
          <a:prstGeom prst="rect">
            <a:avLst/>
          </a:prstGeom>
          <a:ln w="38100">
            <a:solidFill>
              <a:schemeClr val="bg1">
                <a:lumMod val="85000"/>
              </a:schemeClr>
            </a:solidFill>
          </a:ln>
        </p:spPr>
      </p:pic>
      <p:cxnSp>
        <p:nvCxnSpPr>
          <p:cNvPr id="29" name="Straight Connector 28"/>
          <p:cNvCxnSpPr/>
          <p:nvPr/>
        </p:nvCxnSpPr>
        <p:spPr>
          <a:xfrm flipH="1">
            <a:off x="4267200" y="1600200"/>
            <a:ext cx="2209800" cy="1447800"/>
          </a:xfrm>
          <a:prstGeom prst="line">
            <a:avLst/>
          </a:prstGeom>
          <a:ln>
            <a:solidFill>
              <a:schemeClr val="accent6">
                <a:lumMod val="75000"/>
              </a:schemeClr>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H="1">
            <a:off x="4876800" y="1600200"/>
            <a:ext cx="1600200" cy="2514600"/>
          </a:xfrm>
          <a:prstGeom prst="line">
            <a:avLst/>
          </a:prstGeom>
          <a:ln>
            <a:solidFill>
              <a:schemeClr val="accent6">
                <a:lumMod val="75000"/>
              </a:schemeClr>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a:stCxn id="26" idx="1"/>
          </p:cNvCxnSpPr>
          <p:nvPr/>
        </p:nvCxnSpPr>
        <p:spPr>
          <a:xfrm flipH="1">
            <a:off x="4267200" y="2609640"/>
            <a:ext cx="2378517" cy="590760"/>
          </a:xfrm>
          <a:prstGeom prst="line">
            <a:avLst/>
          </a:prstGeom>
          <a:ln>
            <a:solidFill>
              <a:srgbClr val="0099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a:stCxn id="24" idx="1"/>
          </p:cNvCxnSpPr>
          <p:nvPr/>
        </p:nvCxnSpPr>
        <p:spPr>
          <a:xfrm flipH="1">
            <a:off x="4343400" y="3756431"/>
            <a:ext cx="2183782" cy="205969"/>
          </a:xfrm>
          <a:prstGeom prst="line">
            <a:avLst/>
          </a:prstGeom>
          <a:ln>
            <a:solidFill>
              <a:srgbClr val="0000FF"/>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flipV="1">
            <a:off x="4724400" y="3733800"/>
            <a:ext cx="1676400" cy="762002"/>
          </a:xfrm>
          <a:prstGeom prst="line">
            <a:avLst/>
          </a:prstGeom>
          <a:ln>
            <a:solidFill>
              <a:srgbClr val="C000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flipV="1">
            <a:off x="4908885" y="4247147"/>
            <a:ext cx="1491916" cy="248653"/>
          </a:xfrm>
          <a:prstGeom prst="line">
            <a:avLst/>
          </a:prstGeom>
          <a:ln>
            <a:solidFill>
              <a:srgbClr val="C00000"/>
            </a:solidFill>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sp>
        <p:nvSpPr>
          <p:cNvPr id="52" name="Right Arrow 51"/>
          <p:cNvSpPr/>
          <p:nvPr/>
        </p:nvSpPr>
        <p:spPr>
          <a:xfrm rot="12250559">
            <a:off x="4616796" y="4931708"/>
            <a:ext cx="2991382" cy="637674"/>
          </a:xfrm>
          <a:prstGeom prst="rightArrow">
            <a:avLst>
              <a:gd name="adj1" fmla="val 50000"/>
              <a:gd name="adj2" fmla="val 97170"/>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pic>
        <p:nvPicPr>
          <p:cNvPr id="23"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t="12150" r="85410" b="60019"/>
          <a:stretch/>
        </p:blipFill>
        <p:spPr bwMode="auto">
          <a:xfrm>
            <a:off x="6996013" y="5193727"/>
            <a:ext cx="1208696" cy="1516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ounded Rectangle 1"/>
          <p:cNvSpPr/>
          <p:nvPr/>
        </p:nvSpPr>
        <p:spPr>
          <a:xfrm>
            <a:off x="316089" y="3245556"/>
            <a:ext cx="3951111" cy="315912"/>
          </a:xfrm>
          <a:prstGeom prst="roundRect">
            <a:avLst/>
          </a:prstGeom>
          <a:solidFill>
            <a:srgbClr val="FFCC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pic>
        <p:nvPicPr>
          <p:cNvPr id="2050" name="Picture 2" descr="https://lh6.googleusercontent.com/dAlghBy0wP1vxRmj43XFveNX_jdJTnq5dKEebjA_rz6IzR7REwIvbRGgP9uwCtTzlj8UcoRR3ya7R1x6Llt6dPyGfORuIjL1rogdFKfM6eBAgWnK7rBNaX_lvxpbh4Q"/>
          <p:cNvPicPr>
            <a:picLocks noChangeAspect="1" noChangeArrowheads="1"/>
          </p:cNvPicPr>
          <p:nvPr/>
        </p:nvPicPr>
        <p:blipFill rotWithShape="1">
          <a:blip r:embed="rId8">
            <a:extLst>
              <a:ext uri="{28A0092B-C50C-407E-A947-70E740481C1C}">
                <a14:useLocalDpi xmlns:a14="http://schemas.microsoft.com/office/drawing/2010/main" val="0"/>
              </a:ext>
            </a:extLst>
          </a:blip>
          <a:srcRect l="25276" t="14632" r="304" b="13540"/>
          <a:stretch/>
        </p:blipFill>
        <p:spPr bwMode="auto">
          <a:xfrm>
            <a:off x="3329909" y="1600199"/>
            <a:ext cx="4253097" cy="4926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6929027"/>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12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5625464" y="104504"/>
            <a:ext cx="3404783" cy="646331"/>
          </a:xfrm>
          <a:prstGeom prst="rect">
            <a:avLst/>
          </a:prstGeom>
          <a:solidFill>
            <a:srgbClr val="FFFFFF"/>
          </a:solidFill>
        </p:spPr>
        <p:txBody>
          <a:bodyPr wrap="square" rtlCol="0">
            <a:spAutoFit/>
          </a:bodyPr>
          <a:lstStyle/>
          <a:p>
            <a:pPr algn="ctr" defTabSz="457200"/>
            <a:r>
              <a:rPr lang="en-US" sz="3600" kern="1200" dirty="0" smtClean="0">
                <a:solidFill>
                  <a:prstClr val="black"/>
                </a:solidFill>
                <a:latin typeface="Cambria"/>
                <a:cs typeface="Cambria"/>
              </a:rPr>
              <a:t>Our inspiration</a:t>
            </a:r>
            <a:endParaRPr lang="en-US" sz="3600" b="1" i="1" kern="1200" dirty="0">
              <a:solidFill>
                <a:srgbClr val="008000"/>
              </a:solidFill>
              <a:latin typeface="Cambria"/>
              <a:cs typeface="Cambria"/>
            </a:endParaRPr>
          </a:p>
        </p:txBody>
      </p:sp>
      <p:sp>
        <p:nvSpPr>
          <p:cNvPr id="9" name="TextBox 8"/>
          <p:cNvSpPr txBox="1"/>
          <p:nvPr/>
        </p:nvSpPr>
        <p:spPr>
          <a:xfrm>
            <a:off x="7622122" y="881540"/>
            <a:ext cx="1179517" cy="369332"/>
          </a:xfrm>
          <a:prstGeom prst="rect">
            <a:avLst/>
          </a:prstGeom>
          <a:solidFill>
            <a:schemeClr val="bg1"/>
          </a:solidFill>
        </p:spPr>
        <p:txBody>
          <a:bodyPr wrap="square" rtlCol="0">
            <a:spAutoFit/>
          </a:bodyPr>
          <a:lstStyle/>
          <a:p>
            <a:pPr algn="ctr" defTabSz="457200"/>
            <a:r>
              <a:rPr lang="en-US" sz="1800" kern="1200" dirty="0" smtClean="0">
                <a:solidFill>
                  <a:prstClr val="black"/>
                </a:solidFill>
                <a:latin typeface="Calibri"/>
              </a:rPr>
              <a:t>(</a:t>
            </a:r>
            <a:r>
              <a:rPr lang="en-US" sz="1800" kern="1200" dirty="0" err="1" smtClean="0">
                <a:solidFill>
                  <a:prstClr val="black"/>
                </a:solidFill>
                <a:latin typeface="Calibri"/>
              </a:rPr>
              <a:t>Maddy</a:t>
            </a:r>
            <a:r>
              <a:rPr lang="en-US" sz="1800" kern="1200" dirty="0" smtClean="0">
                <a:solidFill>
                  <a:prstClr val="black"/>
                </a:solidFill>
                <a:latin typeface="Calibri"/>
              </a:rPr>
              <a:t>)</a:t>
            </a:r>
            <a:endParaRPr lang="en-US" sz="1800" kern="1200" dirty="0">
              <a:solidFill>
                <a:prstClr val="black"/>
              </a:solidFill>
              <a:latin typeface="Calibri"/>
            </a:endParaRPr>
          </a:p>
        </p:txBody>
      </p:sp>
    </p:spTree>
    <p:extLst>
      <p:ext uri="{BB962C8B-B14F-4D97-AF65-F5344CB8AC3E}">
        <p14:creationId xmlns:p14="http://schemas.microsoft.com/office/powerpoint/2010/main" val="3104336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 name="Rounded Rectangle 1"/>
          <p:cNvSpPr/>
          <p:nvPr/>
        </p:nvSpPr>
        <p:spPr>
          <a:xfrm>
            <a:off x="295925" y="953850"/>
            <a:ext cx="8660185" cy="1801876"/>
          </a:xfrm>
          <a:prstGeom prst="roundRect">
            <a:avLst/>
          </a:prstGeom>
          <a:solidFill>
            <a:srgbClr val="CCECFF"/>
          </a:solidFill>
          <a:ln>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59" name="Shape 259"/>
          <p:cNvSpPr txBox="1"/>
          <p:nvPr/>
        </p:nvSpPr>
        <p:spPr>
          <a:xfrm>
            <a:off x="425400" y="1137450"/>
            <a:ext cx="8293200" cy="5374499"/>
          </a:xfrm>
          <a:prstGeom prst="rect">
            <a:avLst/>
          </a:prstGeom>
          <a:noFill/>
        </p:spPr>
        <p:txBody>
          <a:bodyPr lIns="91425" tIns="91425" rIns="91425" bIns="91425" anchor="t" anchorCtr="0">
            <a:noAutofit/>
          </a:bodyPr>
          <a:lstStyle/>
          <a:p>
            <a:pPr>
              <a:spcBef>
                <a:spcPts val="600"/>
              </a:spcBef>
              <a:buClr>
                <a:srgbClr val="000000"/>
              </a:buClr>
              <a:buSzPct val="45833"/>
              <a:buFont typeface="Arial"/>
              <a:buNone/>
            </a:pPr>
            <a:r>
              <a:rPr lang="en" sz="2400" dirty="0">
                <a:latin typeface="Droid Serif"/>
                <a:ea typeface="Droid Serif"/>
                <a:cs typeface="Droid Serif"/>
                <a:sym typeface="Droid Serif"/>
              </a:rPr>
              <a:t>Or, we could </a:t>
            </a:r>
            <a:r>
              <a:rPr lang="en" sz="2400" b="1" dirty="0">
                <a:solidFill>
                  <a:srgbClr val="0000FF"/>
                </a:solidFill>
                <a:latin typeface="Droid Serif"/>
                <a:ea typeface="Droid Serif"/>
                <a:cs typeface="Droid Serif"/>
                <a:sym typeface="Droid Serif"/>
              </a:rPr>
              <a:t>shift every letter by one </a:t>
            </a:r>
            <a:r>
              <a:rPr lang="en" sz="2400" b="1" dirty="0" smtClean="0">
                <a:solidFill>
                  <a:srgbClr val="0000FF"/>
                </a:solidFill>
                <a:latin typeface="Droid Serif"/>
                <a:ea typeface="Droid Serif"/>
                <a:cs typeface="Droid Serif"/>
                <a:sym typeface="Droid Serif"/>
              </a:rPr>
              <a:t>spot</a:t>
            </a:r>
            <a:endParaRPr lang="en" sz="2400" i="1" dirty="0">
              <a:latin typeface="Droid Serif"/>
              <a:ea typeface="Droid Serif"/>
              <a:cs typeface="Droid Serif"/>
              <a:sym typeface="Droid Serif"/>
            </a:endParaRPr>
          </a:p>
          <a:p>
            <a:pPr>
              <a:lnSpc>
                <a:spcPct val="115000"/>
              </a:lnSpc>
              <a:buClr>
                <a:srgbClr val="000000"/>
              </a:buClr>
              <a:buFont typeface="Arial"/>
              <a:buNone/>
            </a:pPr>
            <a:endParaRPr sz="2400" dirty="0">
              <a:latin typeface="Droid Serif"/>
              <a:ea typeface="Droid Serif"/>
              <a:cs typeface="Droid Serif"/>
              <a:sym typeface="Droid Serif"/>
            </a:endParaRPr>
          </a:p>
          <a:p>
            <a:pPr algn="ctr">
              <a:spcBef>
                <a:spcPts val="600"/>
              </a:spcBef>
              <a:buClr>
                <a:srgbClr val="000000"/>
              </a:buClr>
              <a:buSzPct val="45833"/>
              <a:buFont typeface="Arial"/>
              <a:buNone/>
            </a:pPr>
            <a:r>
              <a:rPr lang="en" sz="2400" dirty="0">
                <a:latin typeface="Droid Serif"/>
                <a:ea typeface="Droid Serif"/>
                <a:cs typeface="Droid Serif"/>
                <a:sym typeface="Droid Serif"/>
              </a:rPr>
              <a:t>A        B,              B        C,               C        D,   .....</a:t>
            </a:r>
          </a:p>
          <a:p>
            <a:pPr>
              <a:lnSpc>
                <a:spcPct val="115000"/>
              </a:lnSpc>
              <a:buClr>
                <a:srgbClr val="000000"/>
              </a:buClr>
              <a:buFont typeface="Arial"/>
              <a:buNone/>
            </a:pPr>
            <a:endParaRPr sz="2400" dirty="0">
              <a:latin typeface="Droid Serif"/>
              <a:ea typeface="Droid Serif"/>
              <a:cs typeface="Droid Serif"/>
              <a:sym typeface="Droid Serif"/>
            </a:endParaRPr>
          </a:p>
          <a:p>
            <a:pPr>
              <a:lnSpc>
                <a:spcPct val="115000"/>
              </a:lnSpc>
              <a:buClr>
                <a:srgbClr val="000000"/>
              </a:buClr>
              <a:buFont typeface="Arial"/>
              <a:buNone/>
            </a:pPr>
            <a:endParaRPr sz="2400" dirty="0">
              <a:latin typeface="Droid Serif"/>
              <a:ea typeface="Droid Serif"/>
              <a:cs typeface="Droid Serif"/>
              <a:sym typeface="Droid Serif"/>
            </a:endParaRPr>
          </a:p>
          <a:p>
            <a:pPr>
              <a:spcBef>
                <a:spcPts val="600"/>
              </a:spcBef>
              <a:buClr>
                <a:srgbClr val="000000"/>
              </a:buClr>
              <a:buSzPct val="45833"/>
              <a:buFont typeface="Arial"/>
              <a:buNone/>
            </a:pPr>
            <a:r>
              <a:rPr lang="en" sz="2400" dirty="0">
                <a:solidFill>
                  <a:srgbClr val="FFFFFF"/>
                </a:solidFill>
                <a:latin typeface="Droid Serif"/>
                <a:ea typeface="Droid Serif"/>
                <a:cs typeface="Droid Serif"/>
                <a:sym typeface="Droid Serif"/>
              </a:rPr>
              <a:t>For </a:t>
            </a:r>
            <a:r>
              <a:rPr lang="en" sz="2400" dirty="0" smtClean="0">
                <a:solidFill>
                  <a:srgbClr val="FFFFFF"/>
                </a:solidFill>
                <a:latin typeface="Droid Serif"/>
                <a:ea typeface="Droid Serif"/>
                <a:cs typeface="Droid Serif"/>
                <a:sym typeface="Droid Serif"/>
              </a:rPr>
              <a:t>example:</a:t>
            </a:r>
          </a:p>
          <a:p>
            <a:pPr>
              <a:spcBef>
                <a:spcPts val="600"/>
              </a:spcBef>
              <a:buClr>
                <a:srgbClr val="000000"/>
              </a:buClr>
              <a:buSzPct val="45833"/>
              <a:buFont typeface="Arial"/>
              <a:buNone/>
            </a:pPr>
            <a:r>
              <a:rPr lang="en" sz="2400" b="1" dirty="0" smtClean="0">
                <a:latin typeface="Droid Serif"/>
                <a:ea typeface="Droid Serif"/>
                <a:cs typeface="Droid Serif"/>
                <a:sym typeface="Droid Serif"/>
              </a:rPr>
              <a:t>			</a:t>
            </a:r>
            <a:r>
              <a:rPr lang="en" sz="3000" b="1" dirty="0" smtClean="0">
                <a:latin typeface="Droid Serif"/>
                <a:ea typeface="Droid Serif"/>
                <a:cs typeface="Droid Serif"/>
                <a:sym typeface="Droid Serif"/>
              </a:rPr>
              <a:t>ZOO  </a:t>
            </a:r>
            <a:r>
              <a:rPr lang="en" sz="3000" dirty="0" smtClean="0">
                <a:latin typeface="Droid Serif"/>
                <a:ea typeface="Droid Serif"/>
                <a:cs typeface="Droid Serif"/>
                <a:sym typeface="Droid Serif"/>
              </a:rPr>
              <a:t>        </a:t>
            </a:r>
            <a:r>
              <a:rPr lang="en" sz="3000" dirty="0" smtClean="0">
                <a:latin typeface="Calibri" panose="020F0502020204030204" pitchFamily="34" charset="0"/>
                <a:ea typeface="Droid Serif"/>
                <a:cs typeface="Droid Serif"/>
                <a:sym typeface="Droid Serif"/>
              </a:rPr>
              <a:t>APP</a:t>
            </a:r>
            <a:endParaRPr lang="en" sz="3000" dirty="0">
              <a:latin typeface="Calibri" panose="020F0502020204030204" pitchFamily="34" charset="0"/>
              <a:ea typeface="Droid Serif"/>
              <a:cs typeface="Droid Serif"/>
              <a:sym typeface="Droid Serif"/>
            </a:endParaRPr>
          </a:p>
          <a:p>
            <a:pPr>
              <a:spcBef>
                <a:spcPts val="600"/>
              </a:spcBef>
              <a:buClr>
                <a:srgbClr val="000000"/>
              </a:buClr>
              <a:buFont typeface="Arial"/>
              <a:buNone/>
            </a:pPr>
            <a:endParaRPr sz="3000" dirty="0">
              <a:latin typeface="Droid Serif"/>
              <a:ea typeface="Droid Serif"/>
              <a:cs typeface="Droid Serif"/>
              <a:sym typeface="Droid Serif"/>
            </a:endParaRPr>
          </a:p>
          <a:p>
            <a:r>
              <a:rPr lang="en" sz="3000" dirty="0">
                <a:latin typeface="Droid Serif"/>
                <a:ea typeface="Droid Serif"/>
                <a:cs typeface="Droid Serif"/>
                <a:sym typeface="Droid Serif"/>
              </a:rPr>
              <a:t>		</a:t>
            </a:r>
            <a:r>
              <a:rPr lang="en-US" sz="3000" dirty="0">
                <a:latin typeface="Droid Serif"/>
                <a:ea typeface="Droid Serif"/>
                <a:cs typeface="Droid Serif"/>
                <a:sym typeface="Droid Serif"/>
              </a:rPr>
              <a:t> </a:t>
            </a:r>
            <a:r>
              <a:rPr lang="en-US" sz="3000" dirty="0" smtClean="0">
                <a:latin typeface="Droid Serif"/>
                <a:ea typeface="Droid Serif"/>
                <a:cs typeface="Droid Serif"/>
                <a:sym typeface="Droid Serif"/>
              </a:rPr>
              <a:t>       	</a:t>
            </a:r>
            <a:r>
              <a:rPr lang="en" sz="3000" b="1" dirty="0" smtClean="0">
                <a:latin typeface="Droid Serif"/>
                <a:ea typeface="Droid Serif"/>
                <a:cs typeface="Droid Serif"/>
                <a:sym typeface="Droid Serif"/>
              </a:rPr>
              <a:t>END</a:t>
            </a:r>
            <a:r>
              <a:rPr lang="en" sz="3000" dirty="0" smtClean="0">
                <a:latin typeface="Droid Serif"/>
                <a:ea typeface="Droid Serif"/>
                <a:cs typeface="Droid Serif"/>
                <a:sym typeface="Droid Serif"/>
              </a:rPr>
              <a:t>               </a:t>
            </a:r>
            <a:endParaRPr lang="en" sz="3000" dirty="0">
              <a:latin typeface="Droid Serif"/>
              <a:ea typeface="Droid Serif"/>
              <a:cs typeface="Droid Serif"/>
              <a:sym typeface="Droid Serif"/>
            </a:endParaRPr>
          </a:p>
          <a:p>
            <a:endParaRPr sz="3000" dirty="0">
              <a:latin typeface="Droid Serif"/>
              <a:ea typeface="Droid Serif"/>
              <a:cs typeface="Droid Serif"/>
              <a:sym typeface="Droid Serif"/>
            </a:endParaRPr>
          </a:p>
          <a:p>
            <a:endParaRPr dirty="0">
              <a:latin typeface="Droid Serif"/>
              <a:ea typeface="Droid Serif"/>
              <a:cs typeface="Droid Serif"/>
              <a:sym typeface="Droid Serif"/>
            </a:endParaRPr>
          </a:p>
          <a:p>
            <a:r>
              <a:rPr lang="en" sz="3000" dirty="0">
                <a:latin typeface="Droid Serif"/>
                <a:ea typeface="Droid Serif"/>
                <a:cs typeface="Droid Serif"/>
                <a:sym typeface="Droid Serif"/>
              </a:rPr>
              <a:t>		</a:t>
            </a:r>
            <a:r>
              <a:rPr lang="en-US" sz="3000" dirty="0">
                <a:latin typeface="Droid Serif"/>
                <a:ea typeface="Droid Serif"/>
                <a:cs typeface="Droid Serif"/>
                <a:sym typeface="Droid Serif"/>
              </a:rPr>
              <a:t> </a:t>
            </a:r>
            <a:r>
              <a:rPr lang="en-US" sz="3000" dirty="0" smtClean="0">
                <a:latin typeface="Droid Serif"/>
                <a:ea typeface="Droid Serif"/>
                <a:cs typeface="Droid Serif"/>
                <a:sym typeface="Droid Serif"/>
              </a:rPr>
              <a:t>       </a:t>
            </a:r>
            <a:r>
              <a:rPr lang="en" sz="3000" b="1" dirty="0" smtClean="0">
                <a:latin typeface="Droid Serif"/>
                <a:ea typeface="Droid Serif"/>
                <a:cs typeface="Droid Serif"/>
                <a:sym typeface="Droid Serif"/>
              </a:rPr>
              <a:t> </a:t>
            </a:r>
            <a:r>
              <a:rPr lang="en" sz="3000" b="1" dirty="0">
                <a:latin typeface="Droid Serif"/>
                <a:ea typeface="Droid Serif"/>
                <a:cs typeface="Droid Serif"/>
                <a:sym typeface="Droid Serif"/>
              </a:rPr>
              <a:t> </a:t>
            </a:r>
            <a:r>
              <a:rPr lang="en" sz="3000" b="1" dirty="0" smtClean="0">
                <a:latin typeface="Droid Serif"/>
                <a:ea typeface="Droid Serif"/>
                <a:cs typeface="Droid Serif"/>
                <a:sym typeface="Droid Serif"/>
              </a:rPr>
              <a:t>          </a:t>
            </a:r>
            <a:r>
              <a:rPr lang="en" sz="3000" dirty="0" smtClean="0">
                <a:latin typeface="Droid Serif"/>
                <a:ea typeface="Droid Serif"/>
                <a:cs typeface="Droid Serif"/>
                <a:sym typeface="Droid Serif"/>
              </a:rPr>
              <a:t>        </a:t>
            </a:r>
            <a:r>
              <a:rPr lang="en" sz="3000" dirty="0">
                <a:latin typeface="Droid Serif"/>
                <a:ea typeface="Droid Serif"/>
                <a:cs typeface="Droid Serif"/>
                <a:sym typeface="Droid Serif"/>
              </a:rPr>
              <a:t>NVEE </a:t>
            </a:r>
          </a:p>
        </p:txBody>
      </p:sp>
      <p:sp>
        <p:nvSpPr>
          <p:cNvPr id="260" name="Shape 260"/>
          <p:cNvSpPr/>
          <p:nvPr/>
        </p:nvSpPr>
        <p:spPr>
          <a:xfrm>
            <a:off x="4315080" y="4903243"/>
            <a:ext cx="386400" cy="277800"/>
          </a:xfrm>
          <a:prstGeom prst="rightArrow">
            <a:avLst>
              <a:gd name="adj1" fmla="val 50000"/>
              <a:gd name="adj2" fmla="val 50000"/>
            </a:avLst>
          </a:prstGeom>
          <a:solidFill>
            <a:schemeClr val="bg1">
              <a:lumMod val="85000"/>
            </a:schemeClr>
          </a:solidFill>
          <a:ln w="19050" cap="flat">
            <a:solidFill>
              <a:srgbClr val="666666"/>
            </a:solidFill>
            <a:prstDash val="solid"/>
            <a:round/>
            <a:headEnd type="none" w="med" len="med"/>
            <a:tailEnd type="none" w="med" len="med"/>
          </a:ln>
        </p:spPr>
        <p:txBody>
          <a:bodyPr lIns="91425" tIns="91425" rIns="91425" bIns="91425" anchor="ctr" anchorCtr="0">
            <a:noAutofit/>
          </a:bodyPr>
          <a:lstStyle/>
          <a:p>
            <a:endParaRPr>
              <a:latin typeface="Droid Serif"/>
              <a:ea typeface="Droid Serif"/>
              <a:cs typeface="Droid Serif"/>
              <a:sym typeface="Droid Serif"/>
            </a:endParaRPr>
          </a:p>
        </p:txBody>
      </p:sp>
      <p:sp>
        <p:nvSpPr>
          <p:cNvPr id="261" name="Shape 261"/>
          <p:cNvSpPr/>
          <p:nvPr/>
        </p:nvSpPr>
        <p:spPr>
          <a:xfrm>
            <a:off x="4302525" y="5976725"/>
            <a:ext cx="386400" cy="277800"/>
          </a:xfrm>
          <a:prstGeom prst="rightArrow">
            <a:avLst>
              <a:gd name="adj1" fmla="val 50000"/>
              <a:gd name="adj2" fmla="val 50000"/>
            </a:avLst>
          </a:prstGeom>
          <a:solidFill>
            <a:schemeClr val="bg1">
              <a:lumMod val="85000"/>
            </a:schemeClr>
          </a:solidFill>
          <a:ln w="19050" cap="flat">
            <a:solidFill>
              <a:srgbClr val="666666"/>
            </a:solidFill>
            <a:prstDash val="solid"/>
            <a:round/>
            <a:headEnd type="none" w="med" len="med"/>
            <a:tailEnd type="none" w="med" len="med"/>
          </a:ln>
        </p:spPr>
        <p:txBody>
          <a:bodyPr lIns="91425" tIns="91425" rIns="91425" bIns="91425" anchor="ctr" anchorCtr="0">
            <a:noAutofit/>
          </a:bodyPr>
          <a:lstStyle/>
          <a:p>
            <a:endParaRPr>
              <a:latin typeface="Droid Serif"/>
              <a:ea typeface="Droid Serif"/>
              <a:cs typeface="Droid Serif"/>
              <a:sym typeface="Droid Serif"/>
            </a:endParaRPr>
          </a:p>
        </p:txBody>
      </p:sp>
      <p:sp>
        <p:nvSpPr>
          <p:cNvPr id="262" name="Shape 262"/>
          <p:cNvSpPr/>
          <p:nvPr/>
        </p:nvSpPr>
        <p:spPr>
          <a:xfrm>
            <a:off x="4317810" y="3903925"/>
            <a:ext cx="386400" cy="277800"/>
          </a:xfrm>
          <a:prstGeom prst="rightArrow">
            <a:avLst>
              <a:gd name="adj1" fmla="val 50000"/>
              <a:gd name="adj2" fmla="val 50000"/>
            </a:avLst>
          </a:prstGeom>
          <a:solidFill>
            <a:schemeClr val="bg1">
              <a:lumMod val="85000"/>
            </a:schemeClr>
          </a:solidFill>
          <a:ln w="19050" cap="flat">
            <a:solidFill>
              <a:srgbClr val="666666"/>
            </a:solidFill>
            <a:prstDash val="solid"/>
            <a:round/>
            <a:headEnd type="none" w="med" len="med"/>
            <a:tailEnd type="none" w="med" len="med"/>
          </a:ln>
        </p:spPr>
        <p:txBody>
          <a:bodyPr lIns="91425" tIns="91425" rIns="91425" bIns="91425" anchor="ctr" anchorCtr="0">
            <a:noAutofit/>
          </a:bodyPr>
          <a:lstStyle/>
          <a:p>
            <a:endParaRPr>
              <a:latin typeface="Droid Serif"/>
              <a:ea typeface="Droid Serif"/>
              <a:cs typeface="Droid Serif"/>
              <a:sym typeface="Droid Serif"/>
            </a:endParaRPr>
          </a:p>
        </p:txBody>
      </p:sp>
      <p:sp>
        <p:nvSpPr>
          <p:cNvPr id="263" name="Shape 263"/>
          <p:cNvSpPr/>
          <p:nvPr/>
        </p:nvSpPr>
        <p:spPr>
          <a:xfrm>
            <a:off x="1760538" y="2147272"/>
            <a:ext cx="386400" cy="277800"/>
          </a:xfrm>
          <a:prstGeom prst="rightArrow">
            <a:avLst>
              <a:gd name="adj1" fmla="val 50000"/>
              <a:gd name="adj2" fmla="val 50000"/>
            </a:avLst>
          </a:prstGeom>
          <a:solidFill>
            <a:schemeClr val="bg1">
              <a:lumMod val="85000"/>
            </a:schemeClr>
          </a:solidFill>
          <a:ln w="19050" cap="flat">
            <a:solidFill>
              <a:srgbClr val="999999"/>
            </a:solidFill>
            <a:prstDash val="solid"/>
            <a:round/>
            <a:headEnd type="none" w="med" len="med"/>
            <a:tailEnd type="none" w="med" len="med"/>
          </a:ln>
        </p:spPr>
        <p:txBody>
          <a:bodyPr lIns="91425" tIns="91425" rIns="91425" bIns="91425" anchor="ctr" anchorCtr="0">
            <a:noAutofit/>
          </a:bodyPr>
          <a:lstStyle/>
          <a:p>
            <a:endParaRPr>
              <a:latin typeface="Droid Serif"/>
              <a:ea typeface="Droid Serif"/>
              <a:cs typeface="Droid Serif"/>
              <a:sym typeface="Droid Serif"/>
            </a:endParaRPr>
          </a:p>
        </p:txBody>
      </p:sp>
      <p:sp>
        <p:nvSpPr>
          <p:cNvPr id="264" name="Shape 264"/>
          <p:cNvSpPr/>
          <p:nvPr/>
        </p:nvSpPr>
        <p:spPr>
          <a:xfrm>
            <a:off x="3986672" y="2147272"/>
            <a:ext cx="386400" cy="277800"/>
          </a:xfrm>
          <a:prstGeom prst="rightArrow">
            <a:avLst>
              <a:gd name="adj1" fmla="val 50000"/>
              <a:gd name="adj2" fmla="val 50000"/>
            </a:avLst>
          </a:prstGeom>
          <a:solidFill>
            <a:schemeClr val="bg1">
              <a:lumMod val="85000"/>
            </a:schemeClr>
          </a:solidFill>
          <a:ln w="19050" cap="flat">
            <a:solidFill>
              <a:srgbClr val="999999"/>
            </a:solidFill>
            <a:prstDash val="solid"/>
            <a:round/>
            <a:headEnd type="none" w="med" len="med"/>
            <a:tailEnd type="none" w="med" len="med"/>
          </a:ln>
        </p:spPr>
        <p:txBody>
          <a:bodyPr lIns="91425" tIns="91425" rIns="91425" bIns="91425" anchor="ctr" anchorCtr="0">
            <a:noAutofit/>
          </a:bodyPr>
          <a:lstStyle/>
          <a:p>
            <a:endParaRPr>
              <a:latin typeface="Droid Serif"/>
              <a:ea typeface="Droid Serif"/>
              <a:cs typeface="Droid Serif"/>
              <a:sym typeface="Droid Serif"/>
            </a:endParaRPr>
          </a:p>
        </p:txBody>
      </p:sp>
      <p:sp>
        <p:nvSpPr>
          <p:cNvPr id="265" name="Shape 265"/>
          <p:cNvSpPr/>
          <p:nvPr/>
        </p:nvSpPr>
        <p:spPr>
          <a:xfrm>
            <a:off x="6252913" y="2140574"/>
            <a:ext cx="386400" cy="277800"/>
          </a:xfrm>
          <a:prstGeom prst="rightArrow">
            <a:avLst>
              <a:gd name="adj1" fmla="val 50000"/>
              <a:gd name="adj2" fmla="val 50000"/>
            </a:avLst>
          </a:prstGeom>
          <a:solidFill>
            <a:schemeClr val="bg1">
              <a:lumMod val="85000"/>
            </a:schemeClr>
          </a:solidFill>
          <a:ln w="19050" cap="flat">
            <a:solidFill>
              <a:srgbClr val="999999"/>
            </a:solidFill>
            <a:prstDash val="solid"/>
            <a:round/>
            <a:headEnd type="none" w="med" len="med"/>
            <a:tailEnd type="none" w="med" len="med"/>
          </a:ln>
        </p:spPr>
        <p:txBody>
          <a:bodyPr lIns="91425" tIns="91425" rIns="91425" bIns="91425" anchor="ctr" anchorCtr="0">
            <a:noAutofit/>
          </a:bodyPr>
          <a:lstStyle/>
          <a:p>
            <a:endParaRPr>
              <a:latin typeface="Droid Serif"/>
              <a:ea typeface="Droid Serif"/>
              <a:cs typeface="Droid Serif"/>
              <a:sym typeface="Droid Serif"/>
            </a:endParaRPr>
          </a:p>
        </p:txBody>
      </p:sp>
      <p:sp>
        <p:nvSpPr>
          <p:cNvPr id="10" name="Rectangle 9"/>
          <p:cNvSpPr/>
          <p:nvPr/>
        </p:nvSpPr>
        <p:spPr>
          <a:xfrm>
            <a:off x="3146286" y="3123355"/>
            <a:ext cx="1073607" cy="523220"/>
          </a:xfrm>
          <a:prstGeom prst="rect">
            <a:avLst/>
          </a:prstGeom>
        </p:spPr>
        <p:txBody>
          <a:bodyPr wrap="square">
            <a:spAutoFit/>
          </a:bodyPr>
          <a:lstStyle/>
          <a:p>
            <a:pPr algn="ctr"/>
            <a:r>
              <a:rPr lang="en" dirty="0" smtClean="0">
                <a:latin typeface="Droid Serif"/>
                <a:ea typeface="Droid Serif"/>
                <a:cs typeface="Droid Serif"/>
                <a:sym typeface="Droid Serif"/>
              </a:rPr>
              <a:t>Decoded data</a:t>
            </a:r>
            <a:endParaRPr lang="en-US" dirty="0"/>
          </a:p>
        </p:txBody>
      </p:sp>
      <p:sp>
        <p:nvSpPr>
          <p:cNvPr id="11" name="Rectangle 10"/>
          <p:cNvSpPr/>
          <p:nvPr/>
        </p:nvSpPr>
        <p:spPr>
          <a:xfrm>
            <a:off x="4876965" y="3142342"/>
            <a:ext cx="1073607" cy="523220"/>
          </a:xfrm>
          <a:prstGeom prst="rect">
            <a:avLst/>
          </a:prstGeom>
        </p:spPr>
        <p:txBody>
          <a:bodyPr wrap="square">
            <a:spAutoFit/>
          </a:bodyPr>
          <a:lstStyle/>
          <a:p>
            <a:pPr algn="ctr"/>
            <a:r>
              <a:rPr lang="en" dirty="0" smtClean="0">
                <a:latin typeface="Droid Serif"/>
                <a:ea typeface="Droid Serif"/>
                <a:cs typeface="Droid Serif"/>
                <a:sym typeface="Droid Serif"/>
              </a:rPr>
              <a:t>Encoded data</a:t>
            </a:r>
            <a:endParaRPr lang="en-US" dirty="0"/>
          </a:p>
        </p:txBody>
      </p:sp>
      <p:sp>
        <p:nvSpPr>
          <p:cNvPr id="13" name="Shape 251"/>
          <p:cNvSpPr txBox="1"/>
          <p:nvPr/>
        </p:nvSpPr>
        <p:spPr>
          <a:xfrm>
            <a:off x="2046398" y="79528"/>
            <a:ext cx="5025034" cy="784200"/>
          </a:xfrm>
          <a:prstGeom prst="rect">
            <a:avLst/>
          </a:prstGeom>
          <a:noFill/>
        </p:spPr>
        <p:txBody>
          <a:bodyPr lIns="91425" tIns="91425" rIns="91425" bIns="91425" anchor="t" anchorCtr="0">
            <a:noAutofit/>
          </a:bodyPr>
          <a:lstStyle/>
          <a:p>
            <a:pPr algn="ctr"/>
            <a:r>
              <a:rPr lang="en" sz="3600" dirty="0" smtClean="0">
                <a:latin typeface="Droid Serif"/>
                <a:ea typeface="Droid Serif"/>
                <a:cs typeface="Droid Serif"/>
                <a:sym typeface="Droid Serif"/>
              </a:rPr>
              <a:t>Encoding + Decoding!</a:t>
            </a:r>
            <a:endParaRPr lang="en" sz="3600" dirty="0">
              <a:latin typeface="Droid Serif"/>
              <a:ea typeface="Droid Serif"/>
              <a:cs typeface="Droid Serif"/>
              <a:sym typeface="Droid Serif"/>
            </a:endParaRPr>
          </a:p>
        </p:txBody>
      </p:sp>
      <mc:AlternateContent xmlns:mc="http://schemas.openxmlformats.org/markup-compatibility/2006">
        <mc:Choice xmlns:p14="http://schemas.microsoft.com/office/powerpoint/2010/main" Requires="p14">
          <p:contentPart p14:bwMode="auto" r:id="rId3">
            <p14:nvContentPartPr>
              <p14:cNvPr id="4" name="Ink 3"/>
              <p14:cNvContentPartPr/>
              <p14:nvPr/>
            </p14:nvContentPartPr>
            <p14:xfrm>
              <a:off x="2643120" y="4777560"/>
              <a:ext cx="3518640" cy="1554120"/>
            </p14:xfrm>
          </p:contentPart>
        </mc:Choice>
        <mc:Fallback>
          <p:pic>
            <p:nvPicPr>
              <p:cNvPr id="4" name="Ink 3"/>
              <p:cNvPicPr/>
              <p:nvPr/>
            </p:nvPicPr>
            <p:blipFill>
              <a:blip r:embed="rId4"/>
              <a:stretch>
                <a:fillRect/>
              </a:stretch>
            </p:blipFill>
            <p:spPr>
              <a:xfrm>
                <a:off x="2633760" y="4768200"/>
                <a:ext cx="3537360" cy="1572840"/>
              </a:xfrm>
              <a:prstGeom prst="rect">
                <a:avLst/>
              </a:prstGeom>
            </p:spPr>
          </p:pic>
        </mc:Fallback>
      </mc:AlternateContent>
    </p:spTree>
    <p:extLst>
      <p:ext uri="{BB962C8B-B14F-4D97-AF65-F5344CB8AC3E}">
        <p14:creationId xmlns:p14="http://schemas.microsoft.com/office/powerpoint/2010/main" val="3795397449"/>
      </p:ext>
    </p:extLst>
  </p:cSld>
  <p:clrMapOvr>
    <a:masterClrMapping/>
  </p:clrMapOvr>
  <p:transition spd="slow">
    <p:cut/>
  </p:transition>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12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5625464" y="104504"/>
            <a:ext cx="3404783" cy="646331"/>
          </a:xfrm>
          <a:prstGeom prst="rect">
            <a:avLst/>
          </a:prstGeom>
          <a:solidFill>
            <a:srgbClr val="FFFFFF"/>
          </a:solidFill>
        </p:spPr>
        <p:txBody>
          <a:bodyPr wrap="square" rtlCol="0">
            <a:spAutoFit/>
          </a:bodyPr>
          <a:lstStyle/>
          <a:p>
            <a:pPr algn="ctr" defTabSz="457200"/>
            <a:r>
              <a:rPr lang="en-US" sz="3600" kern="1200" dirty="0" smtClean="0">
                <a:solidFill>
                  <a:prstClr val="black"/>
                </a:solidFill>
                <a:latin typeface="Cambria"/>
                <a:cs typeface="Cambria"/>
              </a:rPr>
              <a:t>Our inspiration</a:t>
            </a:r>
            <a:endParaRPr lang="en-US" sz="3600" b="1" i="1" kern="1200" dirty="0">
              <a:solidFill>
                <a:srgbClr val="008000"/>
              </a:solidFill>
              <a:latin typeface="Cambria"/>
              <a:cs typeface="Cambria"/>
            </a:endParaRPr>
          </a:p>
        </p:txBody>
      </p:sp>
      <p:sp>
        <p:nvSpPr>
          <p:cNvPr id="9" name="TextBox 8"/>
          <p:cNvSpPr txBox="1"/>
          <p:nvPr/>
        </p:nvSpPr>
        <p:spPr>
          <a:xfrm>
            <a:off x="7622122" y="881540"/>
            <a:ext cx="1179517" cy="369332"/>
          </a:xfrm>
          <a:prstGeom prst="rect">
            <a:avLst/>
          </a:prstGeom>
          <a:solidFill>
            <a:schemeClr val="bg1"/>
          </a:solidFill>
        </p:spPr>
        <p:txBody>
          <a:bodyPr wrap="square" rtlCol="0">
            <a:spAutoFit/>
          </a:bodyPr>
          <a:lstStyle/>
          <a:p>
            <a:pPr algn="ctr" defTabSz="457200"/>
            <a:r>
              <a:rPr lang="en-US" sz="1800" kern="1200" dirty="0" smtClean="0">
                <a:solidFill>
                  <a:prstClr val="black"/>
                </a:solidFill>
                <a:latin typeface="Calibri"/>
              </a:rPr>
              <a:t>(</a:t>
            </a:r>
            <a:r>
              <a:rPr lang="en-US" sz="1800" kern="1200" dirty="0" err="1" smtClean="0">
                <a:solidFill>
                  <a:prstClr val="black"/>
                </a:solidFill>
                <a:latin typeface="Calibri"/>
              </a:rPr>
              <a:t>Maddy</a:t>
            </a:r>
            <a:r>
              <a:rPr lang="en-US" sz="1800" kern="1200" dirty="0" smtClean="0">
                <a:solidFill>
                  <a:prstClr val="black"/>
                </a:solidFill>
                <a:latin typeface="Calibri"/>
              </a:rPr>
              <a:t>)</a:t>
            </a:r>
            <a:endParaRPr lang="en-US" sz="1800" kern="1200" dirty="0">
              <a:solidFill>
                <a:prstClr val="black"/>
              </a:solidFill>
              <a:latin typeface="Calibri"/>
            </a:endParaRPr>
          </a:p>
        </p:txBody>
      </p:sp>
    </p:spTree>
    <p:extLst>
      <p:ext uri="{BB962C8B-B14F-4D97-AF65-F5344CB8AC3E}">
        <p14:creationId xmlns:p14="http://schemas.microsoft.com/office/powerpoint/2010/main" val="191954991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215316" y="194513"/>
            <a:ext cx="3634789" cy="646331"/>
          </a:xfrm>
          <a:prstGeom prst="rect">
            <a:avLst/>
          </a:prstGeom>
          <a:solidFill>
            <a:schemeClr val="bg1">
              <a:lumMod val="95000"/>
            </a:schemeClr>
          </a:solidFill>
        </p:spPr>
        <p:txBody>
          <a:bodyPr wrap="square" rtlCol="0">
            <a:spAutoFit/>
          </a:bodyPr>
          <a:lstStyle/>
          <a:p>
            <a:pPr defTabSz="457200"/>
            <a:r>
              <a:rPr lang="en-US" sz="3600" kern="1200" dirty="0" smtClean="0">
                <a:solidFill>
                  <a:prstClr val="black"/>
                </a:solidFill>
                <a:latin typeface="Cambria"/>
                <a:cs typeface="Cambria"/>
              </a:rPr>
              <a:t>Initial attempts…</a:t>
            </a:r>
            <a:endParaRPr lang="en-US" sz="3600" b="1" i="1" kern="1200" dirty="0">
              <a:solidFill>
                <a:srgbClr val="008000"/>
              </a:solidFill>
              <a:latin typeface="Cambria"/>
              <a:cs typeface="Cambria"/>
            </a:endParaRPr>
          </a:p>
        </p:txBody>
      </p:sp>
      <p:sp>
        <p:nvSpPr>
          <p:cNvPr id="5" name="TextBox 4"/>
          <p:cNvSpPr txBox="1"/>
          <p:nvPr/>
        </p:nvSpPr>
        <p:spPr>
          <a:xfrm>
            <a:off x="6196263" y="6320932"/>
            <a:ext cx="2828198" cy="415498"/>
          </a:xfrm>
          <a:prstGeom prst="rect">
            <a:avLst/>
          </a:prstGeom>
          <a:solidFill>
            <a:schemeClr val="bg1">
              <a:lumMod val="95000"/>
            </a:schemeClr>
          </a:solidFill>
        </p:spPr>
        <p:txBody>
          <a:bodyPr wrap="square" rtlCol="0">
            <a:spAutoFit/>
          </a:bodyPr>
          <a:lstStyle/>
          <a:p>
            <a:pPr algn="r" defTabSz="457200"/>
            <a:r>
              <a:rPr lang="en-US" sz="2100" kern="1200" dirty="0" smtClean="0">
                <a:solidFill>
                  <a:prstClr val="black"/>
                </a:solidFill>
                <a:latin typeface="Cambria"/>
                <a:cs typeface="Cambria"/>
              </a:rPr>
              <a:t>our students, ourselves</a:t>
            </a:r>
            <a:endParaRPr lang="en-US" sz="2100" b="1" i="1" kern="1200" dirty="0">
              <a:solidFill>
                <a:srgbClr val="008000"/>
              </a:solidFill>
              <a:latin typeface="Cambria"/>
              <a:cs typeface="Cambria"/>
            </a:endParaRPr>
          </a:p>
        </p:txBody>
      </p:sp>
    </p:spTree>
    <p:extLst>
      <p:ext uri="{BB962C8B-B14F-4D97-AF65-F5344CB8AC3E}">
        <p14:creationId xmlns:p14="http://schemas.microsoft.com/office/powerpoint/2010/main" val="1719118706"/>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215316" y="194513"/>
            <a:ext cx="3634789" cy="646331"/>
          </a:xfrm>
          <a:prstGeom prst="rect">
            <a:avLst/>
          </a:prstGeom>
          <a:solidFill>
            <a:schemeClr val="bg1">
              <a:lumMod val="95000"/>
            </a:schemeClr>
          </a:solidFill>
        </p:spPr>
        <p:txBody>
          <a:bodyPr wrap="square" rtlCol="0">
            <a:spAutoFit/>
          </a:bodyPr>
          <a:lstStyle/>
          <a:p>
            <a:pPr defTabSz="457200"/>
            <a:r>
              <a:rPr lang="en-US" sz="3600" kern="1200" dirty="0" smtClean="0">
                <a:solidFill>
                  <a:prstClr val="black"/>
                </a:solidFill>
                <a:latin typeface="Cambria"/>
                <a:cs typeface="Cambria"/>
              </a:rPr>
              <a:t>Initial attempts…</a:t>
            </a:r>
            <a:endParaRPr lang="en-US" sz="3600" b="1" i="1" kern="1200" dirty="0">
              <a:solidFill>
                <a:srgbClr val="008000"/>
              </a:solidFill>
              <a:latin typeface="Cambria"/>
              <a:cs typeface="Cambria"/>
            </a:endParaRPr>
          </a:p>
        </p:txBody>
      </p:sp>
      <p:sp>
        <p:nvSpPr>
          <p:cNvPr id="5" name="TextBox 4"/>
          <p:cNvSpPr txBox="1"/>
          <p:nvPr/>
        </p:nvSpPr>
        <p:spPr>
          <a:xfrm>
            <a:off x="5136889" y="6320932"/>
            <a:ext cx="3887572" cy="415498"/>
          </a:xfrm>
          <a:prstGeom prst="rect">
            <a:avLst/>
          </a:prstGeom>
          <a:solidFill>
            <a:schemeClr val="bg1">
              <a:lumMod val="95000"/>
            </a:schemeClr>
          </a:solidFill>
        </p:spPr>
        <p:txBody>
          <a:bodyPr wrap="square" rtlCol="0">
            <a:spAutoFit/>
          </a:bodyPr>
          <a:lstStyle/>
          <a:p>
            <a:pPr algn="r" defTabSz="457200"/>
            <a:r>
              <a:rPr lang="en-US" sz="2100" i="1" kern="1200" dirty="0" smtClean="0">
                <a:solidFill>
                  <a:prstClr val="black"/>
                </a:solidFill>
                <a:latin typeface="Cambria"/>
                <a:cs typeface="Cambria"/>
              </a:rPr>
              <a:t>… we may need some </a:t>
            </a:r>
            <a:r>
              <a:rPr lang="en-US" sz="2100" b="1" i="1" kern="1200" dirty="0" smtClean="0">
                <a:solidFill>
                  <a:prstClr val="black"/>
                </a:solidFill>
                <a:latin typeface="Cambria"/>
                <a:cs typeface="Cambria"/>
              </a:rPr>
              <a:t>teachers</a:t>
            </a:r>
            <a:r>
              <a:rPr lang="en-US" sz="2100" i="1" kern="1200" dirty="0" smtClean="0">
                <a:solidFill>
                  <a:prstClr val="black"/>
                </a:solidFill>
                <a:latin typeface="Cambria"/>
                <a:cs typeface="Cambria"/>
              </a:rPr>
              <a:t> …</a:t>
            </a:r>
            <a:endParaRPr lang="en-US" sz="2100" b="1" i="1" kern="1200" dirty="0">
              <a:solidFill>
                <a:srgbClr val="008000"/>
              </a:solidFill>
              <a:latin typeface="Cambria"/>
              <a:cs typeface="Cambria"/>
            </a:endParaRPr>
          </a:p>
        </p:txBody>
      </p:sp>
    </p:spTree>
    <p:extLst>
      <p:ext uri="{BB962C8B-B14F-4D97-AF65-F5344CB8AC3E}">
        <p14:creationId xmlns:p14="http://schemas.microsoft.com/office/powerpoint/2010/main" val="1598003743"/>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5316" y="194513"/>
            <a:ext cx="7850396" cy="646331"/>
          </a:xfrm>
          <a:prstGeom prst="rect">
            <a:avLst/>
          </a:prstGeom>
          <a:noFill/>
        </p:spPr>
        <p:txBody>
          <a:bodyPr wrap="square" rtlCol="0">
            <a:spAutoFit/>
          </a:bodyPr>
          <a:lstStyle/>
          <a:p>
            <a:pPr defTabSz="457200"/>
            <a:r>
              <a:rPr lang="en-US" sz="3600" kern="1200" dirty="0" err="1" smtClean="0">
                <a:solidFill>
                  <a:prstClr val="black"/>
                </a:solidFill>
                <a:latin typeface="Cambria"/>
                <a:cs typeface="Cambria"/>
              </a:rPr>
              <a:t>MyCS's</a:t>
            </a:r>
            <a:r>
              <a:rPr lang="en-US" sz="3600" kern="1200" dirty="0" smtClean="0">
                <a:solidFill>
                  <a:prstClr val="black"/>
                </a:solidFill>
                <a:latin typeface="Cambria"/>
                <a:cs typeface="Cambria"/>
              </a:rPr>
              <a:t> curriculum</a:t>
            </a:r>
            <a:endParaRPr lang="en-US" sz="3600" b="1" i="1" kern="1200" dirty="0">
              <a:solidFill>
                <a:srgbClr val="008000"/>
              </a:solidFill>
              <a:latin typeface="Cambria"/>
              <a:cs typeface="Cambria"/>
            </a:endParaRPr>
          </a:p>
        </p:txBody>
      </p:sp>
      <p:pic>
        <p:nvPicPr>
          <p:cNvPr id="2" name="Picture 1" descr="Screen Shot 2014-03-03 at 10.28.22 AM.png"/>
          <p:cNvPicPr>
            <a:picLocks noChangeAspect="1"/>
          </p:cNvPicPr>
          <p:nvPr/>
        </p:nvPicPr>
        <p:blipFill rotWithShape="1">
          <a:blip r:embed="rId2">
            <a:extLst>
              <a:ext uri="{28A0092B-C50C-407E-A947-70E740481C1C}">
                <a14:useLocalDpi xmlns:a14="http://schemas.microsoft.com/office/drawing/2010/main" val="0"/>
              </a:ext>
            </a:extLst>
          </a:blip>
          <a:srcRect l="231" t="537" r="-1" b="780"/>
          <a:stretch/>
        </p:blipFill>
        <p:spPr>
          <a:xfrm>
            <a:off x="996233" y="1219200"/>
            <a:ext cx="7069479" cy="5181600"/>
          </a:xfrm>
          <a:prstGeom prst="rect">
            <a:avLst/>
          </a:prstGeom>
          <a:ln>
            <a:noFill/>
          </a:ln>
        </p:spPr>
      </p:pic>
      <p:sp>
        <p:nvSpPr>
          <p:cNvPr id="3" name="TextBox 2"/>
          <p:cNvSpPr txBox="1"/>
          <p:nvPr/>
        </p:nvSpPr>
        <p:spPr>
          <a:xfrm>
            <a:off x="215348" y="2121222"/>
            <a:ext cx="1179071" cy="369332"/>
          </a:xfrm>
          <a:prstGeom prst="rect">
            <a:avLst/>
          </a:prstGeom>
          <a:solidFill>
            <a:srgbClr val="CCFFCC"/>
          </a:solidFill>
        </p:spPr>
        <p:txBody>
          <a:bodyPr wrap="square" rtlCol="0">
            <a:spAutoFit/>
          </a:bodyPr>
          <a:lstStyle/>
          <a:p>
            <a:pPr algn="ctr" defTabSz="457200"/>
            <a:r>
              <a:rPr lang="en-US" sz="1800" kern="1200" dirty="0" smtClean="0">
                <a:solidFill>
                  <a:prstClr val="black"/>
                </a:solidFill>
                <a:latin typeface="Calibri"/>
              </a:rPr>
              <a:t>all here…</a:t>
            </a:r>
            <a:endParaRPr lang="en-US" sz="1800" kern="1200" dirty="0">
              <a:solidFill>
                <a:prstClr val="black"/>
              </a:solidFill>
              <a:latin typeface="Calibri"/>
            </a:endParaRPr>
          </a:p>
        </p:txBody>
      </p:sp>
      <p:sp>
        <p:nvSpPr>
          <p:cNvPr id="4" name="Right Arrow 3"/>
          <p:cNvSpPr/>
          <p:nvPr/>
        </p:nvSpPr>
        <p:spPr>
          <a:xfrm rot="10800000">
            <a:off x="8181472" y="1876927"/>
            <a:ext cx="649706" cy="433137"/>
          </a:xfrm>
          <a:prstGeom prst="rightArrow">
            <a:avLst/>
          </a:prstGeom>
          <a:solidFill>
            <a:srgbClr val="009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6" name="TextBox 5"/>
          <p:cNvSpPr txBox="1"/>
          <p:nvPr/>
        </p:nvSpPr>
        <p:spPr>
          <a:xfrm>
            <a:off x="4458780" y="4643014"/>
            <a:ext cx="2784234" cy="923330"/>
          </a:xfrm>
          <a:prstGeom prst="rect">
            <a:avLst/>
          </a:prstGeom>
          <a:solidFill>
            <a:srgbClr val="CCFFCC"/>
          </a:solidFill>
        </p:spPr>
        <p:txBody>
          <a:bodyPr wrap="square" rtlCol="0">
            <a:spAutoFit/>
          </a:bodyPr>
          <a:lstStyle/>
          <a:p>
            <a:pPr algn="ctr" defTabSz="457200"/>
            <a:r>
              <a:rPr lang="en-US" sz="1800" kern="1200" dirty="0" smtClean="0">
                <a:solidFill>
                  <a:prstClr val="black"/>
                </a:solidFill>
                <a:latin typeface="Calibri"/>
              </a:rPr>
              <a:t>one semester of Scratch programming, punctuated by contextual activities</a:t>
            </a:r>
            <a:endParaRPr lang="en-US" sz="1800" kern="1200" dirty="0">
              <a:solidFill>
                <a:prstClr val="black"/>
              </a:solidFill>
              <a:latin typeface="Calibri"/>
            </a:endParaRPr>
          </a:p>
        </p:txBody>
      </p:sp>
      <p:sp>
        <p:nvSpPr>
          <p:cNvPr id="7" name="TextBox 6"/>
          <p:cNvSpPr txBox="1"/>
          <p:nvPr/>
        </p:nvSpPr>
        <p:spPr>
          <a:xfrm>
            <a:off x="6250380" y="6216134"/>
            <a:ext cx="2532670" cy="369332"/>
          </a:xfrm>
          <a:prstGeom prst="rect">
            <a:avLst/>
          </a:prstGeom>
          <a:solidFill>
            <a:srgbClr val="CCFFCC"/>
          </a:solidFill>
        </p:spPr>
        <p:txBody>
          <a:bodyPr wrap="square" rtlCol="0">
            <a:spAutoFit/>
          </a:bodyPr>
          <a:lstStyle/>
          <a:p>
            <a:pPr algn="ctr" defTabSz="457200"/>
            <a:r>
              <a:rPr lang="en-US" sz="1800" kern="1200" dirty="0" smtClean="0">
                <a:solidFill>
                  <a:prstClr val="black"/>
                </a:solidFill>
                <a:latin typeface="Calibri"/>
              </a:rPr>
              <a:t>adaptations welcome…</a:t>
            </a:r>
            <a:endParaRPr lang="en-US" sz="1800" kern="1200" dirty="0">
              <a:solidFill>
                <a:prstClr val="black"/>
              </a:solidFill>
              <a:latin typeface="Calibri"/>
            </a:endParaRPr>
          </a:p>
        </p:txBody>
      </p:sp>
      <p:sp>
        <p:nvSpPr>
          <p:cNvPr id="8" name="Rectangle 7"/>
          <p:cNvSpPr/>
          <p:nvPr/>
        </p:nvSpPr>
        <p:spPr>
          <a:xfrm>
            <a:off x="1586930" y="4448055"/>
            <a:ext cx="2756469" cy="1343145"/>
          </a:xfrm>
          <a:prstGeom prst="rect">
            <a:avLst/>
          </a:prstGeom>
          <a:no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Tree>
    <p:extLst>
      <p:ext uri="{BB962C8B-B14F-4D97-AF65-F5344CB8AC3E}">
        <p14:creationId xmlns:p14="http://schemas.microsoft.com/office/powerpoint/2010/main" val="2738413130"/>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117558" y="5587736"/>
            <a:ext cx="2069431" cy="461665"/>
          </a:xfrm>
          <a:prstGeom prst="roundRect">
            <a:avLst/>
          </a:prstGeom>
          <a:solidFill>
            <a:srgbClr val="CCE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 name="Rectangle 2"/>
          <p:cNvSpPr/>
          <p:nvPr/>
        </p:nvSpPr>
        <p:spPr>
          <a:xfrm>
            <a:off x="989609" y="887934"/>
            <a:ext cx="7102366" cy="3831818"/>
          </a:xfrm>
          <a:prstGeom prst="rect">
            <a:avLst/>
          </a:prstGeom>
        </p:spPr>
        <p:txBody>
          <a:bodyPr wrap="square">
            <a:spAutoFit/>
          </a:bodyPr>
          <a:lstStyle/>
          <a:p>
            <a:pPr defTabSz="457200"/>
            <a:r>
              <a:rPr lang="en-US" sz="2700" kern="1200" dirty="0" smtClean="0">
                <a:solidFill>
                  <a:prstClr val="black"/>
                </a:solidFill>
                <a:latin typeface="Cambria"/>
                <a:cs typeface="Cambria"/>
              </a:rPr>
              <a:t>Unify </a:t>
            </a:r>
            <a:r>
              <a:rPr lang="en-US" sz="2700" kern="1200" dirty="0">
                <a:solidFill>
                  <a:prstClr val="black"/>
                </a:solidFill>
                <a:latin typeface="Cambria"/>
                <a:cs typeface="Cambria"/>
              </a:rPr>
              <a:t>the curriculum + </a:t>
            </a:r>
            <a:r>
              <a:rPr lang="en-US" sz="2700" i="1" kern="1200" dirty="0">
                <a:solidFill>
                  <a:prstClr val="black"/>
                </a:solidFill>
                <a:latin typeface="Cambria"/>
                <a:cs typeface="Cambria"/>
              </a:rPr>
              <a:t>support our </a:t>
            </a:r>
            <a:r>
              <a:rPr lang="en-US" sz="2700" i="1" kern="1200" dirty="0" smtClean="0">
                <a:solidFill>
                  <a:prstClr val="black"/>
                </a:solidFill>
                <a:latin typeface="Cambria"/>
                <a:cs typeface="Cambria"/>
              </a:rPr>
              <a:t>teachers</a:t>
            </a:r>
          </a:p>
          <a:p>
            <a:pPr defTabSz="457200"/>
            <a:endParaRPr lang="en-US" sz="2700" i="1" kern="1200" dirty="0">
              <a:solidFill>
                <a:prstClr val="black"/>
              </a:solidFill>
              <a:latin typeface="Cambria"/>
              <a:cs typeface="Cambria"/>
            </a:endParaRPr>
          </a:p>
          <a:p>
            <a:pPr defTabSz="457200"/>
            <a:r>
              <a:rPr lang="en-US" sz="2700" kern="1200" dirty="0" smtClean="0">
                <a:solidFill>
                  <a:prstClr val="black"/>
                </a:solidFill>
                <a:latin typeface="Cambria"/>
                <a:cs typeface="Cambria"/>
              </a:rPr>
              <a:t>offered as modules in existing classes</a:t>
            </a:r>
          </a:p>
          <a:p>
            <a:pPr defTabSz="457200"/>
            <a:r>
              <a:rPr lang="en-US" sz="2700" kern="1200" dirty="0">
                <a:solidFill>
                  <a:prstClr val="black"/>
                </a:solidFill>
                <a:latin typeface="Cambria"/>
                <a:cs typeface="Cambria"/>
              </a:rPr>
              <a:t/>
            </a:r>
            <a:br>
              <a:rPr lang="en-US" sz="2700" kern="1200" dirty="0">
                <a:solidFill>
                  <a:prstClr val="black"/>
                </a:solidFill>
                <a:latin typeface="Cambria"/>
                <a:cs typeface="Cambria"/>
              </a:rPr>
            </a:br>
            <a:r>
              <a:rPr lang="en-US" sz="2700" b="1" kern="1200" dirty="0" smtClean="0">
                <a:solidFill>
                  <a:prstClr val="black"/>
                </a:solidFill>
                <a:latin typeface="Cambria"/>
                <a:cs typeface="Cambria"/>
              </a:rPr>
              <a:t>accessible pathway:   </a:t>
            </a:r>
          </a:p>
          <a:p>
            <a:pPr defTabSz="457200"/>
            <a:endParaRPr lang="en-US" sz="2700" b="1" kern="1200" dirty="0">
              <a:solidFill>
                <a:prstClr val="black"/>
              </a:solidFill>
              <a:latin typeface="Cambria"/>
              <a:cs typeface="Cambria"/>
            </a:endParaRPr>
          </a:p>
          <a:p>
            <a:pPr algn="ctr" defTabSz="457200"/>
            <a:r>
              <a:rPr lang="en-US" sz="2700" b="1" kern="1200" dirty="0" smtClean="0">
                <a:solidFill>
                  <a:prstClr val="black"/>
                </a:solidFill>
                <a:latin typeface="Cambria"/>
                <a:cs typeface="Cambria"/>
              </a:rPr>
              <a:t>  	</a:t>
            </a:r>
            <a:r>
              <a:rPr lang="en-US" sz="2700" b="1" kern="1200" dirty="0" smtClean="0">
                <a:solidFill>
                  <a:srgbClr val="0000FF"/>
                </a:solidFill>
                <a:latin typeface="Calibri"/>
                <a:cs typeface="Calibri"/>
              </a:rPr>
              <a:t>PLAY </a:t>
            </a:r>
            <a:r>
              <a:rPr lang="en-US" sz="2700" b="1" kern="1200" dirty="0" smtClean="0">
                <a:solidFill>
                  <a:prstClr val="black"/>
                </a:solidFill>
                <a:latin typeface="Calibri"/>
                <a:cs typeface="Calibri"/>
              </a:rPr>
              <a:t> </a:t>
            </a:r>
            <a:r>
              <a:rPr lang="en-US" sz="2700" b="1" kern="1200" dirty="0" smtClean="0">
                <a:solidFill>
                  <a:prstClr val="black"/>
                </a:solidFill>
                <a:latin typeface="Cambria"/>
                <a:cs typeface="Cambria"/>
              </a:rPr>
              <a:t>to</a:t>
            </a:r>
            <a:r>
              <a:rPr lang="en-US" sz="2700" b="1" kern="1200" dirty="0" smtClean="0">
                <a:solidFill>
                  <a:prstClr val="black"/>
                </a:solidFill>
                <a:latin typeface="Calibri"/>
                <a:cs typeface="Calibri"/>
              </a:rPr>
              <a:t>   </a:t>
            </a:r>
            <a:r>
              <a:rPr lang="en-US" sz="2700" b="1" kern="1200" dirty="0" smtClean="0">
                <a:solidFill>
                  <a:srgbClr val="0000FF"/>
                </a:solidFill>
                <a:latin typeface="Calibri"/>
                <a:cs typeface="Calibri"/>
              </a:rPr>
              <a:t>PAUSE</a:t>
            </a:r>
            <a:r>
              <a:rPr lang="en-US" sz="2700" b="1" kern="1200" dirty="0" smtClean="0">
                <a:solidFill>
                  <a:prstClr val="black"/>
                </a:solidFill>
                <a:latin typeface="Calibri"/>
                <a:cs typeface="Calibri"/>
              </a:rPr>
              <a:t>  </a:t>
            </a:r>
            <a:r>
              <a:rPr lang="en-US" sz="2700" b="1" kern="1200" dirty="0" smtClean="0">
                <a:solidFill>
                  <a:prstClr val="black"/>
                </a:solidFill>
                <a:latin typeface="Cambria"/>
                <a:cs typeface="Cambria"/>
              </a:rPr>
              <a:t>to</a:t>
            </a:r>
            <a:r>
              <a:rPr lang="en-US" sz="2700" b="1" kern="1200" dirty="0" smtClean="0">
                <a:solidFill>
                  <a:prstClr val="black"/>
                </a:solidFill>
                <a:latin typeface="Calibri"/>
                <a:cs typeface="Calibri"/>
              </a:rPr>
              <a:t>  </a:t>
            </a:r>
            <a:r>
              <a:rPr lang="en-US" sz="2700" b="1" kern="1200" dirty="0" smtClean="0">
                <a:solidFill>
                  <a:srgbClr val="0000FF"/>
                </a:solidFill>
                <a:latin typeface="Calibri"/>
                <a:cs typeface="Calibri"/>
              </a:rPr>
              <a:t>POINT </a:t>
            </a:r>
            <a:endParaRPr lang="en-US" sz="2700" b="1" kern="1200" dirty="0">
              <a:solidFill>
                <a:srgbClr val="0000FF"/>
              </a:solidFill>
              <a:latin typeface="Calibri"/>
              <a:cs typeface="Calibri"/>
            </a:endParaRPr>
          </a:p>
          <a:p>
            <a:pPr defTabSz="457200"/>
            <a:endParaRPr lang="en-US" sz="2700" b="1" kern="1200" dirty="0" smtClean="0">
              <a:solidFill>
                <a:srgbClr val="0000FF"/>
              </a:solidFill>
              <a:latin typeface="Calibri"/>
              <a:cs typeface="Calibri"/>
            </a:endParaRPr>
          </a:p>
          <a:p>
            <a:pPr defTabSz="457200"/>
            <a:r>
              <a:rPr lang="en-US" sz="2700" kern="1200" dirty="0" smtClean="0">
                <a:solidFill>
                  <a:prstClr val="black"/>
                </a:solidFill>
                <a:latin typeface="Cambria"/>
                <a:cs typeface="Cambria"/>
              </a:rPr>
              <a:t>partner geography:   </a:t>
            </a:r>
            <a:r>
              <a:rPr lang="en-US" sz="2700" i="1" kern="1200" dirty="0" smtClean="0">
                <a:solidFill>
                  <a:prstClr val="black"/>
                </a:solidFill>
                <a:latin typeface="Cambria"/>
                <a:cs typeface="Cambria"/>
              </a:rPr>
              <a:t>Kauai</a:t>
            </a:r>
            <a:r>
              <a:rPr lang="en-US" sz="2700" kern="1200" dirty="0">
                <a:solidFill>
                  <a:prstClr val="black"/>
                </a:solidFill>
                <a:latin typeface="Cambria"/>
                <a:cs typeface="Cambria"/>
              </a:rPr>
              <a:t>,</a:t>
            </a:r>
            <a:r>
              <a:rPr lang="en-US" sz="2700" kern="1200" dirty="0" smtClean="0">
                <a:solidFill>
                  <a:prstClr val="black"/>
                </a:solidFill>
                <a:latin typeface="Cambria"/>
                <a:cs typeface="Cambria"/>
              </a:rPr>
              <a:t> </a:t>
            </a:r>
            <a:r>
              <a:rPr lang="en-US" sz="2700" i="1" kern="1200" dirty="0">
                <a:solidFill>
                  <a:prstClr val="black"/>
                </a:solidFill>
                <a:latin typeface="Cambria"/>
                <a:cs typeface="Cambria"/>
              </a:rPr>
              <a:t>Pomona</a:t>
            </a:r>
            <a:r>
              <a:rPr lang="en-US" sz="2700" kern="1200" dirty="0">
                <a:solidFill>
                  <a:prstClr val="black"/>
                </a:solidFill>
                <a:latin typeface="Cambria"/>
                <a:cs typeface="Cambria"/>
              </a:rPr>
              <a:t>, …</a:t>
            </a:r>
          </a:p>
        </p:txBody>
      </p:sp>
      <p:sp>
        <p:nvSpPr>
          <p:cNvPr id="10" name="TextBox 9"/>
          <p:cNvSpPr txBox="1"/>
          <p:nvPr/>
        </p:nvSpPr>
        <p:spPr>
          <a:xfrm>
            <a:off x="207507" y="226855"/>
            <a:ext cx="8666571" cy="646331"/>
          </a:xfrm>
          <a:prstGeom prst="rect">
            <a:avLst/>
          </a:prstGeom>
          <a:solidFill>
            <a:schemeClr val="bg1"/>
          </a:solidFill>
        </p:spPr>
        <p:txBody>
          <a:bodyPr wrap="square" rtlCol="0">
            <a:spAutoFit/>
          </a:bodyPr>
          <a:lstStyle/>
          <a:p>
            <a:pPr defTabSz="457200"/>
            <a:r>
              <a:rPr lang="en-US" sz="3600" kern="1200" dirty="0" err="1" smtClean="0">
                <a:solidFill>
                  <a:prstClr val="black"/>
                </a:solidFill>
                <a:latin typeface="Cambria"/>
                <a:cs typeface="Cambria"/>
              </a:rPr>
              <a:t>MyCS</a:t>
            </a:r>
            <a:r>
              <a:rPr lang="en-US" sz="3600" kern="1200" dirty="0" smtClean="0">
                <a:solidFill>
                  <a:prstClr val="black"/>
                </a:solidFill>
                <a:latin typeface="Cambria"/>
                <a:cs typeface="Cambria"/>
              </a:rPr>
              <a:t> MOOC</a:t>
            </a:r>
            <a:endParaRPr lang="en-US" sz="3600" b="1" i="1" kern="1200" dirty="0">
              <a:solidFill>
                <a:srgbClr val="008000"/>
              </a:solidFill>
              <a:latin typeface="Cambria"/>
              <a:cs typeface="Cambria"/>
            </a:endParaRPr>
          </a:p>
        </p:txBody>
      </p:sp>
      <p:sp>
        <p:nvSpPr>
          <p:cNvPr id="11" name="Rectangle 10"/>
          <p:cNvSpPr/>
          <p:nvPr/>
        </p:nvSpPr>
        <p:spPr>
          <a:xfrm>
            <a:off x="3119739" y="415444"/>
            <a:ext cx="3552844" cy="400110"/>
          </a:xfrm>
          <a:prstGeom prst="rect">
            <a:avLst/>
          </a:prstGeom>
        </p:spPr>
        <p:txBody>
          <a:bodyPr wrap="square">
            <a:spAutoFit/>
          </a:bodyPr>
          <a:lstStyle/>
          <a:p>
            <a:pPr defTabSz="457200"/>
            <a:r>
              <a:rPr lang="en-US" sz="2000" kern="1200" dirty="0" smtClean="0">
                <a:solidFill>
                  <a:prstClr val="black"/>
                </a:solidFill>
                <a:latin typeface="Cambria"/>
                <a:cs typeface="Cambria"/>
              </a:rPr>
              <a:t>i.e., textbook+</a:t>
            </a:r>
            <a:endParaRPr lang="en-US" sz="2000" kern="1200" dirty="0">
              <a:solidFill>
                <a:prstClr val="black"/>
              </a:solidFill>
              <a:latin typeface="Cambria"/>
              <a:cs typeface="Cambria"/>
            </a:endParaRPr>
          </a:p>
        </p:txBody>
      </p:sp>
      <p:sp>
        <p:nvSpPr>
          <p:cNvPr id="13" name="Rectangle 12"/>
          <p:cNvSpPr/>
          <p:nvPr/>
        </p:nvSpPr>
        <p:spPr>
          <a:xfrm>
            <a:off x="1127235" y="5126071"/>
            <a:ext cx="6583918" cy="923330"/>
          </a:xfrm>
          <a:prstGeom prst="rect">
            <a:avLst/>
          </a:prstGeom>
        </p:spPr>
        <p:txBody>
          <a:bodyPr wrap="square">
            <a:spAutoFit/>
          </a:bodyPr>
          <a:lstStyle/>
          <a:p>
            <a:pPr algn="ctr" defTabSz="457200"/>
            <a:r>
              <a:rPr lang="en-US" sz="2700" kern="1200" dirty="0" smtClean="0">
                <a:solidFill>
                  <a:prstClr val="black"/>
                </a:solidFill>
                <a:latin typeface="Cambria" panose="02040503050406030204" pitchFamily="18" charset="0"/>
              </a:rPr>
              <a:t>online resource to help teachers bridge the "creator gap"  in (CS) curricula</a:t>
            </a:r>
            <a:endParaRPr lang="en-US" sz="2700" kern="1200" dirty="0">
              <a:solidFill>
                <a:prstClr val="black"/>
              </a:solidFill>
              <a:latin typeface="Cambria" panose="02040503050406030204" pitchFamily="18" charset="0"/>
            </a:endParaRPr>
          </a:p>
        </p:txBody>
      </p:sp>
    </p:spTree>
    <p:extLst>
      <p:ext uri="{BB962C8B-B14F-4D97-AF65-F5344CB8AC3E}">
        <p14:creationId xmlns:p14="http://schemas.microsoft.com/office/powerpoint/2010/main" val="1093005971"/>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Shape 570"/>
          <p:cNvSpPr txBox="1">
            <a:spLocks noGrp="1"/>
          </p:cNvSpPr>
          <p:nvPr>
            <p:ph type="title"/>
          </p:nvPr>
        </p:nvSpPr>
        <p:spPr>
          <a:xfrm>
            <a:off x="274319" y="274319"/>
            <a:ext cx="8595299" cy="822900"/>
          </a:xfrm>
          <a:prstGeom prst="rect">
            <a:avLst/>
          </a:prstGeom>
        </p:spPr>
        <p:txBody>
          <a:bodyPr lIns="91425" tIns="91425" rIns="91425" bIns="91425" anchor="t" anchorCtr="0">
            <a:noAutofit/>
          </a:bodyPr>
          <a:lstStyle/>
          <a:p>
            <a:pPr lvl="0" rtl="0">
              <a:spcBef>
                <a:spcPts val="0"/>
              </a:spcBef>
              <a:buClr>
                <a:srgbClr val="000000"/>
              </a:buClr>
              <a:buSzPct val="25581"/>
              <a:buFont typeface="Arial"/>
              <a:buNone/>
            </a:pPr>
            <a:r>
              <a:rPr lang="en-US" sz="4000" dirty="0" smtClean="0">
                <a:latin typeface="Droid Serif"/>
                <a:ea typeface="Droid Serif"/>
                <a:cs typeface="Droid Serif"/>
                <a:sym typeface="Droid Serif"/>
              </a:rPr>
              <a:t>Open-ended Scratch…</a:t>
            </a:r>
            <a:endParaRPr lang="en" sz="4000" dirty="0">
              <a:latin typeface="Droid Serif"/>
              <a:ea typeface="Droid Serif"/>
              <a:cs typeface="Droid Serif"/>
              <a:sym typeface="Droid Serif"/>
            </a:endParaRPr>
          </a:p>
          <a:p>
            <a:pPr lvl="0" rtl="0">
              <a:spcBef>
                <a:spcPts val="0"/>
              </a:spcBef>
              <a:buNone/>
            </a:pPr>
            <a:endParaRPr sz="4000" dirty="0">
              <a:solidFill>
                <a:srgbClr val="000000"/>
              </a:solidFill>
              <a:latin typeface="Droid Serif"/>
              <a:ea typeface="Droid Serif"/>
              <a:cs typeface="Droid Serif"/>
              <a:sym typeface="Droid Serif"/>
            </a:endParaRPr>
          </a:p>
        </p:txBody>
      </p:sp>
      <p:pic>
        <p:nvPicPr>
          <p:cNvPr id="3" name="Picture 2" descr="Screen Shot 2014-06-10 at 10.06.1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298" y="1730375"/>
            <a:ext cx="8245820" cy="4926074"/>
          </a:xfrm>
          <a:prstGeom prst="rect">
            <a:avLst/>
          </a:prstGeom>
        </p:spPr>
      </p:pic>
      <p:sp>
        <p:nvSpPr>
          <p:cNvPr id="4" name="Down Arrow 3"/>
          <p:cNvSpPr/>
          <p:nvPr/>
        </p:nvSpPr>
        <p:spPr>
          <a:xfrm>
            <a:off x="6572250" y="889000"/>
            <a:ext cx="1524000" cy="2174875"/>
          </a:xfrm>
          <a:prstGeom prst="downArrow">
            <a:avLst/>
          </a:prstGeom>
          <a:solidFill>
            <a:schemeClr val="accent4">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7324196"/>
      </p:ext>
    </p:extLst>
  </p:cSld>
  <p:clrMapOvr>
    <a:masterClrMapping/>
  </p:clrMapOvr>
  <p:transition spd="slow">
    <p:cut/>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Shape 570"/>
          <p:cNvSpPr txBox="1">
            <a:spLocks noGrp="1"/>
          </p:cNvSpPr>
          <p:nvPr>
            <p:ph type="title"/>
          </p:nvPr>
        </p:nvSpPr>
        <p:spPr>
          <a:xfrm>
            <a:off x="274319" y="274319"/>
            <a:ext cx="8595299" cy="822900"/>
          </a:xfrm>
          <a:prstGeom prst="rect">
            <a:avLst/>
          </a:prstGeom>
        </p:spPr>
        <p:txBody>
          <a:bodyPr lIns="91425" tIns="91425" rIns="91425" bIns="91425" anchor="t" anchorCtr="0">
            <a:noAutofit/>
          </a:bodyPr>
          <a:lstStyle/>
          <a:p>
            <a:pPr lvl="0" rtl="0">
              <a:spcBef>
                <a:spcPts val="0"/>
              </a:spcBef>
              <a:buClr>
                <a:srgbClr val="000000"/>
              </a:buClr>
              <a:buSzPct val="25581"/>
              <a:buFont typeface="Arial"/>
              <a:buNone/>
            </a:pPr>
            <a:r>
              <a:rPr lang="en-US" sz="4000" dirty="0" smtClean="0">
                <a:latin typeface="Droid Serif"/>
                <a:ea typeface="Droid Serif"/>
                <a:cs typeface="Droid Serif"/>
                <a:sym typeface="Droid Serif"/>
              </a:rPr>
              <a:t>Getting started…</a:t>
            </a:r>
            <a:endParaRPr lang="en" sz="4000" dirty="0">
              <a:latin typeface="Droid Serif"/>
              <a:ea typeface="Droid Serif"/>
              <a:cs typeface="Droid Serif"/>
              <a:sym typeface="Droid Serif"/>
            </a:endParaRPr>
          </a:p>
          <a:p>
            <a:pPr lvl="0" rtl="0">
              <a:spcBef>
                <a:spcPts val="0"/>
              </a:spcBef>
              <a:buNone/>
            </a:pPr>
            <a:endParaRPr sz="4000" dirty="0">
              <a:solidFill>
                <a:srgbClr val="000000"/>
              </a:solidFill>
              <a:latin typeface="Droid Serif"/>
              <a:ea typeface="Droid Serif"/>
              <a:cs typeface="Droid Serif"/>
              <a:sym typeface="Droid Serif"/>
            </a:endParaRPr>
          </a:p>
        </p:txBody>
      </p:sp>
      <p:sp>
        <p:nvSpPr>
          <p:cNvPr id="2" name="TextBox 1"/>
          <p:cNvSpPr txBox="1"/>
          <p:nvPr/>
        </p:nvSpPr>
        <p:spPr>
          <a:xfrm>
            <a:off x="746125" y="1492250"/>
            <a:ext cx="7794625" cy="4801315"/>
          </a:xfrm>
          <a:prstGeom prst="rect">
            <a:avLst/>
          </a:prstGeom>
          <a:noFill/>
        </p:spPr>
        <p:txBody>
          <a:bodyPr wrap="square" rtlCol="0">
            <a:spAutoFit/>
          </a:bodyPr>
          <a:lstStyle/>
          <a:p>
            <a:pPr marL="342900" indent="-342900">
              <a:buAutoNum type="arabicParenBoth"/>
            </a:pPr>
            <a:r>
              <a:rPr lang="en-US" sz="1800" dirty="0" smtClean="0">
                <a:latin typeface="Cambria"/>
                <a:cs typeface="Cambria"/>
              </a:rPr>
              <a:t>Get the Scratch Cat to move…</a:t>
            </a:r>
          </a:p>
          <a:p>
            <a:endParaRPr lang="en-US" sz="1800" dirty="0">
              <a:latin typeface="Cambria"/>
              <a:cs typeface="Cambria"/>
            </a:endParaRPr>
          </a:p>
          <a:p>
            <a:pPr marL="342900" indent="-342900">
              <a:buAutoNum type="arabicParenBoth"/>
            </a:pPr>
            <a:r>
              <a:rPr lang="en-US" sz="1800" dirty="0" smtClean="0">
                <a:latin typeface="Cambria"/>
                <a:cs typeface="Cambria"/>
              </a:rPr>
              <a:t>Find the sprite </a:t>
            </a:r>
            <a:r>
              <a:rPr lang="en-US" sz="1800" b="1" u="sng" dirty="0" smtClean="0">
                <a:latin typeface="Cambria"/>
                <a:cs typeface="Cambria"/>
              </a:rPr>
              <a:t>editor</a:t>
            </a:r>
            <a:r>
              <a:rPr lang="en-US" sz="1800" dirty="0" smtClean="0">
                <a:latin typeface="Cambria"/>
                <a:cs typeface="Cambria"/>
              </a:rPr>
              <a:t> and put some shorts (or other clothes) on the Cat…</a:t>
            </a:r>
          </a:p>
          <a:p>
            <a:pPr marL="342900" indent="-342900">
              <a:buAutoNum type="arabicParenBoth"/>
            </a:pPr>
            <a:endParaRPr lang="en-US" sz="1800" dirty="0">
              <a:latin typeface="Cambria"/>
              <a:cs typeface="Cambria"/>
            </a:endParaRPr>
          </a:p>
          <a:p>
            <a:pPr marL="342900" indent="-342900">
              <a:buAutoNum type="arabicParenBoth"/>
            </a:pPr>
            <a:r>
              <a:rPr lang="en-US" sz="1800" dirty="0">
                <a:latin typeface="Cambria"/>
                <a:cs typeface="Cambria"/>
              </a:rPr>
              <a:t>Write a program </a:t>
            </a:r>
            <a:r>
              <a:rPr lang="en-US" sz="1800" dirty="0" smtClean="0">
                <a:latin typeface="Cambria"/>
                <a:cs typeface="Cambria"/>
              </a:rPr>
              <a:t>to have the Cat trace the </a:t>
            </a:r>
            <a:r>
              <a:rPr lang="en-US" sz="1800" b="1" u="sng" dirty="0" smtClean="0">
                <a:latin typeface="Cambria"/>
                <a:cs typeface="Cambria"/>
              </a:rPr>
              <a:t>outline</a:t>
            </a:r>
            <a:r>
              <a:rPr lang="en-US" sz="1800" dirty="0" smtClean="0">
                <a:latin typeface="Cambria"/>
                <a:cs typeface="Cambria"/>
              </a:rPr>
              <a:t> of the stage</a:t>
            </a:r>
          </a:p>
          <a:p>
            <a:pPr marL="342900" indent="-342900">
              <a:buAutoNum type="arabicParenBoth"/>
            </a:pPr>
            <a:endParaRPr lang="en-US" sz="1800" dirty="0">
              <a:latin typeface="Cambria"/>
              <a:cs typeface="Cambria"/>
            </a:endParaRPr>
          </a:p>
          <a:p>
            <a:pPr marL="342900" indent="-342900">
              <a:buFontTx/>
              <a:buAutoNum type="arabicParenBoth"/>
            </a:pPr>
            <a:r>
              <a:rPr lang="en-US" sz="1800" dirty="0" smtClean="0">
                <a:latin typeface="Cambria"/>
                <a:cs typeface="Cambria"/>
              </a:rPr>
              <a:t>Create a dance by going through </a:t>
            </a:r>
            <a:r>
              <a:rPr lang="en-US" sz="1800" dirty="0">
                <a:latin typeface="Cambria"/>
                <a:cs typeface="Cambria"/>
              </a:rPr>
              <a:t>the </a:t>
            </a:r>
            <a:r>
              <a:rPr lang="en-US" sz="1800" b="1" u="sng" dirty="0">
                <a:latin typeface="Cambria"/>
                <a:cs typeface="Cambria"/>
              </a:rPr>
              <a:t>tutorial</a:t>
            </a:r>
            <a:r>
              <a:rPr lang="en-US" sz="1800" dirty="0">
                <a:latin typeface="Cambria"/>
                <a:cs typeface="Cambria"/>
              </a:rPr>
              <a:t> with the Scratch Cat</a:t>
            </a:r>
            <a:r>
              <a:rPr lang="en-US" sz="1800" dirty="0" smtClean="0">
                <a:latin typeface="Cambria"/>
                <a:cs typeface="Cambria"/>
              </a:rPr>
              <a:t>… </a:t>
            </a:r>
            <a:endParaRPr lang="en-US" sz="1800" dirty="0">
              <a:latin typeface="Cambria"/>
              <a:cs typeface="Cambria"/>
            </a:endParaRPr>
          </a:p>
          <a:p>
            <a:endParaRPr lang="en-US" sz="1800" dirty="0">
              <a:latin typeface="Cambria"/>
              <a:cs typeface="Cambria"/>
            </a:endParaRPr>
          </a:p>
          <a:p>
            <a:pPr marL="342900" indent="-342900">
              <a:buAutoNum type="arabicParenBoth"/>
            </a:pPr>
            <a:r>
              <a:rPr lang="en-US" sz="1800" dirty="0" smtClean="0">
                <a:latin typeface="Cambria"/>
                <a:cs typeface="Cambria"/>
              </a:rPr>
              <a:t>Add more </a:t>
            </a:r>
            <a:r>
              <a:rPr lang="en-US" sz="1800" b="1" u="sng" dirty="0" smtClean="0">
                <a:latin typeface="Cambria"/>
                <a:cs typeface="Cambria"/>
              </a:rPr>
              <a:t>characters</a:t>
            </a:r>
            <a:r>
              <a:rPr lang="en-US" sz="1800" dirty="0" smtClean="0">
                <a:latin typeface="Cambria"/>
                <a:cs typeface="Cambria"/>
              </a:rPr>
              <a:t> (sprites) from the library or your own to the dance!</a:t>
            </a:r>
          </a:p>
          <a:p>
            <a:pPr marL="342900" indent="-342900">
              <a:buAutoNum type="arabicParenBoth"/>
            </a:pPr>
            <a:endParaRPr lang="en-US" sz="1800" dirty="0">
              <a:latin typeface="Cambria"/>
              <a:cs typeface="Cambria"/>
            </a:endParaRPr>
          </a:p>
          <a:p>
            <a:pPr marL="342900" indent="-342900">
              <a:buAutoNum type="arabicParenBoth"/>
            </a:pPr>
            <a:r>
              <a:rPr lang="en-US" sz="1800" dirty="0">
                <a:latin typeface="Cambria"/>
                <a:cs typeface="Cambria"/>
              </a:rPr>
              <a:t>C</a:t>
            </a:r>
            <a:r>
              <a:rPr lang="en-US" sz="1800" dirty="0" smtClean="0">
                <a:latin typeface="Cambria"/>
                <a:cs typeface="Cambria"/>
              </a:rPr>
              <a:t>reate </a:t>
            </a:r>
            <a:r>
              <a:rPr lang="en-US" sz="1800" b="1" u="sng" dirty="0" smtClean="0">
                <a:latin typeface="Cambria"/>
                <a:cs typeface="Cambria"/>
              </a:rPr>
              <a:t>music</a:t>
            </a:r>
            <a:r>
              <a:rPr lang="en-US" sz="1800" u="sng" dirty="0" smtClean="0">
                <a:latin typeface="Cambria"/>
                <a:cs typeface="Cambria"/>
              </a:rPr>
              <a:t> </a:t>
            </a:r>
            <a:r>
              <a:rPr lang="en-US" sz="1800" dirty="0" smtClean="0">
                <a:latin typeface="Cambria"/>
                <a:cs typeface="Cambria"/>
              </a:rPr>
              <a:t>that goes with the Cat’s dance...</a:t>
            </a:r>
          </a:p>
          <a:p>
            <a:pPr marL="342900" indent="-342900">
              <a:buAutoNum type="arabicParenBoth"/>
            </a:pPr>
            <a:endParaRPr lang="en-US" sz="1800" dirty="0">
              <a:latin typeface="Cambria"/>
              <a:cs typeface="Cambria"/>
            </a:endParaRPr>
          </a:p>
          <a:p>
            <a:pPr marL="342900" indent="-342900">
              <a:buAutoNum type="arabicParenBoth"/>
            </a:pPr>
            <a:r>
              <a:rPr lang="en-US" sz="1800" dirty="0" smtClean="0">
                <a:latin typeface="Cambria"/>
                <a:cs typeface="Cambria"/>
              </a:rPr>
              <a:t>THEN </a:t>
            </a:r>
            <a:r>
              <a:rPr lang="en-US" sz="1800" dirty="0">
                <a:latin typeface="Cambria"/>
                <a:cs typeface="Cambria"/>
              </a:rPr>
              <a:t>–</a:t>
            </a:r>
            <a:r>
              <a:rPr lang="en-US" sz="1800" dirty="0" smtClean="0">
                <a:latin typeface="Cambria"/>
                <a:cs typeface="Cambria"/>
              </a:rPr>
              <a:t> use the </a:t>
            </a:r>
            <a:r>
              <a:rPr lang="en-US" sz="1800" b="1" u="sng" dirty="0" smtClean="0">
                <a:latin typeface="Cambria"/>
                <a:cs typeface="Cambria"/>
              </a:rPr>
              <a:t>Pen blocks </a:t>
            </a:r>
            <a:r>
              <a:rPr lang="en-US" sz="1800" dirty="0" smtClean="0">
                <a:latin typeface="Cambria"/>
                <a:cs typeface="Cambria"/>
              </a:rPr>
              <a:t>to trace the cat’s path</a:t>
            </a:r>
          </a:p>
          <a:p>
            <a:pPr marL="342900" indent="-342900">
              <a:buAutoNum type="arabicParenBoth"/>
            </a:pPr>
            <a:endParaRPr lang="en-US" sz="1800" dirty="0">
              <a:latin typeface="Cambria"/>
              <a:cs typeface="Cambria"/>
            </a:endParaRPr>
          </a:p>
          <a:p>
            <a:pPr marL="342900" indent="-342900">
              <a:buAutoNum type="arabicParenBoth"/>
            </a:pPr>
            <a:r>
              <a:rPr lang="en-US" sz="1800" dirty="0" smtClean="0">
                <a:latin typeface="Cambria"/>
                <a:cs typeface="Cambria"/>
              </a:rPr>
              <a:t>Create your own – perhaps either</a:t>
            </a:r>
          </a:p>
          <a:p>
            <a:r>
              <a:rPr lang="en-US" sz="1800" dirty="0" smtClean="0">
                <a:latin typeface="Cambria"/>
                <a:cs typeface="Cambria"/>
              </a:rPr>
              <a:t>	 (A) a dance-instruction tutorial or </a:t>
            </a:r>
          </a:p>
          <a:p>
            <a:r>
              <a:rPr lang="en-US" sz="1800" dirty="0" smtClean="0">
                <a:latin typeface="Cambria"/>
                <a:cs typeface="Cambria"/>
              </a:rPr>
              <a:t>	 (B) a scene involving 2 or more sprites</a:t>
            </a:r>
          </a:p>
        </p:txBody>
      </p:sp>
    </p:spTree>
    <p:extLst>
      <p:ext uri="{BB962C8B-B14F-4D97-AF65-F5344CB8AC3E}">
        <p14:creationId xmlns:p14="http://schemas.microsoft.com/office/powerpoint/2010/main" val="3267849389"/>
      </p:ext>
    </p:extLst>
  </p:cSld>
  <p:clrMapOvr>
    <a:masterClrMapping/>
  </p:clrMapOvr>
  <p:transition spd="slow">
    <p:cut/>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Shape 570"/>
          <p:cNvSpPr txBox="1">
            <a:spLocks noGrp="1"/>
          </p:cNvSpPr>
          <p:nvPr>
            <p:ph type="title"/>
          </p:nvPr>
        </p:nvSpPr>
        <p:spPr>
          <a:xfrm>
            <a:off x="274319" y="274319"/>
            <a:ext cx="8595299" cy="822900"/>
          </a:xfrm>
          <a:prstGeom prst="rect">
            <a:avLst/>
          </a:prstGeom>
        </p:spPr>
        <p:txBody>
          <a:bodyPr lIns="91425" tIns="91425" rIns="91425" bIns="91425" anchor="t" anchorCtr="0">
            <a:noAutofit/>
          </a:bodyPr>
          <a:lstStyle/>
          <a:p>
            <a:pPr lvl="0" rtl="0">
              <a:spcBef>
                <a:spcPts val="0"/>
              </a:spcBef>
              <a:buClr>
                <a:srgbClr val="000000"/>
              </a:buClr>
              <a:buSzPct val="25581"/>
              <a:buFont typeface="Arial"/>
              <a:buNone/>
            </a:pPr>
            <a:r>
              <a:rPr lang="en-US" sz="4000" dirty="0" smtClean="0">
                <a:latin typeface="Droid Serif"/>
                <a:ea typeface="Droid Serif"/>
                <a:cs typeface="Droid Serif"/>
                <a:sym typeface="Droid Serif"/>
              </a:rPr>
              <a:t>How computers work</a:t>
            </a:r>
            <a:endParaRPr lang="en" sz="4000" dirty="0">
              <a:latin typeface="Droid Serif"/>
              <a:ea typeface="Droid Serif"/>
              <a:cs typeface="Droid Serif"/>
              <a:sym typeface="Droid Serif"/>
            </a:endParaRPr>
          </a:p>
          <a:p>
            <a:pPr lvl="0" rtl="0">
              <a:spcBef>
                <a:spcPts val="0"/>
              </a:spcBef>
              <a:buNone/>
            </a:pPr>
            <a:endParaRPr sz="4000" dirty="0">
              <a:solidFill>
                <a:srgbClr val="000000"/>
              </a:solidFill>
              <a:latin typeface="Droid Serif"/>
              <a:ea typeface="Droid Serif"/>
              <a:cs typeface="Droid Serif"/>
              <a:sym typeface="Droid Serif"/>
            </a:endParaRPr>
          </a:p>
        </p:txBody>
      </p:sp>
    </p:spTree>
    <p:extLst>
      <p:ext uri="{BB962C8B-B14F-4D97-AF65-F5344CB8AC3E}">
        <p14:creationId xmlns:p14="http://schemas.microsoft.com/office/powerpoint/2010/main" val="158195006"/>
      </p:ext>
    </p:extLst>
  </p:cSld>
  <p:clrMapOvr>
    <a:masterClrMapping/>
  </p:clrMapOvr>
  <p:transition spd="slow">
    <p:cut/>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Shape 557"/>
          <p:cNvSpPr txBox="1">
            <a:spLocks noGrp="1"/>
          </p:cNvSpPr>
          <p:nvPr>
            <p:ph type="ctrTitle"/>
          </p:nvPr>
        </p:nvSpPr>
        <p:spPr>
          <a:xfrm>
            <a:off x="685800" y="1501523"/>
            <a:ext cx="7772400" cy="1546500"/>
          </a:xfrm>
          <a:prstGeom prst="rect">
            <a:avLst/>
          </a:prstGeom>
        </p:spPr>
        <p:txBody>
          <a:bodyPr lIns="91425" tIns="91425" rIns="91425" bIns="91425" anchor="ctr" anchorCtr="0">
            <a:noAutofit/>
          </a:bodyPr>
          <a:lstStyle/>
          <a:p>
            <a:pPr lvl="0" rtl="0">
              <a:spcBef>
                <a:spcPts val="0"/>
              </a:spcBef>
              <a:buNone/>
            </a:pPr>
            <a:r>
              <a:rPr lang="en">
                <a:latin typeface="Droid Serif"/>
                <a:ea typeface="Droid Serif"/>
                <a:cs typeface="Droid Serif"/>
                <a:sym typeface="Droid Serif"/>
              </a:rPr>
              <a:t>Encoding with </a:t>
            </a:r>
            <a:r>
              <a:rPr lang="en">
                <a:solidFill>
                  <a:srgbClr val="38761D"/>
                </a:solidFill>
                <a:latin typeface="Droid Serif"/>
                <a:ea typeface="Droid Serif"/>
                <a:cs typeface="Droid Serif"/>
                <a:sym typeface="Droid Serif"/>
              </a:rPr>
              <a:t>legos</a:t>
            </a:r>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1402284345"/>
      </p:ext>
    </p:extLst>
  </p:cSld>
  <p:clrMapOvr>
    <a:masterClrMapping/>
  </p:clrMapOvr>
  <p:transition spd="slow">
    <p:cut/>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Shape 524"/>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rtl="0">
              <a:spcBef>
                <a:spcPts val="0"/>
              </a:spcBef>
              <a:buNone/>
            </a:pPr>
            <a:r>
              <a:rPr lang="en" b="0">
                <a:latin typeface="Droid Serif"/>
                <a:ea typeface="Droid Serif"/>
                <a:cs typeface="Droid Serif"/>
                <a:sym typeface="Droid Serif"/>
              </a:rPr>
              <a:t>More binary activities...</a:t>
            </a:r>
          </a:p>
        </p:txBody>
      </p:sp>
      <p:sp>
        <p:nvSpPr>
          <p:cNvPr id="525" name="Shape 525"/>
          <p:cNvSpPr txBox="1"/>
          <p:nvPr/>
        </p:nvSpPr>
        <p:spPr>
          <a:xfrm>
            <a:off x="954225" y="2248500"/>
            <a:ext cx="3230399" cy="1000800"/>
          </a:xfrm>
          <a:prstGeom prst="rect">
            <a:avLst/>
          </a:prstGeom>
          <a:solidFill>
            <a:srgbClr val="D9EAD3"/>
          </a:solidFill>
        </p:spPr>
        <p:txBody>
          <a:bodyPr lIns="91425" tIns="91425" rIns="91425" bIns="91425" anchor="ctr" anchorCtr="0">
            <a:noAutofit/>
          </a:bodyPr>
          <a:lstStyle/>
          <a:p>
            <a:pPr lvl="0" algn="ctr" rtl="0">
              <a:spcBef>
                <a:spcPts val="0"/>
              </a:spcBef>
              <a:buNone/>
            </a:pPr>
            <a:r>
              <a:rPr lang="en" sz="2400">
                <a:solidFill>
                  <a:schemeClr val="dk1"/>
                </a:solidFill>
                <a:latin typeface="Droid Serif"/>
                <a:ea typeface="Droid Serif"/>
                <a:cs typeface="Droid Serif"/>
                <a:sym typeface="Droid Serif"/>
              </a:rPr>
              <a:t>Christmas tree decoding</a:t>
            </a:r>
          </a:p>
        </p:txBody>
      </p:sp>
      <p:sp>
        <p:nvSpPr>
          <p:cNvPr id="526" name="Shape 526"/>
          <p:cNvSpPr txBox="1"/>
          <p:nvPr/>
        </p:nvSpPr>
        <p:spPr>
          <a:xfrm>
            <a:off x="4942225" y="2248500"/>
            <a:ext cx="3230399" cy="1000800"/>
          </a:xfrm>
          <a:prstGeom prst="rect">
            <a:avLst/>
          </a:prstGeom>
          <a:solidFill>
            <a:srgbClr val="C9DAF8"/>
          </a:solidFill>
        </p:spPr>
        <p:txBody>
          <a:bodyPr lIns="91425" tIns="91425" rIns="91425" bIns="91425" anchor="ctr" anchorCtr="0">
            <a:noAutofit/>
          </a:bodyPr>
          <a:lstStyle/>
          <a:p>
            <a:pPr lvl="0" algn="ctr" rtl="0">
              <a:spcBef>
                <a:spcPts val="0"/>
              </a:spcBef>
              <a:buNone/>
            </a:pPr>
            <a:r>
              <a:rPr lang="en" sz="2400">
                <a:solidFill>
                  <a:schemeClr val="dk1"/>
                </a:solidFill>
                <a:latin typeface="Droid Serif"/>
                <a:ea typeface="Droid Serif"/>
                <a:cs typeface="Droid Serif"/>
                <a:sym typeface="Droid Serif"/>
              </a:rPr>
              <a:t>"beep" and "boop"</a:t>
            </a:r>
          </a:p>
        </p:txBody>
      </p:sp>
      <p:sp>
        <p:nvSpPr>
          <p:cNvPr id="527" name="Shape 527"/>
          <p:cNvSpPr txBox="1"/>
          <p:nvPr/>
        </p:nvSpPr>
        <p:spPr>
          <a:xfrm>
            <a:off x="5100875" y="2956750"/>
            <a:ext cx="1244700" cy="1143000"/>
          </a:xfrm>
          <a:prstGeom prst="rect">
            <a:avLst/>
          </a:prstGeom>
        </p:spPr>
        <p:txBody>
          <a:bodyPr lIns="91425" tIns="91425" rIns="91425" bIns="91425" anchor="ctr" anchorCtr="0">
            <a:noAutofit/>
          </a:bodyPr>
          <a:lstStyle/>
          <a:p>
            <a:pPr lvl="0" algn="ctr" rtl="0">
              <a:spcBef>
                <a:spcPts val="0"/>
              </a:spcBef>
              <a:buNone/>
            </a:pPr>
            <a:r>
              <a:rPr lang="en" sz="7200" b="1">
                <a:latin typeface="Droid Serif"/>
                <a:ea typeface="Droid Serif"/>
                <a:cs typeface="Droid Serif"/>
                <a:sym typeface="Droid Serif"/>
              </a:rPr>
              <a:t>1</a:t>
            </a:r>
          </a:p>
        </p:txBody>
      </p:sp>
      <p:sp>
        <p:nvSpPr>
          <p:cNvPr id="528" name="Shape 528"/>
          <p:cNvSpPr txBox="1"/>
          <p:nvPr/>
        </p:nvSpPr>
        <p:spPr>
          <a:xfrm>
            <a:off x="6757700" y="2956750"/>
            <a:ext cx="1244700" cy="1143000"/>
          </a:xfrm>
          <a:prstGeom prst="rect">
            <a:avLst/>
          </a:prstGeom>
        </p:spPr>
        <p:txBody>
          <a:bodyPr lIns="91425" tIns="91425" rIns="91425" bIns="91425" anchor="ctr" anchorCtr="0">
            <a:noAutofit/>
          </a:bodyPr>
          <a:lstStyle/>
          <a:p>
            <a:pPr lvl="0" algn="ctr" rtl="0">
              <a:spcBef>
                <a:spcPts val="0"/>
              </a:spcBef>
              <a:buNone/>
            </a:pPr>
            <a:r>
              <a:rPr lang="en" sz="7200" b="1">
                <a:solidFill>
                  <a:srgbClr val="B7B7B7"/>
                </a:solidFill>
                <a:latin typeface="Droid Serif"/>
                <a:ea typeface="Droid Serif"/>
                <a:cs typeface="Droid Serif"/>
                <a:sym typeface="Droid Serif"/>
              </a:rPr>
              <a:t>0</a:t>
            </a:r>
          </a:p>
        </p:txBody>
      </p:sp>
      <p:sp>
        <p:nvSpPr>
          <p:cNvPr id="529" name="Shape 529"/>
          <p:cNvSpPr txBox="1"/>
          <p:nvPr/>
        </p:nvSpPr>
        <p:spPr>
          <a:xfrm>
            <a:off x="642900" y="5421675"/>
            <a:ext cx="7978800" cy="790799"/>
          </a:xfrm>
          <a:prstGeom prst="rect">
            <a:avLst/>
          </a:prstGeom>
          <a:solidFill>
            <a:srgbClr val="F4CCCC"/>
          </a:solidFill>
        </p:spPr>
        <p:txBody>
          <a:bodyPr lIns="91425" tIns="91425" rIns="91425" bIns="91425" anchor="ctr" anchorCtr="0">
            <a:noAutofit/>
          </a:bodyPr>
          <a:lstStyle/>
          <a:p>
            <a:pPr lvl="0" algn="ctr" rtl="0">
              <a:spcBef>
                <a:spcPts val="0"/>
              </a:spcBef>
              <a:buNone/>
            </a:pPr>
            <a:r>
              <a:rPr lang="en" sz="2400">
                <a:solidFill>
                  <a:schemeClr val="dk1"/>
                </a:solidFill>
                <a:latin typeface="Droid Serif"/>
                <a:ea typeface="Droid Serif"/>
                <a:cs typeface="Droid Serif"/>
                <a:sym typeface="Droid Serif"/>
              </a:rPr>
              <a:t>Claremont: </a:t>
            </a:r>
            <a:r>
              <a:rPr lang="en" sz="2400" i="1">
                <a:solidFill>
                  <a:schemeClr val="dk1"/>
                </a:solidFill>
                <a:latin typeface="Droid Serif"/>
                <a:ea typeface="Droid Serif"/>
                <a:cs typeface="Droid Serif"/>
                <a:sym typeface="Droid Serif"/>
              </a:rPr>
              <a:t>CS Fridays ~ binary-encoded emails </a:t>
            </a:r>
          </a:p>
        </p:txBody>
      </p:sp>
      <p:pic>
        <p:nvPicPr>
          <p:cNvPr id="530" name="Shape 530"/>
          <p:cNvPicPr preferRelativeResize="0"/>
          <p:nvPr/>
        </p:nvPicPr>
        <p:blipFill>
          <a:blip r:embed="rId3"/>
          <a:stretch>
            <a:fillRect/>
          </a:stretch>
        </p:blipFill>
        <p:spPr>
          <a:xfrm>
            <a:off x="7324712" y="76200"/>
            <a:ext cx="1743075" cy="1162050"/>
          </a:xfrm>
          <a:prstGeom prst="rect">
            <a:avLst/>
          </a:prstGeom>
          <a:noFill/>
          <a:ln>
            <a:noFill/>
          </a:ln>
        </p:spPr>
      </p:pic>
    </p:spTree>
    <p:extLst>
      <p:ext uri="{BB962C8B-B14F-4D97-AF65-F5344CB8AC3E}">
        <p14:creationId xmlns:p14="http://schemas.microsoft.com/office/powerpoint/2010/main" val="1726811213"/>
      </p:ext>
    </p:extLst>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p:nvPr/>
        </p:nvSpPr>
        <p:spPr>
          <a:xfrm>
            <a:off x="98577" y="160365"/>
            <a:ext cx="8640900" cy="780599"/>
          </a:xfrm>
          <a:prstGeom prst="rect">
            <a:avLst/>
          </a:prstGeom>
          <a:noFill/>
        </p:spPr>
        <p:txBody>
          <a:bodyPr lIns="91425" tIns="91425" rIns="91425" bIns="91425" anchor="t" anchorCtr="0">
            <a:noAutofit/>
          </a:bodyPr>
          <a:lstStyle/>
          <a:p>
            <a:pPr>
              <a:spcBef>
                <a:spcPts val="0"/>
              </a:spcBef>
              <a:buNone/>
            </a:pPr>
            <a:r>
              <a:rPr lang="en" sz="3600" dirty="0" smtClean="0">
                <a:latin typeface="Droid Serif"/>
                <a:ea typeface="Droid Serif"/>
                <a:cs typeface="Droid Serif"/>
                <a:sym typeface="Droid Serif"/>
              </a:rPr>
              <a:t>Another data </a:t>
            </a:r>
            <a:r>
              <a:rPr lang="en" sz="3600" b="1" i="1" dirty="0">
                <a:latin typeface="Droid Serif"/>
                <a:ea typeface="Droid Serif"/>
                <a:cs typeface="Droid Serif"/>
                <a:sym typeface="Droid Serif"/>
              </a:rPr>
              <a:t>encoding</a:t>
            </a:r>
          </a:p>
        </p:txBody>
      </p:sp>
      <p:sp>
        <p:nvSpPr>
          <p:cNvPr id="160" name="Shape 160"/>
          <p:cNvSpPr txBox="1"/>
          <p:nvPr/>
        </p:nvSpPr>
        <p:spPr>
          <a:xfrm>
            <a:off x="343100" y="989670"/>
            <a:ext cx="8500200" cy="556799"/>
          </a:xfrm>
          <a:prstGeom prst="rect">
            <a:avLst/>
          </a:prstGeom>
          <a:noFill/>
        </p:spPr>
        <p:txBody>
          <a:bodyPr lIns="91425" tIns="91425" rIns="91425" bIns="91425" anchor="ctr" anchorCtr="0">
            <a:noAutofit/>
          </a:bodyPr>
          <a:lstStyle/>
          <a:p>
            <a:pPr lvl="0" algn="ctr" rtl="0">
              <a:spcBef>
                <a:spcPts val="600"/>
              </a:spcBef>
              <a:buClr>
                <a:srgbClr val="000000"/>
              </a:buClr>
              <a:buSzPct val="45833"/>
              <a:buFont typeface="Arial"/>
              <a:buNone/>
            </a:pPr>
            <a:r>
              <a:rPr lang="en" sz="2400" b="1">
                <a:latin typeface="Droid Serif"/>
                <a:ea typeface="Droid Serif"/>
                <a:cs typeface="Droid Serif"/>
                <a:sym typeface="Droid Serif"/>
              </a:rPr>
              <a:t>Morse code </a:t>
            </a:r>
            <a:r>
              <a:rPr lang="en" sz="2400">
                <a:latin typeface="Droid Serif"/>
                <a:ea typeface="Droid Serif"/>
                <a:cs typeface="Droid Serif"/>
                <a:sym typeface="Droid Serif"/>
              </a:rPr>
              <a:t>encodes letters as dots and dashes</a:t>
            </a:r>
          </a:p>
        </p:txBody>
      </p:sp>
      <p:grpSp>
        <p:nvGrpSpPr>
          <p:cNvPr id="2" name="Group 1"/>
          <p:cNvGrpSpPr/>
          <p:nvPr/>
        </p:nvGrpSpPr>
        <p:grpSpPr>
          <a:xfrm>
            <a:off x="469837" y="2264687"/>
            <a:ext cx="5211000" cy="3347700"/>
            <a:chOff x="3632300" y="2580250"/>
            <a:chExt cx="5211000" cy="3347700"/>
          </a:xfrm>
        </p:grpSpPr>
        <p:pic>
          <p:nvPicPr>
            <p:cNvPr id="163" name="Shape 163"/>
            <p:cNvPicPr preferRelativeResize="0"/>
            <p:nvPr/>
          </p:nvPicPr>
          <p:blipFill>
            <a:blip r:embed="rId3"/>
            <a:stretch>
              <a:fillRect/>
            </a:stretch>
          </p:blipFill>
          <p:spPr>
            <a:xfrm>
              <a:off x="3650487" y="2594737"/>
              <a:ext cx="5192813" cy="3333213"/>
            </a:xfrm>
            <a:prstGeom prst="rect">
              <a:avLst/>
            </a:prstGeom>
            <a:noFill/>
            <a:ln>
              <a:noFill/>
            </a:ln>
          </p:spPr>
        </p:pic>
        <p:sp>
          <p:nvSpPr>
            <p:cNvPr id="164" name="Shape 164"/>
            <p:cNvSpPr/>
            <p:nvPr/>
          </p:nvSpPr>
          <p:spPr>
            <a:xfrm>
              <a:off x="3632300" y="2580250"/>
              <a:ext cx="5210999" cy="3347700"/>
            </a:xfrm>
            <a:prstGeom prst="rect">
              <a:avLst/>
            </a:prstGeom>
            <a:noFill/>
            <a:ln w="19050" cap="flat">
              <a:solidFill>
                <a:srgbClr val="E69138"/>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grpSp>
      <p:sp>
        <p:nvSpPr>
          <p:cNvPr id="165" name="Shape 165"/>
          <p:cNvSpPr txBox="1"/>
          <p:nvPr/>
        </p:nvSpPr>
        <p:spPr>
          <a:xfrm>
            <a:off x="4833325" y="1390912"/>
            <a:ext cx="2293799" cy="336000"/>
          </a:xfrm>
          <a:prstGeom prst="rect">
            <a:avLst/>
          </a:prstGeom>
        </p:spPr>
        <p:txBody>
          <a:bodyPr lIns="91425" tIns="91425" rIns="91425" bIns="91425" anchor="ctr" anchorCtr="0">
            <a:noAutofit/>
          </a:bodyPr>
          <a:lstStyle/>
          <a:p>
            <a:pPr lvl="0" algn="ctr" rtl="0">
              <a:spcBef>
                <a:spcPts val="0"/>
              </a:spcBef>
              <a:buNone/>
            </a:pPr>
            <a:r>
              <a:rPr lang="en" sz="900">
                <a:latin typeface="Droid Serif"/>
                <a:ea typeface="Droid Serif"/>
                <a:cs typeface="Droid Serif"/>
                <a:sym typeface="Droid Serif"/>
              </a:rPr>
              <a:t>short sound: "dit"</a:t>
            </a:r>
          </a:p>
        </p:txBody>
      </p:sp>
      <p:sp>
        <p:nvSpPr>
          <p:cNvPr id="166" name="Shape 166"/>
          <p:cNvSpPr txBox="1"/>
          <p:nvPr/>
        </p:nvSpPr>
        <p:spPr>
          <a:xfrm>
            <a:off x="6357450" y="1390912"/>
            <a:ext cx="2293799" cy="336000"/>
          </a:xfrm>
          <a:prstGeom prst="rect">
            <a:avLst/>
          </a:prstGeom>
        </p:spPr>
        <p:txBody>
          <a:bodyPr lIns="91425" tIns="91425" rIns="91425" bIns="91425" anchor="ctr" anchorCtr="0">
            <a:noAutofit/>
          </a:bodyPr>
          <a:lstStyle/>
          <a:p>
            <a:pPr lvl="0" algn="ctr" rtl="0">
              <a:spcBef>
                <a:spcPts val="0"/>
              </a:spcBef>
              <a:buNone/>
            </a:pPr>
            <a:r>
              <a:rPr lang="en" sz="900" dirty="0">
                <a:latin typeface="Droid Serif"/>
                <a:ea typeface="Droid Serif"/>
                <a:cs typeface="Droid Serif"/>
                <a:sym typeface="Droid Serif"/>
              </a:rPr>
              <a:t>long sound: "dah"</a:t>
            </a:r>
          </a:p>
        </p:txBody>
      </p:sp>
      <p:sp>
        <p:nvSpPr>
          <p:cNvPr id="3" name="TextBox 2"/>
          <p:cNvSpPr txBox="1"/>
          <p:nvPr/>
        </p:nvSpPr>
        <p:spPr>
          <a:xfrm>
            <a:off x="6674843" y="3392839"/>
            <a:ext cx="1252603" cy="738664"/>
          </a:xfrm>
          <a:prstGeom prst="rect">
            <a:avLst/>
          </a:prstGeom>
          <a:noFill/>
        </p:spPr>
        <p:txBody>
          <a:bodyPr wrap="square" rtlCol="0">
            <a:spAutoFit/>
          </a:bodyPr>
          <a:lstStyle/>
          <a:p>
            <a:pPr algn="ctr"/>
            <a:r>
              <a:rPr lang="en-US" sz="4200" b="1" dirty="0" smtClean="0"/>
              <a:t>R</a:t>
            </a:r>
            <a:endParaRPr lang="en-US" sz="4200" b="1" dirty="0"/>
          </a:p>
        </p:txBody>
      </p:sp>
      <p:cxnSp>
        <p:nvCxnSpPr>
          <p:cNvPr id="5" name="Straight Connector 4"/>
          <p:cNvCxnSpPr/>
          <p:nvPr/>
        </p:nvCxnSpPr>
        <p:spPr>
          <a:xfrm>
            <a:off x="7100727" y="4266641"/>
            <a:ext cx="40083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641433" y="4266641"/>
            <a:ext cx="91858"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854383" y="4266641"/>
            <a:ext cx="91858"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5357296" y="2020347"/>
            <a:ext cx="2635094" cy="523220"/>
          </a:xfrm>
          <a:prstGeom prst="rect">
            <a:avLst/>
          </a:prstGeom>
          <a:solidFill>
            <a:srgbClr val="FFCC99"/>
          </a:solidFill>
        </p:spPr>
        <p:txBody>
          <a:bodyPr wrap="square">
            <a:spAutoFit/>
          </a:bodyPr>
          <a:lstStyle/>
          <a:p>
            <a:pPr algn="ctr"/>
            <a:r>
              <a:rPr lang="en" dirty="0" smtClean="0">
                <a:latin typeface="Droid Serif"/>
                <a:ea typeface="Droid Serif"/>
                <a:cs typeface="Droid Serif"/>
                <a:sym typeface="Droid Serif"/>
              </a:rPr>
              <a:t>How does this chart represent Morse code?</a:t>
            </a:r>
            <a:endParaRPr lang="en-US" dirty="0"/>
          </a:p>
        </p:txBody>
      </p:sp>
      <p:sp>
        <p:nvSpPr>
          <p:cNvPr id="30" name="Rectangle 29"/>
          <p:cNvSpPr/>
          <p:nvPr/>
        </p:nvSpPr>
        <p:spPr>
          <a:xfrm>
            <a:off x="413479" y="6181120"/>
            <a:ext cx="7243243" cy="338554"/>
          </a:xfrm>
          <a:prstGeom prst="rect">
            <a:avLst/>
          </a:prstGeom>
        </p:spPr>
        <p:txBody>
          <a:bodyPr wrap="square">
            <a:spAutoFit/>
          </a:bodyPr>
          <a:lstStyle/>
          <a:p>
            <a:pPr algn="ctr"/>
            <a:r>
              <a:rPr lang="en" sz="1600" dirty="0" smtClean="0">
                <a:latin typeface="Droid Serif"/>
                <a:ea typeface="Droid Serif"/>
                <a:cs typeface="Droid Serif"/>
                <a:sym typeface="Droid Serif"/>
              </a:rPr>
              <a:t>What is the letter  </a:t>
            </a:r>
            <a:r>
              <a:rPr lang="en" sz="1600" b="1" dirty="0" smtClean="0">
                <a:latin typeface="Droid Serif"/>
                <a:ea typeface="Droid Serif"/>
                <a:cs typeface="Droid Serif"/>
                <a:sym typeface="Droid Serif"/>
              </a:rPr>
              <a:t>A</a:t>
            </a:r>
            <a:r>
              <a:rPr lang="en" sz="1600" dirty="0" smtClean="0">
                <a:latin typeface="Droid Serif"/>
                <a:ea typeface="Droid Serif"/>
                <a:cs typeface="Droid Serif"/>
                <a:sym typeface="Droid Serif"/>
              </a:rPr>
              <a:t>   in Morse code?     What about the letter</a:t>
            </a:r>
            <a:endParaRPr lang="en-US" sz="1600" dirty="0"/>
          </a:p>
        </p:txBody>
      </p:sp>
      <p:cxnSp>
        <p:nvCxnSpPr>
          <p:cNvPr id="31" name="Straight Connector 30"/>
          <p:cNvCxnSpPr/>
          <p:nvPr/>
        </p:nvCxnSpPr>
        <p:spPr>
          <a:xfrm>
            <a:off x="7127124" y="6350397"/>
            <a:ext cx="40083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667830" y="6350397"/>
            <a:ext cx="91858"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899253" y="6356040"/>
            <a:ext cx="91858"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8162452" y="6196508"/>
            <a:ext cx="274434" cy="307777"/>
          </a:xfrm>
          <a:prstGeom prst="rect">
            <a:avLst/>
          </a:prstGeom>
        </p:spPr>
        <p:txBody>
          <a:bodyPr wrap="none">
            <a:spAutoFit/>
          </a:bodyPr>
          <a:lstStyle/>
          <a:p>
            <a:r>
              <a:rPr lang="en" dirty="0" smtClean="0">
                <a:latin typeface="Droid Serif"/>
                <a:ea typeface="Droid Serif"/>
                <a:cs typeface="Droid Serif"/>
                <a:sym typeface="Droid Serif"/>
              </a:rPr>
              <a:t>?</a:t>
            </a:r>
            <a:endParaRPr lang="en-US" dirty="0"/>
          </a:p>
        </p:txBody>
      </p:sp>
      <mc:AlternateContent xmlns:mc="http://schemas.openxmlformats.org/markup-compatibility/2006">
        <mc:Choice xmlns:p14="http://schemas.microsoft.com/office/powerpoint/2010/main" Requires="p14">
          <p:contentPart p14:bwMode="auto" r:id="rId4">
            <p14:nvContentPartPr>
              <p14:cNvPr id="6" name="Ink 5"/>
              <p14:cNvContentPartPr/>
              <p14:nvPr/>
            </p14:nvContentPartPr>
            <p14:xfrm>
              <a:off x="2678760" y="5947200"/>
              <a:ext cx="500400" cy="134280"/>
            </p14:xfrm>
          </p:contentPart>
        </mc:Choice>
        <mc:Fallback>
          <p:pic>
            <p:nvPicPr>
              <p:cNvPr id="6" name="Ink 5"/>
              <p:cNvPicPr/>
              <p:nvPr/>
            </p:nvPicPr>
            <p:blipFill>
              <a:blip r:embed="rId5"/>
              <a:stretch>
                <a:fillRect/>
              </a:stretch>
            </p:blipFill>
            <p:spPr>
              <a:xfrm>
                <a:off x="2669400" y="5937840"/>
                <a:ext cx="519120" cy="153000"/>
              </a:xfrm>
              <a:prstGeom prst="rect">
                <a:avLst/>
              </a:prstGeom>
            </p:spPr>
          </p:pic>
        </mc:Fallback>
      </mc:AlternateContent>
    </p:spTree>
  </p:cSld>
  <p:clrMapOvr>
    <a:masterClrMapping/>
  </p:clrMapOvr>
  <p:transition spd="slow">
    <p:cut/>
  </p:transition>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Shape 570"/>
          <p:cNvSpPr txBox="1">
            <a:spLocks noGrp="1"/>
          </p:cNvSpPr>
          <p:nvPr>
            <p:ph type="title"/>
          </p:nvPr>
        </p:nvSpPr>
        <p:spPr>
          <a:xfrm>
            <a:off x="274319" y="274319"/>
            <a:ext cx="8595299" cy="822900"/>
          </a:xfrm>
          <a:prstGeom prst="rect">
            <a:avLst/>
          </a:prstGeom>
        </p:spPr>
        <p:txBody>
          <a:bodyPr lIns="91425" tIns="91425" rIns="91425" bIns="91425" anchor="t" anchorCtr="0">
            <a:noAutofit/>
          </a:bodyPr>
          <a:lstStyle/>
          <a:p>
            <a:pPr lvl="0" rtl="0">
              <a:spcBef>
                <a:spcPts val="0"/>
              </a:spcBef>
              <a:buClr>
                <a:srgbClr val="000000"/>
              </a:buClr>
              <a:buSzPct val="25581"/>
              <a:buFont typeface="Arial"/>
              <a:buNone/>
            </a:pPr>
            <a:r>
              <a:rPr lang="en-US" sz="4000" dirty="0" smtClean="0">
                <a:latin typeface="Droid Serif"/>
                <a:ea typeface="Droid Serif"/>
                <a:cs typeface="Droid Serif"/>
                <a:sym typeface="Droid Serif"/>
              </a:rPr>
              <a:t>How computers work</a:t>
            </a:r>
            <a:endParaRPr lang="en" sz="4000" dirty="0">
              <a:latin typeface="Droid Serif"/>
              <a:ea typeface="Droid Serif"/>
              <a:cs typeface="Droid Serif"/>
              <a:sym typeface="Droid Serif"/>
            </a:endParaRPr>
          </a:p>
          <a:p>
            <a:pPr lvl="0" rtl="0">
              <a:spcBef>
                <a:spcPts val="0"/>
              </a:spcBef>
              <a:buNone/>
            </a:pPr>
            <a:endParaRPr sz="4000" dirty="0">
              <a:solidFill>
                <a:srgbClr val="000000"/>
              </a:solidFill>
              <a:latin typeface="Droid Serif"/>
              <a:ea typeface="Droid Serif"/>
              <a:cs typeface="Droid Serif"/>
              <a:sym typeface="Droid Serif"/>
            </a:endParaRPr>
          </a:p>
        </p:txBody>
      </p:sp>
      <p:pic>
        <p:nvPicPr>
          <p:cNvPr id="2" name="Picture 1" descr="Screen Shot 2014-06-10 at 10.04.0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461" y="1587500"/>
            <a:ext cx="7854663" cy="4816196"/>
          </a:xfrm>
          <a:prstGeom prst="rect">
            <a:avLst/>
          </a:prstGeom>
        </p:spPr>
      </p:pic>
    </p:spTree>
    <p:extLst>
      <p:ext uri="{BB962C8B-B14F-4D97-AF65-F5344CB8AC3E}">
        <p14:creationId xmlns:p14="http://schemas.microsoft.com/office/powerpoint/2010/main" val="2192369988"/>
      </p:ext>
    </p:extLst>
  </p:cSld>
  <p:clrMapOvr>
    <a:masterClrMapping/>
  </p:clrMapOvr>
  <p:transition spd="slow">
    <p:cut/>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Shape 570"/>
          <p:cNvSpPr txBox="1">
            <a:spLocks noGrp="1"/>
          </p:cNvSpPr>
          <p:nvPr>
            <p:ph type="title"/>
          </p:nvPr>
        </p:nvSpPr>
        <p:spPr>
          <a:xfrm>
            <a:off x="385444" y="5719444"/>
            <a:ext cx="8595299" cy="822900"/>
          </a:xfrm>
          <a:prstGeom prst="rect">
            <a:avLst/>
          </a:prstGeom>
        </p:spPr>
        <p:txBody>
          <a:bodyPr lIns="91425" tIns="91425" rIns="91425" bIns="91425" anchor="t" anchorCtr="0">
            <a:noAutofit/>
          </a:bodyPr>
          <a:lstStyle/>
          <a:p>
            <a:pPr lvl="0" algn="r" rtl="0">
              <a:spcBef>
                <a:spcPts val="0"/>
              </a:spcBef>
              <a:buClr>
                <a:srgbClr val="000000"/>
              </a:buClr>
              <a:buSzPct val="25581"/>
              <a:buFont typeface="Arial"/>
              <a:buNone/>
            </a:pPr>
            <a:r>
              <a:rPr lang="en-US" sz="4000" dirty="0" smtClean="0">
                <a:latin typeface="Droid Serif"/>
                <a:ea typeface="Droid Serif"/>
                <a:cs typeface="Droid Serif"/>
                <a:sym typeface="Droid Serif"/>
              </a:rPr>
              <a:t>See you Thursday!</a:t>
            </a:r>
            <a:endParaRPr sz="4000" dirty="0">
              <a:solidFill>
                <a:srgbClr val="000000"/>
              </a:solidFill>
              <a:latin typeface="Droid Serif"/>
              <a:ea typeface="Droid Serif"/>
              <a:cs typeface="Droid Serif"/>
              <a:sym typeface="Droid Serif"/>
            </a:endParaRPr>
          </a:p>
        </p:txBody>
      </p:sp>
    </p:spTree>
    <p:extLst>
      <p:ext uri="{BB962C8B-B14F-4D97-AF65-F5344CB8AC3E}">
        <p14:creationId xmlns:p14="http://schemas.microsoft.com/office/powerpoint/2010/main" val="3753551953"/>
      </p:ext>
    </p:extLst>
  </p:cSld>
  <p:clrMapOvr>
    <a:masterClrMapping/>
  </p:clrMapOvr>
  <p:transition spd="slow">
    <p:cut/>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3081770489"/>
      </p:ext>
    </p:extLst>
  </p:cSld>
  <p:clrMapOvr>
    <a:masterClrMapping/>
  </p:clrMapOvr>
  <p:transition spd="slow">
    <p:cut/>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pic>
        <p:nvPicPr>
          <p:cNvPr id="543" name="Shape 543"/>
          <p:cNvPicPr preferRelativeResize="0"/>
          <p:nvPr/>
        </p:nvPicPr>
        <p:blipFill>
          <a:blip r:embed="rId3"/>
          <a:stretch>
            <a:fillRect/>
          </a:stretch>
        </p:blipFill>
        <p:spPr>
          <a:xfrm>
            <a:off x="0" y="124850"/>
            <a:ext cx="9144000" cy="6648324"/>
          </a:xfrm>
          <a:prstGeom prst="rect">
            <a:avLst/>
          </a:prstGeom>
          <a:noFill/>
          <a:ln>
            <a:noFill/>
          </a:ln>
        </p:spPr>
      </p:pic>
    </p:spTree>
    <p:extLst>
      <p:ext uri="{BB962C8B-B14F-4D97-AF65-F5344CB8AC3E}">
        <p14:creationId xmlns:p14="http://schemas.microsoft.com/office/powerpoint/2010/main" val="1105370718"/>
      </p:ext>
    </p:extLst>
  </p:cSld>
  <p:clrMapOvr>
    <a:masterClrMapping/>
  </p:clrMapOvr>
  <p:transition spd="slow">
    <p:cut/>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Shape 578"/>
          <p:cNvSpPr txBox="1">
            <a:spLocks noGrp="1"/>
          </p:cNvSpPr>
          <p:nvPr>
            <p:ph type="title"/>
          </p:nvPr>
        </p:nvSpPr>
        <p:spPr>
          <a:xfrm>
            <a:off x="227700" y="154000"/>
            <a:ext cx="4660500" cy="822900"/>
          </a:xfrm>
          <a:prstGeom prst="rect">
            <a:avLst/>
          </a:prstGeom>
        </p:spPr>
        <p:txBody>
          <a:bodyPr lIns="91425" tIns="91425" rIns="91425" bIns="91425" anchor="t" anchorCtr="0">
            <a:noAutofit/>
          </a:bodyPr>
          <a:lstStyle/>
          <a:p>
            <a:pPr lvl="0" rtl="0">
              <a:spcBef>
                <a:spcPts val="0"/>
              </a:spcBef>
              <a:buNone/>
            </a:pPr>
            <a:r>
              <a:rPr lang="en" sz="4266" b="0">
                <a:solidFill>
                  <a:srgbClr val="000000"/>
                </a:solidFill>
                <a:latin typeface="Droid Serif"/>
                <a:ea typeface="Droid Serif"/>
                <a:cs typeface="Droid Serif"/>
                <a:sym typeface="Droid Serif"/>
              </a:rPr>
              <a:t>Lego encodings</a:t>
            </a:r>
          </a:p>
        </p:txBody>
      </p:sp>
      <p:grpSp>
        <p:nvGrpSpPr>
          <p:cNvPr id="579" name="Shape 579"/>
          <p:cNvGrpSpPr/>
          <p:nvPr/>
        </p:nvGrpSpPr>
        <p:grpSpPr>
          <a:xfrm>
            <a:off x="5967184" y="538141"/>
            <a:ext cx="2656169" cy="3472160"/>
            <a:chOff x="5967184" y="538141"/>
            <a:chExt cx="2656169" cy="3472160"/>
          </a:xfrm>
        </p:grpSpPr>
        <p:sp>
          <p:nvSpPr>
            <p:cNvPr id="580" name="Shape 580"/>
            <p:cNvSpPr/>
            <p:nvPr/>
          </p:nvSpPr>
          <p:spPr>
            <a:xfrm>
              <a:off x="6775633" y="1232521"/>
              <a:ext cx="923665" cy="925970"/>
            </a:xfrm>
            <a:prstGeom prst="rect">
              <a:avLst/>
            </a:prstGeom>
            <a:solidFill>
              <a:srgbClr val="3C78D8"/>
            </a:solidFill>
            <a:ln w="19050" cap="flat">
              <a:solidFill>
                <a:srgbClr val="CCCCCC"/>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581" name="Shape 581"/>
            <p:cNvSpPr/>
            <p:nvPr/>
          </p:nvSpPr>
          <p:spPr>
            <a:xfrm>
              <a:off x="6313662" y="2158362"/>
              <a:ext cx="918436" cy="1394618"/>
            </a:xfrm>
            <a:prstGeom prst="rect">
              <a:avLst/>
            </a:prstGeom>
            <a:solidFill>
              <a:srgbClr val="FFFFFF"/>
            </a:solidFill>
            <a:ln w="19050" cap="flat">
              <a:solidFill>
                <a:srgbClr val="CCCCCC"/>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582" name="Shape 582"/>
            <p:cNvSpPr/>
            <p:nvPr/>
          </p:nvSpPr>
          <p:spPr>
            <a:xfrm>
              <a:off x="6424914" y="2267909"/>
              <a:ext cx="236051" cy="232761"/>
            </a:xfrm>
            <a:prstGeom prst="ellipse">
              <a:avLst/>
            </a:prstGeom>
            <a:solidFill>
              <a:srgbClr val="FFFFFF"/>
            </a:solidFill>
            <a:ln w="19050" cap="flat">
              <a:solidFill>
                <a:srgbClr val="B7B7B7"/>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583" name="Shape 583"/>
            <p:cNvSpPr/>
            <p:nvPr/>
          </p:nvSpPr>
          <p:spPr>
            <a:xfrm>
              <a:off x="6886499" y="2267523"/>
              <a:ext cx="236051" cy="232761"/>
            </a:xfrm>
            <a:prstGeom prst="ellipse">
              <a:avLst/>
            </a:prstGeom>
            <a:solidFill>
              <a:srgbClr val="FFFFFF"/>
            </a:solidFill>
            <a:ln w="19050" cap="flat">
              <a:solidFill>
                <a:srgbClr val="B7B7B7"/>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584" name="Shape 584"/>
            <p:cNvSpPr/>
            <p:nvPr/>
          </p:nvSpPr>
          <p:spPr>
            <a:xfrm>
              <a:off x="6424142" y="2730056"/>
              <a:ext cx="236051" cy="232761"/>
            </a:xfrm>
            <a:prstGeom prst="ellipse">
              <a:avLst/>
            </a:prstGeom>
            <a:solidFill>
              <a:srgbClr val="FFFFFF"/>
            </a:solidFill>
            <a:ln w="19050" cap="flat">
              <a:solidFill>
                <a:srgbClr val="B7B7B7"/>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585" name="Shape 585"/>
            <p:cNvSpPr/>
            <p:nvPr/>
          </p:nvSpPr>
          <p:spPr>
            <a:xfrm>
              <a:off x="6885728" y="2744160"/>
              <a:ext cx="236051" cy="232761"/>
            </a:xfrm>
            <a:prstGeom prst="ellipse">
              <a:avLst/>
            </a:prstGeom>
            <a:solidFill>
              <a:srgbClr val="FFFFFF"/>
            </a:solidFill>
            <a:ln w="19050" cap="flat">
              <a:solidFill>
                <a:srgbClr val="B7B7B7"/>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586" name="Shape 586"/>
            <p:cNvSpPr/>
            <p:nvPr/>
          </p:nvSpPr>
          <p:spPr>
            <a:xfrm>
              <a:off x="6423371" y="3206694"/>
              <a:ext cx="236051" cy="232761"/>
            </a:xfrm>
            <a:prstGeom prst="ellipse">
              <a:avLst/>
            </a:prstGeom>
            <a:solidFill>
              <a:srgbClr val="FFFFFF"/>
            </a:solidFill>
            <a:ln w="19050" cap="flat">
              <a:solidFill>
                <a:srgbClr val="B7B7B7"/>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587" name="Shape 587"/>
            <p:cNvSpPr/>
            <p:nvPr/>
          </p:nvSpPr>
          <p:spPr>
            <a:xfrm>
              <a:off x="6884956" y="3206308"/>
              <a:ext cx="236051" cy="232761"/>
            </a:xfrm>
            <a:prstGeom prst="ellipse">
              <a:avLst/>
            </a:prstGeom>
            <a:solidFill>
              <a:srgbClr val="FFFFFF"/>
            </a:solidFill>
            <a:ln w="19050" cap="flat">
              <a:solidFill>
                <a:srgbClr val="B7B7B7"/>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588" name="Shape 588"/>
            <p:cNvSpPr/>
            <p:nvPr/>
          </p:nvSpPr>
          <p:spPr>
            <a:xfrm>
              <a:off x="7348095" y="1817161"/>
              <a:ext cx="236051" cy="232761"/>
            </a:xfrm>
            <a:prstGeom prst="ellipse">
              <a:avLst/>
            </a:prstGeom>
            <a:solidFill>
              <a:srgbClr val="3C78D8"/>
            </a:solidFill>
            <a:ln w="19050" cap="flat">
              <a:solidFill>
                <a:srgbClr val="D9D9D9"/>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589" name="Shape 589"/>
            <p:cNvSpPr/>
            <p:nvPr/>
          </p:nvSpPr>
          <p:spPr>
            <a:xfrm>
              <a:off x="6884185" y="1816775"/>
              <a:ext cx="236051" cy="232761"/>
            </a:xfrm>
            <a:prstGeom prst="ellipse">
              <a:avLst/>
            </a:prstGeom>
            <a:solidFill>
              <a:srgbClr val="3C78D8"/>
            </a:solidFill>
            <a:ln w="19050" cap="flat">
              <a:solidFill>
                <a:srgbClr val="D9D9D9"/>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590" name="Shape 590"/>
            <p:cNvSpPr/>
            <p:nvPr/>
          </p:nvSpPr>
          <p:spPr>
            <a:xfrm>
              <a:off x="7360231" y="1353468"/>
              <a:ext cx="236051" cy="232761"/>
            </a:xfrm>
            <a:prstGeom prst="ellipse">
              <a:avLst/>
            </a:prstGeom>
            <a:solidFill>
              <a:srgbClr val="3C78D8"/>
            </a:solidFill>
            <a:ln w="19050" cap="flat">
              <a:solidFill>
                <a:srgbClr val="D9D9D9"/>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591" name="Shape 591"/>
            <p:cNvSpPr/>
            <p:nvPr/>
          </p:nvSpPr>
          <p:spPr>
            <a:xfrm>
              <a:off x="6897875" y="1353082"/>
              <a:ext cx="236051" cy="232761"/>
            </a:xfrm>
            <a:prstGeom prst="ellipse">
              <a:avLst/>
            </a:prstGeom>
            <a:solidFill>
              <a:srgbClr val="3C78D8"/>
            </a:solidFill>
            <a:ln w="19050" cap="flat">
              <a:solidFill>
                <a:srgbClr val="D9D9D9"/>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592" name="Shape 592"/>
            <p:cNvCxnSpPr/>
            <p:nvPr/>
          </p:nvCxnSpPr>
          <p:spPr>
            <a:xfrm>
              <a:off x="6544648" y="3315662"/>
              <a:ext cx="1732666" cy="0"/>
            </a:xfrm>
            <a:prstGeom prst="straightConnector1">
              <a:avLst/>
            </a:prstGeom>
            <a:noFill/>
            <a:ln w="19050" cap="flat">
              <a:solidFill>
                <a:srgbClr val="073763"/>
              </a:solidFill>
              <a:prstDash val="solid"/>
              <a:round/>
              <a:headEnd type="none" w="lg" len="lg"/>
              <a:tailEnd type="triangle" w="lg" len="lg"/>
            </a:ln>
          </p:spPr>
        </p:cxnSp>
        <p:cxnSp>
          <p:nvCxnSpPr>
            <p:cNvPr id="593" name="Shape 593"/>
            <p:cNvCxnSpPr/>
            <p:nvPr/>
          </p:nvCxnSpPr>
          <p:spPr>
            <a:xfrm rot="10800000">
              <a:off x="6544648" y="885331"/>
              <a:ext cx="0" cy="2430330"/>
            </a:xfrm>
            <a:prstGeom prst="straightConnector1">
              <a:avLst/>
            </a:prstGeom>
            <a:noFill/>
            <a:ln w="19050" cap="flat">
              <a:solidFill>
                <a:srgbClr val="073763"/>
              </a:solidFill>
              <a:prstDash val="solid"/>
              <a:round/>
              <a:headEnd type="none" w="lg" len="lg"/>
              <a:tailEnd type="triangle" w="lg" len="lg"/>
            </a:ln>
          </p:spPr>
        </p:cxnSp>
        <p:sp>
          <p:nvSpPr>
            <p:cNvPr id="594" name="Shape 594"/>
            <p:cNvSpPr txBox="1"/>
            <p:nvPr/>
          </p:nvSpPr>
          <p:spPr>
            <a:xfrm>
              <a:off x="8392531" y="3199932"/>
              <a:ext cx="230822" cy="231590"/>
            </a:xfrm>
            <a:prstGeom prst="rect">
              <a:avLst/>
            </a:prstGeom>
            <a:ln>
              <a:noFill/>
            </a:ln>
          </p:spPr>
          <p:txBody>
            <a:bodyPr lIns="91425" tIns="91425" rIns="91425" bIns="91425" anchor="ctr" anchorCtr="0">
              <a:noAutofit/>
            </a:bodyPr>
            <a:lstStyle/>
            <a:p>
              <a:pPr lvl="0" algn="ctr" rtl="0">
                <a:spcBef>
                  <a:spcPts val="0"/>
                </a:spcBef>
                <a:buNone/>
              </a:pPr>
              <a:r>
                <a:rPr lang="en">
                  <a:solidFill>
                    <a:srgbClr val="073763"/>
                  </a:solidFill>
                </a:rPr>
                <a:t>x</a:t>
              </a:r>
            </a:p>
          </p:txBody>
        </p:sp>
        <p:sp>
          <p:nvSpPr>
            <p:cNvPr id="595" name="Shape 595"/>
            <p:cNvSpPr txBox="1"/>
            <p:nvPr/>
          </p:nvSpPr>
          <p:spPr>
            <a:xfrm>
              <a:off x="6429155" y="538141"/>
              <a:ext cx="230822" cy="231590"/>
            </a:xfrm>
            <a:prstGeom prst="rect">
              <a:avLst/>
            </a:prstGeom>
            <a:ln>
              <a:noFill/>
            </a:ln>
          </p:spPr>
          <p:txBody>
            <a:bodyPr lIns="91425" tIns="91425" rIns="91425" bIns="91425" anchor="ctr" anchorCtr="0">
              <a:noAutofit/>
            </a:bodyPr>
            <a:lstStyle/>
            <a:p>
              <a:pPr lvl="0" algn="ctr" rtl="0">
                <a:spcBef>
                  <a:spcPts val="0"/>
                </a:spcBef>
                <a:buNone/>
              </a:pPr>
              <a:r>
                <a:rPr lang="en">
                  <a:solidFill>
                    <a:srgbClr val="073763"/>
                  </a:solidFill>
                </a:rPr>
                <a:t>y</a:t>
              </a:r>
            </a:p>
          </p:txBody>
        </p:sp>
        <p:sp>
          <p:nvSpPr>
            <p:cNvPr id="596" name="Shape 596"/>
            <p:cNvSpPr txBox="1"/>
            <p:nvPr/>
          </p:nvSpPr>
          <p:spPr>
            <a:xfrm>
              <a:off x="6775633" y="3547122"/>
              <a:ext cx="462019" cy="463180"/>
            </a:xfrm>
            <a:prstGeom prst="rect">
              <a:avLst/>
            </a:prstGeom>
          </p:spPr>
          <p:txBody>
            <a:bodyPr lIns="91425" tIns="91425" rIns="91425" bIns="91425" anchor="ctr" anchorCtr="0">
              <a:noAutofit/>
            </a:bodyPr>
            <a:lstStyle/>
            <a:p>
              <a:pPr lvl="0" algn="ctr" rtl="0">
                <a:spcBef>
                  <a:spcPts val="0"/>
                </a:spcBef>
                <a:buNone/>
              </a:pPr>
              <a:r>
                <a:rPr lang="en"/>
                <a:t>1</a:t>
              </a:r>
            </a:p>
          </p:txBody>
        </p:sp>
        <p:sp>
          <p:nvSpPr>
            <p:cNvPr id="597" name="Shape 597"/>
            <p:cNvSpPr txBox="1"/>
            <p:nvPr/>
          </p:nvSpPr>
          <p:spPr>
            <a:xfrm>
              <a:off x="7237604" y="3547122"/>
              <a:ext cx="462019" cy="463180"/>
            </a:xfrm>
            <a:prstGeom prst="rect">
              <a:avLst/>
            </a:prstGeom>
          </p:spPr>
          <p:txBody>
            <a:bodyPr lIns="91425" tIns="91425" rIns="91425" bIns="91425" anchor="ctr" anchorCtr="0">
              <a:noAutofit/>
            </a:bodyPr>
            <a:lstStyle/>
            <a:p>
              <a:pPr lvl="0" algn="ctr" rtl="0">
                <a:spcBef>
                  <a:spcPts val="0"/>
                </a:spcBef>
                <a:buNone/>
              </a:pPr>
              <a:r>
                <a:rPr lang="en"/>
                <a:t>2</a:t>
              </a:r>
            </a:p>
          </p:txBody>
        </p:sp>
        <p:sp>
          <p:nvSpPr>
            <p:cNvPr id="598" name="Shape 598"/>
            <p:cNvSpPr txBox="1"/>
            <p:nvPr/>
          </p:nvSpPr>
          <p:spPr>
            <a:xfrm>
              <a:off x="5967184" y="2621282"/>
              <a:ext cx="462019" cy="463180"/>
            </a:xfrm>
            <a:prstGeom prst="rect">
              <a:avLst/>
            </a:prstGeom>
          </p:spPr>
          <p:txBody>
            <a:bodyPr lIns="91425" tIns="91425" rIns="91425" bIns="91425" anchor="ctr" anchorCtr="0">
              <a:noAutofit/>
            </a:bodyPr>
            <a:lstStyle/>
            <a:p>
              <a:pPr lvl="0" algn="ctr" rtl="0">
                <a:spcBef>
                  <a:spcPts val="0"/>
                </a:spcBef>
                <a:buNone/>
              </a:pPr>
              <a:r>
                <a:rPr lang="en"/>
                <a:t>1</a:t>
              </a:r>
            </a:p>
          </p:txBody>
        </p:sp>
        <p:sp>
          <p:nvSpPr>
            <p:cNvPr id="599" name="Shape 599"/>
            <p:cNvSpPr txBox="1"/>
            <p:nvPr/>
          </p:nvSpPr>
          <p:spPr>
            <a:xfrm>
              <a:off x="5967184" y="2158362"/>
              <a:ext cx="462019" cy="463180"/>
            </a:xfrm>
            <a:prstGeom prst="rect">
              <a:avLst/>
            </a:prstGeom>
          </p:spPr>
          <p:txBody>
            <a:bodyPr lIns="91425" tIns="91425" rIns="91425" bIns="91425" anchor="ctr" anchorCtr="0">
              <a:noAutofit/>
            </a:bodyPr>
            <a:lstStyle/>
            <a:p>
              <a:pPr lvl="0" algn="ctr" rtl="0">
                <a:spcBef>
                  <a:spcPts val="0"/>
                </a:spcBef>
                <a:buNone/>
              </a:pPr>
              <a:r>
                <a:rPr lang="en"/>
                <a:t>2</a:t>
              </a:r>
            </a:p>
          </p:txBody>
        </p:sp>
        <p:sp>
          <p:nvSpPr>
            <p:cNvPr id="600" name="Shape 600"/>
            <p:cNvSpPr txBox="1"/>
            <p:nvPr/>
          </p:nvSpPr>
          <p:spPr>
            <a:xfrm>
              <a:off x="5967184" y="1695441"/>
              <a:ext cx="462019" cy="463180"/>
            </a:xfrm>
            <a:prstGeom prst="rect">
              <a:avLst/>
            </a:prstGeom>
          </p:spPr>
          <p:txBody>
            <a:bodyPr lIns="91425" tIns="91425" rIns="91425" bIns="91425" anchor="ctr" anchorCtr="0">
              <a:noAutofit/>
            </a:bodyPr>
            <a:lstStyle/>
            <a:p>
              <a:pPr lvl="0" algn="ctr" rtl="0">
                <a:spcBef>
                  <a:spcPts val="0"/>
                </a:spcBef>
                <a:buNone/>
              </a:pPr>
              <a:r>
                <a:rPr lang="en"/>
                <a:t>3</a:t>
              </a:r>
            </a:p>
          </p:txBody>
        </p:sp>
        <p:sp>
          <p:nvSpPr>
            <p:cNvPr id="601" name="Shape 601"/>
            <p:cNvSpPr txBox="1"/>
            <p:nvPr/>
          </p:nvSpPr>
          <p:spPr>
            <a:xfrm>
              <a:off x="5967184" y="1232521"/>
              <a:ext cx="462019" cy="463180"/>
            </a:xfrm>
            <a:prstGeom prst="rect">
              <a:avLst/>
            </a:prstGeom>
          </p:spPr>
          <p:txBody>
            <a:bodyPr lIns="91425" tIns="91425" rIns="91425" bIns="91425" anchor="ctr" anchorCtr="0">
              <a:noAutofit/>
            </a:bodyPr>
            <a:lstStyle/>
            <a:p>
              <a:pPr lvl="0" algn="ctr" rtl="0">
                <a:spcBef>
                  <a:spcPts val="0"/>
                </a:spcBef>
                <a:buNone/>
              </a:pPr>
              <a:r>
                <a:rPr lang="en"/>
                <a:t>4</a:t>
              </a:r>
            </a:p>
          </p:txBody>
        </p:sp>
        <p:sp>
          <p:nvSpPr>
            <p:cNvPr id="602" name="Shape 602"/>
            <p:cNvSpPr txBox="1"/>
            <p:nvPr/>
          </p:nvSpPr>
          <p:spPr>
            <a:xfrm>
              <a:off x="6313662" y="3547122"/>
              <a:ext cx="462019" cy="463180"/>
            </a:xfrm>
            <a:prstGeom prst="rect">
              <a:avLst/>
            </a:prstGeom>
          </p:spPr>
          <p:txBody>
            <a:bodyPr lIns="91425" tIns="91425" rIns="91425" bIns="91425" anchor="ctr" anchorCtr="0">
              <a:noAutofit/>
            </a:bodyPr>
            <a:lstStyle/>
            <a:p>
              <a:pPr lvl="0" algn="ctr" rtl="0">
                <a:spcBef>
                  <a:spcPts val="0"/>
                </a:spcBef>
                <a:buNone/>
              </a:pPr>
              <a:r>
                <a:rPr lang="en"/>
                <a:t>0</a:t>
              </a:r>
            </a:p>
          </p:txBody>
        </p:sp>
        <p:sp>
          <p:nvSpPr>
            <p:cNvPr id="603" name="Shape 603"/>
            <p:cNvSpPr txBox="1"/>
            <p:nvPr/>
          </p:nvSpPr>
          <p:spPr>
            <a:xfrm>
              <a:off x="5967184" y="3084202"/>
              <a:ext cx="462019" cy="463180"/>
            </a:xfrm>
            <a:prstGeom prst="rect">
              <a:avLst/>
            </a:prstGeom>
          </p:spPr>
          <p:txBody>
            <a:bodyPr lIns="91425" tIns="91425" rIns="91425" bIns="91425" anchor="ctr" anchorCtr="0">
              <a:noAutofit/>
            </a:bodyPr>
            <a:lstStyle/>
            <a:p>
              <a:pPr lvl="0" algn="ctr" rtl="0">
                <a:spcBef>
                  <a:spcPts val="0"/>
                </a:spcBef>
                <a:buNone/>
              </a:pPr>
              <a:r>
                <a:rPr lang="en"/>
                <a:t>0</a:t>
              </a:r>
            </a:p>
          </p:txBody>
        </p:sp>
      </p:grpSp>
      <p:sp>
        <p:nvSpPr>
          <p:cNvPr id="604" name="Shape 604"/>
          <p:cNvSpPr txBox="1">
            <a:spLocks noGrp="1"/>
          </p:cNvSpPr>
          <p:nvPr>
            <p:ph type="body" idx="1"/>
          </p:nvPr>
        </p:nvSpPr>
        <p:spPr>
          <a:xfrm>
            <a:off x="457200" y="1083550"/>
            <a:ext cx="5196300" cy="552300"/>
          </a:xfrm>
          <a:prstGeom prst="rect">
            <a:avLst/>
          </a:prstGeom>
        </p:spPr>
        <p:txBody>
          <a:bodyPr lIns="91425" tIns="91425" rIns="91425" bIns="91425" anchor="t" anchorCtr="0">
            <a:noAutofit/>
          </a:bodyPr>
          <a:lstStyle/>
          <a:p>
            <a:pPr lvl="0" rtl="0">
              <a:spcBef>
                <a:spcPts val="0"/>
              </a:spcBef>
              <a:buNone/>
            </a:pPr>
            <a:r>
              <a:rPr lang="en" sz="1800">
                <a:solidFill>
                  <a:srgbClr val="000000"/>
                </a:solidFill>
                <a:latin typeface="Droid Serif"/>
                <a:ea typeface="Droid Serif"/>
                <a:cs typeface="Droid Serif"/>
                <a:sym typeface="Droid Serif"/>
              </a:rPr>
              <a:t>Suppose we want to encode these blocks:</a:t>
            </a: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p:txBody>
      </p:sp>
      <p:sp>
        <p:nvSpPr>
          <p:cNvPr id="605" name="Shape 605"/>
          <p:cNvSpPr txBox="1">
            <a:spLocks noGrp="1"/>
          </p:cNvSpPr>
          <p:nvPr>
            <p:ph type="body" idx="2"/>
          </p:nvPr>
        </p:nvSpPr>
        <p:spPr>
          <a:xfrm>
            <a:off x="554700" y="1954300"/>
            <a:ext cx="4471199" cy="822900"/>
          </a:xfrm>
          <a:prstGeom prst="rect">
            <a:avLst/>
          </a:prstGeom>
          <a:solidFill>
            <a:srgbClr val="FCE5CD"/>
          </a:solidFill>
        </p:spPr>
        <p:txBody>
          <a:bodyPr lIns="91425" tIns="91425" rIns="91425" bIns="91425" anchor="t" anchorCtr="0">
            <a:noAutofit/>
          </a:bodyPr>
          <a:lstStyle/>
          <a:p>
            <a:pPr lvl="0" algn="ctr" rtl="0">
              <a:spcBef>
                <a:spcPts val="0"/>
              </a:spcBef>
              <a:buNone/>
            </a:pPr>
            <a:r>
              <a:rPr lang="en" sz="1800">
                <a:solidFill>
                  <a:srgbClr val="000000"/>
                </a:solidFill>
                <a:latin typeface="Droid Serif"/>
                <a:ea typeface="Droid Serif"/>
                <a:cs typeface="Droid Serif"/>
                <a:sym typeface="Droid Serif"/>
              </a:rPr>
              <a:t>What  </a:t>
            </a:r>
            <a:r>
              <a:rPr lang="en" sz="1800" b="1" i="1">
                <a:solidFill>
                  <a:srgbClr val="000000"/>
                </a:solidFill>
                <a:latin typeface="Droid Serif"/>
                <a:ea typeface="Droid Serif"/>
                <a:cs typeface="Droid Serif"/>
                <a:sym typeface="Droid Serif"/>
              </a:rPr>
              <a:t>characteristics </a:t>
            </a:r>
            <a:r>
              <a:rPr lang="en" sz="1800">
                <a:solidFill>
                  <a:srgbClr val="000000"/>
                </a:solidFill>
                <a:latin typeface="Droid Serif"/>
                <a:ea typeface="Droid Serif"/>
                <a:cs typeface="Droid Serif"/>
                <a:sym typeface="Droid Serif"/>
              </a:rPr>
              <a:t> of the blocks will we need to represent?</a:t>
            </a: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p:txBody>
      </p:sp>
    </p:spTree>
  </p:cSld>
  <p:clrMapOvr>
    <a:masterClrMapping/>
  </p:clrMapOvr>
  <p:transition spd="slow">
    <p:cut/>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Shape 610"/>
          <p:cNvSpPr txBox="1">
            <a:spLocks noGrp="1"/>
          </p:cNvSpPr>
          <p:nvPr>
            <p:ph type="title"/>
          </p:nvPr>
        </p:nvSpPr>
        <p:spPr>
          <a:xfrm>
            <a:off x="227700" y="154000"/>
            <a:ext cx="4660500" cy="822900"/>
          </a:xfrm>
          <a:prstGeom prst="rect">
            <a:avLst/>
          </a:prstGeom>
        </p:spPr>
        <p:txBody>
          <a:bodyPr lIns="91425" tIns="91425" rIns="91425" bIns="91425" anchor="t" anchorCtr="0">
            <a:noAutofit/>
          </a:bodyPr>
          <a:lstStyle/>
          <a:p>
            <a:pPr lvl="0" rtl="0">
              <a:spcBef>
                <a:spcPts val="0"/>
              </a:spcBef>
              <a:buNone/>
            </a:pPr>
            <a:r>
              <a:rPr lang="en" sz="4266" b="0">
                <a:solidFill>
                  <a:srgbClr val="000000"/>
                </a:solidFill>
                <a:latin typeface="Droid Serif"/>
                <a:ea typeface="Droid Serif"/>
                <a:cs typeface="Droid Serif"/>
                <a:sym typeface="Droid Serif"/>
              </a:rPr>
              <a:t>Lego encodings</a:t>
            </a:r>
          </a:p>
        </p:txBody>
      </p:sp>
      <p:graphicFrame>
        <p:nvGraphicFramePr>
          <p:cNvPr id="611" name="Shape 611"/>
          <p:cNvGraphicFramePr/>
          <p:nvPr/>
        </p:nvGraphicFramePr>
        <p:xfrm>
          <a:off x="554700" y="3238219"/>
          <a:ext cx="2394250" cy="829818"/>
        </p:xfrm>
        <a:graphic>
          <a:graphicData uri="http://schemas.openxmlformats.org/drawingml/2006/table">
            <a:tbl>
              <a:tblPr>
                <a:noFill/>
                <a:tableStyleId>{73B810DE-F7F1-4C8E-AA25-75E8CA6BD36A}</a:tableStyleId>
              </a:tblPr>
              <a:tblGrid>
                <a:gridCol w="1197125"/>
                <a:gridCol w="1197125"/>
              </a:tblGrid>
              <a:tr h="0">
                <a:tc>
                  <a:txBody>
                    <a:bodyPr/>
                    <a:lstStyle/>
                    <a:p>
                      <a:pPr lvl="0" algn="ctr" rtl="0">
                        <a:spcBef>
                          <a:spcPts val="0"/>
                        </a:spcBef>
                        <a:buNone/>
                      </a:pPr>
                      <a:r>
                        <a:rPr lang="en" sz="1440">
                          <a:solidFill>
                            <a:srgbClr val="0000FF"/>
                          </a:solidFill>
                          <a:latin typeface="Droid Serif"/>
                          <a:ea typeface="Droid Serif"/>
                          <a:cs typeface="Droid Serif"/>
                          <a:sym typeface="Droid Serif"/>
                        </a:rPr>
                        <a:t>color</a:t>
                      </a:r>
                    </a:p>
                  </a:txBody>
                  <a:tcPr marL="28575" marR="28575" marT="28575" marB="28575" anchor="ctr">
                    <a:lnL w="9525" cap="flat">
                      <a:solidFill>
                        <a:srgbClr val="000000"/>
                      </a:solidFill>
                      <a:prstDash val="solid"/>
                      <a:round/>
                      <a:headEnd type="none" w="med" len="med"/>
                      <a:tailEnd type="none" w="med" len="med"/>
                    </a:lnL>
                    <a:lnR w="9525" cap="flat">
                      <a:solidFill>
                        <a:srgbClr val="0000FF"/>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260">
                          <a:solidFill>
                            <a:srgbClr val="0000FF"/>
                          </a:solidFill>
                          <a:latin typeface="Droid Serif"/>
                          <a:ea typeface="Droid Serif"/>
                          <a:cs typeface="Droid Serif"/>
                          <a:sym typeface="Droid Serif"/>
                        </a:rPr>
                        <a:t>binary</a:t>
                      </a:r>
                    </a:p>
                  </a:txBody>
                  <a:tcPr marL="28575" marR="28575" marT="28575" marB="28575" anchor="ctr">
                    <a:lnL w="9525" cap="flat">
                      <a:solidFill>
                        <a:srgbClr val="0000FF"/>
                      </a:solidFill>
                      <a:prstDash val="solid"/>
                      <a:round/>
                      <a:headEnd type="none" w="med" len="med"/>
                      <a:tailEnd type="none" w="med" len="med"/>
                    </a:lnL>
                    <a:lnR w="9525" cap="flat">
                      <a:solidFill>
                        <a:srgbClr val="0000FF"/>
                      </a:solidFill>
                      <a:prstDash val="solid"/>
                      <a:round/>
                      <a:headEnd type="none" w="med" len="med"/>
                      <a:tailEnd type="none" w="med" len="med"/>
                    </a:lnR>
                    <a:lnT w="9525" cap="flat">
                      <a:solidFill>
                        <a:srgbClr val="0000FF"/>
                      </a:solidFill>
                      <a:prstDash val="solid"/>
                      <a:round/>
                      <a:headEnd type="none" w="med" len="med"/>
                      <a:tailEnd type="none" w="med" len="med"/>
                    </a:lnT>
                    <a:lnB w="9525" cap="flat">
                      <a:solidFill>
                        <a:srgbClr val="0000FF"/>
                      </a:solidFill>
                      <a:prstDash val="solid"/>
                      <a:round/>
                      <a:headEnd type="none" w="med" len="med"/>
                      <a:tailEnd type="none" w="med" len="med"/>
                    </a:lnB>
                  </a:tcPr>
                </a:tc>
              </a:tr>
              <a:tr h="0">
                <a:tc>
                  <a:txBody>
                    <a:bodyPr/>
                    <a:lstStyle/>
                    <a:p>
                      <a:pPr lvl="0" algn="ctr" rtl="0">
                        <a:spcBef>
                          <a:spcPts val="0"/>
                        </a:spcBef>
                        <a:buNone/>
                      </a:pPr>
                      <a:r>
                        <a:rPr lang="en" sz="1440" b="1">
                          <a:latin typeface="Droid Serif"/>
                          <a:ea typeface="Droid Serif"/>
                          <a:cs typeface="Droid Serif"/>
                          <a:sym typeface="Droid Serif"/>
                        </a:rPr>
                        <a:t>White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latin typeface="Droid Serif"/>
                          <a:ea typeface="Droid Serif"/>
                          <a:cs typeface="Droid Serif"/>
                          <a:sym typeface="Droid Serif"/>
                        </a:rPr>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FF"/>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latin typeface="Droid Serif"/>
                          <a:ea typeface="Droid Serif"/>
                          <a:cs typeface="Droid Serif"/>
                          <a:sym typeface="Droid Serif"/>
                        </a:rPr>
                        <a:t>Blue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latin typeface="Droid Serif"/>
                          <a:ea typeface="Droid Serif"/>
                          <a:cs typeface="Droid Serif"/>
                          <a:sym typeface="Droid Serif"/>
                        </a:rPr>
                        <a:t>001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graphicFrame>
        <p:nvGraphicFramePr>
          <p:cNvPr id="612" name="Shape 612"/>
          <p:cNvGraphicFramePr/>
          <p:nvPr/>
        </p:nvGraphicFramePr>
        <p:xfrm>
          <a:off x="554700" y="4453757"/>
          <a:ext cx="2997250" cy="829818"/>
        </p:xfrm>
        <a:graphic>
          <a:graphicData uri="http://schemas.openxmlformats.org/drawingml/2006/table">
            <a:tbl>
              <a:tblPr>
                <a:noFill/>
                <a:tableStyleId>{6CC07C7D-2331-40B3-BEDA-8F44BC584F23}</a:tableStyleId>
              </a:tblPr>
              <a:tblGrid>
                <a:gridCol w="1498625"/>
                <a:gridCol w="1498625"/>
              </a:tblGrid>
              <a:tr h="0">
                <a:tc>
                  <a:txBody>
                    <a:bodyPr/>
                    <a:lstStyle/>
                    <a:p>
                      <a:pPr lvl="0" algn="ctr" rtl="0">
                        <a:spcBef>
                          <a:spcPts val="0"/>
                        </a:spcBef>
                        <a:buNone/>
                      </a:pPr>
                      <a:r>
                        <a:rPr lang="en" sz="1440">
                          <a:solidFill>
                            <a:srgbClr val="0000FF"/>
                          </a:solidFill>
                          <a:latin typeface="Droid Serif"/>
                          <a:ea typeface="Droid Serif"/>
                          <a:cs typeface="Droid Serif"/>
                          <a:sym typeface="Droid Serif"/>
                        </a:rPr>
                        <a:t>brick type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260">
                          <a:solidFill>
                            <a:srgbClr val="0000FF"/>
                          </a:solidFill>
                          <a:latin typeface="Droid Serif"/>
                          <a:ea typeface="Droid Serif"/>
                          <a:cs typeface="Droid Serif"/>
                          <a:sym typeface="Droid Serif"/>
                        </a:rPr>
                        <a:t>binary</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Droid Serif"/>
                          <a:ea typeface="Droid Serif"/>
                          <a:cs typeface="Droid Serif"/>
                          <a:sym typeface="Droid Serif"/>
                        </a:rPr>
                        <a:t>2X3</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solidFill>
                            <a:srgbClr val="000000"/>
                          </a:solidFill>
                          <a:latin typeface="Droid Serif"/>
                          <a:ea typeface="Droid Serif"/>
                          <a:cs typeface="Droid Serif"/>
                          <a:sym typeface="Droid Serif"/>
                        </a:rPr>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Droid Serif"/>
                          <a:ea typeface="Droid Serif"/>
                          <a:cs typeface="Droid Serif"/>
                          <a:sym typeface="Droid Serif"/>
                        </a:rPr>
                        <a:t>2X2</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latin typeface="Droid Serif"/>
                          <a:ea typeface="Droid Serif"/>
                          <a:cs typeface="Droid Serif"/>
                          <a:sym typeface="Droid Serif"/>
                        </a:rPr>
                        <a:t>00</a:t>
                      </a:r>
                      <a:r>
                        <a:rPr lang="en" sz="1440" b="1">
                          <a:solidFill>
                            <a:srgbClr val="000000"/>
                          </a:solidFill>
                          <a:latin typeface="Droid Serif"/>
                          <a:ea typeface="Droid Serif"/>
                          <a:cs typeface="Droid Serif"/>
                          <a:sym typeface="Droid Serif"/>
                        </a:rPr>
                        <a:t>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graphicFrame>
        <p:nvGraphicFramePr>
          <p:cNvPr id="613" name="Shape 613"/>
          <p:cNvGraphicFramePr/>
          <p:nvPr/>
        </p:nvGraphicFramePr>
        <p:xfrm>
          <a:off x="554700" y="5669269"/>
          <a:ext cx="2525650" cy="829818"/>
        </p:xfrm>
        <a:graphic>
          <a:graphicData uri="http://schemas.openxmlformats.org/drawingml/2006/table">
            <a:tbl>
              <a:tblPr>
                <a:noFill/>
                <a:tableStyleId>{66C0E525-FAC8-4033-8CA5-EC58ABC00C9D}</a:tableStyleId>
              </a:tblPr>
              <a:tblGrid>
                <a:gridCol w="1262825"/>
                <a:gridCol w="1262825"/>
              </a:tblGrid>
              <a:tr h="0">
                <a:tc>
                  <a:txBody>
                    <a:bodyPr/>
                    <a:lstStyle/>
                    <a:p>
                      <a:pPr lvl="0" algn="ctr" rtl="0">
                        <a:spcBef>
                          <a:spcPts val="0"/>
                        </a:spcBef>
                        <a:buNone/>
                      </a:pPr>
                      <a:r>
                        <a:rPr lang="en" sz="1440">
                          <a:solidFill>
                            <a:srgbClr val="0000FF"/>
                          </a:solidFill>
                          <a:latin typeface="Droid Serif"/>
                          <a:ea typeface="Droid Serif"/>
                          <a:cs typeface="Droid Serif"/>
                          <a:sym typeface="Droid Serif"/>
                        </a:rPr>
                        <a:t>orientation</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260">
                          <a:solidFill>
                            <a:srgbClr val="0000FF"/>
                          </a:solidFill>
                          <a:latin typeface="Droid Serif"/>
                          <a:ea typeface="Droid Serif"/>
                          <a:cs typeface="Droid Serif"/>
                          <a:sym typeface="Droid Serif"/>
                        </a:rPr>
                        <a:t>binary</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Droid Serif"/>
                          <a:ea typeface="Droid Serif"/>
                          <a:cs typeface="Droid Serif"/>
                          <a:sym typeface="Droid Serif"/>
                        </a:rPr>
                        <a:t>horizontal</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solidFill>
                            <a:srgbClr val="000000"/>
                          </a:solidFill>
                          <a:latin typeface="Droid Serif"/>
                          <a:ea typeface="Droid Serif"/>
                          <a:cs typeface="Droid Serif"/>
                          <a:sym typeface="Droid Serif"/>
                        </a:rPr>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Droid Serif"/>
                          <a:ea typeface="Droid Serif"/>
                          <a:cs typeface="Droid Serif"/>
                          <a:sym typeface="Droid Serif"/>
                        </a:rPr>
                        <a:t>vertical</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latin typeface="Droid Serif"/>
                          <a:ea typeface="Droid Serif"/>
                          <a:cs typeface="Droid Serif"/>
                          <a:sym typeface="Droid Serif"/>
                        </a:rPr>
                        <a:t>00</a:t>
                      </a:r>
                      <a:r>
                        <a:rPr lang="en" sz="1440" b="1">
                          <a:solidFill>
                            <a:srgbClr val="000000"/>
                          </a:solidFill>
                          <a:latin typeface="Droid Serif"/>
                          <a:ea typeface="Droid Serif"/>
                          <a:cs typeface="Droid Serif"/>
                          <a:sym typeface="Droid Serif"/>
                        </a:rPr>
                        <a:t>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sp>
        <p:nvSpPr>
          <p:cNvPr id="614" name="Shape 614"/>
          <p:cNvSpPr txBox="1"/>
          <p:nvPr/>
        </p:nvSpPr>
        <p:spPr>
          <a:xfrm>
            <a:off x="6359050" y="4930762"/>
            <a:ext cx="1760100" cy="552300"/>
          </a:xfrm>
          <a:prstGeom prst="rect">
            <a:avLst/>
          </a:prstGeom>
          <a:solidFill>
            <a:srgbClr val="F4CCCC"/>
          </a:solidFill>
        </p:spPr>
        <p:txBody>
          <a:bodyPr lIns="91425" tIns="91425" rIns="91425" bIns="91425" anchor="t" anchorCtr="0">
            <a:noAutofit/>
          </a:bodyPr>
          <a:lstStyle/>
          <a:p>
            <a:pPr lvl="0" algn="ctr" rtl="0">
              <a:spcBef>
                <a:spcPts val="0"/>
              </a:spcBef>
              <a:buNone/>
            </a:pPr>
            <a:r>
              <a:rPr lang="en" sz="2400" b="1">
                <a:solidFill>
                  <a:srgbClr val="CC0000"/>
                </a:solidFill>
                <a:latin typeface="Droid Serif"/>
                <a:ea typeface="Droid Serif"/>
                <a:cs typeface="Droid Serif"/>
                <a:sym typeface="Droid Serif"/>
              </a:rPr>
              <a:t>CODES</a:t>
            </a:r>
          </a:p>
        </p:txBody>
      </p:sp>
      <p:sp>
        <p:nvSpPr>
          <p:cNvPr id="615" name="Shape 615"/>
          <p:cNvSpPr txBox="1">
            <a:spLocks noGrp="1"/>
          </p:cNvSpPr>
          <p:nvPr>
            <p:ph type="body" idx="1"/>
          </p:nvPr>
        </p:nvSpPr>
        <p:spPr>
          <a:xfrm>
            <a:off x="457200" y="854950"/>
            <a:ext cx="5196300" cy="552300"/>
          </a:xfrm>
          <a:prstGeom prst="rect">
            <a:avLst/>
          </a:prstGeom>
        </p:spPr>
        <p:txBody>
          <a:bodyPr lIns="91425" tIns="91425" rIns="91425" bIns="91425" anchor="t" anchorCtr="0">
            <a:noAutofit/>
          </a:bodyPr>
          <a:lstStyle/>
          <a:p>
            <a:pPr lvl="0" rtl="0">
              <a:spcBef>
                <a:spcPts val="0"/>
              </a:spcBef>
              <a:buNone/>
            </a:pPr>
            <a:r>
              <a:rPr lang="en" sz="1800">
                <a:solidFill>
                  <a:srgbClr val="000000"/>
                </a:solidFill>
                <a:latin typeface="Droid Serif"/>
                <a:ea typeface="Droid Serif"/>
                <a:cs typeface="Droid Serif"/>
                <a:sym typeface="Droid Serif"/>
              </a:rPr>
              <a:t>Suppose we want to encode these blocks:</a:t>
            </a: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p:txBody>
      </p:sp>
      <p:sp>
        <p:nvSpPr>
          <p:cNvPr id="616" name="Shape 616"/>
          <p:cNvSpPr txBox="1">
            <a:spLocks noGrp="1"/>
          </p:cNvSpPr>
          <p:nvPr>
            <p:ph type="body" idx="2"/>
          </p:nvPr>
        </p:nvSpPr>
        <p:spPr>
          <a:xfrm>
            <a:off x="554700" y="1954300"/>
            <a:ext cx="4471199" cy="822900"/>
          </a:xfrm>
          <a:prstGeom prst="rect">
            <a:avLst/>
          </a:prstGeom>
          <a:solidFill>
            <a:srgbClr val="FCE5CD"/>
          </a:solidFill>
        </p:spPr>
        <p:txBody>
          <a:bodyPr lIns="91425" tIns="91425" rIns="91425" bIns="91425" anchor="t" anchorCtr="0">
            <a:noAutofit/>
          </a:bodyPr>
          <a:lstStyle/>
          <a:p>
            <a:pPr lvl="0" algn="ctr" rtl="0">
              <a:spcBef>
                <a:spcPts val="0"/>
              </a:spcBef>
              <a:buNone/>
            </a:pPr>
            <a:r>
              <a:rPr lang="en" sz="1800">
                <a:solidFill>
                  <a:srgbClr val="000000"/>
                </a:solidFill>
                <a:latin typeface="Droid Serif"/>
                <a:ea typeface="Droid Serif"/>
                <a:cs typeface="Droid Serif"/>
                <a:sym typeface="Droid Serif"/>
              </a:rPr>
              <a:t>What  </a:t>
            </a:r>
            <a:r>
              <a:rPr lang="en" sz="1800" b="1" i="1">
                <a:solidFill>
                  <a:srgbClr val="000000"/>
                </a:solidFill>
                <a:latin typeface="Droid Serif"/>
                <a:ea typeface="Droid Serif"/>
                <a:cs typeface="Droid Serif"/>
                <a:sym typeface="Droid Serif"/>
              </a:rPr>
              <a:t>characteristics </a:t>
            </a:r>
            <a:r>
              <a:rPr lang="en" sz="1800">
                <a:solidFill>
                  <a:srgbClr val="000000"/>
                </a:solidFill>
                <a:latin typeface="Droid Serif"/>
                <a:ea typeface="Droid Serif"/>
                <a:cs typeface="Droid Serif"/>
                <a:sym typeface="Droid Serif"/>
              </a:rPr>
              <a:t> of the blocks will we need to represents?</a:t>
            </a: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p:txBody>
      </p:sp>
      <p:sp>
        <p:nvSpPr>
          <p:cNvPr id="617" name="Shape 617"/>
          <p:cNvSpPr txBox="1"/>
          <p:nvPr/>
        </p:nvSpPr>
        <p:spPr>
          <a:xfrm>
            <a:off x="3128100" y="3339312"/>
            <a:ext cx="1760100" cy="552300"/>
          </a:xfrm>
          <a:prstGeom prst="rect">
            <a:avLst/>
          </a:prstGeom>
        </p:spPr>
        <p:txBody>
          <a:bodyPr lIns="91425" tIns="91425" rIns="91425" bIns="91425" anchor="t" anchorCtr="0">
            <a:noAutofit/>
          </a:bodyPr>
          <a:lstStyle/>
          <a:p>
            <a:pPr lvl="0" algn="ctr" rtl="0">
              <a:spcBef>
                <a:spcPts val="0"/>
              </a:spcBef>
              <a:buNone/>
            </a:pPr>
            <a:r>
              <a:rPr lang="en" sz="2400" b="1">
                <a:latin typeface="Droid Serif"/>
                <a:ea typeface="Droid Serif"/>
                <a:cs typeface="Droid Serif"/>
                <a:sym typeface="Droid Serif"/>
              </a:rPr>
              <a:t>color</a:t>
            </a:r>
          </a:p>
        </p:txBody>
      </p:sp>
      <p:sp>
        <p:nvSpPr>
          <p:cNvPr id="618" name="Shape 618"/>
          <p:cNvSpPr txBox="1"/>
          <p:nvPr/>
        </p:nvSpPr>
        <p:spPr>
          <a:xfrm>
            <a:off x="3809100" y="4591937"/>
            <a:ext cx="1760100" cy="552300"/>
          </a:xfrm>
          <a:prstGeom prst="rect">
            <a:avLst/>
          </a:prstGeom>
        </p:spPr>
        <p:txBody>
          <a:bodyPr lIns="91425" tIns="91425" rIns="91425" bIns="91425" anchor="t" anchorCtr="0">
            <a:noAutofit/>
          </a:bodyPr>
          <a:lstStyle/>
          <a:p>
            <a:pPr lvl="0" algn="ctr" rtl="0">
              <a:spcBef>
                <a:spcPts val="0"/>
              </a:spcBef>
              <a:buNone/>
            </a:pPr>
            <a:r>
              <a:rPr lang="en" sz="2400" b="1">
                <a:latin typeface="Droid Serif"/>
                <a:ea typeface="Droid Serif"/>
                <a:cs typeface="Droid Serif"/>
                <a:sym typeface="Droid Serif"/>
              </a:rPr>
              <a:t>brick type</a:t>
            </a:r>
          </a:p>
        </p:txBody>
      </p:sp>
      <p:sp>
        <p:nvSpPr>
          <p:cNvPr id="619" name="Shape 619"/>
          <p:cNvSpPr txBox="1"/>
          <p:nvPr/>
        </p:nvSpPr>
        <p:spPr>
          <a:xfrm>
            <a:off x="3259200" y="5844550"/>
            <a:ext cx="2394299" cy="552300"/>
          </a:xfrm>
          <a:prstGeom prst="rect">
            <a:avLst/>
          </a:prstGeom>
        </p:spPr>
        <p:txBody>
          <a:bodyPr lIns="91425" tIns="91425" rIns="91425" bIns="91425" anchor="t" anchorCtr="0">
            <a:noAutofit/>
          </a:bodyPr>
          <a:lstStyle/>
          <a:p>
            <a:pPr lvl="0" algn="ctr" rtl="0">
              <a:spcBef>
                <a:spcPts val="0"/>
              </a:spcBef>
              <a:buNone/>
            </a:pPr>
            <a:r>
              <a:rPr lang="en" sz="2400" b="1">
                <a:latin typeface="Droid Serif"/>
                <a:ea typeface="Droid Serif"/>
                <a:cs typeface="Droid Serif"/>
                <a:sym typeface="Droid Serif"/>
              </a:rPr>
              <a:t>orientation</a:t>
            </a:r>
          </a:p>
        </p:txBody>
      </p:sp>
      <p:sp>
        <p:nvSpPr>
          <p:cNvPr id="620" name="Shape 620"/>
          <p:cNvSpPr txBox="1"/>
          <p:nvPr/>
        </p:nvSpPr>
        <p:spPr>
          <a:xfrm>
            <a:off x="6494575" y="6159575"/>
            <a:ext cx="2394299" cy="552300"/>
          </a:xfrm>
          <a:prstGeom prst="rect">
            <a:avLst/>
          </a:prstGeom>
        </p:spPr>
        <p:txBody>
          <a:bodyPr lIns="91425" tIns="91425" rIns="91425" bIns="91425" anchor="t" anchorCtr="0">
            <a:noAutofit/>
          </a:bodyPr>
          <a:lstStyle/>
          <a:p>
            <a:pPr lvl="0" algn="ctr" rtl="0">
              <a:spcBef>
                <a:spcPts val="0"/>
              </a:spcBef>
              <a:buNone/>
            </a:pPr>
            <a:r>
              <a:rPr lang="en" sz="2400" b="1">
                <a:latin typeface="Droid Serif"/>
                <a:ea typeface="Droid Serif"/>
                <a:cs typeface="Droid Serif"/>
                <a:sym typeface="Droid Serif"/>
              </a:rPr>
              <a:t>+ coordinates!</a:t>
            </a:r>
          </a:p>
        </p:txBody>
      </p:sp>
      <p:grpSp>
        <p:nvGrpSpPr>
          <p:cNvPr id="621" name="Shape 621"/>
          <p:cNvGrpSpPr/>
          <p:nvPr/>
        </p:nvGrpSpPr>
        <p:grpSpPr>
          <a:xfrm>
            <a:off x="5967184" y="538141"/>
            <a:ext cx="2656046" cy="3472180"/>
            <a:chOff x="5967184" y="538141"/>
            <a:chExt cx="2656046" cy="3472180"/>
          </a:xfrm>
        </p:grpSpPr>
        <p:sp>
          <p:nvSpPr>
            <p:cNvPr id="622" name="Shape 622"/>
            <p:cNvSpPr/>
            <p:nvPr/>
          </p:nvSpPr>
          <p:spPr>
            <a:xfrm>
              <a:off x="6775633" y="1232521"/>
              <a:ext cx="923700" cy="926099"/>
            </a:xfrm>
            <a:prstGeom prst="rect">
              <a:avLst/>
            </a:prstGeom>
            <a:solidFill>
              <a:srgbClr val="3C78D8"/>
            </a:solidFill>
            <a:ln w="19050" cap="flat">
              <a:solidFill>
                <a:srgbClr val="CCCCCC"/>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623" name="Shape 623"/>
            <p:cNvSpPr/>
            <p:nvPr/>
          </p:nvSpPr>
          <p:spPr>
            <a:xfrm>
              <a:off x="6313662" y="2158362"/>
              <a:ext cx="918300" cy="1394699"/>
            </a:xfrm>
            <a:prstGeom prst="rect">
              <a:avLst/>
            </a:prstGeom>
            <a:solidFill>
              <a:srgbClr val="FFFFFF"/>
            </a:solidFill>
            <a:ln w="19050" cap="flat">
              <a:solidFill>
                <a:srgbClr val="CCCCCC"/>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624" name="Shape 624"/>
            <p:cNvSpPr/>
            <p:nvPr/>
          </p:nvSpPr>
          <p:spPr>
            <a:xfrm>
              <a:off x="6424914" y="2267909"/>
              <a:ext cx="236099" cy="232800"/>
            </a:xfrm>
            <a:prstGeom prst="ellipse">
              <a:avLst/>
            </a:prstGeom>
            <a:solidFill>
              <a:srgbClr val="FFFFFF"/>
            </a:solidFill>
            <a:ln w="19050" cap="flat">
              <a:solidFill>
                <a:srgbClr val="B7B7B7"/>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625" name="Shape 625"/>
            <p:cNvSpPr/>
            <p:nvPr/>
          </p:nvSpPr>
          <p:spPr>
            <a:xfrm>
              <a:off x="6886499" y="2267523"/>
              <a:ext cx="236099" cy="232800"/>
            </a:xfrm>
            <a:prstGeom prst="ellipse">
              <a:avLst/>
            </a:prstGeom>
            <a:solidFill>
              <a:srgbClr val="FFFFFF"/>
            </a:solidFill>
            <a:ln w="19050" cap="flat">
              <a:solidFill>
                <a:srgbClr val="B7B7B7"/>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626" name="Shape 626"/>
            <p:cNvSpPr/>
            <p:nvPr/>
          </p:nvSpPr>
          <p:spPr>
            <a:xfrm>
              <a:off x="6424142" y="2730056"/>
              <a:ext cx="236099" cy="232800"/>
            </a:xfrm>
            <a:prstGeom prst="ellipse">
              <a:avLst/>
            </a:prstGeom>
            <a:solidFill>
              <a:srgbClr val="FFFFFF"/>
            </a:solidFill>
            <a:ln w="19050" cap="flat">
              <a:solidFill>
                <a:srgbClr val="B7B7B7"/>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627" name="Shape 627"/>
            <p:cNvSpPr/>
            <p:nvPr/>
          </p:nvSpPr>
          <p:spPr>
            <a:xfrm>
              <a:off x="6885728" y="2744160"/>
              <a:ext cx="236099" cy="232800"/>
            </a:xfrm>
            <a:prstGeom prst="ellipse">
              <a:avLst/>
            </a:prstGeom>
            <a:solidFill>
              <a:srgbClr val="FFFFFF"/>
            </a:solidFill>
            <a:ln w="19050" cap="flat">
              <a:solidFill>
                <a:srgbClr val="B7B7B7"/>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628" name="Shape 628"/>
            <p:cNvSpPr/>
            <p:nvPr/>
          </p:nvSpPr>
          <p:spPr>
            <a:xfrm>
              <a:off x="6423371" y="3206694"/>
              <a:ext cx="236099" cy="232800"/>
            </a:xfrm>
            <a:prstGeom prst="ellipse">
              <a:avLst/>
            </a:prstGeom>
            <a:solidFill>
              <a:srgbClr val="FFFFFF"/>
            </a:solidFill>
            <a:ln w="19050" cap="flat">
              <a:solidFill>
                <a:srgbClr val="B7B7B7"/>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629" name="Shape 629"/>
            <p:cNvSpPr/>
            <p:nvPr/>
          </p:nvSpPr>
          <p:spPr>
            <a:xfrm>
              <a:off x="6884956" y="3206308"/>
              <a:ext cx="236099" cy="232800"/>
            </a:xfrm>
            <a:prstGeom prst="ellipse">
              <a:avLst/>
            </a:prstGeom>
            <a:solidFill>
              <a:srgbClr val="FFFFFF"/>
            </a:solidFill>
            <a:ln w="19050" cap="flat">
              <a:solidFill>
                <a:srgbClr val="B7B7B7"/>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630" name="Shape 630"/>
            <p:cNvSpPr/>
            <p:nvPr/>
          </p:nvSpPr>
          <p:spPr>
            <a:xfrm>
              <a:off x="7348095" y="1817161"/>
              <a:ext cx="236099" cy="232800"/>
            </a:xfrm>
            <a:prstGeom prst="ellipse">
              <a:avLst/>
            </a:prstGeom>
            <a:solidFill>
              <a:srgbClr val="3C78D8"/>
            </a:solidFill>
            <a:ln w="19050" cap="flat">
              <a:solidFill>
                <a:srgbClr val="D9D9D9"/>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631" name="Shape 631"/>
            <p:cNvSpPr/>
            <p:nvPr/>
          </p:nvSpPr>
          <p:spPr>
            <a:xfrm>
              <a:off x="6884185" y="1816774"/>
              <a:ext cx="236099" cy="232800"/>
            </a:xfrm>
            <a:prstGeom prst="ellipse">
              <a:avLst/>
            </a:prstGeom>
            <a:solidFill>
              <a:srgbClr val="3C78D8"/>
            </a:solidFill>
            <a:ln w="19050" cap="flat">
              <a:solidFill>
                <a:srgbClr val="D9D9D9"/>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632" name="Shape 632"/>
            <p:cNvSpPr/>
            <p:nvPr/>
          </p:nvSpPr>
          <p:spPr>
            <a:xfrm>
              <a:off x="7360231" y="1353468"/>
              <a:ext cx="236099" cy="232800"/>
            </a:xfrm>
            <a:prstGeom prst="ellipse">
              <a:avLst/>
            </a:prstGeom>
            <a:solidFill>
              <a:srgbClr val="3C78D8"/>
            </a:solidFill>
            <a:ln w="19050" cap="flat">
              <a:solidFill>
                <a:srgbClr val="D9D9D9"/>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633" name="Shape 633"/>
            <p:cNvSpPr/>
            <p:nvPr/>
          </p:nvSpPr>
          <p:spPr>
            <a:xfrm>
              <a:off x="6897874" y="1353082"/>
              <a:ext cx="236099" cy="232800"/>
            </a:xfrm>
            <a:prstGeom prst="ellipse">
              <a:avLst/>
            </a:prstGeom>
            <a:solidFill>
              <a:srgbClr val="3C78D8"/>
            </a:solidFill>
            <a:ln w="19050" cap="flat">
              <a:solidFill>
                <a:srgbClr val="D9D9D9"/>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cxnSp>
          <p:nvCxnSpPr>
            <p:cNvPr id="634" name="Shape 634"/>
            <p:cNvCxnSpPr/>
            <p:nvPr/>
          </p:nvCxnSpPr>
          <p:spPr>
            <a:xfrm>
              <a:off x="6544648" y="3315662"/>
              <a:ext cx="1732800" cy="0"/>
            </a:xfrm>
            <a:prstGeom prst="straightConnector1">
              <a:avLst/>
            </a:prstGeom>
            <a:noFill/>
            <a:ln w="19050" cap="flat">
              <a:solidFill>
                <a:srgbClr val="073763"/>
              </a:solidFill>
              <a:prstDash val="solid"/>
              <a:round/>
              <a:headEnd type="none" w="lg" len="lg"/>
              <a:tailEnd type="triangle" w="lg" len="lg"/>
            </a:ln>
          </p:spPr>
        </p:cxnSp>
        <p:cxnSp>
          <p:nvCxnSpPr>
            <p:cNvPr id="635" name="Shape 635"/>
            <p:cNvCxnSpPr/>
            <p:nvPr/>
          </p:nvCxnSpPr>
          <p:spPr>
            <a:xfrm rot="10800000">
              <a:off x="6544648" y="885362"/>
              <a:ext cx="0" cy="2430300"/>
            </a:xfrm>
            <a:prstGeom prst="straightConnector1">
              <a:avLst/>
            </a:prstGeom>
            <a:noFill/>
            <a:ln w="19050" cap="flat">
              <a:solidFill>
                <a:srgbClr val="073763"/>
              </a:solidFill>
              <a:prstDash val="solid"/>
              <a:round/>
              <a:headEnd type="none" w="lg" len="lg"/>
              <a:tailEnd type="triangle" w="lg" len="lg"/>
            </a:ln>
          </p:spPr>
        </p:cxnSp>
        <p:sp>
          <p:nvSpPr>
            <p:cNvPr id="636" name="Shape 636"/>
            <p:cNvSpPr txBox="1"/>
            <p:nvPr/>
          </p:nvSpPr>
          <p:spPr>
            <a:xfrm>
              <a:off x="8392531" y="3199932"/>
              <a:ext cx="230699" cy="231600"/>
            </a:xfrm>
            <a:prstGeom prst="rect">
              <a:avLst/>
            </a:prstGeom>
            <a:ln>
              <a:noFill/>
            </a:ln>
          </p:spPr>
          <p:txBody>
            <a:bodyPr lIns="91425" tIns="91425" rIns="91425" bIns="91425" anchor="ctr" anchorCtr="0">
              <a:noAutofit/>
            </a:bodyPr>
            <a:lstStyle/>
            <a:p>
              <a:pPr lvl="0" algn="ctr" rtl="0">
                <a:spcBef>
                  <a:spcPts val="0"/>
                </a:spcBef>
                <a:buNone/>
              </a:pPr>
              <a:r>
                <a:rPr lang="en">
                  <a:solidFill>
                    <a:srgbClr val="073763"/>
                  </a:solidFill>
                </a:rPr>
                <a:t>x</a:t>
              </a:r>
            </a:p>
          </p:txBody>
        </p:sp>
        <p:sp>
          <p:nvSpPr>
            <p:cNvPr id="637" name="Shape 637"/>
            <p:cNvSpPr txBox="1"/>
            <p:nvPr/>
          </p:nvSpPr>
          <p:spPr>
            <a:xfrm>
              <a:off x="6429155" y="538141"/>
              <a:ext cx="230699" cy="231600"/>
            </a:xfrm>
            <a:prstGeom prst="rect">
              <a:avLst/>
            </a:prstGeom>
            <a:ln>
              <a:noFill/>
            </a:ln>
          </p:spPr>
          <p:txBody>
            <a:bodyPr lIns="91425" tIns="91425" rIns="91425" bIns="91425" anchor="ctr" anchorCtr="0">
              <a:noAutofit/>
            </a:bodyPr>
            <a:lstStyle/>
            <a:p>
              <a:pPr lvl="0" algn="ctr" rtl="0">
                <a:spcBef>
                  <a:spcPts val="0"/>
                </a:spcBef>
                <a:buNone/>
              </a:pPr>
              <a:r>
                <a:rPr lang="en">
                  <a:solidFill>
                    <a:srgbClr val="073763"/>
                  </a:solidFill>
                </a:rPr>
                <a:t>y</a:t>
              </a:r>
            </a:p>
          </p:txBody>
        </p:sp>
        <p:sp>
          <p:nvSpPr>
            <p:cNvPr id="638" name="Shape 638"/>
            <p:cNvSpPr txBox="1"/>
            <p:nvPr/>
          </p:nvSpPr>
          <p:spPr>
            <a:xfrm>
              <a:off x="6775633" y="3547122"/>
              <a:ext cx="461999" cy="463200"/>
            </a:xfrm>
            <a:prstGeom prst="rect">
              <a:avLst/>
            </a:prstGeom>
          </p:spPr>
          <p:txBody>
            <a:bodyPr lIns="91425" tIns="91425" rIns="91425" bIns="91425" anchor="ctr" anchorCtr="0">
              <a:noAutofit/>
            </a:bodyPr>
            <a:lstStyle/>
            <a:p>
              <a:pPr lvl="0" algn="ctr" rtl="0">
                <a:spcBef>
                  <a:spcPts val="0"/>
                </a:spcBef>
                <a:buNone/>
              </a:pPr>
              <a:r>
                <a:rPr lang="en"/>
                <a:t>1</a:t>
              </a:r>
            </a:p>
          </p:txBody>
        </p:sp>
        <p:sp>
          <p:nvSpPr>
            <p:cNvPr id="639" name="Shape 639"/>
            <p:cNvSpPr txBox="1"/>
            <p:nvPr/>
          </p:nvSpPr>
          <p:spPr>
            <a:xfrm>
              <a:off x="7237604" y="3547122"/>
              <a:ext cx="461999" cy="463200"/>
            </a:xfrm>
            <a:prstGeom prst="rect">
              <a:avLst/>
            </a:prstGeom>
          </p:spPr>
          <p:txBody>
            <a:bodyPr lIns="91425" tIns="91425" rIns="91425" bIns="91425" anchor="ctr" anchorCtr="0">
              <a:noAutofit/>
            </a:bodyPr>
            <a:lstStyle/>
            <a:p>
              <a:pPr lvl="0" algn="ctr" rtl="0">
                <a:spcBef>
                  <a:spcPts val="0"/>
                </a:spcBef>
                <a:buNone/>
              </a:pPr>
              <a:r>
                <a:rPr lang="en"/>
                <a:t>2</a:t>
              </a:r>
            </a:p>
          </p:txBody>
        </p:sp>
        <p:sp>
          <p:nvSpPr>
            <p:cNvPr id="640" name="Shape 640"/>
            <p:cNvSpPr txBox="1"/>
            <p:nvPr/>
          </p:nvSpPr>
          <p:spPr>
            <a:xfrm>
              <a:off x="5967184" y="2621282"/>
              <a:ext cx="461999" cy="463200"/>
            </a:xfrm>
            <a:prstGeom prst="rect">
              <a:avLst/>
            </a:prstGeom>
          </p:spPr>
          <p:txBody>
            <a:bodyPr lIns="91425" tIns="91425" rIns="91425" bIns="91425" anchor="ctr" anchorCtr="0">
              <a:noAutofit/>
            </a:bodyPr>
            <a:lstStyle/>
            <a:p>
              <a:pPr lvl="0" algn="ctr" rtl="0">
                <a:spcBef>
                  <a:spcPts val="0"/>
                </a:spcBef>
                <a:buNone/>
              </a:pPr>
              <a:r>
                <a:rPr lang="en"/>
                <a:t>1</a:t>
              </a:r>
            </a:p>
          </p:txBody>
        </p:sp>
        <p:sp>
          <p:nvSpPr>
            <p:cNvPr id="641" name="Shape 641"/>
            <p:cNvSpPr txBox="1"/>
            <p:nvPr/>
          </p:nvSpPr>
          <p:spPr>
            <a:xfrm>
              <a:off x="5967184" y="2158362"/>
              <a:ext cx="461999" cy="463200"/>
            </a:xfrm>
            <a:prstGeom prst="rect">
              <a:avLst/>
            </a:prstGeom>
          </p:spPr>
          <p:txBody>
            <a:bodyPr lIns="91425" tIns="91425" rIns="91425" bIns="91425" anchor="ctr" anchorCtr="0">
              <a:noAutofit/>
            </a:bodyPr>
            <a:lstStyle/>
            <a:p>
              <a:pPr lvl="0" algn="ctr" rtl="0">
                <a:spcBef>
                  <a:spcPts val="0"/>
                </a:spcBef>
                <a:buNone/>
              </a:pPr>
              <a:r>
                <a:rPr lang="en"/>
                <a:t>2</a:t>
              </a:r>
            </a:p>
          </p:txBody>
        </p:sp>
        <p:sp>
          <p:nvSpPr>
            <p:cNvPr id="642" name="Shape 642"/>
            <p:cNvSpPr txBox="1"/>
            <p:nvPr/>
          </p:nvSpPr>
          <p:spPr>
            <a:xfrm>
              <a:off x="5967184" y="1695441"/>
              <a:ext cx="461999" cy="463200"/>
            </a:xfrm>
            <a:prstGeom prst="rect">
              <a:avLst/>
            </a:prstGeom>
          </p:spPr>
          <p:txBody>
            <a:bodyPr lIns="91425" tIns="91425" rIns="91425" bIns="91425" anchor="ctr" anchorCtr="0">
              <a:noAutofit/>
            </a:bodyPr>
            <a:lstStyle/>
            <a:p>
              <a:pPr lvl="0" algn="ctr" rtl="0">
                <a:spcBef>
                  <a:spcPts val="0"/>
                </a:spcBef>
                <a:buNone/>
              </a:pPr>
              <a:r>
                <a:rPr lang="en"/>
                <a:t>3</a:t>
              </a:r>
            </a:p>
          </p:txBody>
        </p:sp>
        <p:sp>
          <p:nvSpPr>
            <p:cNvPr id="643" name="Shape 643"/>
            <p:cNvSpPr txBox="1"/>
            <p:nvPr/>
          </p:nvSpPr>
          <p:spPr>
            <a:xfrm>
              <a:off x="5967184" y="1232521"/>
              <a:ext cx="461999" cy="463200"/>
            </a:xfrm>
            <a:prstGeom prst="rect">
              <a:avLst/>
            </a:prstGeom>
          </p:spPr>
          <p:txBody>
            <a:bodyPr lIns="91425" tIns="91425" rIns="91425" bIns="91425" anchor="ctr" anchorCtr="0">
              <a:noAutofit/>
            </a:bodyPr>
            <a:lstStyle/>
            <a:p>
              <a:pPr lvl="0" algn="ctr" rtl="0">
                <a:spcBef>
                  <a:spcPts val="0"/>
                </a:spcBef>
                <a:buNone/>
              </a:pPr>
              <a:r>
                <a:rPr lang="en"/>
                <a:t>4</a:t>
              </a:r>
            </a:p>
          </p:txBody>
        </p:sp>
        <p:sp>
          <p:nvSpPr>
            <p:cNvPr id="644" name="Shape 644"/>
            <p:cNvSpPr txBox="1"/>
            <p:nvPr/>
          </p:nvSpPr>
          <p:spPr>
            <a:xfrm>
              <a:off x="6313662" y="3547122"/>
              <a:ext cx="461999" cy="463200"/>
            </a:xfrm>
            <a:prstGeom prst="rect">
              <a:avLst/>
            </a:prstGeom>
          </p:spPr>
          <p:txBody>
            <a:bodyPr lIns="91425" tIns="91425" rIns="91425" bIns="91425" anchor="ctr" anchorCtr="0">
              <a:noAutofit/>
            </a:bodyPr>
            <a:lstStyle/>
            <a:p>
              <a:pPr lvl="0" algn="ctr" rtl="0">
                <a:spcBef>
                  <a:spcPts val="0"/>
                </a:spcBef>
                <a:buNone/>
              </a:pPr>
              <a:r>
                <a:rPr lang="en"/>
                <a:t>0</a:t>
              </a:r>
            </a:p>
          </p:txBody>
        </p:sp>
        <p:sp>
          <p:nvSpPr>
            <p:cNvPr id="645" name="Shape 645"/>
            <p:cNvSpPr txBox="1"/>
            <p:nvPr/>
          </p:nvSpPr>
          <p:spPr>
            <a:xfrm>
              <a:off x="5967184" y="3084202"/>
              <a:ext cx="461999" cy="463200"/>
            </a:xfrm>
            <a:prstGeom prst="rect">
              <a:avLst/>
            </a:prstGeom>
          </p:spPr>
          <p:txBody>
            <a:bodyPr lIns="91425" tIns="91425" rIns="91425" bIns="91425" anchor="ctr" anchorCtr="0">
              <a:noAutofit/>
            </a:bodyPr>
            <a:lstStyle/>
            <a:p>
              <a:pPr lvl="0" algn="ctr" rtl="0">
                <a:spcBef>
                  <a:spcPts val="0"/>
                </a:spcBef>
                <a:buNone/>
              </a:pPr>
              <a:r>
                <a:rPr lang="en"/>
                <a:t>0</a:t>
              </a:r>
            </a:p>
          </p:txBody>
        </p:sp>
      </p:grpSp>
    </p:spTree>
  </p:cSld>
  <p:clrMapOvr>
    <a:masterClrMapping/>
  </p:clrMapOvr>
  <p:transition spd="slow">
    <p:cut/>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graphicFrame>
        <p:nvGraphicFramePr>
          <p:cNvPr id="650" name="Shape 650"/>
          <p:cNvGraphicFramePr/>
          <p:nvPr/>
        </p:nvGraphicFramePr>
        <p:xfrm>
          <a:off x="457200" y="5669257"/>
          <a:ext cx="2394250" cy="829818"/>
        </p:xfrm>
        <a:graphic>
          <a:graphicData uri="http://schemas.openxmlformats.org/drawingml/2006/table">
            <a:tbl>
              <a:tblPr>
                <a:noFill/>
                <a:tableStyleId>{7F91467D-167B-4EB9-AFD7-83CE1AC13BFB}</a:tableStyleId>
              </a:tblPr>
              <a:tblGrid>
                <a:gridCol w="1197125"/>
                <a:gridCol w="1197125"/>
              </a:tblGrid>
              <a:tr h="0">
                <a:tc>
                  <a:txBody>
                    <a:bodyPr/>
                    <a:lstStyle/>
                    <a:p>
                      <a:pPr lvl="0" algn="ctr" rtl="0">
                        <a:spcBef>
                          <a:spcPts val="0"/>
                        </a:spcBef>
                        <a:buNone/>
                      </a:pPr>
                      <a:r>
                        <a:rPr lang="en" sz="1440">
                          <a:solidFill>
                            <a:srgbClr val="0000FF"/>
                          </a:solidFill>
                          <a:latin typeface="Arial"/>
                          <a:ea typeface="Arial"/>
                          <a:cs typeface="Arial"/>
                          <a:sym typeface="Arial"/>
                        </a:rPr>
                        <a:t>color</a:t>
                      </a:r>
                    </a:p>
                  </a:txBody>
                  <a:tcPr marL="28575" marR="28575" marT="28575" marB="28575" anchor="ctr">
                    <a:lnL w="9525" cap="flat">
                      <a:solidFill>
                        <a:srgbClr val="000000"/>
                      </a:solidFill>
                      <a:prstDash val="solid"/>
                      <a:round/>
                      <a:headEnd type="none" w="med" len="med"/>
                      <a:tailEnd type="none" w="med" len="med"/>
                    </a:lnL>
                    <a:lnR w="9525" cap="flat">
                      <a:solidFill>
                        <a:srgbClr val="0000FF"/>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260">
                          <a:solidFill>
                            <a:srgbClr val="0000FF"/>
                          </a:solidFill>
                        </a:rPr>
                        <a:t>binary</a:t>
                      </a:r>
                    </a:p>
                  </a:txBody>
                  <a:tcPr marL="28575" marR="28575" marT="28575" marB="28575" anchor="ctr">
                    <a:lnL w="9525" cap="flat">
                      <a:solidFill>
                        <a:srgbClr val="0000FF"/>
                      </a:solidFill>
                      <a:prstDash val="solid"/>
                      <a:round/>
                      <a:headEnd type="none" w="med" len="med"/>
                      <a:tailEnd type="none" w="med" len="med"/>
                    </a:lnL>
                    <a:lnR w="9525" cap="flat">
                      <a:solidFill>
                        <a:srgbClr val="0000FF"/>
                      </a:solidFill>
                      <a:prstDash val="solid"/>
                      <a:round/>
                      <a:headEnd type="none" w="med" len="med"/>
                      <a:tailEnd type="none" w="med" len="med"/>
                    </a:lnR>
                    <a:lnT w="9525" cap="flat">
                      <a:solidFill>
                        <a:srgbClr val="0000FF"/>
                      </a:solidFill>
                      <a:prstDash val="solid"/>
                      <a:round/>
                      <a:headEnd type="none" w="med" len="med"/>
                      <a:tailEnd type="none" w="med" len="med"/>
                    </a:lnT>
                    <a:lnB w="9525" cap="flat">
                      <a:solidFill>
                        <a:srgbClr val="0000FF"/>
                      </a:solidFill>
                      <a:prstDash val="solid"/>
                      <a:round/>
                      <a:headEnd type="none" w="med" len="med"/>
                      <a:tailEnd type="none" w="med" len="med"/>
                    </a:lnB>
                  </a:tcPr>
                </a:tc>
              </a:tr>
              <a:tr h="0">
                <a:tc>
                  <a:txBody>
                    <a:bodyPr/>
                    <a:lstStyle/>
                    <a:p>
                      <a:pPr lvl="0" algn="ctr" rtl="0">
                        <a:spcBef>
                          <a:spcPts val="0"/>
                        </a:spcBef>
                        <a:buNone/>
                      </a:pPr>
                      <a:r>
                        <a:rPr lang="en" sz="1440" b="1"/>
                        <a:t>White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FF"/>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t>Blue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t>001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graphicFrame>
        <p:nvGraphicFramePr>
          <p:cNvPr id="651" name="Shape 651"/>
          <p:cNvGraphicFramePr/>
          <p:nvPr/>
        </p:nvGraphicFramePr>
        <p:xfrm>
          <a:off x="3200400" y="5669257"/>
          <a:ext cx="2997250" cy="829818"/>
        </p:xfrm>
        <a:graphic>
          <a:graphicData uri="http://schemas.openxmlformats.org/drawingml/2006/table">
            <a:tbl>
              <a:tblPr>
                <a:noFill/>
                <a:tableStyleId>{54DD9663-0946-4284-BC02-EE46C9C0BB77}</a:tableStyleId>
              </a:tblPr>
              <a:tblGrid>
                <a:gridCol w="1498625"/>
                <a:gridCol w="1498625"/>
              </a:tblGrid>
              <a:tr h="0">
                <a:tc>
                  <a:txBody>
                    <a:bodyPr/>
                    <a:lstStyle/>
                    <a:p>
                      <a:pPr lvl="0" algn="ctr" rtl="0">
                        <a:spcBef>
                          <a:spcPts val="0"/>
                        </a:spcBef>
                        <a:buNone/>
                      </a:pPr>
                      <a:r>
                        <a:rPr lang="en" sz="1440">
                          <a:solidFill>
                            <a:srgbClr val="0000FF"/>
                          </a:solidFill>
                          <a:latin typeface="Arial"/>
                          <a:ea typeface="Arial"/>
                          <a:cs typeface="Arial"/>
                          <a:sym typeface="Arial"/>
                        </a:rPr>
                        <a:t>brick type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260">
                          <a:solidFill>
                            <a:srgbClr val="0000FF"/>
                          </a:solidFill>
                        </a:rPr>
                        <a:t>binary</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Arial"/>
                          <a:ea typeface="Arial"/>
                          <a:cs typeface="Arial"/>
                          <a:sym typeface="Arial"/>
                        </a:rPr>
                        <a:t>2X3</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solidFill>
                            <a:srgbClr val="000000"/>
                          </a:solidFill>
                          <a:latin typeface="Arial"/>
                          <a:ea typeface="Arial"/>
                          <a:cs typeface="Arial"/>
                          <a:sym typeface="Arial"/>
                        </a:rPr>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Arial"/>
                          <a:ea typeface="Arial"/>
                          <a:cs typeface="Arial"/>
                          <a:sym typeface="Arial"/>
                        </a:rPr>
                        <a:t>2X2</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t>00</a:t>
                      </a:r>
                      <a:r>
                        <a:rPr lang="en" sz="1440" b="1">
                          <a:solidFill>
                            <a:srgbClr val="000000"/>
                          </a:solidFill>
                          <a:latin typeface="Arial"/>
                          <a:ea typeface="Arial"/>
                          <a:cs typeface="Arial"/>
                          <a:sym typeface="Arial"/>
                        </a:rPr>
                        <a:t>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graphicFrame>
        <p:nvGraphicFramePr>
          <p:cNvPr id="652" name="Shape 652"/>
          <p:cNvGraphicFramePr/>
          <p:nvPr/>
        </p:nvGraphicFramePr>
        <p:xfrm>
          <a:off x="6400800" y="5654294"/>
          <a:ext cx="2525650" cy="829818"/>
        </p:xfrm>
        <a:graphic>
          <a:graphicData uri="http://schemas.openxmlformats.org/drawingml/2006/table">
            <a:tbl>
              <a:tblPr>
                <a:noFill/>
                <a:tableStyleId>{B285C638-8990-4993-9F55-7309FBE58D57}</a:tableStyleId>
              </a:tblPr>
              <a:tblGrid>
                <a:gridCol w="1262825"/>
                <a:gridCol w="1262825"/>
              </a:tblGrid>
              <a:tr h="0">
                <a:tc>
                  <a:txBody>
                    <a:bodyPr/>
                    <a:lstStyle/>
                    <a:p>
                      <a:pPr lvl="0" algn="ctr" rtl="0">
                        <a:spcBef>
                          <a:spcPts val="0"/>
                        </a:spcBef>
                        <a:buNone/>
                      </a:pPr>
                      <a:r>
                        <a:rPr lang="en" sz="1440">
                          <a:solidFill>
                            <a:srgbClr val="0000FF"/>
                          </a:solidFill>
                          <a:latin typeface="Arial"/>
                          <a:ea typeface="Arial"/>
                          <a:cs typeface="Arial"/>
                          <a:sym typeface="Arial"/>
                        </a:rPr>
                        <a:t>orientation</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260">
                          <a:solidFill>
                            <a:srgbClr val="0000FF"/>
                          </a:solidFill>
                        </a:rPr>
                        <a:t>binary</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Arial"/>
                          <a:ea typeface="Arial"/>
                          <a:cs typeface="Arial"/>
                          <a:sym typeface="Arial"/>
                        </a:rPr>
                        <a:t>horizontal</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solidFill>
                            <a:srgbClr val="000000"/>
                          </a:solidFill>
                          <a:latin typeface="Arial"/>
                          <a:ea typeface="Arial"/>
                          <a:cs typeface="Arial"/>
                          <a:sym typeface="Arial"/>
                        </a:rPr>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Arial"/>
                          <a:ea typeface="Arial"/>
                          <a:cs typeface="Arial"/>
                          <a:sym typeface="Arial"/>
                        </a:rPr>
                        <a:t>vertical</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t>00</a:t>
                      </a:r>
                      <a:r>
                        <a:rPr lang="en" sz="1440" b="1">
                          <a:solidFill>
                            <a:srgbClr val="000000"/>
                          </a:solidFill>
                          <a:latin typeface="Arial"/>
                          <a:ea typeface="Arial"/>
                          <a:cs typeface="Arial"/>
                          <a:sym typeface="Arial"/>
                        </a:rPr>
                        <a:t>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sp>
        <p:nvSpPr>
          <p:cNvPr id="653" name="Shape 653"/>
          <p:cNvSpPr txBox="1"/>
          <p:nvPr/>
        </p:nvSpPr>
        <p:spPr>
          <a:xfrm>
            <a:off x="382000" y="5030400"/>
            <a:ext cx="3189900" cy="552300"/>
          </a:xfrm>
          <a:prstGeom prst="rect">
            <a:avLst/>
          </a:prstGeom>
        </p:spPr>
        <p:txBody>
          <a:bodyPr lIns="91425" tIns="91425" rIns="91425" bIns="91425" anchor="t" anchorCtr="0">
            <a:noAutofit/>
          </a:bodyPr>
          <a:lstStyle/>
          <a:p>
            <a:pPr lvl="0" rtl="0">
              <a:spcBef>
                <a:spcPts val="0"/>
              </a:spcBef>
              <a:buNone/>
            </a:pPr>
            <a:r>
              <a:rPr lang="en" sz="2666">
                <a:solidFill>
                  <a:srgbClr val="000000"/>
                </a:solidFill>
                <a:latin typeface="Droid Serif"/>
                <a:ea typeface="Droid Serif"/>
                <a:cs typeface="Droid Serif"/>
                <a:sym typeface="Droid Serif"/>
              </a:rPr>
              <a:t>Lege</a:t>
            </a:r>
            <a:r>
              <a:rPr lang="en" sz="2666">
                <a:latin typeface="Droid Serif"/>
                <a:ea typeface="Droid Serif"/>
                <a:cs typeface="Droid Serif"/>
                <a:sym typeface="Droid Serif"/>
              </a:rPr>
              <a:t>n</a:t>
            </a:r>
            <a:r>
              <a:rPr lang="en" sz="2666">
                <a:solidFill>
                  <a:srgbClr val="000000"/>
                </a:solidFill>
                <a:latin typeface="Droid Serif"/>
                <a:ea typeface="Droid Serif"/>
                <a:cs typeface="Droid Serif"/>
                <a:sym typeface="Droid Serif"/>
              </a:rPr>
              <a:t>d</a:t>
            </a:r>
            <a:r>
              <a:rPr lang="en" sz="2666">
                <a:latin typeface="Droid Serif"/>
                <a:ea typeface="Droid Serif"/>
                <a:cs typeface="Droid Serif"/>
                <a:sym typeface="Droid Serif"/>
              </a:rPr>
              <a:t>/</a:t>
            </a:r>
            <a:r>
              <a:rPr lang="en" sz="2666">
                <a:solidFill>
                  <a:srgbClr val="000000"/>
                </a:solidFill>
                <a:latin typeface="Droid Serif"/>
                <a:ea typeface="Droid Serif"/>
                <a:cs typeface="Droid Serif"/>
                <a:sym typeface="Droid Serif"/>
              </a:rPr>
              <a:t>codes:</a:t>
            </a:r>
          </a:p>
        </p:txBody>
      </p:sp>
      <p:sp>
        <p:nvSpPr>
          <p:cNvPr id="654" name="Shape 654"/>
          <p:cNvSpPr txBox="1">
            <a:spLocks noGrp="1"/>
          </p:cNvSpPr>
          <p:nvPr>
            <p:ph type="title"/>
          </p:nvPr>
        </p:nvSpPr>
        <p:spPr>
          <a:xfrm>
            <a:off x="227700" y="154000"/>
            <a:ext cx="4660500" cy="822900"/>
          </a:xfrm>
          <a:prstGeom prst="rect">
            <a:avLst/>
          </a:prstGeom>
        </p:spPr>
        <p:txBody>
          <a:bodyPr lIns="91425" tIns="91425" rIns="91425" bIns="91425" anchor="t" anchorCtr="0">
            <a:noAutofit/>
          </a:bodyPr>
          <a:lstStyle/>
          <a:p>
            <a:pPr lvl="0" rtl="0">
              <a:spcBef>
                <a:spcPts val="0"/>
              </a:spcBef>
              <a:buNone/>
            </a:pPr>
            <a:r>
              <a:rPr lang="en" sz="4266" b="0">
                <a:solidFill>
                  <a:srgbClr val="000000"/>
                </a:solidFill>
                <a:latin typeface="Droid Serif"/>
                <a:ea typeface="Droid Serif"/>
                <a:cs typeface="Droid Serif"/>
                <a:sym typeface="Droid Serif"/>
              </a:rPr>
              <a:t>Lego encodings</a:t>
            </a:r>
          </a:p>
        </p:txBody>
      </p:sp>
      <p:sp>
        <p:nvSpPr>
          <p:cNvPr id="655" name="Shape 655"/>
          <p:cNvSpPr txBox="1">
            <a:spLocks noGrp="1"/>
          </p:cNvSpPr>
          <p:nvPr>
            <p:ph type="body" idx="1"/>
          </p:nvPr>
        </p:nvSpPr>
        <p:spPr>
          <a:xfrm>
            <a:off x="457200" y="854950"/>
            <a:ext cx="5196300" cy="552300"/>
          </a:xfrm>
          <a:prstGeom prst="rect">
            <a:avLst/>
          </a:prstGeom>
        </p:spPr>
        <p:txBody>
          <a:bodyPr lIns="91425" tIns="91425" rIns="91425" bIns="91425" anchor="t" anchorCtr="0">
            <a:noAutofit/>
          </a:bodyPr>
          <a:lstStyle/>
          <a:p>
            <a:pPr lvl="0" rtl="0">
              <a:spcBef>
                <a:spcPts val="0"/>
              </a:spcBef>
              <a:buNone/>
            </a:pPr>
            <a:r>
              <a:rPr lang="en" sz="1800">
                <a:solidFill>
                  <a:srgbClr val="000000"/>
                </a:solidFill>
                <a:latin typeface="Droid Serif"/>
                <a:ea typeface="Droid Serif"/>
                <a:cs typeface="Droid Serif"/>
                <a:sym typeface="Droid Serif"/>
              </a:rPr>
              <a:t>Suppose we want to encode these blocks:</a:t>
            </a: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p:txBody>
      </p:sp>
      <p:sp>
        <p:nvSpPr>
          <p:cNvPr id="656" name="Shape 656"/>
          <p:cNvSpPr txBox="1">
            <a:spLocks noGrp="1"/>
          </p:cNvSpPr>
          <p:nvPr>
            <p:ph type="body" idx="2"/>
          </p:nvPr>
        </p:nvSpPr>
        <p:spPr>
          <a:xfrm>
            <a:off x="3428700" y="4842950"/>
            <a:ext cx="5196300" cy="552300"/>
          </a:xfrm>
          <a:prstGeom prst="rect">
            <a:avLst/>
          </a:prstGeom>
        </p:spPr>
        <p:txBody>
          <a:bodyPr lIns="91425" tIns="91425" rIns="91425" bIns="91425" anchor="t" anchorCtr="0">
            <a:noAutofit/>
          </a:bodyPr>
          <a:lstStyle/>
          <a:p>
            <a:pPr lvl="0" rtl="0">
              <a:spcBef>
                <a:spcPts val="0"/>
              </a:spcBef>
              <a:buNone/>
            </a:pPr>
            <a:r>
              <a:rPr lang="en" sz="1800" b="1" i="1">
                <a:solidFill>
                  <a:srgbClr val="FF0000"/>
                </a:solidFill>
                <a:latin typeface="Droid Serif"/>
                <a:ea typeface="Droid Serif"/>
                <a:cs typeface="Droid Serif"/>
                <a:sym typeface="Droid Serif"/>
              </a:rPr>
              <a:t>We now have this legend (or codes):</a:t>
            </a:r>
          </a:p>
          <a:p>
            <a:pPr lvl="0" rtl="0">
              <a:spcBef>
                <a:spcPts val="0"/>
              </a:spcBef>
              <a:buNone/>
            </a:pPr>
            <a:endParaRPr sz="1800" b="1" i="1">
              <a:solidFill>
                <a:srgbClr val="FF0000"/>
              </a:solidFill>
              <a:latin typeface="Droid Serif"/>
              <a:ea typeface="Droid Serif"/>
              <a:cs typeface="Droid Serif"/>
              <a:sym typeface="Droid Serif"/>
            </a:endParaRPr>
          </a:p>
          <a:p>
            <a:pPr lvl="0" rtl="0">
              <a:spcBef>
                <a:spcPts val="0"/>
              </a:spcBef>
              <a:buNone/>
            </a:pPr>
            <a:endParaRPr sz="1800" b="1" i="1">
              <a:solidFill>
                <a:srgbClr val="FF0000"/>
              </a:solidFill>
              <a:latin typeface="Droid Serif"/>
              <a:ea typeface="Droid Serif"/>
              <a:cs typeface="Droid Serif"/>
              <a:sym typeface="Droid Serif"/>
            </a:endParaRPr>
          </a:p>
          <a:p>
            <a:pPr lvl="0" rtl="0">
              <a:spcBef>
                <a:spcPts val="0"/>
              </a:spcBef>
              <a:buNone/>
            </a:pPr>
            <a:endParaRPr sz="1800" b="1" i="1">
              <a:solidFill>
                <a:srgbClr val="FF0000"/>
              </a:solidFill>
              <a:latin typeface="Droid Serif"/>
              <a:ea typeface="Droid Serif"/>
              <a:cs typeface="Droid Serif"/>
              <a:sym typeface="Droid Serif"/>
            </a:endParaRPr>
          </a:p>
          <a:p>
            <a:pPr lvl="0" rtl="0">
              <a:spcBef>
                <a:spcPts val="0"/>
              </a:spcBef>
              <a:buNone/>
            </a:pPr>
            <a:endParaRPr sz="1800" b="1" i="1">
              <a:solidFill>
                <a:srgbClr val="FF0000"/>
              </a:solidFill>
              <a:latin typeface="Droid Serif"/>
              <a:ea typeface="Droid Serif"/>
              <a:cs typeface="Droid Serif"/>
              <a:sym typeface="Droid Serif"/>
            </a:endParaRPr>
          </a:p>
        </p:txBody>
      </p:sp>
      <p:grpSp>
        <p:nvGrpSpPr>
          <p:cNvPr id="657" name="Shape 657"/>
          <p:cNvGrpSpPr/>
          <p:nvPr/>
        </p:nvGrpSpPr>
        <p:grpSpPr>
          <a:xfrm>
            <a:off x="6400809" y="66266"/>
            <a:ext cx="2656046" cy="3472180"/>
            <a:chOff x="5967184" y="538141"/>
            <a:chExt cx="2656046" cy="3472180"/>
          </a:xfrm>
        </p:grpSpPr>
        <p:sp>
          <p:nvSpPr>
            <p:cNvPr id="658" name="Shape 658"/>
            <p:cNvSpPr/>
            <p:nvPr/>
          </p:nvSpPr>
          <p:spPr>
            <a:xfrm>
              <a:off x="6775633" y="1232521"/>
              <a:ext cx="923700" cy="926099"/>
            </a:xfrm>
            <a:prstGeom prst="rect">
              <a:avLst/>
            </a:prstGeom>
            <a:solidFill>
              <a:srgbClr val="3C78D8"/>
            </a:solidFill>
            <a:ln w="19050" cap="flat">
              <a:solidFill>
                <a:srgbClr val="CCCCCC"/>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659" name="Shape 659"/>
            <p:cNvSpPr/>
            <p:nvPr/>
          </p:nvSpPr>
          <p:spPr>
            <a:xfrm>
              <a:off x="6313662" y="2158362"/>
              <a:ext cx="918300" cy="1394699"/>
            </a:xfrm>
            <a:prstGeom prst="rect">
              <a:avLst/>
            </a:prstGeom>
            <a:solidFill>
              <a:srgbClr val="FFFFFF"/>
            </a:solidFill>
            <a:ln w="19050" cap="flat">
              <a:solidFill>
                <a:srgbClr val="CCCCCC"/>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660" name="Shape 660"/>
            <p:cNvSpPr/>
            <p:nvPr/>
          </p:nvSpPr>
          <p:spPr>
            <a:xfrm>
              <a:off x="6424914" y="2267909"/>
              <a:ext cx="236099" cy="232800"/>
            </a:xfrm>
            <a:prstGeom prst="ellipse">
              <a:avLst/>
            </a:prstGeom>
            <a:solidFill>
              <a:srgbClr val="FFFFFF"/>
            </a:solidFill>
            <a:ln w="19050" cap="flat">
              <a:solidFill>
                <a:srgbClr val="B7B7B7"/>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661" name="Shape 661"/>
            <p:cNvSpPr/>
            <p:nvPr/>
          </p:nvSpPr>
          <p:spPr>
            <a:xfrm>
              <a:off x="6886499" y="2267523"/>
              <a:ext cx="236099" cy="232800"/>
            </a:xfrm>
            <a:prstGeom prst="ellipse">
              <a:avLst/>
            </a:prstGeom>
            <a:solidFill>
              <a:srgbClr val="FFFFFF"/>
            </a:solidFill>
            <a:ln w="19050" cap="flat">
              <a:solidFill>
                <a:srgbClr val="B7B7B7"/>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662" name="Shape 662"/>
            <p:cNvSpPr/>
            <p:nvPr/>
          </p:nvSpPr>
          <p:spPr>
            <a:xfrm>
              <a:off x="6424142" y="2730056"/>
              <a:ext cx="236099" cy="232800"/>
            </a:xfrm>
            <a:prstGeom prst="ellipse">
              <a:avLst/>
            </a:prstGeom>
            <a:solidFill>
              <a:srgbClr val="FFFFFF"/>
            </a:solidFill>
            <a:ln w="19050" cap="flat">
              <a:solidFill>
                <a:srgbClr val="B7B7B7"/>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663" name="Shape 663"/>
            <p:cNvSpPr/>
            <p:nvPr/>
          </p:nvSpPr>
          <p:spPr>
            <a:xfrm>
              <a:off x="6885728" y="2744160"/>
              <a:ext cx="236099" cy="232800"/>
            </a:xfrm>
            <a:prstGeom prst="ellipse">
              <a:avLst/>
            </a:prstGeom>
            <a:solidFill>
              <a:srgbClr val="FFFFFF"/>
            </a:solidFill>
            <a:ln w="19050" cap="flat">
              <a:solidFill>
                <a:srgbClr val="B7B7B7"/>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664" name="Shape 664"/>
            <p:cNvSpPr/>
            <p:nvPr/>
          </p:nvSpPr>
          <p:spPr>
            <a:xfrm>
              <a:off x="6423371" y="3206694"/>
              <a:ext cx="236099" cy="232800"/>
            </a:xfrm>
            <a:prstGeom prst="ellipse">
              <a:avLst/>
            </a:prstGeom>
            <a:solidFill>
              <a:srgbClr val="FFFFFF"/>
            </a:solidFill>
            <a:ln w="19050" cap="flat">
              <a:solidFill>
                <a:srgbClr val="B7B7B7"/>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665" name="Shape 665"/>
            <p:cNvSpPr/>
            <p:nvPr/>
          </p:nvSpPr>
          <p:spPr>
            <a:xfrm>
              <a:off x="6884956" y="3206308"/>
              <a:ext cx="236099" cy="232800"/>
            </a:xfrm>
            <a:prstGeom prst="ellipse">
              <a:avLst/>
            </a:prstGeom>
            <a:solidFill>
              <a:srgbClr val="FFFFFF"/>
            </a:solidFill>
            <a:ln w="19050" cap="flat">
              <a:solidFill>
                <a:srgbClr val="B7B7B7"/>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666" name="Shape 666"/>
            <p:cNvSpPr/>
            <p:nvPr/>
          </p:nvSpPr>
          <p:spPr>
            <a:xfrm>
              <a:off x="7348095" y="1817161"/>
              <a:ext cx="236099" cy="232800"/>
            </a:xfrm>
            <a:prstGeom prst="ellipse">
              <a:avLst/>
            </a:prstGeom>
            <a:solidFill>
              <a:srgbClr val="3C78D8"/>
            </a:solidFill>
            <a:ln w="19050" cap="flat">
              <a:solidFill>
                <a:srgbClr val="D9D9D9"/>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667" name="Shape 667"/>
            <p:cNvSpPr/>
            <p:nvPr/>
          </p:nvSpPr>
          <p:spPr>
            <a:xfrm>
              <a:off x="6884185" y="1816774"/>
              <a:ext cx="236099" cy="232800"/>
            </a:xfrm>
            <a:prstGeom prst="ellipse">
              <a:avLst/>
            </a:prstGeom>
            <a:solidFill>
              <a:srgbClr val="3C78D8"/>
            </a:solidFill>
            <a:ln w="19050" cap="flat">
              <a:solidFill>
                <a:srgbClr val="D9D9D9"/>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668" name="Shape 668"/>
            <p:cNvSpPr/>
            <p:nvPr/>
          </p:nvSpPr>
          <p:spPr>
            <a:xfrm>
              <a:off x="7360231" y="1353468"/>
              <a:ext cx="236099" cy="232800"/>
            </a:xfrm>
            <a:prstGeom prst="ellipse">
              <a:avLst/>
            </a:prstGeom>
            <a:solidFill>
              <a:srgbClr val="3C78D8"/>
            </a:solidFill>
            <a:ln w="19050" cap="flat">
              <a:solidFill>
                <a:srgbClr val="D9D9D9"/>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669" name="Shape 669"/>
            <p:cNvSpPr/>
            <p:nvPr/>
          </p:nvSpPr>
          <p:spPr>
            <a:xfrm>
              <a:off x="6897874" y="1353082"/>
              <a:ext cx="236099" cy="232800"/>
            </a:xfrm>
            <a:prstGeom prst="ellipse">
              <a:avLst/>
            </a:prstGeom>
            <a:solidFill>
              <a:srgbClr val="3C78D8"/>
            </a:solidFill>
            <a:ln w="19050" cap="flat">
              <a:solidFill>
                <a:srgbClr val="D9D9D9"/>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cxnSp>
          <p:nvCxnSpPr>
            <p:cNvPr id="670" name="Shape 670"/>
            <p:cNvCxnSpPr/>
            <p:nvPr/>
          </p:nvCxnSpPr>
          <p:spPr>
            <a:xfrm>
              <a:off x="6544648" y="3315662"/>
              <a:ext cx="1732800" cy="0"/>
            </a:xfrm>
            <a:prstGeom prst="straightConnector1">
              <a:avLst/>
            </a:prstGeom>
            <a:noFill/>
            <a:ln w="19050" cap="flat">
              <a:solidFill>
                <a:srgbClr val="073763"/>
              </a:solidFill>
              <a:prstDash val="solid"/>
              <a:round/>
              <a:headEnd type="none" w="lg" len="lg"/>
              <a:tailEnd type="triangle" w="lg" len="lg"/>
            </a:ln>
          </p:spPr>
        </p:cxnSp>
        <p:cxnSp>
          <p:nvCxnSpPr>
            <p:cNvPr id="671" name="Shape 671"/>
            <p:cNvCxnSpPr/>
            <p:nvPr/>
          </p:nvCxnSpPr>
          <p:spPr>
            <a:xfrm rot="10800000">
              <a:off x="6544648" y="885362"/>
              <a:ext cx="0" cy="2430300"/>
            </a:xfrm>
            <a:prstGeom prst="straightConnector1">
              <a:avLst/>
            </a:prstGeom>
            <a:noFill/>
            <a:ln w="19050" cap="flat">
              <a:solidFill>
                <a:srgbClr val="073763"/>
              </a:solidFill>
              <a:prstDash val="solid"/>
              <a:round/>
              <a:headEnd type="none" w="lg" len="lg"/>
              <a:tailEnd type="triangle" w="lg" len="lg"/>
            </a:ln>
          </p:spPr>
        </p:cxnSp>
        <p:sp>
          <p:nvSpPr>
            <p:cNvPr id="672" name="Shape 672"/>
            <p:cNvSpPr txBox="1"/>
            <p:nvPr/>
          </p:nvSpPr>
          <p:spPr>
            <a:xfrm>
              <a:off x="8392531" y="3199932"/>
              <a:ext cx="230699" cy="231600"/>
            </a:xfrm>
            <a:prstGeom prst="rect">
              <a:avLst/>
            </a:prstGeom>
            <a:ln>
              <a:noFill/>
            </a:ln>
          </p:spPr>
          <p:txBody>
            <a:bodyPr lIns="91425" tIns="91425" rIns="91425" bIns="91425" anchor="ctr" anchorCtr="0">
              <a:noAutofit/>
            </a:bodyPr>
            <a:lstStyle/>
            <a:p>
              <a:pPr lvl="0" algn="ctr" rtl="0">
                <a:spcBef>
                  <a:spcPts val="0"/>
                </a:spcBef>
                <a:buNone/>
              </a:pPr>
              <a:r>
                <a:rPr lang="en">
                  <a:solidFill>
                    <a:srgbClr val="073763"/>
                  </a:solidFill>
                </a:rPr>
                <a:t>x</a:t>
              </a:r>
            </a:p>
          </p:txBody>
        </p:sp>
        <p:sp>
          <p:nvSpPr>
            <p:cNvPr id="673" name="Shape 673"/>
            <p:cNvSpPr txBox="1"/>
            <p:nvPr/>
          </p:nvSpPr>
          <p:spPr>
            <a:xfrm>
              <a:off x="6429155" y="538141"/>
              <a:ext cx="230699" cy="231600"/>
            </a:xfrm>
            <a:prstGeom prst="rect">
              <a:avLst/>
            </a:prstGeom>
            <a:ln>
              <a:noFill/>
            </a:ln>
          </p:spPr>
          <p:txBody>
            <a:bodyPr lIns="91425" tIns="91425" rIns="91425" bIns="91425" anchor="ctr" anchorCtr="0">
              <a:noAutofit/>
            </a:bodyPr>
            <a:lstStyle/>
            <a:p>
              <a:pPr lvl="0" algn="ctr" rtl="0">
                <a:spcBef>
                  <a:spcPts val="0"/>
                </a:spcBef>
                <a:buNone/>
              </a:pPr>
              <a:r>
                <a:rPr lang="en">
                  <a:solidFill>
                    <a:srgbClr val="073763"/>
                  </a:solidFill>
                </a:rPr>
                <a:t>y</a:t>
              </a:r>
            </a:p>
          </p:txBody>
        </p:sp>
        <p:sp>
          <p:nvSpPr>
            <p:cNvPr id="674" name="Shape 674"/>
            <p:cNvSpPr txBox="1"/>
            <p:nvPr/>
          </p:nvSpPr>
          <p:spPr>
            <a:xfrm>
              <a:off x="6775633" y="3547122"/>
              <a:ext cx="461999" cy="463200"/>
            </a:xfrm>
            <a:prstGeom prst="rect">
              <a:avLst/>
            </a:prstGeom>
          </p:spPr>
          <p:txBody>
            <a:bodyPr lIns="91425" tIns="91425" rIns="91425" bIns="91425" anchor="ctr" anchorCtr="0">
              <a:noAutofit/>
            </a:bodyPr>
            <a:lstStyle/>
            <a:p>
              <a:pPr lvl="0" algn="ctr" rtl="0">
                <a:spcBef>
                  <a:spcPts val="0"/>
                </a:spcBef>
                <a:buNone/>
              </a:pPr>
              <a:r>
                <a:rPr lang="en"/>
                <a:t>1</a:t>
              </a:r>
            </a:p>
          </p:txBody>
        </p:sp>
        <p:sp>
          <p:nvSpPr>
            <p:cNvPr id="675" name="Shape 675"/>
            <p:cNvSpPr txBox="1"/>
            <p:nvPr/>
          </p:nvSpPr>
          <p:spPr>
            <a:xfrm>
              <a:off x="7237604" y="3547122"/>
              <a:ext cx="461999" cy="463200"/>
            </a:xfrm>
            <a:prstGeom prst="rect">
              <a:avLst/>
            </a:prstGeom>
          </p:spPr>
          <p:txBody>
            <a:bodyPr lIns="91425" tIns="91425" rIns="91425" bIns="91425" anchor="ctr" anchorCtr="0">
              <a:noAutofit/>
            </a:bodyPr>
            <a:lstStyle/>
            <a:p>
              <a:pPr lvl="0" algn="ctr" rtl="0">
                <a:spcBef>
                  <a:spcPts val="0"/>
                </a:spcBef>
                <a:buNone/>
              </a:pPr>
              <a:r>
                <a:rPr lang="en"/>
                <a:t>2</a:t>
              </a:r>
            </a:p>
          </p:txBody>
        </p:sp>
        <p:sp>
          <p:nvSpPr>
            <p:cNvPr id="676" name="Shape 676"/>
            <p:cNvSpPr txBox="1"/>
            <p:nvPr/>
          </p:nvSpPr>
          <p:spPr>
            <a:xfrm>
              <a:off x="5967184" y="2621282"/>
              <a:ext cx="461999" cy="463200"/>
            </a:xfrm>
            <a:prstGeom prst="rect">
              <a:avLst/>
            </a:prstGeom>
          </p:spPr>
          <p:txBody>
            <a:bodyPr lIns="91425" tIns="91425" rIns="91425" bIns="91425" anchor="ctr" anchorCtr="0">
              <a:noAutofit/>
            </a:bodyPr>
            <a:lstStyle/>
            <a:p>
              <a:pPr lvl="0" algn="ctr" rtl="0">
                <a:spcBef>
                  <a:spcPts val="0"/>
                </a:spcBef>
                <a:buNone/>
              </a:pPr>
              <a:r>
                <a:rPr lang="en"/>
                <a:t>1</a:t>
              </a:r>
            </a:p>
          </p:txBody>
        </p:sp>
        <p:sp>
          <p:nvSpPr>
            <p:cNvPr id="677" name="Shape 677"/>
            <p:cNvSpPr txBox="1"/>
            <p:nvPr/>
          </p:nvSpPr>
          <p:spPr>
            <a:xfrm>
              <a:off x="5967184" y="2158362"/>
              <a:ext cx="461999" cy="463200"/>
            </a:xfrm>
            <a:prstGeom prst="rect">
              <a:avLst/>
            </a:prstGeom>
          </p:spPr>
          <p:txBody>
            <a:bodyPr lIns="91425" tIns="91425" rIns="91425" bIns="91425" anchor="ctr" anchorCtr="0">
              <a:noAutofit/>
            </a:bodyPr>
            <a:lstStyle/>
            <a:p>
              <a:pPr lvl="0" algn="ctr" rtl="0">
                <a:spcBef>
                  <a:spcPts val="0"/>
                </a:spcBef>
                <a:buNone/>
              </a:pPr>
              <a:r>
                <a:rPr lang="en"/>
                <a:t>2</a:t>
              </a:r>
            </a:p>
          </p:txBody>
        </p:sp>
        <p:sp>
          <p:nvSpPr>
            <p:cNvPr id="678" name="Shape 678"/>
            <p:cNvSpPr txBox="1"/>
            <p:nvPr/>
          </p:nvSpPr>
          <p:spPr>
            <a:xfrm>
              <a:off x="5967184" y="1695441"/>
              <a:ext cx="461999" cy="463200"/>
            </a:xfrm>
            <a:prstGeom prst="rect">
              <a:avLst/>
            </a:prstGeom>
          </p:spPr>
          <p:txBody>
            <a:bodyPr lIns="91425" tIns="91425" rIns="91425" bIns="91425" anchor="ctr" anchorCtr="0">
              <a:noAutofit/>
            </a:bodyPr>
            <a:lstStyle/>
            <a:p>
              <a:pPr lvl="0" algn="ctr" rtl="0">
                <a:spcBef>
                  <a:spcPts val="0"/>
                </a:spcBef>
                <a:buNone/>
              </a:pPr>
              <a:r>
                <a:rPr lang="en"/>
                <a:t>3</a:t>
              </a:r>
            </a:p>
          </p:txBody>
        </p:sp>
        <p:sp>
          <p:nvSpPr>
            <p:cNvPr id="679" name="Shape 679"/>
            <p:cNvSpPr txBox="1"/>
            <p:nvPr/>
          </p:nvSpPr>
          <p:spPr>
            <a:xfrm>
              <a:off x="5967184" y="1232521"/>
              <a:ext cx="461999" cy="463200"/>
            </a:xfrm>
            <a:prstGeom prst="rect">
              <a:avLst/>
            </a:prstGeom>
          </p:spPr>
          <p:txBody>
            <a:bodyPr lIns="91425" tIns="91425" rIns="91425" bIns="91425" anchor="ctr" anchorCtr="0">
              <a:noAutofit/>
            </a:bodyPr>
            <a:lstStyle/>
            <a:p>
              <a:pPr lvl="0" algn="ctr" rtl="0">
                <a:spcBef>
                  <a:spcPts val="0"/>
                </a:spcBef>
                <a:buNone/>
              </a:pPr>
              <a:r>
                <a:rPr lang="en"/>
                <a:t>4</a:t>
              </a:r>
            </a:p>
          </p:txBody>
        </p:sp>
        <p:sp>
          <p:nvSpPr>
            <p:cNvPr id="680" name="Shape 680"/>
            <p:cNvSpPr txBox="1"/>
            <p:nvPr/>
          </p:nvSpPr>
          <p:spPr>
            <a:xfrm>
              <a:off x="6313662" y="3547122"/>
              <a:ext cx="461999" cy="463200"/>
            </a:xfrm>
            <a:prstGeom prst="rect">
              <a:avLst/>
            </a:prstGeom>
          </p:spPr>
          <p:txBody>
            <a:bodyPr lIns="91425" tIns="91425" rIns="91425" bIns="91425" anchor="ctr" anchorCtr="0">
              <a:noAutofit/>
            </a:bodyPr>
            <a:lstStyle/>
            <a:p>
              <a:pPr lvl="0" algn="ctr" rtl="0">
                <a:spcBef>
                  <a:spcPts val="0"/>
                </a:spcBef>
                <a:buNone/>
              </a:pPr>
              <a:r>
                <a:rPr lang="en"/>
                <a:t>0</a:t>
              </a:r>
            </a:p>
          </p:txBody>
        </p:sp>
        <p:sp>
          <p:nvSpPr>
            <p:cNvPr id="681" name="Shape 681"/>
            <p:cNvSpPr txBox="1"/>
            <p:nvPr/>
          </p:nvSpPr>
          <p:spPr>
            <a:xfrm>
              <a:off x="5967184" y="3084202"/>
              <a:ext cx="461999" cy="463200"/>
            </a:xfrm>
            <a:prstGeom prst="rect">
              <a:avLst/>
            </a:prstGeom>
          </p:spPr>
          <p:txBody>
            <a:bodyPr lIns="91425" tIns="91425" rIns="91425" bIns="91425" anchor="ctr" anchorCtr="0">
              <a:noAutofit/>
            </a:bodyPr>
            <a:lstStyle/>
            <a:p>
              <a:pPr lvl="0" algn="ctr" rtl="0">
                <a:spcBef>
                  <a:spcPts val="0"/>
                </a:spcBef>
                <a:buNone/>
              </a:pPr>
              <a:r>
                <a:rPr lang="en"/>
                <a:t>0</a:t>
              </a:r>
            </a:p>
          </p:txBody>
        </p:sp>
      </p:grpSp>
    </p:spTree>
  </p:cSld>
  <p:clrMapOvr>
    <a:masterClrMapping/>
  </p:clrMapOvr>
  <p:transition spd="slow">
    <p:cut/>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Shape 686"/>
          <p:cNvSpPr txBox="1">
            <a:spLocks noGrp="1"/>
          </p:cNvSpPr>
          <p:nvPr>
            <p:ph type="body" idx="1"/>
          </p:nvPr>
        </p:nvSpPr>
        <p:spPr>
          <a:xfrm>
            <a:off x="294575" y="2885000"/>
            <a:ext cx="5582700" cy="552300"/>
          </a:xfrm>
          <a:prstGeom prst="rect">
            <a:avLst/>
          </a:prstGeom>
        </p:spPr>
        <p:txBody>
          <a:bodyPr lIns="91425" tIns="91425" rIns="91425" bIns="91425" anchor="t" anchorCtr="0">
            <a:noAutofit/>
          </a:bodyPr>
          <a:lstStyle/>
          <a:p>
            <a:pPr lvl="0" rtl="0">
              <a:spcBef>
                <a:spcPts val="0"/>
              </a:spcBef>
              <a:buNone/>
            </a:pPr>
            <a:r>
              <a:rPr lang="en" sz="1800" b="1" i="1">
                <a:solidFill>
                  <a:srgbClr val="FF0000"/>
                </a:solidFill>
                <a:latin typeface="Droid Serif"/>
                <a:ea typeface="Droid Serif"/>
                <a:cs typeface="Droid Serif"/>
                <a:sym typeface="Droid Serif"/>
              </a:rPr>
              <a:t>Next, we place their information in a table:</a:t>
            </a: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p:txBody>
      </p:sp>
      <p:graphicFrame>
        <p:nvGraphicFramePr>
          <p:cNvPr id="687" name="Shape 687"/>
          <p:cNvGraphicFramePr/>
          <p:nvPr/>
        </p:nvGraphicFramePr>
        <p:xfrm>
          <a:off x="457200" y="5669257"/>
          <a:ext cx="2394250" cy="829818"/>
        </p:xfrm>
        <a:graphic>
          <a:graphicData uri="http://schemas.openxmlformats.org/drawingml/2006/table">
            <a:tbl>
              <a:tblPr>
                <a:noFill/>
                <a:tableStyleId>{C92D0A4B-0299-4448-9C51-1E2E488A98E9}</a:tableStyleId>
              </a:tblPr>
              <a:tblGrid>
                <a:gridCol w="1197125"/>
                <a:gridCol w="1197125"/>
              </a:tblGrid>
              <a:tr h="0">
                <a:tc>
                  <a:txBody>
                    <a:bodyPr/>
                    <a:lstStyle/>
                    <a:p>
                      <a:pPr lvl="0" algn="ctr" rtl="0">
                        <a:spcBef>
                          <a:spcPts val="0"/>
                        </a:spcBef>
                        <a:buNone/>
                      </a:pPr>
                      <a:r>
                        <a:rPr lang="en" sz="1440">
                          <a:solidFill>
                            <a:srgbClr val="0000FF"/>
                          </a:solidFill>
                          <a:latin typeface="Arial"/>
                          <a:ea typeface="Arial"/>
                          <a:cs typeface="Arial"/>
                          <a:sym typeface="Arial"/>
                        </a:rPr>
                        <a:t>color</a:t>
                      </a:r>
                    </a:p>
                  </a:txBody>
                  <a:tcPr marL="28575" marR="28575" marT="28575" marB="28575" anchor="ctr">
                    <a:lnL w="9525" cap="flat">
                      <a:solidFill>
                        <a:srgbClr val="000000"/>
                      </a:solidFill>
                      <a:prstDash val="solid"/>
                      <a:round/>
                      <a:headEnd type="none" w="med" len="med"/>
                      <a:tailEnd type="none" w="med" len="med"/>
                    </a:lnL>
                    <a:lnR w="9525" cap="flat">
                      <a:solidFill>
                        <a:srgbClr val="0000FF"/>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260">
                          <a:solidFill>
                            <a:srgbClr val="0000FF"/>
                          </a:solidFill>
                        </a:rPr>
                        <a:t>binary</a:t>
                      </a:r>
                    </a:p>
                  </a:txBody>
                  <a:tcPr marL="28575" marR="28575" marT="28575" marB="28575" anchor="ctr">
                    <a:lnL w="9525" cap="flat">
                      <a:solidFill>
                        <a:srgbClr val="0000FF"/>
                      </a:solidFill>
                      <a:prstDash val="solid"/>
                      <a:round/>
                      <a:headEnd type="none" w="med" len="med"/>
                      <a:tailEnd type="none" w="med" len="med"/>
                    </a:lnL>
                    <a:lnR w="9525" cap="flat">
                      <a:solidFill>
                        <a:srgbClr val="0000FF"/>
                      </a:solidFill>
                      <a:prstDash val="solid"/>
                      <a:round/>
                      <a:headEnd type="none" w="med" len="med"/>
                      <a:tailEnd type="none" w="med" len="med"/>
                    </a:lnR>
                    <a:lnT w="9525" cap="flat">
                      <a:solidFill>
                        <a:srgbClr val="0000FF"/>
                      </a:solidFill>
                      <a:prstDash val="solid"/>
                      <a:round/>
                      <a:headEnd type="none" w="med" len="med"/>
                      <a:tailEnd type="none" w="med" len="med"/>
                    </a:lnT>
                    <a:lnB w="9525" cap="flat">
                      <a:solidFill>
                        <a:srgbClr val="0000FF"/>
                      </a:solidFill>
                      <a:prstDash val="solid"/>
                      <a:round/>
                      <a:headEnd type="none" w="med" len="med"/>
                      <a:tailEnd type="none" w="med" len="med"/>
                    </a:lnB>
                  </a:tcPr>
                </a:tc>
              </a:tr>
              <a:tr h="0">
                <a:tc>
                  <a:txBody>
                    <a:bodyPr/>
                    <a:lstStyle/>
                    <a:p>
                      <a:pPr lvl="0" algn="ctr" rtl="0">
                        <a:spcBef>
                          <a:spcPts val="0"/>
                        </a:spcBef>
                        <a:buNone/>
                      </a:pPr>
                      <a:r>
                        <a:rPr lang="en" sz="1440" b="1"/>
                        <a:t>White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FF"/>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t>Blue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t>001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graphicFrame>
        <p:nvGraphicFramePr>
          <p:cNvPr id="688" name="Shape 688"/>
          <p:cNvGraphicFramePr/>
          <p:nvPr/>
        </p:nvGraphicFramePr>
        <p:xfrm>
          <a:off x="3200400" y="5669257"/>
          <a:ext cx="2997250" cy="829818"/>
        </p:xfrm>
        <a:graphic>
          <a:graphicData uri="http://schemas.openxmlformats.org/drawingml/2006/table">
            <a:tbl>
              <a:tblPr>
                <a:noFill/>
                <a:tableStyleId>{0F817555-D85D-41D9-B82D-D73F11C14A24}</a:tableStyleId>
              </a:tblPr>
              <a:tblGrid>
                <a:gridCol w="1498625"/>
                <a:gridCol w="1498625"/>
              </a:tblGrid>
              <a:tr h="0">
                <a:tc>
                  <a:txBody>
                    <a:bodyPr/>
                    <a:lstStyle/>
                    <a:p>
                      <a:pPr lvl="0" algn="ctr" rtl="0">
                        <a:spcBef>
                          <a:spcPts val="0"/>
                        </a:spcBef>
                        <a:buNone/>
                      </a:pPr>
                      <a:r>
                        <a:rPr lang="en" sz="1440">
                          <a:solidFill>
                            <a:srgbClr val="0000FF"/>
                          </a:solidFill>
                          <a:latin typeface="Arial"/>
                          <a:ea typeface="Arial"/>
                          <a:cs typeface="Arial"/>
                          <a:sym typeface="Arial"/>
                        </a:rPr>
                        <a:t>brick type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260">
                          <a:solidFill>
                            <a:srgbClr val="0000FF"/>
                          </a:solidFill>
                        </a:rPr>
                        <a:t>binary</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Arial"/>
                          <a:ea typeface="Arial"/>
                          <a:cs typeface="Arial"/>
                          <a:sym typeface="Arial"/>
                        </a:rPr>
                        <a:t>2X3</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solidFill>
                            <a:srgbClr val="000000"/>
                          </a:solidFill>
                          <a:latin typeface="Arial"/>
                          <a:ea typeface="Arial"/>
                          <a:cs typeface="Arial"/>
                          <a:sym typeface="Arial"/>
                        </a:rPr>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Arial"/>
                          <a:ea typeface="Arial"/>
                          <a:cs typeface="Arial"/>
                          <a:sym typeface="Arial"/>
                        </a:rPr>
                        <a:t>2X2</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t>00</a:t>
                      </a:r>
                      <a:r>
                        <a:rPr lang="en" sz="1440" b="1">
                          <a:solidFill>
                            <a:srgbClr val="000000"/>
                          </a:solidFill>
                          <a:latin typeface="Arial"/>
                          <a:ea typeface="Arial"/>
                          <a:cs typeface="Arial"/>
                          <a:sym typeface="Arial"/>
                        </a:rPr>
                        <a:t>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graphicFrame>
        <p:nvGraphicFramePr>
          <p:cNvPr id="689" name="Shape 689"/>
          <p:cNvGraphicFramePr/>
          <p:nvPr/>
        </p:nvGraphicFramePr>
        <p:xfrm>
          <a:off x="6400800" y="5654294"/>
          <a:ext cx="2525650" cy="829818"/>
        </p:xfrm>
        <a:graphic>
          <a:graphicData uri="http://schemas.openxmlformats.org/drawingml/2006/table">
            <a:tbl>
              <a:tblPr>
                <a:noFill/>
                <a:tableStyleId>{5B19FC62-C0E7-493F-81A0-E2FEF41869DC}</a:tableStyleId>
              </a:tblPr>
              <a:tblGrid>
                <a:gridCol w="1262825"/>
                <a:gridCol w="1262825"/>
              </a:tblGrid>
              <a:tr h="0">
                <a:tc>
                  <a:txBody>
                    <a:bodyPr/>
                    <a:lstStyle/>
                    <a:p>
                      <a:pPr lvl="0" algn="ctr" rtl="0">
                        <a:spcBef>
                          <a:spcPts val="0"/>
                        </a:spcBef>
                        <a:buNone/>
                      </a:pPr>
                      <a:r>
                        <a:rPr lang="en" sz="1440">
                          <a:solidFill>
                            <a:srgbClr val="0000FF"/>
                          </a:solidFill>
                          <a:latin typeface="Arial"/>
                          <a:ea typeface="Arial"/>
                          <a:cs typeface="Arial"/>
                          <a:sym typeface="Arial"/>
                        </a:rPr>
                        <a:t>orientation</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260">
                          <a:solidFill>
                            <a:srgbClr val="0000FF"/>
                          </a:solidFill>
                        </a:rPr>
                        <a:t>binary</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Arial"/>
                          <a:ea typeface="Arial"/>
                          <a:cs typeface="Arial"/>
                          <a:sym typeface="Arial"/>
                        </a:rPr>
                        <a:t>horizontal</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solidFill>
                            <a:srgbClr val="000000"/>
                          </a:solidFill>
                          <a:latin typeface="Arial"/>
                          <a:ea typeface="Arial"/>
                          <a:cs typeface="Arial"/>
                          <a:sym typeface="Arial"/>
                        </a:rPr>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Arial"/>
                          <a:ea typeface="Arial"/>
                          <a:cs typeface="Arial"/>
                          <a:sym typeface="Arial"/>
                        </a:rPr>
                        <a:t>vertical</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t>00</a:t>
                      </a:r>
                      <a:r>
                        <a:rPr lang="en" sz="1440" b="1">
                          <a:solidFill>
                            <a:srgbClr val="000000"/>
                          </a:solidFill>
                          <a:latin typeface="Arial"/>
                          <a:ea typeface="Arial"/>
                          <a:cs typeface="Arial"/>
                          <a:sym typeface="Arial"/>
                        </a:rPr>
                        <a:t>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graphicFrame>
        <p:nvGraphicFramePr>
          <p:cNvPr id="690" name="Shape 690"/>
          <p:cNvGraphicFramePr/>
          <p:nvPr/>
        </p:nvGraphicFramePr>
        <p:xfrm>
          <a:off x="986579" y="3563790"/>
          <a:ext cx="5348975" cy="1340100"/>
        </p:xfrm>
        <a:graphic>
          <a:graphicData uri="http://schemas.openxmlformats.org/drawingml/2006/table">
            <a:tbl>
              <a:tblPr>
                <a:noFill/>
                <a:tableStyleId>{31A98DCA-979B-45A6-9DCC-982D1F8DAFB4}</a:tableStyleId>
              </a:tblPr>
              <a:tblGrid>
                <a:gridCol w="1047900"/>
                <a:gridCol w="971150"/>
                <a:gridCol w="995325"/>
                <a:gridCol w="1219150"/>
                <a:gridCol w="1115450"/>
              </a:tblGrid>
              <a:tr h="382900">
                <a:tc>
                  <a:txBody>
                    <a:bodyPr/>
                    <a:lstStyle/>
                    <a:p>
                      <a:pPr lvl="0" algn="ctr" rtl="0">
                        <a:spcBef>
                          <a:spcPts val="0"/>
                        </a:spcBef>
                        <a:buNone/>
                      </a:pPr>
                      <a:r>
                        <a:rPr lang="en">
                          <a:solidFill>
                            <a:srgbClr val="0000FF"/>
                          </a:solidFill>
                        </a:rPr>
                        <a:t>Color</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a:solidFill>
                            <a:srgbClr val="0000FF"/>
                          </a:solidFill>
                        </a:rPr>
                        <a:t>Brick Type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a:solidFill>
                            <a:srgbClr val="0000FF"/>
                          </a:solidFill>
                        </a:rPr>
                        <a:t>Orientation</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a:solidFill>
                            <a:srgbClr val="0000FF"/>
                          </a:solidFill>
                        </a:rPr>
                        <a:t>X-coordinate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a:solidFill>
                            <a:srgbClr val="0000FF"/>
                          </a:solidFill>
                        </a:rPr>
                        <a:t>Y-coordinate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478600">
                <a:tc>
                  <a:txBody>
                    <a:bodyPr/>
                    <a:lstStyle/>
                    <a:p>
                      <a:pPr lvl="0" algn="ctr" rtl="0">
                        <a:spcBef>
                          <a:spcPts val="0"/>
                        </a:spcBef>
                        <a:buNone/>
                      </a:pPr>
                      <a:r>
                        <a:rPr lang="en" sz="1800" b="1"/>
                        <a:t>White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2x3</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vertical</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478600">
                <a:tc>
                  <a:txBody>
                    <a:bodyPr/>
                    <a:lstStyle/>
                    <a:p>
                      <a:pPr lvl="0" algn="ctr" rtl="0">
                        <a:spcBef>
                          <a:spcPts val="0"/>
                        </a:spcBef>
                        <a:buNone/>
                      </a:pPr>
                      <a:endParaRPr sz="18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endParaRPr sz="18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endParaRPr sz="18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endParaRPr sz="18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endParaRPr sz="18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sp>
        <p:nvSpPr>
          <p:cNvPr id="691" name="Shape 691"/>
          <p:cNvSpPr txBox="1"/>
          <p:nvPr/>
        </p:nvSpPr>
        <p:spPr>
          <a:xfrm>
            <a:off x="382000" y="5030400"/>
            <a:ext cx="3189900" cy="552300"/>
          </a:xfrm>
          <a:prstGeom prst="rect">
            <a:avLst/>
          </a:prstGeom>
        </p:spPr>
        <p:txBody>
          <a:bodyPr lIns="91425" tIns="91425" rIns="91425" bIns="91425" anchor="t" anchorCtr="0">
            <a:noAutofit/>
          </a:bodyPr>
          <a:lstStyle/>
          <a:p>
            <a:pPr lvl="0" rtl="0">
              <a:spcBef>
                <a:spcPts val="0"/>
              </a:spcBef>
              <a:buNone/>
            </a:pPr>
            <a:r>
              <a:rPr lang="en" sz="2666">
                <a:solidFill>
                  <a:srgbClr val="000000"/>
                </a:solidFill>
                <a:latin typeface="Droid Serif"/>
                <a:ea typeface="Droid Serif"/>
                <a:cs typeface="Droid Serif"/>
                <a:sym typeface="Droid Serif"/>
              </a:rPr>
              <a:t>Lege</a:t>
            </a:r>
            <a:r>
              <a:rPr lang="en" sz="2666">
                <a:latin typeface="Droid Serif"/>
                <a:ea typeface="Droid Serif"/>
                <a:cs typeface="Droid Serif"/>
                <a:sym typeface="Droid Serif"/>
              </a:rPr>
              <a:t>n</a:t>
            </a:r>
            <a:r>
              <a:rPr lang="en" sz="2666">
                <a:solidFill>
                  <a:srgbClr val="000000"/>
                </a:solidFill>
                <a:latin typeface="Droid Serif"/>
                <a:ea typeface="Droid Serif"/>
                <a:cs typeface="Droid Serif"/>
                <a:sym typeface="Droid Serif"/>
              </a:rPr>
              <a:t>d</a:t>
            </a:r>
            <a:r>
              <a:rPr lang="en" sz="2666">
                <a:latin typeface="Droid Serif"/>
                <a:ea typeface="Droid Serif"/>
                <a:cs typeface="Droid Serif"/>
                <a:sym typeface="Droid Serif"/>
              </a:rPr>
              <a:t>/</a:t>
            </a:r>
            <a:r>
              <a:rPr lang="en" sz="2666">
                <a:solidFill>
                  <a:srgbClr val="000000"/>
                </a:solidFill>
                <a:latin typeface="Droid Serif"/>
                <a:ea typeface="Droid Serif"/>
                <a:cs typeface="Droid Serif"/>
                <a:sym typeface="Droid Serif"/>
              </a:rPr>
              <a:t>codes:</a:t>
            </a:r>
          </a:p>
        </p:txBody>
      </p:sp>
      <p:sp>
        <p:nvSpPr>
          <p:cNvPr id="692" name="Shape 692"/>
          <p:cNvSpPr txBox="1">
            <a:spLocks noGrp="1"/>
          </p:cNvSpPr>
          <p:nvPr>
            <p:ph type="title"/>
          </p:nvPr>
        </p:nvSpPr>
        <p:spPr>
          <a:xfrm>
            <a:off x="227700" y="154000"/>
            <a:ext cx="4660500" cy="822900"/>
          </a:xfrm>
          <a:prstGeom prst="rect">
            <a:avLst/>
          </a:prstGeom>
        </p:spPr>
        <p:txBody>
          <a:bodyPr lIns="91425" tIns="91425" rIns="91425" bIns="91425" anchor="t" anchorCtr="0">
            <a:noAutofit/>
          </a:bodyPr>
          <a:lstStyle/>
          <a:p>
            <a:pPr lvl="0" rtl="0">
              <a:spcBef>
                <a:spcPts val="0"/>
              </a:spcBef>
              <a:buNone/>
            </a:pPr>
            <a:r>
              <a:rPr lang="en" sz="4266" b="0">
                <a:solidFill>
                  <a:srgbClr val="000000"/>
                </a:solidFill>
                <a:latin typeface="Droid Serif"/>
                <a:ea typeface="Droid Serif"/>
                <a:cs typeface="Droid Serif"/>
                <a:sym typeface="Droid Serif"/>
              </a:rPr>
              <a:t>Lego encodings</a:t>
            </a:r>
          </a:p>
        </p:txBody>
      </p:sp>
      <p:sp>
        <p:nvSpPr>
          <p:cNvPr id="693" name="Shape 693"/>
          <p:cNvSpPr txBox="1">
            <a:spLocks noGrp="1"/>
          </p:cNvSpPr>
          <p:nvPr>
            <p:ph type="body" idx="2"/>
          </p:nvPr>
        </p:nvSpPr>
        <p:spPr>
          <a:xfrm>
            <a:off x="457200" y="854950"/>
            <a:ext cx="5196300" cy="552300"/>
          </a:xfrm>
          <a:prstGeom prst="rect">
            <a:avLst/>
          </a:prstGeom>
        </p:spPr>
        <p:txBody>
          <a:bodyPr lIns="91425" tIns="91425" rIns="91425" bIns="91425" anchor="t" anchorCtr="0">
            <a:noAutofit/>
          </a:bodyPr>
          <a:lstStyle/>
          <a:p>
            <a:pPr lvl="0" rtl="0">
              <a:spcBef>
                <a:spcPts val="0"/>
              </a:spcBef>
              <a:buNone/>
            </a:pPr>
            <a:r>
              <a:rPr lang="en" sz="1800">
                <a:solidFill>
                  <a:srgbClr val="000000"/>
                </a:solidFill>
                <a:latin typeface="Droid Serif"/>
                <a:ea typeface="Droid Serif"/>
                <a:cs typeface="Droid Serif"/>
                <a:sym typeface="Droid Serif"/>
              </a:rPr>
              <a:t>Suppose we want to encode these blocks:</a:t>
            </a: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p:txBody>
      </p:sp>
      <p:sp>
        <p:nvSpPr>
          <p:cNvPr id="694" name="Shape 694"/>
          <p:cNvSpPr txBox="1"/>
          <p:nvPr/>
        </p:nvSpPr>
        <p:spPr>
          <a:xfrm>
            <a:off x="118950" y="4460050"/>
            <a:ext cx="790799" cy="418200"/>
          </a:xfrm>
          <a:prstGeom prst="rect">
            <a:avLst/>
          </a:prstGeom>
          <a:solidFill>
            <a:srgbClr val="CFE2F3"/>
          </a:solidFill>
        </p:spPr>
        <p:txBody>
          <a:bodyPr lIns="91425" tIns="91425" rIns="91425" bIns="91425" anchor="ctr" anchorCtr="0">
            <a:noAutofit/>
          </a:bodyPr>
          <a:lstStyle/>
          <a:p>
            <a:pPr lvl="0" algn="ctr" rtl="0">
              <a:spcBef>
                <a:spcPts val="0"/>
              </a:spcBef>
              <a:buNone/>
            </a:pPr>
            <a:r>
              <a:rPr lang="en" sz="1200" b="1">
                <a:latin typeface="Droid Serif"/>
                <a:ea typeface="Droid Serif"/>
                <a:cs typeface="Droid Serif"/>
                <a:sym typeface="Droid Serif"/>
              </a:rPr>
              <a:t>brick 2</a:t>
            </a:r>
          </a:p>
        </p:txBody>
      </p:sp>
      <p:sp>
        <p:nvSpPr>
          <p:cNvPr id="695" name="Shape 695"/>
          <p:cNvSpPr txBox="1"/>
          <p:nvPr/>
        </p:nvSpPr>
        <p:spPr>
          <a:xfrm>
            <a:off x="118950" y="3926650"/>
            <a:ext cx="790799" cy="418200"/>
          </a:xfrm>
          <a:prstGeom prst="rect">
            <a:avLst/>
          </a:prstGeom>
          <a:solidFill>
            <a:srgbClr val="CFE2F3"/>
          </a:solidFill>
        </p:spPr>
        <p:txBody>
          <a:bodyPr lIns="91425" tIns="91425" rIns="91425" bIns="91425" anchor="ctr" anchorCtr="0">
            <a:noAutofit/>
          </a:bodyPr>
          <a:lstStyle/>
          <a:p>
            <a:pPr lvl="0" algn="ctr" rtl="0">
              <a:spcBef>
                <a:spcPts val="0"/>
              </a:spcBef>
              <a:buNone/>
            </a:pPr>
            <a:r>
              <a:rPr lang="en" sz="1200" b="1">
                <a:latin typeface="Droid Serif"/>
                <a:ea typeface="Droid Serif"/>
                <a:cs typeface="Droid Serif"/>
                <a:sym typeface="Droid Serif"/>
              </a:rPr>
              <a:t>brick 1</a:t>
            </a:r>
          </a:p>
        </p:txBody>
      </p:sp>
      <p:sp>
        <p:nvSpPr>
          <p:cNvPr id="696" name="Shape 696"/>
          <p:cNvSpPr txBox="1"/>
          <p:nvPr/>
        </p:nvSpPr>
        <p:spPr>
          <a:xfrm>
            <a:off x="6488575" y="3951850"/>
            <a:ext cx="2394299" cy="716400"/>
          </a:xfrm>
          <a:prstGeom prst="rect">
            <a:avLst/>
          </a:prstGeom>
          <a:solidFill>
            <a:srgbClr val="F4CCCC"/>
          </a:solidFill>
        </p:spPr>
        <p:txBody>
          <a:bodyPr lIns="91425" tIns="91425" rIns="91425" bIns="91425" anchor="ctr" anchorCtr="0">
            <a:noAutofit/>
          </a:bodyPr>
          <a:lstStyle/>
          <a:p>
            <a:pPr lvl="0" algn="ctr" rtl="0">
              <a:spcBef>
                <a:spcPts val="0"/>
              </a:spcBef>
              <a:buNone/>
            </a:pPr>
            <a:r>
              <a:rPr lang="en" sz="1800">
                <a:latin typeface="Droid Serif"/>
                <a:ea typeface="Droid Serif"/>
                <a:cs typeface="Droid Serif"/>
                <a:sym typeface="Droid Serif"/>
              </a:rPr>
              <a:t>let's use lower-left coordinates!</a:t>
            </a:r>
          </a:p>
        </p:txBody>
      </p:sp>
      <p:grpSp>
        <p:nvGrpSpPr>
          <p:cNvPr id="697" name="Shape 697"/>
          <p:cNvGrpSpPr/>
          <p:nvPr/>
        </p:nvGrpSpPr>
        <p:grpSpPr>
          <a:xfrm>
            <a:off x="6400809" y="66266"/>
            <a:ext cx="2656046" cy="3472180"/>
            <a:chOff x="5967184" y="538141"/>
            <a:chExt cx="2656046" cy="3472180"/>
          </a:xfrm>
        </p:grpSpPr>
        <p:sp>
          <p:nvSpPr>
            <p:cNvPr id="698" name="Shape 698"/>
            <p:cNvSpPr/>
            <p:nvPr/>
          </p:nvSpPr>
          <p:spPr>
            <a:xfrm>
              <a:off x="6775633" y="1232521"/>
              <a:ext cx="923700" cy="926099"/>
            </a:xfrm>
            <a:prstGeom prst="rect">
              <a:avLst/>
            </a:prstGeom>
            <a:solidFill>
              <a:srgbClr val="3C78D8"/>
            </a:solidFill>
            <a:ln w="19050" cap="flat">
              <a:solidFill>
                <a:srgbClr val="CCCCCC"/>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699" name="Shape 699"/>
            <p:cNvSpPr/>
            <p:nvPr/>
          </p:nvSpPr>
          <p:spPr>
            <a:xfrm>
              <a:off x="6313662" y="2158362"/>
              <a:ext cx="918300" cy="1394699"/>
            </a:xfrm>
            <a:prstGeom prst="rect">
              <a:avLst/>
            </a:prstGeom>
            <a:solidFill>
              <a:srgbClr val="FFFFFF"/>
            </a:solidFill>
            <a:ln w="19050" cap="flat">
              <a:solidFill>
                <a:srgbClr val="CCCCCC"/>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700" name="Shape 700"/>
            <p:cNvSpPr/>
            <p:nvPr/>
          </p:nvSpPr>
          <p:spPr>
            <a:xfrm>
              <a:off x="6424914" y="2267909"/>
              <a:ext cx="236099" cy="232800"/>
            </a:xfrm>
            <a:prstGeom prst="ellipse">
              <a:avLst/>
            </a:prstGeom>
            <a:solidFill>
              <a:srgbClr val="FFFFFF"/>
            </a:solidFill>
            <a:ln w="19050" cap="flat">
              <a:solidFill>
                <a:srgbClr val="B7B7B7"/>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701" name="Shape 701"/>
            <p:cNvSpPr/>
            <p:nvPr/>
          </p:nvSpPr>
          <p:spPr>
            <a:xfrm>
              <a:off x="6886499" y="2267523"/>
              <a:ext cx="236099" cy="232800"/>
            </a:xfrm>
            <a:prstGeom prst="ellipse">
              <a:avLst/>
            </a:prstGeom>
            <a:solidFill>
              <a:srgbClr val="FFFFFF"/>
            </a:solidFill>
            <a:ln w="19050" cap="flat">
              <a:solidFill>
                <a:srgbClr val="B7B7B7"/>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702" name="Shape 702"/>
            <p:cNvSpPr/>
            <p:nvPr/>
          </p:nvSpPr>
          <p:spPr>
            <a:xfrm>
              <a:off x="6424142" y="2730056"/>
              <a:ext cx="236099" cy="232800"/>
            </a:xfrm>
            <a:prstGeom prst="ellipse">
              <a:avLst/>
            </a:prstGeom>
            <a:solidFill>
              <a:srgbClr val="FFFFFF"/>
            </a:solidFill>
            <a:ln w="19050" cap="flat">
              <a:solidFill>
                <a:srgbClr val="B7B7B7"/>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703" name="Shape 703"/>
            <p:cNvSpPr/>
            <p:nvPr/>
          </p:nvSpPr>
          <p:spPr>
            <a:xfrm>
              <a:off x="6885728" y="2744160"/>
              <a:ext cx="236099" cy="232800"/>
            </a:xfrm>
            <a:prstGeom prst="ellipse">
              <a:avLst/>
            </a:prstGeom>
            <a:solidFill>
              <a:srgbClr val="FFFFFF"/>
            </a:solidFill>
            <a:ln w="19050" cap="flat">
              <a:solidFill>
                <a:srgbClr val="B7B7B7"/>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704" name="Shape 704"/>
            <p:cNvSpPr/>
            <p:nvPr/>
          </p:nvSpPr>
          <p:spPr>
            <a:xfrm>
              <a:off x="6423371" y="3206694"/>
              <a:ext cx="236099" cy="232800"/>
            </a:xfrm>
            <a:prstGeom prst="ellipse">
              <a:avLst/>
            </a:prstGeom>
            <a:solidFill>
              <a:srgbClr val="FFFFFF"/>
            </a:solidFill>
            <a:ln w="19050" cap="flat">
              <a:solidFill>
                <a:srgbClr val="B7B7B7"/>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705" name="Shape 705"/>
            <p:cNvSpPr/>
            <p:nvPr/>
          </p:nvSpPr>
          <p:spPr>
            <a:xfrm>
              <a:off x="6884956" y="3206308"/>
              <a:ext cx="236099" cy="232800"/>
            </a:xfrm>
            <a:prstGeom prst="ellipse">
              <a:avLst/>
            </a:prstGeom>
            <a:solidFill>
              <a:srgbClr val="FFFFFF"/>
            </a:solidFill>
            <a:ln w="19050" cap="flat">
              <a:solidFill>
                <a:srgbClr val="B7B7B7"/>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706" name="Shape 706"/>
            <p:cNvSpPr/>
            <p:nvPr/>
          </p:nvSpPr>
          <p:spPr>
            <a:xfrm>
              <a:off x="7348095" y="1817161"/>
              <a:ext cx="236099" cy="232800"/>
            </a:xfrm>
            <a:prstGeom prst="ellipse">
              <a:avLst/>
            </a:prstGeom>
            <a:solidFill>
              <a:srgbClr val="3C78D8"/>
            </a:solidFill>
            <a:ln w="19050" cap="flat">
              <a:solidFill>
                <a:srgbClr val="D9D9D9"/>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707" name="Shape 707"/>
            <p:cNvSpPr/>
            <p:nvPr/>
          </p:nvSpPr>
          <p:spPr>
            <a:xfrm>
              <a:off x="6884185" y="1816774"/>
              <a:ext cx="236099" cy="232800"/>
            </a:xfrm>
            <a:prstGeom prst="ellipse">
              <a:avLst/>
            </a:prstGeom>
            <a:solidFill>
              <a:srgbClr val="3C78D8"/>
            </a:solidFill>
            <a:ln w="19050" cap="flat">
              <a:solidFill>
                <a:srgbClr val="D9D9D9"/>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708" name="Shape 708"/>
            <p:cNvSpPr/>
            <p:nvPr/>
          </p:nvSpPr>
          <p:spPr>
            <a:xfrm>
              <a:off x="7360231" y="1353468"/>
              <a:ext cx="236099" cy="232800"/>
            </a:xfrm>
            <a:prstGeom prst="ellipse">
              <a:avLst/>
            </a:prstGeom>
            <a:solidFill>
              <a:srgbClr val="3C78D8"/>
            </a:solidFill>
            <a:ln w="19050" cap="flat">
              <a:solidFill>
                <a:srgbClr val="D9D9D9"/>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709" name="Shape 709"/>
            <p:cNvSpPr/>
            <p:nvPr/>
          </p:nvSpPr>
          <p:spPr>
            <a:xfrm>
              <a:off x="6897874" y="1353082"/>
              <a:ext cx="236099" cy="232800"/>
            </a:xfrm>
            <a:prstGeom prst="ellipse">
              <a:avLst/>
            </a:prstGeom>
            <a:solidFill>
              <a:srgbClr val="3C78D8"/>
            </a:solidFill>
            <a:ln w="19050" cap="flat">
              <a:solidFill>
                <a:srgbClr val="D9D9D9"/>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cxnSp>
          <p:nvCxnSpPr>
            <p:cNvPr id="710" name="Shape 710"/>
            <p:cNvCxnSpPr/>
            <p:nvPr/>
          </p:nvCxnSpPr>
          <p:spPr>
            <a:xfrm>
              <a:off x="6544648" y="3315662"/>
              <a:ext cx="1732800" cy="0"/>
            </a:xfrm>
            <a:prstGeom prst="straightConnector1">
              <a:avLst/>
            </a:prstGeom>
            <a:noFill/>
            <a:ln w="19050" cap="flat">
              <a:solidFill>
                <a:srgbClr val="073763"/>
              </a:solidFill>
              <a:prstDash val="solid"/>
              <a:round/>
              <a:headEnd type="none" w="lg" len="lg"/>
              <a:tailEnd type="triangle" w="lg" len="lg"/>
            </a:ln>
          </p:spPr>
        </p:cxnSp>
        <p:cxnSp>
          <p:nvCxnSpPr>
            <p:cNvPr id="711" name="Shape 711"/>
            <p:cNvCxnSpPr/>
            <p:nvPr/>
          </p:nvCxnSpPr>
          <p:spPr>
            <a:xfrm rot="10800000">
              <a:off x="6544648" y="885362"/>
              <a:ext cx="0" cy="2430300"/>
            </a:xfrm>
            <a:prstGeom prst="straightConnector1">
              <a:avLst/>
            </a:prstGeom>
            <a:noFill/>
            <a:ln w="19050" cap="flat">
              <a:solidFill>
                <a:srgbClr val="073763"/>
              </a:solidFill>
              <a:prstDash val="solid"/>
              <a:round/>
              <a:headEnd type="none" w="lg" len="lg"/>
              <a:tailEnd type="triangle" w="lg" len="lg"/>
            </a:ln>
          </p:spPr>
        </p:cxnSp>
        <p:sp>
          <p:nvSpPr>
            <p:cNvPr id="712" name="Shape 712"/>
            <p:cNvSpPr txBox="1"/>
            <p:nvPr/>
          </p:nvSpPr>
          <p:spPr>
            <a:xfrm>
              <a:off x="8392531" y="3199932"/>
              <a:ext cx="230699" cy="231600"/>
            </a:xfrm>
            <a:prstGeom prst="rect">
              <a:avLst/>
            </a:prstGeom>
            <a:ln>
              <a:noFill/>
            </a:ln>
          </p:spPr>
          <p:txBody>
            <a:bodyPr lIns="91425" tIns="91425" rIns="91425" bIns="91425" anchor="ctr" anchorCtr="0">
              <a:noAutofit/>
            </a:bodyPr>
            <a:lstStyle/>
            <a:p>
              <a:pPr lvl="0" algn="ctr" rtl="0">
                <a:spcBef>
                  <a:spcPts val="0"/>
                </a:spcBef>
                <a:buNone/>
              </a:pPr>
              <a:r>
                <a:rPr lang="en">
                  <a:solidFill>
                    <a:srgbClr val="073763"/>
                  </a:solidFill>
                </a:rPr>
                <a:t>x</a:t>
              </a:r>
            </a:p>
          </p:txBody>
        </p:sp>
        <p:sp>
          <p:nvSpPr>
            <p:cNvPr id="713" name="Shape 713"/>
            <p:cNvSpPr txBox="1"/>
            <p:nvPr/>
          </p:nvSpPr>
          <p:spPr>
            <a:xfrm>
              <a:off x="6429155" y="538141"/>
              <a:ext cx="230699" cy="231600"/>
            </a:xfrm>
            <a:prstGeom prst="rect">
              <a:avLst/>
            </a:prstGeom>
            <a:ln>
              <a:noFill/>
            </a:ln>
          </p:spPr>
          <p:txBody>
            <a:bodyPr lIns="91425" tIns="91425" rIns="91425" bIns="91425" anchor="ctr" anchorCtr="0">
              <a:noAutofit/>
            </a:bodyPr>
            <a:lstStyle/>
            <a:p>
              <a:pPr lvl="0" algn="ctr" rtl="0">
                <a:spcBef>
                  <a:spcPts val="0"/>
                </a:spcBef>
                <a:buNone/>
              </a:pPr>
              <a:r>
                <a:rPr lang="en">
                  <a:solidFill>
                    <a:srgbClr val="073763"/>
                  </a:solidFill>
                </a:rPr>
                <a:t>y</a:t>
              </a:r>
            </a:p>
          </p:txBody>
        </p:sp>
        <p:sp>
          <p:nvSpPr>
            <p:cNvPr id="714" name="Shape 714"/>
            <p:cNvSpPr txBox="1"/>
            <p:nvPr/>
          </p:nvSpPr>
          <p:spPr>
            <a:xfrm>
              <a:off x="6775633" y="3547122"/>
              <a:ext cx="461999" cy="463200"/>
            </a:xfrm>
            <a:prstGeom prst="rect">
              <a:avLst/>
            </a:prstGeom>
          </p:spPr>
          <p:txBody>
            <a:bodyPr lIns="91425" tIns="91425" rIns="91425" bIns="91425" anchor="ctr" anchorCtr="0">
              <a:noAutofit/>
            </a:bodyPr>
            <a:lstStyle/>
            <a:p>
              <a:pPr lvl="0" algn="ctr" rtl="0">
                <a:spcBef>
                  <a:spcPts val="0"/>
                </a:spcBef>
                <a:buNone/>
              </a:pPr>
              <a:r>
                <a:rPr lang="en"/>
                <a:t>1</a:t>
              </a:r>
            </a:p>
          </p:txBody>
        </p:sp>
        <p:sp>
          <p:nvSpPr>
            <p:cNvPr id="715" name="Shape 715"/>
            <p:cNvSpPr txBox="1"/>
            <p:nvPr/>
          </p:nvSpPr>
          <p:spPr>
            <a:xfrm>
              <a:off x="7237604" y="3547122"/>
              <a:ext cx="461999" cy="463200"/>
            </a:xfrm>
            <a:prstGeom prst="rect">
              <a:avLst/>
            </a:prstGeom>
          </p:spPr>
          <p:txBody>
            <a:bodyPr lIns="91425" tIns="91425" rIns="91425" bIns="91425" anchor="ctr" anchorCtr="0">
              <a:noAutofit/>
            </a:bodyPr>
            <a:lstStyle/>
            <a:p>
              <a:pPr lvl="0" algn="ctr" rtl="0">
                <a:spcBef>
                  <a:spcPts val="0"/>
                </a:spcBef>
                <a:buNone/>
              </a:pPr>
              <a:r>
                <a:rPr lang="en"/>
                <a:t>2</a:t>
              </a:r>
            </a:p>
          </p:txBody>
        </p:sp>
        <p:sp>
          <p:nvSpPr>
            <p:cNvPr id="716" name="Shape 716"/>
            <p:cNvSpPr txBox="1"/>
            <p:nvPr/>
          </p:nvSpPr>
          <p:spPr>
            <a:xfrm>
              <a:off x="5967184" y="2621282"/>
              <a:ext cx="461999" cy="463200"/>
            </a:xfrm>
            <a:prstGeom prst="rect">
              <a:avLst/>
            </a:prstGeom>
          </p:spPr>
          <p:txBody>
            <a:bodyPr lIns="91425" tIns="91425" rIns="91425" bIns="91425" anchor="ctr" anchorCtr="0">
              <a:noAutofit/>
            </a:bodyPr>
            <a:lstStyle/>
            <a:p>
              <a:pPr lvl="0" algn="ctr" rtl="0">
                <a:spcBef>
                  <a:spcPts val="0"/>
                </a:spcBef>
                <a:buNone/>
              </a:pPr>
              <a:r>
                <a:rPr lang="en"/>
                <a:t>1</a:t>
              </a:r>
            </a:p>
          </p:txBody>
        </p:sp>
        <p:sp>
          <p:nvSpPr>
            <p:cNvPr id="717" name="Shape 717"/>
            <p:cNvSpPr txBox="1"/>
            <p:nvPr/>
          </p:nvSpPr>
          <p:spPr>
            <a:xfrm>
              <a:off x="5967184" y="2158362"/>
              <a:ext cx="461999" cy="463200"/>
            </a:xfrm>
            <a:prstGeom prst="rect">
              <a:avLst/>
            </a:prstGeom>
          </p:spPr>
          <p:txBody>
            <a:bodyPr lIns="91425" tIns="91425" rIns="91425" bIns="91425" anchor="ctr" anchorCtr="0">
              <a:noAutofit/>
            </a:bodyPr>
            <a:lstStyle/>
            <a:p>
              <a:pPr lvl="0" algn="ctr" rtl="0">
                <a:spcBef>
                  <a:spcPts val="0"/>
                </a:spcBef>
                <a:buNone/>
              </a:pPr>
              <a:r>
                <a:rPr lang="en"/>
                <a:t>2</a:t>
              </a:r>
            </a:p>
          </p:txBody>
        </p:sp>
        <p:sp>
          <p:nvSpPr>
            <p:cNvPr id="718" name="Shape 718"/>
            <p:cNvSpPr txBox="1"/>
            <p:nvPr/>
          </p:nvSpPr>
          <p:spPr>
            <a:xfrm>
              <a:off x="5967184" y="1695441"/>
              <a:ext cx="461999" cy="463200"/>
            </a:xfrm>
            <a:prstGeom prst="rect">
              <a:avLst/>
            </a:prstGeom>
          </p:spPr>
          <p:txBody>
            <a:bodyPr lIns="91425" tIns="91425" rIns="91425" bIns="91425" anchor="ctr" anchorCtr="0">
              <a:noAutofit/>
            </a:bodyPr>
            <a:lstStyle/>
            <a:p>
              <a:pPr lvl="0" algn="ctr" rtl="0">
                <a:spcBef>
                  <a:spcPts val="0"/>
                </a:spcBef>
                <a:buNone/>
              </a:pPr>
              <a:r>
                <a:rPr lang="en"/>
                <a:t>3</a:t>
              </a:r>
            </a:p>
          </p:txBody>
        </p:sp>
        <p:sp>
          <p:nvSpPr>
            <p:cNvPr id="719" name="Shape 719"/>
            <p:cNvSpPr txBox="1"/>
            <p:nvPr/>
          </p:nvSpPr>
          <p:spPr>
            <a:xfrm>
              <a:off x="5967184" y="1232521"/>
              <a:ext cx="461999" cy="463200"/>
            </a:xfrm>
            <a:prstGeom prst="rect">
              <a:avLst/>
            </a:prstGeom>
          </p:spPr>
          <p:txBody>
            <a:bodyPr lIns="91425" tIns="91425" rIns="91425" bIns="91425" anchor="ctr" anchorCtr="0">
              <a:noAutofit/>
            </a:bodyPr>
            <a:lstStyle/>
            <a:p>
              <a:pPr lvl="0" algn="ctr" rtl="0">
                <a:spcBef>
                  <a:spcPts val="0"/>
                </a:spcBef>
                <a:buNone/>
              </a:pPr>
              <a:r>
                <a:rPr lang="en"/>
                <a:t>4</a:t>
              </a:r>
            </a:p>
          </p:txBody>
        </p:sp>
        <p:sp>
          <p:nvSpPr>
            <p:cNvPr id="720" name="Shape 720"/>
            <p:cNvSpPr txBox="1"/>
            <p:nvPr/>
          </p:nvSpPr>
          <p:spPr>
            <a:xfrm>
              <a:off x="6313662" y="3547122"/>
              <a:ext cx="461999" cy="463200"/>
            </a:xfrm>
            <a:prstGeom prst="rect">
              <a:avLst/>
            </a:prstGeom>
          </p:spPr>
          <p:txBody>
            <a:bodyPr lIns="91425" tIns="91425" rIns="91425" bIns="91425" anchor="ctr" anchorCtr="0">
              <a:noAutofit/>
            </a:bodyPr>
            <a:lstStyle/>
            <a:p>
              <a:pPr lvl="0" algn="ctr" rtl="0">
                <a:spcBef>
                  <a:spcPts val="0"/>
                </a:spcBef>
                <a:buNone/>
              </a:pPr>
              <a:r>
                <a:rPr lang="en"/>
                <a:t>0</a:t>
              </a:r>
            </a:p>
          </p:txBody>
        </p:sp>
        <p:sp>
          <p:nvSpPr>
            <p:cNvPr id="721" name="Shape 721"/>
            <p:cNvSpPr txBox="1"/>
            <p:nvPr/>
          </p:nvSpPr>
          <p:spPr>
            <a:xfrm>
              <a:off x="5967184" y="3084202"/>
              <a:ext cx="461999" cy="463200"/>
            </a:xfrm>
            <a:prstGeom prst="rect">
              <a:avLst/>
            </a:prstGeom>
          </p:spPr>
          <p:txBody>
            <a:bodyPr lIns="91425" tIns="91425" rIns="91425" bIns="91425" anchor="ctr" anchorCtr="0">
              <a:noAutofit/>
            </a:bodyPr>
            <a:lstStyle/>
            <a:p>
              <a:pPr lvl="0" algn="ctr" rtl="0">
                <a:spcBef>
                  <a:spcPts val="0"/>
                </a:spcBef>
                <a:buNone/>
              </a:pPr>
              <a:r>
                <a:rPr lang="en"/>
                <a:t>0</a:t>
              </a:r>
            </a:p>
          </p:txBody>
        </p:sp>
      </p:grpSp>
    </p:spTree>
  </p:cSld>
  <p:clrMapOvr>
    <a:masterClrMapping/>
  </p:clrMapOvr>
  <p:transition spd="slow">
    <p:cut/>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Shape 726"/>
          <p:cNvSpPr txBox="1">
            <a:spLocks noGrp="1"/>
          </p:cNvSpPr>
          <p:nvPr>
            <p:ph type="body" idx="1"/>
          </p:nvPr>
        </p:nvSpPr>
        <p:spPr>
          <a:xfrm>
            <a:off x="386350" y="1238787"/>
            <a:ext cx="5582700" cy="552300"/>
          </a:xfrm>
          <a:prstGeom prst="rect">
            <a:avLst/>
          </a:prstGeom>
        </p:spPr>
        <p:txBody>
          <a:bodyPr lIns="91425" tIns="91425" rIns="91425" bIns="91425" anchor="t" anchorCtr="0">
            <a:noAutofit/>
          </a:bodyPr>
          <a:lstStyle/>
          <a:p>
            <a:pPr lvl="0" rtl="0">
              <a:spcBef>
                <a:spcPts val="0"/>
              </a:spcBef>
              <a:buNone/>
            </a:pPr>
            <a:r>
              <a:rPr lang="en" sz="1800" b="1" i="1">
                <a:solidFill>
                  <a:srgbClr val="FF0000"/>
                </a:solidFill>
                <a:latin typeface="Droid Serif"/>
                <a:ea typeface="Droid Serif"/>
                <a:cs typeface="Droid Serif"/>
                <a:sym typeface="Droid Serif"/>
              </a:rPr>
              <a:t>Finally, we use our codes (legend) for binary:</a:t>
            </a: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p:txBody>
      </p:sp>
      <p:graphicFrame>
        <p:nvGraphicFramePr>
          <p:cNvPr id="727" name="Shape 727"/>
          <p:cNvGraphicFramePr/>
          <p:nvPr/>
        </p:nvGraphicFramePr>
        <p:xfrm>
          <a:off x="457200" y="5669257"/>
          <a:ext cx="2394250" cy="829818"/>
        </p:xfrm>
        <a:graphic>
          <a:graphicData uri="http://schemas.openxmlformats.org/drawingml/2006/table">
            <a:tbl>
              <a:tblPr>
                <a:noFill/>
                <a:tableStyleId>{2433A451-716B-446A-9EFE-74CB0BD70F29}</a:tableStyleId>
              </a:tblPr>
              <a:tblGrid>
                <a:gridCol w="1197125"/>
                <a:gridCol w="1197125"/>
              </a:tblGrid>
              <a:tr h="0">
                <a:tc>
                  <a:txBody>
                    <a:bodyPr/>
                    <a:lstStyle/>
                    <a:p>
                      <a:pPr lvl="0" algn="ctr" rtl="0">
                        <a:spcBef>
                          <a:spcPts val="0"/>
                        </a:spcBef>
                        <a:buNone/>
                      </a:pPr>
                      <a:r>
                        <a:rPr lang="en" sz="1440">
                          <a:solidFill>
                            <a:srgbClr val="0000FF"/>
                          </a:solidFill>
                          <a:latin typeface="Arial"/>
                          <a:ea typeface="Arial"/>
                          <a:cs typeface="Arial"/>
                          <a:sym typeface="Arial"/>
                        </a:rPr>
                        <a:t>color</a:t>
                      </a:r>
                    </a:p>
                  </a:txBody>
                  <a:tcPr marL="28575" marR="28575" marT="28575" marB="28575" anchor="ctr">
                    <a:lnL w="9525" cap="flat">
                      <a:solidFill>
                        <a:srgbClr val="000000"/>
                      </a:solidFill>
                      <a:prstDash val="solid"/>
                      <a:round/>
                      <a:headEnd type="none" w="med" len="med"/>
                      <a:tailEnd type="none" w="med" len="med"/>
                    </a:lnL>
                    <a:lnR w="9525" cap="flat">
                      <a:solidFill>
                        <a:srgbClr val="0000FF"/>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260">
                          <a:solidFill>
                            <a:srgbClr val="0000FF"/>
                          </a:solidFill>
                        </a:rPr>
                        <a:t>binary</a:t>
                      </a:r>
                    </a:p>
                  </a:txBody>
                  <a:tcPr marL="28575" marR="28575" marT="28575" marB="28575" anchor="ctr">
                    <a:lnL w="9525" cap="flat">
                      <a:solidFill>
                        <a:srgbClr val="0000FF"/>
                      </a:solidFill>
                      <a:prstDash val="solid"/>
                      <a:round/>
                      <a:headEnd type="none" w="med" len="med"/>
                      <a:tailEnd type="none" w="med" len="med"/>
                    </a:lnL>
                    <a:lnR w="9525" cap="flat">
                      <a:solidFill>
                        <a:srgbClr val="0000FF"/>
                      </a:solidFill>
                      <a:prstDash val="solid"/>
                      <a:round/>
                      <a:headEnd type="none" w="med" len="med"/>
                      <a:tailEnd type="none" w="med" len="med"/>
                    </a:lnR>
                    <a:lnT w="9525" cap="flat">
                      <a:solidFill>
                        <a:srgbClr val="0000FF"/>
                      </a:solidFill>
                      <a:prstDash val="solid"/>
                      <a:round/>
                      <a:headEnd type="none" w="med" len="med"/>
                      <a:tailEnd type="none" w="med" len="med"/>
                    </a:lnT>
                    <a:lnB w="9525" cap="flat">
                      <a:solidFill>
                        <a:srgbClr val="0000FF"/>
                      </a:solidFill>
                      <a:prstDash val="solid"/>
                      <a:round/>
                      <a:headEnd type="none" w="med" len="med"/>
                      <a:tailEnd type="none" w="med" len="med"/>
                    </a:lnB>
                  </a:tcPr>
                </a:tc>
              </a:tr>
              <a:tr h="0">
                <a:tc>
                  <a:txBody>
                    <a:bodyPr/>
                    <a:lstStyle/>
                    <a:p>
                      <a:pPr lvl="0" algn="ctr" rtl="0">
                        <a:spcBef>
                          <a:spcPts val="0"/>
                        </a:spcBef>
                        <a:buNone/>
                      </a:pPr>
                      <a:r>
                        <a:rPr lang="en" sz="1440" b="1"/>
                        <a:t>White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FF"/>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t>Blue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t>001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graphicFrame>
        <p:nvGraphicFramePr>
          <p:cNvPr id="728" name="Shape 728"/>
          <p:cNvGraphicFramePr/>
          <p:nvPr/>
        </p:nvGraphicFramePr>
        <p:xfrm>
          <a:off x="3200400" y="5669257"/>
          <a:ext cx="2997250" cy="829818"/>
        </p:xfrm>
        <a:graphic>
          <a:graphicData uri="http://schemas.openxmlformats.org/drawingml/2006/table">
            <a:tbl>
              <a:tblPr>
                <a:noFill/>
                <a:tableStyleId>{9C9DA998-9B16-4D11-9DF8-E03AE8F0A54F}</a:tableStyleId>
              </a:tblPr>
              <a:tblGrid>
                <a:gridCol w="1498625"/>
                <a:gridCol w="1498625"/>
              </a:tblGrid>
              <a:tr h="0">
                <a:tc>
                  <a:txBody>
                    <a:bodyPr/>
                    <a:lstStyle/>
                    <a:p>
                      <a:pPr lvl="0" algn="ctr" rtl="0">
                        <a:spcBef>
                          <a:spcPts val="0"/>
                        </a:spcBef>
                        <a:buNone/>
                      </a:pPr>
                      <a:r>
                        <a:rPr lang="en" sz="1440">
                          <a:solidFill>
                            <a:srgbClr val="0000FF"/>
                          </a:solidFill>
                          <a:latin typeface="Arial"/>
                          <a:ea typeface="Arial"/>
                          <a:cs typeface="Arial"/>
                          <a:sym typeface="Arial"/>
                        </a:rPr>
                        <a:t>brick type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260">
                          <a:solidFill>
                            <a:srgbClr val="0000FF"/>
                          </a:solidFill>
                        </a:rPr>
                        <a:t>binary</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Arial"/>
                          <a:ea typeface="Arial"/>
                          <a:cs typeface="Arial"/>
                          <a:sym typeface="Arial"/>
                        </a:rPr>
                        <a:t>2X3</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solidFill>
                            <a:srgbClr val="000000"/>
                          </a:solidFill>
                          <a:latin typeface="Arial"/>
                          <a:ea typeface="Arial"/>
                          <a:cs typeface="Arial"/>
                          <a:sym typeface="Arial"/>
                        </a:rPr>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Arial"/>
                          <a:ea typeface="Arial"/>
                          <a:cs typeface="Arial"/>
                          <a:sym typeface="Arial"/>
                        </a:rPr>
                        <a:t>2X2</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t>00</a:t>
                      </a:r>
                      <a:r>
                        <a:rPr lang="en" sz="1440" b="1">
                          <a:solidFill>
                            <a:srgbClr val="000000"/>
                          </a:solidFill>
                          <a:latin typeface="Arial"/>
                          <a:ea typeface="Arial"/>
                          <a:cs typeface="Arial"/>
                          <a:sym typeface="Arial"/>
                        </a:rPr>
                        <a:t>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graphicFrame>
        <p:nvGraphicFramePr>
          <p:cNvPr id="729" name="Shape 729"/>
          <p:cNvGraphicFramePr/>
          <p:nvPr/>
        </p:nvGraphicFramePr>
        <p:xfrm>
          <a:off x="6400800" y="5654294"/>
          <a:ext cx="2525650" cy="829818"/>
        </p:xfrm>
        <a:graphic>
          <a:graphicData uri="http://schemas.openxmlformats.org/drawingml/2006/table">
            <a:tbl>
              <a:tblPr>
                <a:noFill/>
                <a:tableStyleId>{6FABE83F-35FA-43CE-A3A6-BDDE05E4FD0B}</a:tableStyleId>
              </a:tblPr>
              <a:tblGrid>
                <a:gridCol w="1262825"/>
                <a:gridCol w="1262825"/>
              </a:tblGrid>
              <a:tr h="0">
                <a:tc>
                  <a:txBody>
                    <a:bodyPr/>
                    <a:lstStyle/>
                    <a:p>
                      <a:pPr lvl="0" algn="ctr" rtl="0">
                        <a:spcBef>
                          <a:spcPts val="0"/>
                        </a:spcBef>
                        <a:buNone/>
                      </a:pPr>
                      <a:r>
                        <a:rPr lang="en" sz="1440">
                          <a:solidFill>
                            <a:srgbClr val="0000FF"/>
                          </a:solidFill>
                          <a:latin typeface="Arial"/>
                          <a:ea typeface="Arial"/>
                          <a:cs typeface="Arial"/>
                          <a:sym typeface="Arial"/>
                        </a:rPr>
                        <a:t>orientation</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260">
                          <a:solidFill>
                            <a:srgbClr val="0000FF"/>
                          </a:solidFill>
                        </a:rPr>
                        <a:t>binary</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Arial"/>
                          <a:ea typeface="Arial"/>
                          <a:cs typeface="Arial"/>
                          <a:sym typeface="Arial"/>
                        </a:rPr>
                        <a:t>horizontal</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solidFill>
                            <a:srgbClr val="000000"/>
                          </a:solidFill>
                          <a:latin typeface="Arial"/>
                          <a:ea typeface="Arial"/>
                          <a:cs typeface="Arial"/>
                          <a:sym typeface="Arial"/>
                        </a:rPr>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Arial"/>
                          <a:ea typeface="Arial"/>
                          <a:cs typeface="Arial"/>
                          <a:sym typeface="Arial"/>
                        </a:rPr>
                        <a:t>vertical</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t>00</a:t>
                      </a:r>
                      <a:r>
                        <a:rPr lang="en" sz="1440" b="1">
                          <a:solidFill>
                            <a:srgbClr val="000000"/>
                          </a:solidFill>
                          <a:latin typeface="Arial"/>
                          <a:ea typeface="Arial"/>
                          <a:cs typeface="Arial"/>
                          <a:sym typeface="Arial"/>
                        </a:rPr>
                        <a:t>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graphicFrame>
        <p:nvGraphicFramePr>
          <p:cNvPr id="730" name="Shape 730"/>
          <p:cNvGraphicFramePr/>
          <p:nvPr/>
        </p:nvGraphicFramePr>
        <p:xfrm>
          <a:off x="986579" y="3563790"/>
          <a:ext cx="5348975" cy="1340100"/>
        </p:xfrm>
        <a:graphic>
          <a:graphicData uri="http://schemas.openxmlformats.org/drawingml/2006/table">
            <a:tbl>
              <a:tblPr>
                <a:noFill/>
                <a:tableStyleId>{3A41ADD7-3077-4D1B-8825-8C2BACC3A7D5}</a:tableStyleId>
              </a:tblPr>
              <a:tblGrid>
                <a:gridCol w="1047900"/>
                <a:gridCol w="971150"/>
                <a:gridCol w="995325"/>
                <a:gridCol w="1219150"/>
                <a:gridCol w="1115450"/>
              </a:tblGrid>
              <a:tr h="382900">
                <a:tc>
                  <a:txBody>
                    <a:bodyPr/>
                    <a:lstStyle/>
                    <a:p>
                      <a:pPr lvl="0" algn="ctr" rtl="0">
                        <a:spcBef>
                          <a:spcPts val="0"/>
                        </a:spcBef>
                        <a:buNone/>
                      </a:pPr>
                      <a:r>
                        <a:rPr lang="en">
                          <a:solidFill>
                            <a:srgbClr val="0000FF"/>
                          </a:solidFill>
                        </a:rPr>
                        <a:t>Color</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a:solidFill>
                            <a:srgbClr val="0000FF"/>
                          </a:solidFill>
                        </a:rPr>
                        <a:t>Brick Type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a:solidFill>
                            <a:srgbClr val="0000FF"/>
                          </a:solidFill>
                        </a:rPr>
                        <a:t>Orientation</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a:solidFill>
                            <a:srgbClr val="0000FF"/>
                          </a:solidFill>
                        </a:rPr>
                        <a:t>X-coordinate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a:solidFill>
                            <a:srgbClr val="0000FF"/>
                          </a:solidFill>
                        </a:rPr>
                        <a:t>Y-coordinate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478600">
                <a:tc>
                  <a:txBody>
                    <a:bodyPr/>
                    <a:lstStyle/>
                    <a:p>
                      <a:pPr lvl="0" algn="ctr" rtl="0">
                        <a:spcBef>
                          <a:spcPts val="0"/>
                        </a:spcBef>
                        <a:buNone/>
                      </a:pPr>
                      <a:r>
                        <a:rPr lang="en" sz="1800" b="1"/>
                        <a:t>White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2x3</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vertical</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478600">
                <a:tc>
                  <a:txBody>
                    <a:bodyPr/>
                    <a:lstStyle/>
                    <a:p>
                      <a:pPr lvl="0" algn="ctr" rtl="0">
                        <a:spcBef>
                          <a:spcPts val="0"/>
                        </a:spcBef>
                        <a:buNone/>
                      </a:pPr>
                      <a:r>
                        <a:rPr lang="en" sz="1800" b="1"/>
                        <a:t>Blue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2x2</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horiz.</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3</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graphicFrame>
        <p:nvGraphicFramePr>
          <p:cNvPr id="731" name="Shape 731"/>
          <p:cNvGraphicFramePr/>
          <p:nvPr/>
        </p:nvGraphicFramePr>
        <p:xfrm>
          <a:off x="985929" y="1778940"/>
          <a:ext cx="5349625" cy="1565550"/>
        </p:xfrm>
        <a:graphic>
          <a:graphicData uri="http://schemas.openxmlformats.org/drawingml/2006/table">
            <a:tbl>
              <a:tblPr>
                <a:noFill/>
                <a:tableStyleId>{63D0055A-C544-4677-BD61-270B417D10EA}</a:tableStyleId>
              </a:tblPr>
              <a:tblGrid>
                <a:gridCol w="1056950"/>
                <a:gridCol w="955000"/>
                <a:gridCol w="1002325"/>
                <a:gridCol w="1234600"/>
                <a:gridCol w="1100750"/>
              </a:tblGrid>
              <a:tr h="521850">
                <a:tc>
                  <a:txBody>
                    <a:bodyPr/>
                    <a:lstStyle/>
                    <a:p>
                      <a:pPr lvl="0" algn="ctr" rtl="0">
                        <a:spcBef>
                          <a:spcPts val="0"/>
                        </a:spcBef>
                        <a:buNone/>
                      </a:pPr>
                      <a:r>
                        <a:rPr lang="en" sz="1440">
                          <a:solidFill>
                            <a:srgbClr val="0000FF"/>
                          </a:solidFill>
                        </a:rPr>
                        <a:t>Color</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a:solidFill>
                            <a:srgbClr val="0000FF"/>
                          </a:solidFill>
                        </a:rPr>
                        <a:t>Brick Type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a:solidFill>
                            <a:srgbClr val="0000FF"/>
                          </a:solidFill>
                        </a:rPr>
                        <a:t>Orientation</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a:solidFill>
                            <a:srgbClr val="0000FF"/>
                          </a:solidFill>
                        </a:rPr>
                        <a:t>X-coordinate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a:solidFill>
                            <a:srgbClr val="0000FF"/>
                          </a:solidFill>
                        </a:rPr>
                        <a:t>Y-coordinate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521850">
                <a:tc>
                  <a:txBody>
                    <a:bodyPr/>
                    <a:lstStyle/>
                    <a:p>
                      <a:pPr marL="0" lvl="0" indent="0" algn="ctr" rtl="0">
                        <a:spcBef>
                          <a:spcPts val="0"/>
                        </a:spcBef>
                        <a:buNone/>
                      </a:pPr>
                      <a:r>
                        <a:rPr lang="en" sz="2400" b="1"/>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0" lvl="0" indent="0" algn="ctr" rtl="0">
                        <a:spcBef>
                          <a:spcPts val="0"/>
                        </a:spcBef>
                        <a:buNone/>
                      </a:pPr>
                      <a:r>
                        <a:rPr lang="en" sz="2400" b="1">
                          <a:solidFill>
                            <a:srgbClr val="000000"/>
                          </a:solidFill>
                          <a:latin typeface="Arial"/>
                          <a:ea typeface="Arial"/>
                          <a:cs typeface="Arial"/>
                          <a:sym typeface="Arial"/>
                        </a:rPr>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0" lvl="0" indent="0" algn="ctr" rtl="0">
                        <a:spcBef>
                          <a:spcPts val="0"/>
                        </a:spcBef>
                        <a:buNone/>
                      </a:pPr>
                      <a:r>
                        <a:rPr lang="en" sz="2400" b="1"/>
                        <a:t>001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0" lvl="0" indent="0" algn="ctr" rtl="0">
                        <a:spcBef>
                          <a:spcPts val="0"/>
                        </a:spcBef>
                        <a:buNone/>
                      </a:pPr>
                      <a:r>
                        <a:rPr lang="en" sz="2400" b="1"/>
                        <a:t>0000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0" lvl="0" indent="0" algn="ctr" rtl="0">
                        <a:spcBef>
                          <a:spcPts val="0"/>
                        </a:spcBef>
                        <a:buNone/>
                      </a:pPr>
                      <a:r>
                        <a:rPr lang="en" sz="2400" b="1"/>
                        <a:t>0000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521850">
                <a:tc>
                  <a:txBody>
                    <a:bodyPr/>
                    <a:lstStyle/>
                    <a:p>
                      <a:pPr marL="0" lvl="0" indent="0" algn="ctr" rtl="0">
                        <a:spcBef>
                          <a:spcPts val="0"/>
                        </a:spcBef>
                        <a:buNone/>
                      </a:pPr>
                      <a:r>
                        <a:rPr lang="en" sz="2400" b="1"/>
                        <a:t>001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0" lvl="0" indent="0" algn="ctr" rtl="0">
                        <a:spcBef>
                          <a:spcPts val="0"/>
                        </a:spcBef>
                        <a:buNone/>
                      </a:pPr>
                      <a:endParaRPr sz="24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0" lvl="0" indent="0" algn="ctr" rtl="0">
                        <a:spcBef>
                          <a:spcPts val="0"/>
                        </a:spcBef>
                        <a:buNone/>
                      </a:pPr>
                      <a:endParaRPr sz="24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0" lvl="0" indent="0" algn="ctr" rtl="0">
                        <a:spcBef>
                          <a:spcPts val="0"/>
                        </a:spcBef>
                        <a:buNone/>
                      </a:pPr>
                      <a:endParaRPr sz="24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0" lvl="0" indent="0" algn="ctr" rtl="0">
                        <a:spcBef>
                          <a:spcPts val="0"/>
                        </a:spcBef>
                        <a:buNone/>
                      </a:pPr>
                      <a:endParaRPr sz="24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sp>
        <p:nvSpPr>
          <p:cNvPr id="732" name="Shape 732"/>
          <p:cNvSpPr txBox="1"/>
          <p:nvPr/>
        </p:nvSpPr>
        <p:spPr>
          <a:xfrm>
            <a:off x="382000" y="5030400"/>
            <a:ext cx="3189900" cy="552300"/>
          </a:xfrm>
          <a:prstGeom prst="rect">
            <a:avLst/>
          </a:prstGeom>
        </p:spPr>
        <p:txBody>
          <a:bodyPr lIns="91425" tIns="91425" rIns="91425" bIns="91425" anchor="t" anchorCtr="0">
            <a:noAutofit/>
          </a:bodyPr>
          <a:lstStyle/>
          <a:p>
            <a:pPr lvl="0" rtl="0">
              <a:spcBef>
                <a:spcPts val="0"/>
              </a:spcBef>
              <a:buNone/>
            </a:pPr>
            <a:r>
              <a:rPr lang="en" sz="2666">
                <a:solidFill>
                  <a:srgbClr val="000000"/>
                </a:solidFill>
                <a:latin typeface="Droid Serif"/>
                <a:ea typeface="Droid Serif"/>
                <a:cs typeface="Droid Serif"/>
                <a:sym typeface="Droid Serif"/>
              </a:rPr>
              <a:t>Lege</a:t>
            </a:r>
            <a:r>
              <a:rPr lang="en" sz="2666">
                <a:latin typeface="Droid Serif"/>
                <a:ea typeface="Droid Serif"/>
                <a:cs typeface="Droid Serif"/>
                <a:sym typeface="Droid Serif"/>
              </a:rPr>
              <a:t>n</a:t>
            </a:r>
            <a:r>
              <a:rPr lang="en" sz="2666">
                <a:solidFill>
                  <a:srgbClr val="000000"/>
                </a:solidFill>
                <a:latin typeface="Droid Serif"/>
                <a:ea typeface="Droid Serif"/>
                <a:cs typeface="Droid Serif"/>
                <a:sym typeface="Droid Serif"/>
              </a:rPr>
              <a:t>d</a:t>
            </a:r>
            <a:r>
              <a:rPr lang="en" sz="2666">
                <a:latin typeface="Droid Serif"/>
                <a:ea typeface="Droid Serif"/>
                <a:cs typeface="Droid Serif"/>
                <a:sym typeface="Droid Serif"/>
              </a:rPr>
              <a:t>/</a:t>
            </a:r>
            <a:r>
              <a:rPr lang="en" sz="2666">
                <a:solidFill>
                  <a:srgbClr val="000000"/>
                </a:solidFill>
                <a:latin typeface="Droid Serif"/>
                <a:ea typeface="Droid Serif"/>
                <a:cs typeface="Droid Serif"/>
                <a:sym typeface="Droid Serif"/>
              </a:rPr>
              <a:t>codes:</a:t>
            </a:r>
          </a:p>
        </p:txBody>
      </p:sp>
      <p:sp>
        <p:nvSpPr>
          <p:cNvPr id="733" name="Shape 733"/>
          <p:cNvSpPr txBox="1">
            <a:spLocks noGrp="1"/>
          </p:cNvSpPr>
          <p:nvPr>
            <p:ph type="title"/>
          </p:nvPr>
        </p:nvSpPr>
        <p:spPr>
          <a:xfrm>
            <a:off x="227700" y="154000"/>
            <a:ext cx="4660500" cy="822900"/>
          </a:xfrm>
          <a:prstGeom prst="rect">
            <a:avLst/>
          </a:prstGeom>
        </p:spPr>
        <p:txBody>
          <a:bodyPr lIns="91425" tIns="91425" rIns="91425" bIns="91425" anchor="t" anchorCtr="0">
            <a:noAutofit/>
          </a:bodyPr>
          <a:lstStyle/>
          <a:p>
            <a:pPr lvl="0" rtl="0">
              <a:spcBef>
                <a:spcPts val="0"/>
              </a:spcBef>
              <a:buNone/>
            </a:pPr>
            <a:r>
              <a:rPr lang="en" sz="4266" b="0">
                <a:solidFill>
                  <a:srgbClr val="000000"/>
                </a:solidFill>
                <a:latin typeface="Droid Serif"/>
                <a:ea typeface="Droid Serif"/>
                <a:cs typeface="Droid Serif"/>
                <a:sym typeface="Droid Serif"/>
              </a:rPr>
              <a:t>Lego encodings</a:t>
            </a:r>
          </a:p>
        </p:txBody>
      </p:sp>
      <p:sp>
        <p:nvSpPr>
          <p:cNvPr id="734" name="Shape 734"/>
          <p:cNvSpPr txBox="1">
            <a:spLocks noGrp="1"/>
          </p:cNvSpPr>
          <p:nvPr>
            <p:ph type="body" idx="2"/>
          </p:nvPr>
        </p:nvSpPr>
        <p:spPr>
          <a:xfrm>
            <a:off x="457200" y="854950"/>
            <a:ext cx="5196300" cy="552300"/>
          </a:xfrm>
          <a:prstGeom prst="rect">
            <a:avLst/>
          </a:prstGeom>
        </p:spPr>
        <p:txBody>
          <a:bodyPr lIns="91425" tIns="91425" rIns="91425" bIns="91425" anchor="t" anchorCtr="0">
            <a:noAutofit/>
          </a:bodyPr>
          <a:lstStyle/>
          <a:p>
            <a:pPr lvl="0" rtl="0">
              <a:spcBef>
                <a:spcPts val="0"/>
              </a:spcBef>
              <a:buNone/>
            </a:pPr>
            <a:r>
              <a:rPr lang="en" sz="1800">
                <a:solidFill>
                  <a:srgbClr val="000000"/>
                </a:solidFill>
                <a:latin typeface="Droid Serif"/>
                <a:ea typeface="Droid Serif"/>
                <a:cs typeface="Droid Serif"/>
                <a:sym typeface="Droid Serif"/>
              </a:rPr>
              <a:t>Suppose we want to encode these blocks:</a:t>
            </a: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p:txBody>
      </p:sp>
      <p:sp>
        <p:nvSpPr>
          <p:cNvPr id="735" name="Shape 735"/>
          <p:cNvSpPr txBox="1"/>
          <p:nvPr/>
        </p:nvSpPr>
        <p:spPr>
          <a:xfrm>
            <a:off x="118950" y="4460050"/>
            <a:ext cx="790799" cy="418200"/>
          </a:xfrm>
          <a:prstGeom prst="rect">
            <a:avLst/>
          </a:prstGeom>
          <a:solidFill>
            <a:srgbClr val="CFE2F3"/>
          </a:solidFill>
        </p:spPr>
        <p:txBody>
          <a:bodyPr lIns="91425" tIns="91425" rIns="91425" bIns="91425" anchor="ctr" anchorCtr="0">
            <a:noAutofit/>
          </a:bodyPr>
          <a:lstStyle/>
          <a:p>
            <a:pPr lvl="0" algn="ctr" rtl="0">
              <a:spcBef>
                <a:spcPts val="0"/>
              </a:spcBef>
              <a:buNone/>
            </a:pPr>
            <a:r>
              <a:rPr lang="en" sz="1200" b="1">
                <a:latin typeface="Droid Serif"/>
                <a:ea typeface="Droid Serif"/>
                <a:cs typeface="Droid Serif"/>
                <a:sym typeface="Droid Serif"/>
              </a:rPr>
              <a:t>brick 2</a:t>
            </a:r>
          </a:p>
        </p:txBody>
      </p:sp>
      <p:sp>
        <p:nvSpPr>
          <p:cNvPr id="736" name="Shape 736"/>
          <p:cNvSpPr txBox="1"/>
          <p:nvPr/>
        </p:nvSpPr>
        <p:spPr>
          <a:xfrm>
            <a:off x="118950" y="3926650"/>
            <a:ext cx="790799" cy="418200"/>
          </a:xfrm>
          <a:prstGeom prst="rect">
            <a:avLst/>
          </a:prstGeom>
          <a:solidFill>
            <a:srgbClr val="CFE2F3"/>
          </a:solidFill>
        </p:spPr>
        <p:txBody>
          <a:bodyPr lIns="91425" tIns="91425" rIns="91425" bIns="91425" anchor="ctr" anchorCtr="0">
            <a:noAutofit/>
          </a:bodyPr>
          <a:lstStyle/>
          <a:p>
            <a:pPr lvl="0" algn="ctr" rtl="0">
              <a:spcBef>
                <a:spcPts val="0"/>
              </a:spcBef>
              <a:buNone/>
            </a:pPr>
            <a:r>
              <a:rPr lang="en" sz="1200" b="1">
                <a:latin typeface="Droid Serif"/>
                <a:ea typeface="Droid Serif"/>
                <a:cs typeface="Droid Serif"/>
                <a:sym typeface="Droid Serif"/>
              </a:rPr>
              <a:t>brick 1</a:t>
            </a:r>
          </a:p>
        </p:txBody>
      </p:sp>
      <p:sp>
        <p:nvSpPr>
          <p:cNvPr id="737" name="Shape 737"/>
          <p:cNvSpPr txBox="1"/>
          <p:nvPr/>
        </p:nvSpPr>
        <p:spPr>
          <a:xfrm>
            <a:off x="118950" y="2357775"/>
            <a:ext cx="790799" cy="418200"/>
          </a:xfrm>
          <a:prstGeom prst="rect">
            <a:avLst/>
          </a:prstGeom>
          <a:solidFill>
            <a:srgbClr val="CFE2F3"/>
          </a:solidFill>
        </p:spPr>
        <p:txBody>
          <a:bodyPr lIns="91425" tIns="91425" rIns="91425" bIns="91425" anchor="ctr" anchorCtr="0">
            <a:noAutofit/>
          </a:bodyPr>
          <a:lstStyle/>
          <a:p>
            <a:pPr lvl="0" algn="ctr" rtl="0">
              <a:spcBef>
                <a:spcPts val="0"/>
              </a:spcBef>
              <a:buNone/>
            </a:pPr>
            <a:r>
              <a:rPr lang="en" sz="1200" b="1">
                <a:latin typeface="Droid Serif"/>
                <a:ea typeface="Droid Serif"/>
                <a:cs typeface="Droid Serif"/>
                <a:sym typeface="Droid Serif"/>
              </a:rPr>
              <a:t>brick 1</a:t>
            </a:r>
          </a:p>
        </p:txBody>
      </p:sp>
      <p:sp>
        <p:nvSpPr>
          <p:cNvPr id="738" name="Shape 738"/>
          <p:cNvSpPr txBox="1"/>
          <p:nvPr/>
        </p:nvSpPr>
        <p:spPr>
          <a:xfrm>
            <a:off x="118950" y="2891175"/>
            <a:ext cx="790799" cy="418200"/>
          </a:xfrm>
          <a:prstGeom prst="rect">
            <a:avLst/>
          </a:prstGeom>
          <a:solidFill>
            <a:srgbClr val="CFE2F3"/>
          </a:solidFill>
        </p:spPr>
        <p:txBody>
          <a:bodyPr lIns="91425" tIns="91425" rIns="91425" bIns="91425" anchor="ctr" anchorCtr="0">
            <a:noAutofit/>
          </a:bodyPr>
          <a:lstStyle/>
          <a:p>
            <a:pPr lvl="0" algn="ctr" rtl="0">
              <a:spcBef>
                <a:spcPts val="0"/>
              </a:spcBef>
              <a:buNone/>
            </a:pPr>
            <a:r>
              <a:rPr lang="en" sz="1200" b="1">
                <a:latin typeface="Droid Serif"/>
                <a:ea typeface="Droid Serif"/>
                <a:cs typeface="Droid Serif"/>
                <a:sym typeface="Droid Serif"/>
              </a:rPr>
              <a:t>brick 2</a:t>
            </a:r>
          </a:p>
        </p:txBody>
      </p:sp>
      <p:grpSp>
        <p:nvGrpSpPr>
          <p:cNvPr id="739" name="Shape 739"/>
          <p:cNvGrpSpPr/>
          <p:nvPr/>
        </p:nvGrpSpPr>
        <p:grpSpPr>
          <a:xfrm>
            <a:off x="6400809" y="66266"/>
            <a:ext cx="2656046" cy="3472180"/>
            <a:chOff x="5967184" y="538141"/>
            <a:chExt cx="2656046" cy="3472180"/>
          </a:xfrm>
        </p:grpSpPr>
        <p:sp>
          <p:nvSpPr>
            <p:cNvPr id="740" name="Shape 740"/>
            <p:cNvSpPr/>
            <p:nvPr/>
          </p:nvSpPr>
          <p:spPr>
            <a:xfrm>
              <a:off x="6775633" y="1232521"/>
              <a:ext cx="923700" cy="926099"/>
            </a:xfrm>
            <a:prstGeom prst="rect">
              <a:avLst/>
            </a:prstGeom>
            <a:solidFill>
              <a:srgbClr val="3C78D8"/>
            </a:solidFill>
            <a:ln w="19050" cap="flat">
              <a:solidFill>
                <a:srgbClr val="CCCCCC"/>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741" name="Shape 741"/>
            <p:cNvSpPr/>
            <p:nvPr/>
          </p:nvSpPr>
          <p:spPr>
            <a:xfrm>
              <a:off x="6313662" y="2158362"/>
              <a:ext cx="918300" cy="1394699"/>
            </a:xfrm>
            <a:prstGeom prst="rect">
              <a:avLst/>
            </a:prstGeom>
            <a:solidFill>
              <a:srgbClr val="FFFFFF"/>
            </a:solidFill>
            <a:ln w="19050" cap="flat">
              <a:solidFill>
                <a:srgbClr val="CCCCCC"/>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742" name="Shape 742"/>
            <p:cNvSpPr/>
            <p:nvPr/>
          </p:nvSpPr>
          <p:spPr>
            <a:xfrm>
              <a:off x="6424914" y="2267909"/>
              <a:ext cx="236099" cy="232800"/>
            </a:xfrm>
            <a:prstGeom prst="ellipse">
              <a:avLst/>
            </a:prstGeom>
            <a:solidFill>
              <a:srgbClr val="FFFFFF"/>
            </a:solidFill>
            <a:ln w="19050" cap="flat">
              <a:solidFill>
                <a:srgbClr val="B7B7B7"/>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743" name="Shape 743"/>
            <p:cNvSpPr/>
            <p:nvPr/>
          </p:nvSpPr>
          <p:spPr>
            <a:xfrm>
              <a:off x="6886499" y="2267523"/>
              <a:ext cx="236099" cy="232800"/>
            </a:xfrm>
            <a:prstGeom prst="ellipse">
              <a:avLst/>
            </a:prstGeom>
            <a:solidFill>
              <a:srgbClr val="FFFFFF"/>
            </a:solidFill>
            <a:ln w="19050" cap="flat">
              <a:solidFill>
                <a:srgbClr val="B7B7B7"/>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744" name="Shape 744"/>
            <p:cNvSpPr/>
            <p:nvPr/>
          </p:nvSpPr>
          <p:spPr>
            <a:xfrm>
              <a:off x="6424142" y="2730056"/>
              <a:ext cx="236099" cy="232800"/>
            </a:xfrm>
            <a:prstGeom prst="ellipse">
              <a:avLst/>
            </a:prstGeom>
            <a:solidFill>
              <a:srgbClr val="FFFFFF"/>
            </a:solidFill>
            <a:ln w="19050" cap="flat">
              <a:solidFill>
                <a:srgbClr val="B7B7B7"/>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745" name="Shape 745"/>
            <p:cNvSpPr/>
            <p:nvPr/>
          </p:nvSpPr>
          <p:spPr>
            <a:xfrm>
              <a:off x="6885728" y="2744160"/>
              <a:ext cx="236099" cy="232800"/>
            </a:xfrm>
            <a:prstGeom prst="ellipse">
              <a:avLst/>
            </a:prstGeom>
            <a:solidFill>
              <a:srgbClr val="FFFFFF"/>
            </a:solidFill>
            <a:ln w="19050" cap="flat">
              <a:solidFill>
                <a:srgbClr val="B7B7B7"/>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746" name="Shape 746"/>
            <p:cNvSpPr/>
            <p:nvPr/>
          </p:nvSpPr>
          <p:spPr>
            <a:xfrm>
              <a:off x="6423371" y="3206694"/>
              <a:ext cx="236099" cy="232800"/>
            </a:xfrm>
            <a:prstGeom prst="ellipse">
              <a:avLst/>
            </a:prstGeom>
            <a:solidFill>
              <a:srgbClr val="FFFFFF"/>
            </a:solidFill>
            <a:ln w="19050" cap="flat">
              <a:solidFill>
                <a:srgbClr val="B7B7B7"/>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747" name="Shape 747"/>
            <p:cNvSpPr/>
            <p:nvPr/>
          </p:nvSpPr>
          <p:spPr>
            <a:xfrm>
              <a:off x="6884956" y="3206308"/>
              <a:ext cx="236099" cy="232800"/>
            </a:xfrm>
            <a:prstGeom prst="ellipse">
              <a:avLst/>
            </a:prstGeom>
            <a:solidFill>
              <a:srgbClr val="FFFFFF"/>
            </a:solidFill>
            <a:ln w="19050" cap="flat">
              <a:solidFill>
                <a:srgbClr val="B7B7B7"/>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748" name="Shape 748"/>
            <p:cNvSpPr/>
            <p:nvPr/>
          </p:nvSpPr>
          <p:spPr>
            <a:xfrm>
              <a:off x="7348095" y="1817161"/>
              <a:ext cx="236099" cy="232800"/>
            </a:xfrm>
            <a:prstGeom prst="ellipse">
              <a:avLst/>
            </a:prstGeom>
            <a:solidFill>
              <a:srgbClr val="3C78D8"/>
            </a:solidFill>
            <a:ln w="19050" cap="flat">
              <a:solidFill>
                <a:srgbClr val="D9D9D9"/>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749" name="Shape 749"/>
            <p:cNvSpPr/>
            <p:nvPr/>
          </p:nvSpPr>
          <p:spPr>
            <a:xfrm>
              <a:off x="6884185" y="1816774"/>
              <a:ext cx="236099" cy="232800"/>
            </a:xfrm>
            <a:prstGeom prst="ellipse">
              <a:avLst/>
            </a:prstGeom>
            <a:solidFill>
              <a:srgbClr val="3C78D8"/>
            </a:solidFill>
            <a:ln w="19050" cap="flat">
              <a:solidFill>
                <a:srgbClr val="D9D9D9"/>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750" name="Shape 750"/>
            <p:cNvSpPr/>
            <p:nvPr/>
          </p:nvSpPr>
          <p:spPr>
            <a:xfrm>
              <a:off x="7360231" y="1353468"/>
              <a:ext cx="236099" cy="232800"/>
            </a:xfrm>
            <a:prstGeom prst="ellipse">
              <a:avLst/>
            </a:prstGeom>
            <a:solidFill>
              <a:srgbClr val="3C78D8"/>
            </a:solidFill>
            <a:ln w="19050" cap="flat">
              <a:solidFill>
                <a:srgbClr val="D9D9D9"/>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751" name="Shape 751"/>
            <p:cNvSpPr/>
            <p:nvPr/>
          </p:nvSpPr>
          <p:spPr>
            <a:xfrm>
              <a:off x="6897874" y="1353082"/>
              <a:ext cx="236099" cy="232800"/>
            </a:xfrm>
            <a:prstGeom prst="ellipse">
              <a:avLst/>
            </a:prstGeom>
            <a:solidFill>
              <a:srgbClr val="3C78D8"/>
            </a:solidFill>
            <a:ln w="19050" cap="flat">
              <a:solidFill>
                <a:srgbClr val="D9D9D9"/>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cxnSp>
          <p:nvCxnSpPr>
            <p:cNvPr id="752" name="Shape 752"/>
            <p:cNvCxnSpPr/>
            <p:nvPr/>
          </p:nvCxnSpPr>
          <p:spPr>
            <a:xfrm>
              <a:off x="6544648" y="3315662"/>
              <a:ext cx="1732800" cy="0"/>
            </a:xfrm>
            <a:prstGeom prst="straightConnector1">
              <a:avLst/>
            </a:prstGeom>
            <a:noFill/>
            <a:ln w="19050" cap="flat">
              <a:solidFill>
                <a:srgbClr val="073763"/>
              </a:solidFill>
              <a:prstDash val="solid"/>
              <a:round/>
              <a:headEnd type="none" w="lg" len="lg"/>
              <a:tailEnd type="triangle" w="lg" len="lg"/>
            </a:ln>
          </p:spPr>
        </p:cxnSp>
        <p:cxnSp>
          <p:nvCxnSpPr>
            <p:cNvPr id="753" name="Shape 753"/>
            <p:cNvCxnSpPr/>
            <p:nvPr/>
          </p:nvCxnSpPr>
          <p:spPr>
            <a:xfrm rot="10800000">
              <a:off x="6544648" y="885362"/>
              <a:ext cx="0" cy="2430300"/>
            </a:xfrm>
            <a:prstGeom prst="straightConnector1">
              <a:avLst/>
            </a:prstGeom>
            <a:noFill/>
            <a:ln w="19050" cap="flat">
              <a:solidFill>
                <a:srgbClr val="073763"/>
              </a:solidFill>
              <a:prstDash val="solid"/>
              <a:round/>
              <a:headEnd type="none" w="lg" len="lg"/>
              <a:tailEnd type="triangle" w="lg" len="lg"/>
            </a:ln>
          </p:spPr>
        </p:cxnSp>
        <p:sp>
          <p:nvSpPr>
            <p:cNvPr id="754" name="Shape 754"/>
            <p:cNvSpPr txBox="1"/>
            <p:nvPr/>
          </p:nvSpPr>
          <p:spPr>
            <a:xfrm>
              <a:off x="8392531" y="3199932"/>
              <a:ext cx="230699" cy="231600"/>
            </a:xfrm>
            <a:prstGeom prst="rect">
              <a:avLst/>
            </a:prstGeom>
            <a:ln>
              <a:noFill/>
            </a:ln>
          </p:spPr>
          <p:txBody>
            <a:bodyPr lIns="91425" tIns="91425" rIns="91425" bIns="91425" anchor="ctr" anchorCtr="0">
              <a:noAutofit/>
            </a:bodyPr>
            <a:lstStyle/>
            <a:p>
              <a:pPr lvl="0" algn="ctr" rtl="0">
                <a:spcBef>
                  <a:spcPts val="0"/>
                </a:spcBef>
                <a:buNone/>
              </a:pPr>
              <a:r>
                <a:rPr lang="en">
                  <a:solidFill>
                    <a:srgbClr val="073763"/>
                  </a:solidFill>
                </a:rPr>
                <a:t>x</a:t>
              </a:r>
            </a:p>
          </p:txBody>
        </p:sp>
        <p:sp>
          <p:nvSpPr>
            <p:cNvPr id="755" name="Shape 755"/>
            <p:cNvSpPr txBox="1"/>
            <p:nvPr/>
          </p:nvSpPr>
          <p:spPr>
            <a:xfrm>
              <a:off x="6429155" y="538141"/>
              <a:ext cx="230699" cy="231600"/>
            </a:xfrm>
            <a:prstGeom prst="rect">
              <a:avLst/>
            </a:prstGeom>
            <a:ln>
              <a:noFill/>
            </a:ln>
          </p:spPr>
          <p:txBody>
            <a:bodyPr lIns="91425" tIns="91425" rIns="91425" bIns="91425" anchor="ctr" anchorCtr="0">
              <a:noAutofit/>
            </a:bodyPr>
            <a:lstStyle/>
            <a:p>
              <a:pPr lvl="0" algn="ctr" rtl="0">
                <a:spcBef>
                  <a:spcPts val="0"/>
                </a:spcBef>
                <a:buNone/>
              </a:pPr>
              <a:r>
                <a:rPr lang="en">
                  <a:solidFill>
                    <a:srgbClr val="073763"/>
                  </a:solidFill>
                </a:rPr>
                <a:t>y</a:t>
              </a:r>
            </a:p>
          </p:txBody>
        </p:sp>
        <p:sp>
          <p:nvSpPr>
            <p:cNvPr id="756" name="Shape 756"/>
            <p:cNvSpPr txBox="1"/>
            <p:nvPr/>
          </p:nvSpPr>
          <p:spPr>
            <a:xfrm>
              <a:off x="6775633" y="3547122"/>
              <a:ext cx="461999" cy="463200"/>
            </a:xfrm>
            <a:prstGeom prst="rect">
              <a:avLst/>
            </a:prstGeom>
          </p:spPr>
          <p:txBody>
            <a:bodyPr lIns="91425" tIns="91425" rIns="91425" bIns="91425" anchor="ctr" anchorCtr="0">
              <a:noAutofit/>
            </a:bodyPr>
            <a:lstStyle/>
            <a:p>
              <a:pPr lvl="0" algn="ctr" rtl="0">
                <a:spcBef>
                  <a:spcPts val="0"/>
                </a:spcBef>
                <a:buNone/>
              </a:pPr>
              <a:r>
                <a:rPr lang="en"/>
                <a:t>1</a:t>
              </a:r>
            </a:p>
          </p:txBody>
        </p:sp>
        <p:sp>
          <p:nvSpPr>
            <p:cNvPr id="757" name="Shape 757"/>
            <p:cNvSpPr txBox="1"/>
            <p:nvPr/>
          </p:nvSpPr>
          <p:spPr>
            <a:xfrm>
              <a:off x="7237604" y="3547122"/>
              <a:ext cx="461999" cy="463200"/>
            </a:xfrm>
            <a:prstGeom prst="rect">
              <a:avLst/>
            </a:prstGeom>
          </p:spPr>
          <p:txBody>
            <a:bodyPr lIns="91425" tIns="91425" rIns="91425" bIns="91425" anchor="ctr" anchorCtr="0">
              <a:noAutofit/>
            </a:bodyPr>
            <a:lstStyle/>
            <a:p>
              <a:pPr lvl="0" algn="ctr" rtl="0">
                <a:spcBef>
                  <a:spcPts val="0"/>
                </a:spcBef>
                <a:buNone/>
              </a:pPr>
              <a:r>
                <a:rPr lang="en"/>
                <a:t>2</a:t>
              </a:r>
            </a:p>
          </p:txBody>
        </p:sp>
        <p:sp>
          <p:nvSpPr>
            <p:cNvPr id="758" name="Shape 758"/>
            <p:cNvSpPr txBox="1"/>
            <p:nvPr/>
          </p:nvSpPr>
          <p:spPr>
            <a:xfrm>
              <a:off x="5967184" y="2621282"/>
              <a:ext cx="461999" cy="463200"/>
            </a:xfrm>
            <a:prstGeom prst="rect">
              <a:avLst/>
            </a:prstGeom>
          </p:spPr>
          <p:txBody>
            <a:bodyPr lIns="91425" tIns="91425" rIns="91425" bIns="91425" anchor="ctr" anchorCtr="0">
              <a:noAutofit/>
            </a:bodyPr>
            <a:lstStyle/>
            <a:p>
              <a:pPr lvl="0" algn="ctr" rtl="0">
                <a:spcBef>
                  <a:spcPts val="0"/>
                </a:spcBef>
                <a:buNone/>
              </a:pPr>
              <a:r>
                <a:rPr lang="en"/>
                <a:t>1</a:t>
              </a:r>
            </a:p>
          </p:txBody>
        </p:sp>
        <p:sp>
          <p:nvSpPr>
            <p:cNvPr id="759" name="Shape 759"/>
            <p:cNvSpPr txBox="1"/>
            <p:nvPr/>
          </p:nvSpPr>
          <p:spPr>
            <a:xfrm>
              <a:off x="5967184" y="2158362"/>
              <a:ext cx="461999" cy="463200"/>
            </a:xfrm>
            <a:prstGeom prst="rect">
              <a:avLst/>
            </a:prstGeom>
          </p:spPr>
          <p:txBody>
            <a:bodyPr lIns="91425" tIns="91425" rIns="91425" bIns="91425" anchor="ctr" anchorCtr="0">
              <a:noAutofit/>
            </a:bodyPr>
            <a:lstStyle/>
            <a:p>
              <a:pPr lvl="0" algn="ctr" rtl="0">
                <a:spcBef>
                  <a:spcPts val="0"/>
                </a:spcBef>
                <a:buNone/>
              </a:pPr>
              <a:r>
                <a:rPr lang="en"/>
                <a:t>2</a:t>
              </a:r>
            </a:p>
          </p:txBody>
        </p:sp>
        <p:sp>
          <p:nvSpPr>
            <p:cNvPr id="760" name="Shape 760"/>
            <p:cNvSpPr txBox="1"/>
            <p:nvPr/>
          </p:nvSpPr>
          <p:spPr>
            <a:xfrm>
              <a:off x="5967184" y="1695441"/>
              <a:ext cx="461999" cy="463200"/>
            </a:xfrm>
            <a:prstGeom prst="rect">
              <a:avLst/>
            </a:prstGeom>
          </p:spPr>
          <p:txBody>
            <a:bodyPr lIns="91425" tIns="91425" rIns="91425" bIns="91425" anchor="ctr" anchorCtr="0">
              <a:noAutofit/>
            </a:bodyPr>
            <a:lstStyle/>
            <a:p>
              <a:pPr lvl="0" algn="ctr" rtl="0">
                <a:spcBef>
                  <a:spcPts val="0"/>
                </a:spcBef>
                <a:buNone/>
              </a:pPr>
              <a:r>
                <a:rPr lang="en"/>
                <a:t>3</a:t>
              </a:r>
            </a:p>
          </p:txBody>
        </p:sp>
        <p:sp>
          <p:nvSpPr>
            <p:cNvPr id="761" name="Shape 761"/>
            <p:cNvSpPr txBox="1"/>
            <p:nvPr/>
          </p:nvSpPr>
          <p:spPr>
            <a:xfrm>
              <a:off x="5967184" y="1232521"/>
              <a:ext cx="461999" cy="463200"/>
            </a:xfrm>
            <a:prstGeom prst="rect">
              <a:avLst/>
            </a:prstGeom>
          </p:spPr>
          <p:txBody>
            <a:bodyPr lIns="91425" tIns="91425" rIns="91425" bIns="91425" anchor="ctr" anchorCtr="0">
              <a:noAutofit/>
            </a:bodyPr>
            <a:lstStyle/>
            <a:p>
              <a:pPr lvl="0" algn="ctr" rtl="0">
                <a:spcBef>
                  <a:spcPts val="0"/>
                </a:spcBef>
                <a:buNone/>
              </a:pPr>
              <a:r>
                <a:rPr lang="en"/>
                <a:t>4</a:t>
              </a:r>
            </a:p>
          </p:txBody>
        </p:sp>
        <p:sp>
          <p:nvSpPr>
            <p:cNvPr id="762" name="Shape 762"/>
            <p:cNvSpPr txBox="1"/>
            <p:nvPr/>
          </p:nvSpPr>
          <p:spPr>
            <a:xfrm>
              <a:off x="6313662" y="3547122"/>
              <a:ext cx="461999" cy="463200"/>
            </a:xfrm>
            <a:prstGeom prst="rect">
              <a:avLst/>
            </a:prstGeom>
          </p:spPr>
          <p:txBody>
            <a:bodyPr lIns="91425" tIns="91425" rIns="91425" bIns="91425" anchor="ctr" anchorCtr="0">
              <a:noAutofit/>
            </a:bodyPr>
            <a:lstStyle/>
            <a:p>
              <a:pPr lvl="0" algn="ctr" rtl="0">
                <a:spcBef>
                  <a:spcPts val="0"/>
                </a:spcBef>
                <a:buNone/>
              </a:pPr>
              <a:r>
                <a:rPr lang="en"/>
                <a:t>0</a:t>
              </a:r>
            </a:p>
          </p:txBody>
        </p:sp>
        <p:sp>
          <p:nvSpPr>
            <p:cNvPr id="763" name="Shape 763"/>
            <p:cNvSpPr txBox="1"/>
            <p:nvPr/>
          </p:nvSpPr>
          <p:spPr>
            <a:xfrm>
              <a:off x="5967184" y="3084202"/>
              <a:ext cx="461999" cy="463200"/>
            </a:xfrm>
            <a:prstGeom prst="rect">
              <a:avLst/>
            </a:prstGeom>
          </p:spPr>
          <p:txBody>
            <a:bodyPr lIns="91425" tIns="91425" rIns="91425" bIns="91425" anchor="ctr" anchorCtr="0">
              <a:noAutofit/>
            </a:bodyPr>
            <a:lstStyle/>
            <a:p>
              <a:pPr lvl="0" algn="ctr" rtl="0">
                <a:spcBef>
                  <a:spcPts val="0"/>
                </a:spcBef>
                <a:buNone/>
              </a:pPr>
              <a:r>
                <a:rPr lang="en"/>
                <a:t>0</a:t>
              </a:r>
            </a:p>
          </p:txBody>
        </p:sp>
      </p:grpSp>
    </p:spTree>
  </p:cSld>
  <p:clrMapOvr>
    <a:masterClrMapping/>
  </p:clrMapOvr>
  <p:transition spd="slow">
    <p:cut/>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8" name="Shape 768"/>
          <p:cNvSpPr/>
          <p:nvPr/>
        </p:nvSpPr>
        <p:spPr>
          <a:xfrm>
            <a:off x="108425" y="1030050"/>
            <a:ext cx="6292500" cy="2432999"/>
          </a:xfrm>
          <a:prstGeom prst="rect">
            <a:avLst/>
          </a:prstGeom>
          <a:solidFill>
            <a:srgbClr val="F4CCCC"/>
          </a:solidFill>
          <a:ln>
            <a:noFill/>
          </a:ln>
        </p:spPr>
        <p:txBody>
          <a:bodyPr lIns="91425" tIns="91425" rIns="91425" bIns="91425" anchor="ctr" anchorCtr="0">
            <a:noAutofit/>
          </a:bodyPr>
          <a:lstStyle/>
          <a:p>
            <a:pPr>
              <a:spcBef>
                <a:spcPts val="0"/>
              </a:spcBef>
              <a:buNone/>
            </a:pPr>
            <a:endParaRPr/>
          </a:p>
        </p:txBody>
      </p:sp>
      <p:graphicFrame>
        <p:nvGraphicFramePr>
          <p:cNvPr id="769" name="Shape 769"/>
          <p:cNvGraphicFramePr/>
          <p:nvPr/>
        </p:nvGraphicFramePr>
        <p:xfrm>
          <a:off x="457200" y="5669257"/>
          <a:ext cx="2394250" cy="829818"/>
        </p:xfrm>
        <a:graphic>
          <a:graphicData uri="http://schemas.openxmlformats.org/drawingml/2006/table">
            <a:tbl>
              <a:tblPr>
                <a:noFill/>
                <a:tableStyleId>{35EBBDA1-531D-4387-93BB-C0CA5F1A5FF0}</a:tableStyleId>
              </a:tblPr>
              <a:tblGrid>
                <a:gridCol w="1197125"/>
                <a:gridCol w="1197125"/>
              </a:tblGrid>
              <a:tr h="0">
                <a:tc>
                  <a:txBody>
                    <a:bodyPr/>
                    <a:lstStyle/>
                    <a:p>
                      <a:pPr lvl="0" algn="ctr" rtl="0">
                        <a:spcBef>
                          <a:spcPts val="0"/>
                        </a:spcBef>
                        <a:buNone/>
                      </a:pPr>
                      <a:r>
                        <a:rPr lang="en" sz="1440">
                          <a:solidFill>
                            <a:srgbClr val="0000FF"/>
                          </a:solidFill>
                          <a:latin typeface="Arial"/>
                          <a:ea typeface="Arial"/>
                          <a:cs typeface="Arial"/>
                          <a:sym typeface="Arial"/>
                        </a:rPr>
                        <a:t>color</a:t>
                      </a:r>
                    </a:p>
                  </a:txBody>
                  <a:tcPr marL="28575" marR="28575" marT="28575" marB="28575" anchor="ctr">
                    <a:lnL w="9525" cap="flat">
                      <a:solidFill>
                        <a:srgbClr val="000000"/>
                      </a:solidFill>
                      <a:prstDash val="solid"/>
                      <a:round/>
                      <a:headEnd type="none" w="med" len="med"/>
                      <a:tailEnd type="none" w="med" len="med"/>
                    </a:lnL>
                    <a:lnR w="9525" cap="flat">
                      <a:solidFill>
                        <a:srgbClr val="0000FF"/>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260">
                          <a:solidFill>
                            <a:srgbClr val="0000FF"/>
                          </a:solidFill>
                        </a:rPr>
                        <a:t>binary</a:t>
                      </a:r>
                    </a:p>
                  </a:txBody>
                  <a:tcPr marL="28575" marR="28575" marT="28575" marB="28575" anchor="ctr">
                    <a:lnL w="9525" cap="flat">
                      <a:solidFill>
                        <a:srgbClr val="0000FF"/>
                      </a:solidFill>
                      <a:prstDash val="solid"/>
                      <a:round/>
                      <a:headEnd type="none" w="med" len="med"/>
                      <a:tailEnd type="none" w="med" len="med"/>
                    </a:lnL>
                    <a:lnR w="9525" cap="flat">
                      <a:solidFill>
                        <a:srgbClr val="0000FF"/>
                      </a:solidFill>
                      <a:prstDash val="solid"/>
                      <a:round/>
                      <a:headEnd type="none" w="med" len="med"/>
                      <a:tailEnd type="none" w="med" len="med"/>
                    </a:lnR>
                    <a:lnT w="9525" cap="flat">
                      <a:solidFill>
                        <a:srgbClr val="0000FF"/>
                      </a:solidFill>
                      <a:prstDash val="solid"/>
                      <a:round/>
                      <a:headEnd type="none" w="med" len="med"/>
                      <a:tailEnd type="none" w="med" len="med"/>
                    </a:lnT>
                    <a:lnB w="9525" cap="flat">
                      <a:solidFill>
                        <a:srgbClr val="0000FF"/>
                      </a:solidFill>
                      <a:prstDash val="solid"/>
                      <a:round/>
                      <a:headEnd type="none" w="med" len="med"/>
                      <a:tailEnd type="none" w="med" len="med"/>
                    </a:lnB>
                  </a:tcPr>
                </a:tc>
              </a:tr>
              <a:tr h="0">
                <a:tc>
                  <a:txBody>
                    <a:bodyPr/>
                    <a:lstStyle/>
                    <a:p>
                      <a:pPr lvl="0" algn="ctr" rtl="0">
                        <a:spcBef>
                          <a:spcPts val="0"/>
                        </a:spcBef>
                        <a:buNone/>
                      </a:pPr>
                      <a:r>
                        <a:rPr lang="en" sz="1440" b="1"/>
                        <a:t>White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FF"/>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t>Blue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t>001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graphicFrame>
        <p:nvGraphicFramePr>
          <p:cNvPr id="770" name="Shape 770"/>
          <p:cNvGraphicFramePr/>
          <p:nvPr/>
        </p:nvGraphicFramePr>
        <p:xfrm>
          <a:off x="3200400" y="5669257"/>
          <a:ext cx="2997250" cy="829818"/>
        </p:xfrm>
        <a:graphic>
          <a:graphicData uri="http://schemas.openxmlformats.org/drawingml/2006/table">
            <a:tbl>
              <a:tblPr>
                <a:noFill/>
                <a:tableStyleId>{1B766477-4D1E-464B-BC2B-0E82F2A9216B}</a:tableStyleId>
              </a:tblPr>
              <a:tblGrid>
                <a:gridCol w="1498625"/>
                <a:gridCol w="1498625"/>
              </a:tblGrid>
              <a:tr h="0">
                <a:tc>
                  <a:txBody>
                    <a:bodyPr/>
                    <a:lstStyle/>
                    <a:p>
                      <a:pPr lvl="0" algn="ctr" rtl="0">
                        <a:spcBef>
                          <a:spcPts val="0"/>
                        </a:spcBef>
                        <a:buNone/>
                      </a:pPr>
                      <a:r>
                        <a:rPr lang="en" sz="1440">
                          <a:solidFill>
                            <a:srgbClr val="0000FF"/>
                          </a:solidFill>
                          <a:latin typeface="Arial"/>
                          <a:ea typeface="Arial"/>
                          <a:cs typeface="Arial"/>
                          <a:sym typeface="Arial"/>
                        </a:rPr>
                        <a:t>brick type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260">
                          <a:solidFill>
                            <a:srgbClr val="0000FF"/>
                          </a:solidFill>
                        </a:rPr>
                        <a:t>binary</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Arial"/>
                          <a:ea typeface="Arial"/>
                          <a:cs typeface="Arial"/>
                          <a:sym typeface="Arial"/>
                        </a:rPr>
                        <a:t>2X3</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solidFill>
                            <a:srgbClr val="000000"/>
                          </a:solidFill>
                          <a:latin typeface="Arial"/>
                          <a:ea typeface="Arial"/>
                          <a:cs typeface="Arial"/>
                          <a:sym typeface="Arial"/>
                        </a:rPr>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Arial"/>
                          <a:ea typeface="Arial"/>
                          <a:cs typeface="Arial"/>
                          <a:sym typeface="Arial"/>
                        </a:rPr>
                        <a:t>2X2</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t>00</a:t>
                      </a:r>
                      <a:r>
                        <a:rPr lang="en" sz="1440" b="1">
                          <a:solidFill>
                            <a:srgbClr val="000000"/>
                          </a:solidFill>
                          <a:latin typeface="Arial"/>
                          <a:ea typeface="Arial"/>
                          <a:cs typeface="Arial"/>
                          <a:sym typeface="Arial"/>
                        </a:rPr>
                        <a:t>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graphicFrame>
        <p:nvGraphicFramePr>
          <p:cNvPr id="771" name="Shape 771"/>
          <p:cNvGraphicFramePr/>
          <p:nvPr/>
        </p:nvGraphicFramePr>
        <p:xfrm>
          <a:off x="6400800" y="5654294"/>
          <a:ext cx="2525650" cy="829818"/>
        </p:xfrm>
        <a:graphic>
          <a:graphicData uri="http://schemas.openxmlformats.org/drawingml/2006/table">
            <a:tbl>
              <a:tblPr>
                <a:noFill/>
                <a:tableStyleId>{8DB25368-DD09-4434-BA9E-A7EFCD4AECA3}</a:tableStyleId>
              </a:tblPr>
              <a:tblGrid>
                <a:gridCol w="1262825"/>
                <a:gridCol w="1262825"/>
              </a:tblGrid>
              <a:tr h="0">
                <a:tc>
                  <a:txBody>
                    <a:bodyPr/>
                    <a:lstStyle/>
                    <a:p>
                      <a:pPr lvl="0" algn="ctr" rtl="0">
                        <a:spcBef>
                          <a:spcPts val="0"/>
                        </a:spcBef>
                        <a:buNone/>
                      </a:pPr>
                      <a:r>
                        <a:rPr lang="en" sz="1440">
                          <a:solidFill>
                            <a:srgbClr val="0000FF"/>
                          </a:solidFill>
                          <a:latin typeface="Arial"/>
                          <a:ea typeface="Arial"/>
                          <a:cs typeface="Arial"/>
                          <a:sym typeface="Arial"/>
                        </a:rPr>
                        <a:t>orientation</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260">
                          <a:solidFill>
                            <a:srgbClr val="0000FF"/>
                          </a:solidFill>
                        </a:rPr>
                        <a:t>binary</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Arial"/>
                          <a:ea typeface="Arial"/>
                          <a:cs typeface="Arial"/>
                          <a:sym typeface="Arial"/>
                        </a:rPr>
                        <a:t>horizontal</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solidFill>
                            <a:srgbClr val="000000"/>
                          </a:solidFill>
                          <a:latin typeface="Arial"/>
                          <a:ea typeface="Arial"/>
                          <a:cs typeface="Arial"/>
                          <a:sym typeface="Arial"/>
                        </a:rPr>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Arial"/>
                          <a:ea typeface="Arial"/>
                          <a:cs typeface="Arial"/>
                          <a:sym typeface="Arial"/>
                        </a:rPr>
                        <a:t>vertical</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t>00</a:t>
                      </a:r>
                      <a:r>
                        <a:rPr lang="en" sz="1440" b="1">
                          <a:solidFill>
                            <a:srgbClr val="000000"/>
                          </a:solidFill>
                          <a:latin typeface="Arial"/>
                          <a:ea typeface="Arial"/>
                          <a:cs typeface="Arial"/>
                          <a:sym typeface="Arial"/>
                        </a:rPr>
                        <a:t>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graphicFrame>
        <p:nvGraphicFramePr>
          <p:cNvPr id="772" name="Shape 772"/>
          <p:cNvGraphicFramePr/>
          <p:nvPr/>
        </p:nvGraphicFramePr>
        <p:xfrm>
          <a:off x="986579" y="3563790"/>
          <a:ext cx="5348975" cy="1340100"/>
        </p:xfrm>
        <a:graphic>
          <a:graphicData uri="http://schemas.openxmlformats.org/drawingml/2006/table">
            <a:tbl>
              <a:tblPr>
                <a:noFill/>
                <a:tableStyleId>{8211FC01-4DEC-4F4A-8F1E-9AA8269E1FD2}</a:tableStyleId>
              </a:tblPr>
              <a:tblGrid>
                <a:gridCol w="1047900"/>
                <a:gridCol w="971150"/>
                <a:gridCol w="995325"/>
                <a:gridCol w="1219150"/>
                <a:gridCol w="1115450"/>
              </a:tblGrid>
              <a:tr h="382900">
                <a:tc>
                  <a:txBody>
                    <a:bodyPr/>
                    <a:lstStyle/>
                    <a:p>
                      <a:pPr lvl="0" algn="ctr" rtl="0">
                        <a:spcBef>
                          <a:spcPts val="0"/>
                        </a:spcBef>
                        <a:buNone/>
                      </a:pPr>
                      <a:r>
                        <a:rPr lang="en">
                          <a:solidFill>
                            <a:srgbClr val="0000FF"/>
                          </a:solidFill>
                        </a:rPr>
                        <a:t>Color</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a:solidFill>
                            <a:srgbClr val="0000FF"/>
                          </a:solidFill>
                        </a:rPr>
                        <a:t>Brick Type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a:solidFill>
                            <a:srgbClr val="0000FF"/>
                          </a:solidFill>
                        </a:rPr>
                        <a:t>Orientation</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a:solidFill>
                            <a:srgbClr val="0000FF"/>
                          </a:solidFill>
                        </a:rPr>
                        <a:t>X-coordinate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a:solidFill>
                            <a:srgbClr val="0000FF"/>
                          </a:solidFill>
                        </a:rPr>
                        <a:t>Y-coordinate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478600">
                <a:tc>
                  <a:txBody>
                    <a:bodyPr/>
                    <a:lstStyle/>
                    <a:p>
                      <a:pPr lvl="0" algn="ctr" rtl="0">
                        <a:spcBef>
                          <a:spcPts val="0"/>
                        </a:spcBef>
                        <a:buNone/>
                      </a:pPr>
                      <a:r>
                        <a:rPr lang="en" sz="1800" b="1"/>
                        <a:t>White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2x3</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vertical</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478600">
                <a:tc>
                  <a:txBody>
                    <a:bodyPr/>
                    <a:lstStyle/>
                    <a:p>
                      <a:pPr lvl="0" algn="ctr" rtl="0">
                        <a:spcBef>
                          <a:spcPts val="0"/>
                        </a:spcBef>
                        <a:buNone/>
                      </a:pPr>
                      <a:r>
                        <a:rPr lang="en" sz="1800" b="1"/>
                        <a:t>Blue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2x2</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horiz.</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3</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graphicFrame>
        <p:nvGraphicFramePr>
          <p:cNvPr id="773" name="Shape 773"/>
          <p:cNvGraphicFramePr/>
          <p:nvPr/>
        </p:nvGraphicFramePr>
        <p:xfrm>
          <a:off x="985929" y="1778940"/>
          <a:ext cx="5349625" cy="1565550"/>
        </p:xfrm>
        <a:graphic>
          <a:graphicData uri="http://schemas.openxmlformats.org/drawingml/2006/table">
            <a:tbl>
              <a:tblPr>
                <a:noFill/>
                <a:tableStyleId>{BA482620-424B-4C10-BF5E-292622062879}</a:tableStyleId>
              </a:tblPr>
              <a:tblGrid>
                <a:gridCol w="1056950"/>
                <a:gridCol w="955000"/>
                <a:gridCol w="1002325"/>
                <a:gridCol w="1234600"/>
                <a:gridCol w="1100750"/>
              </a:tblGrid>
              <a:tr h="521850">
                <a:tc>
                  <a:txBody>
                    <a:bodyPr/>
                    <a:lstStyle/>
                    <a:p>
                      <a:pPr lvl="0" algn="ctr" rtl="0">
                        <a:spcBef>
                          <a:spcPts val="0"/>
                        </a:spcBef>
                        <a:buNone/>
                      </a:pPr>
                      <a:r>
                        <a:rPr lang="en" sz="1440">
                          <a:solidFill>
                            <a:srgbClr val="0000FF"/>
                          </a:solidFill>
                        </a:rPr>
                        <a:t>Color</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a:solidFill>
                            <a:srgbClr val="0000FF"/>
                          </a:solidFill>
                        </a:rPr>
                        <a:t>Brick Type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a:solidFill>
                            <a:srgbClr val="0000FF"/>
                          </a:solidFill>
                        </a:rPr>
                        <a:t>Orientation</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a:solidFill>
                            <a:srgbClr val="0000FF"/>
                          </a:solidFill>
                        </a:rPr>
                        <a:t>X-coordinate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a:solidFill>
                            <a:srgbClr val="0000FF"/>
                          </a:solidFill>
                        </a:rPr>
                        <a:t>Y-coordinate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521850">
                <a:tc>
                  <a:txBody>
                    <a:bodyPr/>
                    <a:lstStyle/>
                    <a:p>
                      <a:pPr marL="0" lvl="0" indent="0" algn="ctr" rtl="0">
                        <a:spcBef>
                          <a:spcPts val="0"/>
                        </a:spcBef>
                        <a:buNone/>
                      </a:pPr>
                      <a:r>
                        <a:rPr lang="en" sz="2400" b="1"/>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0" lvl="0" indent="0" algn="ctr" rtl="0">
                        <a:spcBef>
                          <a:spcPts val="0"/>
                        </a:spcBef>
                        <a:buNone/>
                      </a:pPr>
                      <a:r>
                        <a:rPr lang="en" sz="2400" b="1">
                          <a:solidFill>
                            <a:srgbClr val="000000"/>
                          </a:solidFill>
                          <a:latin typeface="Arial"/>
                          <a:ea typeface="Arial"/>
                          <a:cs typeface="Arial"/>
                          <a:sym typeface="Arial"/>
                        </a:rPr>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0" lvl="0" indent="0" algn="ctr" rtl="0">
                        <a:spcBef>
                          <a:spcPts val="0"/>
                        </a:spcBef>
                        <a:buNone/>
                      </a:pPr>
                      <a:r>
                        <a:rPr lang="en" sz="2400" b="1"/>
                        <a:t>001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0" lvl="0" indent="0" algn="ctr" rtl="0">
                        <a:spcBef>
                          <a:spcPts val="0"/>
                        </a:spcBef>
                        <a:buNone/>
                      </a:pPr>
                      <a:r>
                        <a:rPr lang="en" sz="2400" b="1"/>
                        <a:t>0000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0" lvl="0" indent="0" algn="ctr" rtl="0">
                        <a:spcBef>
                          <a:spcPts val="0"/>
                        </a:spcBef>
                        <a:buNone/>
                      </a:pPr>
                      <a:r>
                        <a:rPr lang="en" sz="2400" b="1"/>
                        <a:t>0000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521850">
                <a:tc>
                  <a:txBody>
                    <a:bodyPr/>
                    <a:lstStyle/>
                    <a:p>
                      <a:pPr marL="0" lvl="0" indent="0" algn="ctr" rtl="0">
                        <a:spcBef>
                          <a:spcPts val="0"/>
                        </a:spcBef>
                        <a:buNone/>
                      </a:pPr>
                      <a:r>
                        <a:rPr lang="en" sz="2400" b="1"/>
                        <a:t>001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0" lvl="0" indent="0" algn="ctr" rtl="0">
                        <a:spcBef>
                          <a:spcPts val="0"/>
                        </a:spcBef>
                        <a:buNone/>
                      </a:pPr>
                      <a:r>
                        <a:rPr lang="en" sz="2400" b="1"/>
                        <a:t>001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0" lvl="0" indent="0" algn="ctr" rtl="0">
                        <a:spcBef>
                          <a:spcPts val="0"/>
                        </a:spcBef>
                        <a:buNone/>
                      </a:pPr>
                      <a:r>
                        <a:rPr lang="en" sz="2400" b="1"/>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0" lvl="0" indent="0" algn="ctr" rtl="0">
                        <a:spcBef>
                          <a:spcPts val="0"/>
                        </a:spcBef>
                        <a:buNone/>
                      </a:pPr>
                      <a:r>
                        <a:rPr lang="en" sz="2400" b="1"/>
                        <a:t>0001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0" lvl="0" indent="0" algn="ctr" rtl="0">
                        <a:spcBef>
                          <a:spcPts val="0"/>
                        </a:spcBef>
                        <a:buNone/>
                      </a:pPr>
                      <a:r>
                        <a:rPr lang="en" sz="2400" b="1"/>
                        <a:t>0011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sp>
        <p:nvSpPr>
          <p:cNvPr id="774" name="Shape 774"/>
          <p:cNvSpPr txBox="1"/>
          <p:nvPr/>
        </p:nvSpPr>
        <p:spPr>
          <a:xfrm>
            <a:off x="382000" y="5030400"/>
            <a:ext cx="3189900" cy="552300"/>
          </a:xfrm>
          <a:prstGeom prst="rect">
            <a:avLst/>
          </a:prstGeom>
        </p:spPr>
        <p:txBody>
          <a:bodyPr lIns="91425" tIns="91425" rIns="91425" bIns="91425" anchor="t" anchorCtr="0">
            <a:noAutofit/>
          </a:bodyPr>
          <a:lstStyle/>
          <a:p>
            <a:pPr lvl="0" rtl="0">
              <a:spcBef>
                <a:spcPts val="0"/>
              </a:spcBef>
              <a:buNone/>
            </a:pPr>
            <a:r>
              <a:rPr lang="en" sz="2666">
                <a:solidFill>
                  <a:srgbClr val="000000"/>
                </a:solidFill>
                <a:latin typeface="Droid Serif"/>
                <a:ea typeface="Droid Serif"/>
                <a:cs typeface="Droid Serif"/>
                <a:sym typeface="Droid Serif"/>
              </a:rPr>
              <a:t>Lege</a:t>
            </a:r>
            <a:r>
              <a:rPr lang="en" sz="2666">
                <a:latin typeface="Droid Serif"/>
                <a:ea typeface="Droid Serif"/>
                <a:cs typeface="Droid Serif"/>
                <a:sym typeface="Droid Serif"/>
              </a:rPr>
              <a:t>n</a:t>
            </a:r>
            <a:r>
              <a:rPr lang="en" sz="2666">
                <a:solidFill>
                  <a:srgbClr val="000000"/>
                </a:solidFill>
                <a:latin typeface="Droid Serif"/>
                <a:ea typeface="Droid Serif"/>
                <a:cs typeface="Droid Serif"/>
                <a:sym typeface="Droid Serif"/>
              </a:rPr>
              <a:t>d</a:t>
            </a:r>
            <a:r>
              <a:rPr lang="en" sz="2666">
                <a:latin typeface="Droid Serif"/>
                <a:ea typeface="Droid Serif"/>
                <a:cs typeface="Droid Serif"/>
                <a:sym typeface="Droid Serif"/>
              </a:rPr>
              <a:t>/</a:t>
            </a:r>
            <a:r>
              <a:rPr lang="en" sz="2666">
                <a:solidFill>
                  <a:srgbClr val="000000"/>
                </a:solidFill>
                <a:latin typeface="Droid Serif"/>
                <a:ea typeface="Droid Serif"/>
                <a:cs typeface="Droid Serif"/>
                <a:sym typeface="Droid Serif"/>
              </a:rPr>
              <a:t>codes:</a:t>
            </a:r>
          </a:p>
        </p:txBody>
      </p:sp>
      <p:sp>
        <p:nvSpPr>
          <p:cNvPr id="775" name="Shape 775"/>
          <p:cNvSpPr txBox="1">
            <a:spLocks noGrp="1"/>
          </p:cNvSpPr>
          <p:nvPr>
            <p:ph type="title"/>
          </p:nvPr>
        </p:nvSpPr>
        <p:spPr>
          <a:xfrm>
            <a:off x="227700" y="154000"/>
            <a:ext cx="4660500" cy="822900"/>
          </a:xfrm>
          <a:prstGeom prst="rect">
            <a:avLst/>
          </a:prstGeom>
        </p:spPr>
        <p:txBody>
          <a:bodyPr lIns="91425" tIns="91425" rIns="91425" bIns="91425" anchor="t" anchorCtr="0">
            <a:noAutofit/>
          </a:bodyPr>
          <a:lstStyle/>
          <a:p>
            <a:pPr lvl="0" rtl="0">
              <a:spcBef>
                <a:spcPts val="0"/>
              </a:spcBef>
              <a:buNone/>
            </a:pPr>
            <a:r>
              <a:rPr lang="en" sz="4266" b="0">
                <a:solidFill>
                  <a:srgbClr val="000000"/>
                </a:solidFill>
                <a:latin typeface="Droid Serif"/>
                <a:ea typeface="Droid Serif"/>
                <a:cs typeface="Droid Serif"/>
                <a:sym typeface="Droid Serif"/>
              </a:rPr>
              <a:t>Lego encodings</a:t>
            </a:r>
          </a:p>
        </p:txBody>
      </p:sp>
      <p:sp>
        <p:nvSpPr>
          <p:cNvPr id="776" name="Shape 776"/>
          <p:cNvSpPr txBox="1"/>
          <p:nvPr/>
        </p:nvSpPr>
        <p:spPr>
          <a:xfrm>
            <a:off x="118950" y="4460050"/>
            <a:ext cx="790799" cy="418200"/>
          </a:xfrm>
          <a:prstGeom prst="rect">
            <a:avLst/>
          </a:prstGeom>
          <a:solidFill>
            <a:srgbClr val="CFE2F3"/>
          </a:solidFill>
        </p:spPr>
        <p:txBody>
          <a:bodyPr lIns="91425" tIns="91425" rIns="91425" bIns="91425" anchor="ctr" anchorCtr="0">
            <a:noAutofit/>
          </a:bodyPr>
          <a:lstStyle/>
          <a:p>
            <a:pPr lvl="0" algn="ctr" rtl="0">
              <a:spcBef>
                <a:spcPts val="0"/>
              </a:spcBef>
              <a:buNone/>
            </a:pPr>
            <a:r>
              <a:rPr lang="en" sz="1200" b="1">
                <a:latin typeface="Droid Serif"/>
                <a:ea typeface="Droid Serif"/>
                <a:cs typeface="Droid Serif"/>
                <a:sym typeface="Droid Serif"/>
              </a:rPr>
              <a:t>brick 2</a:t>
            </a:r>
          </a:p>
        </p:txBody>
      </p:sp>
      <p:sp>
        <p:nvSpPr>
          <p:cNvPr id="777" name="Shape 777"/>
          <p:cNvSpPr txBox="1"/>
          <p:nvPr/>
        </p:nvSpPr>
        <p:spPr>
          <a:xfrm>
            <a:off x="118950" y="3926650"/>
            <a:ext cx="790799" cy="418200"/>
          </a:xfrm>
          <a:prstGeom prst="rect">
            <a:avLst/>
          </a:prstGeom>
          <a:solidFill>
            <a:srgbClr val="CFE2F3"/>
          </a:solidFill>
        </p:spPr>
        <p:txBody>
          <a:bodyPr lIns="91425" tIns="91425" rIns="91425" bIns="91425" anchor="ctr" anchorCtr="0">
            <a:noAutofit/>
          </a:bodyPr>
          <a:lstStyle/>
          <a:p>
            <a:pPr lvl="0" algn="ctr" rtl="0">
              <a:spcBef>
                <a:spcPts val="0"/>
              </a:spcBef>
              <a:buNone/>
            </a:pPr>
            <a:r>
              <a:rPr lang="en" sz="1200" b="1">
                <a:latin typeface="Droid Serif"/>
                <a:ea typeface="Droid Serif"/>
                <a:cs typeface="Droid Serif"/>
                <a:sym typeface="Droid Serif"/>
              </a:rPr>
              <a:t>brick 1</a:t>
            </a:r>
          </a:p>
        </p:txBody>
      </p:sp>
      <p:sp>
        <p:nvSpPr>
          <p:cNvPr id="778" name="Shape 778"/>
          <p:cNvSpPr txBox="1"/>
          <p:nvPr/>
        </p:nvSpPr>
        <p:spPr>
          <a:xfrm>
            <a:off x="118950" y="2357775"/>
            <a:ext cx="790799" cy="418200"/>
          </a:xfrm>
          <a:prstGeom prst="rect">
            <a:avLst/>
          </a:prstGeom>
          <a:solidFill>
            <a:srgbClr val="CFE2F3"/>
          </a:solidFill>
        </p:spPr>
        <p:txBody>
          <a:bodyPr lIns="91425" tIns="91425" rIns="91425" bIns="91425" anchor="ctr" anchorCtr="0">
            <a:noAutofit/>
          </a:bodyPr>
          <a:lstStyle/>
          <a:p>
            <a:pPr lvl="0" algn="ctr" rtl="0">
              <a:spcBef>
                <a:spcPts val="0"/>
              </a:spcBef>
              <a:buNone/>
            </a:pPr>
            <a:r>
              <a:rPr lang="en" sz="1200" b="1">
                <a:latin typeface="Droid Serif"/>
                <a:ea typeface="Droid Serif"/>
                <a:cs typeface="Droid Serif"/>
                <a:sym typeface="Droid Serif"/>
              </a:rPr>
              <a:t>brick 1</a:t>
            </a:r>
          </a:p>
        </p:txBody>
      </p:sp>
      <p:sp>
        <p:nvSpPr>
          <p:cNvPr id="779" name="Shape 779"/>
          <p:cNvSpPr txBox="1"/>
          <p:nvPr/>
        </p:nvSpPr>
        <p:spPr>
          <a:xfrm>
            <a:off x="118950" y="2891175"/>
            <a:ext cx="790799" cy="418200"/>
          </a:xfrm>
          <a:prstGeom prst="rect">
            <a:avLst/>
          </a:prstGeom>
          <a:solidFill>
            <a:srgbClr val="CFE2F3"/>
          </a:solidFill>
        </p:spPr>
        <p:txBody>
          <a:bodyPr lIns="91425" tIns="91425" rIns="91425" bIns="91425" anchor="ctr" anchorCtr="0">
            <a:noAutofit/>
          </a:bodyPr>
          <a:lstStyle/>
          <a:p>
            <a:pPr lvl="0" algn="ctr" rtl="0">
              <a:spcBef>
                <a:spcPts val="0"/>
              </a:spcBef>
              <a:buNone/>
            </a:pPr>
            <a:r>
              <a:rPr lang="en" sz="1200" b="1">
                <a:latin typeface="Droid Serif"/>
                <a:ea typeface="Droid Serif"/>
                <a:cs typeface="Droid Serif"/>
                <a:sym typeface="Droid Serif"/>
              </a:rPr>
              <a:t>brick 2</a:t>
            </a:r>
          </a:p>
        </p:txBody>
      </p:sp>
      <p:sp>
        <p:nvSpPr>
          <p:cNvPr id="780" name="Shape 780"/>
          <p:cNvSpPr txBox="1">
            <a:spLocks noGrp="1"/>
          </p:cNvSpPr>
          <p:nvPr>
            <p:ph type="body" idx="1"/>
          </p:nvPr>
        </p:nvSpPr>
        <p:spPr>
          <a:xfrm>
            <a:off x="382000" y="1007337"/>
            <a:ext cx="5582700" cy="552300"/>
          </a:xfrm>
          <a:prstGeom prst="rect">
            <a:avLst/>
          </a:prstGeom>
        </p:spPr>
        <p:txBody>
          <a:bodyPr lIns="91425" tIns="91425" rIns="91425" bIns="91425" anchor="t" anchorCtr="0">
            <a:noAutofit/>
          </a:bodyPr>
          <a:lstStyle/>
          <a:p>
            <a:pPr lvl="0" algn="ctr" rtl="0">
              <a:spcBef>
                <a:spcPts val="0"/>
              </a:spcBef>
              <a:buNone/>
            </a:pPr>
            <a:r>
              <a:rPr lang="en" sz="1800" b="1" i="1">
                <a:solidFill>
                  <a:srgbClr val="FF0000"/>
                </a:solidFill>
                <a:latin typeface="Droid Serif"/>
                <a:ea typeface="Droid Serif"/>
                <a:cs typeface="Droid Serif"/>
                <a:sym typeface="Droid Serif"/>
              </a:rPr>
              <a:t>Our encoding is complete!</a:t>
            </a: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p:txBody>
      </p:sp>
      <p:grpSp>
        <p:nvGrpSpPr>
          <p:cNvPr id="781" name="Shape 781"/>
          <p:cNvGrpSpPr/>
          <p:nvPr/>
        </p:nvGrpSpPr>
        <p:grpSpPr>
          <a:xfrm>
            <a:off x="6400809" y="66266"/>
            <a:ext cx="2656046" cy="3472180"/>
            <a:chOff x="5967184" y="538141"/>
            <a:chExt cx="2656046" cy="3472180"/>
          </a:xfrm>
        </p:grpSpPr>
        <p:sp>
          <p:nvSpPr>
            <p:cNvPr id="782" name="Shape 782"/>
            <p:cNvSpPr/>
            <p:nvPr/>
          </p:nvSpPr>
          <p:spPr>
            <a:xfrm>
              <a:off x="6775633" y="1232521"/>
              <a:ext cx="923700" cy="926099"/>
            </a:xfrm>
            <a:prstGeom prst="rect">
              <a:avLst/>
            </a:prstGeom>
            <a:solidFill>
              <a:srgbClr val="3C78D8"/>
            </a:solidFill>
            <a:ln w="19050" cap="flat">
              <a:solidFill>
                <a:srgbClr val="CCCCCC"/>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783" name="Shape 783"/>
            <p:cNvSpPr/>
            <p:nvPr/>
          </p:nvSpPr>
          <p:spPr>
            <a:xfrm>
              <a:off x="6313662" y="2158362"/>
              <a:ext cx="918300" cy="1394699"/>
            </a:xfrm>
            <a:prstGeom prst="rect">
              <a:avLst/>
            </a:prstGeom>
            <a:solidFill>
              <a:srgbClr val="FFFFFF"/>
            </a:solidFill>
            <a:ln w="19050" cap="flat">
              <a:solidFill>
                <a:srgbClr val="CCCCCC"/>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784" name="Shape 784"/>
            <p:cNvSpPr/>
            <p:nvPr/>
          </p:nvSpPr>
          <p:spPr>
            <a:xfrm>
              <a:off x="6424914" y="2267909"/>
              <a:ext cx="236099" cy="232800"/>
            </a:xfrm>
            <a:prstGeom prst="ellipse">
              <a:avLst/>
            </a:prstGeom>
            <a:solidFill>
              <a:srgbClr val="FFFFFF"/>
            </a:solidFill>
            <a:ln w="19050" cap="flat">
              <a:solidFill>
                <a:srgbClr val="B7B7B7"/>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785" name="Shape 785"/>
            <p:cNvSpPr/>
            <p:nvPr/>
          </p:nvSpPr>
          <p:spPr>
            <a:xfrm>
              <a:off x="6886499" y="2267523"/>
              <a:ext cx="236099" cy="232800"/>
            </a:xfrm>
            <a:prstGeom prst="ellipse">
              <a:avLst/>
            </a:prstGeom>
            <a:solidFill>
              <a:srgbClr val="FFFFFF"/>
            </a:solidFill>
            <a:ln w="19050" cap="flat">
              <a:solidFill>
                <a:srgbClr val="B7B7B7"/>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786" name="Shape 786"/>
            <p:cNvSpPr/>
            <p:nvPr/>
          </p:nvSpPr>
          <p:spPr>
            <a:xfrm>
              <a:off x="6424142" y="2730056"/>
              <a:ext cx="236099" cy="232800"/>
            </a:xfrm>
            <a:prstGeom prst="ellipse">
              <a:avLst/>
            </a:prstGeom>
            <a:solidFill>
              <a:srgbClr val="FFFFFF"/>
            </a:solidFill>
            <a:ln w="19050" cap="flat">
              <a:solidFill>
                <a:srgbClr val="B7B7B7"/>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787" name="Shape 787"/>
            <p:cNvSpPr/>
            <p:nvPr/>
          </p:nvSpPr>
          <p:spPr>
            <a:xfrm>
              <a:off x="6885728" y="2744160"/>
              <a:ext cx="236099" cy="232800"/>
            </a:xfrm>
            <a:prstGeom prst="ellipse">
              <a:avLst/>
            </a:prstGeom>
            <a:solidFill>
              <a:srgbClr val="FFFFFF"/>
            </a:solidFill>
            <a:ln w="19050" cap="flat">
              <a:solidFill>
                <a:srgbClr val="B7B7B7"/>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788" name="Shape 788"/>
            <p:cNvSpPr/>
            <p:nvPr/>
          </p:nvSpPr>
          <p:spPr>
            <a:xfrm>
              <a:off x="6423371" y="3206694"/>
              <a:ext cx="236099" cy="232800"/>
            </a:xfrm>
            <a:prstGeom prst="ellipse">
              <a:avLst/>
            </a:prstGeom>
            <a:solidFill>
              <a:srgbClr val="FFFFFF"/>
            </a:solidFill>
            <a:ln w="19050" cap="flat">
              <a:solidFill>
                <a:srgbClr val="B7B7B7"/>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789" name="Shape 789"/>
            <p:cNvSpPr/>
            <p:nvPr/>
          </p:nvSpPr>
          <p:spPr>
            <a:xfrm>
              <a:off x="6884956" y="3206308"/>
              <a:ext cx="236099" cy="232800"/>
            </a:xfrm>
            <a:prstGeom prst="ellipse">
              <a:avLst/>
            </a:prstGeom>
            <a:solidFill>
              <a:srgbClr val="FFFFFF"/>
            </a:solidFill>
            <a:ln w="19050" cap="flat">
              <a:solidFill>
                <a:srgbClr val="B7B7B7"/>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790" name="Shape 790"/>
            <p:cNvSpPr/>
            <p:nvPr/>
          </p:nvSpPr>
          <p:spPr>
            <a:xfrm>
              <a:off x="7348095" y="1817161"/>
              <a:ext cx="236099" cy="232800"/>
            </a:xfrm>
            <a:prstGeom prst="ellipse">
              <a:avLst/>
            </a:prstGeom>
            <a:solidFill>
              <a:srgbClr val="3C78D8"/>
            </a:solidFill>
            <a:ln w="19050" cap="flat">
              <a:solidFill>
                <a:srgbClr val="D9D9D9"/>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791" name="Shape 791"/>
            <p:cNvSpPr/>
            <p:nvPr/>
          </p:nvSpPr>
          <p:spPr>
            <a:xfrm>
              <a:off x="6884185" y="1816774"/>
              <a:ext cx="236099" cy="232800"/>
            </a:xfrm>
            <a:prstGeom prst="ellipse">
              <a:avLst/>
            </a:prstGeom>
            <a:solidFill>
              <a:srgbClr val="3C78D8"/>
            </a:solidFill>
            <a:ln w="19050" cap="flat">
              <a:solidFill>
                <a:srgbClr val="D9D9D9"/>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792" name="Shape 792"/>
            <p:cNvSpPr/>
            <p:nvPr/>
          </p:nvSpPr>
          <p:spPr>
            <a:xfrm>
              <a:off x="7360231" y="1353468"/>
              <a:ext cx="236099" cy="232800"/>
            </a:xfrm>
            <a:prstGeom prst="ellipse">
              <a:avLst/>
            </a:prstGeom>
            <a:solidFill>
              <a:srgbClr val="3C78D8"/>
            </a:solidFill>
            <a:ln w="19050" cap="flat">
              <a:solidFill>
                <a:srgbClr val="D9D9D9"/>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793" name="Shape 793"/>
            <p:cNvSpPr/>
            <p:nvPr/>
          </p:nvSpPr>
          <p:spPr>
            <a:xfrm>
              <a:off x="6897874" y="1353082"/>
              <a:ext cx="236099" cy="232800"/>
            </a:xfrm>
            <a:prstGeom prst="ellipse">
              <a:avLst/>
            </a:prstGeom>
            <a:solidFill>
              <a:srgbClr val="3C78D8"/>
            </a:solidFill>
            <a:ln w="19050" cap="flat">
              <a:solidFill>
                <a:srgbClr val="D9D9D9"/>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cxnSp>
          <p:nvCxnSpPr>
            <p:cNvPr id="794" name="Shape 794"/>
            <p:cNvCxnSpPr/>
            <p:nvPr/>
          </p:nvCxnSpPr>
          <p:spPr>
            <a:xfrm>
              <a:off x="6544648" y="3315662"/>
              <a:ext cx="1732800" cy="0"/>
            </a:xfrm>
            <a:prstGeom prst="straightConnector1">
              <a:avLst/>
            </a:prstGeom>
            <a:noFill/>
            <a:ln w="19050" cap="flat">
              <a:solidFill>
                <a:srgbClr val="073763"/>
              </a:solidFill>
              <a:prstDash val="solid"/>
              <a:round/>
              <a:headEnd type="none" w="lg" len="lg"/>
              <a:tailEnd type="triangle" w="lg" len="lg"/>
            </a:ln>
          </p:spPr>
        </p:cxnSp>
        <p:cxnSp>
          <p:nvCxnSpPr>
            <p:cNvPr id="795" name="Shape 795"/>
            <p:cNvCxnSpPr/>
            <p:nvPr/>
          </p:nvCxnSpPr>
          <p:spPr>
            <a:xfrm rot="10800000">
              <a:off x="6544648" y="885362"/>
              <a:ext cx="0" cy="2430300"/>
            </a:xfrm>
            <a:prstGeom prst="straightConnector1">
              <a:avLst/>
            </a:prstGeom>
            <a:noFill/>
            <a:ln w="19050" cap="flat">
              <a:solidFill>
                <a:srgbClr val="073763"/>
              </a:solidFill>
              <a:prstDash val="solid"/>
              <a:round/>
              <a:headEnd type="none" w="lg" len="lg"/>
              <a:tailEnd type="triangle" w="lg" len="lg"/>
            </a:ln>
          </p:spPr>
        </p:cxnSp>
        <p:sp>
          <p:nvSpPr>
            <p:cNvPr id="796" name="Shape 796"/>
            <p:cNvSpPr txBox="1"/>
            <p:nvPr/>
          </p:nvSpPr>
          <p:spPr>
            <a:xfrm>
              <a:off x="8392531" y="3199932"/>
              <a:ext cx="230699" cy="231600"/>
            </a:xfrm>
            <a:prstGeom prst="rect">
              <a:avLst/>
            </a:prstGeom>
            <a:ln>
              <a:noFill/>
            </a:ln>
          </p:spPr>
          <p:txBody>
            <a:bodyPr lIns="91425" tIns="91425" rIns="91425" bIns="91425" anchor="ctr" anchorCtr="0">
              <a:noAutofit/>
            </a:bodyPr>
            <a:lstStyle/>
            <a:p>
              <a:pPr lvl="0" algn="ctr" rtl="0">
                <a:spcBef>
                  <a:spcPts val="0"/>
                </a:spcBef>
                <a:buNone/>
              </a:pPr>
              <a:r>
                <a:rPr lang="en">
                  <a:solidFill>
                    <a:srgbClr val="073763"/>
                  </a:solidFill>
                </a:rPr>
                <a:t>x</a:t>
              </a:r>
            </a:p>
          </p:txBody>
        </p:sp>
        <p:sp>
          <p:nvSpPr>
            <p:cNvPr id="797" name="Shape 797"/>
            <p:cNvSpPr txBox="1"/>
            <p:nvPr/>
          </p:nvSpPr>
          <p:spPr>
            <a:xfrm>
              <a:off x="6429155" y="538141"/>
              <a:ext cx="230699" cy="231600"/>
            </a:xfrm>
            <a:prstGeom prst="rect">
              <a:avLst/>
            </a:prstGeom>
            <a:ln>
              <a:noFill/>
            </a:ln>
          </p:spPr>
          <p:txBody>
            <a:bodyPr lIns="91425" tIns="91425" rIns="91425" bIns="91425" anchor="ctr" anchorCtr="0">
              <a:noAutofit/>
            </a:bodyPr>
            <a:lstStyle/>
            <a:p>
              <a:pPr lvl="0" algn="ctr" rtl="0">
                <a:spcBef>
                  <a:spcPts val="0"/>
                </a:spcBef>
                <a:buNone/>
              </a:pPr>
              <a:r>
                <a:rPr lang="en">
                  <a:solidFill>
                    <a:srgbClr val="073763"/>
                  </a:solidFill>
                </a:rPr>
                <a:t>y</a:t>
              </a:r>
            </a:p>
          </p:txBody>
        </p:sp>
        <p:sp>
          <p:nvSpPr>
            <p:cNvPr id="798" name="Shape 798"/>
            <p:cNvSpPr txBox="1"/>
            <p:nvPr/>
          </p:nvSpPr>
          <p:spPr>
            <a:xfrm>
              <a:off x="6775633" y="3547122"/>
              <a:ext cx="461999" cy="463200"/>
            </a:xfrm>
            <a:prstGeom prst="rect">
              <a:avLst/>
            </a:prstGeom>
          </p:spPr>
          <p:txBody>
            <a:bodyPr lIns="91425" tIns="91425" rIns="91425" bIns="91425" anchor="ctr" anchorCtr="0">
              <a:noAutofit/>
            </a:bodyPr>
            <a:lstStyle/>
            <a:p>
              <a:pPr lvl="0" algn="ctr" rtl="0">
                <a:spcBef>
                  <a:spcPts val="0"/>
                </a:spcBef>
                <a:buNone/>
              </a:pPr>
              <a:r>
                <a:rPr lang="en"/>
                <a:t>1</a:t>
              </a:r>
            </a:p>
          </p:txBody>
        </p:sp>
        <p:sp>
          <p:nvSpPr>
            <p:cNvPr id="799" name="Shape 799"/>
            <p:cNvSpPr txBox="1"/>
            <p:nvPr/>
          </p:nvSpPr>
          <p:spPr>
            <a:xfrm>
              <a:off x="7237604" y="3547122"/>
              <a:ext cx="461999" cy="463200"/>
            </a:xfrm>
            <a:prstGeom prst="rect">
              <a:avLst/>
            </a:prstGeom>
          </p:spPr>
          <p:txBody>
            <a:bodyPr lIns="91425" tIns="91425" rIns="91425" bIns="91425" anchor="ctr" anchorCtr="0">
              <a:noAutofit/>
            </a:bodyPr>
            <a:lstStyle/>
            <a:p>
              <a:pPr lvl="0" algn="ctr" rtl="0">
                <a:spcBef>
                  <a:spcPts val="0"/>
                </a:spcBef>
                <a:buNone/>
              </a:pPr>
              <a:r>
                <a:rPr lang="en"/>
                <a:t>2</a:t>
              </a:r>
            </a:p>
          </p:txBody>
        </p:sp>
        <p:sp>
          <p:nvSpPr>
            <p:cNvPr id="800" name="Shape 800"/>
            <p:cNvSpPr txBox="1"/>
            <p:nvPr/>
          </p:nvSpPr>
          <p:spPr>
            <a:xfrm>
              <a:off x="5967184" y="2621282"/>
              <a:ext cx="461999" cy="463200"/>
            </a:xfrm>
            <a:prstGeom prst="rect">
              <a:avLst/>
            </a:prstGeom>
          </p:spPr>
          <p:txBody>
            <a:bodyPr lIns="91425" tIns="91425" rIns="91425" bIns="91425" anchor="ctr" anchorCtr="0">
              <a:noAutofit/>
            </a:bodyPr>
            <a:lstStyle/>
            <a:p>
              <a:pPr lvl="0" algn="ctr" rtl="0">
                <a:spcBef>
                  <a:spcPts val="0"/>
                </a:spcBef>
                <a:buNone/>
              </a:pPr>
              <a:r>
                <a:rPr lang="en"/>
                <a:t>1</a:t>
              </a:r>
            </a:p>
          </p:txBody>
        </p:sp>
        <p:sp>
          <p:nvSpPr>
            <p:cNvPr id="801" name="Shape 801"/>
            <p:cNvSpPr txBox="1"/>
            <p:nvPr/>
          </p:nvSpPr>
          <p:spPr>
            <a:xfrm>
              <a:off x="5967184" y="2158362"/>
              <a:ext cx="461999" cy="463200"/>
            </a:xfrm>
            <a:prstGeom prst="rect">
              <a:avLst/>
            </a:prstGeom>
          </p:spPr>
          <p:txBody>
            <a:bodyPr lIns="91425" tIns="91425" rIns="91425" bIns="91425" anchor="ctr" anchorCtr="0">
              <a:noAutofit/>
            </a:bodyPr>
            <a:lstStyle/>
            <a:p>
              <a:pPr lvl="0" algn="ctr" rtl="0">
                <a:spcBef>
                  <a:spcPts val="0"/>
                </a:spcBef>
                <a:buNone/>
              </a:pPr>
              <a:r>
                <a:rPr lang="en"/>
                <a:t>2</a:t>
              </a:r>
            </a:p>
          </p:txBody>
        </p:sp>
        <p:sp>
          <p:nvSpPr>
            <p:cNvPr id="802" name="Shape 802"/>
            <p:cNvSpPr txBox="1"/>
            <p:nvPr/>
          </p:nvSpPr>
          <p:spPr>
            <a:xfrm>
              <a:off x="5967184" y="1695441"/>
              <a:ext cx="461999" cy="463200"/>
            </a:xfrm>
            <a:prstGeom prst="rect">
              <a:avLst/>
            </a:prstGeom>
          </p:spPr>
          <p:txBody>
            <a:bodyPr lIns="91425" tIns="91425" rIns="91425" bIns="91425" anchor="ctr" anchorCtr="0">
              <a:noAutofit/>
            </a:bodyPr>
            <a:lstStyle/>
            <a:p>
              <a:pPr lvl="0" algn="ctr" rtl="0">
                <a:spcBef>
                  <a:spcPts val="0"/>
                </a:spcBef>
                <a:buNone/>
              </a:pPr>
              <a:r>
                <a:rPr lang="en"/>
                <a:t>3</a:t>
              </a:r>
            </a:p>
          </p:txBody>
        </p:sp>
        <p:sp>
          <p:nvSpPr>
            <p:cNvPr id="803" name="Shape 803"/>
            <p:cNvSpPr txBox="1"/>
            <p:nvPr/>
          </p:nvSpPr>
          <p:spPr>
            <a:xfrm>
              <a:off x="5967184" y="1232521"/>
              <a:ext cx="461999" cy="463200"/>
            </a:xfrm>
            <a:prstGeom prst="rect">
              <a:avLst/>
            </a:prstGeom>
          </p:spPr>
          <p:txBody>
            <a:bodyPr lIns="91425" tIns="91425" rIns="91425" bIns="91425" anchor="ctr" anchorCtr="0">
              <a:noAutofit/>
            </a:bodyPr>
            <a:lstStyle/>
            <a:p>
              <a:pPr lvl="0" algn="ctr" rtl="0">
                <a:spcBef>
                  <a:spcPts val="0"/>
                </a:spcBef>
                <a:buNone/>
              </a:pPr>
              <a:r>
                <a:rPr lang="en"/>
                <a:t>4</a:t>
              </a:r>
            </a:p>
          </p:txBody>
        </p:sp>
        <p:sp>
          <p:nvSpPr>
            <p:cNvPr id="804" name="Shape 804"/>
            <p:cNvSpPr txBox="1"/>
            <p:nvPr/>
          </p:nvSpPr>
          <p:spPr>
            <a:xfrm>
              <a:off x="6313662" y="3547122"/>
              <a:ext cx="461999" cy="463200"/>
            </a:xfrm>
            <a:prstGeom prst="rect">
              <a:avLst/>
            </a:prstGeom>
          </p:spPr>
          <p:txBody>
            <a:bodyPr lIns="91425" tIns="91425" rIns="91425" bIns="91425" anchor="ctr" anchorCtr="0">
              <a:noAutofit/>
            </a:bodyPr>
            <a:lstStyle/>
            <a:p>
              <a:pPr lvl="0" algn="ctr" rtl="0">
                <a:spcBef>
                  <a:spcPts val="0"/>
                </a:spcBef>
                <a:buNone/>
              </a:pPr>
              <a:r>
                <a:rPr lang="en"/>
                <a:t>0</a:t>
              </a:r>
            </a:p>
          </p:txBody>
        </p:sp>
        <p:sp>
          <p:nvSpPr>
            <p:cNvPr id="805" name="Shape 805"/>
            <p:cNvSpPr txBox="1"/>
            <p:nvPr/>
          </p:nvSpPr>
          <p:spPr>
            <a:xfrm>
              <a:off x="5967184" y="3084202"/>
              <a:ext cx="461999" cy="463200"/>
            </a:xfrm>
            <a:prstGeom prst="rect">
              <a:avLst/>
            </a:prstGeom>
          </p:spPr>
          <p:txBody>
            <a:bodyPr lIns="91425" tIns="91425" rIns="91425" bIns="91425" anchor="ctr" anchorCtr="0">
              <a:noAutofit/>
            </a:bodyPr>
            <a:lstStyle/>
            <a:p>
              <a:pPr lvl="0" algn="ctr" rtl="0">
                <a:spcBef>
                  <a:spcPts val="0"/>
                </a:spcBef>
                <a:buNone/>
              </a:pPr>
              <a:r>
                <a:rPr lang="en"/>
                <a:t>0</a:t>
              </a:r>
            </a:p>
          </p:txBody>
        </p:sp>
      </p:grpSp>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p:nvPr/>
        </p:nvSpPr>
        <p:spPr>
          <a:xfrm>
            <a:off x="98577" y="160365"/>
            <a:ext cx="8640900" cy="780599"/>
          </a:xfrm>
          <a:prstGeom prst="rect">
            <a:avLst/>
          </a:prstGeom>
          <a:noFill/>
        </p:spPr>
        <p:txBody>
          <a:bodyPr lIns="91425" tIns="91425" rIns="91425" bIns="91425" anchor="t" anchorCtr="0">
            <a:noAutofit/>
          </a:bodyPr>
          <a:lstStyle/>
          <a:p>
            <a:pPr>
              <a:spcBef>
                <a:spcPts val="0"/>
              </a:spcBef>
              <a:buNone/>
            </a:pPr>
            <a:r>
              <a:rPr lang="en" sz="3600" dirty="0" smtClean="0">
                <a:latin typeface="Droid Serif"/>
                <a:ea typeface="Droid Serif"/>
                <a:cs typeface="Droid Serif"/>
                <a:sym typeface="Droid Serif"/>
              </a:rPr>
              <a:t>Another data </a:t>
            </a:r>
            <a:r>
              <a:rPr lang="en" sz="3600" b="1" i="1" dirty="0">
                <a:latin typeface="Droid Serif"/>
                <a:ea typeface="Droid Serif"/>
                <a:cs typeface="Droid Serif"/>
                <a:sym typeface="Droid Serif"/>
              </a:rPr>
              <a:t>encoding</a:t>
            </a:r>
          </a:p>
        </p:txBody>
      </p:sp>
      <p:sp>
        <p:nvSpPr>
          <p:cNvPr id="160" name="Shape 160"/>
          <p:cNvSpPr txBox="1"/>
          <p:nvPr/>
        </p:nvSpPr>
        <p:spPr>
          <a:xfrm>
            <a:off x="343100" y="989670"/>
            <a:ext cx="8500200" cy="556799"/>
          </a:xfrm>
          <a:prstGeom prst="rect">
            <a:avLst/>
          </a:prstGeom>
          <a:noFill/>
        </p:spPr>
        <p:txBody>
          <a:bodyPr lIns="91425" tIns="91425" rIns="91425" bIns="91425" anchor="ctr" anchorCtr="0">
            <a:noAutofit/>
          </a:bodyPr>
          <a:lstStyle/>
          <a:p>
            <a:pPr lvl="0" algn="ctr" rtl="0">
              <a:spcBef>
                <a:spcPts val="600"/>
              </a:spcBef>
              <a:buClr>
                <a:srgbClr val="000000"/>
              </a:buClr>
              <a:buSzPct val="45833"/>
              <a:buFont typeface="Arial"/>
              <a:buNone/>
            </a:pPr>
            <a:r>
              <a:rPr lang="en" sz="2400" b="1">
                <a:latin typeface="Droid Serif"/>
                <a:ea typeface="Droid Serif"/>
                <a:cs typeface="Droid Serif"/>
                <a:sym typeface="Droid Serif"/>
              </a:rPr>
              <a:t>Morse code </a:t>
            </a:r>
            <a:r>
              <a:rPr lang="en" sz="2400">
                <a:latin typeface="Droid Serif"/>
                <a:ea typeface="Droid Serif"/>
                <a:cs typeface="Droid Serif"/>
                <a:sym typeface="Droid Serif"/>
              </a:rPr>
              <a:t>encodes letters as dots and dashes</a:t>
            </a:r>
          </a:p>
        </p:txBody>
      </p:sp>
      <p:sp>
        <p:nvSpPr>
          <p:cNvPr id="162" name="Shape 162"/>
          <p:cNvSpPr txBox="1"/>
          <p:nvPr/>
        </p:nvSpPr>
        <p:spPr>
          <a:xfrm>
            <a:off x="379525" y="6146981"/>
            <a:ext cx="8334900" cy="657900"/>
          </a:xfrm>
          <a:prstGeom prst="rect">
            <a:avLst/>
          </a:prstGeom>
        </p:spPr>
        <p:txBody>
          <a:bodyPr lIns="91425" tIns="91425" rIns="91425" bIns="91425" anchor="ctr" anchorCtr="0">
            <a:noAutofit/>
          </a:bodyPr>
          <a:lstStyle/>
          <a:p>
            <a:pPr lvl="0" algn="ctr" rtl="0">
              <a:spcBef>
                <a:spcPts val="0"/>
              </a:spcBef>
              <a:buNone/>
            </a:pPr>
            <a:r>
              <a:rPr lang="en" sz="1800" dirty="0">
                <a:latin typeface="Droid Serif"/>
                <a:ea typeface="Droid Serif"/>
                <a:cs typeface="Droid Serif"/>
                <a:sym typeface="Droid Serif"/>
              </a:rPr>
              <a:t>What is the encoding of </a:t>
            </a:r>
            <a:r>
              <a:rPr lang="en" sz="1800" b="1" dirty="0">
                <a:latin typeface="Droid Serif"/>
                <a:ea typeface="Droid Serif"/>
                <a:cs typeface="Droid Serif"/>
                <a:sym typeface="Droid Serif"/>
              </a:rPr>
              <a:t>SOS</a:t>
            </a:r>
            <a:r>
              <a:rPr lang="en" sz="1800" dirty="0">
                <a:latin typeface="Droid Serif"/>
                <a:ea typeface="Droid Serif"/>
                <a:cs typeface="Droid Serif"/>
                <a:sym typeface="Droid Serif"/>
              </a:rPr>
              <a:t> in Morse code?     How about </a:t>
            </a:r>
            <a:r>
              <a:rPr lang="en" sz="1800" b="1" dirty="0">
                <a:latin typeface="Droid Serif"/>
                <a:ea typeface="Droid Serif"/>
                <a:cs typeface="Droid Serif"/>
                <a:sym typeface="Droid Serif"/>
              </a:rPr>
              <a:t>FOG? </a:t>
            </a:r>
            <a:r>
              <a:rPr lang="en" sz="1800" b="1" dirty="0" smtClean="0">
                <a:latin typeface="Droid Serif"/>
                <a:ea typeface="Droid Serif"/>
                <a:cs typeface="Droid Serif"/>
                <a:sym typeface="Droid Serif"/>
              </a:rPr>
              <a:t>      </a:t>
            </a:r>
            <a:endParaRPr lang="en" sz="1800" b="1" dirty="0">
              <a:latin typeface="Droid Serif"/>
              <a:ea typeface="Droid Serif"/>
              <a:cs typeface="Droid Serif"/>
              <a:sym typeface="Droid Serif"/>
            </a:endParaRPr>
          </a:p>
        </p:txBody>
      </p:sp>
      <p:grpSp>
        <p:nvGrpSpPr>
          <p:cNvPr id="2" name="Group 1"/>
          <p:cNvGrpSpPr/>
          <p:nvPr/>
        </p:nvGrpSpPr>
        <p:grpSpPr>
          <a:xfrm>
            <a:off x="469837" y="2264687"/>
            <a:ext cx="5211000" cy="3347700"/>
            <a:chOff x="3632300" y="2580250"/>
            <a:chExt cx="5211000" cy="3347700"/>
          </a:xfrm>
        </p:grpSpPr>
        <p:pic>
          <p:nvPicPr>
            <p:cNvPr id="163" name="Shape 163"/>
            <p:cNvPicPr preferRelativeResize="0"/>
            <p:nvPr/>
          </p:nvPicPr>
          <p:blipFill>
            <a:blip r:embed="rId3"/>
            <a:stretch>
              <a:fillRect/>
            </a:stretch>
          </p:blipFill>
          <p:spPr>
            <a:xfrm>
              <a:off x="3650487" y="2594737"/>
              <a:ext cx="5192813" cy="3333213"/>
            </a:xfrm>
            <a:prstGeom prst="rect">
              <a:avLst/>
            </a:prstGeom>
            <a:noFill/>
            <a:ln>
              <a:noFill/>
            </a:ln>
          </p:spPr>
        </p:pic>
        <p:sp>
          <p:nvSpPr>
            <p:cNvPr id="164" name="Shape 164"/>
            <p:cNvSpPr/>
            <p:nvPr/>
          </p:nvSpPr>
          <p:spPr>
            <a:xfrm>
              <a:off x="3632300" y="2580250"/>
              <a:ext cx="5210999" cy="3347700"/>
            </a:xfrm>
            <a:prstGeom prst="rect">
              <a:avLst/>
            </a:prstGeom>
            <a:noFill/>
            <a:ln w="19050" cap="flat">
              <a:solidFill>
                <a:srgbClr val="E69138"/>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grpSp>
      <p:sp>
        <p:nvSpPr>
          <p:cNvPr id="165" name="Shape 165"/>
          <p:cNvSpPr txBox="1"/>
          <p:nvPr/>
        </p:nvSpPr>
        <p:spPr>
          <a:xfrm>
            <a:off x="4833325" y="1390912"/>
            <a:ext cx="2293799" cy="336000"/>
          </a:xfrm>
          <a:prstGeom prst="rect">
            <a:avLst/>
          </a:prstGeom>
        </p:spPr>
        <p:txBody>
          <a:bodyPr lIns="91425" tIns="91425" rIns="91425" bIns="91425" anchor="ctr" anchorCtr="0">
            <a:noAutofit/>
          </a:bodyPr>
          <a:lstStyle/>
          <a:p>
            <a:pPr lvl="0" algn="ctr" rtl="0">
              <a:spcBef>
                <a:spcPts val="0"/>
              </a:spcBef>
              <a:buNone/>
            </a:pPr>
            <a:r>
              <a:rPr lang="en" sz="900">
                <a:latin typeface="Droid Serif"/>
                <a:ea typeface="Droid Serif"/>
                <a:cs typeface="Droid Serif"/>
                <a:sym typeface="Droid Serif"/>
              </a:rPr>
              <a:t>short sound: "dit"</a:t>
            </a:r>
          </a:p>
        </p:txBody>
      </p:sp>
      <p:sp>
        <p:nvSpPr>
          <p:cNvPr id="166" name="Shape 166"/>
          <p:cNvSpPr txBox="1"/>
          <p:nvPr/>
        </p:nvSpPr>
        <p:spPr>
          <a:xfrm>
            <a:off x="6357450" y="1390912"/>
            <a:ext cx="2293799" cy="336000"/>
          </a:xfrm>
          <a:prstGeom prst="rect">
            <a:avLst/>
          </a:prstGeom>
        </p:spPr>
        <p:txBody>
          <a:bodyPr lIns="91425" tIns="91425" rIns="91425" bIns="91425" anchor="ctr" anchorCtr="0">
            <a:noAutofit/>
          </a:bodyPr>
          <a:lstStyle/>
          <a:p>
            <a:pPr lvl="0" algn="ctr" rtl="0">
              <a:spcBef>
                <a:spcPts val="0"/>
              </a:spcBef>
              <a:buNone/>
            </a:pPr>
            <a:r>
              <a:rPr lang="en" sz="900" dirty="0">
                <a:latin typeface="Droid Serif"/>
                <a:ea typeface="Droid Serif"/>
                <a:cs typeface="Droid Serif"/>
                <a:sym typeface="Droid Serif"/>
              </a:rPr>
              <a:t>long sound: "dah"</a:t>
            </a:r>
          </a:p>
        </p:txBody>
      </p:sp>
      <p:cxnSp>
        <p:nvCxnSpPr>
          <p:cNvPr id="18" name="Straight Connector 17"/>
          <p:cNvCxnSpPr/>
          <p:nvPr/>
        </p:nvCxnSpPr>
        <p:spPr>
          <a:xfrm>
            <a:off x="4134133" y="1943139"/>
            <a:ext cx="40083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209091" y="4782769"/>
            <a:ext cx="91858"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770789" y="1946571"/>
            <a:ext cx="91858"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Shape 166"/>
          <p:cNvSpPr txBox="1"/>
          <p:nvPr/>
        </p:nvSpPr>
        <p:spPr>
          <a:xfrm>
            <a:off x="3811437" y="2014325"/>
            <a:ext cx="1046224" cy="168000"/>
          </a:xfrm>
          <a:prstGeom prst="rect">
            <a:avLst/>
          </a:prstGeom>
        </p:spPr>
        <p:txBody>
          <a:bodyPr lIns="91425" tIns="91425" rIns="91425" bIns="91425" anchor="ctr" anchorCtr="0">
            <a:noAutofit/>
          </a:bodyPr>
          <a:lstStyle/>
          <a:p>
            <a:pPr lvl="0" algn="ctr" rtl="0">
              <a:spcBef>
                <a:spcPts val="0"/>
              </a:spcBef>
              <a:buNone/>
            </a:pPr>
            <a:r>
              <a:rPr lang="en" sz="900" b="1" dirty="0" smtClean="0">
                <a:solidFill>
                  <a:schemeClr val="tx1"/>
                </a:solidFill>
                <a:latin typeface="Calibri" panose="020F0502020204030204" pitchFamily="34" charset="0"/>
                <a:ea typeface="Droid Serif"/>
                <a:cs typeface="Droid Serif"/>
                <a:sym typeface="Droid Serif"/>
              </a:rPr>
              <a:t>orange = dash</a:t>
            </a:r>
            <a:endParaRPr lang="en" sz="900" b="1" dirty="0">
              <a:solidFill>
                <a:schemeClr val="tx1"/>
              </a:solidFill>
              <a:latin typeface="Calibri" panose="020F0502020204030204" pitchFamily="34" charset="0"/>
              <a:ea typeface="Droid Serif"/>
              <a:cs typeface="Droid Serif"/>
              <a:sym typeface="Droid Serif"/>
            </a:endParaRPr>
          </a:p>
        </p:txBody>
      </p:sp>
      <p:sp>
        <p:nvSpPr>
          <p:cNvPr id="22" name="Shape 166"/>
          <p:cNvSpPr txBox="1"/>
          <p:nvPr/>
        </p:nvSpPr>
        <p:spPr>
          <a:xfrm>
            <a:off x="1404502" y="2018836"/>
            <a:ext cx="732574" cy="168000"/>
          </a:xfrm>
          <a:prstGeom prst="rect">
            <a:avLst/>
          </a:prstGeom>
        </p:spPr>
        <p:txBody>
          <a:bodyPr lIns="91425" tIns="91425" rIns="91425" bIns="91425" anchor="ctr" anchorCtr="0">
            <a:noAutofit/>
          </a:bodyPr>
          <a:lstStyle/>
          <a:p>
            <a:pPr lvl="0" algn="ctr" rtl="0">
              <a:spcBef>
                <a:spcPts val="0"/>
              </a:spcBef>
              <a:buNone/>
            </a:pPr>
            <a:r>
              <a:rPr lang="en" sz="900" b="1" dirty="0" smtClean="0">
                <a:solidFill>
                  <a:schemeClr val="tx1"/>
                </a:solidFill>
                <a:latin typeface="Calibri" panose="020F0502020204030204" pitchFamily="34" charset="0"/>
                <a:ea typeface="Droid Serif"/>
                <a:cs typeface="Droid Serif"/>
                <a:sym typeface="Droid Serif"/>
              </a:rPr>
              <a:t>white = dot</a:t>
            </a:r>
            <a:endParaRPr lang="en" sz="900" b="1" dirty="0">
              <a:solidFill>
                <a:schemeClr val="tx1"/>
              </a:solidFill>
              <a:latin typeface="Calibri" panose="020F0502020204030204" pitchFamily="34" charset="0"/>
              <a:ea typeface="Droid Serif"/>
              <a:cs typeface="Droid Serif"/>
              <a:sym typeface="Droid Serif"/>
            </a:endParaRPr>
          </a:p>
        </p:txBody>
      </p:sp>
      <p:cxnSp>
        <p:nvCxnSpPr>
          <p:cNvPr id="23" name="Straight Connector 22"/>
          <p:cNvCxnSpPr/>
          <p:nvPr/>
        </p:nvCxnSpPr>
        <p:spPr>
          <a:xfrm>
            <a:off x="6045301" y="4789208"/>
            <a:ext cx="40083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524005" y="4789208"/>
            <a:ext cx="40083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002709" y="4789208"/>
            <a:ext cx="40083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741771" y="4782769"/>
            <a:ext cx="40083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367435" y="4782769"/>
            <a:ext cx="40083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6508906" y="4957157"/>
            <a:ext cx="1789272" cy="307777"/>
          </a:xfrm>
          <a:prstGeom prst="rect">
            <a:avLst/>
          </a:prstGeom>
        </p:spPr>
        <p:txBody>
          <a:bodyPr wrap="none">
            <a:spAutoFit/>
          </a:bodyPr>
          <a:lstStyle/>
          <a:p>
            <a:r>
              <a:rPr lang="en" dirty="0" smtClean="0">
                <a:latin typeface="Droid Serif"/>
                <a:ea typeface="Droid Serif"/>
                <a:cs typeface="Droid Serif"/>
                <a:sym typeface="Droid Serif"/>
              </a:rPr>
              <a:t>What is this word?</a:t>
            </a:r>
            <a:endParaRPr lang="en-US" dirty="0"/>
          </a:p>
        </p:txBody>
      </p:sp>
      <mc:AlternateContent xmlns:mc="http://schemas.openxmlformats.org/markup-compatibility/2006">
        <mc:Choice xmlns:p14="http://schemas.microsoft.com/office/powerpoint/2010/main" Requires="p14">
          <p:contentPart p14:bwMode="auto" r:id="rId4">
            <p14:nvContentPartPr>
              <p14:cNvPr id="6" name="Ink 5"/>
              <p14:cNvContentPartPr/>
              <p14:nvPr/>
            </p14:nvContentPartPr>
            <p14:xfrm>
              <a:off x="3232440" y="3098520"/>
              <a:ext cx="5358240" cy="3116880"/>
            </p14:xfrm>
          </p:contentPart>
        </mc:Choice>
        <mc:Fallback>
          <p:pic>
            <p:nvPicPr>
              <p:cNvPr id="6" name="Ink 5"/>
              <p:cNvPicPr/>
              <p:nvPr/>
            </p:nvPicPr>
            <p:blipFill>
              <a:blip r:embed="rId5"/>
              <a:stretch>
                <a:fillRect/>
              </a:stretch>
            </p:blipFill>
            <p:spPr>
              <a:xfrm>
                <a:off x="3223080" y="3089160"/>
                <a:ext cx="5376960" cy="3135600"/>
              </a:xfrm>
              <a:prstGeom prst="rect">
                <a:avLst/>
              </a:prstGeom>
            </p:spPr>
          </p:pic>
        </mc:Fallback>
      </mc:AlternateContent>
    </p:spTree>
    <p:extLst>
      <p:ext uri="{BB962C8B-B14F-4D97-AF65-F5344CB8AC3E}">
        <p14:creationId xmlns:p14="http://schemas.microsoft.com/office/powerpoint/2010/main" val="1700593512"/>
      </p:ext>
    </p:extLst>
  </p:cSld>
  <p:clrMapOvr>
    <a:masterClrMapping/>
  </p:clrMapOvr>
  <p:transition spd="slow">
    <p:cut/>
  </p:transition>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Shape 810"/>
          <p:cNvSpPr txBox="1">
            <a:spLocks noGrp="1"/>
          </p:cNvSpPr>
          <p:nvPr>
            <p:ph type="title"/>
          </p:nvPr>
        </p:nvSpPr>
        <p:spPr>
          <a:xfrm>
            <a:off x="254467" y="169362"/>
            <a:ext cx="8229600" cy="691799"/>
          </a:xfrm>
          <a:prstGeom prst="rect">
            <a:avLst/>
          </a:prstGeom>
        </p:spPr>
        <p:txBody>
          <a:bodyPr lIns="91425" tIns="91425" rIns="91425" bIns="91425" anchor="b" anchorCtr="0">
            <a:noAutofit/>
          </a:bodyPr>
          <a:lstStyle/>
          <a:p>
            <a:pPr lvl="0" rtl="0">
              <a:spcBef>
                <a:spcPts val="0"/>
              </a:spcBef>
              <a:buNone/>
            </a:pPr>
            <a:r>
              <a:rPr lang="en">
                <a:latin typeface="Droid Serif"/>
                <a:ea typeface="Droid Serif"/>
                <a:cs typeface="Droid Serif"/>
                <a:sym typeface="Droid Serif"/>
              </a:rPr>
              <a:t>Let's decode!</a:t>
            </a:r>
          </a:p>
        </p:txBody>
      </p:sp>
      <p:graphicFrame>
        <p:nvGraphicFramePr>
          <p:cNvPr id="811" name="Shape 811"/>
          <p:cNvGraphicFramePr/>
          <p:nvPr/>
        </p:nvGraphicFramePr>
        <p:xfrm>
          <a:off x="1009875" y="1420212"/>
          <a:ext cx="7124250" cy="3298375"/>
        </p:xfrm>
        <a:graphic>
          <a:graphicData uri="http://schemas.openxmlformats.org/drawingml/2006/table">
            <a:tbl>
              <a:tblPr>
                <a:noFill/>
                <a:tableStyleId>{CA8AE0FD-8EBD-4E56-BD7D-DA111DFE8E91}</a:tableStyleId>
              </a:tblPr>
              <a:tblGrid>
                <a:gridCol w="1527750"/>
                <a:gridCol w="1512150"/>
                <a:gridCol w="1234650"/>
                <a:gridCol w="1424850"/>
                <a:gridCol w="1424850"/>
              </a:tblGrid>
              <a:tr h="344775">
                <a:tc>
                  <a:txBody>
                    <a:bodyPr/>
                    <a:lstStyle/>
                    <a:p>
                      <a:pPr lvl="0" algn="ctr" rtl="0">
                        <a:spcBef>
                          <a:spcPts val="0"/>
                        </a:spcBef>
                        <a:buNone/>
                      </a:pPr>
                      <a:r>
                        <a:rPr lang="en" sz="1440">
                          <a:solidFill>
                            <a:srgbClr val="0000FF"/>
                          </a:solidFill>
                        </a:rPr>
                        <a:t>Color</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a:solidFill>
                            <a:srgbClr val="0000FF"/>
                          </a:solidFill>
                        </a:rPr>
                        <a:t>Brick Type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a:solidFill>
                            <a:srgbClr val="0000FF"/>
                          </a:solidFill>
                        </a:rPr>
                        <a:t>Orientation</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a:solidFill>
                            <a:srgbClr val="0000FF"/>
                          </a:solidFill>
                        </a:rPr>
                        <a:t>X-coordinate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a:solidFill>
                            <a:srgbClr val="0000FF"/>
                          </a:solidFill>
                        </a:rPr>
                        <a:t>Y-coordinate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738400">
                <a:tc>
                  <a:txBody>
                    <a:bodyPr/>
                    <a:lstStyle/>
                    <a:p>
                      <a:pPr marL="19050" lvl="0" indent="0" algn="ctr" rtl="0">
                        <a:spcBef>
                          <a:spcPts val="0"/>
                        </a:spcBef>
                        <a:buNone/>
                      </a:pPr>
                      <a:r>
                        <a:rPr lang="en" sz="2400" b="1">
                          <a:solidFill>
                            <a:srgbClr val="000000"/>
                          </a:solidFill>
                          <a:latin typeface="Arial"/>
                          <a:ea typeface="Arial"/>
                          <a:cs typeface="Arial"/>
                          <a:sym typeface="Arial"/>
                        </a:rPr>
                        <a:t>001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r>
                        <a:rPr lang="en" sz="2400" b="1">
                          <a:solidFill>
                            <a:srgbClr val="000000"/>
                          </a:solidFill>
                          <a:latin typeface="Arial"/>
                          <a:ea typeface="Arial"/>
                          <a:cs typeface="Arial"/>
                          <a:sym typeface="Arial"/>
                        </a:rPr>
                        <a:t>001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r>
                        <a:rPr lang="en" sz="2400" b="1"/>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r>
                        <a:rPr lang="en" sz="2400" b="1"/>
                        <a:t>0000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r>
                        <a:rPr lang="en" sz="2400" b="1"/>
                        <a:t>0000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738400">
                <a:tc>
                  <a:txBody>
                    <a:bodyPr/>
                    <a:lstStyle/>
                    <a:p>
                      <a:pPr marL="19050" lvl="0" indent="0" algn="ctr" rtl="0">
                        <a:spcBef>
                          <a:spcPts val="0"/>
                        </a:spcBef>
                        <a:buNone/>
                      </a:pPr>
                      <a:r>
                        <a:rPr lang="en" sz="2400" b="1"/>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r>
                        <a:rPr lang="en" sz="2400" b="1"/>
                        <a:t>001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r>
                        <a:rPr lang="en" sz="2400" b="1"/>
                        <a:t>001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r>
                        <a:rPr lang="en" sz="2400" b="1"/>
                        <a:t>0011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r>
                        <a:rPr lang="en" sz="2400" b="1"/>
                        <a:t>0000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738400">
                <a:tc>
                  <a:txBody>
                    <a:bodyPr/>
                    <a:lstStyle/>
                    <a:p>
                      <a:pPr marL="19050" lvl="0" indent="0" algn="ctr" rtl="0">
                        <a:spcBef>
                          <a:spcPts val="0"/>
                        </a:spcBef>
                        <a:buNone/>
                      </a:pPr>
                      <a:r>
                        <a:rPr lang="en" sz="2400" b="1"/>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r>
                        <a:rPr lang="en" sz="2400" b="1"/>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r>
                        <a:rPr lang="en" sz="2400" b="1"/>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r>
                        <a:rPr lang="en" sz="2400" b="1"/>
                        <a:t>0001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r>
                        <a:rPr lang="en" sz="2400" b="1"/>
                        <a:t>0000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738400">
                <a:tc>
                  <a:txBody>
                    <a:bodyPr/>
                    <a:lstStyle/>
                    <a:p>
                      <a:pPr marL="19050" lvl="0" indent="0" algn="ctr" rtl="0">
                        <a:spcBef>
                          <a:spcPts val="0"/>
                        </a:spcBef>
                        <a:buNone/>
                      </a:pPr>
                      <a:r>
                        <a:rPr lang="en" sz="2400" b="1"/>
                        <a:t>001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r>
                        <a:rPr lang="en" sz="2400" b="1"/>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r>
                        <a:rPr lang="en" sz="2400" b="1"/>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r>
                        <a:rPr lang="en" sz="2400" b="1"/>
                        <a:t>0001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r>
                        <a:rPr lang="en" sz="2400" b="1"/>
                        <a:t>0000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sp>
        <p:nvSpPr>
          <p:cNvPr id="812" name="Shape 812"/>
          <p:cNvSpPr txBox="1"/>
          <p:nvPr/>
        </p:nvSpPr>
        <p:spPr>
          <a:xfrm>
            <a:off x="345900" y="4950025"/>
            <a:ext cx="2660700" cy="460800"/>
          </a:xfrm>
          <a:prstGeom prst="rect">
            <a:avLst/>
          </a:prstGeom>
        </p:spPr>
        <p:txBody>
          <a:bodyPr lIns="91425" tIns="91425" rIns="91425" bIns="91425" anchor="t" anchorCtr="0">
            <a:noAutofit/>
          </a:bodyPr>
          <a:lstStyle/>
          <a:p>
            <a:pPr lvl="0" rtl="0">
              <a:spcBef>
                <a:spcPts val="0"/>
              </a:spcBef>
              <a:buNone/>
            </a:pPr>
            <a:r>
              <a:rPr lang="en" sz="2666" u="sng">
                <a:solidFill>
                  <a:srgbClr val="000000"/>
                </a:solidFill>
                <a:latin typeface="Droid Serif"/>
                <a:ea typeface="Droid Serif"/>
                <a:cs typeface="Droid Serif"/>
                <a:sym typeface="Droid Serif"/>
              </a:rPr>
              <a:t>Lege</a:t>
            </a:r>
            <a:r>
              <a:rPr lang="en" sz="2666" u="sng">
                <a:latin typeface="Droid Serif"/>
                <a:ea typeface="Droid Serif"/>
                <a:cs typeface="Droid Serif"/>
                <a:sym typeface="Droid Serif"/>
              </a:rPr>
              <a:t>n</a:t>
            </a:r>
            <a:r>
              <a:rPr lang="en" sz="2666" u="sng">
                <a:solidFill>
                  <a:srgbClr val="000000"/>
                </a:solidFill>
                <a:latin typeface="Droid Serif"/>
                <a:ea typeface="Droid Serif"/>
                <a:cs typeface="Droid Serif"/>
                <a:sym typeface="Droid Serif"/>
              </a:rPr>
              <a:t>d/codes:</a:t>
            </a:r>
          </a:p>
        </p:txBody>
      </p:sp>
      <p:graphicFrame>
        <p:nvGraphicFramePr>
          <p:cNvPr id="813" name="Shape 813"/>
          <p:cNvGraphicFramePr/>
          <p:nvPr/>
        </p:nvGraphicFramePr>
        <p:xfrm>
          <a:off x="442150" y="5611107"/>
          <a:ext cx="2394250" cy="939546"/>
        </p:xfrm>
        <a:graphic>
          <a:graphicData uri="http://schemas.openxmlformats.org/drawingml/2006/table">
            <a:tbl>
              <a:tblPr>
                <a:noFill/>
                <a:tableStyleId>{8628327E-1C35-41E2-AC0F-3087D8B4FF00}</a:tableStyleId>
              </a:tblPr>
              <a:tblGrid>
                <a:gridCol w="1197125"/>
                <a:gridCol w="1197125"/>
              </a:tblGrid>
              <a:tr h="0">
                <a:tc>
                  <a:txBody>
                    <a:bodyPr/>
                    <a:lstStyle/>
                    <a:p>
                      <a:pPr lvl="0" algn="ctr" rtl="0">
                        <a:spcBef>
                          <a:spcPts val="0"/>
                        </a:spcBef>
                        <a:buNone/>
                      </a:pPr>
                      <a:r>
                        <a:rPr lang="en" sz="1440">
                          <a:solidFill>
                            <a:srgbClr val="0000FF"/>
                          </a:solidFill>
                          <a:latin typeface="Arial"/>
                          <a:ea typeface="Arial"/>
                          <a:cs typeface="Arial"/>
                          <a:sym typeface="Arial"/>
                        </a:rPr>
                        <a:t>color</a:t>
                      </a:r>
                    </a:p>
                  </a:txBody>
                  <a:tcPr marL="28575" marR="28575" marT="28575" marB="28575" anchor="ctr">
                    <a:lnL w="9525" cap="flat">
                      <a:solidFill>
                        <a:srgbClr val="000000"/>
                      </a:solidFill>
                      <a:prstDash val="solid"/>
                      <a:round/>
                      <a:headEnd type="none" w="med" len="med"/>
                      <a:tailEnd type="none" w="med" len="med"/>
                    </a:lnL>
                    <a:lnR w="9525" cap="flat">
                      <a:solidFill>
                        <a:srgbClr val="0000FF"/>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260">
                          <a:solidFill>
                            <a:srgbClr val="0000FF"/>
                          </a:solidFill>
                        </a:rPr>
                        <a:t>binary</a:t>
                      </a:r>
                    </a:p>
                  </a:txBody>
                  <a:tcPr marL="28575" marR="28575" marT="28575" marB="28575" anchor="ctr">
                    <a:lnL w="9525" cap="flat">
                      <a:solidFill>
                        <a:srgbClr val="0000FF"/>
                      </a:solidFill>
                      <a:prstDash val="solid"/>
                      <a:round/>
                      <a:headEnd type="none" w="med" len="med"/>
                      <a:tailEnd type="none" w="med" len="med"/>
                    </a:lnL>
                    <a:lnR w="9525" cap="flat">
                      <a:solidFill>
                        <a:srgbClr val="0000FF"/>
                      </a:solidFill>
                      <a:prstDash val="solid"/>
                      <a:round/>
                      <a:headEnd type="none" w="med" len="med"/>
                      <a:tailEnd type="none" w="med" len="med"/>
                    </a:lnR>
                    <a:lnT w="9525" cap="flat">
                      <a:solidFill>
                        <a:srgbClr val="0000FF"/>
                      </a:solidFill>
                      <a:prstDash val="solid"/>
                      <a:round/>
                      <a:headEnd type="none" w="med" len="med"/>
                      <a:tailEnd type="none" w="med" len="med"/>
                    </a:lnT>
                    <a:lnB w="9525" cap="flat">
                      <a:solidFill>
                        <a:srgbClr val="0000FF"/>
                      </a:solidFill>
                      <a:prstDash val="solid"/>
                      <a:round/>
                      <a:headEnd type="none" w="med" len="med"/>
                      <a:tailEnd type="none" w="med" len="med"/>
                    </a:lnB>
                  </a:tcPr>
                </a:tc>
              </a:tr>
              <a:tr h="0">
                <a:tc>
                  <a:txBody>
                    <a:bodyPr/>
                    <a:lstStyle/>
                    <a:p>
                      <a:pPr lvl="0" algn="ctr" rtl="0">
                        <a:spcBef>
                          <a:spcPts val="0"/>
                        </a:spcBef>
                        <a:buNone/>
                      </a:pPr>
                      <a:r>
                        <a:rPr lang="en" sz="1800" b="1"/>
                        <a:t>White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00</a:t>
                      </a:r>
                      <a:r>
                        <a:rPr lang="en" sz="1800" b="1">
                          <a:solidFill>
                            <a:srgbClr val="000000"/>
                          </a:solidFill>
                          <a:latin typeface="Arial"/>
                          <a:ea typeface="Arial"/>
                          <a:cs typeface="Arial"/>
                          <a:sym typeface="Arial"/>
                        </a:rPr>
                        <a:t>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FF"/>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800" b="1"/>
                        <a:t>Blue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00</a:t>
                      </a:r>
                      <a:r>
                        <a:rPr lang="en" sz="1800" b="1">
                          <a:solidFill>
                            <a:srgbClr val="000000"/>
                          </a:solidFill>
                          <a:latin typeface="Arial"/>
                          <a:ea typeface="Arial"/>
                          <a:cs typeface="Arial"/>
                          <a:sym typeface="Arial"/>
                        </a:rPr>
                        <a:t>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graphicFrame>
        <p:nvGraphicFramePr>
          <p:cNvPr id="814" name="Shape 814"/>
          <p:cNvGraphicFramePr/>
          <p:nvPr/>
        </p:nvGraphicFramePr>
        <p:xfrm>
          <a:off x="3170325" y="5611107"/>
          <a:ext cx="2997250" cy="939546"/>
        </p:xfrm>
        <a:graphic>
          <a:graphicData uri="http://schemas.openxmlformats.org/drawingml/2006/table">
            <a:tbl>
              <a:tblPr>
                <a:noFill/>
                <a:tableStyleId>{FB52405F-8A84-4377-8631-FC6E9BBF0E7C}</a:tableStyleId>
              </a:tblPr>
              <a:tblGrid>
                <a:gridCol w="1498625"/>
                <a:gridCol w="1498625"/>
              </a:tblGrid>
              <a:tr h="0">
                <a:tc>
                  <a:txBody>
                    <a:bodyPr/>
                    <a:lstStyle/>
                    <a:p>
                      <a:pPr lvl="0" algn="ctr" rtl="0">
                        <a:spcBef>
                          <a:spcPts val="0"/>
                        </a:spcBef>
                        <a:buNone/>
                      </a:pPr>
                      <a:r>
                        <a:rPr lang="en" sz="1440">
                          <a:solidFill>
                            <a:srgbClr val="0000FF"/>
                          </a:solidFill>
                          <a:latin typeface="Arial"/>
                          <a:ea typeface="Arial"/>
                          <a:cs typeface="Arial"/>
                          <a:sym typeface="Arial"/>
                        </a:rPr>
                        <a:t>brick type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260">
                          <a:solidFill>
                            <a:srgbClr val="0000FF"/>
                          </a:solidFill>
                        </a:rPr>
                        <a:t>binary</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800" b="1">
                          <a:solidFill>
                            <a:srgbClr val="000000"/>
                          </a:solidFill>
                          <a:latin typeface="Arial"/>
                          <a:ea typeface="Arial"/>
                          <a:cs typeface="Arial"/>
                          <a:sym typeface="Arial"/>
                        </a:rPr>
                        <a:t>2X3</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00</a:t>
                      </a:r>
                      <a:r>
                        <a:rPr lang="en" sz="1800" b="1">
                          <a:solidFill>
                            <a:srgbClr val="000000"/>
                          </a:solidFill>
                          <a:latin typeface="Arial"/>
                          <a:ea typeface="Arial"/>
                          <a:cs typeface="Arial"/>
                          <a:sym typeface="Arial"/>
                        </a:rPr>
                        <a:t>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800" b="1">
                          <a:solidFill>
                            <a:srgbClr val="000000"/>
                          </a:solidFill>
                          <a:latin typeface="Arial"/>
                          <a:ea typeface="Arial"/>
                          <a:cs typeface="Arial"/>
                          <a:sym typeface="Arial"/>
                        </a:rPr>
                        <a:t>2X2</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00</a:t>
                      </a:r>
                      <a:r>
                        <a:rPr lang="en" sz="1800" b="1">
                          <a:solidFill>
                            <a:srgbClr val="000000"/>
                          </a:solidFill>
                          <a:latin typeface="Arial"/>
                          <a:ea typeface="Arial"/>
                          <a:cs typeface="Arial"/>
                          <a:sym typeface="Arial"/>
                        </a:rPr>
                        <a:t>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graphicFrame>
        <p:nvGraphicFramePr>
          <p:cNvPr id="815" name="Shape 815"/>
          <p:cNvGraphicFramePr/>
          <p:nvPr/>
        </p:nvGraphicFramePr>
        <p:xfrm>
          <a:off x="6385750" y="5611107"/>
          <a:ext cx="2525650" cy="939546"/>
        </p:xfrm>
        <a:graphic>
          <a:graphicData uri="http://schemas.openxmlformats.org/drawingml/2006/table">
            <a:tbl>
              <a:tblPr>
                <a:noFill/>
                <a:tableStyleId>{947BC136-FE98-482C-A8AD-06E47D3FC5ED}</a:tableStyleId>
              </a:tblPr>
              <a:tblGrid>
                <a:gridCol w="1262825"/>
                <a:gridCol w="1262825"/>
              </a:tblGrid>
              <a:tr h="0">
                <a:tc>
                  <a:txBody>
                    <a:bodyPr/>
                    <a:lstStyle/>
                    <a:p>
                      <a:pPr lvl="0" algn="ctr" rtl="0">
                        <a:spcBef>
                          <a:spcPts val="0"/>
                        </a:spcBef>
                        <a:buNone/>
                      </a:pPr>
                      <a:r>
                        <a:rPr lang="en" sz="1440">
                          <a:solidFill>
                            <a:srgbClr val="0000FF"/>
                          </a:solidFill>
                          <a:latin typeface="Arial"/>
                          <a:ea typeface="Arial"/>
                          <a:cs typeface="Arial"/>
                          <a:sym typeface="Arial"/>
                        </a:rPr>
                        <a:t>orientation</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260">
                          <a:solidFill>
                            <a:srgbClr val="0000FF"/>
                          </a:solidFill>
                        </a:rPr>
                        <a:t>binary</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800" b="1">
                          <a:solidFill>
                            <a:srgbClr val="000000"/>
                          </a:solidFill>
                          <a:latin typeface="Arial"/>
                          <a:ea typeface="Arial"/>
                          <a:cs typeface="Arial"/>
                          <a:sym typeface="Arial"/>
                        </a:rPr>
                        <a:t>horizontal</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00</a:t>
                      </a:r>
                      <a:r>
                        <a:rPr lang="en" sz="1800" b="1">
                          <a:solidFill>
                            <a:srgbClr val="000000"/>
                          </a:solidFill>
                          <a:latin typeface="Arial"/>
                          <a:ea typeface="Arial"/>
                          <a:cs typeface="Arial"/>
                          <a:sym typeface="Arial"/>
                        </a:rPr>
                        <a:t>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800" b="1">
                          <a:solidFill>
                            <a:srgbClr val="000000"/>
                          </a:solidFill>
                          <a:latin typeface="Arial"/>
                          <a:ea typeface="Arial"/>
                          <a:cs typeface="Arial"/>
                          <a:sym typeface="Arial"/>
                        </a:rPr>
                        <a:t>vertical</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00</a:t>
                      </a:r>
                      <a:r>
                        <a:rPr lang="en" sz="1800" b="1">
                          <a:solidFill>
                            <a:srgbClr val="000000"/>
                          </a:solidFill>
                          <a:latin typeface="Arial"/>
                          <a:ea typeface="Arial"/>
                          <a:cs typeface="Arial"/>
                          <a:sym typeface="Arial"/>
                        </a:rPr>
                        <a:t>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sp>
        <p:nvSpPr>
          <p:cNvPr id="816" name="Shape 816"/>
          <p:cNvSpPr txBox="1"/>
          <p:nvPr/>
        </p:nvSpPr>
        <p:spPr>
          <a:xfrm>
            <a:off x="118950" y="1900575"/>
            <a:ext cx="790799" cy="418200"/>
          </a:xfrm>
          <a:prstGeom prst="rect">
            <a:avLst/>
          </a:prstGeom>
          <a:solidFill>
            <a:srgbClr val="CFE2F3"/>
          </a:solidFill>
        </p:spPr>
        <p:txBody>
          <a:bodyPr lIns="91425" tIns="91425" rIns="91425" bIns="91425" anchor="ctr" anchorCtr="0">
            <a:noAutofit/>
          </a:bodyPr>
          <a:lstStyle/>
          <a:p>
            <a:pPr lvl="0" algn="ctr" rtl="0">
              <a:spcBef>
                <a:spcPts val="0"/>
              </a:spcBef>
              <a:buNone/>
            </a:pPr>
            <a:r>
              <a:rPr lang="en" sz="1200" b="1">
                <a:latin typeface="Droid Serif"/>
                <a:ea typeface="Droid Serif"/>
                <a:cs typeface="Droid Serif"/>
                <a:sym typeface="Droid Serif"/>
              </a:rPr>
              <a:t>brick 1</a:t>
            </a:r>
          </a:p>
        </p:txBody>
      </p:sp>
      <p:sp>
        <p:nvSpPr>
          <p:cNvPr id="817" name="Shape 817"/>
          <p:cNvSpPr txBox="1"/>
          <p:nvPr/>
        </p:nvSpPr>
        <p:spPr>
          <a:xfrm>
            <a:off x="118950" y="2662575"/>
            <a:ext cx="790799" cy="418200"/>
          </a:xfrm>
          <a:prstGeom prst="rect">
            <a:avLst/>
          </a:prstGeom>
          <a:solidFill>
            <a:srgbClr val="CFE2F3"/>
          </a:solidFill>
        </p:spPr>
        <p:txBody>
          <a:bodyPr lIns="91425" tIns="91425" rIns="91425" bIns="91425" anchor="ctr" anchorCtr="0">
            <a:noAutofit/>
          </a:bodyPr>
          <a:lstStyle/>
          <a:p>
            <a:pPr lvl="0" algn="ctr" rtl="0">
              <a:spcBef>
                <a:spcPts val="0"/>
              </a:spcBef>
              <a:buNone/>
            </a:pPr>
            <a:r>
              <a:rPr lang="en" sz="1200" b="1">
                <a:latin typeface="Droid Serif"/>
                <a:ea typeface="Droid Serif"/>
                <a:cs typeface="Droid Serif"/>
                <a:sym typeface="Droid Serif"/>
              </a:rPr>
              <a:t>brick 2</a:t>
            </a:r>
          </a:p>
        </p:txBody>
      </p:sp>
      <p:sp>
        <p:nvSpPr>
          <p:cNvPr id="818" name="Shape 818"/>
          <p:cNvSpPr txBox="1"/>
          <p:nvPr/>
        </p:nvSpPr>
        <p:spPr>
          <a:xfrm>
            <a:off x="118950" y="3424575"/>
            <a:ext cx="790799" cy="418200"/>
          </a:xfrm>
          <a:prstGeom prst="rect">
            <a:avLst/>
          </a:prstGeom>
          <a:solidFill>
            <a:srgbClr val="CFE2F3"/>
          </a:solidFill>
        </p:spPr>
        <p:txBody>
          <a:bodyPr lIns="91425" tIns="91425" rIns="91425" bIns="91425" anchor="ctr" anchorCtr="0">
            <a:noAutofit/>
          </a:bodyPr>
          <a:lstStyle/>
          <a:p>
            <a:pPr lvl="0" algn="ctr" rtl="0">
              <a:spcBef>
                <a:spcPts val="0"/>
              </a:spcBef>
              <a:buNone/>
            </a:pPr>
            <a:r>
              <a:rPr lang="en" sz="1200" b="1">
                <a:latin typeface="Droid Serif"/>
                <a:ea typeface="Droid Serif"/>
                <a:cs typeface="Droid Serif"/>
                <a:sym typeface="Droid Serif"/>
              </a:rPr>
              <a:t>brick 3</a:t>
            </a:r>
          </a:p>
        </p:txBody>
      </p:sp>
      <p:sp>
        <p:nvSpPr>
          <p:cNvPr id="819" name="Shape 819"/>
          <p:cNvSpPr txBox="1"/>
          <p:nvPr/>
        </p:nvSpPr>
        <p:spPr>
          <a:xfrm>
            <a:off x="118950" y="4186575"/>
            <a:ext cx="790799" cy="418200"/>
          </a:xfrm>
          <a:prstGeom prst="rect">
            <a:avLst/>
          </a:prstGeom>
          <a:solidFill>
            <a:srgbClr val="CFE2F3"/>
          </a:solidFill>
        </p:spPr>
        <p:txBody>
          <a:bodyPr lIns="91425" tIns="91425" rIns="91425" bIns="91425" anchor="ctr" anchorCtr="0">
            <a:noAutofit/>
          </a:bodyPr>
          <a:lstStyle/>
          <a:p>
            <a:pPr lvl="0" algn="ctr" rtl="0">
              <a:spcBef>
                <a:spcPts val="0"/>
              </a:spcBef>
              <a:buNone/>
            </a:pPr>
            <a:r>
              <a:rPr lang="en" sz="1200" b="1">
                <a:latin typeface="Droid Serif"/>
                <a:ea typeface="Droid Serif"/>
                <a:cs typeface="Droid Serif"/>
                <a:sym typeface="Droid Serif"/>
              </a:rPr>
              <a:t>brick 4</a:t>
            </a:r>
          </a:p>
        </p:txBody>
      </p:sp>
      <p:pic>
        <p:nvPicPr>
          <p:cNvPr id="820" name="Shape 820"/>
          <p:cNvPicPr preferRelativeResize="0"/>
          <p:nvPr/>
        </p:nvPicPr>
        <p:blipFill>
          <a:blip r:embed="rId3"/>
          <a:stretch>
            <a:fillRect/>
          </a:stretch>
        </p:blipFill>
        <p:spPr>
          <a:xfrm>
            <a:off x="7324712" y="76200"/>
            <a:ext cx="1743075" cy="1162050"/>
          </a:xfrm>
          <a:prstGeom prst="rect">
            <a:avLst/>
          </a:prstGeom>
          <a:noFill/>
          <a:ln>
            <a:noFill/>
          </a:ln>
        </p:spPr>
      </p:pic>
    </p:spTree>
  </p:cSld>
  <p:clrMapOvr>
    <a:masterClrMapping/>
  </p:clrMapOvr>
  <p:transition spd="slow">
    <p:cut/>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825" name="Shape 825"/>
          <p:cNvSpPr txBox="1">
            <a:spLocks noGrp="1"/>
          </p:cNvSpPr>
          <p:nvPr>
            <p:ph type="title"/>
          </p:nvPr>
        </p:nvSpPr>
        <p:spPr>
          <a:xfrm>
            <a:off x="243675" y="199262"/>
            <a:ext cx="8229600" cy="1143000"/>
          </a:xfrm>
          <a:prstGeom prst="rect">
            <a:avLst/>
          </a:prstGeom>
        </p:spPr>
        <p:txBody>
          <a:bodyPr lIns="91425" tIns="91425" rIns="91425" bIns="91425" anchor="ctr" anchorCtr="0">
            <a:noAutofit/>
          </a:bodyPr>
          <a:lstStyle/>
          <a:p>
            <a:pPr lvl="0" rtl="0">
              <a:spcBef>
                <a:spcPts val="0"/>
              </a:spcBef>
              <a:buNone/>
            </a:pPr>
            <a:r>
              <a:rPr lang="en" b="0">
                <a:latin typeface="Droid Serif"/>
                <a:ea typeface="Droid Serif"/>
                <a:cs typeface="Droid Serif"/>
                <a:sym typeface="Droid Serif"/>
              </a:rPr>
              <a:t>Building your own encoding</a:t>
            </a:r>
          </a:p>
        </p:txBody>
      </p:sp>
      <p:sp>
        <p:nvSpPr>
          <p:cNvPr id="826" name="Shape 826"/>
          <p:cNvSpPr txBox="1">
            <a:spLocks noGrp="1"/>
          </p:cNvSpPr>
          <p:nvPr>
            <p:ph type="body" idx="1"/>
          </p:nvPr>
        </p:nvSpPr>
        <p:spPr>
          <a:xfrm>
            <a:off x="820600" y="1646050"/>
            <a:ext cx="7959599" cy="4652399"/>
          </a:xfrm>
          <a:prstGeom prst="rect">
            <a:avLst/>
          </a:prstGeom>
        </p:spPr>
        <p:txBody>
          <a:bodyPr lIns="91425" tIns="91425" rIns="91425" bIns="91425" anchor="t" anchorCtr="0">
            <a:noAutofit/>
          </a:bodyPr>
          <a:lstStyle/>
          <a:p>
            <a:pPr lvl="0" rtl="0">
              <a:spcBef>
                <a:spcPts val="0"/>
              </a:spcBef>
              <a:buNone/>
            </a:pPr>
            <a:r>
              <a:rPr lang="en" sz="2700">
                <a:latin typeface="Droid Serif"/>
                <a:ea typeface="Droid Serif"/>
                <a:cs typeface="Droid Serif"/>
                <a:sym typeface="Droid Serif"/>
              </a:rPr>
              <a:t>In pairs, build a Lego structure.</a:t>
            </a:r>
          </a:p>
          <a:p>
            <a:pPr lvl="0" rtl="0">
              <a:spcBef>
                <a:spcPts val="0"/>
              </a:spcBef>
              <a:buNone/>
            </a:pPr>
            <a:r>
              <a:rPr lang="en" sz="2700">
                <a:latin typeface="Droid Serif"/>
                <a:ea typeface="Droid Serif"/>
                <a:cs typeface="Droid Serif"/>
                <a:sym typeface="Droid Serif"/>
              </a:rPr>
              <a:t>Then, create codes (a legend) for your legos. </a:t>
            </a:r>
          </a:p>
          <a:p>
            <a:pPr lvl="0" rtl="0">
              <a:spcBef>
                <a:spcPts val="0"/>
              </a:spcBef>
              <a:buNone/>
            </a:pPr>
            <a:r>
              <a:rPr lang="en" sz="2700">
                <a:latin typeface="Droid Serif"/>
                <a:ea typeface="Droid Serif"/>
                <a:cs typeface="Droid Serif"/>
                <a:sym typeface="Droid Serif"/>
              </a:rPr>
              <a:t>Next, create an </a:t>
            </a:r>
            <a:r>
              <a:rPr lang="en" sz="2700" b="1" i="1">
                <a:latin typeface="Droid Serif"/>
                <a:ea typeface="Droid Serif"/>
                <a:cs typeface="Droid Serif"/>
                <a:sym typeface="Droid Serif"/>
              </a:rPr>
              <a:t>English </a:t>
            </a:r>
            <a:r>
              <a:rPr lang="en" sz="2700">
                <a:latin typeface="Droid Serif"/>
                <a:ea typeface="Droid Serif"/>
                <a:cs typeface="Droid Serif"/>
                <a:sym typeface="Droid Serif"/>
              </a:rPr>
              <a:t>encoding. </a:t>
            </a:r>
          </a:p>
          <a:p>
            <a:pPr lvl="0" rtl="0">
              <a:spcBef>
                <a:spcPts val="0"/>
              </a:spcBef>
              <a:buNone/>
            </a:pPr>
            <a:r>
              <a:rPr lang="en" sz="2700">
                <a:latin typeface="Droid Serif"/>
                <a:ea typeface="Droid Serif"/>
                <a:cs typeface="Droid Serif"/>
                <a:sym typeface="Droid Serif"/>
              </a:rPr>
              <a:t>Finally, create a </a:t>
            </a:r>
            <a:r>
              <a:rPr lang="en" sz="2700" b="1" i="1">
                <a:latin typeface="Droid Serif"/>
                <a:ea typeface="Droid Serif"/>
                <a:cs typeface="Droid Serif"/>
                <a:sym typeface="Droid Serif"/>
              </a:rPr>
              <a:t>binary </a:t>
            </a:r>
            <a:r>
              <a:rPr lang="en" sz="2700">
                <a:latin typeface="Droid Serif"/>
                <a:ea typeface="Droid Serif"/>
                <a:cs typeface="Droid Serif"/>
                <a:sym typeface="Droid Serif"/>
              </a:rPr>
              <a:t>encoding.</a:t>
            </a:r>
          </a:p>
          <a:p>
            <a:pPr lvl="0" rtl="0">
              <a:spcBef>
                <a:spcPts val="0"/>
              </a:spcBef>
              <a:buNone/>
            </a:pPr>
            <a:endParaRPr sz="2700">
              <a:latin typeface="Droid Serif"/>
              <a:ea typeface="Droid Serif"/>
              <a:cs typeface="Droid Serif"/>
              <a:sym typeface="Droid Serif"/>
            </a:endParaRPr>
          </a:p>
          <a:p>
            <a:pPr lvl="0" algn="ctr" rtl="0">
              <a:spcBef>
                <a:spcPts val="0"/>
              </a:spcBef>
              <a:buNone/>
            </a:pPr>
            <a:r>
              <a:rPr lang="en" sz="2700">
                <a:latin typeface="Droid Serif"/>
                <a:ea typeface="Droid Serif"/>
                <a:cs typeface="Droid Serif"/>
                <a:sym typeface="Droid Serif"/>
              </a:rPr>
              <a:t>But, do it all in </a:t>
            </a:r>
            <a:r>
              <a:rPr lang="en" sz="2700" b="1">
                <a:latin typeface="Droid Serif"/>
                <a:ea typeface="Droid Serif"/>
                <a:cs typeface="Droid Serif"/>
                <a:sym typeface="Droid Serif"/>
              </a:rPr>
              <a:t>ABSOLUTE SECRECY</a:t>
            </a:r>
            <a:r>
              <a:rPr lang="en" sz="2700">
                <a:latin typeface="Droid Serif"/>
                <a:ea typeface="Droid Serif"/>
                <a:cs typeface="Droid Serif"/>
                <a:sym typeface="Droid Serif"/>
              </a:rPr>
              <a:t>!</a:t>
            </a:r>
          </a:p>
          <a:p>
            <a:pPr lvl="0" rtl="0">
              <a:spcBef>
                <a:spcPts val="0"/>
              </a:spcBef>
              <a:buNone/>
            </a:pPr>
            <a:endParaRPr sz="2700">
              <a:latin typeface="Droid Serif"/>
              <a:ea typeface="Droid Serif"/>
              <a:cs typeface="Droid Serif"/>
              <a:sym typeface="Droid Serif"/>
            </a:endParaRPr>
          </a:p>
          <a:p>
            <a:pPr lvl="0" rtl="0">
              <a:spcBef>
                <a:spcPts val="0"/>
              </a:spcBef>
              <a:buNone/>
            </a:pPr>
            <a:r>
              <a:rPr lang="en" sz="2700">
                <a:latin typeface="Droid Serif"/>
                <a:ea typeface="Droid Serif"/>
                <a:cs typeface="Droid Serif"/>
                <a:sym typeface="Droid Serif"/>
              </a:rPr>
              <a:t>Then, swap with another group --  and see who can decode their tower most accurately!</a:t>
            </a:r>
          </a:p>
        </p:txBody>
      </p:sp>
      <p:pic>
        <p:nvPicPr>
          <p:cNvPr id="827" name="Shape 827"/>
          <p:cNvPicPr preferRelativeResize="0"/>
          <p:nvPr/>
        </p:nvPicPr>
        <p:blipFill>
          <a:blip r:embed="rId3"/>
          <a:stretch>
            <a:fillRect/>
          </a:stretch>
        </p:blipFill>
        <p:spPr>
          <a:xfrm>
            <a:off x="7324712" y="76200"/>
            <a:ext cx="1743075" cy="1162050"/>
          </a:xfrm>
          <a:prstGeom prst="rect">
            <a:avLst/>
          </a:prstGeom>
          <a:noFill/>
          <a:ln>
            <a:noFill/>
          </a:ln>
        </p:spPr>
      </p:pic>
    </p:spTree>
  </p:cSld>
  <p:clrMapOvr>
    <a:masterClrMapping/>
  </p:clrMapOvr>
  <p:transition spd="slow">
    <p:cut/>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Shape 832"/>
          <p:cNvSpPr txBox="1">
            <a:spLocks noGrp="1"/>
          </p:cNvSpPr>
          <p:nvPr>
            <p:ph type="title"/>
          </p:nvPr>
        </p:nvSpPr>
        <p:spPr>
          <a:xfrm>
            <a:off x="193492" y="182412"/>
            <a:ext cx="8229600" cy="691799"/>
          </a:xfrm>
          <a:prstGeom prst="rect">
            <a:avLst/>
          </a:prstGeom>
        </p:spPr>
        <p:txBody>
          <a:bodyPr lIns="91425" tIns="91425" rIns="91425" bIns="91425" anchor="b" anchorCtr="0">
            <a:noAutofit/>
          </a:bodyPr>
          <a:lstStyle/>
          <a:p>
            <a:pPr lvl="0" rtl="0">
              <a:spcBef>
                <a:spcPts val="0"/>
              </a:spcBef>
              <a:buNone/>
            </a:pPr>
            <a:r>
              <a:rPr lang="en" b="0">
                <a:latin typeface="Droid Serif"/>
                <a:ea typeface="Droid Serif"/>
                <a:cs typeface="Droid Serif"/>
                <a:sym typeface="Droid Serif"/>
              </a:rPr>
              <a:t>Create your binary codes here...</a:t>
            </a:r>
          </a:p>
        </p:txBody>
      </p:sp>
      <p:sp>
        <p:nvSpPr>
          <p:cNvPr id="833" name="Shape 833"/>
          <p:cNvSpPr txBox="1"/>
          <p:nvPr/>
        </p:nvSpPr>
        <p:spPr>
          <a:xfrm>
            <a:off x="255675" y="4466725"/>
            <a:ext cx="1127999" cy="330899"/>
          </a:xfrm>
          <a:prstGeom prst="rect">
            <a:avLst/>
          </a:prstGeom>
          <a:noFill/>
        </p:spPr>
        <p:txBody>
          <a:bodyPr lIns="91425" tIns="91425" rIns="91425" bIns="91425" anchor="t" anchorCtr="0">
            <a:noAutofit/>
          </a:bodyPr>
          <a:lstStyle/>
          <a:p>
            <a:pPr>
              <a:spcBef>
                <a:spcPts val="0"/>
              </a:spcBef>
              <a:buNone/>
            </a:pPr>
            <a:endParaRPr/>
          </a:p>
        </p:txBody>
      </p:sp>
      <p:graphicFrame>
        <p:nvGraphicFramePr>
          <p:cNvPr id="834" name="Shape 834"/>
          <p:cNvGraphicFramePr/>
          <p:nvPr/>
        </p:nvGraphicFramePr>
        <p:xfrm>
          <a:off x="412075" y="1144407"/>
          <a:ext cx="2394250" cy="4251075"/>
        </p:xfrm>
        <a:graphic>
          <a:graphicData uri="http://schemas.openxmlformats.org/drawingml/2006/table">
            <a:tbl>
              <a:tblPr>
                <a:noFill/>
                <a:tableStyleId>{406A3065-0BB5-4431-B08F-1F0C3107154A}</a:tableStyleId>
              </a:tblPr>
              <a:tblGrid>
                <a:gridCol w="1197125"/>
                <a:gridCol w="1197125"/>
              </a:tblGrid>
              <a:tr h="413625">
                <a:tc>
                  <a:txBody>
                    <a:bodyPr/>
                    <a:lstStyle/>
                    <a:p>
                      <a:pPr lvl="0" algn="ctr" rtl="0">
                        <a:spcBef>
                          <a:spcPts val="0"/>
                        </a:spcBef>
                        <a:buNone/>
                      </a:pPr>
                      <a:r>
                        <a:rPr lang="en" sz="1440">
                          <a:solidFill>
                            <a:srgbClr val="0000FF"/>
                          </a:solidFill>
                          <a:latin typeface="Arial"/>
                          <a:ea typeface="Arial"/>
                          <a:cs typeface="Arial"/>
                          <a:sym typeface="Arial"/>
                        </a:rPr>
                        <a:t>color</a:t>
                      </a:r>
                    </a:p>
                  </a:txBody>
                  <a:tcPr marL="28575" marR="28575" marT="28575" marB="28575" anchor="ctr">
                    <a:lnL w="9525" cap="flat">
                      <a:solidFill>
                        <a:srgbClr val="000000"/>
                      </a:solidFill>
                      <a:prstDash val="solid"/>
                      <a:round/>
                      <a:headEnd type="none" w="med" len="med"/>
                      <a:tailEnd type="none" w="med" len="med"/>
                    </a:lnL>
                    <a:lnR w="9525" cap="flat">
                      <a:solidFill>
                        <a:srgbClr val="0000FF"/>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260">
                          <a:solidFill>
                            <a:srgbClr val="0000FF"/>
                          </a:solidFill>
                        </a:rPr>
                        <a:t>binary</a:t>
                      </a:r>
                    </a:p>
                  </a:txBody>
                  <a:tcPr marL="28575" marR="28575" marT="28575" marB="28575" anchor="ctr">
                    <a:lnL w="9525" cap="flat">
                      <a:solidFill>
                        <a:srgbClr val="0000FF"/>
                      </a:solidFill>
                      <a:prstDash val="solid"/>
                      <a:round/>
                      <a:headEnd type="none" w="med" len="med"/>
                      <a:tailEnd type="none" w="med" len="med"/>
                    </a:lnL>
                    <a:lnR w="9525" cap="flat">
                      <a:solidFill>
                        <a:srgbClr val="0000FF"/>
                      </a:solidFill>
                      <a:prstDash val="solid"/>
                      <a:round/>
                      <a:headEnd type="none" w="med" len="med"/>
                      <a:tailEnd type="none" w="med" len="med"/>
                    </a:lnR>
                    <a:lnT w="9525" cap="flat">
                      <a:solidFill>
                        <a:srgbClr val="0000FF"/>
                      </a:solidFill>
                      <a:prstDash val="solid"/>
                      <a:round/>
                      <a:headEnd type="none" w="med" len="med"/>
                      <a:tailEnd type="none" w="med" len="med"/>
                    </a:lnT>
                    <a:lnB w="9525" cap="flat">
                      <a:solidFill>
                        <a:srgbClr val="0000FF"/>
                      </a:solidFill>
                      <a:prstDash val="solid"/>
                      <a:round/>
                      <a:headEnd type="none" w="med" len="med"/>
                      <a:tailEnd type="none" w="med" len="med"/>
                    </a:lnB>
                  </a:tcPr>
                </a:tc>
              </a:tr>
              <a:tr h="517050">
                <a:tc>
                  <a:txBody>
                    <a:bodyPr/>
                    <a:lstStyle/>
                    <a:p>
                      <a:pPr lvl="0" algn="ctr" rtl="0">
                        <a:spcBef>
                          <a:spcPts val="0"/>
                        </a:spcBef>
                        <a:buNone/>
                      </a:pPr>
                      <a:r>
                        <a:rPr lang="en" sz="1800" b="1"/>
                        <a:t>White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00</a:t>
                      </a:r>
                      <a:r>
                        <a:rPr lang="en" sz="1800" b="1">
                          <a:solidFill>
                            <a:srgbClr val="000000"/>
                          </a:solidFill>
                          <a:latin typeface="Arial"/>
                          <a:ea typeface="Arial"/>
                          <a:cs typeface="Arial"/>
                          <a:sym typeface="Arial"/>
                        </a:rPr>
                        <a:t>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FF"/>
                      </a:solidFill>
                      <a:prstDash val="solid"/>
                      <a:round/>
                      <a:headEnd type="none" w="med" len="med"/>
                      <a:tailEnd type="none" w="med" len="med"/>
                    </a:lnT>
                    <a:lnB w="9525" cap="flat">
                      <a:solidFill>
                        <a:srgbClr val="000000"/>
                      </a:solidFill>
                      <a:prstDash val="solid"/>
                      <a:round/>
                      <a:headEnd type="none" w="med" len="med"/>
                      <a:tailEnd type="none" w="med" len="med"/>
                    </a:lnB>
                  </a:tcPr>
                </a:tc>
              </a:tr>
              <a:tr h="517050">
                <a:tc>
                  <a:txBody>
                    <a:bodyPr/>
                    <a:lstStyle/>
                    <a:p>
                      <a:pPr lvl="0" algn="ctr" rtl="0">
                        <a:spcBef>
                          <a:spcPts val="0"/>
                        </a:spcBef>
                        <a:buNone/>
                      </a:pPr>
                      <a:r>
                        <a:rPr lang="en" sz="1800" b="1"/>
                        <a:t>Blue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00</a:t>
                      </a:r>
                      <a:r>
                        <a:rPr lang="en" sz="1800" b="1">
                          <a:solidFill>
                            <a:srgbClr val="000000"/>
                          </a:solidFill>
                          <a:latin typeface="Arial"/>
                          <a:ea typeface="Arial"/>
                          <a:cs typeface="Arial"/>
                          <a:sym typeface="Arial"/>
                        </a:rPr>
                        <a:t>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467225">
                <a:tc>
                  <a:txBody>
                    <a:bodyPr/>
                    <a:lstStyle/>
                    <a:p>
                      <a:pPr algn="ct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lgn="ctr">
                        <a:spcBef>
                          <a:spcPts val="0"/>
                        </a:spcBef>
                        <a:buNone/>
                      </a:pPr>
                      <a:endParaRPr sz="1800"/>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467225">
                <a:tc>
                  <a:txBody>
                    <a:bodyPr/>
                    <a:lstStyle/>
                    <a:p>
                      <a:pPr algn="ct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lgn="ctr">
                        <a:spcBef>
                          <a:spcPts val="0"/>
                        </a:spcBef>
                        <a:buNone/>
                      </a:pPr>
                      <a:endParaRPr sz="1800"/>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467225">
                <a:tc>
                  <a:txBody>
                    <a:bodyPr/>
                    <a:lstStyle/>
                    <a:p>
                      <a:pPr algn="ctr">
                        <a:spcBef>
                          <a:spcPts val="0"/>
                        </a:spcBef>
                        <a:buNone/>
                      </a:pPr>
                      <a:endParaRPr sz="1800"/>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lgn="ctr">
                        <a:spcBef>
                          <a:spcPts val="0"/>
                        </a:spcBef>
                        <a:buNone/>
                      </a:pPr>
                      <a:endParaRPr sz="1800"/>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467225">
                <a:tc>
                  <a:txBody>
                    <a:bodyPr/>
                    <a:lstStyle/>
                    <a:p>
                      <a:pPr algn="ct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lgn="ctr">
                        <a:spcBef>
                          <a:spcPts val="0"/>
                        </a:spcBef>
                        <a:buNone/>
                      </a:pPr>
                      <a:endParaRPr sz="1800"/>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467225">
                <a:tc>
                  <a:txBody>
                    <a:bodyPr/>
                    <a:lstStyle/>
                    <a:p>
                      <a:pPr algn="ct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lgn="ctr">
                        <a:spcBef>
                          <a:spcPts val="0"/>
                        </a:spcBef>
                        <a:buNone/>
                      </a:pPr>
                      <a:endParaRPr sz="1800"/>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467225">
                <a:tc>
                  <a:txBody>
                    <a:bodyPr/>
                    <a:lstStyle/>
                    <a:p>
                      <a:pPr algn="ct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lgn="ctr">
                        <a:spcBef>
                          <a:spcPts val="0"/>
                        </a:spcBef>
                        <a:buNone/>
                      </a:pPr>
                      <a:endParaRPr sz="1800"/>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graphicFrame>
        <p:nvGraphicFramePr>
          <p:cNvPr id="835" name="Shape 835"/>
          <p:cNvGraphicFramePr/>
          <p:nvPr/>
        </p:nvGraphicFramePr>
        <p:xfrm>
          <a:off x="6115075" y="1144407"/>
          <a:ext cx="2525650" cy="4257050"/>
        </p:xfrm>
        <a:graphic>
          <a:graphicData uri="http://schemas.openxmlformats.org/drawingml/2006/table">
            <a:tbl>
              <a:tblPr>
                <a:noFill/>
                <a:tableStyleId>{B3E17869-1EE8-4A95-BCDA-23757FFA018A}</a:tableStyleId>
              </a:tblPr>
              <a:tblGrid>
                <a:gridCol w="1262825"/>
                <a:gridCol w="1262825"/>
              </a:tblGrid>
              <a:tr h="447175">
                <a:tc>
                  <a:txBody>
                    <a:bodyPr/>
                    <a:lstStyle/>
                    <a:p>
                      <a:pPr lvl="0" algn="ctr" rtl="0">
                        <a:spcBef>
                          <a:spcPts val="0"/>
                        </a:spcBef>
                        <a:buNone/>
                      </a:pPr>
                      <a:r>
                        <a:rPr lang="en" sz="1440">
                          <a:solidFill>
                            <a:srgbClr val="0000FF"/>
                          </a:solidFill>
                          <a:latin typeface="Arial"/>
                          <a:ea typeface="Arial"/>
                          <a:cs typeface="Arial"/>
                          <a:sym typeface="Arial"/>
                        </a:rPr>
                        <a:t>orientation</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260">
                          <a:solidFill>
                            <a:srgbClr val="0000FF"/>
                          </a:solidFill>
                        </a:rPr>
                        <a:t>binary</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483775">
                <a:tc>
                  <a:txBody>
                    <a:bodyPr/>
                    <a:lstStyle/>
                    <a:p>
                      <a:pPr lvl="0" algn="ctr" rtl="0">
                        <a:spcBef>
                          <a:spcPts val="0"/>
                        </a:spcBef>
                        <a:buNone/>
                      </a:pPr>
                      <a:r>
                        <a:rPr lang="en" sz="1800" b="1">
                          <a:solidFill>
                            <a:srgbClr val="000000"/>
                          </a:solidFill>
                          <a:latin typeface="Arial"/>
                          <a:ea typeface="Arial"/>
                          <a:cs typeface="Arial"/>
                          <a:sym typeface="Arial"/>
                        </a:rPr>
                        <a:t>horizontal</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00</a:t>
                      </a:r>
                      <a:r>
                        <a:rPr lang="en" sz="1800" b="1">
                          <a:solidFill>
                            <a:srgbClr val="000000"/>
                          </a:solidFill>
                          <a:latin typeface="Arial"/>
                          <a:ea typeface="Arial"/>
                          <a:cs typeface="Arial"/>
                          <a:sym typeface="Arial"/>
                        </a:rPr>
                        <a:t>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498800">
                <a:tc>
                  <a:txBody>
                    <a:bodyPr/>
                    <a:lstStyle/>
                    <a:p>
                      <a:pPr lvl="0" algn="ctr" rtl="0">
                        <a:spcBef>
                          <a:spcPts val="0"/>
                        </a:spcBef>
                        <a:buNone/>
                      </a:pPr>
                      <a:r>
                        <a:rPr lang="en" sz="1800" b="1">
                          <a:solidFill>
                            <a:srgbClr val="000000"/>
                          </a:solidFill>
                          <a:latin typeface="Arial"/>
                          <a:ea typeface="Arial"/>
                          <a:cs typeface="Arial"/>
                          <a:sym typeface="Arial"/>
                        </a:rPr>
                        <a:t>vertical</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00</a:t>
                      </a:r>
                      <a:r>
                        <a:rPr lang="en" sz="1800" b="1">
                          <a:solidFill>
                            <a:srgbClr val="000000"/>
                          </a:solidFill>
                          <a:latin typeface="Arial"/>
                          <a:ea typeface="Arial"/>
                          <a:cs typeface="Arial"/>
                          <a:sym typeface="Arial"/>
                        </a:rPr>
                        <a:t>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483750">
                <a:tc>
                  <a:txBody>
                    <a:bodyPr/>
                    <a:lstStyle/>
                    <a:p>
                      <a:pPr algn="ct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lgn="ct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453675">
                <a:tc>
                  <a:txBody>
                    <a:bodyPr/>
                    <a:lstStyle/>
                    <a:p>
                      <a:pPr algn="ct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lgn="ct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468700">
                <a:tc>
                  <a:txBody>
                    <a:bodyPr/>
                    <a:lstStyle/>
                    <a:p>
                      <a:pPr algn="ct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lgn="ct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468700">
                <a:tc>
                  <a:txBody>
                    <a:bodyPr/>
                    <a:lstStyle/>
                    <a:p>
                      <a:pPr algn="ct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lgn="ct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453675">
                <a:tc>
                  <a:txBody>
                    <a:bodyPr/>
                    <a:lstStyle/>
                    <a:p>
                      <a:pPr algn="ct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lgn="ct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498800">
                <a:tc>
                  <a:txBody>
                    <a:bodyPr/>
                    <a:lstStyle/>
                    <a:p>
                      <a:pPr algn="ct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lgn="ct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graphicFrame>
        <p:nvGraphicFramePr>
          <p:cNvPr id="836" name="Shape 836"/>
          <p:cNvGraphicFramePr/>
          <p:nvPr/>
        </p:nvGraphicFramePr>
        <p:xfrm>
          <a:off x="3263575" y="1144407"/>
          <a:ext cx="2394250" cy="4251075"/>
        </p:xfrm>
        <a:graphic>
          <a:graphicData uri="http://schemas.openxmlformats.org/drawingml/2006/table">
            <a:tbl>
              <a:tblPr>
                <a:noFill/>
                <a:tableStyleId>{6D4CFA6D-D333-40EC-81AC-B2A746D8414D}</a:tableStyleId>
              </a:tblPr>
              <a:tblGrid>
                <a:gridCol w="1197125"/>
                <a:gridCol w="1197125"/>
              </a:tblGrid>
              <a:tr h="413625">
                <a:tc>
                  <a:txBody>
                    <a:bodyPr/>
                    <a:lstStyle/>
                    <a:p>
                      <a:pPr lvl="0" algn="ctr" rtl="0">
                        <a:spcBef>
                          <a:spcPts val="0"/>
                        </a:spcBef>
                        <a:buNone/>
                      </a:pPr>
                      <a:r>
                        <a:rPr lang="en" sz="1440">
                          <a:solidFill>
                            <a:srgbClr val="0000FF"/>
                          </a:solidFill>
                        </a:rPr>
                        <a:t>brick type</a:t>
                      </a:r>
                    </a:p>
                  </a:txBody>
                  <a:tcPr marL="28575" marR="28575" marT="28575" marB="28575" anchor="ctr">
                    <a:lnL w="9525" cap="flat">
                      <a:solidFill>
                        <a:srgbClr val="000000"/>
                      </a:solidFill>
                      <a:prstDash val="solid"/>
                      <a:round/>
                      <a:headEnd type="none" w="med" len="med"/>
                      <a:tailEnd type="none" w="med" len="med"/>
                    </a:lnL>
                    <a:lnR w="9525" cap="flat">
                      <a:solidFill>
                        <a:srgbClr val="0000FF"/>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260">
                          <a:solidFill>
                            <a:srgbClr val="0000FF"/>
                          </a:solidFill>
                        </a:rPr>
                        <a:t>binary</a:t>
                      </a:r>
                    </a:p>
                  </a:txBody>
                  <a:tcPr marL="28575" marR="28575" marT="28575" marB="28575" anchor="ctr">
                    <a:lnL w="9525" cap="flat">
                      <a:solidFill>
                        <a:srgbClr val="0000FF"/>
                      </a:solidFill>
                      <a:prstDash val="solid"/>
                      <a:round/>
                      <a:headEnd type="none" w="med" len="med"/>
                      <a:tailEnd type="none" w="med" len="med"/>
                    </a:lnL>
                    <a:lnR w="9525" cap="flat">
                      <a:solidFill>
                        <a:srgbClr val="0000FF"/>
                      </a:solidFill>
                      <a:prstDash val="solid"/>
                      <a:round/>
                      <a:headEnd type="none" w="med" len="med"/>
                      <a:tailEnd type="none" w="med" len="med"/>
                    </a:lnR>
                    <a:lnT w="9525" cap="flat">
                      <a:solidFill>
                        <a:srgbClr val="0000FF"/>
                      </a:solidFill>
                      <a:prstDash val="solid"/>
                      <a:round/>
                      <a:headEnd type="none" w="med" len="med"/>
                      <a:tailEnd type="none" w="med" len="med"/>
                    </a:lnT>
                    <a:lnB w="9525" cap="flat">
                      <a:solidFill>
                        <a:srgbClr val="0000FF"/>
                      </a:solidFill>
                      <a:prstDash val="solid"/>
                      <a:round/>
                      <a:headEnd type="none" w="med" len="med"/>
                      <a:tailEnd type="none" w="med" len="med"/>
                    </a:lnB>
                  </a:tcPr>
                </a:tc>
              </a:tr>
              <a:tr h="517050">
                <a:tc>
                  <a:txBody>
                    <a:bodyPr/>
                    <a:lstStyle/>
                    <a:p>
                      <a:pPr lvl="0" algn="ctr" rtl="0">
                        <a:spcBef>
                          <a:spcPts val="0"/>
                        </a:spcBef>
                        <a:buNone/>
                      </a:pPr>
                      <a:r>
                        <a:rPr lang="en" sz="1800" b="1"/>
                        <a:t>2x3</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00</a:t>
                      </a:r>
                      <a:r>
                        <a:rPr lang="en" sz="1800" b="1">
                          <a:solidFill>
                            <a:srgbClr val="000000"/>
                          </a:solidFill>
                          <a:latin typeface="Arial"/>
                          <a:ea typeface="Arial"/>
                          <a:cs typeface="Arial"/>
                          <a:sym typeface="Arial"/>
                        </a:rPr>
                        <a:t>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FF"/>
                      </a:solidFill>
                      <a:prstDash val="solid"/>
                      <a:round/>
                      <a:headEnd type="none" w="med" len="med"/>
                      <a:tailEnd type="none" w="med" len="med"/>
                    </a:lnT>
                    <a:lnB w="9525" cap="flat">
                      <a:solidFill>
                        <a:srgbClr val="000000"/>
                      </a:solidFill>
                      <a:prstDash val="solid"/>
                      <a:round/>
                      <a:headEnd type="none" w="med" len="med"/>
                      <a:tailEnd type="none" w="med" len="med"/>
                    </a:lnB>
                  </a:tcPr>
                </a:tc>
              </a:tr>
              <a:tr h="517050">
                <a:tc>
                  <a:txBody>
                    <a:bodyPr/>
                    <a:lstStyle/>
                    <a:p>
                      <a:pPr lvl="0" algn="ctr" rtl="0">
                        <a:spcBef>
                          <a:spcPts val="0"/>
                        </a:spcBef>
                        <a:buNone/>
                      </a:pPr>
                      <a:r>
                        <a:rPr lang="en" sz="1800" b="1"/>
                        <a:t>2x2</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00</a:t>
                      </a:r>
                      <a:r>
                        <a:rPr lang="en" sz="1800" b="1">
                          <a:solidFill>
                            <a:srgbClr val="000000"/>
                          </a:solidFill>
                          <a:latin typeface="Arial"/>
                          <a:ea typeface="Arial"/>
                          <a:cs typeface="Arial"/>
                          <a:sym typeface="Arial"/>
                        </a:rPr>
                        <a:t>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467225">
                <a:tc>
                  <a:txBody>
                    <a:bodyPr/>
                    <a:lstStyle/>
                    <a:p>
                      <a:pPr algn="ct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endParaRPr sz="1800"/>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467225">
                <a:tc>
                  <a:txBody>
                    <a:bodyPr/>
                    <a:lstStyle/>
                    <a:p>
                      <a:pPr algn="ct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endParaRPr sz="1800"/>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467225">
                <a:tc>
                  <a:txBody>
                    <a:bodyPr/>
                    <a:lstStyle/>
                    <a:p>
                      <a:pPr lvl="0" algn="ctr" rtl="0">
                        <a:spcBef>
                          <a:spcPts val="0"/>
                        </a:spcBef>
                        <a:buNone/>
                      </a:pPr>
                      <a:endParaRPr sz="1800"/>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endParaRPr sz="1800"/>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467225">
                <a:tc>
                  <a:txBody>
                    <a:bodyPr/>
                    <a:lstStyle/>
                    <a:p>
                      <a:pPr algn="ct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endParaRPr sz="1800"/>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467225">
                <a:tc>
                  <a:txBody>
                    <a:bodyPr/>
                    <a:lstStyle/>
                    <a:p>
                      <a:pPr algn="ct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endParaRPr sz="1800"/>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467225">
                <a:tc>
                  <a:txBody>
                    <a:bodyPr/>
                    <a:lstStyle/>
                    <a:p>
                      <a:pPr algn="ct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endParaRPr sz="1800"/>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sp>
        <p:nvSpPr>
          <p:cNvPr id="837" name="Shape 837"/>
          <p:cNvSpPr txBox="1">
            <a:spLocks noGrp="1"/>
          </p:cNvSpPr>
          <p:nvPr>
            <p:ph type="title" idx="2"/>
          </p:nvPr>
        </p:nvSpPr>
        <p:spPr>
          <a:xfrm>
            <a:off x="5948700" y="5395850"/>
            <a:ext cx="2827199" cy="539700"/>
          </a:xfrm>
          <a:prstGeom prst="rect">
            <a:avLst/>
          </a:prstGeom>
        </p:spPr>
        <p:txBody>
          <a:bodyPr lIns="91425" tIns="91425" rIns="91425" bIns="91425" anchor="ctr" anchorCtr="0">
            <a:noAutofit/>
          </a:bodyPr>
          <a:lstStyle/>
          <a:p>
            <a:pPr lvl="0" algn="ctr" rtl="0">
              <a:spcBef>
                <a:spcPts val="0"/>
              </a:spcBef>
              <a:buNone/>
            </a:pPr>
            <a:r>
              <a:rPr lang="en" sz="1200" b="0">
                <a:latin typeface="Droid Serif"/>
                <a:ea typeface="Droid Serif"/>
                <a:cs typeface="Droid Serif"/>
                <a:sym typeface="Droid Serif"/>
              </a:rPr>
              <a:t>you may need to define more orientations for tricky Lego shapes </a:t>
            </a:r>
          </a:p>
        </p:txBody>
      </p:sp>
    </p:spTree>
  </p:cSld>
  <p:clrMapOvr>
    <a:masterClrMapping/>
  </p:clrMapOvr>
  <p:transition spd="slow">
    <p:cut/>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Shape 842"/>
          <p:cNvSpPr txBox="1">
            <a:spLocks noGrp="1"/>
          </p:cNvSpPr>
          <p:nvPr>
            <p:ph type="title"/>
          </p:nvPr>
        </p:nvSpPr>
        <p:spPr>
          <a:xfrm>
            <a:off x="254467" y="169362"/>
            <a:ext cx="8229600" cy="691799"/>
          </a:xfrm>
          <a:prstGeom prst="rect">
            <a:avLst/>
          </a:prstGeom>
        </p:spPr>
        <p:txBody>
          <a:bodyPr lIns="91425" tIns="91425" rIns="91425" bIns="91425" anchor="t" anchorCtr="0">
            <a:noAutofit/>
          </a:bodyPr>
          <a:lstStyle/>
          <a:p>
            <a:pPr lvl="0" rtl="0">
              <a:spcBef>
                <a:spcPts val="0"/>
              </a:spcBef>
              <a:buNone/>
            </a:pPr>
            <a:r>
              <a:rPr lang="en" sz="2400">
                <a:latin typeface="Droid Serif"/>
                <a:ea typeface="Droid Serif"/>
                <a:cs typeface="Droid Serif"/>
                <a:sym typeface="Droid Serif"/>
              </a:rPr>
              <a:t>Encode your Legos here... </a:t>
            </a:r>
            <a:r>
              <a:rPr lang="en" sz="2400" i="1">
                <a:solidFill>
                  <a:srgbClr val="38761D"/>
                </a:solidFill>
                <a:latin typeface="Droid Serif"/>
                <a:ea typeface="Droid Serif"/>
                <a:cs typeface="Droid Serif"/>
                <a:sym typeface="Droid Serif"/>
              </a:rPr>
              <a:t>first English, then binary</a:t>
            </a:r>
          </a:p>
        </p:txBody>
      </p:sp>
      <p:graphicFrame>
        <p:nvGraphicFramePr>
          <p:cNvPr id="843" name="Shape 843"/>
          <p:cNvGraphicFramePr/>
          <p:nvPr/>
        </p:nvGraphicFramePr>
        <p:xfrm>
          <a:off x="393250" y="740837"/>
          <a:ext cx="8357500" cy="6074445"/>
        </p:xfrm>
        <a:graphic>
          <a:graphicData uri="http://schemas.openxmlformats.org/drawingml/2006/table">
            <a:tbl>
              <a:tblPr>
                <a:noFill/>
                <a:tableStyleId>{439B8DE3-4D37-46A5-B1DA-49890235EC6E}</a:tableStyleId>
              </a:tblPr>
              <a:tblGrid>
                <a:gridCol w="997075"/>
                <a:gridCol w="1513125"/>
                <a:gridCol w="1610275"/>
                <a:gridCol w="1484325"/>
                <a:gridCol w="1376350"/>
                <a:gridCol w="1376350"/>
              </a:tblGrid>
              <a:tr h="342425">
                <a:tc>
                  <a:txBody>
                    <a:bodyPr/>
                    <a:lstStyle/>
                    <a:p>
                      <a:pPr algn="ctr">
                        <a:spcBef>
                          <a:spcPts val="0"/>
                        </a:spcBef>
                        <a:buNone/>
                      </a:pPr>
                      <a:r>
                        <a:rPr lang="en">
                          <a:solidFill>
                            <a:srgbClr val="0000FF"/>
                          </a:solidFill>
                        </a:rPr>
                        <a:t>Block</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a:solidFill>
                            <a:srgbClr val="0000FF"/>
                          </a:solidFill>
                        </a:rPr>
                        <a:t>Color</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a:solidFill>
                            <a:srgbClr val="0000FF"/>
                          </a:solidFill>
                        </a:rPr>
                        <a:t>Brick Type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a:solidFill>
                            <a:srgbClr val="0000FF"/>
                          </a:solidFill>
                        </a:rPr>
                        <a:t>Orentation</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a:solidFill>
                            <a:srgbClr val="0000FF"/>
                          </a:solidFill>
                        </a:rPr>
                        <a:t>X-coordinate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a:solidFill>
                            <a:srgbClr val="0000FF"/>
                          </a:solidFill>
                        </a:rPr>
                        <a:t>Y-coordinate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42425">
                <a:tc>
                  <a:txBody>
                    <a:bodyPr/>
                    <a:lstStyle/>
                    <a:p>
                      <a:pPr algn="ctr">
                        <a:spcBef>
                          <a:spcPts val="0"/>
                        </a:spcBef>
                        <a:buNone/>
                      </a:pPr>
                      <a:r>
                        <a:rPr lang="en" sz="1800" b="1"/>
                        <a:t>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72400">
                <a:tc>
                  <a:txBody>
                    <a:bodyPr/>
                    <a:lstStyle/>
                    <a:p>
                      <a:pPr algn="ctr">
                        <a:spcBef>
                          <a:spcPts val="0"/>
                        </a:spcBef>
                        <a:buNone/>
                      </a:pPr>
                      <a:r>
                        <a:rPr lang="en" sz="1800" b="1"/>
                        <a:t>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57375">
                <a:tc>
                  <a:txBody>
                    <a:bodyPr/>
                    <a:lstStyle/>
                    <a:p>
                      <a:pPr algn="ctr">
                        <a:spcBef>
                          <a:spcPts val="0"/>
                        </a:spcBef>
                        <a:buNone/>
                      </a:pPr>
                      <a:r>
                        <a:rPr lang="en" sz="1800" b="1"/>
                        <a:t>2</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27275">
                <a:tc>
                  <a:txBody>
                    <a:bodyPr/>
                    <a:lstStyle/>
                    <a:p>
                      <a:pPr algn="ctr">
                        <a:spcBef>
                          <a:spcPts val="0"/>
                        </a:spcBef>
                        <a:buNone/>
                      </a:pPr>
                      <a:r>
                        <a:rPr lang="en" sz="1800" b="1"/>
                        <a:t>3</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49425">
                <a:tc>
                  <a:txBody>
                    <a:bodyPr/>
                    <a:lstStyle/>
                    <a:p>
                      <a:pPr algn="ctr">
                        <a:spcBef>
                          <a:spcPts val="0"/>
                        </a:spcBef>
                        <a:buNone/>
                      </a:pPr>
                      <a:r>
                        <a:rPr lang="en" sz="1800" b="1"/>
                        <a:t>4</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12250">
                <a:tc>
                  <a:txBody>
                    <a:bodyPr/>
                    <a:lstStyle/>
                    <a:p>
                      <a:pPr algn="ctr">
                        <a:spcBef>
                          <a:spcPts val="0"/>
                        </a:spcBef>
                        <a:buNone/>
                      </a:pPr>
                      <a:r>
                        <a:rPr lang="en" sz="1800" b="1"/>
                        <a:t>5</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42325">
                <a:tc>
                  <a:txBody>
                    <a:bodyPr/>
                    <a:lstStyle/>
                    <a:p>
                      <a:pPr algn="ctr">
                        <a:spcBef>
                          <a:spcPts val="0"/>
                        </a:spcBef>
                        <a:buNone/>
                      </a:pPr>
                      <a:r>
                        <a:rPr lang="en" sz="1800" b="1"/>
                        <a:t>6</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72400">
                <a:tc>
                  <a:txBody>
                    <a:bodyPr/>
                    <a:lstStyle/>
                    <a:p>
                      <a:pPr algn="ctr">
                        <a:spcBef>
                          <a:spcPts val="0"/>
                        </a:spcBef>
                        <a:buNone/>
                      </a:pPr>
                      <a:r>
                        <a:rPr lang="en" sz="1800" b="1"/>
                        <a:t>7</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12225">
                <a:tc>
                  <a:txBody>
                    <a:bodyPr/>
                    <a:lstStyle/>
                    <a:p>
                      <a:pPr algn="ctr">
                        <a:spcBef>
                          <a:spcPts val="0"/>
                        </a:spcBef>
                        <a:buNone/>
                      </a:pPr>
                      <a:r>
                        <a:rPr lang="en" sz="1800" b="1"/>
                        <a:t>8</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12225">
                <a:tc>
                  <a:txBody>
                    <a:bodyPr/>
                    <a:lstStyle/>
                    <a:p>
                      <a:pPr algn="ctr">
                        <a:spcBef>
                          <a:spcPts val="0"/>
                        </a:spcBef>
                        <a:buNone/>
                      </a:pPr>
                      <a:r>
                        <a:rPr lang="en" sz="1800" b="1"/>
                        <a:t>9</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12225">
                <a:tc>
                  <a:txBody>
                    <a:bodyPr/>
                    <a:lstStyle/>
                    <a:p>
                      <a:pPr algn="ctr">
                        <a:spcBef>
                          <a:spcPts val="0"/>
                        </a:spcBef>
                        <a:buNone/>
                      </a:pPr>
                      <a:r>
                        <a:rPr lang="en" sz="1800" b="1"/>
                        <a:t>10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12225">
                <a:tc>
                  <a:txBody>
                    <a:bodyPr/>
                    <a:lstStyle/>
                    <a:p>
                      <a:pPr algn="ctr">
                        <a:spcBef>
                          <a:spcPts val="0"/>
                        </a:spcBef>
                        <a:buNone/>
                      </a:pPr>
                      <a:r>
                        <a:rPr lang="en" sz="1800" b="1"/>
                        <a:t>11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12225">
                <a:tc>
                  <a:txBody>
                    <a:bodyPr/>
                    <a:lstStyle/>
                    <a:p>
                      <a:pPr algn="ctr">
                        <a:spcBef>
                          <a:spcPts val="0"/>
                        </a:spcBef>
                        <a:buNone/>
                      </a:pPr>
                      <a:r>
                        <a:rPr lang="en" sz="1800" b="1"/>
                        <a:t>12</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12225">
                <a:tc>
                  <a:txBody>
                    <a:bodyPr/>
                    <a:lstStyle/>
                    <a:p>
                      <a:pPr algn="ctr">
                        <a:spcBef>
                          <a:spcPts val="0"/>
                        </a:spcBef>
                        <a:buNone/>
                      </a:pPr>
                      <a:r>
                        <a:rPr lang="en" sz="1800" b="1"/>
                        <a:t>13</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12225">
                <a:tc>
                  <a:txBody>
                    <a:bodyPr/>
                    <a:lstStyle/>
                    <a:p>
                      <a:pPr algn="ctr">
                        <a:spcBef>
                          <a:spcPts val="0"/>
                        </a:spcBef>
                        <a:buNone/>
                      </a:pPr>
                      <a:r>
                        <a:rPr lang="en" sz="1800" b="1"/>
                        <a:t>14</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12225">
                <a:tc>
                  <a:txBody>
                    <a:bodyPr/>
                    <a:lstStyle/>
                    <a:p>
                      <a:pPr algn="ctr">
                        <a:spcBef>
                          <a:spcPts val="0"/>
                        </a:spcBef>
                        <a:buNone/>
                      </a:pPr>
                      <a:r>
                        <a:rPr lang="en" sz="1800" b="1"/>
                        <a:t>15</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spTree>
  </p:cSld>
  <p:clrMapOvr>
    <a:masterClrMapping/>
  </p:clrMapOvr>
  <p:transition spd="slow">
    <p:cut/>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Shape 848"/>
          <p:cNvSpPr txBox="1">
            <a:spLocks noGrp="1"/>
          </p:cNvSpPr>
          <p:nvPr>
            <p:ph type="title"/>
          </p:nvPr>
        </p:nvSpPr>
        <p:spPr>
          <a:xfrm>
            <a:off x="254467" y="169362"/>
            <a:ext cx="8229600" cy="691799"/>
          </a:xfrm>
          <a:prstGeom prst="rect">
            <a:avLst/>
          </a:prstGeom>
        </p:spPr>
        <p:txBody>
          <a:bodyPr lIns="91425" tIns="91425" rIns="91425" bIns="91425" anchor="t" anchorCtr="0">
            <a:noAutofit/>
          </a:bodyPr>
          <a:lstStyle/>
          <a:p>
            <a:pPr lvl="0" rtl="0">
              <a:spcBef>
                <a:spcPts val="0"/>
              </a:spcBef>
              <a:buNone/>
            </a:pPr>
            <a:r>
              <a:rPr lang="en" sz="2400">
                <a:latin typeface="Droid Serif"/>
                <a:ea typeface="Droid Serif"/>
                <a:cs typeface="Droid Serif"/>
                <a:sym typeface="Droid Serif"/>
              </a:rPr>
              <a:t>Encode your Legos here... </a:t>
            </a:r>
            <a:r>
              <a:rPr lang="en" sz="2400" i="1">
                <a:solidFill>
                  <a:srgbClr val="38761D"/>
                </a:solidFill>
                <a:latin typeface="Droid Serif"/>
                <a:ea typeface="Droid Serif"/>
                <a:cs typeface="Droid Serif"/>
                <a:sym typeface="Droid Serif"/>
              </a:rPr>
              <a:t>first English, then binary</a:t>
            </a:r>
          </a:p>
        </p:txBody>
      </p:sp>
      <p:graphicFrame>
        <p:nvGraphicFramePr>
          <p:cNvPr id="849" name="Shape 849"/>
          <p:cNvGraphicFramePr/>
          <p:nvPr/>
        </p:nvGraphicFramePr>
        <p:xfrm>
          <a:off x="393250" y="740837"/>
          <a:ext cx="8357500" cy="6074445"/>
        </p:xfrm>
        <a:graphic>
          <a:graphicData uri="http://schemas.openxmlformats.org/drawingml/2006/table">
            <a:tbl>
              <a:tblPr>
                <a:noFill/>
                <a:tableStyleId>{1FF40D3E-D7E2-4329-B741-3AF0DBAF97A4}</a:tableStyleId>
              </a:tblPr>
              <a:tblGrid>
                <a:gridCol w="997075"/>
                <a:gridCol w="1513125"/>
                <a:gridCol w="1610275"/>
                <a:gridCol w="1484325"/>
                <a:gridCol w="1376350"/>
                <a:gridCol w="1376350"/>
              </a:tblGrid>
              <a:tr h="342425">
                <a:tc>
                  <a:txBody>
                    <a:bodyPr/>
                    <a:lstStyle/>
                    <a:p>
                      <a:pPr lvl="0" algn="ctr" rtl="0">
                        <a:spcBef>
                          <a:spcPts val="0"/>
                        </a:spcBef>
                        <a:buNone/>
                      </a:pPr>
                      <a:r>
                        <a:rPr lang="en">
                          <a:solidFill>
                            <a:srgbClr val="0000FF"/>
                          </a:solidFill>
                        </a:rPr>
                        <a:t>Block</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a:solidFill>
                            <a:srgbClr val="0000FF"/>
                          </a:solidFill>
                        </a:rPr>
                        <a:t>Color</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a:solidFill>
                            <a:srgbClr val="0000FF"/>
                          </a:solidFill>
                        </a:rPr>
                        <a:t>Brick Type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a:solidFill>
                            <a:srgbClr val="0000FF"/>
                          </a:solidFill>
                        </a:rPr>
                        <a:t>Orentation</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a:solidFill>
                            <a:srgbClr val="0000FF"/>
                          </a:solidFill>
                        </a:rPr>
                        <a:t>X-coordinate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a:solidFill>
                            <a:srgbClr val="0000FF"/>
                          </a:solidFill>
                        </a:rPr>
                        <a:t>Y-coordinate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42425">
                <a:tc>
                  <a:txBody>
                    <a:bodyPr/>
                    <a:lstStyle/>
                    <a:p>
                      <a:pPr lvl="0" algn="ctr" rtl="0">
                        <a:spcBef>
                          <a:spcPts val="0"/>
                        </a:spcBef>
                        <a:buNone/>
                      </a:pPr>
                      <a:r>
                        <a:rPr lang="en" sz="1800" b="1"/>
                        <a:t>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72400">
                <a:tc>
                  <a:txBody>
                    <a:bodyPr/>
                    <a:lstStyle/>
                    <a:p>
                      <a:pPr lvl="0" algn="ctr" rtl="0">
                        <a:spcBef>
                          <a:spcPts val="0"/>
                        </a:spcBef>
                        <a:buNone/>
                      </a:pPr>
                      <a:r>
                        <a:rPr lang="en" sz="1800" b="1"/>
                        <a:t>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57375">
                <a:tc>
                  <a:txBody>
                    <a:bodyPr/>
                    <a:lstStyle/>
                    <a:p>
                      <a:pPr lvl="0" algn="ctr" rtl="0">
                        <a:spcBef>
                          <a:spcPts val="0"/>
                        </a:spcBef>
                        <a:buNone/>
                      </a:pPr>
                      <a:r>
                        <a:rPr lang="en" sz="1800" b="1"/>
                        <a:t>2</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27275">
                <a:tc>
                  <a:txBody>
                    <a:bodyPr/>
                    <a:lstStyle/>
                    <a:p>
                      <a:pPr lvl="0" algn="ctr" rtl="0">
                        <a:spcBef>
                          <a:spcPts val="0"/>
                        </a:spcBef>
                        <a:buNone/>
                      </a:pPr>
                      <a:r>
                        <a:rPr lang="en" sz="1800" b="1"/>
                        <a:t>3</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49425">
                <a:tc>
                  <a:txBody>
                    <a:bodyPr/>
                    <a:lstStyle/>
                    <a:p>
                      <a:pPr lvl="0" algn="ctr" rtl="0">
                        <a:spcBef>
                          <a:spcPts val="0"/>
                        </a:spcBef>
                        <a:buNone/>
                      </a:pPr>
                      <a:r>
                        <a:rPr lang="en" sz="1800" b="1"/>
                        <a:t>4</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12250">
                <a:tc>
                  <a:txBody>
                    <a:bodyPr/>
                    <a:lstStyle/>
                    <a:p>
                      <a:pPr lvl="0" algn="ctr" rtl="0">
                        <a:spcBef>
                          <a:spcPts val="0"/>
                        </a:spcBef>
                        <a:buNone/>
                      </a:pPr>
                      <a:r>
                        <a:rPr lang="en" sz="1800" b="1"/>
                        <a:t>5</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42325">
                <a:tc>
                  <a:txBody>
                    <a:bodyPr/>
                    <a:lstStyle/>
                    <a:p>
                      <a:pPr lvl="0" algn="ctr" rtl="0">
                        <a:spcBef>
                          <a:spcPts val="0"/>
                        </a:spcBef>
                        <a:buNone/>
                      </a:pPr>
                      <a:r>
                        <a:rPr lang="en" sz="1800" b="1"/>
                        <a:t>6</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72400">
                <a:tc>
                  <a:txBody>
                    <a:bodyPr/>
                    <a:lstStyle/>
                    <a:p>
                      <a:pPr lvl="0" algn="ctr" rtl="0">
                        <a:spcBef>
                          <a:spcPts val="0"/>
                        </a:spcBef>
                        <a:buNone/>
                      </a:pPr>
                      <a:r>
                        <a:rPr lang="en" sz="1800" b="1"/>
                        <a:t>7</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12225">
                <a:tc>
                  <a:txBody>
                    <a:bodyPr/>
                    <a:lstStyle/>
                    <a:p>
                      <a:pPr lvl="0" algn="ctr" rtl="0">
                        <a:spcBef>
                          <a:spcPts val="0"/>
                        </a:spcBef>
                        <a:buNone/>
                      </a:pPr>
                      <a:r>
                        <a:rPr lang="en" sz="1800" b="1"/>
                        <a:t>8</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12225">
                <a:tc>
                  <a:txBody>
                    <a:bodyPr/>
                    <a:lstStyle/>
                    <a:p>
                      <a:pPr lvl="0" algn="ctr" rtl="0">
                        <a:spcBef>
                          <a:spcPts val="0"/>
                        </a:spcBef>
                        <a:buNone/>
                      </a:pPr>
                      <a:r>
                        <a:rPr lang="en" sz="1800" b="1"/>
                        <a:t>9</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12225">
                <a:tc>
                  <a:txBody>
                    <a:bodyPr/>
                    <a:lstStyle/>
                    <a:p>
                      <a:pPr lvl="0" algn="ctr" rtl="0">
                        <a:spcBef>
                          <a:spcPts val="0"/>
                        </a:spcBef>
                        <a:buNone/>
                      </a:pPr>
                      <a:r>
                        <a:rPr lang="en" sz="1800" b="1"/>
                        <a:t>10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12225">
                <a:tc>
                  <a:txBody>
                    <a:bodyPr/>
                    <a:lstStyle/>
                    <a:p>
                      <a:pPr lvl="0" algn="ctr" rtl="0">
                        <a:spcBef>
                          <a:spcPts val="0"/>
                        </a:spcBef>
                        <a:buNone/>
                      </a:pPr>
                      <a:r>
                        <a:rPr lang="en" sz="1800" b="1"/>
                        <a:t>11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12225">
                <a:tc>
                  <a:txBody>
                    <a:bodyPr/>
                    <a:lstStyle/>
                    <a:p>
                      <a:pPr lvl="0" algn="ctr" rtl="0">
                        <a:spcBef>
                          <a:spcPts val="0"/>
                        </a:spcBef>
                        <a:buNone/>
                      </a:pPr>
                      <a:r>
                        <a:rPr lang="en" sz="1800" b="1"/>
                        <a:t>12</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12225">
                <a:tc>
                  <a:txBody>
                    <a:bodyPr/>
                    <a:lstStyle/>
                    <a:p>
                      <a:pPr lvl="0" algn="ctr" rtl="0">
                        <a:spcBef>
                          <a:spcPts val="0"/>
                        </a:spcBef>
                        <a:buNone/>
                      </a:pPr>
                      <a:r>
                        <a:rPr lang="en" sz="1800" b="1"/>
                        <a:t>13</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12225">
                <a:tc>
                  <a:txBody>
                    <a:bodyPr/>
                    <a:lstStyle/>
                    <a:p>
                      <a:pPr lvl="0" algn="ctr" rtl="0">
                        <a:spcBef>
                          <a:spcPts val="0"/>
                        </a:spcBef>
                        <a:buNone/>
                      </a:pPr>
                      <a:r>
                        <a:rPr lang="en" sz="1800" b="1"/>
                        <a:t>14</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12225">
                <a:tc>
                  <a:txBody>
                    <a:bodyPr/>
                    <a:lstStyle/>
                    <a:p>
                      <a:pPr lvl="0" algn="ctr" rtl="0">
                        <a:spcBef>
                          <a:spcPts val="0"/>
                        </a:spcBef>
                        <a:buNone/>
                      </a:pPr>
                      <a:r>
                        <a:rPr lang="en" sz="1800" b="1"/>
                        <a:t>15</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spTree>
  </p:cSld>
  <p:clrMapOvr>
    <a:masterClrMapping/>
  </p:clrMapOvr>
  <p:transition spd="slow">
    <p:cut/>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Shape 854"/>
          <p:cNvSpPr txBox="1">
            <a:spLocks noGrp="1"/>
          </p:cNvSpPr>
          <p:nvPr>
            <p:ph type="title"/>
          </p:nvPr>
        </p:nvSpPr>
        <p:spPr>
          <a:xfrm>
            <a:off x="254467" y="169362"/>
            <a:ext cx="8229600" cy="691799"/>
          </a:xfrm>
          <a:prstGeom prst="rect">
            <a:avLst/>
          </a:prstGeom>
        </p:spPr>
        <p:txBody>
          <a:bodyPr lIns="91425" tIns="91425" rIns="91425" bIns="91425" anchor="t" anchorCtr="0">
            <a:noAutofit/>
          </a:bodyPr>
          <a:lstStyle/>
          <a:p>
            <a:pPr lvl="0" rtl="0">
              <a:spcBef>
                <a:spcPts val="0"/>
              </a:spcBef>
              <a:buClr>
                <a:srgbClr val="000000"/>
              </a:buClr>
              <a:buSzPct val="45833"/>
              <a:buFont typeface="Arial"/>
              <a:buNone/>
            </a:pPr>
            <a:r>
              <a:rPr lang="en" sz="2400">
                <a:latin typeface="Droid Serif"/>
                <a:ea typeface="Droid Serif"/>
                <a:cs typeface="Droid Serif"/>
                <a:sym typeface="Droid Serif"/>
              </a:rPr>
              <a:t>Encode your Legos here... </a:t>
            </a:r>
            <a:r>
              <a:rPr lang="en" sz="2400" i="1">
                <a:solidFill>
                  <a:srgbClr val="38761D"/>
                </a:solidFill>
                <a:latin typeface="Droid Serif"/>
                <a:ea typeface="Droid Serif"/>
                <a:cs typeface="Droid Serif"/>
                <a:sym typeface="Droid Serif"/>
              </a:rPr>
              <a:t>first English, then binary</a:t>
            </a:r>
          </a:p>
          <a:p>
            <a:pPr lvl="0" rtl="0">
              <a:spcBef>
                <a:spcPts val="0"/>
              </a:spcBef>
              <a:buNone/>
            </a:pPr>
            <a:endParaRPr sz="2400">
              <a:latin typeface="Droid Serif"/>
              <a:ea typeface="Droid Serif"/>
              <a:cs typeface="Droid Serif"/>
              <a:sym typeface="Droid Serif"/>
            </a:endParaRPr>
          </a:p>
        </p:txBody>
      </p:sp>
      <p:graphicFrame>
        <p:nvGraphicFramePr>
          <p:cNvPr id="855" name="Shape 855"/>
          <p:cNvGraphicFramePr/>
          <p:nvPr/>
        </p:nvGraphicFramePr>
        <p:xfrm>
          <a:off x="393250" y="740837"/>
          <a:ext cx="8357500" cy="6074445"/>
        </p:xfrm>
        <a:graphic>
          <a:graphicData uri="http://schemas.openxmlformats.org/drawingml/2006/table">
            <a:tbl>
              <a:tblPr>
                <a:noFill/>
                <a:tableStyleId>{5DD76A81-6FB9-423E-81EE-21949713C5CA}</a:tableStyleId>
              </a:tblPr>
              <a:tblGrid>
                <a:gridCol w="997075"/>
                <a:gridCol w="1513125"/>
                <a:gridCol w="1610275"/>
                <a:gridCol w="1484325"/>
                <a:gridCol w="1376350"/>
                <a:gridCol w="1376350"/>
              </a:tblGrid>
              <a:tr h="342425">
                <a:tc>
                  <a:txBody>
                    <a:bodyPr/>
                    <a:lstStyle/>
                    <a:p>
                      <a:pPr lvl="0" algn="ctr" rtl="0">
                        <a:spcBef>
                          <a:spcPts val="0"/>
                        </a:spcBef>
                        <a:buNone/>
                      </a:pPr>
                      <a:r>
                        <a:rPr lang="en">
                          <a:solidFill>
                            <a:srgbClr val="0000FF"/>
                          </a:solidFill>
                        </a:rPr>
                        <a:t>Block</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a:solidFill>
                            <a:srgbClr val="0000FF"/>
                          </a:solidFill>
                        </a:rPr>
                        <a:t>Color</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a:solidFill>
                            <a:srgbClr val="0000FF"/>
                          </a:solidFill>
                        </a:rPr>
                        <a:t>Brick Type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a:solidFill>
                            <a:srgbClr val="0000FF"/>
                          </a:solidFill>
                        </a:rPr>
                        <a:t>Orentation</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a:solidFill>
                            <a:srgbClr val="0000FF"/>
                          </a:solidFill>
                        </a:rPr>
                        <a:t>X-coordinate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a:solidFill>
                            <a:srgbClr val="0000FF"/>
                          </a:solidFill>
                        </a:rPr>
                        <a:t>Y-coordinate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42425">
                <a:tc>
                  <a:txBody>
                    <a:bodyPr/>
                    <a:lstStyle/>
                    <a:p>
                      <a:pPr lvl="0" algn="ctr" rtl="0">
                        <a:spcBef>
                          <a:spcPts val="0"/>
                        </a:spcBef>
                        <a:buNone/>
                      </a:pPr>
                      <a:r>
                        <a:rPr lang="en" sz="1800" b="1"/>
                        <a:t>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72400">
                <a:tc>
                  <a:txBody>
                    <a:bodyPr/>
                    <a:lstStyle/>
                    <a:p>
                      <a:pPr lvl="0" algn="ctr" rtl="0">
                        <a:spcBef>
                          <a:spcPts val="0"/>
                        </a:spcBef>
                        <a:buNone/>
                      </a:pPr>
                      <a:r>
                        <a:rPr lang="en" sz="1800" b="1"/>
                        <a:t>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57375">
                <a:tc>
                  <a:txBody>
                    <a:bodyPr/>
                    <a:lstStyle/>
                    <a:p>
                      <a:pPr lvl="0" algn="ctr" rtl="0">
                        <a:spcBef>
                          <a:spcPts val="0"/>
                        </a:spcBef>
                        <a:buNone/>
                      </a:pPr>
                      <a:r>
                        <a:rPr lang="en" sz="1800" b="1"/>
                        <a:t>2</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27275">
                <a:tc>
                  <a:txBody>
                    <a:bodyPr/>
                    <a:lstStyle/>
                    <a:p>
                      <a:pPr lvl="0" algn="ctr" rtl="0">
                        <a:spcBef>
                          <a:spcPts val="0"/>
                        </a:spcBef>
                        <a:buNone/>
                      </a:pPr>
                      <a:r>
                        <a:rPr lang="en" sz="1800" b="1"/>
                        <a:t>3</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49425">
                <a:tc>
                  <a:txBody>
                    <a:bodyPr/>
                    <a:lstStyle/>
                    <a:p>
                      <a:pPr lvl="0" algn="ctr" rtl="0">
                        <a:spcBef>
                          <a:spcPts val="0"/>
                        </a:spcBef>
                        <a:buNone/>
                      </a:pPr>
                      <a:r>
                        <a:rPr lang="en" sz="1800" b="1"/>
                        <a:t>4</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19050" lvl="0" indent="0" algn="ctr" rtl="0">
                        <a:spcBef>
                          <a:spcPts val="0"/>
                        </a:spcBef>
                        <a:buNone/>
                      </a:pPr>
                      <a:endParaRPr sz="2400" b="1"/>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12250">
                <a:tc>
                  <a:txBody>
                    <a:bodyPr/>
                    <a:lstStyle/>
                    <a:p>
                      <a:pPr lvl="0" algn="ctr" rtl="0">
                        <a:spcBef>
                          <a:spcPts val="0"/>
                        </a:spcBef>
                        <a:buNone/>
                      </a:pPr>
                      <a:r>
                        <a:rPr lang="en" sz="1800" b="1"/>
                        <a:t>5</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42325">
                <a:tc>
                  <a:txBody>
                    <a:bodyPr/>
                    <a:lstStyle/>
                    <a:p>
                      <a:pPr lvl="0" algn="ctr" rtl="0">
                        <a:spcBef>
                          <a:spcPts val="0"/>
                        </a:spcBef>
                        <a:buNone/>
                      </a:pPr>
                      <a:r>
                        <a:rPr lang="en" sz="1800" b="1"/>
                        <a:t>6</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72400">
                <a:tc>
                  <a:txBody>
                    <a:bodyPr/>
                    <a:lstStyle/>
                    <a:p>
                      <a:pPr lvl="0" algn="ctr" rtl="0">
                        <a:spcBef>
                          <a:spcPts val="0"/>
                        </a:spcBef>
                        <a:buNone/>
                      </a:pPr>
                      <a:r>
                        <a:rPr lang="en" sz="1800" b="1"/>
                        <a:t>7</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12225">
                <a:tc>
                  <a:txBody>
                    <a:bodyPr/>
                    <a:lstStyle/>
                    <a:p>
                      <a:pPr lvl="0" algn="ctr" rtl="0">
                        <a:spcBef>
                          <a:spcPts val="0"/>
                        </a:spcBef>
                        <a:buNone/>
                      </a:pPr>
                      <a:r>
                        <a:rPr lang="en" sz="1800" b="1"/>
                        <a:t>8</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12225">
                <a:tc>
                  <a:txBody>
                    <a:bodyPr/>
                    <a:lstStyle/>
                    <a:p>
                      <a:pPr lvl="0" algn="ctr" rtl="0">
                        <a:spcBef>
                          <a:spcPts val="0"/>
                        </a:spcBef>
                        <a:buNone/>
                      </a:pPr>
                      <a:r>
                        <a:rPr lang="en" sz="1800" b="1"/>
                        <a:t>9</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12225">
                <a:tc>
                  <a:txBody>
                    <a:bodyPr/>
                    <a:lstStyle/>
                    <a:p>
                      <a:pPr lvl="0" algn="ctr" rtl="0">
                        <a:spcBef>
                          <a:spcPts val="0"/>
                        </a:spcBef>
                        <a:buNone/>
                      </a:pPr>
                      <a:r>
                        <a:rPr lang="en" sz="1800" b="1"/>
                        <a:t>10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12225">
                <a:tc>
                  <a:txBody>
                    <a:bodyPr/>
                    <a:lstStyle/>
                    <a:p>
                      <a:pPr lvl="0" algn="ctr" rtl="0">
                        <a:spcBef>
                          <a:spcPts val="0"/>
                        </a:spcBef>
                        <a:buNone/>
                      </a:pPr>
                      <a:r>
                        <a:rPr lang="en" sz="1800" b="1"/>
                        <a:t>11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12225">
                <a:tc>
                  <a:txBody>
                    <a:bodyPr/>
                    <a:lstStyle/>
                    <a:p>
                      <a:pPr lvl="0" algn="ctr" rtl="0">
                        <a:spcBef>
                          <a:spcPts val="0"/>
                        </a:spcBef>
                        <a:buNone/>
                      </a:pPr>
                      <a:r>
                        <a:rPr lang="en" sz="1800" b="1"/>
                        <a:t>12</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12225">
                <a:tc>
                  <a:txBody>
                    <a:bodyPr/>
                    <a:lstStyle/>
                    <a:p>
                      <a:pPr lvl="0" algn="ctr" rtl="0">
                        <a:spcBef>
                          <a:spcPts val="0"/>
                        </a:spcBef>
                        <a:buNone/>
                      </a:pPr>
                      <a:r>
                        <a:rPr lang="en" sz="1800" b="1"/>
                        <a:t>13</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12225">
                <a:tc>
                  <a:txBody>
                    <a:bodyPr/>
                    <a:lstStyle/>
                    <a:p>
                      <a:pPr lvl="0" algn="ctr" rtl="0">
                        <a:spcBef>
                          <a:spcPts val="0"/>
                        </a:spcBef>
                        <a:buNone/>
                      </a:pPr>
                      <a:r>
                        <a:rPr lang="en" sz="1800" b="1"/>
                        <a:t>14</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312225">
                <a:tc>
                  <a:txBody>
                    <a:bodyPr/>
                    <a:lstStyle/>
                    <a:p>
                      <a:pPr lvl="0" algn="ctr" rtl="0">
                        <a:spcBef>
                          <a:spcPts val="0"/>
                        </a:spcBef>
                        <a:buNone/>
                      </a:pPr>
                      <a:r>
                        <a:rPr lang="en" sz="1800" b="1"/>
                        <a:t>15</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a:spcBef>
                          <a:spcPts val="0"/>
                        </a:spcBef>
                        <a:buNone/>
                      </a:pPr>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sp>
        <p:nvSpPr>
          <p:cNvPr id="856" name="Shape 856"/>
          <p:cNvSpPr txBox="1"/>
          <p:nvPr/>
        </p:nvSpPr>
        <p:spPr>
          <a:xfrm rot="-740579">
            <a:off x="1538312" y="2913960"/>
            <a:ext cx="6451524" cy="2852954"/>
          </a:xfrm>
          <a:prstGeom prst="rect">
            <a:avLst/>
          </a:prstGeom>
          <a:solidFill>
            <a:srgbClr val="F4CCCC"/>
          </a:solidFill>
          <a:ln w="9525" cap="flat">
            <a:solidFill>
              <a:srgbClr val="CC0000"/>
            </a:solidFill>
            <a:prstDash val="solid"/>
            <a:round/>
            <a:headEnd type="none" w="med" len="med"/>
            <a:tailEnd type="none" w="med" len="med"/>
          </a:ln>
        </p:spPr>
        <p:txBody>
          <a:bodyPr lIns="91425" tIns="91425" rIns="91425" bIns="91425" anchor="ctr" anchorCtr="0">
            <a:noAutofit/>
          </a:bodyPr>
          <a:lstStyle/>
          <a:p>
            <a:pPr algn="ctr">
              <a:spcBef>
                <a:spcPts val="0"/>
              </a:spcBef>
              <a:buNone/>
            </a:pPr>
            <a:r>
              <a:rPr lang="en" sz="4800">
                <a:latin typeface="Droid Serif"/>
                <a:ea typeface="Droid Serif"/>
                <a:cs typeface="Droid Serif"/>
                <a:sym typeface="Droid Serif"/>
              </a:rPr>
              <a:t>Use one page for English, then use another for binary!</a:t>
            </a:r>
          </a:p>
        </p:txBody>
      </p:sp>
    </p:spTree>
  </p:cSld>
  <p:clrMapOvr>
    <a:masterClrMapping/>
  </p:clrMapOvr>
  <p:transition spd="slow">
    <p:cut/>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1" name="Shape 861"/>
          <p:cNvSpPr txBox="1">
            <a:spLocks noGrp="1"/>
          </p:cNvSpPr>
          <p:nvPr>
            <p:ph type="ctrTitle"/>
          </p:nvPr>
        </p:nvSpPr>
        <p:spPr>
          <a:xfrm>
            <a:off x="290850" y="262825"/>
            <a:ext cx="3349800" cy="1033199"/>
          </a:xfrm>
          <a:prstGeom prst="rect">
            <a:avLst/>
          </a:prstGeom>
        </p:spPr>
        <p:txBody>
          <a:bodyPr lIns="91425" tIns="91425" rIns="91425" bIns="91425" anchor="t" anchorCtr="0">
            <a:noAutofit/>
          </a:bodyPr>
          <a:lstStyle/>
          <a:p>
            <a:pPr lvl="0" algn="l" rtl="0">
              <a:spcBef>
                <a:spcPts val="0"/>
              </a:spcBef>
              <a:buNone/>
            </a:pPr>
            <a:r>
              <a:rPr lang="en">
                <a:latin typeface="Droid Serif"/>
                <a:ea typeface="Droid Serif"/>
                <a:cs typeface="Droid Serif"/>
                <a:sym typeface="Droid Serif"/>
              </a:rPr>
              <a:t>Prompts</a:t>
            </a:r>
          </a:p>
        </p:txBody>
      </p:sp>
      <p:sp>
        <p:nvSpPr>
          <p:cNvPr id="862" name="Shape 862"/>
          <p:cNvSpPr txBox="1">
            <a:spLocks noGrp="1"/>
          </p:cNvSpPr>
          <p:nvPr>
            <p:ph type="subTitle" idx="1"/>
          </p:nvPr>
        </p:nvSpPr>
        <p:spPr>
          <a:xfrm>
            <a:off x="3640750" y="499075"/>
            <a:ext cx="5154299" cy="562800"/>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agenda for Day 2's lunch</a:t>
            </a:r>
          </a:p>
        </p:txBody>
      </p:sp>
      <p:sp>
        <p:nvSpPr>
          <p:cNvPr id="863" name="Shape 863"/>
          <p:cNvSpPr txBox="1">
            <a:spLocks noGrp="1"/>
          </p:cNvSpPr>
          <p:nvPr>
            <p:ph type="subTitle" idx="2"/>
          </p:nvPr>
        </p:nvSpPr>
        <p:spPr>
          <a:xfrm>
            <a:off x="661750" y="1666950"/>
            <a:ext cx="8133300" cy="4889999"/>
          </a:xfrm>
          <a:prstGeom prst="rect">
            <a:avLst/>
          </a:prstGeom>
        </p:spPr>
        <p:txBody>
          <a:bodyPr lIns="91425" tIns="91425" rIns="91425" bIns="91425" anchor="t" anchorCtr="0">
            <a:noAutofit/>
          </a:bodyPr>
          <a:lstStyle/>
          <a:p>
            <a:pPr lvl="0" algn="l" rtl="0">
              <a:spcBef>
                <a:spcPts val="0"/>
              </a:spcBef>
              <a:buNone/>
            </a:pPr>
            <a:r>
              <a:rPr lang="en" sz="2400">
                <a:latin typeface="Droid Serif"/>
                <a:ea typeface="Droid Serif"/>
                <a:cs typeface="Droid Serif"/>
                <a:sym typeface="Droid Serif"/>
              </a:rPr>
              <a:t>(1) We'd like to show you a "more carefully curated" version of these materials...</a:t>
            </a:r>
          </a:p>
          <a:p>
            <a:pPr lvl="0" algn="l" rtl="0">
              <a:spcBef>
                <a:spcPts val="0"/>
              </a:spcBef>
              <a:buNone/>
            </a:pPr>
            <a:endParaRPr sz="2400">
              <a:latin typeface="Droid Serif"/>
              <a:ea typeface="Droid Serif"/>
              <a:cs typeface="Droid Serif"/>
              <a:sym typeface="Droid Serif"/>
            </a:endParaRPr>
          </a:p>
          <a:p>
            <a:pPr lvl="0" algn="l" rtl="0">
              <a:spcBef>
                <a:spcPts val="0"/>
              </a:spcBef>
              <a:buNone/>
            </a:pPr>
            <a:r>
              <a:rPr lang="en" sz="2400">
                <a:latin typeface="Droid Serif"/>
                <a:ea typeface="Droid Serif"/>
                <a:cs typeface="Droid Serif"/>
                <a:sym typeface="Droid Serif"/>
              </a:rPr>
              <a:t>Saying "online" wouldn't convey muic...</a:t>
            </a:r>
          </a:p>
          <a:p>
            <a:pPr lvl="0" algn="l" rtl="0">
              <a:spcBef>
                <a:spcPts val="0"/>
              </a:spcBef>
              <a:buNone/>
            </a:pPr>
            <a:endParaRPr sz="2400">
              <a:latin typeface="Droid Serif"/>
              <a:ea typeface="Droid Serif"/>
              <a:cs typeface="Droid Serif"/>
              <a:sym typeface="Droid Serif"/>
            </a:endParaRPr>
          </a:p>
          <a:p>
            <a:pPr lvl="0" algn="l" rtl="0">
              <a:spcBef>
                <a:spcPts val="0"/>
              </a:spcBef>
              <a:buNone/>
            </a:pPr>
            <a:r>
              <a:rPr lang="en" sz="2400">
                <a:latin typeface="Droid Serif"/>
                <a:ea typeface="Droid Serif"/>
                <a:cs typeface="Droid Serif"/>
                <a:sym typeface="Droid Serif"/>
              </a:rPr>
              <a:t>Idea:   leverage the trends in online education</a:t>
            </a:r>
          </a:p>
          <a:p>
            <a:pPr lvl="0" algn="l" rtl="0">
              <a:spcBef>
                <a:spcPts val="0"/>
              </a:spcBef>
              <a:buNone/>
            </a:pPr>
            <a:endParaRPr sz="2400">
              <a:latin typeface="Droid Serif"/>
              <a:ea typeface="Droid Serif"/>
              <a:cs typeface="Droid Serif"/>
              <a:sym typeface="Droid Serif"/>
            </a:endParaRPr>
          </a:p>
          <a:p>
            <a:pPr lvl="0" algn="l" rtl="0">
              <a:spcBef>
                <a:spcPts val="0"/>
              </a:spcBef>
              <a:buNone/>
            </a:pPr>
            <a:endParaRPr sz="2400">
              <a:latin typeface="Droid Serif"/>
              <a:ea typeface="Droid Serif"/>
              <a:cs typeface="Droid Serif"/>
              <a:sym typeface="Droid Serif"/>
            </a:endParaRPr>
          </a:p>
          <a:p>
            <a:pPr lvl="0" algn="l" rtl="0">
              <a:spcBef>
                <a:spcPts val="0"/>
              </a:spcBef>
              <a:buNone/>
            </a:pPr>
            <a:endParaRPr sz="2400">
              <a:latin typeface="Droid Serif"/>
              <a:ea typeface="Droid Serif"/>
              <a:cs typeface="Droid Serif"/>
              <a:sym typeface="Droid Serif"/>
            </a:endParaRPr>
          </a:p>
          <a:p>
            <a:pPr lvl="0" algn="l" rtl="0">
              <a:spcBef>
                <a:spcPts val="0"/>
              </a:spcBef>
              <a:buNone/>
            </a:pPr>
            <a:r>
              <a:rPr lang="en" sz="2400">
                <a:latin typeface="Droid Serif"/>
                <a:ea typeface="Droid Serif"/>
                <a:cs typeface="Droid Serif"/>
                <a:sym typeface="Droid Serif"/>
              </a:rPr>
              <a:t>(2) Your thoughts about online education?</a:t>
            </a:r>
          </a:p>
          <a:p>
            <a:pPr lvl="0" algn="l" rtl="0">
              <a:spcBef>
                <a:spcPts val="0"/>
              </a:spcBef>
              <a:buNone/>
            </a:pPr>
            <a:endParaRPr sz="2400">
              <a:latin typeface="Droid Serif"/>
              <a:ea typeface="Droid Serif"/>
              <a:cs typeface="Droid Serif"/>
              <a:sym typeface="Droid Serif"/>
            </a:endParaRPr>
          </a:p>
          <a:p>
            <a:pPr lvl="0" algn="l" rtl="0">
              <a:spcBef>
                <a:spcPts val="0"/>
              </a:spcBef>
              <a:buNone/>
            </a:pPr>
            <a:endParaRPr sz="2400">
              <a:latin typeface="Droid Serif"/>
              <a:ea typeface="Droid Serif"/>
              <a:cs typeface="Droid Serif"/>
              <a:sym typeface="Droid Serif"/>
            </a:endParaRPr>
          </a:p>
          <a:p>
            <a:pPr lvl="0" algn="l" rtl="0">
              <a:spcBef>
                <a:spcPts val="0"/>
              </a:spcBef>
              <a:buNone/>
            </a:pPr>
            <a:r>
              <a:rPr lang="en" sz="2400">
                <a:latin typeface="Droid Serif"/>
                <a:ea typeface="Droid Serif"/>
                <a:cs typeface="Droid Serif"/>
                <a:sym typeface="Droid Serif"/>
              </a:rPr>
              <a:t>(3) We'd love to get your feedback on usefulness... </a:t>
            </a:r>
          </a:p>
        </p:txBody>
      </p:sp>
    </p:spTree>
  </p:cSld>
  <p:clrMapOvr>
    <a:masterClrMapping/>
  </p:clrMapOvr>
  <p:transition spd="slow">
    <p:cut/>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sp>
        <p:nvSpPr>
          <p:cNvPr id="868" name="Shape 868"/>
          <p:cNvSpPr txBox="1">
            <a:spLocks noGrp="1"/>
          </p:cNvSpPr>
          <p:nvPr>
            <p:ph type="ctrTitle"/>
          </p:nvPr>
        </p:nvSpPr>
        <p:spPr>
          <a:xfrm>
            <a:off x="290850" y="383525"/>
            <a:ext cx="8562299" cy="2825700"/>
          </a:xfrm>
          <a:prstGeom prst="rect">
            <a:avLst/>
          </a:prstGeom>
        </p:spPr>
        <p:txBody>
          <a:bodyPr lIns="91425" tIns="91425" rIns="91425" bIns="91425" anchor="ctr" anchorCtr="0">
            <a:noAutofit/>
          </a:bodyPr>
          <a:lstStyle/>
          <a:p>
            <a:pPr lvl="0" rtl="0">
              <a:spcBef>
                <a:spcPts val="0"/>
              </a:spcBef>
              <a:buNone/>
            </a:pPr>
            <a:r>
              <a:rPr lang="en">
                <a:latin typeface="Droid Serif"/>
                <a:ea typeface="Droid Serif"/>
                <a:cs typeface="Droid Serif"/>
                <a:sym typeface="Droid Serif"/>
              </a:rPr>
              <a:t>Scratch Games</a:t>
            </a:r>
          </a:p>
          <a:p>
            <a:pPr lvl="0" rtl="0">
              <a:spcBef>
                <a:spcPts val="0"/>
              </a:spcBef>
              <a:buNone/>
            </a:pPr>
            <a:r>
              <a:rPr lang="en">
                <a:latin typeface="Droid Serif"/>
                <a:ea typeface="Droid Serif"/>
                <a:cs typeface="Droid Serif"/>
                <a:sym typeface="Droid Serif"/>
              </a:rPr>
              <a:t>or </a:t>
            </a:r>
          </a:p>
          <a:p>
            <a:pPr lvl="0" rtl="0">
              <a:spcBef>
                <a:spcPts val="0"/>
              </a:spcBef>
              <a:buNone/>
            </a:pPr>
            <a:r>
              <a:rPr lang="en">
                <a:latin typeface="Droid Serif"/>
                <a:ea typeface="Droid Serif"/>
                <a:cs typeface="Droid Serif"/>
                <a:sym typeface="Droid Serif"/>
              </a:rPr>
              <a:t>Python </a:t>
            </a:r>
          </a:p>
        </p:txBody>
      </p:sp>
      <p:sp>
        <p:nvSpPr>
          <p:cNvPr id="869" name="Shape 869"/>
          <p:cNvSpPr txBox="1">
            <a:spLocks noGrp="1"/>
          </p:cNvSpPr>
          <p:nvPr>
            <p:ph type="subTitle" idx="1"/>
          </p:nvPr>
        </p:nvSpPr>
        <p:spPr>
          <a:xfrm>
            <a:off x="685800" y="3786737"/>
            <a:ext cx="7772400" cy="1046400"/>
          </a:xfrm>
          <a:prstGeom prst="rect">
            <a:avLst/>
          </a:prstGeom>
        </p:spPr>
        <p:txBody>
          <a:bodyPr lIns="91425" tIns="91425" rIns="91425" bIns="91425" anchor="t" anchorCtr="0">
            <a:noAutofit/>
          </a:bodyPr>
          <a:lstStyle/>
          <a:p>
            <a:pPr>
              <a:spcBef>
                <a:spcPts val="0"/>
              </a:spcBef>
              <a:buNone/>
            </a:pPr>
            <a:r>
              <a:rPr lang="en">
                <a:latin typeface="Droid Serif"/>
                <a:ea typeface="Droid Serif"/>
                <a:cs typeface="Droid Serif"/>
                <a:sym typeface="Droid Serif"/>
              </a:rPr>
              <a:t>Day 2, Sessions 3-4</a:t>
            </a:r>
          </a:p>
        </p:txBody>
      </p:sp>
    </p:spTree>
  </p:cSld>
  <p:clrMapOvr>
    <a:masterClrMapping/>
  </p:clrMapOvr>
  <p:transition spd="slow">
    <p:cut/>
  </p:transitio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Shape 874"/>
          <p:cNvSpPr txBox="1">
            <a:spLocks noGrp="1"/>
          </p:cNvSpPr>
          <p:nvPr>
            <p:ph type="ctrTitle"/>
          </p:nvPr>
        </p:nvSpPr>
        <p:spPr>
          <a:xfrm>
            <a:off x="290850" y="383525"/>
            <a:ext cx="6650700" cy="1181999"/>
          </a:xfrm>
          <a:prstGeom prst="rect">
            <a:avLst/>
          </a:prstGeom>
        </p:spPr>
        <p:txBody>
          <a:bodyPr lIns="91425" tIns="91425" rIns="91425" bIns="91425" anchor="t" anchorCtr="0">
            <a:noAutofit/>
          </a:bodyPr>
          <a:lstStyle/>
          <a:p>
            <a:pPr lvl="0" algn="l" rtl="0">
              <a:spcBef>
                <a:spcPts val="0"/>
              </a:spcBef>
              <a:buNone/>
            </a:pPr>
            <a:r>
              <a:rPr lang="en" b="0">
                <a:latin typeface="Droid Serif"/>
                <a:ea typeface="Droid Serif"/>
                <a:cs typeface="Droid Serif"/>
                <a:sym typeface="Droid Serif"/>
              </a:rPr>
              <a:t>Python resources</a:t>
            </a:r>
          </a:p>
        </p:txBody>
      </p:sp>
      <p:pic>
        <p:nvPicPr>
          <p:cNvPr id="875" name="Shape 875"/>
          <p:cNvPicPr preferRelativeResize="0"/>
          <p:nvPr/>
        </p:nvPicPr>
        <p:blipFill>
          <a:blip r:embed="rId3"/>
          <a:stretch>
            <a:fillRect/>
          </a:stretch>
        </p:blipFill>
        <p:spPr>
          <a:xfrm>
            <a:off x="450782" y="1881445"/>
            <a:ext cx="3504300" cy="3504300"/>
          </a:xfrm>
          <a:prstGeom prst="rect">
            <a:avLst/>
          </a:prstGeom>
          <a:noFill/>
          <a:ln>
            <a:noFill/>
          </a:ln>
        </p:spPr>
      </p:pic>
      <p:pic>
        <p:nvPicPr>
          <p:cNvPr id="876" name="Shape 876"/>
          <p:cNvPicPr preferRelativeResize="0"/>
          <p:nvPr/>
        </p:nvPicPr>
        <p:blipFill>
          <a:blip r:embed="rId4"/>
          <a:stretch>
            <a:fillRect/>
          </a:stretch>
        </p:blipFill>
        <p:spPr>
          <a:xfrm>
            <a:off x="4371600" y="2880600"/>
            <a:ext cx="4390875" cy="1505975"/>
          </a:xfrm>
          <a:prstGeom prst="rect">
            <a:avLst/>
          </a:prstGeom>
          <a:noFill/>
          <a:ln>
            <a:noFill/>
          </a:ln>
        </p:spPr>
      </p:pic>
      <p:sp>
        <p:nvSpPr>
          <p:cNvPr id="877" name="Shape 877"/>
          <p:cNvSpPr txBox="1">
            <a:spLocks noGrp="1"/>
          </p:cNvSpPr>
          <p:nvPr>
            <p:ph type="ctrTitle" idx="2"/>
          </p:nvPr>
        </p:nvSpPr>
        <p:spPr>
          <a:xfrm>
            <a:off x="949075" y="5519500"/>
            <a:ext cx="2507700" cy="906900"/>
          </a:xfrm>
          <a:prstGeom prst="rect">
            <a:avLst/>
          </a:prstGeom>
        </p:spPr>
        <p:txBody>
          <a:bodyPr lIns="91425" tIns="91425" rIns="91425" bIns="91425" anchor="t" anchorCtr="0">
            <a:noAutofit/>
          </a:bodyPr>
          <a:lstStyle/>
          <a:p>
            <a:pPr lvl="0" rtl="0">
              <a:spcBef>
                <a:spcPts val="0"/>
              </a:spcBef>
              <a:buNone/>
            </a:pPr>
            <a:r>
              <a:rPr lang="en" b="0">
                <a:latin typeface="Droid Serif"/>
                <a:ea typeface="Droid Serif"/>
                <a:cs typeface="Droid Serif"/>
                <a:sym typeface="Droid Serif"/>
              </a:rPr>
              <a:t>tutor.</a:t>
            </a:r>
          </a:p>
        </p:txBody>
      </p:sp>
      <p:sp>
        <p:nvSpPr>
          <p:cNvPr id="878" name="Shape 878"/>
          <p:cNvSpPr txBox="1">
            <a:spLocks noGrp="1"/>
          </p:cNvSpPr>
          <p:nvPr>
            <p:ph type="ctrTitle" idx="3"/>
          </p:nvPr>
        </p:nvSpPr>
        <p:spPr>
          <a:xfrm>
            <a:off x="5519750" y="4612600"/>
            <a:ext cx="2507700" cy="906900"/>
          </a:xfrm>
          <a:prstGeom prst="rect">
            <a:avLst/>
          </a:prstGeom>
        </p:spPr>
        <p:txBody>
          <a:bodyPr lIns="91425" tIns="91425" rIns="91425" bIns="91425" anchor="t" anchorCtr="0">
            <a:noAutofit/>
          </a:bodyPr>
          <a:lstStyle/>
          <a:p>
            <a:pPr lvl="0" rtl="0">
              <a:spcBef>
                <a:spcPts val="0"/>
              </a:spcBef>
              <a:buNone/>
            </a:pPr>
            <a:r>
              <a:rPr lang="en" b="0">
                <a:latin typeface="Droid Serif"/>
                <a:ea typeface="Droid Serif"/>
                <a:cs typeface="Droid Serif"/>
                <a:sym typeface="Droid Serif"/>
              </a:rPr>
              <a:t>play!</a:t>
            </a:r>
          </a:p>
        </p:txBody>
      </p:sp>
    </p:spTree>
  </p:cSld>
  <p:clrMapOvr>
    <a:masterClrMapping/>
  </p:clrMapOvr>
  <p:transition spd="slow">
    <p:cut/>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883" name="Shape 883"/>
          <p:cNvSpPr txBox="1">
            <a:spLocks noGrp="1"/>
          </p:cNvSpPr>
          <p:nvPr>
            <p:ph type="title"/>
          </p:nvPr>
        </p:nvSpPr>
        <p:spPr>
          <a:xfrm>
            <a:off x="167425" y="161946"/>
            <a:ext cx="6565499" cy="783899"/>
          </a:xfrm>
          <a:prstGeom prst="rect">
            <a:avLst/>
          </a:prstGeom>
        </p:spPr>
        <p:txBody>
          <a:bodyPr lIns="91425" tIns="91425" rIns="91425" bIns="91425" anchor="t" anchorCtr="0">
            <a:noAutofit/>
          </a:bodyPr>
          <a:lstStyle/>
          <a:p>
            <a:pPr lvl="0" rtl="0">
              <a:spcBef>
                <a:spcPts val="0"/>
              </a:spcBef>
              <a:buNone/>
            </a:pPr>
            <a:r>
              <a:rPr lang="en" b="0">
                <a:latin typeface="Droid Serif"/>
                <a:ea typeface="Droid Serif"/>
                <a:cs typeface="Droid Serif"/>
                <a:sym typeface="Droid Serif"/>
              </a:rPr>
              <a:t>Games can seem complex...</a:t>
            </a:r>
          </a:p>
        </p:txBody>
      </p:sp>
      <p:sp>
        <p:nvSpPr>
          <p:cNvPr id="884" name="Shape 884"/>
          <p:cNvSpPr txBox="1"/>
          <p:nvPr/>
        </p:nvSpPr>
        <p:spPr>
          <a:xfrm>
            <a:off x="303125" y="5686550"/>
            <a:ext cx="5210399" cy="932399"/>
          </a:xfrm>
          <a:prstGeom prst="rect">
            <a:avLst/>
          </a:prstGeom>
        </p:spPr>
        <p:txBody>
          <a:bodyPr lIns="91425" tIns="91425" rIns="91425" bIns="91425" anchor="ctr" anchorCtr="0">
            <a:noAutofit/>
          </a:bodyPr>
          <a:lstStyle/>
          <a:p>
            <a:pPr lvl="0" algn="ctr" rtl="0">
              <a:spcBef>
                <a:spcPts val="0"/>
              </a:spcBef>
              <a:buNone/>
            </a:pPr>
            <a:r>
              <a:rPr lang="en" sz="2100">
                <a:solidFill>
                  <a:schemeClr val="dk1"/>
                </a:solidFill>
                <a:latin typeface="Droid Serif"/>
                <a:ea typeface="Droid Serif"/>
                <a:cs typeface="Droid Serif"/>
                <a:sym typeface="Droid Serif"/>
              </a:rPr>
              <a:t>yet they can also be a </a:t>
            </a:r>
            <a:r>
              <a:rPr lang="en" sz="2100" b="1" i="1">
                <a:solidFill>
                  <a:srgbClr val="0000FF"/>
                </a:solidFill>
                <a:latin typeface="Droid Serif"/>
                <a:ea typeface="Droid Serif"/>
                <a:cs typeface="Droid Serif"/>
                <a:sym typeface="Droid Serif"/>
              </a:rPr>
              <a:t>better</a:t>
            </a:r>
            <a:r>
              <a:rPr lang="en" sz="2100">
                <a:solidFill>
                  <a:schemeClr val="dk1"/>
                </a:solidFill>
                <a:latin typeface="Droid Serif"/>
                <a:ea typeface="Droid Serif"/>
                <a:cs typeface="Droid Serif"/>
                <a:sym typeface="Droid Serif"/>
              </a:rPr>
              <a:t> place to start than general animations...</a:t>
            </a:r>
          </a:p>
        </p:txBody>
      </p:sp>
      <p:sp>
        <p:nvSpPr>
          <p:cNvPr id="885" name="Shape 885"/>
          <p:cNvSpPr txBox="1"/>
          <p:nvPr/>
        </p:nvSpPr>
        <p:spPr>
          <a:xfrm>
            <a:off x="5911375" y="5760800"/>
            <a:ext cx="2855700" cy="783899"/>
          </a:xfrm>
          <a:prstGeom prst="rect">
            <a:avLst/>
          </a:prstGeom>
        </p:spPr>
        <p:txBody>
          <a:bodyPr lIns="91425" tIns="91425" rIns="91425" bIns="91425" anchor="ctr" anchorCtr="0">
            <a:noAutofit/>
          </a:bodyPr>
          <a:lstStyle/>
          <a:p>
            <a:pPr marL="457200" lvl="0" indent="-317500" rtl="0">
              <a:spcBef>
                <a:spcPts val="0"/>
              </a:spcBef>
              <a:buClr>
                <a:srgbClr val="000000"/>
              </a:buClr>
              <a:buSzPct val="93333"/>
              <a:buFont typeface="Arial"/>
              <a:buChar char="●"/>
            </a:pPr>
            <a:r>
              <a:rPr lang="en" sz="1500">
                <a:solidFill>
                  <a:schemeClr val="dk1"/>
                </a:solidFill>
                <a:latin typeface="Droid Serif"/>
                <a:ea typeface="Droid Serif"/>
                <a:cs typeface="Droid Serif"/>
                <a:sym typeface="Droid Serif"/>
              </a:rPr>
              <a:t>there's a </a:t>
            </a:r>
            <a:r>
              <a:rPr lang="en" sz="1500" i="1" u="sng">
                <a:solidFill>
                  <a:schemeClr val="dk1"/>
                </a:solidFill>
                <a:latin typeface="Droid Serif"/>
                <a:ea typeface="Droid Serif"/>
                <a:cs typeface="Droid Serif"/>
                <a:sym typeface="Droid Serif"/>
              </a:rPr>
              <a:t>human</a:t>
            </a:r>
            <a:r>
              <a:rPr lang="en" sz="1500">
                <a:solidFill>
                  <a:schemeClr val="dk1"/>
                </a:solidFill>
                <a:latin typeface="Droid Serif"/>
                <a:ea typeface="Droid Serif"/>
                <a:cs typeface="Droid Serif"/>
                <a:sym typeface="Droid Serif"/>
              </a:rPr>
              <a:t> sprite</a:t>
            </a:r>
          </a:p>
          <a:p>
            <a:pPr marL="457200" lvl="0" indent="-317500" rtl="0">
              <a:spcBef>
                <a:spcPts val="0"/>
              </a:spcBef>
              <a:buClr>
                <a:srgbClr val="000000"/>
              </a:buClr>
              <a:buSzPct val="93333"/>
              <a:buFont typeface="Arial"/>
              <a:buChar char="●"/>
            </a:pPr>
            <a:r>
              <a:rPr lang="en" sz="1500">
                <a:solidFill>
                  <a:schemeClr val="dk1"/>
                </a:solidFill>
                <a:latin typeface="Droid Serif"/>
                <a:ea typeface="Droid Serif"/>
                <a:cs typeface="Droid Serif"/>
                <a:sym typeface="Droid Serif"/>
              </a:rPr>
              <a:t>single focus of attention</a:t>
            </a:r>
          </a:p>
          <a:p>
            <a:pPr marL="457200" lvl="0" indent="-317500" rtl="0">
              <a:spcBef>
                <a:spcPts val="0"/>
              </a:spcBef>
              <a:buClr>
                <a:srgbClr val="000000"/>
              </a:buClr>
              <a:buSzPct val="93333"/>
              <a:buFont typeface="Arial"/>
              <a:buChar char="●"/>
            </a:pPr>
            <a:r>
              <a:rPr lang="en" sz="1500">
                <a:solidFill>
                  <a:schemeClr val="dk1"/>
                </a:solidFill>
                <a:latin typeface="Droid Serif"/>
                <a:ea typeface="Droid Serif"/>
                <a:cs typeface="Droid Serif"/>
                <a:sym typeface="Droid Serif"/>
              </a:rPr>
              <a:t>very incremental </a:t>
            </a:r>
          </a:p>
        </p:txBody>
      </p:sp>
      <p:pic>
        <p:nvPicPr>
          <p:cNvPr id="886" name="Shape 886"/>
          <p:cNvPicPr preferRelativeResize="0"/>
          <p:nvPr/>
        </p:nvPicPr>
        <p:blipFill>
          <a:blip r:embed="rId3"/>
          <a:stretch>
            <a:fillRect/>
          </a:stretch>
        </p:blipFill>
        <p:spPr>
          <a:xfrm>
            <a:off x="393775" y="945850"/>
            <a:ext cx="8356450" cy="4287775"/>
          </a:xfrm>
          <a:prstGeom prst="rect">
            <a:avLst/>
          </a:prstGeom>
        </p:spPr>
      </p:pic>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p:txBody>
          <a:bodyPr>
            <a:normAutofit/>
          </a:bodyPr>
          <a:lstStyle/>
          <a:p>
            <a:r>
              <a:rPr lang="en-US" sz="2400" dirty="0" smtClean="0"/>
              <a:t>You will use these Morse Code rules to decode the next two secret messages.</a:t>
            </a:r>
            <a:endParaRPr lang="en-US" sz="2400" dirty="0"/>
          </a:p>
        </p:txBody>
      </p:sp>
      <p:pic>
        <p:nvPicPr>
          <p:cNvPr id="5" name="officeArt object" descr="450px-International_Morse_Code.svg.png"/>
          <p:cNvPicPr>
            <a:picLocks noGrp="1"/>
          </p:cNvPicPr>
          <p:nvPr>
            <p:ph idx="1"/>
          </p:nvPr>
        </p:nvPicPr>
        <p:blipFill>
          <a:blip r:embed="rId2">
            <a:extLst/>
          </a:blip>
          <a:srcRect t="5581" b="5581"/>
          <a:stretch>
            <a:fillRect/>
          </a:stretch>
        </p:blipFill>
        <p:spPr>
          <a:prstGeom prst="rect">
            <a:avLst/>
          </a:prstGeom>
          <a:ln w="12700" cap="flat">
            <a:noFill/>
            <a:miter lim="400000"/>
          </a:ln>
          <a:effectLst/>
        </p:spPr>
      </p:pic>
      <p:sp>
        <p:nvSpPr>
          <p:cNvPr id="6" name="Rectangle 5"/>
          <p:cNvSpPr/>
          <p:nvPr/>
        </p:nvSpPr>
        <p:spPr>
          <a:xfrm>
            <a:off x="101064" y="511770"/>
            <a:ext cx="370655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457200"/>
            <a:r>
              <a:rPr lang="en-US" sz="5400" b="1" kern="1200"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Morse Code</a:t>
            </a:r>
            <a:endParaRPr lang="en-US" sz="5400" b="1" kern="1200"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endParaRPr>
          </a:p>
        </p:txBody>
      </p:sp>
    </p:spTree>
    <p:extLst>
      <p:ext uri="{BB962C8B-B14F-4D97-AF65-F5344CB8AC3E}">
        <p14:creationId xmlns:p14="http://schemas.microsoft.com/office/powerpoint/2010/main" val="2966095694"/>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891" name="Shape 891"/>
          <p:cNvSpPr txBox="1">
            <a:spLocks noGrp="1"/>
          </p:cNvSpPr>
          <p:nvPr>
            <p:ph type="title"/>
          </p:nvPr>
        </p:nvSpPr>
        <p:spPr>
          <a:xfrm>
            <a:off x="243625" y="161946"/>
            <a:ext cx="6565499" cy="783899"/>
          </a:xfrm>
          <a:prstGeom prst="rect">
            <a:avLst/>
          </a:prstGeom>
        </p:spPr>
        <p:txBody>
          <a:bodyPr lIns="91425" tIns="91425" rIns="91425" bIns="91425" anchor="t" anchorCtr="0">
            <a:noAutofit/>
          </a:bodyPr>
          <a:lstStyle/>
          <a:p>
            <a:pPr lvl="0" rtl="0">
              <a:spcBef>
                <a:spcPts val="0"/>
              </a:spcBef>
              <a:buNone/>
            </a:pPr>
            <a:r>
              <a:rPr lang="en" i="1">
                <a:latin typeface="Droid Serif"/>
                <a:ea typeface="Droid Serif"/>
                <a:cs typeface="Droid Serif"/>
                <a:sym typeface="Droid Serif"/>
              </a:rPr>
              <a:t>Key:  </a:t>
            </a:r>
            <a:r>
              <a:rPr lang="en" b="0">
                <a:latin typeface="Droid Serif"/>
                <a:ea typeface="Droid Serif"/>
                <a:cs typeface="Droid Serif"/>
                <a:sym typeface="Droid Serif"/>
              </a:rPr>
              <a:t>step-by-step progress</a:t>
            </a:r>
          </a:p>
        </p:txBody>
      </p:sp>
      <p:sp>
        <p:nvSpPr>
          <p:cNvPr id="892" name="Shape 892"/>
          <p:cNvSpPr txBox="1"/>
          <p:nvPr/>
        </p:nvSpPr>
        <p:spPr>
          <a:xfrm>
            <a:off x="5277050" y="1189925"/>
            <a:ext cx="3634200" cy="993899"/>
          </a:xfrm>
          <a:prstGeom prst="rect">
            <a:avLst/>
          </a:prstGeom>
        </p:spPr>
        <p:txBody>
          <a:bodyPr lIns="91425" tIns="91425" rIns="91425" bIns="91425" anchor="ctr" anchorCtr="0">
            <a:noAutofit/>
          </a:bodyPr>
          <a:lstStyle/>
          <a:p>
            <a:pPr lvl="0" rtl="0">
              <a:spcBef>
                <a:spcPts val="0"/>
              </a:spcBef>
              <a:buNone/>
            </a:pPr>
            <a:r>
              <a:rPr lang="en" sz="2100">
                <a:solidFill>
                  <a:schemeClr val="dk1"/>
                </a:solidFill>
                <a:latin typeface="Droid Serif"/>
                <a:ea typeface="Droid Serif"/>
                <a:cs typeface="Droid Serif"/>
                <a:sym typeface="Droid Serif"/>
              </a:rPr>
              <a:t>create two games:</a:t>
            </a:r>
          </a:p>
          <a:p>
            <a:pPr lvl="0" rtl="0">
              <a:spcBef>
                <a:spcPts val="0"/>
              </a:spcBef>
              <a:buNone/>
            </a:pPr>
            <a:r>
              <a:rPr lang="en" sz="2100" b="1" i="1">
                <a:solidFill>
                  <a:srgbClr val="0000FF"/>
                </a:solidFill>
                <a:latin typeface="Droid Serif"/>
                <a:ea typeface="Droid Serif"/>
                <a:cs typeface="Droid Serif"/>
                <a:sym typeface="Droid Serif"/>
              </a:rPr>
              <a:t>the first is scaffolded</a:t>
            </a:r>
          </a:p>
          <a:p>
            <a:pPr lvl="0" rtl="0">
              <a:spcBef>
                <a:spcPts val="0"/>
              </a:spcBef>
              <a:buNone/>
            </a:pPr>
            <a:r>
              <a:rPr lang="en" sz="2100">
                <a:solidFill>
                  <a:schemeClr val="dk1"/>
                </a:solidFill>
                <a:latin typeface="Droid Serif"/>
                <a:ea typeface="Droid Serif"/>
                <a:cs typeface="Droid Serif"/>
                <a:sym typeface="Droid Serif"/>
              </a:rPr>
              <a:t>the second is open-ended</a:t>
            </a:r>
          </a:p>
        </p:txBody>
      </p:sp>
      <p:pic>
        <p:nvPicPr>
          <p:cNvPr id="893" name="Shape 893"/>
          <p:cNvPicPr preferRelativeResize="0"/>
          <p:nvPr/>
        </p:nvPicPr>
        <p:blipFill>
          <a:blip r:embed="rId3"/>
          <a:stretch>
            <a:fillRect/>
          </a:stretch>
        </p:blipFill>
        <p:spPr>
          <a:xfrm>
            <a:off x="632900" y="2265450"/>
            <a:ext cx="7878200" cy="4063675"/>
          </a:xfrm>
          <a:prstGeom prst="rect">
            <a:avLst/>
          </a:prstGeom>
        </p:spPr>
      </p:pic>
    </p:spTree>
  </p:cSld>
  <p:clrMapOvr>
    <a:masterClrMapping/>
  </p:clrMapOvr>
  <p:transition spd="slow">
    <p:cut/>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898" name="Shape 898"/>
          <p:cNvSpPr txBox="1">
            <a:spLocks noGrp="1"/>
          </p:cNvSpPr>
          <p:nvPr>
            <p:ph type="title"/>
          </p:nvPr>
        </p:nvSpPr>
        <p:spPr>
          <a:xfrm>
            <a:off x="167425" y="161937"/>
            <a:ext cx="8229600" cy="1143000"/>
          </a:xfrm>
          <a:prstGeom prst="rect">
            <a:avLst/>
          </a:prstGeom>
        </p:spPr>
        <p:txBody>
          <a:bodyPr lIns="91425" tIns="91425" rIns="91425" bIns="91425" anchor="t" anchorCtr="0">
            <a:noAutofit/>
          </a:bodyPr>
          <a:lstStyle/>
          <a:p>
            <a:pPr>
              <a:spcBef>
                <a:spcPts val="0"/>
              </a:spcBef>
              <a:buNone/>
            </a:pPr>
            <a:r>
              <a:rPr lang="en" b="0" i="1">
                <a:latin typeface="Droid Serif"/>
                <a:ea typeface="Droid Serif"/>
                <a:cs typeface="Droid Serif"/>
                <a:sym typeface="Droid Serif"/>
              </a:rPr>
              <a:t>Up, up, and away!</a:t>
            </a:r>
          </a:p>
        </p:txBody>
      </p:sp>
      <p:sp>
        <p:nvSpPr>
          <p:cNvPr id="899" name="Shape 899"/>
          <p:cNvSpPr txBox="1">
            <a:spLocks noGrp="1"/>
          </p:cNvSpPr>
          <p:nvPr>
            <p:ph type="body" idx="1"/>
          </p:nvPr>
        </p:nvSpPr>
        <p:spPr>
          <a:xfrm>
            <a:off x="1112600" y="1152550"/>
            <a:ext cx="7658100" cy="2322899"/>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Choose a </a:t>
            </a:r>
            <a:r>
              <a:rPr lang="en" b="1" i="1">
                <a:solidFill>
                  <a:srgbClr val="0000FF"/>
                </a:solidFill>
                <a:latin typeface="Droid Serif"/>
                <a:ea typeface="Droid Serif"/>
                <a:cs typeface="Droid Serif"/>
                <a:sym typeface="Droid Serif"/>
              </a:rPr>
              <a:t>flying</a:t>
            </a:r>
            <a:r>
              <a:rPr lang="en" i="1">
                <a:latin typeface="Droid Serif"/>
                <a:ea typeface="Droid Serif"/>
                <a:cs typeface="Droid Serif"/>
                <a:sym typeface="Droid Serif"/>
              </a:rPr>
              <a:t> </a:t>
            </a:r>
            <a:r>
              <a:rPr lang="en">
                <a:latin typeface="Droid Serif"/>
                <a:ea typeface="Droid Serif"/>
                <a:cs typeface="Droid Serif"/>
                <a:sym typeface="Droid Serif"/>
              </a:rPr>
              <a:t>main character / hero</a:t>
            </a:r>
          </a:p>
          <a:p>
            <a:pPr lvl="0" rtl="0">
              <a:spcBef>
                <a:spcPts val="0"/>
              </a:spcBef>
              <a:buNone/>
            </a:pPr>
            <a:endParaRPr>
              <a:latin typeface="Droid Serif"/>
              <a:ea typeface="Droid Serif"/>
              <a:cs typeface="Droid Serif"/>
              <a:sym typeface="Droid Serif"/>
            </a:endParaRPr>
          </a:p>
          <a:p>
            <a:pPr lvl="0" rtl="0">
              <a:spcBef>
                <a:spcPts val="0"/>
              </a:spcBef>
              <a:buNone/>
            </a:pPr>
            <a:r>
              <a:rPr lang="en">
                <a:latin typeface="Droid Serif"/>
                <a:ea typeface="Droid Serif"/>
                <a:cs typeface="Droid Serif"/>
                <a:sym typeface="Droid Serif"/>
              </a:rPr>
              <a:t>Add blocks like these so that you can </a:t>
            </a:r>
            <a:r>
              <a:rPr lang="en" b="1">
                <a:solidFill>
                  <a:srgbClr val="0000FF"/>
                </a:solidFill>
                <a:latin typeface="Droid Serif"/>
                <a:ea typeface="Droid Serif"/>
                <a:cs typeface="Droid Serif"/>
                <a:sym typeface="Droid Serif"/>
              </a:rPr>
              <a:t>move around</a:t>
            </a:r>
            <a:r>
              <a:rPr lang="en">
                <a:latin typeface="Droid Serif"/>
                <a:ea typeface="Droid Serif"/>
                <a:cs typeface="Droid Serif"/>
                <a:sym typeface="Droid Serif"/>
              </a:rPr>
              <a:t> with the 4 arrow keys:</a:t>
            </a:r>
          </a:p>
        </p:txBody>
      </p:sp>
      <p:pic>
        <p:nvPicPr>
          <p:cNvPr id="900" name="Shape 900"/>
          <p:cNvPicPr preferRelativeResize="0"/>
          <p:nvPr/>
        </p:nvPicPr>
        <p:blipFill>
          <a:blip r:embed="rId3"/>
          <a:stretch>
            <a:fillRect/>
          </a:stretch>
        </p:blipFill>
        <p:spPr>
          <a:xfrm>
            <a:off x="1988394" y="3838819"/>
            <a:ext cx="5167200" cy="1825925"/>
          </a:xfrm>
          <a:prstGeom prst="rect">
            <a:avLst/>
          </a:prstGeom>
          <a:noFill/>
          <a:ln>
            <a:noFill/>
          </a:ln>
        </p:spPr>
      </p:pic>
      <p:sp>
        <p:nvSpPr>
          <p:cNvPr id="901" name="Shape 901"/>
          <p:cNvSpPr txBox="1">
            <a:spLocks noGrp="1"/>
          </p:cNvSpPr>
          <p:nvPr>
            <p:ph type="title" idx="2"/>
          </p:nvPr>
        </p:nvSpPr>
        <p:spPr>
          <a:xfrm>
            <a:off x="2790300" y="5790341"/>
            <a:ext cx="3563400" cy="350400"/>
          </a:xfrm>
          <a:prstGeom prst="rect">
            <a:avLst/>
          </a:prstGeom>
        </p:spPr>
        <p:txBody>
          <a:bodyPr lIns="91425" tIns="91425" rIns="91425" bIns="91425" anchor="ctr" anchorCtr="0">
            <a:noAutofit/>
          </a:bodyPr>
          <a:lstStyle/>
          <a:p>
            <a:pPr lvl="0" algn="ctr" rtl="0">
              <a:spcBef>
                <a:spcPts val="0"/>
              </a:spcBef>
              <a:buNone/>
            </a:pPr>
            <a:r>
              <a:rPr lang="en" sz="1800" b="0">
                <a:latin typeface="Droid Serif"/>
                <a:ea typeface="Droid Serif"/>
                <a:cs typeface="Droid Serif"/>
                <a:sym typeface="Droid Serif"/>
              </a:rPr>
              <a:t>you'll need three more, too!</a:t>
            </a:r>
          </a:p>
        </p:txBody>
      </p:sp>
      <p:sp>
        <p:nvSpPr>
          <p:cNvPr id="902" name="Shape 902"/>
          <p:cNvSpPr txBox="1"/>
          <p:nvPr/>
        </p:nvSpPr>
        <p:spPr>
          <a:xfrm>
            <a:off x="203900" y="1152550"/>
            <a:ext cx="908699" cy="783899"/>
          </a:xfrm>
          <a:prstGeom prst="rect">
            <a:avLst/>
          </a:prstGeom>
        </p:spPr>
        <p:txBody>
          <a:bodyPr lIns="91425" tIns="91425" rIns="91425" bIns="91425" anchor="ctr" anchorCtr="0">
            <a:noAutofit/>
          </a:bodyPr>
          <a:lstStyle/>
          <a:p>
            <a:pPr lvl="0" algn="ctr" rtl="0">
              <a:spcBef>
                <a:spcPts val="0"/>
              </a:spcBef>
              <a:buNone/>
            </a:pPr>
            <a:r>
              <a:rPr lang="en" sz="3000">
                <a:solidFill>
                  <a:schemeClr val="dk1"/>
                </a:solidFill>
                <a:latin typeface="Droid Serif"/>
                <a:ea typeface="Droid Serif"/>
                <a:cs typeface="Droid Serif"/>
                <a:sym typeface="Droid Serif"/>
              </a:rPr>
              <a:t>(1) </a:t>
            </a:r>
          </a:p>
        </p:txBody>
      </p:sp>
      <p:sp>
        <p:nvSpPr>
          <p:cNvPr id="903" name="Shape 903"/>
          <p:cNvSpPr txBox="1"/>
          <p:nvPr/>
        </p:nvSpPr>
        <p:spPr>
          <a:xfrm>
            <a:off x="2154975" y="1758875"/>
            <a:ext cx="2478600" cy="288300"/>
          </a:xfrm>
          <a:prstGeom prst="rect">
            <a:avLst/>
          </a:prstGeom>
        </p:spPr>
        <p:txBody>
          <a:bodyPr lIns="91425" tIns="91425" rIns="91425" bIns="91425" anchor="ctr" anchorCtr="0">
            <a:noAutofit/>
          </a:bodyPr>
          <a:lstStyle/>
          <a:p>
            <a:pPr lvl="0" algn="ctr" rtl="0">
              <a:spcBef>
                <a:spcPts val="0"/>
              </a:spcBef>
              <a:buNone/>
            </a:pPr>
            <a:r>
              <a:rPr lang="en" sz="1000">
                <a:solidFill>
                  <a:srgbClr val="0000FF"/>
                </a:solidFill>
                <a:latin typeface="Droid Serif"/>
                <a:ea typeface="Droid Serif"/>
                <a:cs typeface="Droid Serif"/>
                <a:sym typeface="Droid Serif"/>
              </a:rPr>
              <a:t>swimming is just aquatic flying...</a:t>
            </a:r>
          </a:p>
        </p:txBody>
      </p:sp>
      <p:sp>
        <p:nvSpPr>
          <p:cNvPr id="904" name="Shape 904"/>
          <p:cNvSpPr txBox="1"/>
          <p:nvPr/>
        </p:nvSpPr>
        <p:spPr>
          <a:xfrm>
            <a:off x="203900" y="2219350"/>
            <a:ext cx="908699" cy="783899"/>
          </a:xfrm>
          <a:prstGeom prst="rect">
            <a:avLst/>
          </a:prstGeom>
        </p:spPr>
        <p:txBody>
          <a:bodyPr lIns="91425" tIns="91425" rIns="91425" bIns="91425" anchor="ctr" anchorCtr="0">
            <a:noAutofit/>
          </a:bodyPr>
          <a:lstStyle/>
          <a:p>
            <a:pPr lvl="0" algn="ctr" rtl="0">
              <a:spcBef>
                <a:spcPts val="0"/>
              </a:spcBef>
              <a:buNone/>
            </a:pPr>
            <a:r>
              <a:rPr lang="en" sz="3000">
                <a:solidFill>
                  <a:schemeClr val="dk1"/>
                </a:solidFill>
                <a:latin typeface="Droid Serif"/>
                <a:ea typeface="Droid Serif"/>
                <a:cs typeface="Droid Serif"/>
                <a:sym typeface="Droid Serif"/>
              </a:rPr>
              <a:t>(2) </a:t>
            </a:r>
          </a:p>
        </p:txBody>
      </p:sp>
    </p:spTree>
  </p:cSld>
  <p:clrMapOvr>
    <a:masterClrMapping/>
  </p:clrMapOvr>
  <p:transition spd="slow">
    <p:cut/>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09" name="Shape 909"/>
          <p:cNvSpPr txBox="1">
            <a:spLocks noGrp="1"/>
          </p:cNvSpPr>
          <p:nvPr>
            <p:ph type="body" idx="1"/>
          </p:nvPr>
        </p:nvSpPr>
        <p:spPr>
          <a:xfrm>
            <a:off x="1120400" y="248550"/>
            <a:ext cx="7506599" cy="1241400"/>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Make sure your hero can </a:t>
            </a:r>
            <a:r>
              <a:rPr lang="en" b="1">
                <a:solidFill>
                  <a:srgbClr val="0000FF"/>
                </a:solidFill>
                <a:latin typeface="Droid Serif"/>
                <a:ea typeface="Droid Serif"/>
                <a:cs typeface="Droid Serif"/>
                <a:sym typeface="Droid Serif"/>
              </a:rPr>
              <a:t>wrap around</a:t>
            </a:r>
            <a:r>
              <a:rPr lang="en">
                <a:latin typeface="Droid Serif"/>
                <a:ea typeface="Droid Serif"/>
                <a:cs typeface="Droid Serif"/>
                <a:sym typeface="Droid Serif"/>
              </a:rPr>
              <a:t>  </a:t>
            </a:r>
          </a:p>
          <a:p>
            <a:pPr marL="0" lvl="0" indent="0" rtl="0">
              <a:spcBef>
                <a:spcPts val="0"/>
              </a:spcBef>
              <a:buNone/>
            </a:pPr>
            <a:r>
              <a:rPr lang="en">
                <a:latin typeface="Droid Serif"/>
                <a:ea typeface="Droid Serif"/>
                <a:cs typeface="Droid Serif"/>
                <a:sym typeface="Droid Serif"/>
              </a:rPr>
              <a:t>-- at least from right to left:</a:t>
            </a:r>
          </a:p>
          <a:p>
            <a:pPr lvl="0" rtl="0">
              <a:spcBef>
                <a:spcPts val="0"/>
              </a:spcBef>
              <a:buNone/>
            </a:pPr>
            <a:endParaRPr>
              <a:latin typeface="Droid Serif"/>
              <a:ea typeface="Droid Serif"/>
              <a:cs typeface="Droid Serif"/>
              <a:sym typeface="Droid Serif"/>
            </a:endParaRPr>
          </a:p>
          <a:p>
            <a:pPr lvl="0" rtl="0">
              <a:spcBef>
                <a:spcPts val="0"/>
              </a:spcBef>
              <a:buNone/>
            </a:pPr>
            <a:endParaRPr>
              <a:latin typeface="Droid Serif"/>
              <a:ea typeface="Droid Serif"/>
              <a:cs typeface="Droid Serif"/>
              <a:sym typeface="Droid Serif"/>
            </a:endParaRPr>
          </a:p>
        </p:txBody>
      </p:sp>
      <p:pic>
        <p:nvPicPr>
          <p:cNvPr id="910" name="Shape 910"/>
          <p:cNvPicPr preferRelativeResize="0"/>
          <p:nvPr/>
        </p:nvPicPr>
        <p:blipFill>
          <a:blip r:embed="rId3"/>
          <a:stretch>
            <a:fillRect/>
          </a:stretch>
        </p:blipFill>
        <p:spPr>
          <a:xfrm>
            <a:off x="1093252" y="2030876"/>
            <a:ext cx="6957474" cy="3394549"/>
          </a:xfrm>
          <a:prstGeom prst="rect">
            <a:avLst/>
          </a:prstGeom>
          <a:noFill/>
          <a:ln>
            <a:noFill/>
          </a:ln>
        </p:spPr>
      </p:pic>
      <p:sp>
        <p:nvSpPr>
          <p:cNvPr id="911" name="Shape 911"/>
          <p:cNvSpPr txBox="1"/>
          <p:nvPr/>
        </p:nvSpPr>
        <p:spPr>
          <a:xfrm>
            <a:off x="746525" y="5751175"/>
            <a:ext cx="7506599" cy="783899"/>
          </a:xfrm>
          <a:prstGeom prst="rect">
            <a:avLst/>
          </a:prstGeom>
        </p:spPr>
        <p:txBody>
          <a:bodyPr lIns="91425" tIns="91425" rIns="91425" bIns="91425" anchor="ctr" anchorCtr="0">
            <a:noAutofit/>
          </a:bodyPr>
          <a:lstStyle/>
          <a:p>
            <a:pPr lvl="0" algn="ctr" rtl="0">
              <a:spcBef>
                <a:spcPts val="0"/>
              </a:spcBef>
              <a:buNone/>
            </a:pPr>
            <a:r>
              <a:rPr lang="en" sz="2400">
                <a:solidFill>
                  <a:schemeClr val="dk1"/>
                </a:solidFill>
                <a:latin typeface="Droid Serif"/>
                <a:ea typeface="Droid Serif"/>
                <a:cs typeface="Droid Serif"/>
                <a:sym typeface="Droid Serif"/>
              </a:rPr>
              <a:t>add other wrapping as you see fit!</a:t>
            </a:r>
          </a:p>
        </p:txBody>
      </p:sp>
      <p:sp>
        <p:nvSpPr>
          <p:cNvPr id="912" name="Shape 912"/>
          <p:cNvSpPr txBox="1"/>
          <p:nvPr/>
        </p:nvSpPr>
        <p:spPr>
          <a:xfrm>
            <a:off x="212675" y="248700"/>
            <a:ext cx="908699" cy="783899"/>
          </a:xfrm>
          <a:prstGeom prst="rect">
            <a:avLst/>
          </a:prstGeom>
        </p:spPr>
        <p:txBody>
          <a:bodyPr lIns="91425" tIns="91425" rIns="91425" bIns="91425" anchor="ctr" anchorCtr="0">
            <a:noAutofit/>
          </a:bodyPr>
          <a:lstStyle/>
          <a:p>
            <a:pPr lvl="0" algn="ctr" rtl="0">
              <a:spcBef>
                <a:spcPts val="0"/>
              </a:spcBef>
              <a:buNone/>
            </a:pPr>
            <a:r>
              <a:rPr lang="en" sz="3000">
                <a:solidFill>
                  <a:schemeClr val="dk1"/>
                </a:solidFill>
                <a:latin typeface="Droid Serif"/>
                <a:ea typeface="Droid Serif"/>
                <a:cs typeface="Droid Serif"/>
                <a:sym typeface="Droid Serif"/>
              </a:rPr>
              <a:t>(3) </a:t>
            </a:r>
          </a:p>
        </p:txBody>
      </p:sp>
    </p:spTree>
  </p:cSld>
  <p:clrMapOvr>
    <a:masterClrMapping/>
  </p:clrMapOvr>
  <p:transition spd="slow">
    <p:cut/>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917" name="Shape 917"/>
          <p:cNvSpPr txBox="1">
            <a:spLocks noGrp="1"/>
          </p:cNvSpPr>
          <p:nvPr>
            <p:ph type="body" idx="1"/>
          </p:nvPr>
        </p:nvSpPr>
        <p:spPr>
          <a:xfrm>
            <a:off x="1149625" y="228900"/>
            <a:ext cx="6848999" cy="1241400"/>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Create a second sprite ~ </a:t>
            </a:r>
            <a:r>
              <a:rPr lang="en" b="1" i="1">
                <a:latin typeface="Droid Serif"/>
                <a:ea typeface="Droid Serif"/>
                <a:cs typeface="Droid Serif"/>
                <a:sym typeface="Droid Serif"/>
              </a:rPr>
              <a:t>the goal!</a:t>
            </a:r>
          </a:p>
          <a:p>
            <a:pPr lvl="0" rtl="0">
              <a:spcBef>
                <a:spcPts val="0"/>
              </a:spcBef>
              <a:buNone/>
            </a:pPr>
            <a:r>
              <a:rPr lang="en" b="1" i="1">
                <a:latin typeface="Droid Serif"/>
                <a:ea typeface="Droid Serif"/>
                <a:cs typeface="Droid Serif"/>
                <a:sym typeface="Droid Serif"/>
              </a:rPr>
              <a:t>	</a:t>
            </a:r>
            <a:r>
              <a:rPr lang="en" i="1">
                <a:latin typeface="Droid Serif"/>
                <a:ea typeface="Droid Serif"/>
                <a:cs typeface="Droid Serif"/>
                <a:sym typeface="Droid Serif"/>
              </a:rPr>
              <a:t>	~ </a:t>
            </a:r>
            <a:r>
              <a:rPr lang="en" i="1">
                <a:solidFill>
                  <a:srgbClr val="0000FF"/>
                </a:solidFill>
                <a:latin typeface="Droid Serif"/>
                <a:ea typeface="Droid Serif"/>
                <a:cs typeface="Droid Serif"/>
                <a:sym typeface="Droid Serif"/>
              </a:rPr>
              <a:t>something you want to reach</a:t>
            </a:r>
          </a:p>
          <a:p>
            <a:pPr lvl="0" rtl="0">
              <a:spcBef>
                <a:spcPts val="0"/>
              </a:spcBef>
              <a:buNone/>
            </a:pPr>
            <a:endParaRPr>
              <a:latin typeface="Droid Serif"/>
              <a:ea typeface="Droid Serif"/>
              <a:cs typeface="Droid Serif"/>
              <a:sym typeface="Droid Serif"/>
            </a:endParaRPr>
          </a:p>
          <a:p>
            <a:pPr lvl="0" rtl="0">
              <a:spcBef>
                <a:spcPts val="0"/>
              </a:spcBef>
              <a:buNone/>
            </a:pPr>
            <a:endParaRPr>
              <a:latin typeface="Droid Serif"/>
              <a:ea typeface="Droid Serif"/>
              <a:cs typeface="Droid Serif"/>
              <a:sym typeface="Droid Serif"/>
            </a:endParaRPr>
          </a:p>
        </p:txBody>
      </p:sp>
      <p:sp>
        <p:nvSpPr>
          <p:cNvPr id="918" name="Shape 918"/>
          <p:cNvSpPr txBox="1">
            <a:spLocks noGrp="1"/>
          </p:cNvSpPr>
          <p:nvPr>
            <p:ph type="body" idx="2"/>
          </p:nvPr>
        </p:nvSpPr>
        <p:spPr>
          <a:xfrm>
            <a:off x="1149625" y="1790225"/>
            <a:ext cx="6848999" cy="1390499"/>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Create a third sprite ~ </a:t>
            </a:r>
            <a:r>
              <a:rPr lang="en" b="1" i="1">
                <a:latin typeface="Droid Serif"/>
                <a:ea typeface="Droid Serif"/>
                <a:cs typeface="Droid Serif"/>
                <a:sym typeface="Droid Serif"/>
              </a:rPr>
              <a:t>an "enemy"</a:t>
            </a:r>
          </a:p>
          <a:p>
            <a:pPr lvl="0" rtl="0">
              <a:spcBef>
                <a:spcPts val="0"/>
              </a:spcBef>
              <a:buNone/>
            </a:pPr>
            <a:r>
              <a:rPr lang="en">
                <a:latin typeface="Droid Serif"/>
                <a:ea typeface="Droid Serif"/>
                <a:cs typeface="Droid Serif"/>
                <a:sym typeface="Droid Serif"/>
              </a:rPr>
              <a:t>		</a:t>
            </a:r>
            <a:r>
              <a:rPr lang="en" i="1">
                <a:latin typeface="Droid Serif"/>
                <a:ea typeface="Droid Serif"/>
                <a:cs typeface="Droid Serif"/>
                <a:sym typeface="Droid Serif"/>
              </a:rPr>
              <a:t>~ </a:t>
            </a:r>
            <a:r>
              <a:rPr lang="en" i="1">
                <a:solidFill>
                  <a:srgbClr val="0000FF"/>
                </a:solidFill>
                <a:latin typeface="Droid Serif"/>
                <a:ea typeface="Droid Serif"/>
                <a:cs typeface="Droid Serif"/>
                <a:sym typeface="Droid Serif"/>
              </a:rPr>
              <a:t>something to avoid</a:t>
            </a:r>
          </a:p>
        </p:txBody>
      </p:sp>
      <p:sp>
        <p:nvSpPr>
          <p:cNvPr id="919" name="Shape 919"/>
          <p:cNvSpPr txBox="1">
            <a:spLocks noGrp="1"/>
          </p:cNvSpPr>
          <p:nvPr>
            <p:ph type="body" idx="3"/>
          </p:nvPr>
        </p:nvSpPr>
        <p:spPr>
          <a:xfrm>
            <a:off x="1149625" y="3485525"/>
            <a:ext cx="4075500" cy="1143000"/>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Have your enemy move continuously:</a:t>
            </a:r>
          </a:p>
        </p:txBody>
      </p:sp>
      <p:pic>
        <p:nvPicPr>
          <p:cNvPr id="920" name="Shape 920"/>
          <p:cNvPicPr preferRelativeResize="0"/>
          <p:nvPr/>
        </p:nvPicPr>
        <p:blipFill>
          <a:blip r:embed="rId3"/>
          <a:stretch>
            <a:fillRect/>
          </a:stretch>
        </p:blipFill>
        <p:spPr>
          <a:xfrm>
            <a:off x="5145850" y="3728418"/>
            <a:ext cx="3541025" cy="2834425"/>
          </a:xfrm>
          <a:prstGeom prst="rect">
            <a:avLst/>
          </a:prstGeom>
          <a:noFill/>
          <a:ln>
            <a:noFill/>
          </a:ln>
        </p:spPr>
      </p:pic>
      <p:sp>
        <p:nvSpPr>
          <p:cNvPr id="921" name="Shape 921"/>
          <p:cNvSpPr txBox="1"/>
          <p:nvPr/>
        </p:nvSpPr>
        <p:spPr>
          <a:xfrm>
            <a:off x="286800" y="228900"/>
            <a:ext cx="908699" cy="783899"/>
          </a:xfrm>
          <a:prstGeom prst="rect">
            <a:avLst/>
          </a:prstGeom>
        </p:spPr>
        <p:txBody>
          <a:bodyPr lIns="91425" tIns="91425" rIns="91425" bIns="91425" anchor="ctr" anchorCtr="0">
            <a:noAutofit/>
          </a:bodyPr>
          <a:lstStyle/>
          <a:p>
            <a:pPr lvl="0" algn="ctr" rtl="0">
              <a:spcBef>
                <a:spcPts val="0"/>
              </a:spcBef>
              <a:buNone/>
            </a:pPr>
            <a:r>
              <a:rPr lang="en" sz="3000">
                <a:solidFill>
                  <a:schemeClr val="dk1"/>
                </a:solidFill>
                <a:latin typeface="Droid Serif"/>
                <a:ea typeface="Droid Serif"/>
                <a:cs typeface="Droid Serif"/>
                <a:sym typeface="Droid Serif"/>
              </a:rPr>
              <a:t>(4) </a:t>
            </a:r>
          </a:p>
        </p:txBody>
      </p:sp>
      <p:sp>
        <p:nvSpPr>
          <p:cNvPr id="922" name="Shape 922"/>
          <p:cNvSpPr txBox="1"/>
          <p:nvPr/>
        </p:nvSpPr>
        <p:spPr>
          <a:xfrm>
            <a:off x="286800" y="1790225"/>
            <a:ext cx="908699" cy="783899"/>
          </a:xfrm>
          <a:prstGeom prst="rect">
            <a:avLst/>
          </a:prstGeom>
        </p:spPr>
        <p:txBody>
          <a:bodyPr lIns="91425" tIns="91425" rIns="91425" bIns="91425" anchor="ctr" anchorCtr="0">
            <a:noAutofit/>
          </a:bodyPr>
          <a:lstStyle/>
          <a:p>
            <a:pPr lvl="0" algn="ctr" rtl="0">
              <a:spcBef>
                <a:spcPts val="0"/>
              </a:spcBef>
              <a:buNone/>
            </a:pPr>
            <a:r>
              <a:rPr lang="en" sz="3000">
                <a:solidFill>
                  <a:schemeClr val="dk1"/>
                </a:solidFill>
                <a:latin typeface="Droid Serif"/>
                <a:ea typeface="Droid Serif"/>
                <a:cs typeface="Droid Serif"/>
                <a:sym typeface="Droid Serif"/>
              </a:rPr>
              <a:t>(5) </a:t>
            </a:r>
          </a:p>
        </p:txBody>
      </p:sp>
      <p:sp>
        <p:nvSpPr>
          <p:cNvPr id="923" name="Shape 923"/>
          <p:cNvSpPr txBox="1"/>
          <p:nvPr/>
        </p:nvSpPr>
        <p:spPr>
          <a:xfrm>
            <a:off x="286800" y="3516050"/>
            <a:ext cx="908699" cy="783899"/>
          </a:xfrm>
          <a:prstGeom prst="rect">
            <a:avLst/>
          </a:prstGeom>
        </p:spPr>
        <p:txBody>
          <a:bodyPr lIns="91425" tIns="91425" rIns="91425" bIns="91425" anchor="ctr" anchorCtr="0">
            <a:noAutofit/>
          </a:bodyPr>
          <a:lstStyle/>
          <a:p>
            <a:pPr lvl="0" algn="ctr" rtl="0">
              <a:spcBef>
                <a:spcPts val="0"/>
              </a:spcBef>
              <a:buNone/>
            </a:pPr>
            <a:r>
              <a:rPr lang="en" sz="3000">
                <a:solidFill>
                  <a:schemeClr val="dk1"/>
                </a:solidFill>
                <a:latin typeface="Droid Serif"/>
                <a:ea typeface="Droid Serif"/>
                <a:cs typeface="Droid Serif"/>
                <a:sym typeface="Droid Serif"/>
              </a:rPr>
              <a:t>(6) </a:t>
            </a:r>
          </a:p>
        </p:txBody>
      </p:sp>
    </p:spTree>
  </p:cSld>
  <p:clrMapOvr>
    <a:masterClrMapping/>
  </p:clrMapOvr>
  <p:transition spd="slow">
    <p:cut/>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Shape 928"/>
          <p:cNvSpPr txBox="1">
            <a:spLocks noGrp="1"/>
          </p:cNvSpPr>
          <p:nvPr>
            <p:ph type="body" idx="1"/>
          </p:nvPr>
        </p:nvSpPr>
        <p:spPr>
          <a:xfrm>
            <a:off x="1181250" y="229850"/>
            <a:ext cx="7086299" cy="1241400"/>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When the enemy hits the hero, </a:t>
            </a:r>
            <a:r>
              <a:rPr lang="en" b="1">
                <a:solidFill>
                  <a:srgbClr val="0000FF"/>
                </a:solidFill>
                <a:latin typeface="Droid Serif"/>
                <a:ea typeface="Droid Serif"/>
                <a:cs typeface="Droid Serif"/>
                <a:sym typeface="Droid Serif"/>
              </a:rPr>
              <a:t>teleport</a:t>
            </a:r>
            <a:r>
              <a:rPr lang="en">
                <a:latin typeface="Droid Serif"/>
                <a:ea typeface="Droid Serif"/>
                <a:cs typeface="Droid Serif"/>
                <a:sym typeface="Droid Serif"/>
              </a:rPr>
              <a:t> the hero back to the start:</a:t>
            </a:r>
          </a:p>
        </p:txBody>
      </p:sp>
      <p:pic>
        <p:nvPicPr>
          <p:cNvPr id="929" name="Shape 929"/>
          <p:cNvPicPr preferRelativeResize="0"/>
          <p:nvPr/>
        </p:nvPicPr>
        <p:blipFill>
          <a:blip r:embed="rId3"/>
          <a:stretch>
            <a:fillRect/>
          </a:stretch>
        </p:blipFill>
        <p:spPr>
          <a:xfrm>
            <a:off x="1823000" y="1623650"/>
            <a:ext cx="5015325" cy="3848275"/>
          </a:xfrm>
          <a:prstGeom prst="rect">
            <a:avLst/>
          </a:prstGeom>
          <a:noFill/>
          <a:ln>
            <a:noFill/>
          </a:ln>
        </p:spPr>
      </p:pic>
      <p:sp>
        <p:nvSpPr>
          <p:cNvPr id="930" name="Shape 930"/>
          <p:cNvSpPr txBox="1"/>
          <p:nvPr/>
        </p:nvSpPr>
        <p:spPr>
          <a:xfrm>
            <a:off x="577362" y="5562775"/>
            <a:ext cx="7506599" cy="783899"/>
          </a:xfrm>
          <a:prstGeom prst="rect">
            <a:avLst/>
          </a:prstGeom>
        </p:spPr>
        <p:txBody>
          <a:bodyPr lIns="91425" tIns="91425" rIns="91425" bIns="91425" anchor="ctr" anchorCtr="0">
            <a:noAutofit/>
          </a:bodyPr>
          <a:lstStyle/>
          <a:p>
            <a:pPr lvl="0" algn="ctr" rtl="0">
              <a:spcBef>
                <a:spcPts val="0"/>
              </a:spcBef>
              <a:buNone/>
            </a:pPr>
            <a:r>
              <a:rPr lang="en" sz="2100">
                <a:solidFill>
                  <a:schemeClr val="dk1"/>
                </a:solidFill>
                <a:latin typeface="Droid Serif"/>
                <a:ea typeface="Droid Serif"/>
                <a:cs typeface="Droid Serif"/>
                <a:sym typeface="Droid Serif"/>
              </a:rPr>
              <a:t>it's good to start there at the beginning, too</a:t>
            </a:r>
          </a:p>
        </p:txBody>
      </p:sp>
      <p:sp>
        <p:nvSpPr>
          <p:cNvPr id="931" name="Shape 931"/>
          <p:cNvSpPr txBox="1"/>
          <p:nvPr/>
        </p:nvSpPr>
        <p:spPr>
          <a:xfrm>
            <a:off x="286800" y="228900"/>
            <a:ext cx="908699" cy="783899"/>
          </a:xfrm>
          <a:prstGeom prst="rect">
            <a:avLst/>
          </a:prstGeom>
        </p:spPr>
        <p:txBody>
          <a:bodyPr lIns="91425" tIns="91425" rIns="91425" bIns="91425" anchor="ctr" anchorCtr="0">
            <a:noAutofit/>
          </a:bodyPr>
          <a:lstStyle/>
          <a:p>
            <a:pPr lvl="0" algn="ctr" rtl="0">
              <a:spcBef>
                <a:spcPts val="0"/>
              </a:spcBef>
              <a:buNone/>
            </a:pPr>
            <a:r>
              <a:rPr lang="en" sz="3000">
                <a:solidFill>
                  <a:schemeClr val="dk1"/>
                </a:solidFill>
                <a:latin typeface="Droid Serif"/>
                <a:ea typeface="Droid Serif"/>
                <a:cs typeface="Droid Serif"/>
                <a:sym typeface="Droid Serif"/>
              </a:rPr>
              <a:t>(7) </a:t>
            </a:r>
          </a:p>
        </p:txBody>
      </p:sp>
    </p:spTree>
  </p:cSld>
  <p:clrMapOvr>
    <a:masterClrMapping/>
  </p:clrMapOvr>
  <p:transition spd="slow">
    <p:cut/>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sp>
        <p:nvSpPr>
          <p:cNvPr id="936" name="Shape 936"/>
          <p:cNvSpPr txBox="1">
            <a:spLocks noGrp="1"/>
          </p:cNvSpPr>
          <p:nvPr>
            <p:ph type="body" idx="1"/>
          </p:nvPr>
        </p:nvSpPr>
        <p:spPr>
          <a:xfrm>
            <a:off x="1118625" y="122250"/>
            <a:ext cx="7476000" cy="692400"/>
          </a:xfrm>
          <a:prstGeom prst="rect">
            <a:avLst/>
          </a:prstGeom>
        </p:spPr>
        <p:txBody>
          <a:bodyPr lIns="91425" tIns="91425" rIns="91425" bIns="91425" anchor="t" anchorCtr="0">
            <a:noAutofit/>
          </a:bodyPr>
          <a:lstStyle/>
          <a:p>
            <a:pPr lvl="0" rtl="0">
              <a:spcBef>
                <a:spcPts val="0"/>
              </a:spcBef>
              <a:buNone/>
            </a:pPr>
            <a:r>
              <a:rPr lang="en" i="1">
                <a:latin typeface="Droid Serif"/>
                <a:ea typeface="Droid Serif"/>
                <a:cs typeface="Droid Serif"/>
                <a:sym typeface="Droid Serif"/>
              </a:rPr>
              <a:t>Customize!</a:t>
            </a:r>
            <a:r>
              <a:rPr lang="en">
                <a:latin typeface="Droid Serif"/>
                <a:ea typeface="Droid Serif"/>
                <a:cs typeface="Droid Serif"/>
                <a:sym typeface="Droid Serif"/>
              </a:rPr>
              <a:t> Add </a:t>
            </a:r>
            <a:r>
              <a:rPr lang="en" b="1" i="1">
                <a:latin typeface="Droid Serif"/>
                <a:ea typeface="Droid Serif"/>
                <a:cs typeface="Droid Serif"/>
                <a:sym typeface="Droid Serif"/>
              </a:rPr>
              <a:t>at least two </a:t>
            </a:r>
            <a:r>
              <a:rPr lang="en">
                <a:latin typeface="Droid Serif"/>
                <a:ea typeface="Droid Serif"/>
                <a:cs typeface="Droid Serif"/>
                <a:sym typeface="Droid Serif"/>
              </a:rPr>
              <a:t>of these:</a:t>
            </a:r>
          </a:p>
          <a:p>
            <a:pPr lvl="0" rtl="0">
              <a:spcBef>
                <a:spcPts val="0"/>
              </a:spcBef>
              <a:buNone/>
            </a:pPr>
            <a:endParaRPr>
              <a:latin typeface="Droid Serif"/>
              <a:ea typeface="Droid Serif"/>
              <a:cs typeface="Droid Serif"/>
              <a:sym typeface="Droid Serif"/>
            </a:endParaRPr>
          </a:p>
          <a:p>
            <a:pPr lvl="0" rtl="0">
              <a:spcBef>
                <a:spcPts val="0"/>
              </a:spcBef>
              <a:buNone/>
            </a:pPr>
            <a:endParaRPr>
              <a:latin typeface="Droid Serif"/>
              <a:ea typeface="Droid Serif"/>
              <a:cs typeface="Droid Serif"/>
              <a:sym typeface="Droid Serif"/>
            </a:endParaRPr>
          </a:p>
        </p:txBody>
      </p:sp>
      <p:sp>
        <p:nvSpPr>
          <p:cNvPr id="937" name="Shape 937"/>
          <p:cNvSpPr txBox="1">
            <a:spLocks noGrp="1"/>
          </p:cNvSpPr>
          <p:nvPr>
            <p:ph type="body" idx="2"/>
          </p:nvPr>
        </p:nvSpPr>
        <p:spPr>
          <a:xfrm>
            <a:off x="1118625" y="1012650"/>
            <a:ext cx="6731399" cy="2996399"/>
          </a:xfrm>
          <a:prstGeom prst="rect">
            <a:avLst/>
          </a:prstGeom>
          <a:noFill/>
        </p:spPr>
        <p:txBody>
          <a:bodyPr lIns="91425" tIns="91425" rIns="91425" bIns="91425" anchor="t" anchorCtr="0">
            <a:noAutofit/>
          </a:bodyPr>
          <a:lstStyle/>
          <a:p>
            <a:pPr lvl="0" rtl="0">
              <a:spcBef>
                <a:spcPts val="0"/>
              </a:spcBef>
              <a:buNone/>
            </a:pPr>
            <a:r>
              <a:rPr lang="en" sz="2100">
                <a:latin typeface="Droid Serif"/>
                <a:ea typeface="Droid Serif"/>
                <a:cs typeface="Droid Serif"/>
                <a:sym typeface="Droid Serif"/>
              </a:rPr>
              <a:t>(a) Add a changing </a:t>
            </a:r>
            <a:r>
              <a:rPr lang="en" sz="2100" b="1" u="sng">
                <a:solidFill>
                  <a:srgbClr val="38761D"/>
                </a:solidFill>
                <a:latin typeface="Droid Serif"/>
                <a:ea typeface="Droid Serif"/>
                <a:cs typeface="Droid Serif"/>
                <a:sym typeface="Droid Serif"/>
              </a:rPr>
              <a:t>score</a:t>
            </a:r>
            <a:r>
              <a:rPr lang="en" sz="2100">
                <a:latin typeface="Droid Serif"/>
                <a:ea typeface="Droid Serif"/>
                <a:cs typeface="Droid Serif"/>
                <a:sym typeface="Droid Serif"/>
              </a:rPr>
              <a:t> variable</a:t>
            </a:r>
          </a:p>
          <a:p>
            <a:pPr lvl="0" rtl="0">
              <a:spcBef>
                <a:spcPts val="0"/>
              </a:spcBef>
              <a:buNone/>
            </a:pPr>
            <a:r>
              <a:rPr lang="en" sz="2100">
                <a:latin typeface="Droid Serif"/>
                <a:ea typeface="Droid Serif"/>
                <a:cs typeface="Droid Serif"/>
                <a:sym typeface="Droid Serif"/>
              </a:rPr>
              <a:t>(b) Add more enemies</a:t>
            </a:r>
          </a:p>
          <a:p>
            <a:pPr lvl="0" rtl="0">
              <a:spcBef>
                <a:spcPts val="0"/>
              </a:spcBef>
              <a:buNone/>
            </a:pPr>
            <a:r>
              <a:rPr lang="en" sz="2100">
                <a:latin typeface="Droid Serif"/>
                <a:ea typeface="Droid Serif"/>
                <a:cs typeface="Droid Serif"/>
                <a:sym typeface="Droid Serif"/>
              </a:rPr>
              <a:t>(c) Have the enemies move </a:t>
            </a:r>
            <a:r>
              <a:rPr lang="en" sz="2100" b="1" u="sng">
                <a:solidFill>
                  <a:srgbClr val="38761D"/>
                </a:solidFill>
                <a:latin typeface="Droid Serif"/>
                <a:ea typeface="Droid Serif"/>
                <a:cs typeface="Droid Serif"/>
                <a:sym typeface="Droid Serif"/>
              </a:rPr>
              <a:t>randomly</a:t>
            </a:r>
          </a:p>
          <a:p>
            <a:pPr lvl="0" rtl="0">
              <a:spcBef>
                <a:spcPts val="0"/>
              </a:spcBef>
              <a:buNone/>
            </a:pPr>
            <a:r>
              <a:rPr lang="en" sz="2100">
                <a:latin typeface="Droid Serif"/>
                <a:ea typeface="Droid Serif"/>
                <a:cs typeface="Droid Serif"/>
                <a:sym typeface="Droid Serif"/>
              </a:rPr>
              <a:t>(d) Add "</a:t>
            </a:r>
            <a:r>
              <a:rPr lang="en" sz="2100" b="1" u="sng">
                <a:solidFill>
                  <a:srgbClr val="38761D"/>
                </a:solidFill>
                <a:latin typeface="Droid Serif"/>
                <a:ea typeface="Droid Serif"/>
                <a:cs typeface="Droid Serif"/>
                <a:sym typeface="Droid Serif"/>
              </a:rPr>
              <a:t>power-up</a:t>
            </a:r>
            <a:r>
              <a:rPr lang="en" sz="2100">
                <a:latin typeface="Droid Serif"/>
                <a:ea typeface="Droid Serif"/>
                <a:cs typeface="Droid Serif"/>
                <a:sym typeface="Droid Serif"/>
              </a:rPr>
              <a:t>" sprites that change your hero's size, score, or speed</a:t>
            </a:r>
          </a:p>
          <a:p>
            <a:pPr lvl="0" rtl="0">
              <a:spcBef>
                <a:spcPts val="0"/>
              </a:spcBef>
              <a:buNone/>
            </a:pPr>
            <a:r>
              <a:rPr lang="en" sz="2100">
                <a:latin typeface="Droid Serif"/>
                <a:ea typeface="Droid Serif"/>
                <a:cs typeface="Droid Serif"/>
                <a:sym typeface="Droid Serif"/>
              </a:rPr>
              <a:t>(e) Add portals that </a:t>
            </a:r>
            <a:r>
              <a:rPr lang="en" sz="2100" b="1" u="sng">
                <a:solidFill>
                  <a:srgbClr val="38761D"/>
                </a:solidFill>
                <a:latin typeface="Droid Serif"/>
                <a:ea typeface="Droid Serif"/>
                <a:cs typeface="Droid Serif"/>
                <a:sym typeface="Droid Serif"/>
              </a:rPr>
              <a:t>teleport</a:t>
            </a:r>
            <a:r>
              <a:rPr lang="en" sz="2100">
                <a:latin typeface="Droid Serif"/>
                <a:ea typeface="Droid Serif"/>
                <a:cs typeface="Droid Serif"/>
                <a:sym typeface="Droid Serif"/>
              </a:rPr>
              <a:t> your hero randomly</a:t>
            </a:r>
          </a:p>
          <a:p>
            <a:pPr lvl="0" rtl="0">
              <a:spcBef>
                <a:spcPts val="0"/>
              </a:spcBef>
              <a:buNone/>
            </a:pPr>
            <a:r>
              <a:rPr lang="en" sz="2100">
                <a:latin typeface="Droid Serif"/>
                <a:ea typeface="Droid Serif"/>
                <a:cs typeface="Droid Serif"/>
                <a:sym typeface="Droid Serif"/>
              </a:rPr>
              <a:t>(f) Have the game end when a </a:t>
            </a:r>
            <a:r>
              <a:rPr lang="en" sz="2100" b="1" u="sng">
                <a:solidFill>
                  <a:srgbClr val="38761D"/>
                </a:solidFill>
                <a:latin typeface="Droid Serif"/>
                <a:ea typeface="Droid Serif"/>
                <a:cs typeface="Droid Serif"/>
                <a:sym typeface="Droid Serif"/>
              </a:rPr>
              <a:t>timer</a:t>
            </a:r>
            <a:r>
              <a:rPr lang="en" sz="2100">
                <a:latin typeface="Droid Serif"/>
                <a:ea typeface="Droid Serif"/>
                <a:cs typeface="Droid Serif"/>
                <a:sym typeface="Droid Serif"/>
              </a:rPr>
              <a:t> runs out.</a:t>
            </a:r>
          </a:p>
        </p:txBody>
      </p:sp>
      <p:sp>
        <p:nvSpPr>
          <p:cNvPr id="938" name="Shape 938"/>
          <p:cNvSpPr txBox="1"/>
          <p:nvPr/>
        </p:nvSpPr>
        <p:spPr>
          <a:xfrm>
            <a:off x="210600" y="122250"/>
            <a:ext cx="908699" cy="783899"/>
          </a:xfrm>
          <a:prstGeom prst="rect">
            <a:avLst/>
          </a:prstGeom>
        </p:spPr>
        <p:txBody>
          <a:bodyPr lIns="91425" tIns="91425" rIns="91425" bIns="91425" anchor="ctr" anchorCtr="0">
            <a:noAutofit/>
          </a:bodyPr>
          <a:lstStyle/>
          <a:p>
            <a:pPr lvl="0" algn="ctr" rtl="0">
              <a:spcBef>
                <a:spcPts val="0"/>
              </a:spcBef>
              <a:buNone/>
            </a:pPr>
            <a:r>
              <a:rPr lang="en" sz="3000">
                <a:solidFill>
                  <a:schemeClr val="dk1"/>
                </a:solidFill>
                <a:latin typeface="Droid Serif"/>
                <a:ea typeface="Droid Serif"/>
                <a:cs typeface="Droid Serif"/>
                <a:sym typeface="Droid Serif"/>
              </a:rPr>
              <a:t>(8) </a:t>
            </a:r>
          </a:p>
        </p:txBody>
      </p:sp>
      <p:sp>
        <p:nvSpPr>
          <p:cNvPr id="939" name="Shape 939"/>
          <p:cNvSpPr txBox="1">
            <a:spLocks noGrp="1"/>
          </p:cNvSpPr>
          <p:nvPr>
            <p:ph type="body" idx="3"/>
          </p:nvPr>
        </p:nvSpPr>
        <p:spPr>
          <a:xfrm>
            <a:off x="1118625" y="4075425"/>
            <a:ext cx="7476000" cy="692400"/>
          </a:xfrm>
          <a:prstGeom prst="rect">
            <a:avLst/>
          </a:prstGeom>
        </p:spPr>
        <p:txBody>
          <a:bodyPr lIns="91425" tIns="91425" rIns="91425" bIns="91425" anchor="t" anchorCtr="0">
            <a:noAutofit/>
          </a:bodyPr>
          <a:lstStyle/>
          <a:p>
            <a:pPr lvl="0" rtl="0">
              <a:spcBef>
                <a:spcPts val="0"/>
              </a:spcBef>
              <a:buNone/>
            </a:pPr>
            <a:r>
              <a:rPr lang="en" i="1">
                <a:latin typeface="Droid Serif"/>
                <a:ea typeface="Droid Serif"/>
                <a:cs typeface="Droid Serif"/>
                <a:sym typeface="Droid Serif"/>
              </a:rPr>
              <a:t>Then, add two features of your own!</a:t>
            </a:r>
          </a:p>
          <a:p>
            <a:pPr lvl="0" rtl="0">
              <a:spcBef>
                <a:spcPts val="0"/>
              </a:spcBef>
              <a:buNone/>
            </a:pPr>
            <a:endParaRPr i="1">
              <a:latin typeface="Droid Serif"/>
              <a:ea typeface="Droid Serif"/>
              <a:cs typeface="Droid Serif"/>
              <a:sym typeface="Droid Serif"/>
            </a:endParaRPr>
          </a:p>
          <a:p>
            <a:pPr lvl="0" rtl="0">
              <a:spcBef>
                <a:spcPts val="0"/>
              </a:spcBef>
              <a:buNone/>
            </a:pPr>
            <a:endParaRPr i="1">
              <a:latin typeface="Droid Serif"/>
              <a:ea typeface="Droid Serif"/>
              <a:cs typeface="Droid Serif"/>
              <a:sym typeface="Droid Serif"/>
            </a:endParaRPr>
          </a:p>
        </p:txBody>
      </p:sp>
      <p:sp>
        <p:nvSpPr>
          <p:cNvPr id="940" name="Shape 940"/>
          <p:cNvSpPr txBox="1"/>
          <p:nvPr/>
        </p:nvSpPr>
        <p:spPr>
          <a:xfrm>
            <a:off x="210600" y="4075425"/>
            <a:ext cx="908699" cy="783899"/>
          </a:xfrm>
          <a:prstGeom prst="rect">
            <a:avLst/>
          </a:prstGeom>
        </p:spPr>
        <p:txBody>
          <a:bodyPr lIns="91425" tIns="91425" rIns="91425" bIns="91425" anchor="ctr" anchorCtr="0">
            <a:noAutofit/>
          </a:bodyPr>
          <a:lstStyle/>
          <a:p>
            <a:pPr lvl="0" algn="ctr" rtl="0">
              <a:spcBef>
                <a:spcPts val="0"/>
              </a:spcBef>
              <a:buNone/>
            </a:pPr>
            <a:r>
              <a:rPr lang="en" sz="3000">
                <a:solidFill>
                  <a:schemeClr val="dk1"/>
                </a:solidFill>
                <a:latin typeface="Droid Serif"/>
                <a:ea typeface="Droid Serif"/>
                <a:cs typeface="Droid Serif"/>
                <a:sym typeface="Droid Serif"/>
              </a:rPr>
              <a:t>(9) </a:t>
            </a:r>
          </a:p>
        </p:txBody>
      </p:sp>
      <p:sp>
        <p:nvSpPr>
          <p:cNvPr id="941" name="Shape 941"/>
          <p:cNvSpPr txBox="1">
            <a:spLocks noGrp="1"/>
          </p:cNvSpPr>
          <p:nvPr>
            <p:ph type="body" idx="4"/>
          </p:nvPr>
        </p:nvSpPr>
        <p:spPr>
          <a:xfrm>
            <a:off x="1115175" y="5051250"/>
            <a:ext cx="6281099" cy="783899"/>
          </a:xfrm>
          <a:prstGeom prst="rect">
            <a:avLst/>
          </a:prstGeom>
          <a:noFill/>
        </p:spPr>
        <p:txBody>
          <a:bodyPr lIns="91425" tIns="91425" rIns="91425" bIns="91425" anchor="t" anchorCtr="0">
            <a:noAutofit/>
          </a:bodyPr>
          <a:lstStyle/>
          <a:p>
            <a:pPr lvl="0" rtl="0">
              <a:spcBef>
                <a:spcPts val="0"/>
              </a:spcBef>
              <a:buNone/>
            </a:pPr>
            <a:r>
              <a:rPr lang="en" sz="2100">
                <a:latin typeface="Droid Serif"/>
                <a:ea typeface="Droid Serif"/>
                <a:cs typeface="Droid Serif"/>
                <a:sym typeface="Droid Serif"/>
              </a:rPr>
              <a:t>(g) Work with HMCers on these... </a:t>
            </a:r>
          </a:p>
        </p:txBody>
      </p:sp>
    </p:spTree>
  </p:cSld>
  <p:clrMapOvr>
    <a:masterClrMapping/>
  </p:clrMapOvr>
  <p:transition spd="slow">
    <p:cut/>
  </p:transition>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sp>
        <p:nvSpPr>
          <p:cNvPr id="946" name="Shape 946"/>
          <p:cNvSpPr txBox="1">
            <a:spLocks noGrp="1"/>
          </p:cNvSpPr>
          <p:nvPr>
            <p:ph type="title"/>
          </p:nvPr>
        </p:nvSpPr>
        <p:spPr>
          <a:xfrm>
            <a:off x="646950" y="567025"/>
            <a:ext cx="7850099" cy="2561700"/>
          </a:xfrm>
          <a:prstGeom prst="rect">
            <a:avLst/>
          </a:prstGeom>
        </p:spPr>
        <p:txBody>
          <a:bodyPr lIns="91425" tIns="91425" rIns="91425" bIns="91425" anchor="ctr" anchorCtr="0">
            <a:noAutofit/>
          </a:bodyPr>
          <a:lstStyle/>
          <a:p>
            <a:pPr lvl="0" rtl="0">
              <a:spcBef>
                <a:spcPts val="0"/>
              </a:spcBef>
              <a:buNone/>
            </a:pPr>
            <a:r>
              <a:rPr lang="en">
                <a:latin typeface="Droid Serif"/>
                <a:ea typeface="Droid Serif"/>
                <a:cs typeface="Droid Serif"/>
                <a:sym typeface="Droid Serif"/>
              </a:rPr>
              <a:t>Game demonstrations... </a:t>
            </a:r>
          </a:p>
          <a:p>
            <a:pPr lvl="0" rtl="0">
              <a:spcBef>
                <a:spcPts val="0"/>
              </a:spcBef>
              <a:buNone/>
            </a:pPr>
            <a:endParaRPr>
              <a:latin typeface="Droid Serif"/>
              <a:ea typeface="Droid Serif"/>
              <a:cs typeface="Droid Serif"/>
              <a:sym typeface="Droid Serif"/>
            </a:endParaRPr>
          </a:p>
          <a:p>
            <a:pPr lvl="0" rtl="0">
              <a:spcBef>
                <a:spcPts val="0"/>
              </a:spcBef>
              <a:buNone/>
            </a:pPr>
            <a:endParaRPr>
              <a:latin typeface="Droid Serif"/>
              <a:ea typeface="Droid Serif"/>
              <a:cs typeface="Droid Serif"/>
              <a:sym typeface="Droid Serif"/>
            </a:endParaRPr>
          </a:p>
          <a:p>
            <a:pPr marL="0" lvl="0" indent="0" algn="r" rtl="0">
              <a:spcBef>
                <a:spcPts val="0"/>
              </a:spcBef>
              <a:buNone/>
            </a:pPr>
            <a:r>
              <a:rPr lang="en">
                <a:latin typeface="Droid Serif"/>
                <a:ea typeface="Droid Serif"/>
                <a:cs typeface="Droid Serif"/>
                <a:sym typeface="Droid Serif"/>
              </a:rPr>
              <a:t>...and </a:t>
            </a:r>
            <a:r>
              <a:rPr lang="en">
                <a:solidFill>
                  <a:srgbClr val="0000FF"/>
                </a:solidFill>
                <a:latin typeface="Droid Serif"/>
                <a:ea typeface="Droid Serif"/>
                <a:cs typeface="Droid Serif"/>
                <a:sym typeface="Droid Serif"/>
              </a:rPr>
              <a:t>code</a:t>
            </a:r>
            <a:r>
              <a:rPr lang="en">
                <a:latin typeface="Droid Serif"/>
                <a:ea typeface="Droid Serif"/>
                <a:cs typeface="Droid Serif"/>
                <a:sym typeface="Droid Serif"/>
              </a:rPr>
              <a:t> reviews</a:t>
            </a:r>
          </a:p>
        </p:txBody>
      </p:sp>
    </p:spTree>
  </p:cSld>
  <p:clrMapOvr>
    <a:masterClrMapping/>
  </p:clrMapOvr>
  <p:transition spd="slow">
    <p:cut/>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951" name="Shape 951"/>
          <p:cNvSpPr txBox="1">
            <a:spLocks noGrp="1"/>
          </p:cNvSpPr>
          <p:nvPr>
            <p:ph type="title"/>
          </p:nvPr>
        </p:nvSpPr>
        <p:spPr>
          <a:xfrm>
            <a:off x="282700" y="265575"/>
            <a:ext cx="4829399" cy="765599"/>
          </a:xfrm>
          <a:prstGeom prst="rect">
            <a:avLst/>
          </a:prstGeom>
        </p:spPr>
        <p:txBody>
          <a:bodyPr lIns="91425" tIns="91425" rIns="91425" bIns="91425" anchor="ctr" anchorCtr="0">
            <a:noAutofit/>
          </a:bodyPr>
          <a:lstStyle/>
          <a:p>
            <a:pPr marL="0" lvl="0" indent="0" rtl="0">
              <a:spcBef>
                <a:spcPts val="0"/>
              </a:spcBef>
              <a:buNone/>
            </a:pPr>
            <a:r>
              <a:rPr lang="en" b="0">
                <a:latin typeface="Droid Serif"/>
                <a:ea typeface="Droid Serif"/>
                <a:cs typeface="Droid Serif"/>
                <a:sym typeface="Droid Serif"/>
              </a:rPr>
              <a:t>Other game ideas...</a:t>
            </a:r>
          </a:p>
        </p:txBody>
      </p:sp>
      <p:sp>
        <p:nvSpPr>
          <p:cNvPr id="952" name="Shape 952"/>
          <p:cNvSpPr txBox="1">
            <a:spLocks noGrp="1"/>
          </p:cNvSpPr>
          <p:nvPr>
            <p:ph type="title" idx="2"/>
          </p:nvPr>
        </p:nvSpPr>
        <p:spPr>
          <a:xfrm>
            <a:off x="1031725" y="1313525"/>
            <a:ext cx="3560700" cy="1769400"/>
          </a:xfrm>
          <a:prstGeom prst="rect">
            <a:avLst/>
          </a:prstGeom>
        </p:spPr>
        <p:txBody>
          <a:bodyPr lIns="91425" tIns="91425" rIns="91425" bIns="91425" anchor="ctr" anchorCtr="0">
            <a:noAutofit/>
          </a:bodyPr>
          <a:lstStyle/>
          <a:p>
            <a:pPr marL="457200" lvl="0" indent="-361950" rtl="0">
              <a:spcBef>
                <a:spcPts val="0"/>
              </a:spcBef>
              <a:buClr>
                <a:schemeClr val="dk1"/>
              </a:buClr>
              <a:buSzPct val="100000"/>
              <a:buFont typeface="Arial"/>
              <a:buChar char="●"/>
            </a:pPr>
            <a:r>
              <a:rPr lang="en" sz="2100" b="0">
                <a:latin typeface="Droid Serif"/>
                <a:ea typeface="Droid Serif"/>
                <a:cs typeface="Droid Serif"/>
                <a:sym typeface="Droid Serif"/>
              </a:rPr>
              <a:t>minigolf game</a:t>
            </a:r>
          </a:p>
          <a:p>
            <a:pPr marL="457200" lvl="0" indent="-361950" rtl="0">
              <a:spcBef>
                <a:spcPts val="0"/>
              </a:spcBef>
              <a:buClr>
                <a:schemeClr val="dk1"/>
              </a:buClr>
              <a:buSzPct val="100000"/>
              <a:buFont typeface="Arial"/>
              <a:buChar char="●"/>
            </a:pPr>
            <a:r>
              <a:rPr lang="en" sz="2100" b="0">
                <a:latin typeface="Droid Serif"/>
                <a:ea typeface="Droid Serif"/>
                <a:cs typeface="Droid Serif"/>
                <a:sym typeface="Droid Serif"/>
              </a:rPr>
              <a:t>Pacman-type game</a:t>
            </a:r>
          </a:p>
          <a:p>
            <a:pPr marL="457200" lvl="0" indent="-361950" rtl="0">
              <a:spcBef>
                <a:spcPts val="0"/>
              </a:spcBef>
              <a:buClr>
                <a:schemeClr val="dk1"/>
              </a:buClr>
              <a:buSzPct val="100000"/>
              <a:buFont typeface="Arial"/>
              <a:buChar char="●"/>
            </a:pPr>
            <a:r>
              <a:rPr lang="en" sz="2100" b="0">
                <a:latin typeface="Droid Serif"/>
                <a:ea typeface="Droid Serif"/>
                <a:cs typeface="Droid Serif"/>
                <a:sym typeface="Droid Serif"/>
              </a:rPr>
              <a:t>Asteroids</a:t>
            </a:r>
          </a:p>
          <a:p>
            <a:pPr marL="457200" lvl="0" indent="-361950" rtl="0">
              <a:spcBef>
                <a:spcPts val="0"/>
              </a:spcBef>
              <a:buClr>
                <a:schemeClr val="dk1"/>
              </a:buClr>
              <a:buSzPct val="100000"/>
              <a:buFont typeface="Arial"/>
              <a:buChar char="●"/>
            </a:pPr>
            <a:r>
              <a:rPr lang="en" sz="2100" b="0">
                <a:latin typeface="Droid Serif"/>
                <a:ea typeface="Droid Serif"/>
                <a:cs typeface="Droid Serif"/>
                <a:sym typeface="Droid Serif"/>
              </a:rPr>
              <a:t>platformer (Mario)</a:t>
            </a:r>
          </a:p>
        </p:txBody>
      </p:sp>
      <p:sp>
        <p:nvSpPr>
          <p:cNvPr id="953" name="Shape 953"/>
          <p:cNvSpPr txBox="1">
            <a:spLocks noGrp="1"/>
          </p:cNvSpPr>
          <p:nvPr>
            <p:ph type="title" idx="3"/>
          </p:nvPr>
        </p:nvSpPr>
        <p:spPr>
          <a:xfrm>
            <a:off x="4025700" y="5630525"/>
            <a:ext cx="4829399" cy="765599"/>
          </a:xfrm>
          <a:prstGeom prst="rect">
            <a:avLst/>
          </a:prstGeom>
        </p:spPr>
        <p:txBody>
          <a:bodyPr lIns="91425" tIns="91425" rIns="91425" bIns="91425" anchor="ctr" anchorCtr="0">
            <a:noAutofit/>
          </a:bodyPr>
          <a:lstStyle/>
          <a:p>
            <a:pPr marL="0" lvl="0" indent="0" algn="r" rtl="0">
              <a:spcBef>
                <a:spcPts val="0"/>
              </a:spcBef>
              <a:buNone/>
            </a:pPr>
            <a:r>
              <a:rPr lang="en" b="0" i="1">
                <a:latin typeface="Droid Serif"/>
                <a:ea typeface="Droid Serif"/>
                <a:cs typeface="Droid Serif"/>
                <a:sym typeface="Droid Serif"/>
              </a:rPr>
              <a:t>No limits... !</a:t>
            </a:r>
          </a:p>
        </p:txBody>
      </p:sp>
      <p:sp>
        <p:nvSpPr>
          <p:cNvPr id="954" name="Shape 954"/>
          <p:cNvSpPr txBox="1">
            <a:spLocks noGrp="1"/>
          </p:cNvSpPr>
          <p:nvPr>
            <p:ph type="title" idx="4"/>
          </p:nvPr>
        </p:nvSpPr>
        <p:spPr>
          <a:xfrm>
            <a:off x="7023050" y="6283000"/>
            <a:ext cx="1708200" cy="339900"/>
          </a:xfrm>
          <a:prstGeom prst="rect">
            <a:avLst/>
          </a:prstGeom>
        </p:spPr>
        <p:txBody>
          <a:bodyPr lIns="91425" tIns="91425" rIns="91425" bIns="91425" anchor="ctr" anchorCtr="0">
            <a:noAutofit/>
          </a:bodyPr>
          <a:lstStyle/>
          <a:p>
            <a:pPr marL="0" lvl="0" indent="0" algn="r" rtl="0">
              <a:spcBef>
                <a:spcPts val="0"/>
              </a:spcBef>
              <a:buNone/>
            </a:pPr>
            <a:r>
              <a:rPr lang="en" sz="1200" b="0" i="1">
                <a:latin typeface="Droid Serif"/>
                <a:ea typeface="Droid Serif"/>
                <a:cs typeface="Droid Serif"/>
                <a:sym typeface="Droid Serif"/>
              </a:rPr>
              <a:t>Mary Elise's game...</a:t>
            </a:r>
          </a:p>
        </p:txBody>
      </p:sp>
      <p:sp>
        <p:nvSpPr>
          <p:cNvPr id="955" name="Shape 955"/>
          <p:cNvSpPr txBox="1">
            <a:spLocks noGrp="1"/>
          </p:cNvSpPr>
          <p:nvPr>
            <p:ph type="title" idx="5"/>
          </p:nvPr>
        </p:nvSpPr>
        <p:spPr>
          <a:xfrm rot="-942082">
            <a:off x="5212588" y="1686963"/>
            <a:ext cx="3560665" cy="1769412"/>
          </a:xfrm>
          <a:prstGeom prst="rect">
            <a:avLst/>
          </a:prstGeom>
        </p:spPr>
        <p:txBody>
          <a:bodyPr lIns="91425" tIns="91425" rIns="91425" bIns="91425" anchor="ctr" anchorCtr="0">
            <a:noAutofit/>
          </a:bodyPr>
          <a:lstStyle/>
          <a:p>
            <a:pPr marL="457200" lvl="0" indent="-361950" rtl="0">
              <a:spcBef>
                <a:spcPts val="0"/>
              </a:spcBef>
              <a:buClr>
                <a:schemeClr val="dk1"/>
              </a:buClr>
              <a:buSzPct val="100000"/>
              <a:buFont typeface="Arial"/>
              <a:buChar char="●"/>
            </a:pPr>
            <a:r>
              <a:rPr lang="en" sz="2100" b="0">
                <a:latin typeface="Droid Serif"/>
                <a:ea typeface="Droid Serif"/>
                <a:cs typeface="Droid Serif"/>
                <a:sym typeface="Droid Serif"/>
              </a:rPr>
              <a:t>get examples...</a:t>
            </a:r>
          </a:p>
        </p:txBody>
      </p:sp>
      <p:sp>
        <p:nvSpPr>
          <p:cNvPr id="956" name="Shape 956"/>
          <p:cNvSpPr txBox="1">
            <a:spLocks noGrp="1"/>
          </p:cNvSpPr>
          <p:nvPr>
            <p:ph type="title" idx="6"/>
          </p:nvPr>
        </p:nvSpPr>
        <p:spPr>
          <a:xfrm rot="-942082">
            <a:off x="1031738" y="4552413"/>
            <a:ext cx="3560665" cy="1769412"/>
          </a:xfrm>
          <a:prstGeom prst="rect">
            <a:avLst/>
          </a:prstGeom>
        </p:spPr>
        <p:txBody>
          <a:bodyPr lIns="91425" tIns="91425" rIns="91425" bIns="91425" anchor="ctr" anchorCtr="0">
            <a:noAutofit/>
          </a:bodyPr>
          <a:lstStyle/>
          <a:p>
            <a:pPr marL="457200" lvl="0" indent="-361950" rtl="0">
              <a:spcBef>
                <a:spcPts val="0"/>
              </a:spcBef>
              <a:buClr>
                <a:schemeClr val="dk1"/>
              </a:buClr>
              <a:buSzPct val="100000"/>
              <a:buFont typeface="Arial"/>
              <a:buChar char="●"/>
            </a:pPr>
            <a:r>
              <a:rPr lang="en" sz="2100" b="0">
                <a:latin typeface="Droid Serif"/>
                <a:ea typeface="Droid Serif"/>
                <a:cs typeface="Droid Serif"/>
                <a:sym typeface="Droid Serif"/>
              </a:rPr>
              <a:t>MEE's game</a:t>
            </a:r>
          </a:p>
        </p:txBody>
      </p:sp>
    </p:spTree>
  </p:cSld>
  <p:clrMapOvr>
    <a:masterClrMapping/>
  </p:clrMapOvr>
  <p:transition spd="slow">
    <p:cut/>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pic>
        <p:nvPicPr>
          <p:cNvPr id="961" name="Shape 961"/>
          <p:cNvPicPr preferRelativeResize="0"/>
          <p:nvPr/>
        </p:nvPicPr>
        <p:blipFill>
          <a:blip r:embed="rId3"/>
          <a:stretch>
            <a:fillRect/>
          </a:stretch>
        </p:blipFill>
        <p:spPr>
          <a:xfrm>
            <a:off x="3429001" y="1"/>
            <a:ext cx="5712924" cy="6857999"/>
          </a:xfrm>
          <a:prstGeom prst="rect">
            <a:avLst/>
          </a:prstGeom>
          <a:noFill/>
          <a:ln>
            <a:noFill/>
          </a:ln>
        </p:spPr>
      </p:pic>
      <p:sp>
        <p:nvSpPr>
          <p:cNvPr id="962" name="Shape 962"/>
          <p:cNvSpPr txBox="1"/>
          <p:nvPr/>
        </p:nvSpPr>
        <p:spPr>
          <a:xfrm rot="-474594">
            <a:off x="637010" y="4449927"/>
            <a:ext cx="2583278" cy="2123243"/>
          </a:xfrm>
          <a:prstGeom prst="rect">
            <a:avLst/>
          </a:prstGeom>
        </p:spPr>
        <p:txBody>
          <a:bodyPr lIns="91425" tIns="91425" rIns="91425" bIns="91425" anchor="t" anchorCtr="0">
            <a:noAutofit/>
          </a:bodyPr>
          <a:lstStyle/>
          <a:p>
            <a:pPr lvl="0" algn="ctr" rtl="0">
              <a:spcBef>
                <a:spcPts val="0"/>
              </a:spcBef>
              <a:buNone/>
            </a:pPr>
            <a:r>
              <a:rPr lang="en" sz="3200">
                <a:solidFill>
                  <a:srgbClr val="0000FF"/>
                </a:solidFill>
                <a:latin typeface="Georgia"/>
                <a:ea typeface="Georgia"/>
                <a:cs typeface="Georgia"/>
                <a:sym typeface="Georgia"/>
              </a:rPr>
              <a:t>Thanks, everyone! </a:t>
            </a:r>
          </a:p>
          <a:p>
            <a:pPr lvl="0" algn="ctr" rtl="0">
              <a:spcBef>
                <a:spcPts val="0"/>
              </a:spcBef>
              <a:buNone/>
            </a:pPr>
            <a:endParaRPr sz="3200">
              <a:latin typeface="Georgia"/>
              <a:ea typeface="Georgia"/>
              <a:cs typeface="Georgia"/>
              <a:sym typeface="Georgia"/>
            </a:endParaRPr>
          </a:p>
          <a:p>
            <a:pPr lvl="0" algn="ctr" rtl="0">
              <a:spcBef>
                <a:spcPts val="0"/>
              </a:spcBef>
              <a:buNone/>
            </a:pPr>
            <a:r>
              <a:rPr lang="en" sz="3200">
                <a:latin typeface="Georgia"/>
                <a:ea typeface="Georgia"/>
                <a:cs typeface="Georgia"/>
                <a:sym typeface="Georgia"/>
              </a:rPr>
              <a:t>'til Wed. ...</a:t>
            </a:r>
          </a:p>
        </p:txBody>
      </p:sp>
      <p:sp>
        <p:nvSpPr>
          <p:cNvPr id="963" name="Shape 963"/>
          <p:cNvSpPr/>
          <p:nvPr/>
        </p:nvSpPr>
        <p:spPr>
          <a:xfrm>
            <a:off x="2957775" y="4909875"/>
            <a:ext cx="727200" cy="407700"/>
          </a:xfrm>
          <a:prstGeom prst="rightArrow">
            <a:avLst>
              <a:gd name="adj1" fmla="val 50000"/>
              <a:gd name="adj2" fmla="val 50000"/>
            </a:avLst>
          </a:prstGeom>
          <a:solidFill>
            <a:srgbClr val="FFFFFF"/>
          </a:solidFill>
          <a:ln w="19050" cap="flat">
            <a:solidFill>
              <a:srgbClr val="0000FF"/>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solidFill>
                <a:srgbClr val="FF0000"/>
              </a:solidFill>
            </a:endParaRPr>
          </a:p>
        </p:txBody>
      </p:sp>
    </p:spTree>
  </p:cSld>
  <p:clrMapOvr>
    <a:masterClrMapping/>
  </p:clrMapOvr>
  <p:transition spd="slow">
    <p:cut/>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Shape 967"/>
        <p:cNvGrpSpPr/>
        <p:nvPr/>
      </p:nvGrpSpPr>
      <p:grpSpPr>
        <a:xfrm>
          <a:off x="0" y="0"/>
          <a:ext cx="0" cy="0"/>
          <a:chOff x="0" y="0"/>
          <a:chExt cx="0" cy="0"/>
        </a:xfrm>
      </p:grpSpPr>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02285" y="1282800"/>
            <a:ext cx="6139437" cy="175432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457200"/>
            <a:r>
              <a:rPr lang="en-US" sz="5400" b="1" kern="1200"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Encoding + Decoding</a:t>
            </a:r>
          </a:p>
          <a:p>
            <a:pPr algn="ctr" defTabSz="457200"/>
            <a:r>
              <a:rPr lang="en-US" sz="5400" b="1" kern="1200"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Challenges</a:t>
            </a:r>
            <a:endParaRPr lang="en-US" sz="5400" b="1" kern="120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endParaRPr>
          </a:p>
        </p:txBody>
      </p:sp>
    </p:spTree>
    <p:extLst>
      <p:ext uri="{BB962C8B-B14F-4D97-AF65-F5344CB8AC3E}">
        <p14:creationId xmlns:p14="http://schemas.microsoft.com/office/powerpoint/2010/main" val="3585070003"/>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sp>
        <p:nvSpPr>
          <p:cNvPr id="972" name="Shape 972"/>
          <p:cNvSpPr txBox="1"/>
          <p:nvPr/>
        </p:nvSpPr>
        <p:spPr>
          <a:xfrm>
            <a:off x="913198" y="4369050"/>
            <a:ext cx="7317599" cy="2198400"/>
          </a:xfrm>
          <a:prstGeom prst="rect">
            <a:avLst/>
          </a:prstGeom>
        </p:spPr>
        <p:txBody>
          <a:bodyPr lIns="91425" tIns="91425" rIns="91425" bIns="91425" anchor="ctr" anchorCtr="0">
            <a:noAutofit/>
          </a:bodyPr>
          <a:lstStyle/>
          <a:p>
            <a:pPr lvl="0" algn="ctr" rtl="0">
              <a:spcBef>
                <a:spcPts val="0"/>
              </a:spcBef>
              <a:buNone/>
            </a:pPr>
            <a:r>
              <a:rPr lang="en" sz="3600">
                <a:solidFill>
                  <a:srgbClr val="000000"/>
                </a:solidFill>
              </a:rPr>
              <a:t>Below are extra slides from old versions of the workshop...</a:t>
            </a:r>
          </a:p>
        </p:txBody>
      </p:sp>
    </p:spTree>
  </p:cSld>
  <p:clrMapOvr>
    <a:masterClrMapping/>
  </p:clrMapOvr>
  <p:transition spd="slow">
    <p:cut/>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Shape 977"/>
          <p:cNvSpPr txBox="1">
            <a:spLocks noGrp="1"/>
          </p:cNvSpPr>
          <p:nvPr>
            <p:ph type="title"/>
          </p:nvPr>
        </p:nvSpPr>
        <p:spPr>
          <a:xfrm>
            <a:off x="167425" y="161937"/>
            <a:ext cx="8229600" cy="1143000"/>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Our game: </a:t>
            </a:r>
            <a:r>
              <a:rPr lang="en" b="0" i="1">
                <a:latin typeface="Droid Serif"/>
                <a:ea typeface="Droid Serif"/>
                <a:cs typeface="Droid Serif"/>
                <a:sym typeface="Droid Serif"/>
              </a:rPr>
              <a:t>Fly, fly again...</a:t>
            </a:r>
          </a:p>
        </p:txBody>
      </p:sp>
      <p:sp>
        <p:nvSpPr>
          <p:cNvPr id="978" name="Shape 978"/>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lvl="0" rtl="0">
              <a:spcBef>
                <a:spcPts val="0"/>
              </a:spcBef>
              <a:buNone/>
            </a:pPr>
            <a:r>
              <a:rPr lang="en"/>
              <a:t>Use these blocks to write a script that makes it so that if you press the UP arrow, the helicopter goes up, but if you DON'T press the up arrow, the helicopter goes down (like gravity!)</a:t>
            </a:r>
          </a:p>
          <a:p>
            <a:pPr lvl="0" rtl="0">
              <a:spcBef>
                <a:spcPts val="0"/>
              </a:spcBef>
              <a:buNone/>
            </a:pPr>
            <a:endParaRPr/>
          </a:p>
          <a:p>
            <a:pPr lvl="0" rtl="0">
              <a:spcBef>
                <a:spcPts val="0"/>
              </a:spcBef>
              <a:buNone/>
            </a:pPr>
            <a:endParaRPr/>
          </a:p>
          <a:p>
            <a:pPr lvl="0" rtl="0">
              <a:spcBef>
                <a:spcPts val="0"/>
              </a:spcBef>
              <a:buNone/>
            </a:pPr>
            <a:endParaRPr/>
          </a:p>
          <a:p>
            <a:pPr lvl="0" rtl="0">
              <a:spcBef>
                <a:spcPts val="0"/>
              </a:spcBef>
              <a:buNone/>
            </a:pPr>
            <a:endParaRPr/>
          </a:p>
          <a:p>
            <a:pPr lvl="0" rtl="0">
              <a:spcBef>
                <a:spcPts val="0"/>
              </a:spcBef>
              <a:buNone/>
            </a:pPr>
            <a:endParaRPr/>
          </a:p>
          <a:p>
            <a:pPr lvl="0" rtl="0">
              <a:spcBef>
                <a:spcPts val="0"/>
              </a:spcBef>
              <a:buNone/>
            </a:pPr>
            <a:r>
              <a:rPr lang="en"/>
              <a:t>Make sure to save when done!</a:t>
            </a:r>
          </a:p>
        </p:txBody>
      </p:sp>
      <p:pic>
        <p:nvPicPr>
          <p:cNvPr id="979" name="Shape 979"/>
          <p:cNvPicPr preferRelativeResize="0"/>
          <p:nvPr/>
        </p:nvPicPr>
        <p:blipFill>
          <a:blip r:embed="rId3"/>
          <a:stretch>
            <a:fillRect/>
          </a:stretch>
        </p:blipFill>
        <p:spPr>
          <a:xfrm>
            <a:off x="1322" y="4220987"/>
            <a:ext cx="9117399" cy="1729390"/>
          </a:xfrm>
          <a:prstGeom prst="rect">
            <a:avLst/>
          </a:prstGeom>
          <a:noFill/>
          <a:ln>
            <a:noFill/>
          </a:ln>
        </p:spPr>
      </p:pic>
      <p:pic>
        <p:nvPicPr>
          <p:cNvPr id="980" name="Shape 980"/>
          <p:cNvPicPr preferRelativeResize="0"/>
          <p:nvPr/>
        </p:nvPicPr>
        <p:blipFill>
          <a:blip r:embed="rId4"/>
          <a:stretch>
            <a:fillRect/>
          </a:stretch>
        </p:blipFill>
        <p:spPr>
          <a:xfrm>
            <a:off x="6532700" y="-283775"/>
            <a:ext cx="2836050" cy="2433574"/>
          </a:xfrm>
          <a:prstGeom prst="rect">
            <a:avLst/>
          </a:prstGeom>
          <a:noFill/>
          <a:ln>
            <a:noFill/>
          </a:ln>
        </p:spPr>
      </p:pic>
    </p:spTree>
  </p:cSld>
  <p:clrMapOvr>
    <a:masterClrMapping/>
  </p:clrMapOvr>
  <p:transition spd="slow">
    <p:cut/>
  </p:transition>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5" name="Shape 985"/>
          <p:cNvSpPr txBox="1">
            <a:spLocks noGrp="1"/>
          </p:cNvSpPr>
          <p:nvPr>
            <p:ph type="ctrTitle"/>
          </p:nvPr>
        </p:nvSpPr>
        <p:spPr>
          <a:xfrm>
            <a:off x="290850" y="921000"/>
            <a:ext cx="8562299" cy="1546500"/>
          </a:xfrm>
          <a:prstGeom prst="rect">
            <a:avLst/>
          </a:prstGeom>
        </p:spPr>
        <p:txBody>
          <a:bodyPr lIns="91425" tIns="91425" rIns="91425" bIns="91425" anchor="b" anchorCtr="0">
            <a:noAutofit/>
          </a:bodyPr>
          <a:lstStyle/>
          <a:p>
            <a:pPr lvl="0" rtl="0">
              <a:spcBef>
                <a:spcPts val="0"/>
              </a:spcBef>
              <a:buNone/>
            </a:pPr>
            <a:r>
              <a:rPr lang="en">
                <a:latin typeface="Droid Serif"/>
                <a:ea typeface="Droid Serif"/>
                <a:cs typeface="Droid Serif"/>
                <a:sym typeface="Droid Serif"/>
              </a:rPr>
              <a:t>Scratch: </a:t>
            </a:r>
          </a:p>
          <a:p>
            <a:pPr lvl="0" rtl="0">
              <a:spcBef>
                <a:spcPts val="0"/>
              </a:spcBef>
              <a:buNone/>
            </a:pPr>
            <a:r>
              <a:rPr lang="en" sz="3600">
                <a:latin typeface="Droid Serif"/>
                <a:ea typeface="Droid Serif"/>
                <a:cs typeface="Droid Serif"/>
                <a:sym typeface="Droid Serif"/>
              </a:rPr>
              <a:t>Jokes - Plays - Music - Games</a:t>
            </a:r>
          </a:p>
        </p:txBody>
      </p:sp>
      <p:sp>
        <p:nvSpPr>
          <p:cNvPr id="986" name="Shape 986"/>
          <p:cNvSpPr txBox="1">
            <a:spLocks noGrp="1"/>
          </p:cNvSpPr>
          <p:nvPr>
            <p:ph type="subTitle" idx="1"/>
          </p:nvPr>
        </p:nvSpPr>
        <p:spPr>
          <a:xfrm>
            <a:off x="685800" y="3786737"/>
            <a:ext cx="7772400" cy="1046400"/>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Day 2, Session 3</a:t>
            </a:r>
          </a:p>
        </p:txBody>
      </p:sp>
    </p:spTree>
  </p:cSld>
  <p:clrMapOvr>
    <a:masterClrMapping/>
  </p:clrMapOvr>
  <p:transition spd="slow">
    <p:cut/>
  </p:transition>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sp>
        <p:nvSpPr>
          <p:cNvPr id="991" name="Shape 991"/>
          <p:cNvSpPr txBox="1">
            <a:spLocks noGrp="1"/>
          </p:cNvSpPr>
          <p:nvPr>
            <p:ph type="title"/>
          </p:nvPr>
        </p:nvSpPr>
        <p:spPr>
          <a:xfrm>
            <a:off x="457200" y="274637"/>
            <a:ext cx="8229600" cy="1143000"/>
          </a:xfrm>
          <a:prstGeom prst="rect">
            <a:avLst/>
          </a:prstGeom>
        </p:spPr>
        <p:txBody>
          <a:bodyPr lIns="91425" tIns="91425" rIns="91425" bIns="91425" anchor="t" anchorCtr="0">
            <a:noAutofit/>
          </a:bodyPr>
          <a:lstStyle/>
          <a:p>
            <a:pPr lvl="0" rtl="0">
              <a:spcBef>
                <a:spcPts val="0"/>
              </a:spcBef>
              <a:buNone/>
            </a:pPr>
            <a:r>
              <a:rPr lang="en">
                <a:solidFill>
                  <a:srgbClr val="000000"/>
                </a:solidFill>
                <a:latin typeface="Droid Serif"/>
                <a:ea typeface="Droid Serif"/>
                <a:cs typeface="Droid Serif"/>
                <a:sym typeface="Droid Serif"/>
              </a:rPr>
              <a:t>Scratch: </a:t>
            </a:r>
            <a:r>
              <a:rPr lang="en" i="1">
                <a:solidFill>
                  <a:srgbClr val="000000"/>
                </a:solidFill>
                <a:latin typeface="Droid Serif"/>
                <a:ea typeface="Droid Serif"/>
                <a:cs typeface="Droid Serif"/>
                <a:sym typeface="Droid Serif"/>
              </a:rPr>
              <a:t>many possibilities!</a:t>
            </a:r>
          </a:p>
        </p:txBody>
      </p:sp>
      <p:sp>
        <p:nvSpPr>
          <p:cNvPr id="992" name="Shape 992"/>
          <p:cNvSpPr txBox="1"/>
          <p:nvPr/>
        </p:nvSpPr>
        <p:spPr>
          <a:xfrm>
            <a:off x="1848300" y="1772587"/>
            <a:ext cx="6153599" cy="2017500"/>
          </a:xfrm>
          <a:prstGeom prst="rect">
            <a:avLst/>
          </a:prstGeom>
          <a:solidFill>
            <a:srgbClr val="D9EAD3"/>
          </a:solidFill>
        </p:spPr>
        <p:txBody>
          <a:bodyPr lIns="91425" tIns="91425" rIns="91425" bIns="91425" anchor="ctr" anchorCtr="0">
            <a:noAutofit/>
          </a:bodyPr>
          <a:lstStyle/>
          <a:p>
            <a:pPr lvl="0" rtl="0">
              <a:spcBef>
                <a:spcPts val="0"/>
              </a:spcBef>
              <a:buNone/>
            </a:pPr>
            <a:r>
              <a:rPr lang="en" sz="3000" b="1">
                <a:latin typeface="Droid Serif"/>
                <a:ea typeface="Droid Serif"/>
                <a:cs typeface="Droid Serif"/>
                <a:sym typeface="Droid Serif"/>
              </a:rPr>
              <a:t>Robin:  </a:t>
            </a:r>
            <a:r>
              <a:rPr lang="en" sz="3000" b="1" i="1">
                <a:solidFill>
                  <a:srgbClr val="38761D"/>
                </a:solidFill>
                <a:latin typeface="Droid Serif"/>
                <a:ea typeface="Droid Serif"/>
                <a:cs typeface="Droid Serif"/>
                <a:sym typeface="Droid Serif"/>
              </a:rPr>
              <a:t>Class projects</a:t>
            </a:r>
          </a:p>
          <a:p>
            <a:pPr lvl="0" rtl="0">
              <a:spcBef>
                <a:spcPts val="0"/>
              </a:spcBef>
              <a:buNone/>
            </a:pPr>
            <a:endParaRPr sz="3000" b="1">
              <a:solidFill>
                <a:srgbClr val="38761D"/>
              </a:solidFill>
              <a:latin typeface="Droid Serif"/>
              <a:ea typeface="Droid Serif"/>
              <a:cs typeface="Droid Serif"/>
              <a:sym typeface="Droid Serif"/>
            </a:endParaRPr>
          </a:p>
          <a:p>
            <a:pPr lvl="0" rtl="0">
              <a:spcBef>
                <a:spcPts val="0"/>
              </a:spcBef>
              <a:buNone/>
            </a:pPr>
            <a:r>
              <a:rPr lang="en" sz="3000" b="1">
                <a:latin typeface="Droid Serif"/>
                <a:ea typeface="Droid Serif"/>
                <a:cs typeface="Droid Serif"/>
                <a:sym typeface="Droid Serif"/>
              </a:rPr>
              <a:t>Justin: </a:t>
            </a:r>
            <a:r>
              <a:rPr lang="en" sz="3000" b="1">
                <a:solidFill>
                  <a:srgbClr val="38761D"/>
                </a:solidFill>
                <a:latin typeface="Droid Serif"/>
                <a:ea typeface="Droid Serif"/>
                <a:cs typeface="Droid Serif"/>
                <a:sym typeface="Droid Serif"/>
              </a:rPr>
              <a:t> </a:t>
            </a:r>
            <a:r>
              <a:rPr lang="en" sz="3000" b="1" i="1">
                <a:solidFill>
                  <a:srgbClr val="38761D"/>
                </a:solidFill>
                <a:latin typeface="Droid Serif"/>
                <a:ea typeface="Droid Serif"/>
                <a:cs typeface="Droid Serif"/>
                <a:sym typeface="Droid Serif"/>
              </a:rPr>
              <a:t>Manzanar stagings</a:t>
            </a:r>
          </a:p>
        </p:txBody>
      </p:sp>
    </p:spTree>
  </p:cSld>
  <p:clrMapOvr>
    <a:masterClrMapping/>
  </p:clrMapOvr>
  <p:transition spd="slow">
    <p:cut/>
  </p:transition>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997" name="Shape 997"/>
          <p:cNvSpPr txBox="1">
            <a:spLocks noGrp="1"/>
          </p:cNvSpPr>
          <p:nvPr>
            <p:ph type="title"/>
          </p:nvPr>
        </p:nvSpPr>
        <p:spPr>
          <a:xfrm>
            <a:off x="457200" y="274637"/>
            <a:ext cx="8229600" cy="1143000"/>
          </a:xfrm>
          <a:prstGeom prst="rect">
            <a:avLst/>
          </a:prstGeom>
        </p:spPr>
        <p:txBody>
          <a:bodyPr lIns="91425" tIns="91425" rIns="91425" bIns="91425" anchor="t" anchorCtr="0">
            <a:noAutofit/>
          </a:bodyPr>
          <a:lstStyle/>
          <a:p>
            <a:pPr lvl="0" rtl="0">
              <a:spcBef>
                <a:spcPts val="0"/>
              </a:spcBef>
              <a:buNone/>
            </a:pPr>
            <a:r>
              <a:rPr lang="en">
                <a:solidFill>
                  <a:srgbClr val="000000"/>
                </a:solidFill>
                <a:latin typeface="Droid Serif"/>
                <a:ea typeface="Droid Serif"/>
                <a:cs typeface="Droid Serif"/>
                <a:sym typeface="Droid Serif"/>
              </a:rPr>
              <a:t>Scratch: </a:t>
            </a:r>
            <a:r>
              <a:rPr lang="en" i="1">
                <a:solidFill>
                  <a:srgbClr val="000000"/>
                </a:solidFill>
                <a:latin typeface="Droid Serif"/>
                <a:ea typeface="Droid Serif"/>
                <a:cs typeface="Droid Serif"/>
                <a:sym typeface="Droid Serif"/>
              </a:rPr>
              <a:t>many possibilities!</a:t>
            </a:r>
          </a:p>
        </p:txBody>
      </p:sp>
      <p:sp>
        <p:nvSpPr>
          <p:cNvPr id="998" name="Shape 998"/>
          <p:cNvSpPr txBox="1"/>
          <p:nvPr/>
        </p:nvSpPr>
        <p:spPr>
          <a:xfrm>
            <a:off x="1848300" y="1772587"/>
            <a:ext cx="6153599" cy="2017500"/>
          </a:xfrm>
          <a:prstGeom prst="rect">
            <a:avLst/>
          </a:prstGeom>
          <a:solidFill>
            <a:srgbClr val="D9EAD3"/>
          </a:solidFill>
        </p:spPr>
        <p:txBody>
          <a:bodyPr lIns="91425" tIns="91425" rIns="91425" bIns="91425" anchor="ctr" anchorCtr="0">
            <a:noAutofit/>
          </a:bodyPr>
          <a:lstStyle/>
          <a:p>
            <a:pPr lvl="0" rtl="0">
              <a:spcBef>
                <a:spcPts val="0"/>
              </a:spcBef>
              <a:buNone/>
            </a:pPr>
            <a:r>
              <a:rPr lang="en" sz="3000" b="1">
                <a:latin typeface="Droid Serif"/>
                <a:ea typeface="Droid Serif"/>
                <a:cs typeface="Droid Serif"/>
                <a:sym typeface="Droid Serif"/>
              </a:rPr>
              <a:t>Robin:  </a:t>
            </a:r>
            <a:r>
              <a:rPr lang="en" sz="3000" b="1" i="1">
                <a:solidFill>
                  <a:srgbClr val="38761D"/>
                </a:solidFill>
                <a:latin typeface="Droid Serif"/>
                <a:ea typeface="Droid Serif"/>
                <a:cs typeface="Droid Serif"/>
                <a:sym typeface="Droid Serif"/>
              </a:rPr>
              <a:t>Class projects</a:t>
            </a:r>
          </a:p>
          <a:p>
            <a:pPr lvl="0" rtl="0">
              <a:spcBef>
                <a:spcPts val="0"/>
              </a:spcBef>
              <a:buNone/>
            </a:pPr>
            <a:endParaRPr sz="3000" b="1">
              <a:solidFill>
                <a:srgbClr val="38761D"/>
              </a:solidFill>
              <a:latin typeface="Droid Serif"/>
              <a:ea typeface="Droid Serif"/>
              <a:cs typeface="Droid Serif"/>
              <a:sym typeface="Droid Serif"/>
            </a:endParaRPr>
          </a:p>
          <a:p>
            <a:pPr lvl="0" rtl="0">
              <a:spcBef>
                <a:spcPts val="0"/>
              </a:spcBef>
              <a:buNone/>
            </a:pPr>
            <a:r>
              <a:rPr lang="en" sz="3000" b="1">
                <a:latin typeface="Droid Serif"/>
                <a:ea typeface="Droid Serif"/>
                <a:cs typeface="Droid Serif"/>
                <a:sym typeface="Droid Serif"/>
              </a:rPr>
              <a:t>Justin: </a:t>
            </a:r>
            <a:r>
              <a:rPr lang="en" sz="3000" b="1">
                <a:solidFill>
                  <a:srgbClr val="38761D"/>
                </a:solidFill>
                <a:latin typeface="Droid Serif"/>
                <a:ea typeface="Droid Serif"/>
                <a:cs typeface="Droid Serif"/>
                <a:sym typeface="Droid Serif"/>
              </a:rPr>
              <a:t> </a:t>
            </a:r>
            <a:r>
              <a:rPr lang="en" sz="3000" b="1" i="1">
                <a:solidFill>
                  <a:srgbClr val="38761D"/>
                </a:solidFill>
                <a:latin typeface="Droid Serif"/>
                <a:ea typeface="Droid Serif"/>
                <a:cs typeface="Droid Serif"/>
                <a:sym typeface="Droid Serif"/>
              </a:rPr>
              <a:t>Manzanar stagings</a:t>
            </a:r>
          </a:p>
        </p:txBody>
      </p:sp>
      <p:sp>
        <p:nvSpPr>
          <p:cNvPr id="999" name="Shape 999"/>
          <p:cNvSpPr txBox="1"/>
          <p:nvPr/>
        </p:nvSpPr>
        <p:spPr>
          <a:xfrm>
            <a:off x="1219950" y="5072625"/>
            <a:ext cx="6704099" cy="1415399"/>
          </a:xfrm>
          <a:prstGeom prst="rect">
            <a:avLst/>
          </a:prstGeom>
          <a:solidFill>
            <a:srgbClr val="C9DAF8"/>
          </a:solidFill>
        </p:spPr>
        <p:txBody>
          <a:bodyPr lIns="91425" tIns="91425" rIns="91425" bIns="91425" anchor="ctr" anchorCtr="0">
            <a:noAutofit/>
          </a:bodyPr>
          <a:lstStyle/>
          <a:p>
            <a:pPr lvl="0" algn="ctr" rtl="0">
              <a:spcBef>
                <a:spcPts val="0"/>
              </a:spcBef>
              <a:buNone/>
            </a:pPr>
            <a:r>
              <a:rPr lang="en" sz="3600" b="1" i="1">
                <a:latin typeface="Droid Serif"/>
                <a:ea typeface="Droid Serif"/>
                <a:cs typeface="Droid Serif"/>
                <a:sym typeface="Droid Serif"/>
              </a:rPr>
              <a:t>as an expressive tool, CS is </a:t>
            </a:r>
            <a:r>
              <a:rPr lang="en" sz="3600" b="1" i="1">
                <a:solidFill>
                  <a:srgbClr val="0000FF"/>
                </a:solidFill>
                <a:latin typeface="Droid Serif"/>
                <a:ea typeface="Droid Serif"/>
                <a:cs typeface="Droid Serif"/>
                <a:sym typeface="Droid Serif"/>
              </a:rPr>
              <a:t>transformative</a:t>
            </a:r>
            <a:r>
              <a:rPr lang="en" sz="3600" b="1" i="1">
                <a:latin typeface="Droid Serif"/>
                <a:ea typeface="Droid Serif"/>
                <a:cs typeface="Droid Serif"/>
                <a:sym typeface="Droid Serif"/>
              </a:rPr>
              <a:t>...</a:t>
            </a:r>
          </a:p>
        </p:txBody>
      </p:sp>
    </p:spTree>
  </p:cSld>
  <p:clrMapOvr>
    <a:masterClrMapping/>
  </p:clrMapOvr>
  <p:transition spd="slow">
    <p:cut/>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1004" name="Shape 1004"/>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spcBef>
                <a:spcPts val="0"/>
              </a:spcBef>
              <a:buNone/>
            </a:pPr>
            <a:r>
              <a:rPr lang="en"/>
              <a:t>Simple interaction</a:t>
            </a:r>
          </a:p>
        </p:txBody>
      </p:sp>
      <p:sp>
        <p:nvSpPr>
          <p:cNvPr id="1005" name="Shape 1005"/>
          <p:cNvSpPr txBox="1">
            <a:spLocks noGrp="1"/>
          </p:cNvSpPr>
          <p:nvPr>
            <p:ph type="body" idx="1"/>
          </p:nvPr>
        </p:nvSpPr>
        <p:spPr>
          <a:xfrm>
            <a:off x="595675" y="1722550"/>
            <a:ext cx="8091000" cy="854399"/>
          </a:xfrm>
          <a:prstGeom prst="rect">
            <a:avLst/>
          </a:prstGeom>
        </p:spPr>
        <p:txBody>
          <a:bodyPr lIns="91425" tIns="91425" rIns="91425" bIns="91425" anchor="t" anchorCtr="0">
            <a:noAutofit/>
          </a:bodyPr>
          <a:lstStyle/>
          <a:p>
            <a:pPr lvl="0" rtl="0">
              <a:spcBef>
                <a:spcPts val="0"/>
              </a:spcBef>
              <a:buNone/>
            </a:pPr>
            <a:r>
              <a:rPr lang="en" u="sng">
                <a:solidFill>
                  <a:schemeClr val="hlink"/>
                </a:solidFill>
                <a:hlinkClick r:id="rId3"/>
              </a:rPr>
              <a:t>Knock-knock Joke in Scratch</a:t>
            </a:r>
          </a:p>
          <a:p>
            <a:pPr lvl="0" rtl="0">
              <a:spcBef>
                <a:spcPts val="0"/>
              </a:spcBef>
              <a:buNone/>
            </a:pPr>
            <a:endParaRPr/>
          </a:p>
          <a:p>
            <a:pPr lvl="0" rtl="0">
              <a:spcBef>
                <a:spcPts val="0"/>
              </a:spcBef>
              <a:buNone/>
            </a:pPr>
            <a:r>
              <a:rPr lang="en" u="sng">
                <a:solidFill>
                  <a:schemeClr val="hlink"/>
                </a:solidFill>
                <a:hlinkClick r:id="rId4"/>
              </a:rPr>
              <a:t>Science Joke in Scratch</a:t>
            </a:r>
          </a:p>
          <a:p>
            <a:pPr lvl="0" rtl="0">
              <a:spcBef>
                <a:spcPts val="0"/>
              </a:spcBef>
              <a:buNone/>
            </a:pPr>
            <a:endParaRPr/>
          </a:p>
          <a:p>
            <a:pPr>
              <a:spcBef>
                <a:spcPts val="0"/>
              </a:spcBef>
              <a:buNone/>
            </a:pPr>
            <a:r>
              <a:rPr lang="en"/>
              <a:t>Using blocks like "wait ( ) secs" and "say [  ] for ( ) secs" you can create a conversation between two sprites.</a:t>
            </a:r>
          </a:p>
        </p:txBody>
      </p:sp>
      <p:pic>
        <p:nvPicPr>
          <p:cNvPr id="1006" name="Shape 1006"/>
          <p:cNvPicPr preferRelativeResize="0"/>
          <p:nvPr/>
        </p:nvPicPr>
        <p:blipFill>
          <a:blip r:embed="rId5"/>
          <a:stretch>
            <a:fillRect/>
          </a:stretch>
        </p:blipFill>
        <p:spPr>
          <a:xfrm>
            <a:off x="2109550" y="4320250"/>
            <a:ext cx="5610724" cy="2188875"/>
          </a:xfrm>
          <a:prstGeom prst="rect">
            <a:avLst/>
          </a:prstGeom>
        </p:spPr>
      </p:pic>
    </p:spTree>
  </p:cSld>
  <p:clrMapOvr>
    <a:masterClrMapping/>
  </p:clrMapOvr>
  <p:transition spd="slow">
    <p:cut/>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1011" name="Shape 1011"/>
          <p:cNvSpPr txBox="1">
            <a:spLocks noGrp="1"/>
          </p:cNvSpPr>
          <p:nvPr>
            <p:ph type="ctrTitle"/>
          </p:nvPr>
        </p:nvSpPr>
        <p:spPr>
          <a:xfrm>
            <a:off x="685800" y="2111123"/>
            <a:ext cx="7772400" cy="1546500"/>
          </a:xfrm>
          <a:prstGeom prst="rect">
            <a:avLst/>
          </a:prstGeom>
        </p:spPr>
        <p:txBody>
          <a:bodyPr lIns="91425" tIns="91425" rIns="91425" bIns="91425" anchor="b" anchorCtr="0">
            <a:noAutofit/>
          </a:bodyPr>
          <a:lstStyle/>
          <a:p>
            <a:pPr>
              <a:spcBef>
                <a:spcPts val="0"/>
              </a:spcBef>
              <a:buNone/>
            </a:pPr>
            <a:endParaRPr/>
          </a:p>
        </p:txBody>
      </p:sp>
      <p:sp>
        <p:nvSpPr>
          <p:cNvPr id="1012" name="Shape 1012"/>
          <p:cNvSpPr txBox="1">
            <a:spLocks noGrp="1"/>
          </p:cNvSpPr>
          <p:nvPr>
            <p:ph type="subTitle" idx="1"/>
          </p:nvPr>
        </p:nvSpPr>
        <p:spPr>
          <a:xfrm>
            <a:off x="685800" y="3786737"/>
            <a:ext cx="7772400" cy="1046400"/>
          </a:xfrm>
          <a:prstGeom prst="rect">
            <a:avLst/>
          </a:prstGeom>
        </p:spPr>
        <p:txBody>
          <a:bodyPr lIns="91425" tIns="91425" rIns="91425" bIns="91425" anchor="t" anchorCtr="0">
            <a:noAutofit/>
          </a:bodyPr>
          <a:lstStyle/>
          <a:p>
            <a:pPr>
              <a:spcBef>
                <a:spcPts val="0"/>
              </a:spcBef>
              <a:buNone/>
            </a:pPr>
            <a:endParaRPr/>
          </a:p>
        </p:txBody>
      </p:sp>
      <p:pic>
        <p:nvPicPr>
          <p:cNvPr id="1013" name="Shape 1013"/>
          <p:cNvPicPr preferRelativeResize="0"/>
          <p:nvPr/>
        </p:nvPicPr>
        <p:blipFill>
          <a:blip r:embed="rId3"/>
          <a:stretch>
            <a:fillRect/>
          </a:stretch>
        </p:blipFill>
        <p:spPr>
          <a:xfrm>
            <a:off x="0" y="0"/>
            <a:ext cx="9143999" cy="6604949"/>
          </a:xfrm>
          <a:prstGeom prst="rect">
            <a:avLst/>
          </a:prstGeom>
        </p:spPr>
      </p:pic>
    </p:spTree>
  </p:cSld>
  <p:clrMapOvr>
    <a:masterClrMapping/>
  </p:clrMapOvr>
  <p:transition spd="slow">
    <p:cut/>
  </p:transition>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Shape 1017"/>
        <p:cNvGrpSpPr/>
        <p:nvPr/>
      </p:nvGrpSpPr>
      <p:grpSpPr>
        <a:xfrm>
          <a:off x="0" y="0"/>
          <a:ext cx="0" cy="0"/>
          <a:chOff x="0" y="0"/>
          <a:chExt cx="0" cy="0"/>
        </a:xfrm>
      </p:grpSpPr>
      <p:sp>
        <p:nvSpPr>
          <p:cNvPr id="1018" name="Shape 1018"/>
          <p:cNvSpPr txBox="1">
            <a:spLocks noGrp="1"/>
          </p:cNvSpPr>
          <p:nvPr>
            <p:ph type="ctrTitle"/>
          </p:nvPr>
        </p:nvSpPr>
        <p:spPr>
          <a:xfrm>
            <a:off x="685800" y="2111123"/>
            <a:ext cx="7772400" cy="1546500"/>
          </a:xfrm>
          <a:prstGeom prst="rect">
            <a:avLst/>
          </a:prstGeom>
        </p:spPr>
        <p:txBody>
          <a:bodyPr lIns="91425" tIns="91425" rIns="91425" bIns="91425" anchor="b" anchorCtr="0">
            <a:noAutofit/>
          </a:bodyPr>
          <a:lstStyle/>
          <a:p>
            <a:pPr>
              <a:spcBef>
                <a:spcPts val="0"/>
              </a:spcBef>
              <a:buNone/>
            </a:pPr>
            <a:endParaRPr/>
          </a:p>
        </p:txBody>
      </p:sp>
      <p:sp>
        <p:nvSpPr>
          <p:cNvPr id="1019" name="Shape 1019"/>
          <p:cNvSpPr txBox="1">
            <a:spLocks noGrp="1"/>
          </p:cNvSpPr>
          <p:nvPr>
            <p:ph type="subTitle" idx="1"/>
          </p:nvPr>
        </p:nvSpPr>
        <p:spPr>
          <a:xfrm>
            <a:off x="685800" y="3786737"/>
            <a:ext cx="7772400" cy="1046400"/>
          </a:xfrm>
          <a:prstGeom prst="rect">
            <a:avLst/>
          </a:prstGeom>
        </p:spPr>
        <p:txBody>
          <a:bodyPr lIns="91425" tIns="91425" rIns="91425" bIns="91425" anchor="t" anchorCtr="0">
            <a:noAutofit/>
          </a:bodyPr>
          <a:lstStyle/>
          <a:p>
            <a:pPr>
              <a:spcBef>
                <a:spcPts val="0"/>
              </a:spcBef>
              <a:buNone/>
            </a:pPr>
            <a:endParaRPr/>
          </a:p>
        </p:txBody>
      </p:sp>
      <p:pic>
        <p:nvPicPr>
          <p:cNvPr id="1020" name="Shape 1020"/>
          <p:cNvPicPr preferRelativeResize="0"/>
          <p:nvPr/>
        </p:nvPicPr>
        <p:blipFill>
          <a:blip r:embed="rId3"/>
          <a:stretch>
            <a:fillRect/>
          </a:stretch>
        </p:blipFill>
        <p:spPr>
          <a:xfrm>
            <a:off x="0" y="689337"/>
            <a:ext cx="9144000" cy="5479325"/>
          </a:xfrm>
          <a:prstGeom prst="rect">
            <a:avLst/>
          </a:prstGeom>
        </p:spPr>
      </p:pic>
    </p:spTree>
  </p:cSld>
  <p:clrMapOvr>
    <a:masterClrMapping/>
  </p:clrMapOvr>
  <p:transition spd="slow">
    <p:cut/>
  </p:transition>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sp>
        <p:nvSpPr>
          <p:cNvPr id="1025" name="Shape 1025"/>
          <p:cNvSpPr txBox="1"/>
          <p:nvPr/>
        </p:nvSpPr>
        <p:spPr>
          <a:xfrm>
            <a:off x="364075" y="405000"/>
            <a:ext cx="8651400" cy="5504700"/>
          </a:xfrm>
          <a:prstGeom prst="rect">
            <a:avLst/>
          </a:prstGeom>
        </p:spPr>
        <p:txBody>
          <a:bodyPr lIns="91425" tIns="91425" rIns="91425" bIns="91425" anchor="ctr" anchorCtr="0">
            <a:noAutofit/>
          </a:bodyPr>
          <a:lstStyle/>
          <a:p>
            <a:pPr lvl="0" rtl="0">
              <a:spcBef>
                <a:spcPts val="0"/>
              </a:spcBef>
              <a:buNone/>
            </a:pPr>
            <a:endParaRPr/>
          </a:p>
          <a:p>
            <a:pPr lvl="0" rtl="0">
              <a:spcBef>
                <a:spcPts val="0"/>
              </a:spcBef>
              <a:buNone/>
            </a:pPr>
            <a:r>
              <a:rPr lang="en" sz="3600" b="1"/>
              <a:t>Movement Practice</a:t>
            </a:r>
          </a:p>
          <a:p>
            <a:pPr lvl="0" rtl="0">
              <a:lnSpc>
                <a:spcPct val="115000"/>
              </a:lnSpc>
              <a:spcBef>
                <a:spcPts val="0"/>
              </a:spcBef>
              <a:buNone/>
            </a:pPr>
            <a:endParaRPr sz="3600" b="1"/>
          </a:p>
          <a:p>
            <a:pPr lvl="0" rtl="0">
              <a:spcBef>
                <a:spcPts val="600"/>
              </a:spcBef>
              <a:buNone/>
            </a:pPr>
            <a:r>
              <a:rPr lang="en" sz="3000"/>
              <a:t>Can you make your sprite move in a triangle?</a:t>
            </a:r>
          </a:p>
          <a:p>
            <a:pPr lvl="0" rtl="0">
              <a:lnSpc>
                <a:spcPct val="115000"/>
              </a:lnSpc>
              <a:spcBef>
                <a:spcPts val="0"/>
              </a:spcBef>
              <a:buNone/>
            </a:pPr>
            <a:endParaRPr sz="3000"/>
          </a:p>
          <a:p>
            <a:pPr lvl="0" rtl="0">
              <a:spcBef>
                <a:spcPts val="600"/>
              </a:spcBef>
              <a:buNone/>
            </a:pPr>
            <a:r>
              <a:rPr lang="en" sz="3000"/>
              <a:t>In a square?</a:t>
            </a:r>
          </a:p>
          <a:p>
            <a:pPr lvl="0" rtl="0">
              <a:lnSpc>
                <a:spcPct val="115000"/>
              </a:lnSpc>
              <a:spcBef>
                <a:spcPts val="0"/>
              </a:spcBef>
              <a:buNone/>
            </a:pPr>
            <a:endParaRPr sz="3000"/>
          </a:p>
        </p:txBody>
      </p:sp>
      <p:pic>
        <p:nvPicPr>
          <p:cNvPr id="1026" name="Shape 1026"/>
          <p:cNvPicPr preferRelativeResize="0"/>
          <p:nvPr/>
        </p:nvPicPr>
        <p:blipFill>
          <a:blip r:embed="rId3"/>
          <a:stretch>
            <a:fillRect/>
          </a:stretch>
        </p:blipFill>
        <p:spPr>
          <a:xfrm>
            <a:off x="5334000" y="0"/>
            <a:ext cx="3810000" cy="3810000"/>
          </a:xfrm>
          <a:prstGeom prst="rect">
            <a:avLst/>
          </a:prstGeom>
        </p:spPr>
      </p:pic>
    </p:spTree>
  </p:cSld>
  <p:clrMapOvr>
    <a:masterClrMapping/>
  </p:clrMapOvr>
  <p:transition spd="slow">
    <p:cut/>
  </p:transition>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pic>
        <p:nvPicPr>
          <p:cNvPr id="1031" name="Shape 1031"/>
          <p:cNvPicPr preferRelativeResize="0"/>
          <p:nvPr/>
        </p:nvPicPr>
        <p:blipFill>
          <a:blip r:embed="rId3"/>
          <a:stretch>
            <a:fillRect/>
          </a:stretch>
        </p:blipFill>
        <p:spPr>
          <a:xfrm>
            <a:off x="-7937" y="347925"/>
            <a:ext cx="9159874" cy="5736046"/>
          </a:xfrm>
          <a:prstGeom prst="rect">
            <a:avLst/>
          </a:prstGeom>
        </p:spPr>
      </p:pic>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97256"/>
            <a:ext cx="8229600" cy="4525963"/>
          </a:xfrm>
        </p:spPr>
        <p:txBody>
          <a:bodyPr/>
          <a:lstStyle/>
          <a:p>
            <a:pPr marL="0" indent="0">
              <a:buNone/>
            </a:pPr>
            <a:r>
              <a:rPr lang="en-US" dirty="0" smtClean="0"/>
              <a:t>The following slides contain encoded words.</a:t>
            </a:r>
          </a:p>
          <a:p>
            <a:pPr lvl="1"/>
            <a:r>
              <a:rPr lang="en-US" dirty="0" smtClean="0"/>
              <a:t>Decode each phrase…</a:t>
            </a:r>
          </a:p>
          <a:p>
            <a:pPr lvl="1"/>
            <a:r>
              <a:rPr lang="en-US" dirty="0" smtClean="0"/>
              <a:t>Find the rules </a:t>
            </a:r>
            <a:r>
              <a:rPr lang="en-US" dirty="0"/>
              <a:t>or </a:t>
            </a:r>
            <a:r>
              <a:rPr lang="en-US" dirty="0" smtClean="0"/>
              <a:t>pattern for each one!</a:t>
            </a:r>
          </a:p>
          <a:p>
            <a:pPr lvl="1"/>
            <a:endParaRPr lang="en-US" dirty="0"/>
          </a:p>
          <a:p>
            <a:pPr marL="0" indent="0">
              <a:buNone/>
            </a:pPr>
            <a:r>
              <a:rPr lang="en-US" dirty="0" smtClean="0"/>
              <a:t>Later, you will </a:t>
            </a:r>
            <a:r>
              <a:rPr lang="en-US" b="1" i="1" dirty="0" smtClean="0"/>
              <a:t>encode</a:t>
            </a:r>
            <a:r>
              <a:rPr lang="en-US" i="1" dirty="0" smtClean="0"/>
              <a:t>, </a:t>
            </a:r>
            <a:r>
              <a:rPr lang="en-US" dirty="0" smtClean="0"/>
              <a:t>instead of decode.</a:t>
            </a:r>
            <a:endParaRPr lang="en-US" dirty="0"/>
          </a:p>
          <a:p>
            <a:pPr lvl="1"/>
            <a:r>
              <a:rPr lang="en-US" dirty="0" smtClean="0"/>
              <a:t>We will provide one example.</a:t>
            </a:r>
            <a:endParaRPr lang="en-US" dirty="0"/>
          </a:p>
          <a:p>
            <a:pPr lvl="1"/>
            <a:r>
              <a:rPr lang="en-US" dirty="0" smtClean="0"/>
              <a:t>Then, you'll create your own encoding…</a:t>
            </a:r>
            <a:endParaRPr lang="en-US" dirty="0"/>
          </a:p>
          <a:p>
            <a:pPr marL="457200" lvl="1" indent="0">
              <a:buNone/>
            </a:pPr>
            <a:endParaRPr lang="en-US" dirty="0"/>
          </a:p>
        </p:txBody>
      </p:sp>
      <p:sp>
        <p:nvSpPr>
          <p:cNvPr id="4" name="Rectangle 3"/>
          <p:cNvSpPr/>
          <p:nvPr/>
        </p:nvSpPr>
        <p:spPr>
          <a:xfrm>
            <a:off x="2385268" y="676870"/>
            <a:ext cx="3932875"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457200"/>
            <a:r>
              <a:rPr lang="en-US" sz="5400" b="1" kern="1200"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Your Mission</a:t>
            </a:r>
            <a:endParaRPr lang="en-US" sz="5400" b="1" kern="120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endParaRPr>
          </a:p>
        </p:txBody>
      </p:sp>
    </p:spTree>
    <p:extLst>
      <p:ext uri="{BB962C8B-B14F-4D97-AF65-F5344CB8AC3E}">
        <p14:creationId xmlns:p14="http://schemas.microsoft.com/office/powerpoint/2010/main" val="3828150790"/>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pic>
        <p:nvPicPr>
          <p:cNvPr id="1036" name="Shape 1036"/>
          <p:cNvPicPr preferRelativeResize="0"/>
          <p:nvPr/>
        </p:nvPicPr>
        <p:blipFill>
          <a:blip r:embed="rId3"/>
          <a:stretch>
            <a:fillRect/>
          </a:stretch>
        </p:blipFill>
        <p:spPr>
          <a:xfrm>
            <a:off x="6020" y="0"/>
            <a:ext cx="9131958" cy="6649757"/>
          </a:xfrm>
          <a:prstGeom prst="rect">
            <a:avLst/>
          </a:prstGeom>
        </p:spPr>
      </p:pic>
    </p:spTree>
  </p:cSld>
  <p:clrMapOvr>
    <a:masterClrMapping/>
  </p:clrMapOvr>
  <p:transition spd="slow">
    <p:cut/>
  </p:transition>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sp>
        <p:nvSpPr>
          <p:cNvPr id="1041" name="Shape 1041"/>
          <p:cNvSpPr txBox="1">
            <a:spLocks noGrp="1"/>
          </p:cNvSpPr>
          <p:nvPr>
            <p:ph type="ctrTitle"/>
          </p:nvPr>
        </p:nvSpPr>
        <p:spPr>
          <a:xfrm>
            <a:off x="685800" y="2111123"/>
            <a:ext cx="7772400" cy="1546500"/>
          </a:xfrm>
          <a:prstGeom prst="rect">
            <a:avLst/>
          </a:prstGeom>
        </p:spPr>
        <p:txBody>
          <a:bodyPr lIns="91425" tIns="91425" rIns="91425" bIns="91425" anchor="b" anchorCtr="0">
            <a:noAutofit/>
          </a:bodyPr>
          <a:lstStyle/>
          <a:p>
            <a:pPr>
              <a:spcBef>
                <a:spcPts val="0"/>
              </a:spcBef>
              <a:buNone/>
            </a:pPr>
            <a:endParaRPr/>
          </a:p>
        </p:txBody>
      </p:sp>
      <p:sp>
        <p:nvSpPr>
          <p:cNvPr id="1042" name="Shape 1042"/>
          <p:cNvSpPr txBox="1">
            <a:spLocks noGrp="1"/>
          </p:cNvSpPr>
          <p:nvPr>
            <p:ph type="subTitle" idx="1"/>
          </p:nvPr>
        </p:nvSpPr>
        <p:spPr>
          <a:xfrm>
            <a:off x="685800" y="3786737"/>
            <a:ext cx="7772400" cy="1046400"/>
          </a:xfrm>
          <a:prstGeom prst="rect">
            <a:avLst/>
          </a:prstGeom>
        </p:spPr>
        <p:txBody>
          <a:bodyPr lIns="91425" tIns="91425" rIns="91425" bIns="91425" anchor="t" anchorCtr="0">
            <a:noAutofit/>
          </a:bodyPr>
          <a:lstStyle/>
          <a:p>
            <a:pPr>
              <a:spcBef>
                <a:spcPts val="0"/>
              </a:spcBef>
              <a:buNone/>
            </a:pPr>
            <a:endParaRPr/>
          </a:p>
        </p:txBody>
      </p:sp>
      <p:pic>
        <p:nvPicPr>
          <p:cNvPr id="1043" name="Shape 1043"/>
          <p:cNvPicPr preferRelativeResize="0"/>
          <p:nvPr/>
        </p:nvPicPr>
        <p:blipFill>
          <a:blip r:embed="rId3"/>
          <a:stretch>
            <a:fillRect/>
          </a:stretch>
        </p:blipFill>
        <p:spPr>
          <a:xfrm>
            <a:off x="0" y="180625"/>
            <a:ext cx="9144000" cy="6545800"/>
          </a:xfrm>
          <a:prstGeom prst="rect">
            <a:avLst/>
          </a:prstGeom>
        </p:spPr>
      </p:pic>
    </p:spTree>
  </p:cSld>
  <p:clrMapOvr>
    <a:masterClrMapping/>
  </p:clrMapOvr>
  <p:transition spd="slow">
    <p:cut/>
  </p:transition>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sp>
        <p:nvSpPr>
          <p:cNvPr id="1048" name="Shape 1048"/>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spcBef>
                <a:spcPts val="0"/>
              </a:spcBef>
              <a:buNone/>
            </a:pPr>
            <a:r>
              <a:rPr lang="en"/>
              <a:t>Simple Stories</a:t>
            </a:r>
          </a:p>
        </p:txBody>
      </p:sp>
      <p:sp>
        <p:nvSpPr>
          <p:cNvPr id="1049" name="Shape 1049"/>
          <p:cNvSpPr txBox="1">
            <a:spLocks noGrp="1"/>
          </p:cNvSpPr>
          <p:nvPr>
            <p:ph type="body" idx="1"/>
          </p:nvPr>
        </p:nvSpPr>
        <p:spPr>
          <a:xfrm>
            <a:off x="571925" y="2314050"/>
            <a:ext cx="5476199" cy="3272400"/>
          </a:xfrm>
          <a:prstGeom prst="rect">
            <a:avLst/>
          </a:prstGeom>
        </p:spPr>
        <p:txBody>
          <a:bodyPr lIns="91425" tIns="91425" rIns="91425" bIns="91425" anchor="t" anchorCtr="0">
            <a:noAutofit/>
          </a:bodyPr>
          <a:lstStyle/>
          <a:p>
            <a:pPr>
              <a:spcBef>
                <a:spcPts val="0"/>
              </a:spcBef>
              <a:buNone/>
            </a:pPr>
            <a:r>
              <a:rPr lang="en"/>
              <a:t>Find or create a Scratch sprite with multiple costumes, and give it some dialogue that involves a costume change.</a:t>
            </a:r>
          </a:p>
        </p:txBody>
      </p:sp>
      <p:pic>
        <p:nvPicPr>
          <p:cNvPr id="1050" name="Shape 1050"/>
          <p:cNvPicPr preferRelativeResize="0"/>
          <p:nvPr/>
        </p:nvPicPr>
        <p:blipFill>
          <a:blip r:embed="rId3"/>
          <a:stretch>
            <a:fillRect/>
          </a:stretch>
        </p:blipFill>
        <p:spPr>
          <a:xfrm>
            <a:off x="5688425" y="-526975"/>
            <a:ext cx="3810000" cy="3810000"/>
          </a:xfrm>
          <a:prstGeom prst="rect">
            <a:avLst/>
          </a:prstGeom>
          <a:noFill/>
          <a:ln>
            <a:noFill/>
          </a:ln>
        </p:spPr>
      </p:pic>
      <p:sp>
        <p:nvSpPr>
          <p:cNvPr id="1051" name="Shape 1051"/>
          <p:cNvSpPr txBox="1"/>
          <p:nvPr/>
        </p:nvSpPr>
        <p:spPr>
          <a:xfrm>
            <a:off x="1020450" y="4477200"/>
            <a:ext cx="7103100" cy="457200"/>
          </a:xfrm>
          <a:prstGeom prst="rect">
            <a:avLst/>
          </a:prstGeom>
          <a:noFill/>
        </p:spPr>
        <p:txBody>
          <a:bodyPr lIns="91425" tIns="91425" rIns="91425" bIns="91425" anchor="t" anchorCtr="0">
            <a:noAutofit/>
          </a:bodyPr>
          <a:lstStyle/>
          <a:p>
            <a:pPr lvl="0" rtl="0">
              <a:spcBef>
                <a:spcPts val="0"/>
              </a:spcBef>
              <a:buNone/>
            </a:pPr>
            <a:r>
              <a:rPr lang="en" sz="3000" u="sng">
                <a:solidFill>
                  <a:schemeClr val="hlink"/>
                </a:solidFill>
                <a:hlinkClick r:id="rId4"/>
              </a:rPr>
              <a:t>"Who's on First" in Scratch</a:t>
            </a:r>
          </a:p>
          <a:p>
            <a:pPr lvl="0" rtl="0">
              <a:spcBef>
                <a:spcPts val="0"/>
              </a:spcBef>
              <a:buNone/>
            </a:pPr>
            <a:endParaRPr sz="3000"/>
          </a:p>
          <a:p>
            <a:pPr>
              <a:spcBef>
                <a:spcPts val="0"/>
              </a:spcBef>
              <a:buNone/>
            </a:pPr>
            <a:r>
              <a:rPr lang="en" sz="3000" u="sng">
                <a:solidFill>
                  <a:schemeClr val="hlink"/>
                </a:solidFill>
                <a:hlinkClick r:id="rId5"/>
              </a:rPr>
              <a:t>"Romeo and Juliet" in Scratch</a:t>
            </a:r>
          </a:p>
        </p:txBody>
      </p:sp>
    </p:spTree>
  </p:cSld>
  <p:clrMapOvr>
    <a:masterClrMapping/>
  </p:clrMapOvr>
  <p:transition spd="slow">
    <p:cut/>
  </p:transition>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sp>
        <p:nvSpPr>
          <p:cNvPr id="1056" name="Shape 1056"/>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spcBef>
                <a:spcPts val="0"/>
              </a:spcBef>
              <a:buNone/>
            </a:pPr>
            <a:r>
              <a:rPr lang="en"/>
              <a:t>But I want to be creative!</a:t>
            </a:r>
          </a:p>
        </p:txBody>
      </p:sp>
      <p:sp>
        <p:nvSpPr>
          <p:cNvPr id="1057" name="Shape 1057"/>
          <p:cNvSpPr txBox="1">
            <a:spLocks noGrp="1"/>
          </p:cNvSpPr>
          <p:nvPr>
            <p:ph type="body" idx="1"/>
          </p:nvPr>
        </p:nvSpPr>
        <p:spPr>
          <a:xfrm>
            <a:off x="457200" y="1890300"/>
            <a:ext cx="8229600" cy="4967700"/>
          </a:xfrm>
          <a:prstGeom prst="rect">
            <a:avLst/>
          </a:prstGeom>
        </p:spPr>
        <p:txBody>
          <a:bodyPr lIns="91425" tIns="91425" rIns="91425" bIns="91425" anchor="t" anchorCtr="0">
            <a:noAutofit/>
          </a:bodyPr>
          <a:lstStyle/>
          <a:p>
            <a:pPr>
              <a:spcBef>
                <a:spcPts val="0"/>
              </a:spcBef>
              <a:buNone/>
            </a:pPr>
            <a:r>
              <a:rPr lang="en"/>
              <a:t>Costumes can be </a:t>
            </a:r>
            <a:r>
              <a:rPr lang="en" b="1"/>
              <a:t>drawn</a:t>
            </a:r>
            <a:r>
              <a:rPr lang="en"/>
              <a:t> in Scratch, or </a:t>
            </a:r>
            <a:r>
              <a:rPr lang="en" b="1"/>
              <a:t>imported</a:t>
            </a:r>
            <a:r>
              <a:rPr lang="en"/>
              <a:t> in.</a:t>
            </a:r>
          </a:p>
        </p:txBody>
      </p:sp>
      <p:pic>
        <p:nvPicPr>
          <p:cNvPr id="1058" name="Shape 1058"/>
          <p:cNvPicPr preferRelativeResize="0"/>
          <p:nvPr/>
        </p:nvPicPr>
        <p:blipFill>
          <a:blip r:embed="rId3"/>
          <a:stretch>
            <a:fillRect/>
          </a:stretch>
        </p:blipFill>
        <p:spPr>
          <a:xfrm>
            <a:off x="4876800" y="3048000"/>
            <a:ext cx="3810000" cy="3810000"/>
          </a:xfrm>
          <a:prstGeom prst="rect">
            <a:avLst/>
          </a:prstGeom>
          <a:noFill/>
          <a:ln>
            <a:noFill/>
          </a:ln>
        </p:spPr>
      </p:pic>
    </p:spTree>
  </p:cSld>
  <p:clrMapOvr>
    <a:masterClrMapping/>
  </p:clrMapOvr>
  <p:transition spd="slow">
    <p:cut/>
  </p:transition>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Shape 1062"/>
        <p:cNvGrpSpPr/>
        <p:nvPr/>
      </p:nvGrpSpPr>
      <p:grpSpPr>
        <a:xfrm>
          <a:off x="0" y="0"/>
          <a:ext cx="0" cy="0"/>
          <a:chOff x="0" y="0"/>
          <a:chExt cx="0" cy="0"/>
        </a:xfrm>
      </p:grpSpPr>
      <p:sp>
        <p:nvSpPr>
          <p:cNvPr id="1063" name="Shape 1063"/>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lvl="0" rtl="0">
              <a:spcBef>
                <a:spcPts val="0"/>
              </a:spcBef>
              <a:buNone/>
            </a:pPr>
            <a:r>
              <a:rPr lang="en">
                <a:latin typeface="Droid Serif"/>
                <a:ea typeface="Droid Serif"/>
                <a:cs typeface="Droid Serif"/>
                <a:sym typeface="Droid Serif"/>
              </a:rPr>
              <a:t>Scratch storytelling</a:t>
            </a:r>
          </a:p>
        </p:txBody>
      </p:sp>
      <p:sp>
        <p:nvSpPr>
          <p:cNvPr id="1064" name="Shape 1064"/>
          <p:cNvSpPr txBox="1">
            <a:spLocks noGrp="1"/>
          </p:cNvSpPr>
          <p:nvPr>
            <p:ph type="body" idx="1"/>
          </p:nvPr>
        </p:nvSpPr>
        <p:spPr>
          <a:xfrm>
            <a:off x="334575" y="2101700"/>
            <a:ext cx="7549499" cy="3953100"/>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(1) Create a knock-knock joke in Scratch</a:t>
            </a:r>
          </a:p>
          <a:p>
            <a:pPr lvl="0" rtl="0">
              <a:spcBef>
                <a:spcPts val="0"/>
              </a:spcBef>
              <a:buNone/>
            </a:pPr>
            <a:r>
              <a:rPr lang="en">
                <a:latin typeface="Droid Serif"/>
                <a:ea typeface="Droid Serif"/>
                <a:cs typeface="Droid Serif"/>
                <a:sym typeface="Droid Serif"/>
              </a:rPr>
              <a:t>(2) Choose a new sprite - move it in a triangle, then a square.</a:t>
            </a:r>
          </a:p>
          <a:p>
            <a:pPr lvl="0" rtl="0">
              <a:spcBef>
                <a:spcPts val="0"/>
              </a:spcBef>
              <a:buNone/>
            </a:pPr>
            <a:r>
              <a:rPr lang="en">
                <a:latin typeface="Droid Serif"/>
                <a:ea typeface="Droid Serif"/>
                <a:cs typeface="Droid Serif"/>
                <a:sym typeface="Droid Serif"/>
              </a:rPr>
              <a:t>(3) Build a more elaborate, "staged play" that involves</a:t>
            </a:r>
          </a:p>
          <a:p>
            <a:pPr marL="914400" lvl="0" indent="-419100" rtl="0">
              <a:spcBef>
                <a:spcPts val="0"/>
              </a:spcBef>
              <a:buClr>
                <a:schemeClr val="dk1"/>
              </a:buClr>
              <a:buSzPct val="100000"/>
              <a:buFont typeface="Arial"/>
              <a:buChar char="●"/>
            </a:pPr>
            <a:r>
              <a:rPr lang="en">
                <a:latin typeface="Droid Serif"/>
                <a:ea typeface="Droid Serif"/>
                <a:cs typeface="Droid Serif"/>
                <a:sym typeface="Droid Serif"/>
              </a:rPr>
              <a:t>costume changes</a:t>
            </a:r>
          </a:p>
          <a:p>
            <a:pPr marL="914400" lvl="0" indent="-419100" rtl="0">
              <a:spcBef>
                <a:spcPts val="0"/>
              </a:spcBef>
              <a:buClr>
                <a:schemeClr val="dk1"/>
              </a:buClr>
              <a:buSzPct val="100000"/>
              <a:buFont typeface="Arial"/>
              <a:buChar char="●"/>
            </a:pPr>
            <a:r>
              <a:rPr lang="en">
                <a:latin typeface="Droid Serif"/>
                <a:ea typeface="Droid Serif"/>
                <a:cs typeface="Droid Serif"/>
                <a:sym typeface="Droid Serif"/>
              </a:rPr>
              <a:t>show and hide</a:t>
            </a:r>
          </a:p>
          <a:p>
            <a:pPr marL="914400" lvl="0" indent="-419100" rtl="0">
              <a:spcBef>
                <a:spcPts val="0"/>
              </a:spcBef>
              <a:buClr>
                <a:schemeClr val="dk1"/>
              </a:buClr>
              <a:buSzPct val="100000"/>
              <a:buFont typeface="Arial"/>
              <a:buChar char="●"/>
            </a:pPr>
            <a:r>
              <a:rPr lang="en">
                <a:latin typeface="Droid Serif"/>
                <a:ea typeface="Droid Serif"/>
                <a:cs typeface="Droid Serif"/>
                <a:sym typeface="Droid Serif"/>
              </a:rPr>
              <a:t>movement of the sprites</a:t>
            </a:r>
          </a:p>
        </p:txBody>
      </p:sp>
      <p:pic>
        <p:nvPicPr>
          <p:cNvPr id="1065" name="Shape 1065"/>
          <p:cNvPicPr preferRelativeResize="0"/>
          <p:nvPr/>
        </p:nvPicPr>
        <p:blipFill>
          <a:blip r:embed="rId3"/>
          <a:stretch>
            <a:fillRect/>
          </a:stretch>
        </p:blipFill>
        <p:spPr>
          <a:xfrm>
            <a:off x="5688425" y="-526975"/>
            <a:ext cx="3810000" cy="3810000"/>
          </a:xfrm>
          <a:prstGeom prst="rect">
            <a:avLst/>
          </a:prstGeom>
          <a:noFill/>
          <a:ln>
            <a:noFill/>
          </a:ln>
        </p:spPr>
      </p:pic>
    </p:spTree>
  </p:cSld>
  <p:clrMapOvr>
    <a:masterClrMapping/>
  </p:clrMapOvr>
  <p:transition spd="slow">
    <p:cut/>
  </p:transition>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Shape 1069"/>
        <p:cNvGrpSpPr/>
        <p:nvPr/>
      </p:nvGrpSpPr>
      <p:grpSpPr>
        <a:xfrm>
          <a:off x="0" y="0"/>
          <a:ext cx="0" cy="0"/>
          <a:chOff x="0" y="0"/>
          <a:chExt cx="0" cy="0"/>
        </a:xfrm>
      </p:grpSpPr>
      <p:sp>
        <p:nvSpPr>
          <p:cNvPr id="1070" name="Shape 1070"/>
          <p:cNvSpPr txBox="1">
            <a:spLocks noGrp="1"/>
          </p:cNvSpPr>
          <p:nvPr>
            <p:ph type="ctrTitle"/>
          </p:nvPr>
        </p:nvSpPr>
        <p:spPr>
          <a:xfrm>
            <a:off x="685800" y="2111123"/>
            <a:ext cx="7772400" cy="1546500"/>
          </a:xfrm>
          <a:prstGeom prst="rect">
            <a:avLst/>
          </a:prstGeom>
        </p:spPr>
        <p:txBody>
          <a:bodyPr lIns="91425" tIns="91425" rIns="91425" bIns="91425" anchor="b" anchorCtr="0">
            <a:noAutofit/>
          </a:bodyPr>
          <a:lstStyle/>
          <a:p>
            <a:pPr>
              <a:spcBef>
                <a:spcPts val="0"/>
              </a:spcBef>
              <a:buNone/>
            </a:pPr>
            <a:r>
              <a:rPr lang="en"/>
              <a:t>Scratch: Music</a:t>
            </a:r>
          </a:p>
        </p:txBody>
      </p:sp>
      <p:sp>
        <p:nvSpPr>
          <p:cNvPr id="1071" name="Shape 1071"/>
          <p:cNvSpPr txBox="1">
            <a:spLocks noGrp="1"/>
          </p:cNvSpPr>
          <p:nvPr>
            <p:ph type="subTitle" idx="1"/>
          </p:nvPr>
        </p:nvSpPr>
        <p:spPr>
          <a:xfrm>
            <a:off x="685800" y="3786737"/>
            <a:ext cx="7772400" cy="1046400"/>
          </a:xfrm>
          <a:prstGeom prst="rect">
            <a:avLst/>
          </a:prstGeom>
        </p:spPr>
        <p:txBody>
          <a:bodyPr lIns="91425" tIns="91425" rIns="91425" bIns="91425" anchor="t" anchorCtr="0">
            <a:noAutofit/>
          </a:bodyPr>
          <a:lstStyle/>
          <a:p>
            <a:pPr>
              <a:spcBef>
                <a:spcPts val="0"/>
              </a:spcBef>
              <a:buNone/>
            </a:pPr>
            <a:r>
              <a:rPr lang="en"/>
              <a:t>Day 2, Session 4</a:t>
            </a:r>
          </a:p>
        </p:txBody>
      </p:sp>
    </p:spTree>
  </p:cSld>
  <p:clrMapOvr>
    <a:masterClrMapping/>
  </p:clrMapOvr>
  <p:transition spd="slow">
    <p:cut/>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Shape 1075"/>
        <p:cNvGrpSpPr/>
        <p:nvPr/>
      </p:nvGrpSpPr>
      <p:grpSpPr>
        <a:xfrm>
          <a:off x="0" y="0"/>
          <a:ext cx="0" cy="0"/>
          <a:chOff x="0" y="0"/>
          <a:chExt cx="0" cy="0"/>
        </a:xfrm>
      </p:grpSpPr>
      <p:sp>
        <p:nvSpPr>
          <p:cNvPr id="1076" name="Shape 1076"/>
          <p:cNvSpPr txBox="1">
            <a:spLocks noGrp="1"/>
          </p:cNvSpPr>
          <p:nvPr>
            <p:ph type="ctrTitle"/>
          </p:nvPr>
        </p:nvSpPr>
        <p:spPr>
          <a:xfrm>
            <a:off x="685800" y="2111123"/>
            <a:ext cx="7772400" cy="1546500"/>
          </a:xfrm>
          <a:prstGeom prst="rect">
            <a:avLst/>
          </a:prstGeom>
        </p:spPr>
        <p:txBody>
          <a:bodyPr lIns="91425" tIns="91425" rIns="91425" bIns="91425" anchor="b" anchorCtr="0">
            <a:noAutofit/>
          </a:bodyPr>
          <a:lstStyle/>
          <a:p>
            <a:pPr>
              <a:spcBef>
                <a:spcPts val="0"/>
              </a:spcBef>
              <a:buNone/>
            </a:pPr>
            <a:endParaRPr/>
          </a:p>
        </p:txBody>
      </p:sp>
      <p:sp>
        <p:nvSpPr>
          <p:cNvPr id="1077" name="Shape 1077"/>
          <p:cNvSpPr txBox="1">
            <a:spLocks noGrp="1"/>
          </p:cNvSpPr>
          <p:nvPr>
            <p:ph type="subTitle" idx="1"/>
          </p:nvPr>
        </p:nvSpPr>
        <p:spPr>
          <a:xfrm>
            <a:off x="685800" y="3786737"/>
            <a:ext cx="7772400" cy="1046400"/>
          </a:xfrm>
          <a:prstGeom prst="rect">
            <a:avLst/>
          </a:prstGeom>
        </p:spPr>
        <p:txBody>
          <a:bodyPr lIns="91425" tIns="91425" rIns="91425" bIns="91425" anchor="t" anchorCtr="0">
            <a:noAutofit/>
          </a:bodyPr>
          <a:lstStyle/>
          <a:p>
            <a:pPr>
              <a:spcBef>
                <a:spcPts val="0"/>
              </a:spcBef>
              <a:buNone/>
            </a:pPr>
            <a:endParaRPr/>
          </a:p>
        </p:txBody>
      </p:sp>
      <p:pic>
        <p:nvPicPr>
          <p:cNvPr id="1078" name="Shape 1078"/>
          <p:cNvPicPr preferRelativeResize="0"/>
          <p:nvPr/>
        </p:nvPicPr>
        <p:blipFill>
          <a:blip r:embed="rId3"/>
          <a:stretch>
            <a:fillRect/>
          </a:stretch>
        </p:blipFill>
        <p:spPr>
          <a:xfrm>
            <a:off x="25400" y="895350"/>
            <a:ext cx="9093198" cy="5067300"/>
          </a:xfrm>
          <a:prstGeom prst="rect">
            <a:avLst/>
          </a:prstGeom>
        </p:spPr>
      </p:pic>
    </p:spTree>
  </p:cSld>
  <p:clrMapOvr>
    <a:masterClrMapping/>
  </p:clrMapOvr>
  <p:transition spd="slow">
    <p:cut/>
  </p:transitio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sp>
        <p:nvSpPr>
          <p:cNvPr id="1083" name="Shape 1083"/>
          <p:cNvSpPr txBox="1">
            <a:spLocks noGrp="1"/>
          </p:cNvSpPr>
          <p:nvPr>
            <p:ph type="ctrTitle"/>
          </p:nvPr>
        </p:nvSpPr>
        <p:spPr>
          <a:xfrm>
            <a:off x="685800" y="2111123"/>
            <a:ext cx="7772400" cy="1546500"/>
          </a:xfrm>
          <a:prstGeom prst="rect">
            <a:avLst/>
          </a:prstGeom>
        </p:spPr>
        <p:txBody>
          <a:bodyPr lIns="91425" tIns="91425" rIns="91425" bIns="91425" anchor="b" anchorCtr="0">
            <a:noAutofit/>
          </a:bodyPr>
          <a:lstStyle/>
          <a:p>
            <a:pPr>
              <a:spcBef>
                <a:spcPts val="0"/>
              </a:spcBef>
              <a:buNone/>
            </a:pPr>
            <a:endParaRPr/>
          </a:p>
        </p:txBody>
      </p:sp>
      <p:sp>
        <p:nvSpPr>
          <p:cNvPr id="1084" name="Shape 1084"/>
          <p:cNvSpPr txBox="1">
            <a:spLocks noGrp="1"/>
          </p:cNvSpPr>
          <p:nvPr>
            <p:ph type="subTitle" idx="1"/>
          </p:nvPr>
        </p:nvSpPr>
        <p:spPr>
          <a:xfrm>
            <a:off x="685800" y="3786737"/>
            <a:ext cx="7772400" cy="1046400"/>
          </a:xfrm>
          <a:prstGeom prst="rect">
            <a:avLst/>
          </a:prstGeom>
        </p:spPr>
        <p:txBody>
          <a:bodyPr lIns="91425" tIns="91425" rIns="91425" bIns="91425" anchor="t" anchorCtr="0">
            <a:noAutofit/>
          </a:bodyPr>
          <a:lstStyle/>
          <a:p>
            <a:pPr>
              <a:spcBef>
                <a:spcPts val="0"/>
              </a:spcBef>
              <a:buNone/>
            </a:pPr>
            <a:endParaRPr/>
          </a:p>
        </p:txBody>
      </p:sp>
      <p:pic>
        <p:nvPicPr>
          <p:cNvPr id="1085" name="Shape 1085"/>
          <p:cNvPicPr preferRelativeResize="0"/>
          <p:nvPr/>
        </p:nvPicPr>
        <p:blipFill>
          <a:blip r:embed="rId3"/>
          <a:stretch>
            <a:fillRect/>
          </a:stretch>
        </p:blipFill>
        <p:spPr>
          <a:xfrm>
            <a:off x="31750" y="800100"/>
            <a:ext cx="9080500" cy="5257800"/>
          </a:xfrm>
          <a:prstGeom prst="rect">
            <a:avLst/>
          </a:prstGeom>
        </p:spPr>
      </p:pic>
    </p:spTree>
  </p:cSld>
  <p:clrMapOvr>
    <a:masterClrMapping/>
  </p:clrMapOvr>
  <p:transition spd="slow">
    <p:cut/>
  </p:transition>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0" name="Shape 1090"/>
          <p:cNvSpPr txBox="1">
            <a:spLocks noGrp="1"/>
          </p:cNvSpPr>
          <p:nvPr>
            <p:ph type="ctrTitle"/>
          </p:nvPr>
        </p:nvSpPr>
        <p:spPr>
          <a:xfrm>
            <a:off x="685800" y="2111123"/>
            <a:ext cx="7772400" cy="1546500"/>
          </a:xfrm>
          <a:prstGeom prst="rect">
            <a:avLst/>
          </a:prstGeom>
        </p:spPr>
        <p:txBody>
          <a:bodyPr lIns="91425" tIns="91425" rIns="91425" bIns="91425" anchor="b" anchorCtr="0">
            <a:noAutofit/>
          </a:bodyPr>
          <a:lstStyle/>
          <a:p>
            <a:pPr>
              <a:spcBef>
                <a:spcPts val="0"/>
              </a:spcBef>
              <a:buNone/>
            </a:pPr>
            <a:endParaRPr/>
          </a:p>
        </p:txBody>
      </p:sp>
      <p:sp>
        <p:nvSpPr>
          <p:cNvPr id="1091" name="Shape 1091"/>
          <p:cNvSpPr txBox="1">
            <a:spLocks noGrp="1"/>
          </p:cNvSpPr>
          <p:nvPr>
            <p:ph type="subTitle" idx="1"/>
          </p:nvPr>
        </p:nvSpPr>
        <p:spPr>
          <a:xfrm>
            <a:off x="685800" y="3786737"/>
            <a:ext cx="7772400" cy="1046400"/>
          </a:xfrm>
          <a:prstGeom prst="rect">
            <a:avLst/>
          </a:prstGeom>
        </p:spPr>
        <p:txBody>
          <a:bodyPr lIns="91425" tIns="91425" rIns="91425" bIns="91425" anchor="t" anchorCtr="0">
            <a:noAutofit/>
          </a:bodyPr>
          <a:lstStyle/>
          <a:p>
            <a:pPr>
              <a:spcBef>
                <a:spcPts val="0"/>
              </a:spcBef>
              <a:buNone/>
            </a:pPr>
            <a:endParaRPr/>
          </a:p>
        </p:txBody>
      </p:sp>
      <p:pic>
        <p:nvPicPr>
          <p:cNvPr id="1092" name="Shape 1092"/>
          <p:cNvPicPr preferRelativeResize="0"/>
          <p:nvPr/>
        </p:nvPicPr>
        <p:blipFill>
          <a:blip r:embed="rId3"/>
          <a:stretch>
            <a:fillRect/>
          </a:stretch>
        </p:blipFill>
        <p:spPr>
          <a:xfrm>
            <a:off x="19050" y="869950"/>
            <a:ext cx="9105900" cy="5118100"/>
          </a:xfrm>
          <a:prstGeom prst="rect">
            <a:avLst/>
          </a:prstGeom>
        </p:spPr>
      </p:pic>
    </p:spTree>
  </p:cSld>
  <p:clrMapOvr>
    <a:masterClrMapping/>
  </p:clrMapOvr>
  <p:transition spd="slow">
    <p:cut/>
  </p:transition>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Shape 1096"/>
        <p:cNvGrpSpPr/>
        <p:nvPr/>
      </p:nvGrpSpPr>
      <p:grpSpPr>
        <a:xfrm>
          <a:off x="0" y="0"/>
          <a:ext cx="0" cy="0"/>
          <a:chOff x="0" y="0"/>
          <a:chExt cx="0" cy="0"/>
        </a:xfrm>
      </p:grpSpPr>
      <p:pic>
        <p:nvPicPr>
          <p:cNvPr id="1097" name="Shape 1097"/>
          <p:cNvPicPr preferRelativeResize="0"/>
          <p:nvPr/>
        </p:nvPicPr>
        <p:blipFill>
          <a:blip r:embed="rId3"/>
          <a:stretch>
            <a:fillRect/>
          </a:stretch>
        </p:blipFill>
        <p:spPr>
          <a:xfrm>
            <a:off x="5304293" y="-404988"/>
            <a:ext cx="3839700" cy="3810000"/>
          </a:xfrm>
          <a:prstGeom prst="rect">
            <a:avLst/>
          </a:prstGeom>
        </p:spPr>
      </p:pic>
      <p:sp>
        <p:nvSpPr>
          <p:cNvPr id="1098" name="Shape 1098"/>
          <p:cNvSpPr txBox="1"/>
          <p:nvPr/>
        </p:nvSpPr>
        <p:spPr>
          <a:xfrm>
            <a:off x="501750" y="405000"/>
            <a:ext cx="8025599" cy="3000000"/>
          </a:xfrm>
          <a:prstGeom prst="rect">
            <a:avLst/>
          </a:prstGeom>
        </p:spPr>
        <p:txBody>
          <a:bodyPr lIns="91425" tIns="91425" rIns="91425" bIns="91425" anchor="ctr" anchorCtr="0">
            <a:noAutofit/>
          </a:bodyPr>
          <a:lstStyle/>
          <a:p>
            <a:pPr lvl="0" rtl="0">
              <a:spcBef>
                <a:spcPts val="0"/>
              </a:spcBef>
              <a:buNone/>
            </a:pPr>
            <a:endParaRPr/>
          </a:p>
          <a:p>
            <a:pPr lvl="0" rtl="0">
              <a:spcBef>
                <a:spcPts val="0"/>
              </a:spcBef>
              <a:buNone/>
            </a:pPr>
            <a:endParaRPr sz="3600" b="1"/>
          </a:p>
          <a:p>
            <a:pPr lvl="0" rtl="0">
              <a:spcBef>
                <a:spcPts val="0"/>
              </a:spcBef>
              <a:buNone/>
            </a:pPr>
            <a:endParaRPr sz="3600" b="1"/>
          </a:p>
          <a:p>
            <a:pPr lvl="0" rtl="0">
              <a:spcBef>
                <a:spcPts val="0"/>
              </a:spcBef>
              <a:buNone/>
            </a:pPr>
            <a:endParaRPr sz="3600" b="1"/>
          </a:p>
          <a:p>
            <a:pPr lvl="0" rtl="0">
              <a:spcBef>
                <a:spcPts val="0"/>
              </a:spcBef>
              <a:buNone/>
            </a:pPr>
            <a:endParaRPr sz="3600" b="1"/>
          </a:p>
          <a:p>
            <a:pPr lvl="0" rtl="0">
              <a:spcBef>
                <a:spcPts val="0"/>
              </a:spcBef>
              <a:buNone/>
            </a:pPr>
            <a:endParaRPr sz="3600" b="1"/>
          </a:p>
          <a:p>
            <a:pPr lvl="0" rtl="0">
              <a:spcBef>
                <a:spcPts val="0"/>
              </a:spcBef>
              <a:buNone/>
            </a:pPr>
            <a:endParaRPr sz="3600" b="1"/>
          </a:p>
          <a:p>
            <a:pPr lvl="0" rtl="0">
              <a:spcBef>
                <a:spcPts val="0"/>
              </a:spcBef>
              <a:buNone/>
            </a:pPr>
            <a:endParaRPr sz="3600" b="1"/>
          </a:p>
          <a:p>
            <a:pPr lvl="0" rtl="0">
              <a:spcBef>
                <a:spcPts val="0"/>
              </a:spcBef>
              <a:buNone/>
            </a:pPr>
            <a:r>
              <a:rPr lang="en" sz="3600" b="1"/>
              <a:t>Make a song!</a:t>
            </a:r>
          </a:p>
          <a:p>
            <a:pPr lvl="0" rtl="0">
              <a:lnSpc>
                <a:spcPct val="115000"/>
              </a:lnSpc>
              <a:spcBef>
                <a:spcPts val="0"/>
              </a:spcBef>
              <a:buNone/>
            </a:pPr>
            <a:endParaRPr sz="3600" b="1"/>
          </a:p>
          <a:p>
            <a:pPr lvl="0" rtl="0">
              <a:spcBef>
                <a:spcPts val="600"/>
              </a:spcBef>
              <a:buNone/>
            </a:pPr>
            <a:r>
              <a:rPr lang="en" sz="3000"/>
              <a:t>Use notes, drums, and rests to create a short song.</a:t>
            </a:r>
          </a:p>
          <a:p>
            <a:pPr lvl="0" rtl="0">
              <a:lnSpc>
                <a:spcPct val="115000"/>
              </a:lnSpc>
              <a:spcBef>
                <a:spcPts val="0"/>
              </a:spcBef>
              <a:buNone/>
            </a:pPr>
            <a:endParaRPr sz="3000"/>
          </a:p>
          <a:p>
            <a:pPr lvl="0" rtl="0">
              <a:spcBef>
                <a:spcPts val="600"/>
              </a:spcBef>
              <a:buNone/>
            </a:pPr>
            <a:r>
              <a:rPr lang="en" sz="3000"/>
              <a:t>When you are done, make sure to save your program </a:t>
            </a:r>
            <a:r>
              <a:rPr lang="en" sz="3000" i="1"/>
              <a:t>-- saving to the desktop is OK</a:t>
            </a:r>
          </a:p>
          <a:p>
            <a:pPr lvl="0" rtl="0">
              <a:lnSpc>
                <a:spcPct val="115000"/>
              </a:lnSpc>
              <a:spcBef>
                <a:spcPts val="0"/>
              </a:spcBef>
              <a:buNone/>
            </a:pPr>
            <a:endParaRPr sz="3000" i="1"/>
          </a:p>
          <a:p>
            <a:pPr lvl="0" rtl="0">
              <a:spcBef>
                <a:spcPts val="600"/>
              </a:spcBef>
              <a:buNone/>
            </a:pPr>
            <a:r>
              <a:rPr lang="en" sz="3000"/>
              <a:t>Then, have the other partner make a second song -- and play both songs for a nearby group!</a:t>
            </a:r>
          </a:p>
          <a:p>
            <a:pPr lvl="0" rtl="0">
              <a:lnSpc>
                <a:spcPct val="115000"/>
              </a:lnSpc>
              <a:spcBef>
                <a:spcPts val="0"/>
              </a:spcBef>
              <a:buNone/>
            </a:pPr>
            <a:endParaRPr sz="3000"/>
          </a:p>
        </p:txBody>
      </p:sp>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60475"/>
          </a:xfrm>
        </p:spPr>
        <p:txBody>
          <a:bodyPr>
            <a:noAutofit/>
          </a:bodyPr>
          <a:lstStyle/>
          <a:p>
            <a:r>
              <a:rPr lang="en-US" sz="2400" dirty="0" smtClean="0"/>
              <a:t/>
            </a:r>
            <a:br>
              <a:rPr lang="en-US" sz="2400" dirty="0" smtClean="0"/>
            </a:br>
            <a:r>
              <a:rPr lang="de-DE" sz="2400" dirty="0"/>
              <a:t>25-15-21   19-15-12-22-5-</a:t>
            </a:r>
            <a:r>
              <a:rPr lang="de-DE" sz="2400" dirty="0" smtClean="0"/>
              <a:t>4</a:t>
            </a:r>
            <a:r>
              <a:rPr lang="en-US" sz="2400" dirty="0" smtClean="0"/>
              <a:t>    </a:t>
            </a:r>
            <a:r>
              <a:rPr lang="de-DE" sz="2400" dirty="0" smtClean="0"/>
              <a:t>20</a:t>
            </a:r>
            <a:r>
              <a:rPr lang="de-DE" sz="2400" dirty="0"/>
              <a:t>-8-5    6-9-18-19-</a:t>
            </a:r>
            <a:r>
              <a:rPr lang="de-DE" sz="2400" dirty="0" smtClean="0"/>
              <a:t>20</a:t>
            </a:r>
            <a:r>
              <a:rPr lang="en-US" sz="2400" dirty="0" smtClean="0"/>
              <a:t>   </a:t>
            </a:r>
            <a:r>
              <a:rPr lang="de-DE" sz="2400" dirty="0" smtClean="0"/>
              <a:t>15</a:t>
            </a:r>
            <a:r>
              <a:rPr lang="de-DE" sz="2400" dirty="0"/>
              <a:t>-14-5 </a:t>
            </a:r>
            <a:endParaRPr lang="en-US" sz="2400" dirty="0"/>
          </a:p>
        </p:txBody>
      </p:sp>
      <p:sp>
        <p:nvSpPr>
          <p:cNvPr id="4" name="Content Placeholder 3"/>
          <p:cNvSpPr>
            <a:spLocks noGrp="1"/>
          </p:cNvSpPr>
          <p:nvPr>
            <p:ph sz="half" idx="2"/>
          </p:nvPr>
        </p:nvSpPr>
        <p:spPr>
          <a:xfrm>
            <a:off x="457200" y="2174875"/>
            <a:ext cx="4040188" cy="3299493"/>
          </a:xfrm>
          <a:ln>
            <a:solidFill>
              <a:schemeClr val="tx1"/>
            </a:solidFill>
          </a:ln>
        </p:spPr>
        <p:txBody>
          <a:bodyPr/>
          <a:lstStyle/>
          <a:p>
            <a:pPr marL="0" indent="0">
              <a:buNone/>
            </a:pPr>
            <a:r>
              <a:rPr lang="en-US" dirty="0"/>
              <a:t>Every letter corresponds to a number. </a:t>
            </a:r>
          </a:p>
          <a:p>
            <a:endParaRPr lang="en-US" dirty="0"/>
          </a:p>
          <a:p>
            <a:pPr marL="0" indent="0">
              <a:buNone/>
            </a:pPr>
            <a:r>
              <a:rPr lang="de-DE" dirty="0"/>
              <a:t>A = 1, B = 2, C = 3, ...</a:t>
            </a:r>
            <a:r>
              <a:rPr lang="en-US" dirty="0" smtClean="0">
                <a:effectLst/>
              </a:rPr>
              <a:t> </a:t>
            </a:r>
          </a:p>
          <a:p>
            <a:pPr marL="0" indent="0">
              <a:buNone/>
            </a:pPr>
            <a:endParaRPr lang="en-US" dirty="0"/>
          </a:p>
          <a:p>
            <a:pPr marL="0" indent="0">
              <a:buNone/>
            </a:pPr>
            <a:r>
              <a:rPr lang="en-US" dirty="0" smtClean="0"/>
              <a:t>See the table below:</a:t>
            </a:r>
            <a:endParaRPr lang="en-US" dirty="0"/>
          </a:p>
        </p:txBody>
      </p:sp>
      <p:sp>
        <p:nvSpPr>
          <p:cNvPr id="6" name="Content Placeholder 5"/>
          <p:cNvSpPr>
            <a:spLocks noGrp="1"/>
          </p:cNvSpPr>
          <p:nvPr>
            <p:ph sz="quarter" idx="4"/>
          </p:nvPr>
        </p:nvSpPr>
        <p:spPr>
          <a:xfrm>
            <a:off x="4645025" y="2174875"/>
            <a:ext cx="4041775" cy="3299493"/>
          </a:xfrm>
          <a:solidFill>
            <a:srgbClr val="FFCCFF"/>
          </a:solidFill>
          <a:ln>
            <a:solidFill>
              <a:schemeClr val="tx1"/>
            </a:solidFill>
          </a:ln>
        </p:spPr>
        <p:txBody>
          <a:bodyPr/>
          <a:lstStyle/>
          <a:p>
            <a:pPr marL="0" indent="0">
              <a:buNone/>
            </a:pPr>
            <a:r>
              <a:rPr lang="en-US" dirty="0" smtClean="0"/>
              <a:t>(Use this space to work it out)</a:t>
            </a:r>
          </a:p>
          <a:p>
            <a:pPr marL="0" indent="0">
              <a:buNone/>
            </a:pPr>
            <a:endParaRPr lang="en-US" dirty="0"/>
          </a:p>
        </p:txBody>
      </p:sp>
      <p:sp>
        <p:nvSpPr>
          <p:cNvPr id="7" name="Rectangle 6"/>
          <p:cNvSpPr/>
          <p:nvPr/>
        </p:nvSpPr>
        <p:spPr>
          <a:xfrm>
            <a:off x="3064854" y="505470"/>
            <a:ext cx="3014292" cy="523220"/>
          </a:xfrm>
          <a:prstGeom prst="rect">
            <a:avLst/>
          </a:prstGeom>
          <a:noFill/>
        </p:spPr>
        <p:txBody>
          <a:bodyPr wrap="none" lIns="91440" tIns="45720" rIns="91440" bIns="45720">
            <a:spAutoFit/>
          </a:bodyPr>
          <a:lstStyle/>
          <a:p>
            <a:pPr algn="ctr" defTabSz="457200"/>
            <a:r>
              <a:rPr lang="en-US" sz="2800" b="1" kern="1200"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rPr>
              <a:t>Encoded Sentence:</a:t>
            </a:r>
            <a:endParaRPr lang="en-US" sz="2800" b="1" kern="120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endParaRPr>
          </a:p>
        </p:txBody>
      </p:sp>
      <p:sp>
        <p:nvSpPr>
          <p:cNvPr id="8" name="Rectangle 7"/>
          <p:cNvSpPr/>
          <p:nvPr/>
        </p:nvSpPr>
        <p:spPr>
          <a:xfrm>
            <a:off x="1347144" y="1651655"/>
            <a:ext cx="2251087" cy="523220"/>
          </a:xfrm>
          <a:prstGeom prst="rect">
            <a:avLst/>
          </a:prstGeom>
          <a:noFill/>
        </p:spPr>
        <p:txBody>
          <a:bodyPr wrap="none" lIns="91440" tIns="45720" rIns="91440" bIns="45720">
            <a:spAutoFit/>
          </a:bodyPr>
          <a:lstStyle/>
          <a:p>
            <a:pPr algn="ctr" defTabSz="457200"/>
            <a:r>
              <a:rPr lang="en-US" sz="2800" b="1" kern="120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t>Rules/Pattern</a:t>
            </a:r>
            <a:endParaRPr lang="en-US" sz="2800" b="1" kern="120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endParaRPr>
          </a:p>
        </p:txBody>
      </p:sp>
      <p:sp>
        <p:nvSpPr>
          <p:cNvPr id="10" name="Rectangle 9"/>
          <p:cNvSpPr/>
          <p:nvPr/>
        </p:nvSpPr>
        <p:spPr>
          <a:xfrm>
            <a:off x="5194340" y="1651655"/>
            <a:ext cx="2928030" cy="523220"/>
          </a:xfrm>
          <a:prstGeom prst="rect">
            <a:avLst/>
          </a:prstGeom>
          <a:noFill/>
        </p:spPr>
        <p:txBody>
          <a:bodyPr wrap="none" lIns="91440" tIns="45720" rIns="91440" bIns="45720">
            <a:spAutoFit/>
          </a:bodyPr>
          <a:lstStyle/>
          <a:p>
            <a:pPr algn="ctr" defTabSz="457200"/>
            <a:r>
              <a:rPr lang="en-US" sz="2800" b="1" kern="1200"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rPr>
              <a:t>Decoded sentence</a:t>
            </a:r>
            <a:endParaRPr lang="en-US" sz="2800" b="1" kern="120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7162" y="5587994"/>
            <a:ext cx="7083534" cy="1137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2683728"/>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Shape 1102"/>
        <p:cNvGrpSpPr/>
        <p:nvPr/>
      </p:nvGrpSpPr>
      <p:grpSpPr>
        <a:xfrm>
          <a:off x="0" y="0"/>
          <a:ext cx="0" cy="0"/>
          <a:chOff x="0" y="0"/>
          <a:chExt cx="0" cy="0"/>
        </a:xfrm>
      </p:grpSpPr>
      <p:sp>
        <p:nvSpPr>
          <p:cNvPr id="1103" name="Shape 1103"/>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lvl="0" rtl="0">
              <a:spcBef>
                <a:spcPts val="0"/>
              </a:spcBef>
              <a:buNone/>
            </a:pPr>
            <a:r>
              <a:rPr lang="en"/>
              <a:t>Polyphonic Music</a:t>
            </a:r>
          </a:p>
        </p:txBody>
      </p:sp>
      <p:sp>
        <p:nvSpPr>
          <p:cNvPr id="1104" name="Shape 1104"/>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lvl="0" rtl="0">
              <a:spcBef>
                <a:spcPts val="0"/>
              </a:spcBef>
              <a:buNone/>
            </a:pPr>
            <a:r>
              <a:rPr lang="en"/>
              <a:t>You can use multiple start tabs to create polyphonic music.</a:t>
            </a:r>
          </a:p>
          <a:p>
            <a:pPr lvl="0" rtl="0">
              <a:spcBef>
                <a:spcPts val="0"/>
              </a:spcBef>
              <a:buNone/>
            </a:pPr>
            <a:endParaRPr/>
          </a:p>
          <a:p>
            <a:pPr lvl="0" rtl="0">
              <a:spcBef>
                <a:spcPts val="0"/>
              </a:spcBef>
              <a:buNone/>
            </a:pPr>
            <a:r>
              <a:rPr lang="en"/>
              <a:t>Broadcasting is also effective in starting other parts of music.</a:t>
            </a:r>
          </a:p>
          <a:p>
            <a:pPr lvl="0" rtl="0">
              <a:spcBef>
                <a:spcPts val="0"/>
              </a:spcBef>
              <a:buNone/>
            </a:pPr>
            <a:endParaRPr/>
          </a:p>
          <a:p>
            <a:pPr lvl="0" rtl="0">
              <a:spcBef>
                <a:spcPts val="0"/>
              </a:spcBef>
              <a:buNone/>
            </a:pPr>
            <a:r>
              <a:rPr lang="en"/>
              <a:t>WARNING: Using too many start tabs can cause the parts to become offset.  </a:t>
            </a:r>
          </a:p>
        </p:txBody>
      </p:sp>
    </p:spTree>
  </p:cSld>
  <p:clrMapOvr>
    <a:masterClrMapping/>
  </p:clrMapOvr>
  <p:transition spd="slow">
    <p:cut/>
  </p:transition>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sp>
        <p:nvSpPr>
          <p:cNvPr id="1109" name="Shape 1109"/>
          <p:cNvSpPr txBox="1">
            <a:spLocks noGrp="1"/>
          </p:cNvSpPr>
          <p:nvPr>
            <p:ph type="title"/>
          </p:nvPr>
        </p:nvSpPr>
        <p:spPr>
          <a:xfrm>
            <a:off x="457200" y="274637"/>
            <a:ext cx="8229600" cy="1143000"/>
          </a:xfrm>
          <a:prstGeom prst="rect">
            <a:avLst/>
          </a:prstGeom>
        </p:spPr>
        <p:txBody>
          <a:bodyPr lIns="91425" tIns="91425" rIns="91425" bIns="91425" anchor="t" anchorCtr="0">
            <a:noAutofit/>
          </a:bodyPr>
          <a:lstStyle/>
          <a:p>
            <a:pPr lvl="0" rtl="0">
              <a:spcBef>
                <a:spcPts val="0"/>
              </a:spcBef>
              <a:buNone/>
            </a:pPr>
            <a:r>
              <a:rPr lang="en">
                <a:solidFill>
                  <a:srgbClr val="000000"/>
                </a:solidFill>
                <a:latin typeface="Droid Serif"/>
                <a:ea typeface="Droid Serif"/>
                <a:cs typeface="Droid Serif"/>
                <a:sym typeface="Droid Serif"/>
              </a:rPr>
              <a:t>Scratch: </a:t>
            </a:r>
            <a:r>
              <a:rPr lang="en" i="1">
                <a:solidFill>
                  <a:srgbClr val="000000"/>
                </a:solidFill>
                <a:latin typeface="Droid Serif"/>
                <a:ea typeface="Droid Serif"/>
                <a:cs typeface="Droid Serif"/>
                <a:sym typeface="Droid Serif"/>
              </a:rPr>
              <a:t>thoughts?</a:t>
            </a:r>
          </a:p>
        </p:txBody>
      </p:sp>
      <p:sp>
        <p:nvSpPr>
          <p:cNvPr id="1110" name="Shape 1110"/>
          <p:cNvSpPr txBox="1">
            <a:spLocks noGrp="1"/>
          </p:cNvSpPr>
          <p:nvPr>
            <p:ph type="body" idx="1"/>
          </p:nvPr>
        </p:nvSpPr>
        <p:spPr>
          <a:xfrm>
            <a:off x="457200" y="1435075"/>
            <a:ext cx="8229600" cy="1017900"/>
          </a:xfrm>
          <a:prstGeom prst="rect">
            <a:avLst/>
          </a:prstGeom>
        </p:spPr>
        <p:txBody>
          <a:bodyPr lIns="91425" tIns="91425" rIns="91425" bIns="91425" anchor="t" anchorCtr="0">
            <a:noAutofit/>
          </a:bodyPr>
          <a:lstStyle/>
          <a:p>
            <a:pPr lvl="0" algn="ctr" rtl="0">
              <a:spcBef>
                <a:spcPts val="0"/>
              </a:spcBef>
              <a:buNone/>
            </a:pPr>
            <a:r>
              <a:rPr lang="en" sz="2400">
                <a:solidFill>
                  <a:srgbClr val="0000FF"/>
                </a:solidFill>
                <a:latin typeface="Georgia"/>
                <a:ea typeface="Georgia"/>
                <a:cs typeface="Georgia"/>
                <a:sym typeface="Georgia"/>
              </a:rPr>
              <a:t>Could Scratch work as a medium for any other classes -- in the same spirit as ________ staging?</a:t>
            </a:r>
          </a:p>
          <a:p>
            <a:pPr lvl="0" rtl="0">
              <a:lnSpc>
                <a:spcPct val="115000"/>
              </a:lnSpc>
              <a:spcBef>
                <a:spcPts val="0"/>
              </a:spcBef>
              <a:buNone/>
            </a:pPr>
            <a:endParaRPr sz="2400">
              <a:solidFill>
                <a:srgbClr val="B7B7B7"/>
              </a:solidFill>
              <a:latin typeface="Georgia"/>
              <a:ea typeface="Georgia"/>
              <a:cs typeface="Georgia"/>
              <a:sym typeface="Georgia"/>
            </a:endParaRPr>
          </a:p>
          <a:p>
            <a:pPr lvl="0" rtl="0">
              <a:spcBef>
                <a:spcPts val="0"/>
              </a:spcBef>
              <a:buNone/>
            </a:pPr>
            <a:endParaRPr/>
          </a:p>
        </p:txBody>
      </p:sp>
      <p:pic>
        <p:nvPicPr>
          <p:cNvPr id="1111" name="Shape 1111"/>
          <p:cNvPicPr preferRelativeResize="0"/>
          <p:nvPr/>
        </p:nvPicPr>
        <p:blipFill>
          <a:blip r:embed="rId3"/>
          <a:stretch>
            <a:fillRect/>
          </a:stretch>
        </p:blipFill>
        <p:spPr>
          <a:xfrm>
            <a:off x="236775" y="5064350"/>
            <a:ext cx="5691725" cy="1570975"/>
          </a:xfrm>
          <a:prstGeom prst="rect">
            <a:avLst/>
          </a:prstGeom>
        </p:spPr>
      </p:pic>
      <p:sp>
        <p:nvSpPr>
          <p:cNvPr id="1112" name="Shape 1112"/>
          <p:cNvSpPr txBox="1"/>
          <p:nvPr/>
        </p:nvSpPr>
        <p:spPr>
          <a:xfrm>
            <a:off x="6244500" y="4520325"/>
            <a:ext cx="2442300" cy="2114999"/>
          </a:xfrm>
          <a:prstGeom prst="rect">
            <a:avLst/>
          </a:prstGeom>
          <a:solidFill>
            <a:srgbClr val="EFEFEF"/>
          </a:solidFill>
        </p:spPr>
        <p:txBody>
          <a:bodyPr lIns="91425" tIns="91425" rIns="91425" bIns="91425" anchor="ctr" anchorCtr="0">
            <a:noAutofit/>
          </a:bodyPr>
          <a:lstStyle/>
          <a:p>
            <a:pPr lvl="0" algn="ctr" rtl="0">
              <a:spcBef>
                <a:spcPts val="600"/>
              </a:spcBef>
              <a:buNone/>
            </a:pPr>
            <a:r>
              <a:rPr lang="en" sz="2400">
                <a:solidFill>
                  <a:srgbClr val="666666"/>
                </a:solidFill>
                <a:latin typeface="Georgia"/>
                <a:ea typeface="Georgia"/>
                <a:cs typeface="Georgia"/>
                <a:sym typeface="Georgia"/>
              </a:rPr>
              <a:t>It's increasingly popular in colleges' CS1 courses... !</a:t>
            </a:r>
          </a:p>
        </p:txBody>
      </p:sp>
    </p:spTree>
  </p:cSld>
  <p:clrMapOvr>
    <a:masterClrMapping/>
  </p:clrMapOvr>
  <p:transition spd="slow">
    <p:cut/>
  </p:transition>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pic>
        <p:nvPicPr>
          <p:cNvPr id="1117" name="Shape 1117"/>
          <p:cNvPicPr preferRelativeResize="0"/>
          <p:nvPr/>
        </p:nvPicPr>
        <p:blipFill>
          <a:blip r:embed="rId3"/>
          <a:stretch>
            <a:fillRect/>
          </a:stretch>
        </p:blipFill>
        <p:spPr>
          <a:xfrm>
            <a:off x="0" y="25400"/>
            <a:ext cx="9143998" cy="6807198"/>
          </a:xfrm>
          <a:prstGeom prst="rect">
            <a:avLst/>
          </a:prstGeom>
          <a:noFill/>
          <a:ln>
            <a:noFill/>
          </a:ln>
        </p:spPr>
      </p:pic>
      <p:sp>
        <p:nvSpPr>
          <p:cNvPr id="1118" name="Shape 1118"/>
          <p:cNvSpPr/>
          <p:nvPr/>
        </p:nvSpPr>
        <p:spPr>
          <a:xfrm>
            <a:off x="223625" y="223625"/>
            <a:ext cx="5056500" cy="6447900"/>
          </a:xfrm>
          <a:prstGeom prst="rect">
            <a:avLst/>
          </a:prstGeom>
          <a:solidFill>
            <a:srgbClr val="FFFFFF"/>
          </a:solidFill>
          <a:ln>
            <a:noFill/>
          </a:ln>
        </p:spPr>
        <p:txBody>
          <a:bodyPr lIns="91425" tIns="91425" rIns="91425" bIns="91425" anchor="ctr" anchorCtr="0">
            <a:noAutofit/>
          </a:bodyPr>
          <a:lstStyle/>
          <a:p>
            <a:pPr lvl="0" rtl="0">
              <a:spcBef>
                <a:spcPts val="0"/>
              </a:spcBef>
              <a:buNone/>
            </a:pPr>
            <a:endParaRPr/>
          </a:p>
        </p:txBody>
      </p:sp>
      <p:sp>
        <p:nvSpPr>
          <p:cNvPr id="1119" name="Shape 1119"/>
          <p:cNvSpPr txBox="1"/>
          <p:nvPr/>
        </p:nvSpPr>
        <p:spPr>
          <a:xfrm rot="-52691" flipH="1">
            <a:off x="473691" y="5201325"/>
            <a:ext cx="2799028" cy="503155"/>
          </a:xfrm>
          <a:prstGeom prst="rect">
            <a:avLst/>
          </a:prstGeom>
        </p:spPr>
        <p:txBody>
          <a:bodyPr lIns="91425" tIns="91425" rIns="91425" bIns="91425" anchor="t" anchorCtr="0">
            <a:noAutofit/>
          </a:bodyPr>
          <a:lstStyle/>
          <a:p>
            <a:pPr lvl="0" algn="ctr" rtl="0">
              <a:spcBef>
                <a:spcPts val="0"/>
              </a:spcBef>
              <a:buNone/>
            </a:pPr>
            <a:r>
              <a:rPr lang="en" sz="2100">
                <a:solidFill>
                  <a:srgbClr val="FF0000"/>
                </a:solidFill>
              </a:rPr>
              <a:t>Tomorrow's plan</a:t>
            </a:r>
          </a:p>
        </p:txBody>
      </p:sp>
      <p:sp>
        <p:nvSpPr>
          <p:cNvPr id="1120" name="Shape 1120"/>
          <p:cNvSpPr/>
          <p:nvPr/>
        </p:nvSpPr>
        <p:spPr>
          <a:xfrm>
            <a:off x="5715000" y="2459925"/>
            <a:ext cx="74700" cy="1031099"/>
          </a:xfrm>
          <a:prstGeom prst="leftBracket">
            <a:avLst>
              <a:gd name="adj" fmla="val 8333"/>
            </a:avLst>
          </a:prstGeom>
          <a:noFill/>
          <a:ln w="1905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121" name="Shape 1121"/>
          <p:cNvSpPr/>
          <p:nvPr/>
        </p:nvSpPr>
        <p:spPr>
          <a:xfrm>
            <a:off x="5727425" y="3606250"/>
            <a:ext cx="62400" cy="1341600"/>
          </a:xfrm>
          <a:prstGeom prst="leftBracket">
            <a:avLst>
              <a:gd name="adj" fmla="val 8333"/>
            </a:avLst>
          </a:prstGeom>
          <a:no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122" name="Shape 1122"/>
          <p:cNvSpPr txBox="1"/>
          <p:nvPr/>
        </p:nvSpPr>
        <p:spPr>
          <a:xfrm>
            <a:off x="2799322" y="4073200"/>
            <a:ext cx="2799299" cy="407700"/>
          </a:xfrm>
          <a:prstGeom prst="rect">
            <a:avLst/>
          </a:prstGeom>
        </p:spPr>
        <p:txBody>
          <a:bodyPr lIns="91425" tIns="91425" rIns="91425" bIns="91425" anchor="t" anchorCtr="0">
            <a:noAutofit/>
          </a:bodyPr>
          <a:lstStyle/>
          <a:p>
            <a:pPr lvl="0" algn="r" rtl="0">
              <a:spcBef>
                <a:spcPts val="0"/>
              </a:spcBef>
              <a:buNone/>
            </a:pPr>
            <a:r>
              <a:rPr lang="en" sz="2100">
                <a:solidFill>
                  <a:srgbClr val="A61C00"/>
                </a:solidFill>
              </a:rPr>
              <a:t>Day 3</a:t>
            </a:r>
          </a:p>
        </p:txBody>
      </p:sp>
      <p:sp>
        <p:nvSpPr>
          <p:cNvPr id="1123" name="Shape 1123"/>
          <p:cNvSpPr/>
          <p:nvPr/>
        </p:nvSpPr>
        <p:spPr>
          <a:xfrm>
            <a:off x="5727428" y="5038325"/>
            <a:ext cx="62400" cy="1304399"/>
          </a:xfrm>
          <a:prstGeom prst="leftBracket">
            <a:avLst>
              <a:gd name="adj" fmla="val 8333"/>
            </a:avLst>
          </a:prstGeom>
          <a:no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124" name="Shape 1124"/>
          <p:cNvSpPr txBox="1"/>
          <p:nvPr/>
        </p:nvSpPr>
        <p:spPr>
          <a:xfrm>
            <a:off x="2799322" y="5486675"/>
            <a:ext cx="2799299" cy="407700"/>
          </a:xfrm>
          <a:prstGeom prst="rect">
            <a:avLst/>
          </a:prstGeom>
        </p:spPr>
        <p:txBody>
          <a:bodyPr lIns="91425" tIns="91425" rIns="91425" bIns="91425" anchor="t" anchorCtr="0">
            <a:noAutofit/>
          </a:bodyPr>
          <a:lstStyle/>
          <a:p>
            <a:pPr lvl="0" algn="r" rtl="0">
              <a:spcBef>
                <a:spcPts val="0"/>
              </a:spcBef>
              <a:buNone/>
            </a:pPr>
            <a:r>
              <a:rPr lang="en" sz="2100">
                <a:solidFill>
                  <a:srgbClr val="A61C00"/>
                </a:solidFill>
              </a:rPr>
              <a:t>Day 4</a:t>
            </a:r>
          </a:p>
        </p:txBody>
      </p:sp>
      <p:sp>
        <p:nvSpPr>
          <p:cNvPr id="1125" name="Shape 1125"/>
          <p:cNvSpPr txBox="1"/>
          <p:nvPr/>
        </p:nvSpPr>
        <p:spPr>
          <a:xfrm>
            <a:off x="2651400" y="6424899"/>
            <a:ext cx="2799299" cy="407700"/>
          </a:xfrm>
          <a:prstGeom prst="rect">
            <a:avLst/>
          </a:prstGeom>
        </p:spPr>
        <p:txBody>
          <a:bodyPr lIns="91425" tIns="91425" rIns="91425" bIns="91425" anchor="t" anchorCtr="0">
            <a:noAutofit/>
          </a:bodyPr>
          <a:lstStyle/>
          <a:p>
            <a:pPr lvl="0" algn="r" rtl="0">
              <a:spcBef>
                <a:spcPts val="0"/>
              </a:spcBef>
              <a:buNone/>
            </a:pPr>
            <a:r>
              <a:rPr lang="en" sz="2100">
                <a:solidFill>
                  <a:srgbClr val="A61C00"/>
                </a:solidFill>
              </a:rPr>
              <a:t>Day 5</a:t>
            </a:r>
          </a:p>
        </p:txBody>
      </p:sp>
      <p:cxnSp>
        <p:nvCxnSpPr>
          <p:cNvPr id="1126" name="Shape 1126"/>
          <p:cNvCxnSpPr>
            <a:endCxn id="1125" idx="3"/>
          </p:cNvCxnSpPr>
          <p:nvPr/>
        </p:nvCxnSpPr>
        <p:spPr>
          <a:xfrm flipH="1">
            <a:off x="5450699" y="6621849"/>
            <a:ext cx="438299" cy="6900"/>
          </a:xfrm>
          <a:prstGeom prst="straightConnector1">
            <a:avLst/>
          </a:prstGeom>
          <a:noFill/>
          <a:ln w="19050" cap="flat">
            <a:solidFill>
              <a:srgbClr val="CC0000"/>
            </a:solidFill>
            <a:prstDash val="solid"/>
            <a:round/>
            <a:headEnd type="none" w="lg" len="lg"/>
            <a:tailEnd type="none" w="lg" len="lg"/>
          </a:ln>
        </p:spPr>
      </p:cxnSp>
      <p:sp>
        <p:nvSpPr>
          <p:cNvPr id="1127" name="Shape 1127"/>
          <p:cNvSpPr txBox="1"/>
          <p:nvPr/>
        </p:nvSpPr>
        <p:spPr>
          <a:xfrm>
            <a:off x="2799322" y="1400025"/>
            <a:ext cx="2799299" cy="407700"/>
          </a:xfrm>
          <a:prstGeom prst="rect">
            <a:avLst/>
          </a:prstGeom>
        </p:spPr>
        <p:txBody>
          <a:bodyPr lIns="91425" tIns="91425" rIns="91425" bIns="91425" anchor="t" anchorCtr="0">
            <a:noAutofit/>
          </a:bodyPr>
          <a:lstStyle/>
          <a:p>
            <a:pPr lvl="0" algn="r" rtl="0">
              <a:spcBef>
                <a:spcPts val="0"/>
              </a:spcBef>
              <a:buNone/>
            </a:pPr>
            <a:r>
              <a:rPr lang="en" sz="2100">
                <a:solidFill>
                  <a:srgbClr val="A61C00"/>
                </a:solidFill>
              </a:rPr>
              <a:t>Day 1</a:t>
            </a:r>
          </a:p>
        </p:txBody>
      </p:sp>
      <p:sp>
        <p:nvSpPr>
          <p:cNvPr id="1128" name="Shape 1128"/>
          <p:cNvSpPr/>
          <p:nvPr/>
        </p:nvSpPr>
        <p:spPr>
          <a:xfrm>
            <a:off x="5726481" y="1010987"/>
            <a:ext cx="74700" cy="1329900"/>
          </a:xfrm>
          <a:prstGeom prst="leftBracket">
            <a:avLst>
              <a:gd name="adj" fmla="val 8333"/>
            </a:avLst>
          </a:prstGeom>
          <a:no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129" name="Shape 1129"/>
          <p:cNvSpPr txBox="1"/>
          <p:nvPr/>
        </p:nvSpPr>
        <p:spPr>
          <a:xfrm rot="-1286577">
            <a:off x="467631" y="815567"/>
            <a:ext cx="3472886" cy="1238315"/>
          </a:xfrm>
          <a:prstGeom prst="rect">
            <a:avLst/>
          </a:prstGeom>
        </p:spPr>
        <p:txBody>
          <a:bodyPr lIns="91425" tIns="91425" rIns="91425" bIns="91425" anchor="t" anchorCtr="0">
            <a:noAutofit/>
          </a:bodyPr>
          <a:lstStyle/>
          <a:p>
            <a:pPr lvl="0" algn="ctr" rtl="0">
              <a:spcBef>
                <a:spcPts val="0"/>
              </a:spcBef>
              <a:buNone/>
            </a:pPr>
            <a:r>
              <a:rPr lang="en" sz="3200">
                <a:solidFill>
                  <a:srgbClr val="0000FF"/>
                </a:solidFill>
                <a:latin typeface="Georgia"/>
                <a:ea typeface="Georgia"/>
                <a:cs typeface="Georgia"/>
                <a:sym typeface="Georgia"/>
              </a:rPr>
              <a:t>Thanks &amp; see you tomorrow!</a:t>
            </a:r>
          </a:p>
        </p:txBody>
      </p:sp>
      <p:pic>
        <p:nvPicPr>
          <p:cNvPr id="1130" name="Shape 1130"/>
          <p:cNvPicPr preferRelativeResize="0"/>
          <p:nvPr/>
        </p:nvPicPr>
        <p:blipFill>
          <a:blip r:embed="rId4"/>
          <a:stretch>
            <a:fillRect/>
          </a:stretch>
        </p:blipFill>
        <p:spPr>
          <a:xfrm>
            <a:off x="3700175" y="0"/>
            <a:ext cx="5443824" cy="6857999"/>
          </a:xfrm>
          <a:prstGeom prst="rect">
            <a:avLst/>
          </a:prstGeom>
        </p:spPr>
      </p:pic>
      <p:sp>
        <p:nvSpPr>
          <p:cNvPr id="1131" name="Shape 1131"/>
          <p:cNvSpPr/>
          <p:nvPr/>
        </p:nvSpPr>
        <p:spPr>
          <a:xfrm>
            <a:off x="3276300" y="5324200"/>
            <a:ext cx="438299" cy="257399"/>
          </a:xfrm>
          <a:prstGeom prst="rightArrow">
            <a:avLst>
              <a:gd name="adj1" fmla="val 50000"/>
              <a:gd name="adj2" fmla="val 50000"/>
            </a:avLst>
          </a:prstGeom>
          <a:solidFill>
            <a:srgbClr val="FF0000"/>
          </a:solidFill>
          <a:ln w="19050" cap="flat">
            <a:solidFill>
              <a:srgbClr val="FF0000"/>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solidFill>
                <a:srgbClr val="FF0000"/>
              </a:solidFill>
            </a:endParaRPr>
          </a:p>
        </p:txBody>
      </p:sp>
    </p:spTree>
  </p:cSld>
  <p:clrMapOvr>
    <a:masterClrMapping/>
  </p:clrMapOvr>
  <p:transition spd="slow">
    <p:cut/>
  </p:transition>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Shape 1135"/>
        <p:cNvGrpSpPr/>
        <p:nvPr/>
      </p:nvGrpSpPr>
      <p:grpSpPr>
        <a:xfrm>
          <a:off x="0" y="0"/>
          <a:ext cx="0" cy="0"/>
          <a:chOff x="0" y="0"/>
          <a:chExt cx="0" cy="0"/>
        </a:xfrm>
      </p:grpSpPr>
      <p:sp>
        <p:nvSpPr>
          <p:cNvPr id="1136" name="Shape 1136"/>
          <p:cNvSpPr txBox="1">
            <a:spLocks noGrp="1"/>
          </p:cNvSpPr>
          <p:nvPr>
            <p:ph type="ctrTitle"/>
          </p:nvPr>
        </p:nvSpPr>
        <p:spPr>
          <a:xfrm>
            <a:off x="685800" y="2111123"/>
            <a:ext cx="7772400" cy="1546500"/>
          </a:xfrm>
          <a:prstGeom prst="rect">
            <a:avLst/>
          </a:prstGeom>
        </p:spPr>
        <p:txBody>
          <a:bodyPr lIns="91425" tIns="91425" rIns="91425" bIns="91425" anchor="b" anchorCtr="0">
            <a:noAutofit/>
          </a:bodyPr>
          <a:lstStyle/>
          <a:p>
            <a:pPr lvl="0" rtl="0">
              <a:spcBef>
                <a:spcPts val="0"/>
              </a:spcBef>
              <a:buNone/>
            </a:pPr>
            <a:endParaRPr/>
          </a:p>
        </p:txBody>
      </p:sp>
      <p:sp>
        <p:nvSpPr>
          <p:cNvPr id="1137" name="Shape 1137"/>
          <p:cNvSpPr txBox="1">
            <a:spLocks noGrp="1"/>
          </p:cNvSpPr>
          <p:nvPr>
            <p:ph type="subTitle" idx="1"/>
          </p:nvPr>
        </p:nvSpPr>
        <p:spPr>
          <a:xfrm>
            <a:off x="685800" y="3786737"/>
            <a:ext cx="7772400" cy="1046400"/>
          </a:xfrm>
          <a:prstGeom prst="rect">
            <a:avLst/>
          </a:prstGeom>
        </p:spPr>
        <p:txBody>
          <a:bodyPr lIns="91425" tIns="91425" rIns="91425" bIns="91425" anchor="t" anchorCtr="0">
            <a:noAutofit/>
          </a:bodyPr>
          <a:lstStyle/>
          <a:p>
            <a:pPr lvl="0" rtl="0">
              <a:spcBef>
                <a:spcPts val="0"/>
              </a:spcBef>
              <a:buNone/>
            </a:pPr>
            <a:endParaRPr/>
          </a:p>
        </p:txBody>
      </p:sp>
      <p:pic>
        <p:nvPicPr>
          <p:cNvPr id="1138" name="Shape 1138"/>
          <p:cNvPicPr preferRelativeResize="0"/>
          <p:nvPr/>
        </p:nvPicPr>
        <p:blipFill>
          <a:blip r:embed="rId3"/>
          <a:stretch>
            <a:fillRect/>
          </a:stretch>
        </p:blipFill>
        <p:spPr>
          <a:xfrm>
            <a:off x="476250" y="698500"/>
            <a:ext cx="8191500" cy="5460999"/>
          </a:xfrm>
          <a:prstGeom prst="rect">
            <a:avLst/>
          </a:prstGeom>
        </p:spPr>
      </p:pic>
    </p:spTree>
  </p:cSld>
  <p:clrMapOvr>
    <a:masterClrMapping/>
  </p:clrMapOvr>
  <p:transition spd="slow">
    <p:cut/>
  </p:transition>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Shape 1142"/>
        <p:cNvGrpSpPr/>
        <p:nvPr/>
      </p:nvGrpSpPr>
      <p:grpSpPr>
        <a:xfrm>
          <a:off x="0" y="0"/>
          <a:ext cx="0" cy="0"/>
          <a:chOff x="0" y="0"/>
          <a:chExt cx="0" cy="0"/>
        </a:xfrm>
      </p:grpSpPr>
      <p:sp>
        <p:nvSpPr>
          <p:cNvPr id="1143" name="Shape 1143"/>
          <p:cNvSpPr txBox="1">
            <a:spLocks noGrp="1"/>
          </p:cNvSpPr>
          <p:nvPr>
            <p:ph type="ctrTitle"/>
          </p:nvPr>
        </p:nvSpPr>
        <p:spPr>
          <a:xfrm>
            <a:off x="685800" y="2111123"/>
            <a:ext cx="7772400" cy="1546500"/>
          </a:xfrm>
          <a:prstGeom prst="rect">
            <a:avLst/>
          </a:prstGeom>
        </p:spPr>
        <p:txBody>
          <a:bodyPr lIns="91425" tIns="91425" rIns="91425" bIns="91425" anchor="b" anchorCtr="0">
            <a:noAutofit/>
          </a:bodyPr>
          <a:lstStyle/>
          <a:p>
            <a:pPr lvl="0" rtl="0">
              <a:spcBef>
                <a:spcPts val="0"/>
              </a:spcBef>
              <a:buNone/>
            </a:pPr>
            <a:endParaRPr/>
          </a:p>
        </p:txBody>
      </p:sp>
      <p:sp>
        <p:nvSpPr>
          <p:cNvPr id="1144" name="Shape 1144"/>
          <p:cNvSpPr txBox="1">
            <a:spLocks noGrp="1"/>
          </p:cNvSpPr>
          <p:nvPr>
            <p:ph type="subTitle" idx="1"/>
          </p:nvPr>
        </p:nvSpPr>
        <p:spPr>
          <a:xfrm>
            <a:off x="685800" y="3786737"/>
            <a:ext cx="7772400" cy="1046400"/>
          </a:xfrm>
          <a:prstGeom prst="rect">
            <a:avLst/>
          </a:prstGeom>
        </p:spPr>
        <p:txBody>
          <a:bodyPr lIns="91425" tIns="91425" rIns="91425" bIns="91425" anchor="t" anchorCtr="0">
            <a:noAutofit/>
          </a:bodyPr>
          <a:lstStyle/>
          <a:p>
            <a:pPr lvl="0" rtl="0">
              <a:spcBef>
                <a:spcPts val="0"/>
              </a:spcBef>
              <a:buNone/>
            </a:pPr>
            <a:endParaRPr/>
          </a:p>
        </p:txBody>
      </p:sp>
      <p:pic>
        <p:nvPicPr>
          <p:cNvPr id="1145" name="Shape 1145"/>
          <p:cNvPicPr preferRelativeResize="0"/>
          <p:nvPr/>
        </p:nvPicPr>
        <p:blipFill>
          <a:blip r:embed="rId3"/>
          <a:stretch>
            <a:fillRect/>
          </a:stretch>
        </p:blipFill>
        <p:spPr>
          <a:xfrm>
            <a:off x="0" y="466050"/>
            <a:ext cx="9143999" cy="5889324"/>
          </a:xfrm>
          <a:prstGeom prst="rect">
            <a:avLst/>
          </a:prstGeom>
        </p:spPr>
      </p:pic>
    </p:spTree>
  </p:cSld>
  <p:clrMapOvr>
    <a:masterClrMapping/>
  </p:clrMapOvr>
  <p:transition spd="slow">
    <p:cut/>
  </p:transition>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Shape 1149"/>
        <p:cNvGrpSpPr/>
        <p:nvPr/>
      </p:nvGrpSpPr>
      <p:grpSpPr>
        <a:xfrm>
          <a:off x="0" y="0"/>
          <a:ext cx="0" cy="0"/>
          <a:chOff x="0" y="0"/>
          <a:chExt cx="0" cy="0"/>
        </a:xfrm>
      </p:grpSpPr>
      <p:sp>
        <p:nvSpPr>
          <p:cNvPr id="1150" name="Shape 1150"/>
          <p:cNvSpPr txBox="1"/>
          <p:nvPr/>
        </p:nvSpPr>
        <p:spPr>
          <a:xfrm>
            <a:off x="597350" y="2010300"/>
            <a:ext cx="8111999" cy="4493399"/>
          </a:xfrm>
          <a:prstGeom prst="rect">
            <a:avLst/>
          </a:prstGeom>
        </p:spPr>
        <p:txBody>
          <a:bodyPr lIns="91425" tIns="91425" rIns="91425" bIns="91425" anchor="ctr" anchorCtr="0">
            <a:noAutofit/>
          </a:bodyPr>
          <a:lstStyle/>
          <a:p>
            <a:pPr lvl="0" rtl="0">
              <a:spcBef>
                <a:spcPts val="600"/>
              </a:spcBef>
              <a:buNone/>
            </a:pPr>
            <a:r>
              <a:rPr lang="en" sz="3000"/>
              <a:t>Use repeats, tempo, and volume to make improvements to your songs or create a new one...</a:t>
            </a:r>
          </a:p>
          <a:p>
            <a:pPr lvl="0" rtl="0">
              <a:lnSpc>
                <a:spcPct val="115000"/>
              </a:lnSpc>
              <a:spcBef>
                <a:spcPts val="0"/>
              </a:spcBef>
              <a:buNone/>
            </a:pPr>
            <a:endParaRPr sz="3000"/>
          </a:p>
          <a:p>
            <a:pPr lvl="0" rtl="0">
              <a:spcBef>
                <a:spcPts val="600"/>
              </a:spcBef>
              <a:buNone/>
            </a:pPr>
            <a:r>
              <a:rPr lang="en" sz="3000"/>
              <a:t>... either way, explore all of the tools!  </a:t>
            </a:r>
          </a:p>
          <a:p>
            <a:pPr lvl="0" rtl="0">
              <a:lnSpc>
                <a:spcPct val="115000"/>
              </a:lnSpc>
              <a:spcBef>
                <a:spcPts val="0"/>
              </a:spcBef>
              <a:buNone/>
            </a:pPr>
            <a:endParaRPr sz="3000"/>
          </a:p>
        </p:txBody>
      </p:sp>
      <p:pic>
        <p:nvPicPr>
          <p:cNvPr id="1151" name="Shape 1151"/>
          <p:cNvPicPr preferRelativeResize="0"/>
          <p:nvPr/>
        </p:nvPicPr>
        <p:blipFill>
          <a:blip r:embed="rId3"/>
          <a:stretch>
            <a:fillRect/>
          </a:stretch>
        </p:blipFill>
        <p:spPr>
          <a:xfrm>
            <a:off x="5334000" y="0"/>
            <a:ext cx="3810000" cy="3810000"/>
          </a:xfrm>
          <a:prstGeom prst="rect">
            <a:avLst/>
          </a:prstGeom>
        </p:spPr>
      </p:pic>
      <p:sp>
        <p:nvSpPr>
          <p:cNvPr id="1152" name="Shape 1152"/>
          <p:cNvSpPr txBox="1"/>
          <p:nvPr/>
        </p:nvSpPr>
        <p:spPr>
          <a:xfrm>
            <a:off x="304800" y="304800"/>
            <a:ext cx="8404500" cy="3000000"/>
          </a:xfrm>
          <a:prstGeom prst="rect">
            <a:avLst/>
          </a:prstGeom>
        </p:spPr>
        <p:txBody>
          <a:bodyPr lIns="91425" tIns="91425" rIns="91425" bIns="91425" anchor="ctr" anchorCtr="0">
            <a:noAutofit/>
          </a:bodyPr>
          <a:lstStyle/>
          <a:p>
            <a:pPr lvl="0" rtl="0">
              <a:spcBef>
                <a:spcPts val="0"/>
              </a:spcBef>
              <a:buNone/>
            </a:pPr>
            <a:r>
              <a:rPr lang="en" sz="3600" b="1"/>
              <a:t>Song Improvements</a:t>
            </a:r>
          </a:p>
          <a:p>
            <a:pPr lvl="0" rtl="0">
              <a:lnSpc>
                <a:spcPct val="115000"/>
              </a:lnSpc>
              <a:spcBef>
                <a:spcPts val="0"/>
              </a:spcBef>
              <a:buNone/>
            </a:pPr>
            <a:endParaRPr sz="3600" b="1"/>
          </a:p>
        </p:txBody>
      </p:sp>
    </p:spTree>
  </p:cSld>
  <p:clrMapOvr>
    <a:masterClrMapping/>
  </p:clrMapOvr>
  <p:transition spd="slow">
    <p:cut/>
  </p:transition>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Shape 1156"/>
        <p:cNvGrpSpPr/>
        <p:nvPr/>
      </p:nvGrpSpPr>
      <p:grpSpPr>
        <a:xfrm>
          <a:off x="0" y="0"/>
          <a:ext cx="0" cy="0"/>
          <a:chOff x="0" y="0"/>
          <a:chExt cx="0" cy="0"/>
        </a:xfrm>
      </p:grpSpPr>
      <p:sp>
        <p:nvSpPr>
          <p:cNvPr id="1157" name="Shape 1157"/>
          <p:cNvSpPr txBox="1">
            <a:spLocks noGrp="1"/>
          </p:cNvSpPr>
          <p:nvPr>
            <p:ph type="ctrTitle"/>
          </p:nvPr>
        </p:nvSpPr>
        <p:spPr>
          <a:xfrm>
            <a:off x="685800" y="2111123"/>
            <a:ext cx="7772400" cy="1546500"/>
          </a:xfrm>
          <a:prstGeom prst="rect">
            <a:avLst/>
          </a:prstGeom>
        </p:spPr>
        <p:txBody>
          <a:bodyPr lIns="91425" tIns="91425" rIns="91425" bIns="91425" anchor="b" anchorCtr="0">
            <a:noAutofit/>
          </a:bodyPr>
          <a:lstStyle/>
          <a:p>
            <a:pPr>
              <a:spcBef>
                <a:spcPts val="0"/>
              </a:spcBef>
              <a:buNone/>
            </a:pPr>
            <a:endParaRPr/>
          </a:p>
        </p:txBody>
      </p:sp>
      <p:sp>
        <p:nvSpPr>
          <p:cNvPr id="1158" name="Shape 1158"/>
          <p:cNvSpPr txBox="1">
            <a:spLocks noGrp="1"/>
          </p:cNvSpPr>
          <p:nvPr>
            <p:ph type="subTitle" idx="1"/>
          </p:nvPr>
        </p:nvSpPr>
        <p:spPr>
          <a:xfrm>
            <a:off x="685800" y="3786737"/>
            <a:ext cx="7772400" cy="1046400"/>
          </a:xfrm>
          <a:prstGeom prst="rect">
            <a:avLst/>
          </a:prstGeom>
        </p:spPr>
        <p:txBody>
          <a:bodyPr lIns="91425" tIns="91425" rIns="91425" bIns="91425" anchor="t" anchorCtr="0">
            <a:noAutofit/>
          </a:bodyPr>
          <a:lstStyle/>
          <a:p>
            <a:pPr>
              <a:spcBef>
                <a:spcPts val="0"/>
              </a:spcBef>
              <a:buNone/>
            </a:pPr>
            <a:endParaRPr/>
          </a:p>
        </p:txBody>
      </p:sp>
      <p:pic>
        <p:nvPicPr>
          <p:cNvPr id="1159" name="Shape 1159"/>
          <p:cNvPicPr preferRelativeResize="0"/>
          <p:nvPr/>
        </p:nvPicPr>
        <p:blipFill>
          <a:blip r:embed="rId3"/>
          <a:stretch>
            <a:fillRect/>
          </a:stretch>
        </p:blipFill>
        <p:spPr>
          <a:xfrm>
            <a:off x="198350" y="977900"/>
            <a:ext cx="9105900" cy="4902199"/>
          </a:xfrm>
          <a:prstGeom prst="rect">
            <a:avLst/>
          </a:prstGeom>
        </p:spPr>
      </p:pic>
    </p:spTree>
  </p:cSld>
  <p:clrMapOvr>
    <a:masterClrMapping/>
  </p:clrMapOvr>
  <p:transition spd="slow">
    <p:cut/>
  </p:transition>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Shape 1163"/>
        <p:cNvGrpSpPr/>
        <p:nvPr/>
      </p:nvGrpSpPr>
      <p:grpSpPr>
        <a:xfrm>
          <a:off x="0" y="0"/>
          <a:ext cx="0" cy="0"/>
          <a:chOff x="0" y="0"/>
          <a:chExt cx="0" cy="0"/>
        </a:xfrm>
      </p:grpSpPr>
      <p:sp>
        <p:nvSpPr>
          <p:cNvPr id="1164" name="Shape 1164"/>
          <p:cNvSpPr txBox="1">
            <a:spLocks noGrp="1"/>
          </p:cNvSpPr>
          <p:nvPr>
            <p:ph type="ctrTitle"/>
          </p:nvPr>
        </p:nvSpPr>
        <p:spPr>
          <a:xfrm>
            <a:off x="685800" y="2111123"/>
            <a:ext cx="7772400" cy="1546500"/>
          </a:xfrm>
          <a:prstGeom prst="rect">
            <a:avLst/>
          </a:prstGeom>
        </p:spPr>
        <p:txBody>
          <a:bodyPr lIns="91425" tIns="91425" rIns="91425" bIns="91425" anchor="b" anchorCtr="0">
            <a:noAutofit/>
          </a:bodyPr>
          <a:lstStyle/>
          <a:p>
            <a:pPr>
              <a:spcBef>
                <a:spcPts val="0"/>
              </a:spcBef>
              <a:buNone/>
            </a:pPr>
            <a:endParaRPr/>
          </a:p>
        </p:txBody>
      </p:sp>
      <p:sp>
        <p:nvSpPr>
          <p:cNvPr id="1165" name="Shape 1165"/>
          <p:cNvSpPr txBox="1">
            <a:spLocks noGrp="1"/>
          </p:cNvSpPr>
          <p:nvPr>
            <p:ph type="subTitle" idx="1"/>
          </p:nvPr>
        </p:nvSpPr>
        <p:spPr>
          <a:xfrm>
            <a:off x="685800" y="3786737"/>
            <a:ext cx="7772400" cy="1046400"/>
          </a:xfrm>
          <a:prstGeom prst="rect">
            <a:avLst/>
          </a:prstGeom>
        </p:spPr>
        <p:txBody>
          <a:bodyPr lIns="91425" tIns="91425" rIns="91425" bIns="91425" anchor="t" anchorCtr="0">
            <a:noAutofit/>
          </a:bodyPr>
          <a:lstStyle/>
          <a:p>
            <a:pPr>
              <a:spcBef>
                <a:spcPts val="0"/>
              </a:spcBef>
              <a:buNone/>
            </a:pPr>
            <a:endParaRPr/>
          </a:p>
        </p:txBody>
      </p:sp>
      <p:pic>
        <p:nvPicPr>
          <p:cNvPr id="1166" name="Shape 1166"/>
          <p:cNvPicPr preferRelativeResize="0"/>
          <p:nvPr/>
        </p:nvPicPr>
        <p:blipFill>
          <a:blip r:embed="rId3"/>
          <a:stretch>
            <a:fillRect/>
          </a:stretch>
        </p:blipFill>
        <p:spPr>
          <a:xfrm>
            <a:off x="38100" y="1200150"/>
            <a:ext cx="9105900" cy="4457700"/>
          </a:xfrm>
          <a:prstGeom prst="rect">
            <a:avLst/>
          </a:prstGeom>
        </p:spPr>
      </p:pic>
    </p:spTree>
  </p:cSld>
  <p:clrMapOvr>
    <a:masterClrMapping/>
  </p:clrMapOvr>
  <p:transition spd="slow">
    <p:cut/>
  </p:transition>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1171" name="Shape 1171"/>
          <p:cNvSpPr txBox="1">
            <a:spLocks noGrp="1"/>
          </p:cNvSpPr>
          <p:nvPr>
            <p:ph type="ctrTitle"/>
          </p:nvPr>
        </p:nvSpPr>
        <p:spPr>
          <a:xfrm>
            <a:off x="685800" y="2111123"/>
            <a:ext cx="7772400" cy="1546500"/>
          </a:xfrm>
          <a:prstGeom prst="rect">
            <a:avLst/>
          </a:prstGeom>
        </p:spPr>
        <p:txBody>
          <a:bodyPr lIns="91425" tIns="91425" rIns="91425" bIns="91425" anchor="b" anchorCtr="0">
            <a:noAutofit/>
          </a:bodyPr>
          <a:lstStyle/>
          <a:p>
            <a:pPr>
              <a:spcBef>
                <a:spcPts val="0"/>
              </a:spcBef>
              <a:buNone/>
            </a:pPr>
            <a:endParaRPr/>
          </a:p>
        </p:txBody>
      </p:sp>
      <p:sp>
        <p:nvSpPr>
          <p:cNvPr id="1172" name="Shape 1172"/>
          <p:cNvSpPr txBox="1">
            <a:spLocks noGrp="1"/>
          </p:cNvSpPr>
          <p:nvPr>
            <p:ph type="subTitle" idx="1"/>
          </p:nvPr>
        </p:nvSpPr>
        <p:spPr>
          <a:xfrm>
            <a:off x="685800" y="3786737"/>
            <a:ext cx="7772400" cy="1046400"/>
          </a:xfrm>
          <a:prstGeom prst="rect">
            <a:avLst/>
          </a:prstGeom>
        </p:spPr>
        <p:txBody>
          <a:bodyPr lIns="91425" tIns="91425" rIns="91425" bIns="91425" anchor="t" anchorCtr="0">
            <a:noAutofit/>
          </a:bodyPr>
          <a:lstStyle/>
          <a:p>
            <a:pPr>
              <a:spcBef>
                <a:spcPts val="0"/>
              </a:spcBef>
              <a:buNone/>
            </a:pPr>
            <a:endParaRPr/>
          </a:p>
        </p:txBody>
      </p:sp>
      <p:pic>
        <p:nvPicPr>
          <p:cNvPr id="1173" name="Shape 1173"/>
          <p:cNvPicPr preferRelativeResize="0"/>
          <p:nvPr/>
        </p:nvPicPr>
        <p:blipFill>
          <a:blip r:embed="rId3"/>
          <a:stretch>
            <a:fillRect/>
          </a:stretch>
        </p:blipFill>
        <p:spPr>
          <a:xfrm>
            <a:off x="0" y="1358900"/>
            <a:ext cx="9093199" cy="4140199"/>
          </a:xfrm>
          <a:prstGeom prst="rect">
            <a:avLst/>
          </a:prstGeom>
        </p:spPr>
      </p:pic>
    </p:spTree>
  </p:cSld>
  <p:clrMapOvr>
    <a:masterClrMapping/>
  </p:clrMapOvr>
  <p:transition spd="slow">
    <p:cut/>
  </p:transition>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Shape 1177"/>
        <p:cNvGrpSpPr/>
        <p:nvPr/>
      </p:nvGrpSpPr>
      <p:grpSpPr>
        <a:xfrm>
          <a:off x="0" y="0"/>
          <a:ext cx="0" cy="0"/>
          <a:chOff x="0" y="0"/>
          <a:chExt cx="0" cy="0"/>
        </a:xfrm>
      </p:grpSpPr>
      <p:sp>
        <p:nvSpPr>
          <p:cNvPr id="1178" name="Shape 1178"/>
          <p:cNvSpPr txBox="1">
            <a:spLocks noGrp="1"/>
          </p:cNvSpPr>
          <p:nvPr>
            <p:ph type="ctrTitle"/>
          </p:nvPr>
        </p:nvSpPr>
        <p:spPr>
          <a:xfrm>
            <a:off x="685800" y="2111123"/>
            <a:ext cx="7772400" cy="1546500"/>
          </a:xfrm>
          <a:prstGeom prst="rect">
            <a:avLst/>
          </a:prstGeom>
        </p:spPr>
        <p:txBody>
          <a:bodyPr lIns="91425" tIns="91425" rIns="91425" bIns="91425" anchor="b" anchorCtr="0">
            <a:noAutofit/>
          </a:bodyPr>
          <a:lstStyle/>
          <a:p>
            <a:pPr>
              <a:spcBef>
                <a:spcPts val="0"/>
              </a:spcBef>
              <a:buNone/>
            </a:pPr>
            <a:endParaRPr/>
          </a:p>
        </p:txBody>
      </p:sp>
      <p:sp>
        <p:nvSpPr>
          <p:cNvPr id="1179" name="Shape 1179"/>
          <p:cNvSpPr txBox="1">
            <a:spLocks noGrp="1"/>
          </p:cNvSpPr>
          <p:nvPr>
            <p:ph type="subTitle" idx="1"/>
          </p:nvPr>
        </p:nvSpPr>
        <p:spPr>
          <a:xfrm>
            <a:off x="685800" y="3786737"/>
            <a:ext cx="7772400" cy="1046400"/>
          </a:xfrm>
          <a:prstGeom prst="rect">
            <a:avLst/>
          </a:prstGeom>
        </p:spPr>
        <p:txBody>
          <a:bodyPr lIns="91425" tIns="91425" rIns="91425" bIns="91425" anchor="t" anchorCtr="0">
            <a:noAutofit/>
          </a:bodyPr>
          <a:lstStyle/>
          <a:p>
            <a:pPr>
              <a:spcBef>
                <a:spcPts val="0"/>
              </a:spcBef>
              <a:buNone/>
            </a:pPr>
            <a:endParaRPr/>
          </a:p>
        </p:txBody>
      </p:sp>
      <p:pic>
        <p:nvPicPr>
          <p:cNvPr id="1180" name="Shape 1180"/>
          <p:cNvPicPr preferRelativeResize="0"/>
          <p:nvPr/>
        </p:nvPicPr>
        <p:blipFill>
          <a:blip r:embed="rId3"/>
          <a:stretch>
            <a:fillRect/>
          </a:stretch>
        </p:blipFill>
        <p:spPr>
          <a:xfrm>
            <a:off x="19050" y="1484950"/>
            <a:ext cx="9105900" cy="3695700"/>
          </a:xfrm>
          <a:prstGeom prst="rect">
            <a:avLst/>
          </a:prstGeom>
        </p:spPr>
      </p:pic>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60475"/>
          </a:xfrm>
        </p:spPr>
        <p:txBody>
          <a:bodyPr>
            <a:noAutofit/>
          </a:bodyPr>
          <a:lstStyle/>
          <a:p>
            <a:r>
              <a:rPr lang="en-US" sz="2400" dirty="0" smtClean="0"/>
              <a:t/>
            </a:r>
            <a:br>
              <a:rPr lang="en-US" sz="2400" dirty="0" smtClean="0"/>
            </a:br>
            <a:r>
              <a:rPr lang="de-DE" sz="2400" dirty="0"/>
              <a:t>KVTU    LFFQ    TXJNNJOH </a:t>
            </a:r>
            <a:endParaRPr lang="en-US" sz="2400" dirty="0"/>
          </a:p>
        </p:txBody>
      </p:sp>
      <p:sp>
        <p:nvSpPr>
          <p:cNvPr id="4" name="Content Placeholder 3"/>
          <p:cNvSpPr>
            <a:spLocks noGrp="1"/>
          </p:cNvSpPr>
          <p:nvPr>
            <p:ph sz="half" idx="2"/>
          </p:nvPr>
        </p:nvSpPr>
        <p:spPr>
          <a:ln>
            <a:solidFill>
              <a:schemeClr val="tx1"/>
            </a:solidFill>
          </a:ln>
        </p:spPr>
        <p:txBody>
          <a:bodyPr/>
          <a:lstStyle/>
          <a:p>
            <a:pPr marL="0" indent="0">
              <a:buNone/>
            </a:pPr>
            <a:r>
              <a:rPr lang="en-US" dirty="0"/>
              <a:t>Every letter is shifted by </a:t>
            </a:r>
            <a:r>
              <a:rPr lang="it-IT" dirty="0" err="1" smtClean="0"/>
              <a:t>one</a:t>
            </a:r>
            <a:r>
              <a:rPr lang="it-IT" dirty="0"/>
              <a:t>. </a:t>
            </a:r>
            <a:endParaRPr lang="en-US" dirty="0"/>
          </a:p>
          <a:p>
            <a:pPr marL="0" indent="0">
              <a:buNone/>
            </a:pPr>
            <a:r>
              <a:rPr lang="de-DE" dirty="0"/>
              <a:t> </a:t>
            </a:r>
            <a:endParaRPr lang="en-US" dirty="0"/>
          </a:p>
          <a:p>
            <a:r>
              <a:rPr lang="de-DE" dirty="0"/>
              <a:t>A = </a:t>
            </a:r>
            <a:r>
              <a:rPr lang="de-DE" dirty="0" smtClean="0"/>
              <a:t>B </a:t>
            </a:r>
          </a:p>
          <a:p>
            <a:r>
              <a:rPr lang="de-DE" dirty="0" smtClean="0"/>
              <a:t>B </a:t>
            </a:r>
            <a:r>
              <a:rPr lang="de-DE" dirty="0"/>
              <a:t>= </a:t>
            </a:r>
            <a:r>
              <a:rPr lang="de-DE" dirty="0" smtClean="0"/>
              <a:t>C </a:t>
            </a:r>
          </a:p>
          <a:p>
            <a:r>
              <a:rPr lang="de-DE" dirty="0" smtClean="0"/>
              <a:t>C </a:t>
            </a:r>
            <a:r>
              <a:rPr lang="de-DE" dirty="0"/>
              <a:t>= </a:t>
            </a:r>
            <a:r>
              <a:rPr lang="de-DE" dirty="0" smtClean="0"/>
              <a:t>D, </a:t>
            </a:r>
            <a:r>
              <a:rPr lang="de-DE" dirty="0"/>
              <a:t>...</a:t>
            </a:r>
            <a:r>
              <a:rPr lang="en-US" dirty="0" smtClean="0">
                <a:effectLst/>
              </a:rPr>
              <a:t> </a:t>
            </a:r>
            <a:endParaRPr lang="en-US" dirty="0"/>
          </a:p>
        </p:txBody>
      </p:sp>
      <p:sp>
        <p:nvSpPr>
          <p:cNvPr id="6" name="Content Placeholder 5"/>
          <p:cNvSpPr>
            <a:spLocks noGrp="1"/>
          </p:cNvSpPr>
          <p:nvPr>
            <p:ph sz="quarter" idx="4"/>
          </p:nvPr>
        </p:nvSpPr>
        <p:spPr>
          <a:solidFill>
            <a:srgbClr val="FFCCFF"/>
          </a:solidFill>
          <a:ln>
            <a:solidFill>
              <a:schemeClr val="tx1"/>
            </a:solidFill>
          </a:ln>
        </p:spPr>
        <p:txBody>
          <a:bodyPr/>
          <a:lstStyle/>
          <a:p>
            <a:pPr marL="0" indent="0">
              <a:buNone/>
            </a:pPr>
            <a:r>
              <a:rPr lang="en-US" dirty="0" smtClean="0"/>
              <a:t>(Use this space to work it out)</a:t>
            </a:r>
          </a:p>
          <a:p>
            <a:pPr marL="0" indent="0">
              <a:buNone/>
            </a:pPr>
            <a:endParaRPr lang="en-US" dirty="0"/>
          </a:p>
        </p:txBody>
      </p:sp>
      <p:sp>
        <p:nvSpPr>
          <p:cNvPr id="7" name="Rectangle 6"/>
          <p:cNvSpPr/>
          <p:nvPr/>
        </p:nvSpPr>
        <p:spPr>
          <a:xfrm>
            <a:off x="3064854" y="505470"/>
            <a:ext cx="3014292" cy="523220"/>
          </a:xfrm>
          <a:prstGeom prst="rect">
            <a:avLst/>
          </a:prstGeom>
          <a:noFill/>
        </p:spPr>
        <p:txBody>
          <a:bodyPr wrap="none" lIns="91440" tIns="45720" rIns="91440" bIns="45720">
            <a:spAutoFit/>
          </a:bodyPr>
          <a:lstStyle/>
          <a:p>
            <a:pPr algn="ctr" defTabSz="457200"/>
            <a:r>
              <a:rPr lang="en-US" sz="2800" b="1" kern="1200"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rPr>
              <a:t>Encoded Sentence:</a:t>
            </a:r>
            <a:endParaRPr lang="en-US" sz="2800" b="1" kern="120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endParaRPr>
          </a:p>
        </p:txBody>
      </p:sp>
      <p:sp>
        <p:nvSpPr>
          <p:cNvPr id="8" name="Rectangle 7"/>
          <p:cNvSpPr/>
          <p:nvPr/>
        </p:nvSpPr>
        <p:spPr>
          <a:xfrm>
            <a:off x="1347144" y="1651655"/>
            <a:ext cx="2251087" cy="523220"/>
          </a:xfrm>
          <a:prstGeom prst="rect">
            <a:avLst/>
          </a:prstGeom>
          <a:noFill/>
        </p:spPr>
        <p:txBody>
          <a:bodyPr wrap="none" lIns="91440" tIns="45720" rIns="91440" bIns="45720">
            <a:spAutoFit/>
          </a:bodyPr>
          <a:lstStyle/>
          <a:p>
            <a:pPr algn="ctr" defTabSz="457200"/>
            <a:r>
              <a:rPr lang="en-US" sz="2800" b="1" kern="120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t>Rules/Pattern</a:t>
            </a:r>
            <a:endParaRPr lang="en-US" sz="2800" b="1" kern="120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endParaRPr>
          </a:p>
        </p:txBody>
      </p:sp>
      <p:sp>
        <p:nvSpPr>
          <p:cNvPr id="10" name="Rectangle 9"/>
          <p:cNvSpPr/>
          <p:nvPr/>
        </p:nvSpPr>
        <p:spPr>
          <a:xfrm>
            <a:off x="5194340" y="1651655"/>
            <a:ext cx="2928030" cy="523220"/>
          </a:xfrm>
          <a:prstGeom prst="rect">
            <a:avLst/>
          </a:prstGeom>
          <a:noFill/>
        </p:spPr>
        <p:txBody>
          <a:bodyPr wrap="none" lIns="91440" tIns="45720" rIns="91440" bIns="45720">
            <a:spAutoFit/>
          </a:bodyPr>
          <a:lstStyle/>
          <a:p>
            <a:pPr algn="ctr" defTabSz="457200"/>
            <a:r>
              <a:rPr lang="en-US" sz="2800" b="1" kern="1200"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rPr>
              <a:t>Decoded sentence</a:t>
            </a:r>
            <a:endParaRPr lang="en-US" sz="2800" b="1" kern="120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endParaRPr>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7162" y="5587994"/>
            <a:ext cx="7083534" cy="1137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5071327"/>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1185" name="Shape 1185"/>
          <p:cNvSpPr txBox="1">
            <a:spLocks noGrp="1"/>
          </p:cNvSpPr>
          <p:nvPr>
            <p:ph type="ctrTitle"/>
          </p:nvPr>
        </p:nvSpPr>
        <p:spPr>
          <a:xfrm>
            <a:off x="685800" y="2111123"/>
            <a:ext cx="7772400" cy="1546500"/>
          </a:xfrm>
          <a:prstGeom prst="rect">
            <a:avLst/>
          </a:prstGeom>
        </p:spPr>
        <p:txBody>
          <a:bodyPr lIns="91425" tIns="91425" rIns="91425" bIns="91425" anchor="b" anchorCtr="0">
            <a:noAutofit/>
          </a:bodyPr>
          <a:lstStyle/>
          <a:p>
            <a:pPr>
              <a:spcBef>
                <a:spcPts val="0"/>
              </a:spcBef>
              <a:buNone/>
            </a:pPr>
            <a:endParaRPr/>
          </a:p>
        </p:txBody>
      </p:sp>
      <p:sp>
        <p:nvSpPr>
          <p:cNvPr id="1186" name="Shape 1186"/>
          <p:cNvSpPr txBox="1">
            <a:spLocks noGrp="1"/>
          </p:cNvSpPr>
          <p:nvPr>
            <p:ph type="subTitle" idx="1"/>
          </p:nvPr>
        </p:nvSpPr>
        <p:spPr>
          <a:xfrm>
            <a:off x="685800" y="3786737"/>
            <a:ext cx="7772400" cy="1046400"/>
          </a:xfrm>
          <a:prstGeom prst="rect">
            <a:avLst/>
          </a:prstGeom>
        </p:spPr>
        <p:txBody>
          <a:bodyPr lIns="91425" tIns="91425" rIns="91425" bIns="91425" anchor="t" anchorCtr="0">
            <a:noAutofit/>
          </a:bodyPr>
          <a:lstStyle/>
          <a:p>
            <a:pPr>
              <a:spcBef>
                <a:spcPts val="0"/>
              </a:spcBef>
              <a:buNone/>
            </a:pPr>
            <a:endParaRPr/>
          </a:p>
        </p:txBody>
      </p:sp>
      <p:pic>
        <p:nvPicPr>
          <p:cNvPr id="1187" name="Shape 1187"/>
          <p:cNvPicPr preferRelativeResize="0"/>
          <p:nvPr/>
        </p:nvPicPr>
        <p:blipFill>
          <a:blip r:embed="rId3"/>
          <a:stretch>
            <a:fillRect/>
          </a:stretch>
        </p:blipFill>
        <p:spPr>
          <a:xfrm>
            <a:off x="0" y="1092200"/>
            <a:ext cx="9093199" cy="4673600"/>
          </a:xfrm>
          <a:prstGeom prst="rect">
            <a:avLst/>
          </a:prstGeom>
        </p:spPr>
      </p:pic>
    </p:spTree>
  </p:cSld>
  <p:clrMapOvr>
    <a:masterClrMapping/>
  </p:clrMapOvr>
  <p:transition spd="slow">
    <p:cut/>
  </p:transition>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sp>
        <p:nvSpPr>
          <p:cNvPr id="1192" name="Shape 1192"/>
          <p:cNvSpPr txBox="1">
            <a:spLocks noGrp="1"/>
          </p:cNvSpPr>
          <p:nvPr>
            <p:ph type="ctrTitle"/>
          </p:nvPr>
        </p:nvSpPr>
        <p:spPr>
          <a:xfrm>
            <a:off x="685800" y="2111123"/>
            <a:ext cx="7772400" cy="1546500"/>
          </a:xfrm>
          <a:prstGeom prst="rect">
            <a:avLst/>
          </a:prstGeom>
        </p:spPr>
        <p:txBody>
          <a:bodyPr lIns="91425" tIns="91425" rIns="91425" bIns="91425" anchor="b" anchorCtr="0">
            <a:noAutofit/>
          </a:bodyPr>
          <a:lstStyle/>
          <a:p>
            <a:pPr>
              <a:spcBef>
                <a:spcPts val="0"/>
              </a:spcBef>
              <a:buNone/>
            </a:pPr>
            <a:endParaRPr/>
          </a:p>
        </p:txBody>
      </p:sp>
      <p:sp>
        <p:nvSpPr>
          <p:cNvPr id="1193" name="Shape 1193"/>
          <p:cNvSpPr txBox="1">
            <a:spLocks noGrp="1"/>
          </p:cNvSpPr>
          <p:nvPr>
            <p:ph type="subTitle" idx="1"/>
          </p:nvPr>
        </p:nvSpPr>
        <p:spPr>
          <a:xfrm>
            <a:off x="685800" y="3786737"/>
            <a:ext cx="7772400" cy="1046400"/>
          </a:xfrm>
          <a:prstGeom prst="rect">
            <a:avLst/>
          </a:prstGeom>
        </p:spPr>
        <p:txBody>
          <a:bodyPr lIns="91425" tIns="91425" rIns="91425" bIns="91425" anchor="t" anchorCtr="0">
            <a:noAutofit/>
          </a:bodyPr>
          <a:lstStyle/>
          <a:p>
            <a:pPr>
              <a:spcBef>
                <a:spcPts val="0"/>
              </a:spcBef>
              <a:buNone/>
            </a:pPr>
            <a:endParaRPr/>
          </a:p>
        </p:txBody>
      </p:sp>
      <p:pic>
        <p:nvPicPr>
          <p:cNvPr id="1194" name="Shape 1194"/>
          <p:cNvPicPr preferRelativeResize="0"/>
          <p:nvPr/>
        </p:nvPicPr>
        <p:blipFill>
          <a:blip r:embed="rId3"/>
          <a:stretch>
            <a:fillRect/>
          </a:stretch>
        </p:blipFill>
        <p:spPr>
          <a:xfrm>
            <a:off x="25400" y="330200"/>
            <a:ext cx="9093199" cy="6197600"/>
          </a:xfrm>
          <a:prstGeom prst="rect">
            <a:avLst/>
          </a:prstGeom>
        </p:spPr>
      </p:pic>
    </p:spTree>
  </p:cSld>
  <p:clrMapOvr>
    <a:masterClrMapping/>
  </p:clrMapOvr>
  <p:transition spd="slow">
    <p:cut/>
  </p:transition>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Shape 1198"/>
        <p:cNvGrpSpPr/>
        <p:nvPr/>
      </p:nvGrpSpPr>
      <p:grpSpPr>
        <a:xfrm>
          <a:off x="0" y="0"/>
          <a:ext cx="0" cy="0"/>
          <a:chOff x="0" y="0"/>
          <a:chExt cx="0" cy="0"/>
        </a:xfrm>
      </p:grpSpPr>
      <p:sp>
        <p:nvSpPr>
          <p:cNvPr id="1199" name="Shape 1199"/>
          <p:cNvSpPr txBox="1">
            <a:spLocks noGrp="1"/>
          </p:cNvSpPr>
          <p:nvPr>
            <p:ph type="ctrTitle"/>
          </p:nvPr>
        </p:nvSpPr>
        <p:spPr>
          <a:xfrm>
            <a:off x="685800" y="2111123"/>
            <a:ext cx="7772400" cy="1546500"/>
          </a:xfrm>
          <a:prstGeom prst="rect">
            <a:avLst/>
          </a:prstGeom>
        </p:spPr>
        <p:txBody>
          <a:bodyPr lIns="91425" tIns="91425" rIns="91425" bIns="91425" anchor="b" anchorCtr="0">
            <a:noAutofit/>
          </a:bodyPr>
          <a:lstStyle/>
          <a:p>
            <a:pPr>
              <a:spcBef>
                <a:spcPts val="0"/>
              </a:spcBef>
              <a:buNone/>
            </a:pPr>
            <a:endParaRPr/>
          </a:p>
        </p:txBody>
      </p:sp>
      <p:sp>
        <p:nvSpPr>
          <p:cNvPr id="1200" name="Shape 1200"/>
          <p:cNvSpPr txBox="1">
            <a:spLocks noGrp="1"/>
          </p:cNvSpPr>
          <p:nvPr>
            <p:ph type="subTitle" idx="1"/>
          </p:nvPr>
        </p:nvSpPr>
        <p:spPr>
          <a:xfrm>
            <a:off x="685800" y="3786737"/>
            <a:ext cx="7772400" cy="1046400"/>
          </a:xfrm>
          <a:prstGeom prst="rect">
            <a:avLst/>
          </a:prstGeom>
        </p:spPr>
        <p:txBody>
          <a:bodyPr lIns="91425" tIns="91425" rIns="91425" bIns="91425" anchor="t" anchorCtr="0">
            <a:noAutofit/>
          </a:bodyPr>
          <a:lstStyle/>
          <a:p>
            <a:pPr>
              <a:spcBef>
                <a:spcPts val="0"/>
              </a:spcBef>
              <a:buNone/>
            </a:pPr>
            <a:endParaRPr/>
          </a:p>
        </p:txBody>
      </p:sp>
      <p:pic>
        <p:nvPicPr>
          <p:cNvPr id="1201" name="Shape 1201"/>
          <p:cNvPicPr preferRelativeResize="0"/>
          <p:nvPr/>
        </p:nvPicPr>
        <p:blipFill>
          <a:blip r:embed="rId3"/>
          <a:stretch>
            <a:fillRect/>
          </a:stretch>
        </p:blipFill>
        <p:spPr>
          <a:xfrm>
            <a:off x="12700" y="596900"/>
            <a:ext cx="9118599" cy="5664200"/>
          </a:xfrm>
          <a:prstGeom prst="rect">
            <a:avLst/>
          </a:prstGeom>
        </p:spPr>
      </p:pic>
    </p:spTree>
  </p:cSld>
  <p:clrMapOvr>
    <a:masterClrMapping/>
  </p:clrMapOvr>
  <p:transition spd="slow">
    <p:cut/>
  </p:transition>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Shape 1205"/>
        <p:cNvGrpSpPr/>
        <p:nvPr/>
      </p:nvGrpSpPr>
      <p:grpSpPr>
        <a:xfrm>
          <a:off x="0" y="0"/>
          <a:ext cx="0" cy="0"/>
          <a:chOff x="0" y="0"/>
          <a:chExt cx="0" cy="0"/>
        </a:xfrm>
      </p:grpSpPr>
      <p:sp>
        <p:nvSpPr>
          <p:cNvPr id="1206" name="Shape 1206"/>
          <p:cNvSpPr txBox="1">
            <a:spLocks noGrp="1"/>
          </p:cNvSpPr>
          <p:nvPr>
            <p:ph type="ctrTitle"/>
          </p:nvPr>
        </p:nvSpPr>
        <p:spPr>
          <a:xfrm>
            <a:off x="685800" y="2111123"/>
            <a:ext cx="7772400" cy="1546500"/>
          </a:xfrm>
          <a:prstGeom prst="rect">
            <a:avLst/>
          </a:prstGeom>
        </p:spPr>
        <p:txBody>
          <a:bodyPr lIns="91425" tIns="91425" rIns="91425" bIns="91425" anchor="b" anchorCtr="0">
            <a:noAutofit/>
          </a:bodyPr>
          <a:lstStyle/>
          <a:p>
            <a:pPr>
              <a:spcBef>
                <a:spcPts val="0"/>
              </a:spcBef>
              <a:buNone/>
            </a:pPr>
            <a:endParaRPr/>
          </a:p>
        </p:txBody>
      </p:sp>
      <p:sp>
        <p:nvSpPr>
          <p:cNvPr id="1207" name="Shape 1207"/>
          <p:cNvSpPr txBox="1">
            <a:spLocks noGrp="1"/>
          </p:cNvSpPr>
          <p:nvPr>
            <p:ph type="subTitle" idx="1"/>
          </p:nvPr>
        </p:nvSpPr>
        <p:spPr>
          <a:xfrm>
            <a:off x="685800" y="3786737"/>
            <a:ext cx="7772400" cy="1046400"/>
          </a:xfrm>
          <a:prstGeom prst="rect">
            <a:avLst/>
          </a:prstGeom>
        </p:spPr>
        <p:txBody>
          <a:bodyPr lIns="91425" tIns="91425" rIns="91425" bIns="91425" anchor="t" anchorCtr="0">
            <a:noAutofit/>
          </a:bodyPr>
          <a:lstStyle/>
          <a:p>
            <a:pPr>
              <a:spcBef>
                <a:spcPts val="0"/>
              </a:spcBef>
              <a:buNone/>
            </a:pPr>
            <a:endParaRPr/>
          </a:p>
        </p:txBody>
      </p:sp>
      <p:pic>
        <p:nvPicPr>
          <p:cNvPr id="1208" name="Shape 1208"/>
          <p:cNvPicPr preferRelativeResize="0"/>
          <p:nvPr/>
        </p:nvPicPr>
        <p:blipFill>
          <a:blip r:embed="rId3"/>
          <a:stretch>
            <a:fillRect/>
          </a:stretch>
        </p:blipFill>
        <p:spPr>
          <a:xfrm>
            <a:off x="25400" y="414225"/>
            <a:ext cx="9093199" cy="4940299"/>
          </a:xfrm>
          <a:prstGeom prst="rect">
            <a:avLst/>
          </a:prstGeom>
        </p:spPr>
      </p:pic>
      <p:pic>
        <p:nvPicPr>
          <p:cNvPr id="1209" name="Shape 1209"/>
          <p:cNvPicPr preferRelativeResize="0"/>
          <p:nvPr/>
        </p:nvPicPr>
        <p:blipFill>
          <a:blip r:embed="rId4"/>
          <a:stretch>
            <a:fillRect/>
          </a:stretch>
        </p:blipFill>
        <p:spPr>
          <a:xfrm>
            <a:off x="6599275" y="2728225"/>
            <a:ext cx="1858925" cy="593975"/>
          </a:xfrm>
          <a:prstGeom prst="rect">
            <a:avLst/>
          </a:prstGeom>
        </p:spPr>
      </p:pic>
      <p:pic>
        <p:nvPicPr>
          <p:cNvPr id="1210" name="Shape 1210"/>
          <p:cNvPicPr preferRelativeResize="0"/>
          <p:nvPr/>
        </p:nvPicPr>
        <p:blipFill>
          <a:blip r:embed="rId5"/>
          <a:stretch>
            <a:fillRect/>
          </a:stretch>
        </p:blipFill>
        <p:spPr>
          <a:xfrm>
            <a:off x="5627600" y="3786737"/>
            <a:ext cx="2830600" cy="551099"/>
          </a:xfrm>
          <a:prstGeom prst="rect">
            <a:avLst/>
          </a:prstGeom>
        </p:spPr>
      </p:pic>
      <p:pic>
        <p:nvPicPr>
          <p:cNvPr id="1211" name="Shape 1211"/>
          <p:cNvPicPr preferRelativeResize="0"/>
          <p:nvPr/>
        </p:nvPicPr>
        <p:blipFill>
          <a:blip r:embed="rId6"/>
          <a:stretch>
            <a:fillRect/>
          </a:stretch>
        </p:blipFill>
        <p:spPr>
          <a:xfrm>
            <a:off x="5970100" y="4802375"/>
            <a:ext cx="2488099" cy="467250"/>
          </a:xfrm>
          <a:prstGeom prst="rect">
            <a:avLst/>
          </a:prstGeom>
        </p:spPr>
      </p:pic>
    </p:spTree>
  </p:cSld>
  <p:clrMapOvr>
    <a:masterClrMapping/>
  </p:clrMapOvr>
  <p:transition spd="slow">
    <p:cut/>
  </p:transition>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Shape 1215"/>
        <p:cNvGrpSpPr/>
        <p:nvPr/>
      </p:nvGrpSpPr>
      <p:grpSpPr>
        <a:xfrm>
          <a:off x="0" y="0"/>
          <a:ext cx="0" cy="0"/>
          <a:chOff x="0" y="0"/>
          <a:chExt cx="0" cy="0"/>
        </a:xfrm>
      </p:grpSpPr>
      <p:sp>
        <p:nvSpPr>
          <p:cNvPr id="1216" name="Shape 1216"/>
          <p:cNvSpPr txBox="1"/>
          <p:nvPr/>
        </p:nvSpPr>
        <p:spPr>
          <a:xfrm>
            <a:off x="205950" y="1401475"/>
            <a:ext cx="8732100" cy="3000000"/>
          </a:xfrm>
          <a:prstGeom prst="rect">
            <a:avLst/>
          </a:prstGeom>
        </p:spPr>
        <p:txBody>
          <a:bodyPr lIns="91425" tIns="91425" rIns="91425" bIns="91425" anchor="ctr" anchorCtr="0">
            <a:noAutofit/>
          </a:bodyPr>
          <a:lstStyle/>
          <a:p>
            <a:pPr lvl="0" rtl="0">
              <a:spcBef>
                <a:spcPts val="0"/>
              </a:spcBef>
              <a:buNone/>
            </a:pPr>
            <a:endParaRPr/>
          </a:p>
          <a:p>
            <a:pPr lvl="0" rtl="0">
              <a:spcBef>
                <a:spcPts val="600"/>
              </a:spcBef>
              <a:buNone/>
            </a:pPr>
            <a:r>
              <a:rPr lang="en" sz="3000"/>
              <a:t>Using "Keyboard" by MyCS_Student as a starting point, create a </a:t>
            </a:r>
            <a:r>
              <a:rPr lang="en" sz="3000" i="1"/>
              <a:t>keyboard.</a:t>
            </a:r>
          </a:p>
          <a:p>
            <a:pPr lvl="0" rtl="0">
              <a:lnSpc>
                <a:spcPct val="115000"/>
              </a:lnSpc>
              <a:spcBef>
                <a:spcPts val="0"/>
              </a:spcBef>
              <a:buNone/>
            </a:pPr>
            <a:endParaRPr sz="3000" i="1"/>
          </a:p>
          <a:p>
            <a:pPr lvl="0" rtl="0">
              <a:spcBef>
                <a:spcPts val="600"/>
              </a:spcBef>
              <a:buNone/>
            </a:pPr>
            <a:r>
              <a:rPr lang="en" sz="3000"/>
              <a:t>That is, make each key in a row of keys on your computer keyboard correspond to a note in a scale.    </a:t>
            </a:r>
            <a:r>
              <a:rPr lang="en" sz="1800" i="1">
                <a:solidFill>
                  <a:srgbClr val="5B0F00"/>
                </a:solidFill>
              </a:rPr>
              <a:t>Want more? Try different instruments!</a:t>
            </a:r>
          </a:p>
          <a:p>
            <a:pPr lvl="0" rtl="0">
              <a:lnSpc>
                <a:spcPct val="115000"/>
              </a:lnSpc>
              <a:spcBef>
                <a:spcPts val="0"/>
              </a:spcBef>
              <a:buNone/>
            </a:pPr>
            <a:endParaRPr sz="1800" i="1">
              <a:solidFill>
                <a:srgbClr val="5B0F00"/>
              </a:solidFill>
            </a:endParaRPr>
          </a:p>
        </p:txBody>
      </p:sp>
      <p:sp>
        <p:nvSpPr>
          <p:cNvPr id="1217" name="Shape 1217"/>
          <p:cNvSpPr txBox="1"/>
          <p:nvPr/>
        </p:nvSpPr>
        <p:spPr>
          <a:xfrm>
            <a:off x="130775" y="56737"/>
            <a:ext cx="5745599" cy="3000000"/>
          </a:xfrm>
          <a:prstGeom prst="rect">
            <a:avLst/>
          </a:prstGeom>
        </p:spPr>
        <p:txBody>
          <a:bodyPr lIns="91425" tIns="91425" rIns="91425" bIns="91425" anchor="ctr" anchorCtr="0">
            <a:noAutofit/>
          </a:bodyPr>
          <a:lstStyle/>
          <a:p>
            <a:pPr lvl="0" rtl="0">
              <a:spcBef>
                <a:spcPts val="0"/>
              </a:spcBef>
              <a:buNone/>
            </a:pPr>
            <a:r>
              <a:rPr lang="en" sz="3600" b="1"/>
              <a:t>Keyboard Challenge</a:t>
            </a:r>
          </a:p>
          <a:p>
            <a:pPr lvl="0" rtl="0">
              <a:lnSpc>
                <a:spcPct val="115000"/>
              </a:lnSpc>
              <a:spcBef>
                <a:spcPts val="0"/>
              </a:spcBef>
              <a:buNone/>
            </a:pPr>
            <a:endParaRPr sz="3600" b="1"/>
          </a:p>
        </p:txBody>
      </p:sp>
      <p:pic>
        <p:nvPicPr>
          <p:cNvPr id="1218" name="Shape 1218"/>
          <p:cNvPicPr preferRelativeResize="0"/>
          <p:nvPr/>
        </p:nvPicPr>
        <p:blipFill>
          <a:blip r:embed="rId3"/>
          <a:stretch>
            <a:fillRect/>
          </a:stretch>
        </p:blipFill>
        <p:spPr>
          <a:xfrm>
            <a:off x="5951550" y="-360950"/>
            <a:ext cx="3192449" cy="3113475"/>
          </a:xfrm>
          <a:prstGeom prst="rect">
            <a:avLst/>
          </a:prstGeom>
        </p:spPr>
      </p:pic>
      <p:pic>
        <p:nvPicPr>
          <p:cNvPr id="1219" name="Shape 1219"/>
          <p:cNvPicPr preferRelativeResize="0"/>
          <p:nvPr/>
        </p:nvPicPr>
        <p:blipFill>
          <a:blip r:embed="rId4"/>
          <a:stretch>
            <a:fillRect/>
          </a:stretch>
        </p:blipFill>
        <p:spPr>
          <a:xfrm>
            <a:off x="205950" y="4193675"/>
            <a:ext cx="8732100" cy="2097174"/>
          </a:xfrm>
          <a:prstGeom prst="rect">
            <a:avLst/>
          </a:prstGeom>
        </p:spPr>
      </p:pic>
    </p:spTree>
  </p:cSld>
  <p:clrMapOvr>
    <a:masterClrMapping/>
  </p:clrMapOvr>
  <p:transition spd="slow">
    <p:cut/>
  </p:transition>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Shape 1223"/>
        <p:cNvGrpSpPr/>
        <p:nvPr/>
      </p:nvGrpSpPr>
      <p:grpSpPr>
        <a:xfrm>
          <a:off x="0" y="0"/>
          <a:ext cx="0" cy="0"/>
          <a:chOff x="0" y="0"/>
          <a:chExt cx="0" cy="0"/>
        </a:xfrm>
      </p:grpSpPr>
      <p:pic>
        <p:nvPicPr>
          <p:cNvPr id="1224" name="Shape 1224"/>
          <p:cNvPicPr preferRelativeResize="0"/>
          <p:nvPr/>
        </p:nvPicPr>
        <p:blipFill>
          <a:blip r:embed="rId3"/>
          <a:stretch>
            <a:fillRect/>
          </a:stretch>
        </p:blipFill>
        <p:spPr>
          <a:xfrm>
            <a:off x="0" y="279400"/>
            <a:ext cx="9143999" cy="5616224"/>
          </a:xfrm>
          <a:prstGeom prst="rect">
            <a:avLst/>
          </a:prstGeom>
        </p:spPr>
      </p:pic>
    </p:spTree>
  </p:cSld>
  <p:clrMapOvr>
    <a:masterClrMapping/>
  </p:clrMapOvr>
  <p:transition spd="slow">
    <p:cut/>
  </p:transition>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Shape 1228"/>
        <p:cNvGrpSpPr/>
        <p:nvPr/>
      </p:nvGrpSpPr>
      <p:grpSpPr>
        <a:xfrm>
          <a:off x="0" y="0"/>
          <a:ext cx="0" cy="0"/>
          <a:chOff x="0" y="0"/>
          <a:chExt cx="0" cy="0"/>
        </a:xfrm>
      </p:grpSpPr>
      <p:pic>
        <p:nvPicPr>
          <p:cNvPr id="1229" name="Shape 1229"/>
          <p:cNvPicPr preferRelativeResize="0"/>
          <p:nvPr/>
        </p:nvPicPr>
        <p:blipFill>
          <a:blip r:embed="rId3"/>
          <a:stretch>
            <a:fillRect/>
          </a:stretch>
        </p:blipFill>
        <p:spPr>
          <a:xfrm>
            <a:off x="0" y="674525"/>
            <a:ext cx="9143999" cy="4910674"/>
          </a:xfrm>
          <a:prstGeom prst="rect">
            <a:avLst/>
          </a:prstGeom>
        </p:spPr>
      </p:pic>
    </p:spTree>
  </p:cSld>
  <p:clrMapOvr>
    <a:masterClrMapping/>
  </p:clrMapOvr>
  <p:transition spd="slow">
    <p:cut/>
  </p:transition>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Shape 1233"/>
        <p:cNvGrpSpPr/>
        <p:nvPr/>
      </p:nvGrpSpPr>
      <p:grpSpPr>
        <a:xfrm>
          <a:off x="0" y="0"/>
          <a:ext cx="0" cy="0"/>
          <a:chOff x="0" y="0"/>
          <a:chExt cx="0" cy="0"/>
        </a:xfrm>
      </p:grpSpPr>
      <p:pic>
        <p:nvPicPr>
          <p:cNvPr id="1234" name="Shape 1234"/>
          <p:cNvPicPr preferRelativeResize="0"/>
          <p:nvPr/>
        </p:nvPicPr>
        <p:blipFill>
          <a:blip r:embed="rId3"/>
          <a:stretch>
            <a:fillRect/>
          </a:stretch>
        </p:blipFill>
        <p:spPr>
          <a:xfrm>
            <a:off x="0" y="0"/>
            <a:ext cx="9143999" cy="6691499"/>
          </a:xfrm>
          <a:prstGeom prst="rect">
            <a:avLst/>
          </a:prstGeom>
        </p:spPr>
      </p:pic>
    </p:spTree>
  </p:cSld>
  <p:clrMapOvr>
    <a:masterClrMapping/>
  </p:clrMapOvr>
  <p:transition spd="slow">
    <p:cut/>
  </p:transition>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pic>
        <p:nvPicPr>
          <p:cNvPr id="1239" name="Shape 1239"/>
          <p:cNvPicPr preferRelativeResize="0"/>
          <p:nvPr/>
        </p:nvPicPr>
        <p:blipFill>
          <a:blip r:embed="rId3"/>
          <a:stretch>
            <a:fillRect/>
          </a:stretch>
        </p:blipFill>
        <p:spPr>
          <a:xfrm>
            <a:off x="5334000" y="0"/>
            <a:ext cx="3810000" cy="3810000"/>
          </a:xfrm>
          <a:prstGeom prst="rect">
            <a:avLst/>
          </a:prstGeom>
        </p:spPr>
      </p:pic>
      <p:sp>
        <p:nvSpPr>
          <p:cNvPr id="1240" name="Shape 1240"/>
          <p:cNvSpPr txBox="1"/>
          <p:nvPr/>
        </p:nvSpPr>
        <p:spPr>
          <a:xfrm>
            <a:off x="674500" y="2195675"/>
            <a:ext cx="7423800" cy="3000000"/>
          </a:xfrm>
          <a:prstGeom prst="rect">
            <a:avLst/>
          </a:prstGeom>
        </p:spPr>
        <p:txBody>
          <a:bodyPr lIns="91425" tIns="91425" rIns="91425" bIns="91425" anchor="ctr" anchorCtr="0">
            <a:noAutofit/>
          </a:bodyPr>
          <a:lstStyle/>
          <a:p>
            <a:pPr lvl="0" rtl="0">
              <a:spcBef>
                <a:spcPts val="0"/>
              </a:spcBef>
              <a:buNone/>
            </a:pPr>
            <a:endParaRPr/>
          </a:p>
          <a:p>
            <a:pPr lvl="0" rtl="0">
              <a:spcBef>
                <a:spcPts val="0"/>
              </a:spcBef>
              <a:buNone/>
            </a:pPr>
            <a:r>
              <a:rPr lang="en" sz="3600" b="1"/>
              <a:t>Debugging Practice</a:t>
            </a:r>
          </a:p>
          <a:p>
            <a:pPr lvl="0" rtl="0">
              <a:lnSpc>
                <a:spcPct val="115000"/>
              </a:lnSpc>
              <a:spcBef>
                <a:spcPts val="0"/>
              </a:spcBef>
              <a:buNone/>
            </a:pPr>
            <a:endParaRPr sz="3600" b="1"/>
          </a:p>
          <a:p>
            <a:pPr lvl="0" rtl="0">
              <a:spcBef>
                <a:spcPts val="600"/>
              </a:spcBef>
              <a:buNone/>
            </a:pPr>
            <a:r>
              <a:rPr lang="en" sz="3000"/>
              <a:t>Use the worksheet to practice debugging.</a:t>
            </a:r>
          </a:p>
          <a:p>
            <a:pPr lvl="0" rtl="0">
              <a:lnSpc>
                <a:spcPct val="115000"/>
              </a:lnSpc>
              <a:spcBef>
                <a:spcPts val="0"/>
              </a:spcBef>
              <a:buNone/>
            </a:pPr>
            <a:endParaRPr sz="3000"/>
          </a:p>
        </p:txBody>
      </p:sp>
    </p:spTree>
  </p:cSld>
  <p:clrMapOvr>
    <a:masterClrMapping/>
  </p:clrMapOvr>
  <p:transition spd="slow">
    <p:cut/>
  </p:transition>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1245" name="Shape 1245"/>
          <p:cNvSpPr txBox="1"/>
          <p:nvPr/>
        </p:nvSpPr>
        <p:spPr>
          <a:xfrm>
            <a:off x="288525" y="177550"/>
            <a:ext cx="7235399" cy="991500"/>
          </a:xfrm>
          <a:prstGeom prst="rect">
            <a:avLst/>
          </a:prstGeom>
          <a:noFill/>
        </p:spPr>
        <p:txBody>
          <a:bodyPr lIns="91425" tIns="91425" rIns="91425" bIns="91425" anchor="t" anchorCtr="0">
            <a:noAutofit/>
          </a:bodyPr>
          <a:lstStyle/>
          <a:p>
            <a:pPr lvl="0" rtl="0">
              <a:spcBef>
                <a:spcPts val="0"/>
              </a:spcBef>
              <a:buNone/>
            </a:pPr>
            <a:r>
              <a:rPr lang="en" sz="3600">
                <a:latin typeface="Droid Serif"/>
                <a:ea typeface="Droid Serif"/>
                <a:cs typeface="Droid Serif"/>
                <a:sym typeface="Droid Serif"/>
              </a:rPr>
              <a:t>Numeric encodings</a:t>
            </a:r>
          </a:p>
        </p:txBody>
      </p:sp>
      <p:sp>
        <p:nvSpPr>
          <p:cNvPr id="1246" name="Shape 1246"/>
          <p:cNvSpPr txBox="1"/>
          <p:nvPr/>
        </p:nvSpPr>
        <p:spPr>
          <a:xfrm>
            <a:off x="716175" y="2472150"/>
            <a:ext cx="7888499" cy="1207799"/>
          </a:xfrm>
          <a:prstGeom prst="rect">
            <a:avLst/>
          </a:prstGeom>
          <a:noFill/>
        </p:spPr>
        <p:txBody>
          <a:bodyPr lIns="91425" tIns="91425" rIns="91425" bIns="91425" anchor="t" anchorCtr="0">
            <a:noAutofit/>
          </a:bodyPr>
          <a:lstStyle/>
          <a:p>
            <a:pPr lvl="0" rtl="0">
              <a:spcBef>
                <a:spcPts val="600"/>
              </a:spcBef>
              <a:buClr>
                <a:srgbClr val="000000"/>
              </a:buClr>
              <a:buSzPct val="45833"/>
              <a:buFont typeface="Arial"/>
              <a:buNone/>
            </a:pPr>
            <a:r>
              <a:rPr lang="en" sz="2400">
                <a:latin typeface="Droid Serif"/>
                <a:ea typeface="Droid Serif"/>
                <a:cs typeface="Droid Serif"/>
                <a:sym typeface="Droid Serif"/>
              </a:rPr>
              <a:t>So, letters can be encoded as numbers...</a:t>
            </a:r>
          </a:p>
          <a:p>
            <a:pPr lvl="0" algn="r" rtl="0">
              <a:spcBef>
                <a:spcPts val="600"/>
              </a:spcBef>
              <a:buClr>
                <a:srgbClr val="000000"/>
              </a:buClr>
              <a:buSzPct val="45833"/>
              <a:buFont typeface="Arial"/>
              <a:buNone/>
            </a:pPr>
            <a:r>
              <a:rPr lang="en" sz="2400" b="1" i="1">
                <a:latin typeface="Droid Serif"/>
                <a:ea typeface="Droid Serif"/>
                <a:cs typeface="Droid Serif"/>
                <a:sym typeface="Droid Serif"/>
              </a:rPr>
              <a:t>Can </a:t>
            </a:r>
            <a:r>
              <a:rPr lang="en" sz="2400" b="1" i="1">
                <a:solidFill>
                  <a:srgbClr val="0000FF"/>
                </a:solidFill>
                <a:latin typeface="Droid Serif"/>
                <a:ea typeface="Droid Serif"/>
                <a:cs typeface="Droid Serif"/>
                <a:sym typeface="Droid Serif"/>
              </a:rPr>
              <a:t>all data</a:t>
            </a:r>
            <a:r>
              <a:rPr lang="en" sz="2400" b="1" i="1">
                <a:latin typeface="Droid Serif"/>
                <a:ea typeface="Droid Serif"/>
                <a:cs typeface="Droid Serif"/>
                <a:sym typeface="Droid Serif"/>
              </a:rPr>
              <a:t> be encoded as numbers?</a:t>
            </a:r>
          </a:p>
        </p:txBody>
      </p:sp>
      <p:pic>
        <p:nvPicPr>
          <p:cNvPr id="1247" name="Shape 1247"/>
          <p:cNvPicPr preferRelativeResize="0"/>
          <p:nvPr/>
        </p:nvPicPr>
        <p:blipFill>
          <a:blip r:embed="rId3"/>
          <a:stretch>
            <a:fillRect/>
          </a:stretch>
        </p:blipFill>
        <p:spPr>
          <a:xfrm>
            <a:off x="476250" y="1169048"/>
            <a:ext cx="8347974" cy="991500"/>
          </a:xfrm>
          <a:prstGeom prst="rect">
            <a:avLst/>
          </a:prstGeom>
          <a:noFill/>
          <a:ln>
            <a:noFill/>
          </a:ln>
        </p:spPr>
      </p:pic>
      <p:pic>
        <p:nvPicPr>
          <p:cNvPr id="1248" name="Shape 1248"/>
          <p:cNvPicPr preferRelativeResize="0"/>
          <p:nvPr/>
        </p:nvPicPr>
        <p:blipFill>
          <a:blip r:embed="rId4"/>
          <a:stretch>
            <a:fillRect/>
          </a:stretch>
        </p:blipFill>
        <p:spPr>
          <a:xfrm>
            <a:off x="1155200" y="3991550"/>
            <a:ext cx="2244024" cy="2654925"/>
          </a:xfrm>
          <a:prstGeom prst="rect">
            <a:avLst/>
          </a:prstGeom>
          <a:noFill/>
          <a:ln>
            <a:noFill/>
          </a:ln>
        </p:spPr>
      </p:pic>
      <p:sp>
        <p:nvSpPr>
          <p:cNvPr id="1249" name="Shape 1249"/>
          <p:cNvSpPr txBox="1"/>
          <p:nvPr/>
        </p:nvSpPr>
        <p:spPr>
          <a:xfrm>
            <a:off x="5338100" y="3700075"/>
            <a:ext cx="1638899" cy="537899"/>
          </a:xfrm>
          <a:prstGeom prst="rect">
            <a:avLst/>
          </a:prstGeom>
        </p:spPr>
        <p:txBody>
          <a:bodyPr lIns="91425" tIns="91425" rIns="91425" bIns="91425" anchor="ctr" anchorCtr="0">
            <a:noAutofit/>
          </a:bodyPr>
          <a:lstStyle/>
          <a:p>
            <a:pPr lvl="0" rtl="0">
              <a:spcBef>
                <a:spcPts val="0"/>
              </a:spcBef>
              <a:buNone/>
            </a:pPr>
            <a:r>
              <a:rPr lang="en" sz="2400">
                <a:latin typeface="Droid Serif"/>
                <a:ea typeface="Droid Serif"/>
                <a:cs typeface="Droid Serif"/>
                <a:sym typeface="Droid Serif"/>
                <a:hlinkClick r:id="rId5"/>
              </a:rPr>
              <a:t>sounds</a:t>
            </a:r>
            <a:r>
              <a:rPr lang="en" sz="2400">
                <a:latin typeface="Droid Serif"/>
                <a:ea typeface="Droid Serif"/>
                <a:cs typeface="Droid Serif"/>
                <a:sym typeface="Droid Serif"/>
              </a:rPr>
              <a:t>?</a:t>
            </a:r>
          </a:p>
        </p:txBody>
      </p:sp>
      <p:sp>
        <p:nvSpPr>
          <p:cNvPr id="1250" name="Shape 1250"/>
          <p:cNvSpPr txBox="1"/>
          <p:nvPr/>
        </p:nvSpPr>
        <p:spPr>
          <a:xfrm>
            <a:off x="3518100" y="5949375"/>
            <a:ext cx="1638899" cy="537899"/>
          </a:xfrm>
          <a:prstGeom prst="rect">
            <a:avLst/>
          </a:prstGeom>
        </p:spPr>
        <p:txBody>
          <a:bodyPr lIns="91425" tIns="91425" rIns="91425" bIns="91425" anchor="ctr" anchorCtr="0">
            <a:noAutofit/>
          </a:bodyPr>
          <a:lstStyle/>
          <a:p>
            <a:pPr lvl="0" rtl="0">
              <a:spcBef>
                <a:spcPts val="0"/>
              </a:spcBef>
              <a:buNone/>
            </a:pPr>
            <a:r>
              <a:rPr lang="en" sz="2400">
                <a:latin typeface="Droid Serif"/>
                <a:ea typeface="Droid Serif"/>
                <a:cs typeface="Droid Serif"/>
                <a:sym typeface="Droid Serif"/>
              </a:rPr>
              <a:t>images?</a:t>
            </a:r>
          </a:p>
        </p:txBody>
      </p:sp>
      <p:sp>
        <p:nvSpPr>
          <p:cNvPr id="1251" name="Shape 1251"/>
          <p:cNvSpPr txBox="1"/>
          <p:nvPr/>
        </p:nvSpPr>
        <p:spPr>
          <a:xfrm>
            <a:off x="7120925" y="6212150"/>
            <a:ext cx="1884900" cy="537899"/>
          </a:xfrm>
          <a:prstGeom prst="rect">
            <a:avLst/>
          </a:prstGeom>
          <a:solidFill>
            <a:srgbClr val="C9DAF8"/>
          </a:solidFill>
        </p:spPr>
        <p:txBody>
          <a:bodyPr lIns="91425" tIns="91425" rIns="91425" bIns="91425" anchor="ctr" anchorCtr="0">
            <a:noAutofit/>
          </a:bodyPr>
          <a:lstStyle/>
          <a:p>
            <a:pPr lvl="0" rtl="0">
              <a:spcBef>
                <a:spcPts val="0"/>
              </a:spcBef>
              <a:buNone/>
            </a:pPr>
            <a:r>
              <a:rPr lang="en" sz="2400" i="1">
                <a:solidFill>
                  <a:schemeClr val="hlink"/>
                </a:solidFill>
                <a:latin typeface="Droid Serif"/>
                <a:ea typeface="Droid Serif"/>
                <a:cs typeface="Droid Serif"/>
                <a:sym typeface="Droid Serif"/>
                <a:hlinkClick r:id="rId6"/>
              </a:rPr>
              <a:t>everything?</a:t>
            </a:r>
          </a:p>
        </p:txBody>
      </p:sp>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60475"/>
          </a:xfrm>
        </p:spPr>
        <p:txBody>
          <a:bodyPr>
            <a:noAutofit/>
          </a:bodyPr>
          <a:lstStyle/>
          <a:p>
            <a:r>
              <a:rPr lang="en-US" sz="2400" dirty="0" smtClean="0"/>
              <a:t/>
            </a:r>
            <a:br>
              <a:rPr lang="en-US" sz="2400" dirty="0" smtClean="0"/>
            </a:br>
            <a:r>
              <a:rPr lang="de-DE" sz="2400" dirty="0"/>
              <a:t>REVELC    SI </a:t>
            </a:r>
            <a:r>
              <a:rPr lang="de-DE" sz="2400" dirty="0" smtClean="0"/>
              <a:t>  SECNETNES    </a:t>
            </a:r>
            <a:r>
              <a:rPr lang="de-DE" sz="2400" dirty="0"/>
              <a:t>GNISREVER </a:t>
            </a:r>
            <a:endParaRPr lang="en-US" sz="2400" dirty="0"/>
          </a:p>
        </p:txBody>
      </p:sp>
      <p:sp>
        <p:nvSpPr>
          <p:cNvPr id="4" name="Content Placeholder 3"/>
          <p:cNvSpPr>
            <a:spLocks noGrp="1"/>
          </p:cNvSpPr>
          <p:nvPr>
            <p:ph sz="half" idx="2"/>
          </p:nvPr>
        </p:nvSpPr>
        <p:spPr>
          <a:solidFill>
            <a:srgbClr val="FFCC99"/>
          </a:solidFill>
          <a:ln>
            <a:solidFill>
              <a:schemeClr val="tx1"/>
            </a:solidFill>
          </a:ln>
        </p:spPr>
        <p:txBody>
          <a:bodyPr/>
          <a:lstStyle/>
          <a:p>
            <a:pPr marL="0" indent="0">
              <a:buNone/>
            </a:pPr>
            <a:r>
              <a:rPr lang="en-US" dirty="0" smtClean="0"/>
              <a:t>(Use this space to work it out)</a:t>
            </a:r>
          </a:p>
        </p:txBody>
      </p:sp>
      <p:sp>
        <p:nvSpPr>
          <p:cNvPr id="7" name="Rectangle 6"/>
          <p:cNvSpPr/>
          <p:nvPr/>
        </p:nvSpPr>
        <p:spPr>
          <a:xfrm>
            <a:off x="3064854" y="505470"/>
            <a:ext cx="3014292" cy="523220"/>
          </a:xfrm>
          <a:prstGeom prst="rect">
            <a:avLst/>
          </a:prstGeom>
          <a:noFill/>
        </p:spPr>
        <p:txBody>
          <a:bodyPr wrap="none" lIns="91440" tIns="45720" rIns="91440" bIns="45720">
            <a:spAutoFit/>
          </a:bodyPr>
          <a:lstStyle/>
          <a:p>
            <a:pPr algn="ctr" defTabSz="457200"/>
            <a:r>
              <a:rPr lang="en-US" sz="2800" b="1" kern="1200"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rPr>
              <a:t>Encoded Sentence:</a:t>
            </a:r>
            <a:endParaRPr lang="en-US" sz="2800" b="1" kern="120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endParaRPr>
          </a:p>
        </p:txBody>
      </p:sp>
      <p:sp>
        <p:nvSpPr>
          <p:cNvPr id="8" name="Rectangle 7"/>
          <p:cNvSpPr/>
          <p:nvPr/>
        </p:nvSpPr>
        <p:spPr>
          <a:xfrm>
            <a:off x="1347144" y="1651655"/>
            <a:ext cx="2251087" cy="523220"/>
          </a:xfrm>
          <a:prstGeom prst="rect">
            <a:avLst/>
          </a:prstGeom>
          <a:noFill/>
        </p:spPr>
        <p:txBody>
          <a:bodyPr wrap="none" lIns="91440" tIns="45720" rIns="91440" bIns="45720">
            <a:spAutoFit/>
          </a:bodyPr>
          <a:lstStyle/>
          <a:p>
            <a:pPr algn="ctr" defTabSz="457200"/>
            <a:r>
              <a:rPr lang="en-US" sz="2800" b="1" kern="120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t>Rules/Pattern</a:t>
            </a:r>
            <a:endParaRPr lang="en-US" sz="2800" b="1" kern="120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endParaRPr>
          </a:p>
        </p:txBody>
      </p:sp>
      <p:sp>
        <p:nvSpPr>
          <p:cNvPr id="10" name="Rectangle 9"/>
          <p:cNvSpPr/>
          <p:nvPr/>
        </p:nvSpPr>
        <p:spPr>
          <a:xfrm>
            <a:off x="5194340" y="1651655"/>
            <a:ext cx="2928030" cy="523220"/>
          </a:xfrm>
          <a:prstGeom prst="rect">
            <a:avLst/>
          </a:prstGeom>
          <a:noFill/>
        </p:spPr>
        <p:txBody>
          <a:bodyPr wrap="none" lIns="91440" tIns="45720" rIns="91440" bIns="45720">
            <a:spAutoFit/>
          </a:bodyPr>
          <a:lstStyle/>
          <a:p>
            <a:pPr algn="ctr" defTabSz="457200"/>
            <a:r>
              <a:rPr lang="en-US" sz="2800" b="1" kern="1200"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rPr>
              <a:t>Decoded sentence</a:t>
            </a:r>
            <a:endParaRPr lang="en-US" sz="2800" b="1" kern="120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endParaRPr>
          </a:p>
        </p:txBody>
      </p:sp>
      <p:sp>
        <p:nvSpPr>
          <p:cNvPr id="11" name="Content Placeholder 5"/>
          <p:cNvSpPr>
            <a:spLocks noGrp="1"/>
          </p:cNvSpPr>
          <p:nvPr>
            <p:ph sz="quarter" idx="4"/>
          </p:nvPr>
        </p:nvSpPr>
        <p:spPr>
          <a:xfrm>
            <a:off x="4645025" y="2174875"/>
            <a:ext cx="4041775" cy="3951288"/>
          </a:xfrm>
          <a:solidFill>
            <a:srgbClr val="FFCCFF"/>
          </a:solidFill>
          <a:ln>
            <a:solidFill>
              <a:schemeClr val="tx1"/>
            </a:solidFill>
          </a:ln>
        </p:spPr>
        <p:txBody>
          <a:bodyPr/>
          <a:lstStyle/>
          <a:p>
            <a:pPr marL="0" indent="0">
              <a:buNone/>
            </a:pPr>
            <a:r>
              <a:rPr lang="en-US" dirty="0" smtClean="0"/>
              <a:t>(Use this space to work it out)</a:t>
            </a:r>
          </a:p>
          <a:p>
            <a:pPr marL="0" indent="0">
              <a:buNone/>
            </a:pPr>
            <a:endParaRPr lang="en-US" dirty="0"/>
          </a:p>
        </p:txBody>
      </p:sp>
    </p:spTree>
    <p:extLst>
      <p:ext uri="{BB962C8B-B14F-4D97-AF65-F5344CB8AC3E}">
        <p14:creationId xmlns:p14="http://schemas.microsoft.com/office/powerpoint/2010/main" val="889629309"/>
      </p:ext>
    </p:extLst>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Shape 1255"/>
        <p:cNvGrpSpPr/>
        <p:nvPr/>
      </p:nvGrpSpPr>
      <p:grpSpPr>
        <a:xfrm>
          <a:off x="0" y="0"/>
          <a:ext cx="0" cy="0"/>
          <a:chOff x="0" y="0"/>
          <a:chExt cx="0" cy="0"/>
        </a:xfrm>
      </p:grpSpPr>
      <p:sp>
        <p:nvSpPr>
          <p:cNvPr id="1256" name="Shape 1256"/>
          <p:cNvSpPr txBox="1">
            <a:spLocks noGrp="1"/>
          </p:cNvSpPr>
          <p:nvPr>
            <p:ph type="title"/>
          </p:nvPr>
        </p:nvSpPr>
        <p:spPr>
          <a:xfrm>
            <a:off x="227700" y="154000"/>
            <a:ext cx="4660500" cy="822900"/>
          </a:xfrm>
          <a:prstGeom prst="rect">
            <a:avLst/>
          </a:prstGeom>
        </p:spPr>
        <p:txBody>
          <a:bodyPr lIns="91425" tIns="91425" rIns="91425" bIns="91425" anchor="t" anchorCtr="0">
            <a:noAutofit/>
          </a:bodyPr>
          <a:lstStyle/>
          <a:p>
            <a:pPr lvl="0" rtl="0">
              <a:spcBef>
                <a:spcPts val="0"/>
              </a:spcBef>
              <a:buNone/>
            </a:pPr>
            <a:r>
              <a:rPr lang="en" sz="4266" b="0">
                <a:solidFill>
                  <a:srgbClr val="000000"/>
                </a:solidFill>
                <a:latin typeface="Droid Serif"/>
                <a:ea typeface="Droid Serif"/>
                <a:cs typeface="Droid Serif"/>
                <a:sym typeface="Droid Serif"/>
              </a:rPr>
              <a:t>Lego encodings</a:t>
            </a:r>
          </a:p>
        </p:txBody>
      </p:sp>
      <p:grpSp>
        <p:nvGrpSpPr>
          <p:cNvPr id="1257" name="Shape 1257"/>
          <p:cNvGrpSpPr/>
          <p:nvPr/>
        </p:nvGrpSpPr>
        <p:grpSpPr>
          <a:xfrm>
            <a:off x="5967184" y="538141"/>
            <a:ext cx="2656169" cy="3472161"/>
            <a:chOff x="1447800" y="838200"/>
            <a:chExt cx="2133469" cy="2667200"/>
          </a:xfrm>
        </p:grpSpPr>
        <p:sp>
          <p:nvSpPr>
            <p:cNvPr id="1258" name="Shape 1258"/>
            <p:cNvSpPr/>
            <p:nvPr/>
          </p:nvSpPr>
          <p:spPr>
            <a:xfrm>
              <a:off x="2097156" y="1371600"/>
              <a:ext cx="741899" cy="711300"/>
            </a:xfrm>
            <a:prstGeom prst="rect">
              <a:avLst/>
            </a:prstGeom>
            <a:solidFill>
              <a:srgbClr val="FFFF00"/>
            </a:solidFill>
            <a:ln w="19050" cap="flat">
              <a:solidFill>
                <a:srgbClr val="F1C23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259" name="Shape 1259"/>
            <p:cNvSpPr/>
            <p:nvPr/>
          </p:nvSpPr>
          <p:spPr>
            <a:xfrm>
              <a:off x="1726095" y="2082800"/>
              <a:ext cx="737700" cy="1071300"/>
            </a:xfrm>
            <a:prstGeom prst="rect">
              <a:avLst/>
            </a:prstGeom>
            <a:solidFill>
              <a:srgbClr val="FF0000"/>
            </a:solid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260" name="Shape 1260"/>
            <p:cNvSpPr/>
            <p:nvPr/>
          </p:nvSpPr>
          <p:spPr>
            <a:xfrm>
              <a:off x="1815453" y="2166950"/>
              <a:ext cx="189599" cy="178799"/>
            </a:xfrm>
            <a:prstGeom prst="ellipse">
              <a:avLst/>
            </a:prstGeom>
            <a:solidFill>
              <a:srgbClr val="FF0000"/>
            </a:solid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261" name="Shape 1261"/>
            <p:cNvSpPr/>
            <p:nvPr/>
          </p:nvSpPr>
          <p:spPr>
            <a:xfrm>
              <a:off x="2186204" y="2166653"/>
              <a:ext cx="189599" cy="178799"/>
            </a:xfrm>
            <a:prstGeom prst="ellipse">
              <a:avLst/>
            </a:prstGeom>
            <a:solidFill>
              <a:srgbClr val="FF0000"/>
            </a:solid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262" name="Shape 1262"/>
            <p:cNvSpPr/>
            <p:nvPr/>
          </p:nvSpPr>
          <p:spPr>
            <a:xfrm>
              <a:off x="1814834" y="2521957"/>
              <a:ext cx="189599" cy="178799"/>
            </a:xfrm>
            <a:prstGeom prst="ellipse">
              <a:avLst/>
            </a:prstGeom>
            <a:solidFill>
              <a:srgbClr val="FF0000"/>
            </a:solid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263" name="Shape 1263"/>
            <p:cNvSpPr/>
            <p:nvPr/>
          </p:nvSpPr>
          <p:spPr>
            <a:xfrm>
              <a:off x="2185585" y="2532791"/>
              <a:ext cx="189599" cy="178799"/>
            </a:xfrm>
            <a:prstGeom prst="ellipse">
              <a:avLst/>
            </a:prstGeom>
            <a:solidFill>
              <a:srgbClr val="FF0000"/>
            </a:solid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264" name="Shape 1264"/>
            <p:cNvSpPr/>
            <p:nvPr/>
          </p:nvSpPr>
          <p:spPr>
            <a:xfrm>
              <a:off x="1814214" y="2888094"/>
              <a:ext cx="189599" cy="178799"/>
            </a:xfrm>
            <a:prstGeom prst="ellipse">
              <a:avLst/>
            </a:prstGeom>
            <a:solidFill>
              <a:srgbClr val="FF0000"/>
            </a:solid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265" name="Shape 1265"/>
            <p:cNvSpPr/>
            <p:nvPr/>
          </p:nvSpPr>
          <p:spPr>
            <a:xfrm>
              <a:off x="2184966" y="2887797"/>
              <a:ext cx="189599" cy="178799"/>
            </a:xfrm>
            <a:prstGeom prst="ellipse">
              <a:avLst/>
            </a:prstGeom>
            <a:solidFill>
              <a:srgbClr val="FF0000"/>
            </a:solid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266" name="Shape 1266"/>
            <p:cNvSpPr/>
            <p:nvPr/>
          </p:nvSpPr>
          <p:spPr>
            <a:xfrm>
              <a:off x="2556965" y="1820700"/>
              <a:ext cx="189599" cy="178799"/>
            </a:xfrm>
            <a:prstGeom prst="ellipse">
              <a:avLst/>
            </a:prstGeom>
            <a:solidFill>
              <a:srgbClr val="FFFF00"/>
            </a:solidFill>
            <a:ln w="19050" cap="flat">
              <a:solidFill>
                <a:srgbClr val="F1C23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267" name="Shape 1267"/>
            <p:cNvSpPr/>
            <p:nvPr/>
          </p:nvSpPr>
          <p:spPr>
            <a:xfrm>
              <a:off x="2184346" y="1820403"/>
              <a:ext cx="189599" cy="178799"/>
            </a:xfrm>
            <a:prstGeom prst="ellipse">
              <a:avLst/>
            </a:prstGeom>
            <a:solidFill>
              <a:srgbClr val="FFFF00"/>
            </a:solidFill>
            <a:ln w="19050" cap="flat">
              <a:solidFill>
                <a:srgbClr val="F1C23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268" name="Shape 1268"/>
            <p:cNvSpPr/>
            <p:nvPr/>
          </p:nvSpPr>
          <p:spPr>
            <a:xfrm>
              <a:off x="2566712" y="1464507"/>
              <a:ext cx="189599" cy="178799"/>
            </a:xfrm>
            <a:prstGeom prst="ellipse">
              <a:avLst/>
            </a:prstGeom>
            <a:solidFill>
              <a:srgbClr val="FFFF00"/>
            </a:solidFill>
            <a:ln w="19050" cap="flat">
              <a:solidFill>
                <a:srgbClr val="F1C23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269" name="Shape 1269"/>
            <p:cNvSpPr/>
            <p:nvPr/>
          </p:nvSpPr>
          <p:spPr>
            <a:xfrm>
              <a:off x="2195341" y="1464210"/>
              <a:ext cx="189599" cy="178799"/>
            </a:xfrm>
            <a:prstGeom prst="ellipse">
              <a:avLst/>
            </a:prstGeom>
            <a:solidFill>
              <a:srgbClr val="FFFF00"/>
            </a:solidFill>
            <a:ln w="19050" cap="flat">
              <a:solidFill>
                <a:srgbClr val="F1C23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1270" name="Shape 1270"/>
            <p:cNvCxnSpPr>
              <a:stCxn id="1271" idx="0"/>
              <a:endCxn id="1271" idx="0"/>
            </p:cNvCxnSpPr>
            <p:nvPr/>
          </p:nvCxnSpPr>
          <p:spPr>
            <a:xfrm>
              <a:off x="1911626" y="2971800"/>
              <a:ext cx="1391699" cy="0"/>
            </a:xfrm>
            <a:prstGeom prst="straightConnector1">
              <a:avLst/>
            </a:prstGeom>
            <a:noFill/>
            <a:ln w="19050" cap="flat">
              <a:solidFill>
                <a:srgbClr val="073763"/>
              </a:solidFill>
              <a:prstDash val="solid"/>
              <a:round/>
              <a:headEnd type="none" w="lg" len="lg"/>
              <a:tailEnd type="triangle" w="lg" len="lg"/>
            </a:ln>
          </p:spPr>
        </p:cxnSp>
        <p:cxnSp>
          <p:nvCxnSpPr>
            <p:cNvPr id="1272" name="Shape 1272"/>
            <p:cNvCxnSpPr>
              <a:stCxn id="1271" idx="0"/>
              <a:endCxn id="1271" idx="0"/>
            </p:cNvCxnSpPr>
            <p:nvPr/>
          </p:nvCxnSpPr>
          <p:spPr>
            <a:xfrm rot="10800000">
              <a:off x="1911626" y="1104899"/>
              <a:ext cx="0" cy="1866900"/>
            </a:xfrm>
            <a:prstGeom prst="straightConnector1">
              <a:avLst/>
            </a:prstGeom>
            <a:noFill/>
            <a:ln w="19050" cap="flat">
              <a:solidFill>
                <a:srgbClr val="073763"/>
              </a:solidFill>
              <a:prstDash val="solid"/>
              <a:round/>
              <a:headEnd type="none" w="lg" len="lg"/>
              <a:tailEnd type="triangle" w="lg" len="lg"/>
            </a:ln>
          </p:spPr>
        </p:cxnSp>
        <p:sp>
          <p:nvSpPr>
            <p:cNvPr id="1273" name="Shape 1273"/>
            <p:cNvSpPr txBox="1"/>
            <p:nvPr/>
          </p:nvSpPr>
          <p:spPr>
            <a:xfrm>
              <a:off x="3395869" y="2882900"/>
              <a:ext cx="185399" cy="177900"/>
            </a:xfrm>
            <a:prstGeom prst="rect">
              <a:avLst/>
            </a:prstGeom>
            <a:ln>
              <a:noFill/>
            </a:ln>
          </p:spPr>
          <p:txBody>
            <a:bodyPr lIns="91425" tIns="91425" rIns="91425" bIns="91425" anchor="ctr" anchorCtr="0">
              <a:noAutofit/>
            </a:bodyPr>
            <a:lstStyle/>
            <a:p>
              <a:pPr lvl="0" algn="ctr" rtl="0">
                <a:spcBef>
                  <a:spcPts val="0"/>
                </a:spcBef>
                <a:buNone/>
              </a:pPr>
              <a:r>
                <a:rPr lang="en">
                  <a:solidFill>
                    <a:srgbClr val="073763"/>
                  </a:solidFill>
                </a:rPr>
                <a:t>x</a:t>
              </a:r>
            </a:p>
          </p:txBody>
        </p:sp>
        <p:sp>
          <p:nvSpPr>
            <p:cNvPr id="1274" name="Shape 1274"/>
            <p:cNvSpPr txBox="1"/>
            <p:nvPr/>
          </p:nvSpPr>
          <p:spPr>
            <a:xfrm>
              <a:off x="1818860" y="838200"/>
              <a:ext cx="185399" cy="177900"/>
            </a:xfrm>
            <a:prstGeom prst="rect">
              <a:avLst/>
            </a:prstGeom>
            <a:ln>
              <a:noFill/>
            </a:ln>
          </p:spPr>
          <p:txBody>
            <a:bodyPr lIns="91425" tIns="91425" rIns="91425" bIns="91425" anchor="ctr" anchorCtr="0">
              <a:noAutofit/>
            </a:bodyPr>
            <a:lstStyle/>
            <a:p>
              <a:pPr lvl="0" algn="ctr" rtl="0">
                <a:spcBef>
                  <a:spcPts val="0"/>
                </a:spcBef>
                <a:buNone/>
              </a:pPr>
              <a:r>
                <a:rPr lang="en">
                  <a:solidFill>
                    <a:srgbClr val="073763"/>
                  </a:solidFill>
                </a:rPr>
                <a:t>y</a:t>
              </a:r>
            </a:p>
          </p:txBody>
        </p:sp>
        <p:sp>
          <p:nvSpPr>
            <p:cNvPr id="1275" name="Shape 1275"/>
            <p:cNvSpPr txBox="1"/>
            <p:nvPr/>
          </p:nvSpPr>
          <p:spPr>
            <a:xfrm>
              <a:off x="2097156" y="3149600"/>
              <a:ext cx="371100" cy="355800"/>
            </a:xfrm>
            <a:prstGeom prst="rect">
              <a:avLst/>
            </a:prstGeom>
          </p:spPr>
          <p:txBody>
            <a:bodyPr lIns="91425" tIns="91425" rIns="91425" bIns="91425" anchor="ctr" anchorCtr="0">
              <a:noAutofit/>
            </a:bodyPr>
            <a:lstStyle/>
            <a:p>
              <a:pPr lvl="0" algn="ctr" rtl="0">
                <a:spcBef>
                  <a:spcPts val="0"/>
                </a:spcBef>
                <a:buNone/>
              </a:pPr>
              <a:r>
                <a:rPr lang="en"/>
                <a:t>1</a:t>
              </a:r>
            </a:p>
          </p:txBody>
        </p:sp>
        <p:sp>
          <p:nvSpPr>
            <p:cNvPr id="1276" name="Shape 1276"/>
            <p:cNvSpPr txBox="1"/>
            <p:nvPr/>
          </p:nvSpPr>
          <p:spPr>
            <a:xfrm>
              <a:off x="2468217" y="3149600"/>
              <a:ext cx="371100" cy="355800"/>
            </a:xfrm>
            <a:prstGeom prst="rect">
              <a:avLst/>
            </a:prstGeom>
          </p:spPr>
          <p:txBody>
            <a:bodyPr lIns="91425" tIns="91425" rIns="91425" bIns="91425" anchor="ctr" anchorCtr="0">
              <a:noAutofit/>
            </a:bodyPr>
            <a:lstStyle/>
            <a:p>
              <a:pPr lvl="0" algn="ctr" rtl="0">
                <a:spcBef>
                  <a:spcPts val="0"/>
                </a:spcBef>
                <a:buNone/>
              </a:pPr>
              <a:r>
                <a:rPr lang="en"/>
                <a:t>2</a:t>
              </a:r>
            </a:p>
          </p:txBody>
        </p:sp>
        <p:sp>
          <p:nvSpPr>
            <p:cNvPr id="1277" name="Shape 1277"/>
            <p:cNvSpPr txBox="1"/>
            <p:nvPr/>
          </p:nvSpPr>
          <p:spPr>
            <a:xfrm>
              <a:off x="1447800" y="2438400"/>
              <a:ext cx="371100" cy="355800"/>
            </a:xfrm>
            <a:prstGeom prst="rect">
              <a:avLst/>
            </a:prstGeom>
          </p:spPr>
          <p:txBody>
            <a:bodyPr lIns="91425" tIns="91425" rIns="91425" bIns="91425" anchor="ctr" anchorCtr="0">
              <a:noAutofit/>
            </a:bodyPr>
            <a:lstStyle/>
            <a:p>
              <a:pPr lvl="0" algn="ctr" rtl="0">
                <a:spcBef>
                  <a:spcPts val="0"/>
                </a:spcBef>
                <a:buNone/>
              </a:pPr>
              <a:r>
                <a:rPr lang="en"/>
                <a:t>1</a:t>
              </a:r>
            </a:p>
          </p:txBody>
        </p:sp>
        <p:sp>
          <p:nvSpPr>
            <p:cNvPr id="1278" name="Shape 1278"/>
            <p:cNvSpPr txBox="1"/>
            <p:nvPr/>
          </p:nvSpPr>
          <p:spPr>
            <a:xfrm>
              <a:off x="1447800" y="2082800"/>
              <a:ext cx="371100" cy="355800"/>
            </a:xfrm>
            <a:prstGeom prst="rect">
              <a:avLst/>
            </a:prstGeom>
          </p:spPr>
          <p:txBody>
            <a:bodyPr lIns="91425" tIns="91425" rIns="91425" bIns="91425" anchor="ctr" anchorCtr="0">
              <a:noAutofit/>
            </a:bodyPr>
            <a:lstStyle/>
            <a:p>
              <a:pPr lvl="0" algn="ctr" rtl="0">
                <a:spcBef>
                  <a:spcPts val="0"/>
                </a:spcBef>
                <a:buNone/>
              </a:pPr>
              <a:r>
                <a:rPr lang="en"/>
                <a:t>2</a:t>
              </a:r>
            </a:p>
          </p:txBody>
        </p:sp>
        <p:sp>
          <p:nvSpPr>
            <p:cNvPr id="1279" name="Shape 1279"/>
            <p:cNvSpPr txBox="1"/>
            <p:nvPr/>
          </p:nvSpPr>
          <p:spPr>
            <a:xfrm>
              <a:off x="1447800" y="1727200"/>
              <a:ext cx="371100" cy="355800"/>
            </a:xfrm>
            <a:prstGeom prst="rect">
              <a:avLst/>
            </a:prstGeom>
          </p:spPr>
          <p:txBody>
            <a:bodyPr lIns="91425" tIns="91425" rIns="91425" bIns="91425" anchor="ctr" anchorCtr="0">
              <a:noAutofit/>
            </a:bodyPr>
            <a:lstStyle/>
            <a:p>
              <a:pPr lvl="0" algn="ctr" rtl="0">
                <a:spcBef>
                  <a:spcPts val="0"/>
                </a:spcBef>
                <a:buNone/>
              </a:pPr>
              <a:r>
                <a:rPr lang="en"/>
                <a:t>3</a:t>
              </a:r>
            </a:p>
          </p:txBody>
        </p:sp>
        <p:sp>
          <p:nvSpPr>
            <p:cNvPr id="1280" name="Shape 1280"/>
            <p:cNvSpPr txBox="1"/>
            <p:nvPr/>
          </p:nvSpPr>
          <p:spPr>
            <a:xfrm>
              <a:off x="1447800" y="1371600"/>
              <a:ext cx="371100" cy="355800"/>
            </a:xfrm>
            <a:prstGeom prst="rect">
              <a:avLst/>
            </a:prstGeom>
          </p:spPr>
          <p:txBody>
            <a:bodyPr lIns="91425" tIns="91425" rIns="91425" bIns="91425" anchor="ctr" anchorCtr="0">
              <a:noAutofit/>
            </a:bodyPr>
            <a:lstStyle/>
            <a:p>
              <a:pPr lvl="0" algn="ctr" rtl="0">
                <a:spcBef>
                  <a:spcPts val="0"/>
                </a:spcBef>
                <a:buNone/>
              </a:pPr>
              <a:r>
                <a:rPr lang="en"/>
                <a:t>4</a:t>
              </a:r>
            </a:p>
          </p:txBody>
        </p:sp>
        <p:sp>
          <p:nvSpPr>
            <p:cNvPr id="1281" name="Shape 1281"/>
            <p:cNvSpPr txBox="1"/>
            <p:nvPr/>
          </p:nvSpPr>
          <p:spPr>
            <a:xfrm>
              <a:off x="1726095" y="3149600"/>
              <a:ext cx="371100" cy="355800"/>
            </a:xfrm>
            <a:prstGeom prst="rect">
              <a:avLst/>
            </a:prstGeom>
          </p:spPr>
          <p:txBody>
            <a:bodyPr lIns="91425" tIns="91425" rIns="91425" bIns="91425" anchor="ctr" anchorCtr="0">
              <a:noAutofit/>
            </a:bodyPr>
            <a:lstStyle/>
            <a:p>
              <a:pPr lvl="0" algn="ctr" rtl="0">
                <a:spcBef>
                  <a:spcPts val="0"/>
                </a:spcBef>
                <a:buNone/>
              </a:pPr>
              <a:r>
                <a:rPr lang="en"/>
                <a:t>0</a:t>
              </a:r>
            </a:p>
          </p:txBody>
        </p:sp>
        <p:sp>
          <p:nvSpPr>
            <p:cNvPr id="1282" name="Shape 1282"/>
            <p:cNvSpPr txBox="1"/>
            <p:nvPr/>
          </p:nvSpPr>
          <p:spPr>
            <a:xfrm>
              <a:off x="1447800" y="2794000"/>
              <a:ext cx="371100" cy="355800"/>
            </a:xfrm>
            <a:prstGeom prst="rect">
              <a:avLst/>
            </a:prstGeom>
          </p:spPr>
          <p:txBody>
            <a:bodyPr lIns="91425" tIns="91425" rIns="91425" bIns="91425" anchor="ctr" anchorCtr="0">
              <a:noAutofit/>
            </a:bodyPr>
            <a:lstStyle/>
            <a:p>
              <a:pPr lvl="0" algn="ctr" rtl="0">
                <a:spcBef>
                  <a:spcPts val="0"/>
                </a:spcBef>
                <a:buNone/>
              </a:pPr>
              <a:r>
                <a:rPr lang="en"/>
                <a:t>0</a:t>
              </a:r>
            </a:p>
          </p:txBody>
        </p:sp>
      </p:grpSp>
      <p:graphicFrame>
        <p:nvGraphicFramePr>
          <p:cNvPr id="1283" name="Shape 1283"/>
          <p:cNvGraphicFramePr/>
          <p:nvPr/>
        </p:nvGraphicFramePr>
        <p:xfrm>
          <a:off x="554700" y="3238219"/>
          <a:ext cx="2394250" cy="829818"/>
        </p:xfrm>
        <a:graphic>
          <a:graphicData uri="http://schemas.openxmlformats.org/drawingml/2006/table">
            <a:tbl>
              <a:tblPr>
                <a:noFill/>
                <a:tableStyleId>{3BF26197-7F04-4073-A954-AD44901D4253}</a:tableStyleId>
              </a:tblPr>
              <a:tblGrid>
                <a:gridCol w="1197125"/>
                <a:gridCol w="1197125"/>
              </a:tblGrid>
              <a:tr h="0">
                <a:tc>
                  <a:txBody>
                    <a:bodyPr/>
                    <a:lstStyle/>
                    <a:p>
                      <a:pPr lvl="0" algn="ctr" rtl="0">
                        <a:spcBef>
                          <a:spcPts val="0"/>
                        </a:spcBef>
                        <a:buNone/>
                      </a:pPr>
                      <a:r>
                        <a:rPr lang="en" sz="1440">
                          <a:solidFill>
                            <a:srgbClr val="0000FF"/>
                          </a:solidFill>
                          <a:latin typeface="Droid Serif"/>
                          <a:ea typeface="Droid Serif"/>
                          <a:cs typeface="Droid Serif"/>
                          <a:sym typeface="Droid Serif"/>
                        </a:rPr>
                        <a:t>color</a:t>
                      </a:r>
                    </a:p>
                  </a:txBody>
                  <a:tcPr marL="28575" marR="28575" marT="28575" marB="28575" anchor="ctr">
                    <a:lnL w="9525" cap="flat">
                      <a:solidFill>
                        <a:srgbClr val="000000"/>
                      </a:solidFill>
                      <a:prstDash val="solid"/>
                      <a:round/>
                      <a:headEnd type="none" w="med" len="med"/>
                      <a:tailEnd type="none" w="med" len="med"/>
                    </a:lnL>
                    <a:lnR w="9525" cap="flat">
                      <a:solidFill>
                        <a:srgbClr val="0000FF"/>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260">
                          <a:solidFill>
                            <a:srgbClr val="0000FF"/>
                          </a:solidFill>
                          <a:latin typeface="Droid Serif"/>
                          <a:ea typeface="Droid Serif"/>
                          <a:cs typeface="Droid Serif"/>
                          <a:sym typeface="Droid Serif"/>
                        </a:rPr>
                        <a:t>binary</a:t>
                      </a:r>
                    </a:p>
                  </a:txBody>
                  <a:tcPr marL="28575" marR="28575" marT="28575" marB="28575" anchor="ctr">
                    <a:lnL w="9525" cap="flat">
                      <a:solidFill>
                        <a:srgbClr val="0000FF"/>
                      </a:solidFill>
                      <a:prstDash val="solid"/>
                      <a:round/>
                      <a:headEnd type="none" w="med" len="med"/>
                      <a:tailEnd type="none" w="med" len="med"/>
                    </a:lnL>
                    <a:lnR w="9525" cap="flat">
                      <a:solidFill>
                        <a:srgbClr val="0000FF"/>
                      </a:solidFill>
                      <a:prstDash val="solid"/>
                      <a:round/>
                      <a:headEnd type="none" w="med" len="med"/>
                      <a:tailEnd type="none" w="med" len="med"/>
                    </a:lnR>
                    <a:lnT w="9525" cap="flat">
                      <a:solidFill>
                        <a:srgbClr val="0000FF"/>
                      </a:solidFill>
                      <a:prstDash val="solid"/>
                      <a:round/>
                      <a:headEnd type="none" w="med" len="med"/>
                      <a:tailEnd type="none" w="med" len="med"/>
                    </a:lnT>
                    <a:lnB w="9525" cap="flat">
                      <a:solidFill>
                        <a:srgbClr val="0000FF"/>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Droid Serif"/>
                          <a:ea typeface="Droid Serif"/>
                          <a:cs typeface="Droid Serif"/>
                          <a:sym typeface="Droid Serif"/>
                        </a:rPr>
                        <a:t>red</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latin typeface="Droid Serif"/>
                          <a:ea typeface="Droid Serif"/>
                          <a:cs typeface="Droid Serif"/>
                          <a:sym typeface="Droid Serif"/>
                        </a:rPr>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FF"/>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Droid Serif"/>
                          <a:ea typeface="Droid Serif"/>
                          <a:cs typeface="Droid Serif"/>
                          <a:sym typeface="Droid Serif"/>
                        </a:rPr>
                        <a:t>yellow</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latin typeface="Droid Serif"/>
                          <a:ea typeface="Droid Serif"/>
                          <a:cs typeface="Droid Serif"/>
                          <a:sym typeface="Droid Serif"/>
                        </a:rPr>
                        <a:t>001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graphicFrame>
        <p:nvGraphicFramePr>
          <p:cNvPr id="1284" name="Shape 1284"/>
          <p:cNvGraphicFramePr/>
          <p:nvPr/>
        </p:nvGraphicFramePr>
        <p:xfrm>
          <a:off x="554700" y="4453757"/>
          <a:ext cx="2997250" cy="829818"/>
        </p:xfrm>
        <a:graphic>
          <a:graphicData uri="http://schemas.openxmlformats.org/drawingml/2006/table">
            <a:tbl>
              <a:tblPr>
                <a:noFill/>
                <a:tableStyleId>{FC0C94E5-2F02-4AA6-A50E-F4B5456E643F}</a:tableStyleId>
              </a:tblPr>
              <a:tblGrid>
                <a:gridCol w="1498625"/>
                <a:gridCol w="1498625"/>
              </a:tblGrid>
              <a:tr h="0">
                <a:tc>
                  <a:txBody>
                    <a:bodyPr/>
                    <a:lstStyle/>
                    <a:p>
                      <a:pPr lvl="0" algn="ctr" rtl="0">
                        <a:spcBef>
                          <a:spcPts val="0"/>
                        </a:spcBef>
                        <a:buNone/>
                      </a:pPr>
                      <a:r>
                        <a:rPr lang="en" sz="1440">
                          <a:solidFill>
                            <a:srgbClr val="0000FF"/>
                          </a:solidFill>
                          <a:latin typeface="Droid Serif"/>
                          <a:ea typeface="Droid Serif"/>
                          <a:cs typeface="Droid Serif"/>
                          <a:sym typeface="Droid Serif"/>
                        </a:rPr>
                        <a:t>brick type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260">
                          <a:solidFill>
                            <a:srgbClr val="0000FF"/>
                          </a:solidFill>
                          <a:latin typeface="Droid Serif"/>
                          <a:ea typeface="Droid Serif"/>
                          <a:cs typeface="Droid Serif"/>
                          <a:sym typeface="Droid Serif"/>
                        </a:rPr>
                        <a:t>binary</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Droid Serif"/>
                          <a:ea typeface="Droid Serif"/>
                          <a:cs typeface="Droid Serif"/>
                          <a:sym typeface="Droid Serif"/>
                        </a:rPr>
                        <a:t>2X3</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solidFill>
                            <a:srgbClr val="000000"/>
                          </a:solidFill>
                          <a:latin typeface="Droid Serif"/>
                          <a:ea typeface="Droid Serif"/>
                          <a:cs typeface="Droid Serif"/>
                          <a:sym typeface="Droid Serif"/>
                        </a:rPr>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Droid Serif"/>
                          <a:ea typeface="Droid Serif"/>
                          <a:cs typeface="Droid Serif"/>
                          <a:sym typeface="Droid Serif"/>
                        </a:rPr>
                        <a:t>2X2</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latin typeface="Droid Serif"/>
                          <a:ea typeface="Droid Serif"/>
                          <a:cs typeface="Droid Serif"/>
                          <a:sym typeface="Droid Serif"/>
                        </a:rPr>
                        <a:t>00</a:t>
                      </a:r>
                      <a:r>
                        <a:rPr lang="en" sz="1440" b="1">
                          <a:solidFill>
                            <a:srgbClr val="000000"/>
                          </a:solidFill>
                          <a:latin typeface="Droid Serif"/>
                          <a:ea typeface="Droid Serif"/>
                          <a:cs typeface="Droid Serif"/>
                          <a:sym typeface="Droid Serif"/>
                        </a:rPr>
                        <a:t>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graphicFrame>
        <p:nvGraphicFramePr>
          <p:cNvPr id="1285" name="Shape 1285"/>
          <p:cNvGraphicFramePr/>
          <p:nvPr/>
        </p:nvGraphicFramePr>
        <p:xfrm>
          <a:off x="554700" y="5669269"/>
          <a:ext cx="2525650" cy="829818"/>
        </p:xfrm>
        <a:graphic>
          <a:graphicData uri="http://schemas.openxmlformats.org/drawingml/2006/table">
            <a:tbl>
              <a:tblPr>
                <a:noFill/>
                <a:tableStyleId>{CB3FFDAA-7285-4A13-A6E4-D2E1E30CFE5D}</a:tableStyleId>
              </a:tblPr>
              <a:tblGrid>
                <a:gridCol w="1262825"/>
                <a:gridCol w="1262825"/>
              </a:tblGrid>
              <a:tr h="0">
                <a:tc>
                  <a:txBody>
                    <a:bodyPr/>
                    <a:lstStyle/>
                    <a:p>
                      <a:pPr lvl="0" algn="ctr" rtl="0">
                        <a:spcBef>
                          <a:spcPts val="0"/>
                        </a:spcBef>
                        <a:buNone/>
                      </a:pPr>
                      <a:r>
                        <a:rPr lang="en" sz="1440">
                          <a:solidFill>
                            <a:srgbClr val="0000FF"/>
                          </a:solidFill>
                          <a:latin typeface="Droid Serif"/>
                          <a:ea typeface="Droid Serif"/>
                          <a:cs typeface="Droid Serif"/>
                          <a:sym typeface="Droid Serif"/>
                        </a:rPr>
                        <a:t>orientation</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260">
                          <a:solidFill>
                            <a:srgbClr val="0000FF"/>
                          </a:solidFill>
                          <a:latin typeface="Droid Serif"/>
                          <a:ea typeface="Droid Serif"/>
                          <a:cs typeface="Droid Serif"/>
                          <a:sym typeface="Droid Serif"/>
                        </a:rPr>
                        <a:t>binary</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Droid Serif"/>
                          <a:ea typeface="Droid Serif"/>
                          <a:cs typeface="Droid Serif"/>
                          <a:sym typeface="Droid Serif"/>
                        </a:rPr>
                        <a:t>horizontal</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solidFill>
                            <a:srgbClr val="000000"/>
                          </a:solidFill>
                          <a:latin typeface="Droid Serif"/>
                          <a:ea typeface="Droid Serif"/>
                          <a:cs typeface="Droid Serif"/>
                          <a:sym typeface="Droid Serif"/>
                        </a:rPr>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Droid Serif"/>
                          <a:ea typeface="Droid Serif"/>
                          <a:cs typeface="Droid Serif"/>
                          <a:sym typeface="Droid Serif"/>
                        </a:rPr>
                        <a:t>vertical</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latin typeface="Droid Serif"/>
                          <a:ea typeface="Droid Serif"/>
                          <a:cs typeface="Droid Serif"/>
                          <a:sym typeface="Droid Serif"/>
                        </a:rPr>
                        <a:t>00</a:t>
                      </a:r>
                      <a:r>
                        <a:rPr lang="en" sz="1440" b="1">
                          <a:solidFill>
                            <a:srgbClr val="000000"/>
                          </a:solidFill>
                          <a:latin typeface="Droid Serif"/>
                          <a:ea typeface="Droid Serif"/>
                          <a:cs typeface="Droid Serif"/>
                          <a:sym typeface="Droid Serif"/>
                        </a:rPr>
                        <a:t>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sp>
        <p:nvSpPr>
          <p:cNvPr id="1286" name="Shape 1286"/>
          <p:cNvSpPr txBox="1"/>
          <p:nvPr/>
        </p:nvSpPr>
        <p:spPr>
          <a:xfrm>
            <a:off x="6359050" y="4930762"/>
            <a:ext cx="1760100" cy="552300"/>
          </a:xfrm>
          <a:prstGeom prst="rect">
            <a:avLst/>
          </a:prstGeom>
          <a:solidFill>
            <a:srgbClr val="F4CCCC"/>
          </a:solidFill>
        </p:spPr>
        <p:txBody>
          <a:bodyPr lIns="91425" tIns="91425" rIns="91425" bIns="91425" anchor="t" anchorCtr="0">
            <a:noAutofit/>
          </a:bodyPr>
          <a:lstStyle/>
          <a:p>
            <a:pPr lvl="0" algn="ctr" rtl="0">
              <a:spcBef>
                <a:spcPts val="0"/>
              </a:spcBef>
              <a:buNone/>
            </a:pPr>
            <a:r>
              <a:rPr lang="en" sz="2400" b="1">
                <a:solidFill>
                  <a:srgbClr val="CC0000"/>
                </a:solidFill>
                <a:latin typeface="Droid Serif"/>
                <a:ea typeface="Droid Serif"/>
                <a:cs typeface="Droid Serif"/>
                <a:sym typeface="Droid Serif"/>
              </a:rPr>
              <a:t>CODES</a:t>
            </a:r>
          </a:p>
        </p:txBody>
      </p:sp>
      <p:sp>
        <p:nvSpPr>
          <p:cNvPr id="1287" name="Shape 1287"/>
          <p:cNvSpPr txBox="1">
            <a:spLocks noGrp="1"/>
          </p:cNvSpPr>
          <p:nvPr>
            <p:ph type="body" idx="1"/>
          </p:nvPr>
        </p:nvSpPr>
        <p:spPr>
          <a:xfrm>
            <a:off x="457200" y="854950"/>
            <a:ext cx="5196300" cy="552300"/>
          </a:xfrm>
          <a:prstGeom prst="rect">
            <a:avLst/>
          </a:prstGeom>
        </p:spPr>
        <p:txBody>
          <a:bodyPr lIns="91425" tIns="91425" rIns="91425" bIns="91425" anchor="t" anchorCtr="0">
            <a:noAutofit/>
          </a:bodyPr>
          <a:lstStyle/>
          <a:p>
            <a:pPr lvl="0" rtl="0">
              <a:spcBef>
                <a:spcPts val="0"/>
              </a:spcBef>
              <a:buNone/>
            </a:pPr>
            <a:r>
              <a:rPr lang="en" sz="1800">
                <a:solidFill>
                  <a:srgbClr val="000000"/>
                </a:solidFill>
                <a:latin typeface="Droid Serif"/>
                <a:ea typeface="Droid Serif"/>
                <a:cs typeface="Droid Serif"/>
                <a:sym typeface="Droid Serif"/>
              </a:rPr>
              <a:t>Suppose we want to encode these blocks:</a:t>
            </a: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p:txBody>
      </p:sp>
      <p:sp>
        <p:nvSpPr>
          <p:cNvPr id="1288" name="Shape 1288"/>
          <p:cNvSpPr txBox="1">
            <a:spLocks noGrp="1"/>
          </p:cNvSpPr>
          <p:nvPr>
            <p:ph type="body" idx="2"/>
          </p:nvPr>
        </p:nvSpPr>
        <p:spPr>
          <a:xfrm>
            <a:off x="554700" y="1954300"/>
            <a:ext cx="4471199" cy="822900"/>
          </a:xfrm>
          <a:prstGeom prst="rect">
            <a:avLst/>
          </a:prstGeom>
          <a:solidFill>
            <a:srgbClr val="FCE5CD"/>
          </a:solidFill>
        </p:spPr>
        <p:txBody>
          <a:bodyPr lIns="91425" tIns="91425" rIns="91425" bIns="91425" anchor="t" anchorCtr="0">
            <a:noAutofit/>
          </a:bodyPr>
          <a:lstStyle/>
          <a:p>
            <a:pPr lvl="0" algn="ctr" rtl="0">
              <a:spcBef>
                <a:spcPts val="0"/>
              </a:spcBef>
              <a:buNone/>
            </a:pPr>
            <a:r>
              <a:rPr lang="en" sz="1800">
                <a:solidFill>
                  <a:srgbClr val="000000"/>
                </a:solidFill>
                <a:latin typeface="Droid Serif"/>
                <a:ea typeface="Droid Serif"/>
                <a:cs typeface="Droid Serif"/>
                <a:sym typeface="Droid Serif"/>
              </a:rPr>
              <a:t>What  </a:t>
            </a:r>
            <a:r>
              <a:rPr lang="en" sz="1800" b="1" i="1">
                <a:solidFill>
                  <a:srgbClr val="000000"/>
                </a:solidFill>
                <a:latin typeface="Droid Serif"/>
                <a:ea typeface="Droid Serif"/>
                <a:cs typeface="Droid Serif"/>
                <a:sym typeface="Droid Serif"/>
              </a:rPr>
              <a:t>characteristics </a:t>
            </a:r>
            <a:r>
              <a:rPr lang="en" sz="1800">
                <a:solidFill>
                  <a:srgbClr val="000000"/>
                </a:solidFill>
                <a:latin typeface="Droid Serif"/>
                <a:ea typeface="Droid Serif"/>
                <a:cs typeface="Droid Serif"/>
                <a:sym typeface="Droid Serif"/>
              </a:rPr>
              <a:t> of the blocks will we need to represent?</a:t>
            </a: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p:txBody>
      </p:sp>
      <p:sp>
        <p:nvSpPr>
          <p:cNvPr id="1289" name="Shape 1289"/>
          <p:cNvSpPr txBox="1"/>
          <p:nvPr/>
        </p:nvSpPr>
        <p:spPr>
          <a:xfrm>
            <a:off x="3128100" y="3339312"/>
            <a:ext cx="1760100" cy="552300"/>
          </a:xfrm>
          <a:prstGeom prst="rect">
            <a:avLst/>
          </a:prstGeom>
        </p:spPr>
        <p:txBody>
          <a:bodyPr lIns="91425" tIns="91425" rIns="91425" bIns="91425" anchor="t" anchorCtr="0">
            <a:noAutofit/>
          </a:bodyPr>
          <a:lstStyle/>
          <a:p>
            <a:pPr lvl="0" algn="ctr" rtl="0">
              <a:spcBef>
                <a:spcPts val="0"/>
              </a:spcBef>
              <a:buNone/>
            </a:pPr>
            <a:r>
              <a:rPr lang="en" sz="2400" b="1">
                <a:latin typeface="Droid Serif"/>
                <a:ea typeface="Droid Serif"/>
                <a:cs typeface="Droid Serif"/>
                <a:sym typeface="Droid Serif"/>
              </a:rPr>
              <a:t>color</a:t>
            </a:r>
          </a:p>
        </p:txBody>
      </p:sp>
      <p:sp>
        <p:nvSpPr>
          <p:cNvPr id="1290" name="Shape 1290"/>
          <p:cNvSpPr txBox="1"/>
          <p:nvPr/>
        </p:nvSpPr>
        <p:spPr>
          <a:xfrm>
            <a:off x="3809100" y="4591937"/>
            <a:ext cx="1760100" cy="552300"/>
          </a:xfrm>
          <a:prstGeom prst="rect">
            <a:avLst/>
          </a:prstGeom>
        </p:spPr>
        <p:txBody>
          <a:bodyPr lIns="91425" tIns="91425" rIns="91425" bIns="91425" anchor="t" anchorCtr="0">
            <a:noAutofit/>
          </a:bodyPr>
          <a:lstStyle/>
          <a:p>
            <a:pPr lvl="0" algn="ctr" rtl="0">
              <a:spcBef>
                <a:spcPts val="0"/>
              </a:spcBef>
              <a:buNone/>
            </a:pPr>
            <a:r>
              <a:rPr lang="en" sz="2400" b="1">
                <a:latin typeface="Droid Serif"/>
                <a:ea typeface="Droid Serif"/>
                <a:cs typeface="Droid Serif"/>
                <a:sym typeface="Droid Serif"/>
              </a:rPr>
              <a:t>brick type</a:t>
            </a:r>
          </a:p>
        </p:txBody>
      </p:sp>
      <p:sp>
        <p:nvSpPr>
          <p:cNvPr id="1291" name="Shape 1291"/>
          <p:cNvSpPr txBox="1"/>
          <p:nvPr/>
        </p:nvSpPr>
        <p:spPr>
          <a:xfrm>
            <a:off x="3259200" y="5844550"/>
            <a:ext cx="2394299" cy="552300"/>
          </a:xfrm>
          <a:prstGeom prst="rect">
            <a:avLst/>
          </a:prstGeom>
        </p:spPr>
        <p:txBody>
          <a:bodyPr lIns="91425" tIns="91425" rIns="91425" bIns="91425" anchor="t" anchorCtr="0">
            <a:noAutofit/>
          </a:bodyPr>
          <a:lstStyle/>
          <a:p>
            <a:pPr lvl="0" algn="ctr" rtl="0">
              <a:spcBef>
                <a:spcPts val="0"/>
              </a:spcBef>
              <a:buNone/>
            </a:pPr>
            <a:r>
              <a:rPr lang="en" sz="2400" b="1">
                <a:latin typeface="Droid Serif"/>
                <a:ea typeface="Droid Serif"/>
                <a:cs typeface="Droid Serif"/>
                <a:sym typeface="Droid Serif"/>
              </a:rPr>
              <a:t>orientation</a:t>
            </a:r>
          </a:p>
        </p:txBody>
      </p:sp>
      <p:sp>
        <p:nvSpPr>
          <p:cNvPr id="1292" name="Shape 1292"/>
          <p:cNvSpPr txBox="1"/>
          <p:nvPr/>
        </p:nvSpPr>
        <p:spPr>
          <a:xfrm>
            <a:off x="6494575" y="6159575"/>
            <a:ext cx="2394299" cy="552300"/>
          </a:xfrm>
          <a:prstGeom prst="rect">
            <a:avLst/>
          </a:prstGeom>
        </p:spPr>
        <p:txBody>
          <a:bodyPr lIns="91425" tIns="91425" rIns="91425" bIns="91425" anchor="t" anchorCtr="0">
            <a:noAutofit/>
          </a:bodyPr>
          <a:lstStyle/>
          <a:p>
            <a:pPr lvl="0" algn="ctr" rtl="0">
              <a:spcBef>
                <a:spcPts val="0"/>
              </a:spcBef>
              <a:buNone/>
            </a:pPr>
            <a:r>
              <a:rPr lang="en" sz="2400" b="1">
                <a:latin typeface="Droid Serif"/>
                <a:ea typeface="Droid Serif"/>
                <a:cs typeface="Droid Serif"/>
                <a:sym typeface="Droid Serif"/>
              </a:rPr>
              <a:t>+ coordinates!</a:t>
            </a:r>
          </a:p>
        </p:txBody>
      </p:sp>
    </p:spTree>
  </p:cSld>
  <p:clrMapOvr>
    <a:masterClrMapping/>
  </p:clrMapOvr>
  <p:transition spd="slow">
    <p:cut/>
  </p:transition>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Shape 1296"/>
        <p:cNvGrpSpPr/>
        <p:nvPr/>
      </p:nvGrpSpPr>
      <p:grpSpPr>
        <a:xfrm>
          <a:off x="0" y="0"/>
          <a:ext cx="0" cy="0"/>
          <a:chOff x="0" y="0"/>
          <a:chExt cx="0" cy="0"/>
        </a:xfrm>
      </p:grpSpPr>
      <p:graphicFrame>
        <p:nvGraphicFramePr>
          <p:cNvPr id="1297" name="Shape 1297"/>
          <p:cNvGraphicFramePr/>
          <p:nvPr/>
        </p:nvGraphicFramePr>
        <p:xfrm>
          <a:off x="457200" y="5669257"/>
          <a:ext cx="2394250" cy="829818"/>
        </p:xfrm>
        <a:graphic>
          <a:graphicData uri="http://schemas.openxmlformats.org/drawingml/2006/table">
            <a:tbl>
              <a:tblPr>
                <a:noFill/>
                <a:tableStyleId>{97A18E59-1590-44F0-9223-079A9F2BFA0B}</a:tableStyleId>
              </a:tblPr>
              <a:tblGrid>
                <a:gridCol w="1197125"/>
                <a:gridCol w="1197125"/>
              </a:tblGrid>
              <a:tr h="0">
                <a:tc>
                  <a:txBody>
                    <a:bodyPr/>
                    <a:lstStyle/>
                    <a:p>
                      <a:pPr lvl="0" algn="ctr" rtl="0">
                        <a:spcBef>
                          <a:spcPts val="0"/>
                        </a:spcBef>
                        <a:buNone/>
                      </a:pPr>
                      <a:r>
                        <a:rPr lang="en" sz="1440">
                          <a:solidFill>
                            <a:srgbClr val="0000FF"/>
                          </a:solidFill>
                          <a:latin typeface="Arial"/>
                          <a:ea typeface="Arial"/>
                          <a:cs typeface="Arial"/>
                          <a:sym typeface="Arial"/>
                        </a:rPr>
                        <a:t>color</a:t>
                      </a:r>
                    </a:p>
                  </a:txBody>
                  <a:tcPr marL="28575" marR="28575" marT="28575" marB="28575" anchor="ctr">
                    <a:lnL w="9525" cap="flat">
                      <a:solidFill>
                        <a:srgbClr val="000000"/>
                      </a:solidFill>
                      <a:prstDash val="solid"/>
                      <a:round/>
                      <a:headEnd type="none" w="med" len="med"/>
                      <a:tailEnd type="none" w="med" len="med"/>
                    </a:lnL>
                    <a:lnR w="9525" cap="flat">
                      <a:solidFill>
                        <a:srgbClr val="0000FF"/>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260">
                          <a:solidFill>
                            <a:srgbClr val="0000FF"/>
                          </a:solidFill>
                        </a:rPr>
                        <a:t>binary</a:t>
                      </a:r>
                    </a:p>
                  </a:txBody>
                  <a:tcPr marL="28575" marR="28575" marT="28575" marB="28575" anchor="ctr">
                    <a:lnL w="9525" cap="flat">
                      <a:solidFill>
                        <a:srgbClr val="0000FF"/>
                      </a:solidFill>
                      <a:prstDash val="solid"/>
                      <a:round/>
                      <a:headEnd type="none" w="med" len="med"/>
                      <a:tailEnd type="none" w="med" len="med"/>
                    </a:lnL>
                    <a:lnR w="9525" cap="flat">
                      <a:solidFill>
                        <a:srgbClr val="0000FF"/>
                      </a:solidFill>
                      <a:prstDash val="solid"/>
                      <a:round/>
                      <a:headEnd type="none" w="med" len="med"/>
                      <a:tailEnd type="none" w="med" len="med"/>
                    </a:lnR>
                    <a:lnT w="9525" cap="flat">
                      <a:solidFill>
                        <a:srgbClr val="0000FF"/>
                      </a:solidFill>
                      <a:prstDash val="solid"/>
                      <a:round/>
                      <a:headEnd type="none" w="med" len="med"/>
                      <a:tailEnd type="none" w="med" len="med"/>
                    </a:lnT>
                    <a:lnB w="9525" cap="flat">
                      <a:solidFill>
                        <a:srgbClr val="0000FF"/>
                      </a:solidFill>
                      <a:prstDash val="solid"/>
                      <a:round/>
                      <a:headEnd type="none" w="med" len="med"/>
                      <a:tailEnd type="none" w="med" len="med"/>
                    </a:lnB>
                  </a:tcPr>
                </a:tc>
              </a:tr>
              <a:tr h="0">
                <a:tc>
                  <a:txBody>
                    <a:bodyPr/>
                    <a:lstStyle/>
                    <a:p>
                      <a:pPr lvl="0" algn="ctr" rtl="0">
                        <a:spcBef>
                          <a:spcPts val="0"/>
                        </a:spcBef>
                        <a:buNone/>
                      </a:pPr>
                      <a:r>
                        <a:rPr lang="en" sz="1440" b="1"/>
                        <a:t>White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FF"/>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t>Blue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t>001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graphicFrame>
        <p:nvGraphicFramePr>
          <p:cNvPr id="1298" name="Shape 1298"/>
          <p:cNvGraphicFramePr/>
          <p:nvPr/>
        </p:nvGraphicFramePr>
        <p:xfrm>
          <a:off x="3200400" y="5669257"/>
          <a:ext cx="2997250" cy="829818"/>
        </p:xfrm>
        <a:graphic>
          <a:graphicData uri="http://schemas.openxmlformats.org/drawingml/2006/table">
            <a:tbl>
              <a:tblPr>
                <a:noFill/>
                <a:tableStyleId>{377DA47D-FA53-4393-BBCB-D75702BCD806}</a:tableStyleId>
              </a:tblPr>
              <a:tblGrid>
                <a:gridCol w="1498625"/>
                <a:gridCol w="1498625"/>
              </a:tblGrid>
              <a:tr h="0">
                <a:tc>
                  <a:txBody>
                    <a:bodyPr/>
                    <a:lstStyle/>
                    <a:p>
                      <a:pPr lvl="0" algn="ctr" rtl="0">
                        <a:spcBef>
                          <a:spcPts val="0"/>
                        </a:spcBef>
                        <a:buNone/>
                      </a:pPr>
                      <a:r>
                        <a:rPr lang="en" sz="1440">
                          <a:solidFill>
                            <a:srgbClr val="0000FF"/>
                          </a:solidFill>
                          <a:latin typeface="Arial"/>
                          <a:ea typeface="Arial"/>
                          <a:cs typeface="Arial"/>
                          <a:sym typeface="Arial"/>
                        </a:rPr>
                        <a:t>brick type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260">
                          <a:solidFill>
                            <a:srgbClr val="0000FF"/>
                          </a:solidFill>
                        </a:rPr>
                        <a:t>binary</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Arial"/>
                          <a:ea typeface="Arial"/>
                          <a:cs typeface="Arial"/>
                          <a:sym typeface="Arial"/>
                        </a:rPr>
                        <a:t>2X3</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solidFill>
                            <a:srgbClr val="000000"/>
                          </a:solidFill>
                          <a:latin typeface="Arial"/>
                          <a:ea typeface="Arial"/>
                          <a:cs typeface="Arial"/>
                          <a:sym typeface="Arial"/>
                        </a:rPr>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Arial"/>
                          <a:ea typeface="Arial"/>
                          <a:cs typeface="Arial"/>
                          <a:sym typeface="Arial"/>
                        </a:rPr>
                        <a:t>2X2</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t>00</a:t>
                      </a:r>
                      <a:r>
                        <a:rPr lang="en" sz="1440" b="1">
                          <a:solidFill>
                            <a:srgbClr val="000000"/>
                          </a:solidFill>
                          <a:latin typeface="Arial"/>
                          <a:ea typeface="Arial"/>
                          <a:cs typeface="Arial"/>
                          <a:sym typeface="Arial"/>
                        </a:rPr>
                        <a:t>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graphicFrame>
        <p:nvGraphicFramePr>
          <p:cNvPr id="1299" name="Shape 1299"/>
          <p:cNvGraphicFramePr/>
          <p:nvPr/>
        </p:nvGraphicFramePr>
        <p:xfrm>
          <a:off x="6400800" y="5654294"/>
          <a:ext cx="2525650" cy="829818"/>
        </p:xfrm>
        <a:graphic>
          <a:graphicData uri="http://schemas.openxmlformats.org/drawingml/2006/table">
            <a:tbl>
              <a:tblPr>
                <a:noFill/>
                <a:tableStyleId>{27B59373-024D-41D3-AC8E-96AEF5A820D4}</a:tableStyleId>
              </a:tblPr>
              <a:tblGrid>
                <a:gridCol w="1262825"/>
                <a:gridCol w="1262825"/>
              </a:tblGrid>
              <a:tr h="0">
                <a:tc>
                  <a:txBody>
                    <a:bodyPr/>
                    <a:lstStyle/>
                    <a:p>
                      <a:pPr lvl="0" algn="ctr" rtl="0">
                        <a:spcBef>
                          <a:spcPts val="0"/>
                        </a:spcBef>
                        <a:buNone/>
                      </a:pPr>
                      <a:r>
                        <a:rPr lang="en" sz="1440">
                          <a:solidFill>
                            <a:srgbClr val="0000FF"/>
                          </a:solidFill>
                          <a:latin typeface="Arial"/>
                          <a:ea typeface="Arial"/>
                          <a:cs typeface="Arial"/>
                          <a:sym typeface="Arial"/>
                        </a:rPr>
                        <a:t>orientation</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260">
                          <a:solidFill>
                            <a:srgbClr val="0000FF"/>
                          </a:solidFill>
                        </a:rPr>
                        <a:t>binary</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Arial"/>
                          <a:ea typeface="Arial"/>
                          <a:cs typeface="Arial"/>
                          <a:sym typeface="Arial"/>
                        </a:rPr>
                        <a:t>horizontal</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solidFill>
                            <a:srgbClr val="000000"/>
                          </a:solidFill>
                          <a:latin typeface="Arial"/>
                          <a:ea typeface="Arial"/>
                          <a:cs typeface="Arial"/>
                          <a:sym typeface="Arial"/>
                        </a:rPr>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Arial"/>
                          <a:ea typeface="Arial"/>
                          <a:cs typeface="Arial"/>
                          <a:sym typeface="Arial"/>
                        </a:rPr>
                        <a:t>vertical</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t>00</a:t>
                      </a:r>
                      <a:r>
                        <a:rPr lang="en" sz="1440" b="1">
                          <a:solidFill>
                            <a:srgbClr val="000000"/>
                          </a:solidFill>
                          <a:latin typeface="Arial"/>
                          <a:ea typeface="Arial"/>
                          <a:cs typeface="Arial"/>
                          <a:sym typeface="Arial"/>
                        </a:rPr>
                        <a:t>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sp>
        <p:nvSpPr>
          <p:cNvPr id="1300" name="Shape 1300"/>
          <p:cNvSpPr txBox="1"/>
          <p:nvPr/>
        </p:nvSpPr>
        <p:spPr>
          <a:xfrm>
            <a:off x="382000" y="5030400"/>
            <a:ext cx="3189900" cy="552300"/>
          </a:xfrm>
          <a:prstGeom prst="rect">
            <a:avLst/>
          </a:prstGeom>
        </p:spPr>
        <p:txBody>
          <a:bodyPr lIns="91425" tIns="91425" rIns="91425" bIns="91425" anchor="t" anchorCtr="0">
            <a:noAutofit/>
          </a:bodyPr>
          <a:lstStyle/>
          <a:p>
            <a:pPr lvl="0" rtl="0">
              <a:spcBef>
                <a:spcPts val="0"/>
              </a:spcBef>
              <a:buNone/>
            </a:pPr>
            <a:r>
              <a:rPr lang="en" sz="2666">
                <a:solidFill>
                  <a:srgbClr val="000000"/>
                </a:solidFill>
                <a:latin typeface="Droid Serif"/>
                <a:ea typeface="Droid Serif"/>
                <a:cs typeface="Droid Serif"/>
                <a:sym typeface="Droid Serif"/>
              </a:rPr>
              <a:t>Lege</a:t>
            </a:r>
            <a:r>
              <a:rPr lang="en" sz="2666">
                <a:latin typeface="Droid Serif"/>
                <a:ea typeface="Droid Serif"/>
                <a:cs typeface="Droid Serif"/>
                <a:sym typeface="Droid Serif"/>
              </a:rPr>
              <a:t>n</a:t>
            </a:r>
            <a:r>
              <a:rPr lang="en" sz="2666">
                <a:solidFill>
                  <a:srgbClr val="000000"/>
                </a:solidFill>
                <a:latin typeface="Droid Serif"/>
                <a:ea typeface="Droid Serif"/>
                <a:cs typeface="Droid Serif"/>
                <a:sym typeface="Droid Serif"/>
              </a:rPr>
              <a:t>d</a:t>
            </a:r>
            <a:r>
              <a:rPr lang="en" sz="2666">
                <a:latin typeface="Droid Serif"/>
                <a:ea typeface="Droid Serif"/>
                <a:cs typeface="Droid Serif"/>
                <a:sym typeface="Droid Serif"/>
              </a:rPr>
              <a:t>/</a:t>
            </a:r>
            <a:r>
              <a:rPr lang="en" sz="2666">
                <a:solidFill>
                  <a:srgbClr val="000000"/>
                </a:solidFill>
                <a:latin typeface="Droid Serif"/>
                <a:ea typeface="Droid Serif"/>
                <a:cs typeface="Droid Serif"/>
                <a:sym typeface="Droid Serif"/>
              </a:rPr>
              <a:t>codes:</a:t>
            </a:r>
          </a:p>
        </p:txBody>
      </p:sp>
      <p:sp>
        <p:nvSpPr>
          <p:cNvPr id="1301" name="Shape 1301"/>
          <p:cNvSpPr txBox="1">
            <a:spLocks noGrp="1"/>
          </p:cNvSpPr>
          <p:nvPr>
            <p:ph type="title"/>
          </p:nvPr>
        </p:nvSpPr>
        <p:spPr>
          <a:xfrm>
            <a:off x="227700" y="154000"/>
            <a:ext cx="4660500" cy="822900"/>
          </a:xfrm>
          <a:prstGeom prst="rect">
            <a:avLst/>
          </a:prstGeom>
        </p:spPr>
        <p:txBody>
          <a:bodyPr lIns="91425" tIns="91425" rIns="91425" bIns="91425" anchor="t" anchorCtr="0">
            <a:noAutofit/>
          </a:bodyPr>
          <a:lstStyle/>
          <a:p>
            <a:pPr lvl="0" rtl="0">
              <a:spcBef>
                <a:spcPts val="0"/>
              </a:spcBef>
              <a:buNone/>
            </a:pPr>
            <a:r>
              <a:rPr lang="en" sz="4266" b="0">
                <a:solidFill>
                  <a:srgbClr val="000000"/>
                </a:solidFill>
                <a:latin typeface="Droid Serif"/>
                <a:ea typeface="Droid Serif"/>
                <a:cs typeface="Droid Serif"/>
                <a:sym typeface="Droid Serif"/>
              </a:rPr>
              <a:t>Lego encodings</a:t>
            </a:r>
          </a:p>
        </p:txBody>
      </p:sp>
      <p:sp>
        <p:nvSpPr>
          <p:cNvPr id="1302" name="Shape 1302"/>
          <p:cNvSpPr txBox="1">
            <a:spLocks noGrp="1"/>
          </p:cNvSpPr>
          <p:nvPr>
            <p:ph type="body" idx="1"/>
          </p:nvPr>
        </p:nvSpPr>
        <p:spPr>
          <a:xfrm>
            <a:off x="457200" y="854950"/>
            <a:ext cx="5196300" cy="552300"/>
          </a:xfrm>
          <a:prstGeom prst="rect">
            <a:avLst/>
          </a:prstGeom>
        </p:spPr>
        <p:txBody>
          <a:bodyPr lIns="91425" tIns="91425" rIns="91425" bIns="91425" anchor="t" anchorCtr="0">
            <a:noAutofit/>
          </a:bodyPr>
          <a:lstStyle/>
          <a:p>
            <a:pPr lvl="0" rtl="0">
              <a:spcBef>
                <a:spcPts val="0"/>
              </a:spcBef>
              <a:buNone/>
            </a:pPr>
            <a:r>
              <a:rPr lang="en" sz="1800">
                <a:solidFill>
                  <a:srgbClr val="000000"/>
                </a:solidFill>
                <a:latin typeface="Droid Serif"/>
                <a:ea typeface="Droid Serif"/>
                <a:cs typeface="Droid Serif"/>
                <a:sym typeface="Droid Serif"/>
              </a:rPr>
              <a:t>Suppose we want to encode these blocks:</a:t>
            </a: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p:txBody>
      </p:sp>
      <p:grpSp>
        <p:nvGrpSpPr>
          <p:cNvPr id="1303" name="Shape 1303"/>
          <p:cNvGrpSpPr/>
          <p:nvPr/>
        </p:nvGrpSpPr>
        <p:grpSpPr>
          <a:xfrm>
            <a:off x="6335547" y="90866"/>
            <a:ext cx="2656169" cy="3472161"/>
            <a:chOff x="1447800" y="838200"/>
            <a:chExt cx="2133469" cy="2667200"/>
          </a:xfrm>
        </p:grpSpPr>
        <p:sp>
          <p:nvSpPr>
            <p:cNvPr id="1304" name="Shape 1304"/>
            <p:cNvSpPr/>
            <p:nvPr/>
          </p:nvSpPr>
          <p:spPr>
            <a:xfrm>
              <a:off x="2097156" y="1371600"/>
              <a:ext cx="741899" cy="711300"/>
            </a:xfrm>
            <a:prstGeom prst="rect">
              <a:avLst/>
            </a:prstGeom>
            <a:solidFill>
              <a:srgbClr val="FFFF00"/>
            </a:solidFill>
            <a:ln w="19050" cap="flat">
              <a:solidFill>
                <a:srgbClr val="F1C23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05" name="Shape 1305"/>
            <p:cNvSpPr/>
            <p:nvPr/>
          </p:nvSpPr>
          <p:spPr>
            <a:xfrm>
              <a:off x="1726095" y="2082800"/>
              <a:ext cx="737700" cy="1071300"/>
            </a:xfrm>
            <a:prstGeom prst="rect">
              <a:avLst/>
            </a:prstGeom>
            <a:solidFill>
              <a:srgbClr val="FF0000"/>
            </a:solid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06" name="Shape 1306"/>
            <p:cNvSpPr/>
            <p:nvPr/>
          </p:nvSpPr>
          <p:spPr>
            <a:xfrm>
              <a:off x="1815453" y="2166950"/>
              <a:ext cx="189599" cy="178799"/>
            </a:xfrm>
            <a:prstGeom prst="ellipse">
              <a:avLst/>
            </a:prstGeom>
            <a:solidFill>
              <a:srgbClr val="FF0000"/>
            </a:solid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07" name="Shape 1307"/>
            <p:cNvSpPr/>
            <p:nvPr/>
          </p:nvSpPr>
          <p:spPr>
            <a:xfrm>
              <a:off x="2186204" y="2166653"/>
              <a:ext cx="189599" cy="178799"/>
            </a:xfrm>
            <a:prstGeom prst="ellipse">
              <a:avLst/>
            </a:prstGeom>
            <a:solidFill>
              <a:srgbClr val="FF0000"/>
            </a:solid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08" name="Shape 1308"/>
            <p:cNvSpPr/>
            <p:nvPr/>
          </p:nvSpPr>
          <p:spPr>
            <a:xfrm>
              <a:off x="1814834" y="2521957"/>
              <a:ext cx="189599" cy="178799"/>
            </a:xfrm>
            <a:prstGeom prst="ellipse">
              <a:avLst/>
            </a:prstGeom>
            <a:solidFill>
              <a:srgbClr val="FF0000"/>
            </a:solid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09" name="Shape 1309"/>
            <p:cNvSpPr/>
            <p:nvPr/>
          </p:nvSpPr>
          <p:spPr>
            <a:xfrm>
              <a:off x="2185585" y="2532791"/>
              <a:ext cx="189599" cy="178799"/>
            </a:xfrm>
            <a:prstGeom prst="ellipse">
              <a:avLst/>
            </a:prstGeom>
            <a:solidFill>
              <a:srgbClr val="FF0000"/>
            </a:solid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10" name="Shape 1310"/>
            <p:cNvSpPr/>
            <p:nvPr/>
          </p:nvSpPr>
          <p:spPr>
            <a:xfrm>
              <a:off x="1814214" y="2888094"/>
              <a:ext cx="189599" cy="178799"/>
            </a:xfrm>
            <a:prstGeom prst="ellipse">
              <a:avLst/>
            </a:prstGeom>
            <a:solidFill>
              <a:srgbClr val="FF0000"/>
            </a:solid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11" name="Shape 1311"/>
            <p:cNvSpPr/>
            <p:nvPr/>
          </p:nvSpPr>
          <p:spPr>
            <a:xfrm>
              <a:off x="2184966" y="2887797"/>
              <a:ext cx="189599" cy="178799"/>
            </a:xfrm>
            <a:prstGeom prst="ellipse">
              <a:avLst/>
            </a:prstGeom>
            <a:solidFill>
              <a:srgbClr val="FF0000"/>
            </a:solid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12" name="Shape 1312"/>
            <p:cNvSpPr/>
            <p:nvPr/>
          </p:nvSpPr>
          <p:spPr>
            <a:xfrm>
              <a:off x="2556965" y="1820700"/>
              <a:ext cx="189599" cy="178799"/>
            </a:xfrm>
            <a:prstGeom prst="ellipse">
              <a:avLst/>
            </a:prstGeom>
            <a:solidFill>
              <a:srgbClr val="FFFF00"/>
            </a:solidFill>
            <a:ln w="19050" cap="flat">
              <a:solidFill>
                <a:srgbClr val="F1C23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13" name="Shape 1313"/>
            <p:cNvSpPr/>
            <p:nvPr/>
          </p:nvSpPr>
          <p:spPr>
            <a:xfrm>
              <a:off x="2184346" y="1820403"/>
              <a:ext cx="189599" cy="178799"/>
            </a:xfrm>
            <a:prstGeom prst="ellipse">
              <a:avLst/>
            </a:prstGeom>
            <a:solidFill>
              <a:srgbClr val="FFFF00"/>
            </a:solidFill>
            <a:ln w="19050" cap="flat">
              <a:solidFill>
                <a:srgbClr val="F1C23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14" name="Shape 1314"/>
            <p:cNvSpPr/>
            <p:nvPr/>
          </p:nvSpPr>
          <p:spPr>
            <a:xfrm>
              <a:off x="2566712" y="1464507"/>
              <a:ext cx="189599" cy="178799"/>
            </a:xfrm>
            <a:prstGeom prst="ellipse">
              <a:avLst/>
            </a:prstGeom>
            <a:solidFill>
              <a:srgbClr val="FFFF00"/>
            </a:solidFill>
            <a:ln w="19050" cap="flat">
              <a:solidFill>
                <a:srgbClr val="F1C23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15" name="Shape 1315"/>
            <p:cNvSpPr/>
            <p:nvPr/>
          </p:nvSpPr>
          <p:spPr>
            <a:xfrm>
              <a:off x="2195341" y="1464210"/>
              <a:ext cx="189599" cy="178799"/>
            </a:xfrm>
            <a:prstGeom prst="ellipse">
              <a:avLst/>
            </a:prstGeom>
            <a:solidFill>
              <a:srgbClr val="FFFF00"/>
            </a:solidFill>
            <a:ln w="19050" cap="flat">
              <a:solidFill>
                <a:srgbClr val="F1C23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1316" name="Shape 1316"/>
            <p:cNvCxnSpPr>
              <a:stCxn id="1317" idx="0"/>
              <a:endCxn id="1317" idx="0"/>
            </p:cNvCxnSpPr>
            <p:nvPr/>
          </p:nvCxnSpPr>
          <p:spPr>
            <a:xfrm>
              <a:off x="1911626" y="2971800"/>
              <a:ext cx="1391699" cy="0"/>
            </a:xfrm>
            <a:prstGeom prst="straightConnector1">
              <a:avLst/>
            </a:prstGeom>
            <a:noFill/>
            <a:ln w="19050" cap="flat">
              <a:solidFill>
                <a:srgbClr val="073763"/>
              </a:solidFill>
              <a:prstDash val="solid"/>
              <a:round/>
              <a:headEnd type="none" w="lg" len="lg"/>
              <a:tailEnd type="triangle" w="lg" len="lg"/>
            </a:ln>
          </p:spPr>
        </p:cxnSp>
        <p:cxnSp>
          <p:nvCxnSpPr>
            <p:cNvPr id="1318" name="Shape 1318"/>
            <p:cNvCxnSpPr>
              <a:stCxn id="1317" idx="0"/>
              <a:endCxn id="1317" idx="0"/>
            </p:cNvCxnSpPr>
            <p:nvPr/>
          </p:nvCxnSpPr>
          <p:spPr>
            <a:xfrm rot="10800000">
              <a:off x="1911626" y="1104899"/>
              <a:ext cx="0" cy="1866900"/>
            </a:xfrm>
            <a:prstGeom prst="straightConnector1">
              <a:avLst/>
            </a:prstGeom>
            <a:noFill/>
            <a:ln w="19050" cap="flat">
              <a:solidFill>
                <a:srgbClr val="073763"/>
              </a:solidFill>
              <a:prstDash val="solid"/>
              <a:round/>
              <a:headEnd type="none" w="lg" len="lg"/>
              <a:tailEnd type="triangle" w="lg" len="lg"/>
            </a:ln>
          </p:spPr>
        </p:cxnSp>
        <p:sp>
          <p:nvSpPr>
            <p:cNvPr id="1319" name="Shape 1319"/>
            <p:cNvSpPr txBox="1"/>
            <p:nvPr/>
          </p:nvSpPr>
          <p:spPr>
            <a:xfrm>
              <a:off x="3395869" y="2882900"/>
              <a:ext cx="185399" cy="177900"/>
            </a:xfrm>
            <a:prstGeom prst="rect">
              <a:avLst/>
            </a:prstGeom>
            <a:ln>
              <a:noFill/>
            </a:ln>
          </p:spPr>
          <p:txBody>
            <a:bodyPr lIns="91425" tIns="91425" rIns="91425" bIns="91425" anchor="ctr" anchorCtr="0">
              <a:noAutofit/>
            </a:bodyPr>
            <a:lstStyle/>
            <a:p>
              <a:pPr lvl="0" algn="ctr" rtl="0">
                <a:spcBef>
                  <a:spcPts val="0"/>
                </a:spcBef>
                <a:buNone/>
              </a:pPr>
              <a:r>
                <a:rPr lang="en">
                  <a:solidFill>
                    <a:srgbClr val="073763"/>
                  </a:solidFill>
                </a:rPr>
                <a:t>x</a:t>
              </a:r>
            </a:p>
          </p:txBody>
        </p:sp>
        <p:sp>
          <p:nvSpPr>
            <p:cNvPr id="1320" name="Shape 1320"/>
            <p:cNvSpPr txBox="1"/>
            <p:nvPr/>
          </p:nvSpPr>
          <p:spPr>
            <a:xfrm>
              <a:off x="1818860" y="838200"/>
              <a:ext cx="185399" cy="177900"/>
            </a:xfrm>
            <a:prstGeom prst="rect">
              <a:avLst/>
            </a:prstGeom>
            <a:ln>
              <a:noFill/>
            </a:ln>
          </p:spPr>
          <p:txBody>
            <a:bodyPr lIns="91425" tIns="91425" rIns="91425" bIns="91425" anchor="ctr" anchorCtr="0">
              <a:noAutofit/>
            </a:bodyPr>
            <a:lstStyle/>
            <a:p>
              <a:pPr lvl="0" algn="ctr" rtl="0">
                <a:spcBef>
                  <a:spcPts val="0"/>
                </a:spcBef>
                <a:buNone/>
              </a:pPr>
              <a:r>
                <a:rPr lang="en">
                  <a:solidFill>
                    <a:srgbClr val="073763"/>
                  </a:solidFill>
                </a:rPr>
                <a:t>y</a:t>
              </a:r>
            </a:p>
          </p:txBody>
        </p:sp>
        <p:sp>
          <p:nvSpPr>
            <p:cNvPr id="1321" name="Shape 1321"/>
            <p:cNvSpPr txBox="1"/>
            <p:nvPr/>
          </p:nvSpPr>
          <p:spPr>
            <a:xfrm>
              <a:off x="2097156" y="3149600"/>
              <a:ext cx="371100" cy="355800"/>
            </a:xfrm>
            <a:prstGeom prst="rect">
              <a:avLst/>
            </a:prstGeom>
          </p:spPr>
          <p:txBody>
            <a:bodyPr lIns="91425" tIns="91425" rIns="91425" bIns="91425" anchor="ctr" anchorCtr="0">
              <a:noAutofit/>
            </a:bodyPr>
            <a:lstStyle/>
            <a:p>
              <a:pPr lvl="0" algn="ctr" rtl="0">
                <a:spcBef>
                  <a:spcPts val="0"/>
                </a:spcBef>
                <a:buNone/>
              </a:pPr>
              <a:r>
                <a:rPr lang="en"/>
                <a:t>1</a:t>
              </a:r>
            </a:p>
          </p:txBody>
        </p:sp>
        <p:sp>
          <p:nvSpPr>
            <p:cNvPr id="1322" name="Shape 1322"/>
            <p:cNvSpPr txBox="1"/>
            <p:nvPr/>
          </p:nvSpPr>
          <p:spPr>
            <a:xfrm>
              <a:off x="2468217" y="3149600"/>
              <a:ext cx="371100" cy="355800"/>
            </a:xfrm>
            <a:prstGeom prst="rect">
              <a:avLst/>
            </a:prstGeom>
          </p:spPr>
          <p:txBody>
            <a:bodyPr lIns="91425" tIns="91425" rIns="91425" bIns="91425" anchor="ctr" anchorCtr="0">
              <a:noAutofit/>
            </a:bodyPr>
            <a:lstStyle/>
            <a:p>
              <a:pPr lvl="0" algn="ctr" rtl="0">
                <a:spcBef>
                  <a:spcPts val="0"/>
                </a:spcBef>
                <a:buNone/>
              </a:pPr>
              <a:r>
                <a:rPr lang="en"/>
                <a:t>2</a:t>
              </a:r>
            </a:p>
          </p:txBody>
        </p:sp>
        <p:sp>
          <p:nvSpPr>
            <p:cNvPr id="1323" name="Shape 1323"/>
            <p:cNvSpPr txBox="1"/>
            <p:nvPr/>
          </p:nvSpPr>
          <p:spPr>
            <a:xfrm>
              <a:off x="1447800" y="2438400"/>
              <a:ext cx="371100" cy="355800"/>
            </a:xfrm>
            <a:prstGeom prst="rect">
              <a:avLst/>
            </a:prstGeom>
          </p:spPr>
          <p:txBody>
            <a:bodyPr lIns="91425" tIns="91425" rIns="91425" bIns="91425" anchor="ctr" anchorCtr="0">
              <a:noAutofit/>
            </a:bodyPr>
            <a:lstStyle/>
            <a:p>
              <a:pPr lvl="0" algn="ctr" rtl="0">
                <a:spcBef>
                  <a:spcPts val="0"/>
                </a:spcBef>
                <a:buNone/>
              </a:pPr>
              <a:r>
                <a:rPr lang="en"/>
                <a:t>1</a:t>
              </a:r>
            </a:p>
          </p:txBody>
        </p:sp>
        <p:sp>
          <p:nvSpPr>
            <p:cNvPr id="1324" name="Shape 1324"/>
            <p:cNvSpPr txBox="1"/>
            <p:nvPr/>
          </p:nvSpPr>
          <p:spPr>
            <a:xfrm>
              <a:off x="1447800" y="2082800"/>
              <a:ext cx="371100" cy="355800"/>
            </a:xfrm>
            <a:prstGeom prst="rect">
              <a:avLst/>
            </a:prstGeom>
          </p:spPr>
          <p:txBody>
            <a:bodyPr lIns="91425" tIns="91425" rIns="91425" bIns="91425" anchor="ctr" anchorCtr="0">
              <a:noAutofit/>
            </a:bodyPr>
            <a:lstStyle/>
            <a:p>
              <a:pPr lvl="0" algn="ctr" rtl="0">
                <a:spcBef>
                  <a:spcPts val="0"/>
                </a:spcBef>
                <a:buNone/>
              </a:pPr>
              <a:r>
                <a:rPr lang="en"/>
                <a:t>2</a:t>
              </a:r>
            </a:p>
          </p:txBody>
        </p:sp>
        <p:sp>
          <p:nvSpPr>
            <p:cNvPr id="1325" name="Shape 1325"/>
            <p:cNvSpPr txBox="1"/>
            <p:nvPr/>
          </p:nvSpPr>
          <p:spPr>
            <a:xfrm>
              <a:off x="1447800" y="1727200"/>
              <a:ext cx="371100" cy="355800"/>
            </a:xfrm>
            <a:prstGeom prst="rect">
              <a:avLst/>
            </a:prstGeom>
          </p:spPr>
          <p:txBody>
            <a:bodyPr lIns="91425" tIns="91425" rIns="91425" bIns="91425" anchor="ctr" anchorCtr="0">
              <a:noAutofit/>
            </a:bodyPr>
            <a:lstStyle/>
            <a:p>
              <a:pPr lvl="0" algn="ctr" rtl="0">
                <a:spcBef>
                  <a:spcPts val="0"/>
                </a:spcBef>
                <a:buNone/>
              </a:pPr>
              <a:r>
                <a:rPr lang="en"/>
                <a:t>3</a:t>
              </a:r>
            </a:p>
          </p:txBody>
        </p:sp>
        <p:sp>
          <p:nvSpPr>
            <p:cNvPr id="1326" name="Shape 1326"/>
            <p:cNvSpPr txBox="1"/>
            <p:nvPr/>
          </p:nvSpPr>
          <p:spPr>
            <a:xfrm>
              <a:off x="1447800" y="1371600"/>
              <a:ext cx="371100" cy="355800"/>
            </a:xfrm>
            <a:prstGeom prst="rect">
              <a:avLst/>
            </a:prstGeom>
          </p:spPr>
          <p:txBody>
            <a:bodyPr lIns="91425" tIns="91425" rIns="91425" bIns="91425" anchor="ctr" anchorCtr="0">
              <a:noAutofit/>
            </a:bodyPr>
            <a:lstStyle/>
            <a:p>
              <a:pPr lvl="0" algn="ctr" rtl="0">
                <a:spcBef>
                  <a:spcPts val="0"/>
                </a:spcBef>
                <a:buNone/>
              </a:pPr>
              <a:r>
                <a:rPr lang="en"/>
                <a:t>4</a:t>
              </a:r>
            </a:p>
          </p:txBody>
        </p:sp>
        <p:sp>
          <p:nvSpPr>
            <p:cNvPr id="1327" name="Shape 1327"/>
            <p:cNvSpPr txBox="1"/>
            <p:nvPr/>
          </p:nvSpPr>
          <p:spPr>
            <a:xfrm>
              <a:off x="1726095" y="3149600"/>
              <a:ext cx="371100" cy="355800"/>
            </a:xfrm>
            <a:prstGeom prst="rect">
              <a:avLst/>
            </a:prstGeom>
          </p:spPr>
          <p:txBody>
            <a:bodyPr lIns="91425" tIns="91425" rIns="91425" bIns="91425" anchor="ctr" anchorCtr="0">
              <a:noAutofit/>
            </a:bodyPr>
            <a:lstStyle/>
            <a:p>
              <a:pPr lvl="0" algn="ctr" rtl="0">
                <a:spcBef>
                  <a:spcPts val="0"/>
                </a:spcBef>
                <a:buNone/>
              </a:pPr>
              <a:r>
                <a:rPr lang="en"/>
                <a:t>0</a:t>
              </a:r>
            </a:p>
          </p:txBody>
        </p:sp>
        <p:sp>
          <p:nvSpPr>
            <p:cNvPr id="1328" name="Shape 1328"/>
            <p:cNvSpPr txBox="1"/>
            <p:nvPr/>
          </p:nvSpPr>
          <p:spPr>
            <a:xfrm>
              <a:off x="1447800" y="2794000"/>
              <a:ext cx="371100" cy="355800"/>
            </a:xfrm>
            <a:prstGeom prst="rect">
              <a:avLst/>
            </a:prstGeom>
          </p:spPr>
          <p:txBody>
            <a:bodyPr lIns="91425" tIns="91425" rIns="91425" bIns="91425" anchor="ctr" anchorCtr="0">
              <a:noAutofit/>
            </a:bodyPr>
            <a:lstStyle/>
            <a:p>
              <a:pPr lvl="0" algn="ctr" rtl="0">
                <a:spcBef>
                  <a:spcPts val="0"/>
                </a:spcBef>
                <a:buNone/>
              </a:pPr>
              <a:r>
                <a:rPr lang="en"/>
                <a:t>0</a:t>
              </a:r>
            </a:p>
          </p:txBody>
        </p:sp>
      </p:grpSp>
      <p:sp>
        <p:nvSpPr>
          <p:cNvPr id="1329" name="Shape 1329"/>
          <p:cNvSpPr txBox="1">
            <a:spLocks noGrp="1"/>
          </p:cNvSpPr>
          <p:nvPr>
            <p:ph type="body" idx="2"/>
          </p:nvPr>
        </p:nvSpPr>
        <p:spPr>
          <a:xfrm>
            <a:off x="3428700" y="4842950"/>
            <a:ext cx="5196300" cy="552300"/>
          </a:xfrm>
          <a:prstGeom prst="rect">
            <a:avLst/>
          </a:prstGeom>
        </p:spPr>
        <p:txBody>
          <a:bodyPr lIns="91425" tIns="91425" rIns="91425" bIns="91425" anchor="t" anchorCtr="0">
            <a:noAutofit/>
          </a:bodyPr>
          <a:lstStyle/>
          <a:p>
            <a:pPr lvl="0" rtl="0">
              <a:spcBef>
                <a:spcPts val="0"/>
              </a:spcBef>
              <a:buNone/>
            </a:pPr>
            <a:r>
              <a:rPr lang="en" sz="1800" b="1" i="1">
                <a:solidFill>
                  <a:srgbClr val="FF0000"/>
                </a:solidFill>
                <a:latin typeface="Droid Serif"/>
                <a:ea typeface="Droid Serif"/>
                <a:cs typeface="Droid Serif"/>
                <a:sym typeface="Droid Serif"/>
              </a:rPr>
              <a:t>We now have this legend (or codes):</a:t>
            </a:r>
          </a:p>
          <a:p>
            <a:pPr lvl="0" rtl="0">
              <a:spcBef>
                <a:spcPts val="0"/>
              </a:spcBef>
              <a:buNone/>
            </a:pPr>
            <a:endParaRPr sz="1800" b="1" i="1">
              <a:solidFill>
                <a:srgbClr val="FF0000"/>
              </a:solidFill>
              <a:latin typeface="Droid Serif"/>
              <a:ea typeface="Droid Serif"/>
              <a:cs typeface="Droid Serif"/>
              <a:sym typeface="Droid Serif"/>
            </a:endParaRPr>
          </a:p>
          <a:p>
            <a:pPr lvl="0" rtl="0">
              <a:spcBef>
                <a:spcPts val="0"/>
              </a:spcBef>
              <a:buNone/>
            </a:pPr>
            <a:endParaRPr sz="1800" b="1" i="1">
              <a:solidFill>
                <a:srgbClr val="FF0000"/>
              </a:solidFill>
              <a:latin typeface="Droid Serif"/>
              <a:ea typeface="Droid Serif"/>
              <a:cs typeface="Droid Serif"/>
              <a:sym typeface="Droid Serif"/>
            </a:endParaRPr>
          </a:p>
          <a:p>
            <a:pPr lvl="0" rtl="0">
              <a:spcBef>
                <a:spcPts val="0"/>
              </a:spcBef>
              <a:buNone/>
            </a:pPr>
            <a:endParaRPr sz="1800" b="1" i="1">
              <a:solidFill>
                <a:srgbClr val="FF0000"/>
              </a:solidFill>
              <a:latin typeface="Droid Serif"/>
              <a:ea typeface="Droid Serif"/>
              <a:cs typeface="Droid Serif"/>
              <a:sym typeface="Droid Serif"/>
            </a:endParaRPr>
          </a:p>
          <a:p>
            <a:pPr lvl="0" rtl="0">
              <a:spcBef>
                <a:spcPts val="0"/>
              </a:spcBef>
              <a:buNone/>
            </a:pPr>
            <a:endParaRPr sz="1800" b="1" i="1">
              <a:solidFill>
                <a:srgbClr val="FF0000"/>
              </a:solidFill>
              <a:latin typeface="Droid Serif"/>
              <a:ea typeface="Droid Serif"/>
              <a:cs typeface="Droid Serif"/>
              <a:sym typeface="Droid Serif"/>
            </a:endParaRPr>
          </a:p>
        </p:txBody>
      </p:sp>
    </p:spTree>
  </p:cSld>
  <p:clrMapOvr>
    <a:masterClrMapping/>
  </p:clrMapOvr>
  <p:transition spd="slow">
    <p:cut/>
  </p:transition>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Shape 1333"/>
        <p:cNvGrpSpPr/>
        <p:nvPr/>
      </p:nvGrpSpPr>
      <p:grpSpPr>
        <a:xfrm>
          <a:off x="0" y="0"/>
          <a:ext cx="0" cy="0"/>
          <a:chOff x="0" y="0"/>
          <a:chExt cx="0" cy="0"/>
        </a:xfrm>
      </p:grpSpPr>
      <p:sp>
        <p:nvSpPr>
          <p:cNvPr id="1334" name="Shape 1334"/>
          <p:cNvSpPr txBox="1">
            <a:spLocks noGrp="1"/>
          </p:cNvSpPr>
          <p:nvPr>
            <p:ph type="body" idx="1"/>
          </p:nvPr>
        </p:nvSpPr>
        <p:spPr>
          <a:xfrm>
            <a:off x="294575" y="2885000"/>
            <a:ext cx="5582700" cy="552300"/>
          </a:xfrm>
          <a:prstGeom prst="rect">
            <a:avLst/>
          </a:prstGeom>
        </p:spPr>
        <p:txBody>
          <a:bodyPr lIns="91425" tIns="91425" rIns="91425" bIns="91425" anchor="t" anchorCtr="0">
            <a:noAutofit/>
          </a:bodyPr>
          <a:lstStyle/>
          <a:p>
            <a:pPr lvl="0" rtl="0">
              <a:spcBef>
                <a:spcPts val="0"/>
              </a:spcBef>
              <a:buNone/>
            </a:pPr>
            <a:r>
              <a:rPr lang="en" sz="1800" b="1" i="1">
                <a:solidFill>
                  <a:srgbClr val="FF0000"/>
                </a:solidFill>
                <a:latin typeface="Droid Serif"/>
                <a:ea typeface="Droid Serif"/>
                <a:cs typeface="Droid Serif"/>
                <a:sym typeface="Droid Serif"/>
              </a:rPr>
              <a:t>Next, we place their information in a table:</a:t>
            </a: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p:txBody>
      </p:sp>
      <p:graphicFrame>
        <p:nvGraphicFramePr>
          <p:cNvPr id="1335" name="Shape 1335"/>
          <p:cNvGraphicFramePr/>
          <p:nvPr/>
        </p:nvGraphicFramePr>
        <p:xfrm>
          <a:off x="457200" y="5669257"/>
          <a:ext cx="2394250" cy="829818"/>
        </p:xfrm>
        <a:graphic>
          <a:graphicData uri="http://schemas.openxmlformats.org/drawingml/2006/table">
            <a:tbl>
              <a:tblPr>
                <a:noFill/>
                <a:tableStyleId>{1871305E-0BE5-4E01-9E63-D3ED2DC69E27}</a:tableStyleId>
              </a:tblPr>
              <a:tblGrid>
                <a:gridCol w="1197125"/>
                <a:gridCol w="1197125"/>
              </a:tblGrid>
              <a:tr h="0">
                <a:tc>
                  <a:txBody>
                    <a:bodyPr/>
                    <a:lstStyle/>
                    <a:p>
                      <a:pPr lvl="0" algn="ctr" rtl="0">
                        <a:spcBef>
                          <a:spcPts val="0"/>
                        </a:spcBef>
                        <a:buNone/>
                      </a:pPr>
                      <a:r>
                        <a:rPr lang="en" sz="1440">
                          <a:solidFill>
                            <a:srgbClr val="0000FF"/>
                          </a:solidFill>
                          <a:latin typeface="Arial"/>
                          <a:ea typeface="Arial"/>
                          <a:cs typeface="Arial"/>
                          <a:sym typeface="Arial"/>
                        </a:rPr>
                        <a:t>color</a:t>
                      </a:r>
                    </a:p>
                  </a:txBody>
                  <a:tcPr marL="28575" marR="28575" marT="28575" marB="28575" anchor="ctr">
                    <a:lnL w="9525" cap="flat">
                      <a:solidFill>
                        <a:srgbClr val="000000"/>
                      </a:solidFill>
                      <a:prstDash val="solid"/>
                      <a:round/>
                      <a:headEnd type="none" w="med" len="med"/>
                      <a:tailEnd type="none" w="med" len="med"/>
                    </a:lnL>
                    <a:lnR w="9525" cap="flat">
                      <a:solidFill>
                        <a:srgbClr val="0000FF"/>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260">
                          <a:solidFill>
                            <a:srgbClr val="0000FF"/>
                          </a:solidFill>
                        </a:rPr>
                        <a:t>binary</a:t>
                      </a:r>
                    </a:p>
                  </a:txBody>
                  <a:tcPr marL="28575" marR="28575" marT="28575" marB="28575" anchor="ctr">
                    <a:lnL w="9525" cap="flat">
                      <a:solidFill>
                        <a:srgbClr val="0000FF"/>
                      </a:solidFill>
                      <a:prstDash val="solid"/>
                      <a:round/>
                      <a:headEnd type="none" w="med" len="med"/>
                      <a:tailEnd type="none" w="med" len="med"/>
                    </a:lnL>
                    <a:lnR w="9525" cap="flat">
                      <a:solidFill>
                        <a:srgbClr val="0000FF"/>
                      </a:solidFill>
                      <a:prstDash val="solid"/>
                      <a:round/>
                      <a:headEnd type="none" w="med" len="med"/>
                      <a:tailEnd type="none" w="med" len="med"/>
                    </a:lnR>
                    <a:lnT w="9525" cap="flat">
                      <a:solidFill>
                        <a:srgbClr val="0000FF"/>
                      </a:solidFill>
                      <a:prstDash val="solid"/>
                      <a:round/>
                      <a:headEnd type="none" w="med" len="med"/>
                      <a:tailEnd type="none" w="med" len="med"/>
                    </a:lnT>
                    <a:lnB w="9525" cap="flat">
                      <a:solidFill>
                        <a:srgbClr val="0000FF"/>
                      </a:solidFill>
                      <a:prstDash val="solid"/>
                      <a:round/>
                      <a:headEnd type="none" w="med" len="med"/>
                      <a:tailEnd type="none" w="med" len="med"/>
                    </a:lnB>
                  </a:tcPr>
                </a:tc>
              </a:tr>
              <a:tr h="0">
                <a:tc>
                  <a:txBody>
                    <a:bodyPr/>
                    <a:lstStyle/>
                    <a:p>
                      <a:pPr lvl="0" algn="ctr" rtl="0">
                        <a:spcBef>
                          <a:spcPts val="0"/>
                        </a:spcBef>
                        <a:buNone/>
                      </a:pPr>
                      <a:r>
                        <a:rPr lang="en" sz="1440" b="1"/>
                        <a:t>White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FF"/>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t>Blue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t>001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graphicFrame>
        <p:nvGraphicFramePr>
          <p:cNvPr id="1336" name="Shape 1336"/>
          <p:cNvGraphicFramePr/>
          <p:nvPr/>
        </p:nvGraphicFramePr>
        <p:xfrm>
          <a:off x="3200400" y="5669257"/>
          <a:ext cx="2997250" cy="829818"/>
        </p:xfrm>
        <a:graphic>
          <a:graphicData uri="http://schemas.openxmlformats.org/drawingml/2006/table">
            <a:tbl>
              <a:tblPr>
                <a:noFill/>
                <a:tableStyleId>{16975484-DBA2-413D-8CA8-F3ABC4335194}</a:tableStyleId>
              </a:tblPr>
              <a:tblGrid>
                <a:gridCol w="1498625"/>
                <a:gridCol w="1498625"/>
              </a:tblGrid>
              <a:tr h="0">
                <a:tc>
                  <a:txBody>
                    <a:bodyPr/>
                    <a:lstStyle/>
                    <a:p>
                      <a:pPr lvl="0" algn="ctr" rtl="0">
                        <a:spcBef>
                          <a:spcPts val="0"/>
                        </a:spcBef>
                        <a:buNone/>
                      </a:pPr>
                      <a:r>
                        <a:rPr lang="en" sz="1440">
                          <a:solidFill>
                            <a:srgbClr val="0000FF"/>
                          </a:solidFill>
                          <a:latin typeface="Arial"/>
                          <a:ea typeface="Arial"/>
                          <a:cs typeface="Arial"/>
                          <a:sym typeface="Arial"/>
                        </a:rPr>
                        <a:t>brick type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260">
                          <a:solidFill>
                            <a:srgbClr val="0000FF"/>
                          </a:solidFill>
                        </a:rPr>
                        <a:t>binary</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Arial"/>
                          <a:ea typeface="Arial"/>
                          <a:cs typeface="Arial"/>
                          <a:sym typeface="Arial"/>
                        </a:rPr>
                        <a:t>2X3</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solidFill>
                            <a:srgbClr val="000000"/>
                          </a:solidFill>
                          <a:latin typeface="Arial"/>
                          <a:ea typeface="Arial"/>
                          <a:cs typeface="Arial"/>
                          <a:sym typeface="Arial"/>
                        </a:rPr>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Arial"/>
                          <a:ea typeface="Arial"/>
                          <a:cs typeface="Arial"/>
                          <a:sym typeface="Arial"/>
                        </a:rPr>
                        <a:t>2X2</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t>00</a:t>
                      </a:r>
                      <a:r>
                        <a:rPr lang="en" sz="1440" b="1">
                          <a:solidFill>
                            <a:srgbClr val="000000"/>
                          </a:solidFill>
                          <a:latin typeface="Arial"/>
                          <a:ea typeface="Arial"/>
                          <a:cs typeface="Arial"/>
                          <a:sym typeface="Arial"/>
                        </a:rPr>
                        <a:t>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graphicFrame>
        <p:nvGraphicFramePr>
          <p:cNvPr id="1337" name="Shape 1337"/>
          <p:cNvGraphicFramePr/>
          <p:nvPr/>
        </p:nvGraphicFramePr>
        <p:xfrm>
          <a:off x="6400800" y="5654294"/>
          <a:ext cx="2525650" cy="829818"/>
        </p:xfrm>
        <a:graphic>
          <a:graphicData uri="http://schemas.openxmlformats.org/drawingml/2006/table">
            <a:tbl>
              <a:tblPr>
                <a:noFill/>
                <a:tableStyleId>{380DE010-F844-485D-8C4E-911372E7F470}</a:tableStyleId>
              </a:tblPr>
              <a:tblGrid>
                <a:gridCol w="1262825"/>
                <a:gridCol w="1262825"/>
              </a:tblGrid>
              <a:tr h="0">
                <a:tc>
                  <a:txBody>
                    <a:bodyPr/>
                    <a:lstStyle/>
                    <a:p>
                      <a:pPr lvl="0" algn="ctr" rtl="0">
                        <a:spcBef>
                          <a:spcPts val="0"/>
                        </a:spcBef>
                        <a:buNone/>
                      </a:pPr>
                      <a:r>
                        <a:rPr lang="en" sz="1440">
                          <a:solidFill>
                            <a:srgbClr val="0000FF"/>
                          </a:solidFill>
                          <a:latin typeface="Arial"/>
                          <a:ea typeface="Arial"/>
                          <a:cs typeface="Arial"/>
                          <a:sym typeface="Arial"/>
                        </a:rPr>
                        <a:t>orientation</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260">
                          <a:solidFill>
                            <a:srgbClr val="0000FF"/>
                          </a:solidFill>
                        </a:rPr>
                        <a:t>binary</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Arial"/>
                          <a:ea typeface="Arial"/>
                          <a:cs typeface="Arial"/>
                          <a:sym typeface="Arial"/>
                        </a:rPr>
                        <a:t>horizontal</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solidFill>
                            <a:srgbClr val="000000"/>
                          </a:solidFill>
                          <a:latin typeface="Arial"/>
                          <a:ea typeface="Arial"/>
                          <a:cs typeface="Arial"/>
                          <a:sym typeface="Arial"/>
                        </a:rPr>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Arial"/>
                          <a:ea typeface="Arial"/>
                          <a:cs typeface="Arial"/>
                          <a:sym typeface="Arial"/>
                        </a:rPr>
                        <a:t>vertical</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t>00</a:t>
                      </a:r>
                      <a:r>
                        <a:rPr lang="en" sz="1440" b="1">
                          <a:solidFill>
                            <a:srgbClr val="000000"/>
                          </a:solidFill>
                          <a:latin typeface="Arial"/>
                          <a:ea typeface="Arial"/>
                          <a:cs typeface="Arial"/>
                          <a:sym typeface="Arial"/>
                        </a:rPr>
                        <a:t>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graphicFrame>
        <p:nvGraphicFramePr>
          <p:cNvPr id="1338" name="Shape 1338"/>
          <p:cNvGraphicFramePr/>
          <p:nvPr/>
        </p:nvGraphicFramePr>
        <p:xfrm>
          <a:off x="986579" y="3563790"/>
          <a:ext cx="5348975" cy="1340100"/>
        </p:xfrm>
        <a:graphic>
          <a:graphicData uri="http://schemas.openxmlformats.org/drawingml/2006/table">
            <a:tbl>
              <a:tblPr>
                <a:noFill/>
                <a:tableStyleId>{59CE97CB-B97D-4921-83CC-F4910CE9E93C}</a:tableStyleId>
              </a:tblPr>
              <a:tblGrid>
                <a:gridCol w="1047900"/>
                <a:gridCol w="971150"/>
                <a:gridCol w="995325"/>
                <a:gridCol w="1219150"/>
                <a:gridCol w="1115450"/>
              </a:tblGrid>
              <a:tr h="382900">
                <a:tc>
                  <a:txBody>
                    <a:bodyPr/>
                    <a:lstStyle/>
                    <a:p>
                      <a:pPr lvl="0" algn="ctr" rtl="0">
                        <a:spcBef>
                          <a:spcPts val="0"/>
                        </a:spcBef>
                        <a:buNone/>
                      </a:pPr>
                      <a:r>
                        <a:rPr lang="en">
                          <a:solidFill>
                            <a:srgbClr val="0000FF"/>
                          </a:solidFill>
                        </a:rPr>
                        <a:t>Color</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a:solidFill>
                            <a:srgbClr val="0000FF"/>
                          </a:solidFill>
                        </a:rPr>
                        <a:t>Brick Type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a:solidFill>
                            <a:srgbClr val="0000FF"/>
                          </a:solidFill>
                        </a:rPr>
                        <a:t>Orientation</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a:solidFill>
                            <a:srgbClr val="0000FF"/>
                          </a:solidFill>
                        </a:rPr>
                        <a:t>X-coordinate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a:solidFill>
                            <a:srgbClr val="0000FF"/>
                          </a:solidFill>
                        </a:rPr>
                        <a:t>Y-coordinate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478600">
                <a:tc>
                  <a:txBody>
                    <a:bodyPr/>
                    <a:lstStyle/>
                    <a:p>
                      <a:pPr lvl="0" algn="ctr" rtl="0">
                        <a:spcBef>
                          <a:spcPts val="0"/>
                        </a:spcBef>
                        <a:buNone/>
                      </a:pPr>
                      <a:r>
                        <a:rPr lang="en" sz="1800" b="1"/>
                        <a:t>White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2x3</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vertical</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478600">
                <a:tc>
                  <a:txBody>
                    <a:bodyPr/>
                    <a:lstStyle/>
                    <a:p>
                      <a:pPr lvl="0" algn="ctr" rtl="0">
                        <a:spcBef>
                          <a:spcPts val="0"/>
                        </a:spcBef>
                        <a:buNone/>
                      </a:pPr>
                      <a:endParaRPr sz="18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endParaRPr sz="18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endParaRPr sz="18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endParaRPr sz="18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endParaRPr sz="18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sp>
        <p:nvSpPr>
          <p:cNvPr id="1339" name="Shape 1339"/>
          <p:cNvSpPr txBox="1"/>
          <p:nvPr/>
        </p:nvSpPr>
        <p:spPr>
          <a:xfrm>
            <a:off x="382000" y="5030400"/>
            <a:ext cx="3189900" cy="552300"/>
          </a:xfrm>
          <a:prstGeom prst="rect">
            <a:avLst/>
          </a:prstGeom>
        </p:spPr>
        <p:txBody>
          <a:bodyPr lIns="91425" tIns="91425" rIns="91425" bIns="91425" anchor="t" anchorCtr="0">
            <a:noAutofit/>
          </a:bodyPr>
          <a:lstStyle/>
          <a:p>
            <a:pPr lvl="0" rtl="0">
              <a:spcBef>
                <a:spcPts val="0"/>
              </a:spcBef>
              <a:buNone/>
            </a:pPr>
            <a:r>
              <a:rPr lang="en" sz="2666">
                <a:solidFill>
                  <a:srgbClr val="000000"/>
                </a:solidFill>
                <a:latin typeface="Droid Serif"/>
                <a:ea typeface="Droid Serif"/>
                <a:cs typeface="Droid Serif"/>
                <a:sym typeface="Droid Serif"/>
              </a:rPr>
              <a:t>Lege</a:t>
            </a:r>
            <a:r>
              <a:rPr lang="en" sz="2666">
                <a:latin typeface="Droid Serif"/>
                <a:ea typeface="Droid Serif"/>
                <a:cs typeface="Droid Serif"/>
                <a:sym typeface="Droid Serif"/>
              </a:rPr>
              <a:t>n</a:t>
            </a:r>
            <a:r>
              <a:rPr lang="en" sz="2666">
                <a:solidFill>
                  <a:srgbClr val="000000"/>
                </a:solidFill>
                <a:latin typeface="Droid Serif"/>
                <a:ea typeface="Droid Serif"/>
                <a:cs typeface="Droid Serif"/>
                <a:sym typeface="Droid Serif"/>
              </a:rPr>
              <a:t>d</a:t>
            </a:r>
            <a:r>
              <a:rPr lang="en" sz="2666">
                <a:latin typeface="Droid Serif"/>
                <a:ea typeface="Droid Serif"/>
                <a:cs typeface="Droid Serif"/>
                <a:sym typeface="Droid Serif"/>
              </a:rPr>
              <a:t>/</a:t>
            </a:r>
            <a:r>
              <a:rPr lang="en" sz="2666">
                <a:solidFill>
                  <a:srgbClr val="000000"/>
                </a:solidFill>
                <a:latin typeface="Droid Serif"/>
                <a:ea typeface="Droid Serif"/>
                <a:cs typeface="Droid Serif"/>
                <a:sym typeface="Droid Serif"/>
              </a:rPr>
              <a:t>codes:</a:t>
            </a:r>
          </a:p>
        </p:txBody>
      </p:sp>
      <p:sp>
        <p:nvSpPr>
          <p:cNvPr id="1340" name="Shape 1340"/>
          <p:cNvSpPr txBox="1">
            <a:spLocks noGrp="1"/>
          </p:cNvSpPr>
          <p:nvPr>
            <p:ph type="title"/>
          </p:nvPr>
        </p:nvSpPr>
        <p:spPr>
          <a:xfrm>
            <a:off x="227700" y="154000"/>
            <a:ext cx="4660500" cy="822900"/>
          </a:xfrm>
          <a:prstGeom prst="rect">
            <a:avLst/>
          </a:prstGeom>
        </p:spPr>
        <p:txBody>
          <a:bodyPr lIns="91425" tIns="91425" rIns="91425" bIns="91425" anchor="t" anchorCtr="0">
            <a:noAutofit/>
          </a:bodyPr>
          <a:lstStyle/>
          <a:p>
            <a:pPr lvl="0" rtl="0">
              <a:spcBef>
                <a:spcPts val="0"/>
              </a:spcBef>
              <a:buNone/>
            </a:pPr>
            <a:r>
              <a:rPr lang="en" sz="4266" b="0">
                <a:solidFill>
                  <a:srgbClr val="000000"/>
                </a:solidFill>
                <a:latin typeface="Droid Serif"/>
                <a:ea typeface="Droid Serif"/>
                <a:cs typeface="Droid Serif"/>
                <a:sym typeface="Droid Serif"/>
              </a:rPr>
              <a:t>Lego encodings</a:t>
            </a:r>
          </a:p>
        </p:txBody>
      </p:sp>
      <p:sp>
        <p:nvSpPr>
          <p:cNvPr id="1341" name="Shape 1341"/>
          <p:cNvSpPr txBox="1">
            <a:spLocks noGrp="1"/>
          </p:cNvSpPr>
          <p:nvPr>
            <p:ph type="body" idx="2"/>
          </p:nvPr>
        </p:nvSpPr>
        <p:spPr>
          <a:xfrm>
            <a:off x="457200" y="854950"/>
            <a:ext cx="5196300" cy="552300"/>
          </a:xfrm>
          <a:prstGeom prst="rect">
            <a:avLst/>
          </a:prstGeom>
        </p:spPr>
        <p:txBody>
          <a:bodyPr lIns="91425" tIns="91425" rIns="91425" bIns="91425" anchor="t" anchorCtr="0">
            <a:noAutofit/>
          </a:bodyPr>
          <a:lstStyle/>
          <a:p>
            <a:pPr lvl="0" rtl="0">
              <a:spcBef>
                <a:spcPts val="0"/>
              </a:spcBef>
              <a:buNone/>
            </a:pPr>
            <a:r>
              <a:rPr lang="en" sz="1800">
                <a:solidFill>
                  <a:srgbClr val="000000"/>
                </a:solidFill>
                <a:latin typeface="Droid Serif"/>
                <a:ea typeface="Droid Serif"/>
                <a:cs typeface="Droid Serif"/>
                <a:sym typeface="Droid Serif"/>
              </a:rPr>
              <a:t>Suppose we want to encode these blocks:</a:t>
            </a: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p:txBody>
      </p:sp>
      <p:grpSp>
        <p:nvGrpSpPr>
          <p:cNvPr id="1342" name="Shape 1342"/>
          <p:cNvGrpSpPr/>
          <p:nvPr/>
        </p:nvGrpSpPr>
        <p:grpSpPr>
          <a:xfrm>
            <a:off x="6335547" y="90866"/>
            <a:ext cx="2656169" cy="3472161"/>
            <a:chOff x="1447800" y="838200"/>
            <a:chExt cx="2133469" cy="2667200"/>
          </a:xfrm>
        </p:grpSpPr>
        <p:sp>
          <p:nvSpPr>
            <p:cNvPr id="1343" name="Shape 1343"/>
            <p:cNvSpPr/>
            <p:nvPr/>
          </p:nvSpPr>
          <p:spPr>
            <a:xfrm>
              <a:off x="2097156" y="1371600"/>
              <a:ext cx="741899" cy="711300"/>
            </a:xfrm>
            <a:prstGeom prst="rect">
              <a:avLst/>
            </a:prstGeom>
            <a:solidFill>
              <a:srgbClr val="FFFF00"/>
            </a:solidFill>
            <a:ln w="19050" cap="flat">
              <a:solidFill>
                <a:srgbClr val="F1C23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44" name="Shape 1344"/>
            <p:cNvSpPr/>
            <p:nvPr/>
          </p:nvSpPr>
          <p:spPr>
            <a:xfrm>
              <a:off x="1726095" y="2082800"/>
              <a:ext cx="737700" cy="1071300"/>
            </a:xfrm>
            <a:prstGeom prst="rect">
              <a:avLst/>
            </a:prstGeom>
            <a:solidFill>
              <a:srgbClr val="FF0000"/>
            </a:solid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45" name="Shape 1345"/>
            <p:cNvSpPr/>
            <p:nvPr/>
          </p:nvSpPr>
          <p:spPr>
            <a:xfrm>
              <a:off x="1815453" y="2166950"/>
              <a:ext cx="189599" cy="178799"/>
            </a:xfrm>
            <a:prstGeom prst="ellipse">
              <a:avLst/>
            </a:prstGeom>
            <a:solidFill>
              <a:srgbClr val="FF0000"/>
            </a:solid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46" name="Shape 1346"/>
            <p:cNvSpPr/>
            <p:nvPr/>
          </p:nvSpPr>
          <p:spPr>
            <a:xfrm>
              <a:off x="2186204" y="2166653"/>
              <a:ext cx="189599" cy="178799"/>
            </a:xfrm>
            <a:prstGeom prst="ellipse">
              <a:avLst/>
            </a:prstGeom>
            <a:solidFill>
              <a:srgbClr val="FF0000"/>
            </a:solid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47" name="Shape 1347"/>
            <p:cNvSpPr/>
            <p:nvPr/>
          </p:nvSpPr>
          <p:spPr>
            <a:xfrm>
              <a:off x="1814834" y="2521957"/>
              <a:ext cx="189599" cy="178799"/>
            </a:xfrm>
            <a:prstGeom prst="ellipse">
              <a:avLst/>
            </a:prstGeom>
            <a:solidFill>
              <a:srgbClr val="FF0000"/>
            </a:solid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48" name="Shape 1348"/>
            <p:cNvSpPr/>
            <p:nvPr/>
          </p:nvSpPr>
          <p:spPr>
            <a:xfrm>
              <a:off x="2185585" y="2532791"/>
              <a:ext cx="189599" cy="178799"/>
            </a:xfrm>
            <a:prstGeom prst="ellipse">
              <a:avLst/>
            </a:prstGeom>
            <a:solidFill>
              <a:srgbClr val="FF0000"/>
            </a:solid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49" name="Shape 1349"/>
            <p:cNvSpPr/>
            <p:nvPr/>
          </p:nvSpPr>
          <p:spPr>
            <a:xfrm>
              <a:off x="1814214" y="2888094"/>
              <a:ext cx="189599" cy="178799"/>
            </a:xfrm>
            <a:prstGeom prst="ellipse">
              <a:avLst/>
            </a:prstGeom>
            <a:solidFill>
              <a:srgbClr val="FF0000"/>
            </a:solid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50" name="Shape 1350"/>
            <p:cNvSpPr/>
            <p:nvPr/>
          </p:nvSpPr>
          <p:spPr>
            <a:xfrm>
              <a:off x="2184966" y="2887797"/>
              <a:ext cx="189599" cy="178799"/>
            </a:xfrm>
            <a:prstGeom prst="ellipse">
              <a:avLst/>
            </a:prstGeom>
            <a:solidFill>
              <a:srgbClr val="FF0000"/>
            </a:solid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51" name="Shape 1351"/>
            <p:cNvSpPr/>
            <p:nvPr/>
          </p:nvSpPr>
          <p:spPr>
            <a:xfrm>
              <a:off x="2556965" y="1820700"/>
              <a:ext cx="189599" cy="178799"/>
            </a:xfrm>
            <a:prstGeom prst="ellipse">
              <a:avLst/>
            </a:prstGeom>
            <a:solidFill>
              <a:srgbClr val="FFFF00"/>
            </a:solidFill>
            <a:ln w="19050" cap="flat">
              <a:solidFill>
                <a:srgbClr val="F1C23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52" name="Shape 1352"/>
            <p:cNvSpPr/>
            <p:nvPr/>
          </p:nvSpPr>
          <p:spPr>
            <a:xfrm>
              <a:off x="2184346" y="1820403"/>
              <a:ext cx="189599" cy="178799"/>
            </a:xfrm>
            <a:prstGeom prst="ellipse">
              <a:avLst/>
            </a:prstGeom>
            <a:solidFill>
              <a:srgbClr val="FFFF00"/>
            </a:solidFill>
            <a:ln w="19050" cap="flat">
              <a:solidFill>
                <a:srgbClr val="F1C23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53" name="Shape 1353"/>
            <p:cNvSpPr/>
            <p:nvPr/>
          </p:nvSpPr>
          <p:spPr>
            <a:xfrm>
              <a:off x="2566712" y="1464507"/>
              <a:ext cx="189599" cy="178799"/>
            </a:xfrm>
            <a:prstGeom prst="ellipse">
              <a:avLst/>
            </a:prstGeom>
            <a:solidFill>
              <a:srgbClr val="FFFF00"/>
            </a:solidFill>
            <a:ln w="19050" cap="flat">
              <a:solidFill>
                <a:srgbClr val="F1C23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54" name="Shape 1354"/>
            <p:cNvSpPr/>
            <p:nvPr/>
          </p:nvSpPr>
          <p:spPr>
            <a:xfrm>
              <a:off x="2195341" y="1464210"/>
              <a:ext cx="189599" cy="178799"/>
            </a:xfrm>
            <a:prstGeom prst="ellipse">
              <a:avLst/>
            </a:prstGeom>
            <a:solidFill>
              <a:srgbClr val="FFFF00"/>
            </a:solidFill>
            <a:ln w="19050" cap="flat">
              <a:solidFill>
                <a:srgbClr val="F1C23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1355" name="Shape 1355"/>
            <p:cNvCxnSpPr>
              <a:stCxn id="1356" idx="0"/>
              <a:endCxn id="1356" idx="0"/>
            </p:cNvCxnSpPr>
            <p:nvPr/>
          </p:nvCxnSpPr>
          <p:spPr>
            <a:xfrm>
              <a:off x="1911626" y="2971800"/>
              <a:ext cx="1391699" cy="0"/>
            </a:xfrm>
            <a:prstGeom prst="straightConnector1">
              <a:avLst/>
            </a:prstGeom>
            <a:noFill/>
            <a:ln w="19050" cap="flat">
              <a:solidFill>
                <a:srgbClr val="073763"/>
              </a:solidFill>
              <a:prstDash val="solid"/>
              <a:round/>
              <a:headEnd type="none" w="lg" len="lg"/>
              <a:tailEnd type="triangle" w="lg" len="lg"/>
            </a:ln>
          </p:spPr>
        </p:cxnSp>
        <p:cxnSp>
          <p:nvCxnSpPr>
            <p:cNvPr id="1357" name="Shape 1357"/>
            <p:cNvCxnSpPr>
              <a:stCxn id="1356" idx="0"/>
              <a:endCxn id="1356" idx="0"/>
            </p:cNvCxnSpPr>
            <p:nvPr/>
          </p:nvCxnSpPr>
          <p:spPr>
            <a:xfrm rot="10800000">
              <a:off x="1911626" y="1104899"/>
              <a:ext cx="0" cy="1866900"/>
            </a:xfrm>
            <a:prstGeom prst="straightConnector1">
              <a:avLst/>
            </a:prstGeom>
            <a:noFill/>
            <a:ln w="19050" cap="flat">
              <a:solidFill>
                <a:srgbClr val="073763"/>
              </a:solidFill>
              <a:prstDash val="solid"/>
              <a:round/>
              <a:headEnd type="none" w="lg" len="lg"/>
              <a:tailEnd type="triangle" w="lg" len="lg"/>
            </a:ln>
          </p:spPr>
        </p:cxnSp>
        <p:sp>
          <p:nvSpPr>
            <p:cNvPr id="1358" name="Shape 1358"/>
            <p:cNvSpPr txBox="1"/>
            <p:nvPr/>
          </p:nvSpPr>
          <p:spPr>
            <a:xfrm>
              <a:off x="3395869" y="2882900"/>
              <a:ext cx="185399" cy="177900"/>
            </a:xfrm>
            <a:prstGeom prst="rect">
              <a:avLst/>
            </a:prstGeom>
            <a:ln>
              <a:noFill/>
            </a:ln>
          </p:spPr>
          <p:txBody>
            <a:bodyPr lIns="91425" tIns="91425" rIns="91425" bIns="91425" anchor="ctr" anchorCtr="0">
              <a:noAutofit/>
            </a:bodyPr>
            <a:lstStyle/>
            <a:p>
              <a:pPr lvl="0" algn="ctr" rtl="0">
                <a:spcBef>
                  <a:spcPts val="0"/>
                </a:spcBef>
                <a:buNone/>
              </a:pPr>
              <a:r>
                <a:rPr lang="en">
                  <a:solidFill>
                    <a:srgbClr val="073763"/>
                  </a:solidFill>
                </a:rPr>
                <a:t>x</a:t>
              </a:r>
            </a:p>
          </p:txBody>
        </p:sp>
        <p:sp>
          <p:nvSpPr>
            <p:cNvPr id="1359" name="Shape 1359"/>
            <p:cNvSpPr txBox="1"/>
            <p:nvPr/>
          </p:nvSpPr>
          <p:spPr>
            <a:xfrm>
              <a:off x="1818860" y="838200"/>
              <a:ext cx="185399" cy="177900"/>
            </a:xfrm>
            <a:prstGeom prst="rect">
              <a:avLst/>
            </a:prstGeom>
            <a:ln>
              <a:noFill/>
            </a:ln>
          </p:spPr>
          <p:txBody>
            <a:bodyPr lIns="91425" tIns="91425" rIns="91425" bIns="91425" anchor="ctr" anchorCtr="0">
              <a:noAutofit/>
            </a:bodyPr>
            <a:lstStyle/>
            <a:p>
              <a:pPr lvl="0" algn="ctr" rtl="0">
                <a:spcBef>
                  <a:spcPts val="0"/>
                </a:spcBef>
                <a:buNone/>
              </a:pPr>
              <a:r>
                <a:rPr lang="en">
                  <a:solidFill>
                    <a:srgbClr val="073763"/>
                  </a:solidFill>
                </a:rPr>
                <a:t>y</a:t>
              </a:r>
            </a:p>
          </p:txBody>
        </p:sp>
        <p:sp>
          <p:nvSpPr>
            <p:cNvPr id="1360" name="Shape 1360"/>
            <p:cNvSpPr txBox="1"/>
            <p:nvPr/>
          </p:nvSpPr>
          <p:spPr>
            <a:xfrm>
              <a:off x="2097156" y="3149600"/>
              <a:ext cx="371100" cy="355800"/>
            </a:xfrm>
            <a:prstGeom prst="rect">
              <a:avLst/>
            </a:prstGeom>
          </p:spPr>
          <p:txBody>
            <a:bodyPr lIns="91425" tIns="91425" rIns="91425" bIns="91425" anchor="ctr" anchorCtr="0">
              <a:noAutofit/>
            </a:bodyPr>
            <a:lstStyle/>
            <a:p>
              <a:pPr lvl="0" algn="ctr" rtl="0">
                <a:spcBef>
                  <a:spcPts val="0"/>
                </a:spcBef>
                <a:buNone/>
              </a:pPr>
              <a:r>
                <a:rPr lang="en"/>
                <a:t>1</a:t>
              </a:r>
            </a:p>
          </p:txBody>
        </p:sp>
        <p:sp>
          <p:nvSpPr>
            <p:cNvPr id="1361" name="Shape 1361"/>
            <p:cNvSpPr txBox="1"/>
            <p:nvPr/>
          </p:nvSpPr>
          <p:spPr>
            <a:xfrm>
              <a:off x="2468217" y="3149600"/>
              <a:ext cx="371100" cy="355800"/>
            </a:xfrm>
            <a:prstGeom prst="rect">
              <a:avLst/>
            </a:prstGeom>
          </p:spPr>
          <p:txBody>
            <a:bodyPr lIns="91425" tIns="91425" rIns="91425" bIns="91425" anchor="ctr" anchorCtr="0">
              <a:noAutofit/>
            </a:bodyPr>
            <a:lstStyle/>
            <a:p>
              <a:pPr lvl="0" algn="ctr" rtl="0">
                <a:spcBef>
                  <a:spcPts val="0"/>
                </a:spcBef>
                <a:buNone/>
              </a:pPr>
              <a:r>
                <a:rPr lang="en"/>
                <a:t>2</a:t>
              </a:r>
            </a:p>
          </p:txBody>
        </p:sp>
        <p:sp>
          <p:nvSpPr>
            <p:cNvPr id="1362" name="Shape 1362"/>
            <p:cNvSpPr txBox="1"/>
            <p:nvPr/>
          </p:nvSpPr>
          <p:spPr>
            <a:xfrm>
              <a:off x="1447800" y="2438400"/>
              <a:ext cx="371100" cy="355800"/>
            </a:xfrm>
            <a:prstGeom prst="rect">
              <a:avLst/>
            </a:prstGeom>
          </p:spPr>
          <p:txBody>
            <a:bodyPr lIns="91425" tIns="91425" rIns="91425" bIns="91425" anchor="ctr" anchorCtr="0">
              <a:noAutofit/>
            </a:bodyPr>
            <a:lstStyle/>
            <a:p>
              <a:pPr lvl="0" algn="ctr" rtl="0">
                <a:spcBef>
                  <a:spcPts val="0"/>
                </a:spcBef>
                <a:buNone/>
              </a:pPr>
              <a:r>
                <a:rPr lang="en"/>
                <a:t>1</a:t>
              </a:r>
            </a:p>
          </p:txBody>
        </p:sp>
        <p:sp>
          <p:nvSpPr>
            <p:cNvPr id="1363" name="Shape 1363"/>
            <p:cNvSpPr txBox="1"/>
            <p:nvPr/>
          </p:nvSpPr>
          <p:spPr>
            <a:xfrm>
              <a:off x="1447800" y="2082800"/>
              <a:ext cx="371100" cy="355800"/>
            </a:xfrm>
            <a:prstGeom prst="rect">
              <a:avLst/>
            </a:prstGeom>
          </p:spPr>
          <p:txBody>
            <a:bodyPr lIns="91425" tIns="91425" rIns="91425" bIns="91425" anchor="ctr" anchorCtr="0">
              <a:noAutofit/>
            </a:bodyPr>
            <a:lstStyle/>
            <a:p>
              <a:pPr lvl="0" algn="ctr" rtl="0">
                <a:spcBef>
                  <a:spcPts val="0"/>
                </a:spcBef>
                <a:buNone/>
              </a:pPr>
              <a:r>
                <a:rPr lang="en"/>
                <a:t>2</a:t>
              </a:r>
            </a:p>
          </p:txBody>
        </p:sp>
        <p:sp>
          <p:nvSpPr>
            <p:cNvPr id="1364" name="Shape 1364"/>
            <p:cNvSpPr txBox="1"/>
            <p:nvPr/>
          </p:nvSpPr>
          <p:spPr>
            <a:xfrm>
              <a:off x="1447800" y="1727200"/>
              <a:ext cx="371100" cy="355800"/>
            </a:xfrm>
            <a:prstGeom prst="rect">
              <a:avLst/>
            </a:prstGeom>
          </p:spPr>
          <p:txBody>
            <a:bodyPr lIns="91425" tIns="91425" rIns="91425" bIns="91425" anchor="ctr" anchorCtr="0">
              <a:noAutofit/>
            </a:bodyPr>
            <a:lstStyle/>
            <a:p>
              <a:pPr lvl="0" algn="ctr" rtl="0">
                <a:spcBef>
                  <a:spcPts val="0"/>
                </a:spcBef>
                <a:buNone/>
              </a:pPr>
              <a:r>
                <a:rPr lang="en"/>
                <a:t>3</a:t>
              </a:r>
            </a:p>
          </p:txBody>
        </p:sp>
        <p:sp>
          <p:nvSpPr>
            <p:cNvPr id="1365" name="Shape 1365"/>
            <p:cNvSpPr txBox="1"/>
            <p:nvPr/>
          </p:nvSpPr>
          <p:spPr>
            <a:xfrm>
              <a:off x="1447800" y="1371600"/>
              <a:ext cx="371100" cy="355800"/>
            </a:xfrm>
            <a:prstGeom prst="rect">
              <a:avLst/>
            </a:prstGeom>
          </p:spPr>
          <p:txBody>
            <a:bodyPr lIns="91425" tIns="91425" rIns="91425" bIns="91425" anchor="ctr" anchorCtr="0">
              <a:noAutofit/>
            </a:bodyPr>
            <a:lstStyle/>
            <a:p>
              <a:pPr lvl="0" algn="ctr" rtl="0">
                <a:spcBef>
                  <a:spcPts val="0"/>
                </a:spcBef>
                <a:buNone/>
              </a:pPr>
              <a:r>
                <a:rPr lang="en"/>
                <a:t>4</a:t>
              </a:r>
            </a:p>
          </p:txBody>
        </p:sp>
        <p:sp>
          <p:nvSpPr>
            <p:cNvPr id="1366" name="Shape 1366"/>
            <p:cNvSpPr txBox="1"/>
            <p:nvPr/>
          </p:nvSpPr>
          <p:spPr>
            <a:xfrm>
              <a:off x="1726095" y="3149600"/>
              <a:ext cx="371100" cy="355800"/>
            </a:xfrm>
            <a:prstGeom prst="rect">
              <a:avLst/>
            </a:prstGeom>
          </p:spPr>
          <p:txBody>
            <a:bodyPr lIns="91425" tIns="91425" rIns="91425" bIns="91425" anchor="ctr" anchorCtr="0">
              <a:noAutofit/>
            </a:bodyPr>
            <a:lstStyle/>
            <a:p>
              <a:pPr lvl="0" algn="ctr" rtl="0">
                <a:spcBef>
                  <a:spcPts val="0"/>
                </a:spcBef>
                <a:buNone/>
              </a:pPr>
              <a:r>
                <a:rPr lang="en"/>
                <a:t>0</a:t>
              </a:r>
            </a:p>
          </p:txBody>
        </p:sp>
        <p:sp>
          <p:nvSpPr>
            <p:cNvPr id="1367" name="Shape 1367"/>
            <p:cNvSpPr txBox="1"/>
            <p:nvPr/>
          </p:nvSpPr>
          <p:spPr>
            <a:xfrm>
              <a:off x="1447800" y="2794000"/>
              <a:ext cx="371100" cy="355800"/>
            </a:xfrm>
            <a:prstGeom prst="rect">
              <a:avLst/>
            </a:prstGeom>
          </p:spPr>
          <p:txBody>
            <a:bodyPr lIns="91425" tIns="91425" rIns="91425" bIns="91425" anchor="ctr" anchorCtr="0">
              <a:noAutofit/>
            </a:bodyPr>
            <a:lstStyle/>
            <a:p>
              <a:pPr lvl="0" algn="ctr" rtl="0">
                <a:spcBef>
                  <a:spcPts val="0"/>
                </a:spcBef>
                <a:buNone/>
              </a:pPr>
              <a:r>
                <a:rPr lang="en"/>
                <a:t>0</a:t>
              </a:r>
            </a:p>
          </p:txBody>
        </p:sp>
      </p:grpSp>
      <p:sp>
        <p:nvSpPr>
          <p:cNvPr id="1368" name="Shape 1368"/>
          <p:cNvSpPr txBox="1"/>
          <p:nvPr/>
        </p:nvSpPr>
        <p:spPr>
          <a:xfrm>
            <a:off x="118950" y="4460050"/>
            <a:ext cx="790799" cy="418200"/>
          </a:xfrm>
          <a:prstGeom prst="rect">
            <a:avLst/>
          </a:prstGeom>
          <a:solidFill>
            <a:srgbClr val="CFE2F3"/>
          </a:solidFill>
        </p:spPr>
        <p:txBody>
          <a:bodyPr lIns="91425" tIns="91425" rIns="91425" bIns="91425" anchor="ctr" anchorCtr="0">
            <a:noAutofit/>
          </a:bodyPr>
          <a:lstStyle/>
          <a:p>
            <a:pPr lvl="0" algn="ctr" rtl="0">
              <a:spcBef>
                <a:spcPts val="0"/>
              </a:spcBef>
              <a:buNone/>
            </a:pPr>
            <a:r>
              <a:rPr lang="en" sz="1200" b="1">
                <a:latin typeface="Droid Serif"/>
                <a:ea typeface="Droid Serif"/>
                <a:cs typeface="Droid Serif"/>
                <a:sym typeface="Droid Serif"/>
              </a:rPr>
              <a:t>brick 2</a:t>
            </a:r>
          </a:p>
        </p:txBody>
      </p:sp>
      <p:sp>
        <p:nvSpPr>
          <p:cNvPr id="1369" name="Shape 1369"/>
          <p:cNvSpPr txBox="1"/>
          <p:nvPr/>
        </p:nvSpPr>
        <p:spPr>
          <a:xfrm>
            <a:off x="118950" y="3926650"/>
            <a:ext cx="790799" cy="418200"/>
          </a:xfrm>
          <a:prstGeom prst="rect">
            <a:avLst/>
          </a:prstGeom>
          <a:solidFill>
            <a:srgbClr val="CFE2F3"/>
          </a:solidFill>
        </p:spPr>
        <p:txBody>
          <a:bodyPr lIns="91425" tIns="91425" rIns="91425" bIns="91425" anchor="ctr" anchorCtr="0">
            <a:noAutofit/>
          </a:bodyPr>
          <a:lstStyle/>
          <a:p>
            <a:pPr lvl="0" algn="ctr" rtl="0">
              <a:spcBef>
                <a:spcPts val="0"/>
              </a:spcBef>
              <a:buNone/>
            </a:pPr>
            <a:r>
              <a:rPr lang="en" sz="1200" b="1">
                <a:latin typeface="Droid Serif"/>
                <a:ea typeface="Droid Serif"/>
                <a:cs typeface="Droid Serif"/>
                <a:sym typeface="Droid Serif"/>
              </a:rPr>
              <a:t>brick 1</a:t>
            </a:r>
          </a:p>
        </p:txBody>
      </p:sp>
      <p:sp>
        <p:nvSpPr>
          <p:cNvPr id="1370" name="Shape 1370"/>
          <p:cNvSpPr txBox="1"/>
          <p:nvPr/>
        </p:nvSpPr>
        <p:spPr>
          <a:xfrm>
            <a:off x="6488575" y="3951850"/>
            <a:ext cx="2394299" cy="716400"/>
          </a:xfrm>
          <a:prstGeom prst="rect">
            <a:avLst/>
          </a:prstGeom>
          <a:solidFill>
            <a:srgbClr val="F4CCCC"/>
          </a:solidFill>
        </p:spPr>
        <p:txBody>
          <a:bodyPr lIns="91425" tIns="91425" rIns="91425" bIns="91425" anchor="ctr" anchorCtr="0">
            <a:noAutofit/>
          </a:bodyPr>
          <a:lstStyle/>
          <a:p>
            <a:pPr lvl="0" algn="ctr" rtl="0">
              <a:spcBef>
                <a:spcPts val="0"/>
              </a:spcBef>
              <a:buNone/>
            </a:pPr>
            <a:r>
              <a:rPr lang="en" sz="1800">
                <a:latin typeface="Droid Serif"/>
                <a:ea typeface="Droid Serif"/>
                <a:cs typeface="Droid Serif"/>
                <a:sym typeface="Droid Serif"/>
              </a:rPr>
              <a:t>let's use lower-left coordinates!</a:t>
            </a:r>
          </a:p>
        </p:txBody>
      </p:sp>
    </p:spTree>
  </p:cSld>
  <p:clrMapOvr>
    <a:masterClrMapping/>
  </p:clrMapOvr>
  <p:transition spd="slow">
    <p:cut/>
  </p:transition>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Shape 1374"/>
        <p:cNvGrpSpPr/>
        <p:nvPr/>
      </p:nvGrpSpPr>
      <p:grpSpPr>
        <a:xfrm>
          <a:off x="0" y="0"/>
          <a:ext cx="0" cy="0"/>
          <a:chOff x="0" y="0"/>
          <a:chExt cx="0" cy="0"/>
        </a:xfrm>
      </p:grpSpPr>
      <p:sp>
        <p:nvSpPr>
          <p:cNvPr id="1375" name="Shape 1375"/>
          <p:cNvSpPr txBox="1">
            <a:spLocks noGrp="1"/>
          </p:cNvSpPr>
          <p:nvPr>
            <p:ph type="body" idx="1"/>
          </p:nvPr>
        </p:nvSpPr>
        <p:spPr>
          <a:xfrm>
            <a:off x="386350" y="1238787"/>
            <a:ext cx="5582700" cy="552300"/>
          </a:xfrm>
          <a:prstGeom prst="rect">
            <a:avLst/>
          </a:prstGeom>
        </p:spPr>
        <p:txBody>
          <a:bodyPr lIns="91425" tIns="91425" rIns="91425" bIns="91425" anchor="t" anchorCtr="0">
            <a:noAutofit/>
          </a:bodyPr>
          <a:lstStyle/>
          <a:p>
            <a:pPr lvl="0" rtl="0">
              <a:spcBef>
                <a:spcPts val="0"/>
              </a:spcBef>
              <a:buNone/>
            </a:pPr>
            <a:r>
              <a:rPr lang="en" sz="1800" b="1" i="1">
                <a:solidFill>
                  <a:srgbClr val="FF0000"/>
                </a:solidFill>
                <a:latin typeface="Droid Serif"/>
                <a:ea typeface="Droid Serif"/>
                <a:cs typeface="Droid Serif"/>
                <a:sym typeface="Droid Serif"/>
              </a:rPr>
              <a:t>Finally, we use our codes (legend) for binary:</a:t>
            </a: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p:txBody>
      </p:sp>
      <p:graphicFrame>
        <p:nvGraphicFramePr>
          <p:cNvPr id="1376" name="Shape 1376"/>
          <p:cNvGraphicFramePr/>
          <p:nvPr/>
        </p:nvGraphicFramePr>
        <p:xfrm>
          <a:off x="457200" y="5669257"/>
          <a:ext cx="2394250" cy="829818"/>
        </p:xfrm>
        <a:graphic>
          <a:graphicData uri="http://schemas.openxmlformats.org/drawingml/2006/table">
            <a:tbl>
              <a:tblPr>
                <a:noFill/>
                <a:tableStyleId>{7C91B1A5-DA48-4EE6-83B1-89CB129B9FC8}</a:tableStyleId>
              </a:tblPr>
              <a:tblGrid>
                <a:gridCol w="1197125"/>
                <a:gridCol w="1197125"/>
              </a:tblGrid>
              <a:tr h="0">
                <a:tc>
                  <a:txBody>
                    <a:bodyPr/>
                    <a:lstStyle/>
                    <a:p>
                      <a:pPr lvl="0" algn="ctr" rtl="0">
                        <a:spcBef>
                          <a:spcPts val="0"/>
                        </a:spcBef>
                        <a:buNone/>
                      </a:pPr>
                      <a:r>
                        <a:rPr lang="en" sz="1440">
                          <a:solidFill>
                            <a:srgbClr val="0000FF"/>
                          </a:solidFill>
                          <a:latin typeface="Arial"/>
                          <a:ea typeface="Arial"/>
                          <a:cs typeface="Arial"/>
                          <a:sym typeface="Arial"/>
                        </a:rPr>
                        <a:t>color</a:t>
                      </a:r>
                    </a:p>
                  </a:txBody>
                  <a:tcPr marL="28575" marR="28575" marT="28575" marB="28575" anchor="ctr">
                    <a:lnL w="9525" cap="flat">
                      <a:solidFill>
                        <a:srgbClr val="000000"/>
                      </a:solidFill>
                      <a:prstDash val="solid"/>
                      <a:round/>
                      <a:headEnd type="none" w="med" len="med"/>
                      <a:tailEnd type="none" w="med" len="med"/>
                    </a:lnL>
                    <a:lnR w="9525" cap="flat">
                      <a:solidFill>
                        <a:srgbClr val="0000FF"/>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260">
                          <a:solidFill>
                            <a:srgbClr val="0000FF"/>
                          </a:solidFill>
                        </a:rPr>
                        <a:t>binary</a:t>
                      </a:r>
                    </a:p>
                  </a:txBody>
                  <a:tcPr marL="28575" marR="28575" marT="28575" marB="28575" anchor="ctr">
                    <a:lnL w="9525" cap="flat">
                      <a:solidFill>
                        <a:srgbClr val="0000FF"/>
                      </a:solidFill>
                      <a:prstDash val="solid"/>
                      <a:round/>
                      <a:headEnd type="none" w="med" len="med"/>
                      <a:tailEnd type="none" w="med" len="med"/>
                    </a:lnL>
                    <a:lnR w="9525" cap="flat">
                      <a:solidFill>
                        <a:srgbClr val="0000FF"/>
                      </a:solidFill>
                      <a:prstDash val="solid"/>
                      <a:round/>
                      <a:headEnd type="none" w="med" len="med"/>
                      <a:tailEnd type="none" w="med" len="med"/>
                    </a:lnR>
                    <a:lnT w="9525" cap="flat">
                      <a:solidFill>
                        <a:srgbClr val="0000FF"/>
                      </a:solidFill>
                      <a:prstDash val="solid"/>
                      <a:round/>
                      <a:headEnd type="none" w="med" len="med"/>
                      <a:tailEnd type="none" w="med" len="med"/>
                    </a:lnT>
                    <a:lnB w="9525" cap="flat">
                      <a:solidFill>
                        <a:srgbClr val="0000FF"/>
                      </a:solidFill>
                      <a:prstDash val="solid"/>
                      <a:round/>
                      <a:headEnd type="none" w="med" len="med"/>
                      <a:tailEnd type="none" w="med" len="med"/>
                    </a:lnB>
                  </a:tcPr>
                </a:tc>
              </a:tr>
              <a:tr h="0">
                <a:tc>
                  <a:txBody>
                    <a:bodyPr/>
                    <a:lstStyle/>
                    <a:p>
                      <a:pPr lvl="0" algn="ctr" rtl="0">
                        <a:spcBef>
                          <a:spcPts val="0"/>
                        </a:spcBef>
                        <a:buNone/>
                      </a:pPr>
                      <a:r>
                        <a:rPr lang="en" sz="1440" b="1"/>
                        <a:t>White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FF"/>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t>Blue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t>001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graphicFrame>
        <p:nvGraphicFramePr>
          <p:cNvPr id="1377" name="Shape 1377"/>
          <p:cNvGraphicFramePr/>
          <p:nvPr/>
        </p:nvGraphicFramePr>
        <p:xfrm>
          <a:off x="3200400" y="5669257"/>
          <a:ext cx="2997250" cy="829818"/>
        </p:xfrm>
        <a:graphic>
          <a:graphicData uri="http://schemas.openxmlformats.org/drawingml/2006/table">
            <a:tbl>
              <a:tblPr>
                <a:noFill/>
                <a:tableStyleId>{FC6BC556-4225-4270-91BA-1467F128C23C}</a:tableStyleId>
              </a:tblPr>
              <a:tblGrid>
                <a:gridCol w="1498625"/>
                <a:gridCol w="1498625"/>
              </a:tblGrid>
              <a:tr h="0">
                <a:tc>
                  <a:txBody>
                    <a:bodyPr/>
                    <a:lstStyle/>
                    <a:p>
                      <a:pPr lvl="0" algn="ctr" rtl="0">
                        <a:spcBef>
                          <a:spcPts val="0"/>
                        </a:spcBef>
                        <a:buNone/>
                      </a:pPr>
                      <a:r>
                        <a:rPr lang="en" sz="1440">
                          <a:solidFill>
                            <a:srgbClr val="0000FF"/>
                          </a:solidFill>
                          <a:latin typeface="Arial"/>
                          <a:ea typeface="Arial"/>
                          <a:cs typeface="Arial"/>
                          <a:sym typeface="Arial"/>
                        </a:rPr>
                        <a:t>brick type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260">
                          <a:solidFill>
                            <a:srgbClr val="0000FF"/>
                          </a:solidFill>
                        </a:rPr>
                        <a:t>binary</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Arial"/>
                          <a:ea typeface="Arial"/>
                          <a:cs typeface="Arial"/>
                          <a:sym typeface="Arial"/>
                        </a:rPr>
                        <a:t>2X3</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solidFill>
                            <a:srgbClr val="000000"/>
                          </a:solidFill>
                          <a:latin typeface="Arial"/>
                          <a:ea typeface="Arial"/>
                          <a:cs typeface="Arial"/>
                          <a:sym typeface="Arial"/>
                        </a:rPr>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Arial"/>
                          <a:ea typeface="Arial"/>
                          <a:cs typeface="Arial"/>
                          <a:sym typeface="Arial"/>
                        </a:rPr>
                        <a:t>2X2</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t>00</a:t>
                      </a:r>
                      <a:r>
                        <a:rPr lang="en" sz="1440" b="1">
                          <a:solidFill>
                            <a:srgbClr val="000000"/>
                          </a:solidFill>
                          <a:latin typeface="Arial"/>
                          <a:ea typeface="Arial"/>
                          <a:cs typeface="Arial"/>
                          <a:sym typeface="Arial"/>
                        </a:rPr>
                        <a:t>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graphicFrame>
        <p:nvGraphicFramePr>
          <p:cNvPr id="1378" name="Shape 1378"/>
          <p:cNvGraphicFramePr/>
          <p:nvPr/>
        </p:nvGraphicFramePr>
        <p:xfrm>
          <a:off x="6400800" y="5654294"/>
          <a:ext cx="2525650" cy="829818"/>
        </p:xfrm>
        <a:graphic>
          <a:graphicData uri="http://schemas.openxmlformats.org/drawingml/2006/table">
            <a:tbl>
              <a:tblPr>
                <a:noFill/>
                <a:tableStyleId>{87B53BA7-367D-4725-AA27-A9E024855C71}</a:tableStyleId>
              </a:tblPr>
              <a:tblGrid>
                <a:gridCol w="1262825"/>
                <a:gridCol w="1262825"/>
              </a:tblGrid>
              <a:tr h="0">
                <a:tc>
                  <a:txBody>
                    <a:bodyPr/>
                    <a:lstStyle/>
                    <a:p>
                      <a:pPr lvl="0" algn="ctr" rtl="0">
                        <a:spcBef>
                          <a:spcPts val="0"/>
                        </a:spcBef>
                        <a:buNone/>
                      </a:pPr>
                      <a:r>
                        <a:rPr lang="en" sz="1440">
                          <a:solidFill>
                            <a:srgbClr val="0000FF"/>
                          </a:solidFill>
                          <a:latin typeface="Arial"/>
                          <a:ea typeface="Arial"/>
                          <a:cs typeface="Arial"/>
                          <a:sym typeface="Arial"/>
                        </a:rPr>
                        <a:t>orientation</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260">
                          <a:solidFill>
                            <a:srgbClr val="0000FF"/>
                          </a:solidFill>
                        </a:rPr>
                        <a:t>binary</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Arial"/>
                          <a:ea typeface="Arial"/>
                          <a:cs typeface="Arial"/>
                          <a:sym typeface="Arial"/>
                        </a:rPr>
                        <a:t>horizontal</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solidFill>
                            <a:srgbClr val="000000"/>
                          </a:solidFill>
                          <a:latin typeface="Arial"/>
                          <a:ea typeface="Arial"/>
                          <a:cs typeface="Arial"/>
                          <a:sym typeface="Arial"/>
                        </a:rPr>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Arial"/>
                          <a:ea typeface="Arial"/>
                          <a:cs typeface="Arial"/>
                          <a:sym typeface="Arial"/>
                        </a:rPr>
                        <a:t>vertical</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t>00</a:t>
                      </a:r>
                      <a:r>
                        <a:rPr lang="en" sz="1440" b="1">
                          <a:solidFill>
                            <a:srgbClr val="000000"/>
                          </a:solidFill>
                          <a:latin typeface="Arial"/>
                          <a:ea typeface="Arial"/>
                          <a:cs typeface="Arial"/>
                          <a:sym typeface="Arial"/>
                        </a:rPr>
                        <a:t>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graphicFrame>
        <p:nvGraphicFramePr>
          <p:cNvPr id="1379" name="Shape 1379"/>
          <p:cNvGraphicFramePr/>
          <p:nvPr/>
        </p:nvGraphicFramePr>
        <p:xfrm>
          <a:off x="986579" y="3563790"/>
          <a:ext cx="5348975" cy="1340100"/>
        </p:xfrm>
        <a:graphic>
          <a:graphicData uri="http://schemas.openxmlformats.org/drawingml/2006/table">
            <a:tbl>
              <a:tblPr>
                <a:noFill/>
                <a:tableStyleId>{7701173C-282B-45AD-8DEB-9E6BB5656602}</a:tableStyleId>
              </a:tblPr>
              <a:tblGrid>
                <a:gridCol w="1047900"/>
                <a:gridCol w="971150"/>
                <a:gridCol w="995325"/>
                <a:gridCol w="1219150"/>
                <a:gridCol w="1115450"/>
              </a:tblGrid>
              <a:tr h="382900">
                <a:tc>
                  <a:txBody>
                    <a:bodyPr/>
                    <a:lstStyle/>
                    <a:p>
                      <a:pPr lvl="0" algn="ctr" rtl="0">
                        <a:spcBef>
                          <a:spcPts val="0"/>
                        </a:spcBef>
                        <a:buNone/>
                      </a:pPr>
                      <a:r>
                        <a:rPr lang="en">
                          <a:solidFill>
                            <a:srgbClr val="0000FF"/>
                          </a:solidFill>
                        </a:rPr>
                        <a:t>Color</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a:solidFill>
                            <a:srgbClr val="0000FF"/>
                          </a:solidFill>
                        </a:rPr>
                        <a:t>Brick Type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a:solidFill>
                            <a:srgbClr val="0000FF"/>
                          </a:solidFill>
                        </a:rPr>
                        <a:t>Orientation</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a:solidFill>
                            <a:srgbClr val="0000FF"/>
                          </a:solidFill>
                        </a:rPr>
                        <a:t>X-coordinate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a:solidFill>
                            <a:srgbClr val="0000FF"/>
                          </a:solidFill>
                        </a:rPr>
                        <a:t>Y-coordinate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478600">
                <a:tc>
                  <a:txBody>
                    <a:bodyPr/>
                    <a:lstStyle/>
                    <a:p>
                      <a:pPr lvl="0" algn="ctr" rtl="0">
                        <a:spcBef>
                          <a:spcPts val="0"/>
                        </a:spcBef>
                        <a:buNone/>
                      </a:pPr>
                      <a:r>
                        <a:rPr lang="en" sz="1800" b="1"/>
                        <a:t>White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2x3</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vertical</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478600">
                <a:tc>
                  <a:txBody>
                    <a:bodyPr/>
                    <a:lstStyle/>
                    <a:p>
                      <a:pPr lvl="0" algn="ctr" rtl="0">
                        <a:spcBef>
                          <a:spcPts val="0"/>
                        </a:spcBef>
                        <a:buNone/>
                      </a:pPr>
                      <a:r>
                        <a:rPr lang="en" sz="1800" b="1"/>
                        <a:t>Blue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2x2</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horiz.</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3</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graphicFrame>
        <p:nvGraphicFramePr>
          <p:cNvPr id="1380" name="Shape 1380"/>
          <p:cNvGraphicFramePr/>
          <p:nvPr/>
        </p:nvGraphicFramePr>
        <p:xfrm>
          <a:off x="985929" y="1778940"/>
          <a:ext cx="5349625" cy="1565550"/>
        </p:xfrm>
        <a:graphic>
          <a:graphicData uri="http://schemas.openxmlformats.org/drawingml/2006/table">
            <a:tbl>
              <a:tblPr>
                <a:noFill/>
                <a:tableStyleId>{F61B5940-C97B-4135-B50F-5EAF1A9B337B}</a:tableStyleId>
              </a:tblPr>
              <a:tblGrid>
                <a:gridCol w="1056950"/>
                <a:gridCol w="955000"/>
                <a:gridCol w="1002325"/>
                <a:gridCol w="1234600"/>
                <a:gridCol w="1100750"/>
              </a:tblGrid>
              <a:tr h="521850">
                <a:tc>
                  <a:txBody>
                    <a:bodyPr/>
                    <a:lstStyle/>
                    <a:p>
                      <a:pPr lvl="0" algn="ctr" rtl="0">
                        <a:spcBef>
                          <a:spcPts val="0"/>
                        </a:spcBef>
                        <a:buNone/>
                      </a:pPr>
                      <a:r>
                        <a:rPr lang="en" sz="1440">
                          <a:solidFill>
                            <a:srgbClr val="0000FF"/>
                          </a:solidFill>
                        </a:rPr>
                        <a:t>Color</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a:solidFill>
                            <a:srgbClr val="0000FF"/>
                          </a:solidFill>
                        </a:rPr>
                        <a:t>Brick Type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a:solidFill>
                            <a:srgbClr val="0000FF"/>
                          </a:solidFill>
                        </a:rPr>
                        <a:t>Orientation</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a:solidFill>
                            <a:srgbClr val="0000FF"/>
                          </a:solidFill>
                        </a:rPr>
                        <a:t>X-coordinate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a:solidFill>
                            <a:srgbClr val="0000FF"/>
                          </a:solidFill>
                        </a:rPr>
                        <a:t>Y-coordinate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521850">
                <a:tc>
                  <a:txBody>
                    <a:bodyPr/>
                    <a:lstStyle/>
                    <a:p>
                      <a:pPr marL="0" lvl="0" indent="0" algn="ctr" rtl="0">
                        <a:spcBef>
                          <a:spcPts val="0"/>
                        </a:spcBef>
                        <a:buNone/>
                      </a:pPr>
                      <a:r>
                        <a:rPr lang="en" sz="2400" b="1"/>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0" lvl="0" indent="0" algn="ctr" rtl="0">
                        <a:spcBef>
                          <a:spcPts val="0"/>
                        </a:spcBef>
                        <a:buNone/>
                      </a:pPr>
                      <a:r>
                        <a:rPr lang="en" sz="2400" b="1">
                          <a:solidFill>
                            <a:srgbClr val="000000"/>
                          </a:solidFill>
                          <a:latin typeface="Arial"/>
                          <a:ea typeface="Arial"/>
                          <a:cs typeface="Arial"/>
                          <a:sym typeface="Arial"/>
                        </a:rPr>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0" lvl="0" indent="0" algn="ctr" rtl="0">
                        <a:spcBef>
                          <a:spcPts val="0"/>
                        </a:spcBef>
                        <a:buNone/>
                      </a:pPr>
                      <a:r>
                        <a:rPr lang="en" sz="2400" b="1"/>
                        <a:t>001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0" lvl="0" indent="0" algn="ctr" rtl="0">
                        <a:spcBef>
                          <a:spcPts val="0"/>
                        </a:spcBef>
                        <a:buNone/>
                      </a:pPr>
                      <a:r>
                        <a:rPr lang="en" sz="2400" b="1"/>
                        <a:t>0000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0" lvl="0" indent="0" algn="ctr" rtl="0">
                        <a:spcBef>
                          <a:spcPts val="0"/>
                        </a:spcBef>
                        <a:buNone/>
                      </a:pPr>
                      <a:r>
                        <a:rPr lang="en" sz="2400" b="1"/>
                        <a:t>0000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521850">
                <a:tc>
                  <a:txBody>
                    <a:bodyPr/>
                    <a:lstStyle/>
                    <a:p>
                      <a:pPr marL="0" lvl="0" indent="0" algn="ctr" rtl="0">
                        <a:spcBef>
                          <a:spcPts val="0"/>
                        </a:spcBef>
                        <a:buNone/>
                      </a:pPr>
                      <a:r>
                        <a:rPr lang="en" sz="2400" b="1"/>
                        <a:t>001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0" lvl="0" indent="0" algn="ctr" rtl="0">
                        <a:spcBef>
                          <a:spcPts val="0"/>
                        </a:spcBef>
                        <a:buNone/>
                      </a:pPr>
                      <a:endParaRPr sz="24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0" lvl="0" indent="0" algn="ctr" rtl="0">
                        <a:spcBef>
                          <a:spcPts val="0"/>
                        </a:spcBef>
                        <a:buNone/>
                      </a:pPr>
                      <a:endParaRPr sz="24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0" lvl="0" indent="0" algn="ctr" rtl="0">
                        <a:spcBef>
                          <a:spcPts val="0"/>
                        </a:spcBef>
                        <a:buNone/>
                      </a:pPr>
                      <a:endParaRPr sz="24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0" lvl="0" indent="0" algn="ctr" rtl="0">
                        <a:spcBef>
                          <a:spcPts val="0"/>
                        </a:spcBef>
                        <a:buNone/>
                      </a:pPr>
                      <a:endParaRPr sz="2400" b="1">
                        <a:solidFill>
                          <a:srgbClr val="000000"/>
                        </a:solidFill>
                        <a:latin typeface="Arial"/>
                        <a:ea typeface="Arial"/>
                        <a:cs typeface="Arial"/>
                        <a:sym typeface="Arial"/>
                      </a:endParaRP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sp>
        <p:nvSpPr>
          <p:cNvPr id="1381" name="Shape 1381"/>
          <p:cNvSpPr txBox="1"/>
          <p:nvPr/>
        </p:nvSpPr>
        <p:spPr>
          <a:xfrm>
            <a:off x="382000" y="5030400"/>
            <a:ext cx="3189900" cy="552300"/>
          </a:xfrm>
          <a:prstGeom prst="rect">
            <a:avLst/>
          </a:prstGeom>
        </p:spPr>
        <p:txBody>
          <a:bodyPr lIns="91425" tIns="91425" rIns="91425" bIns="91425" anchor="t" anchorCtr="0">
            <a:noAutofit/>
          </a:bodyPr>
          <a:lstStyle/>
          <a:p>
            <a:pPr lvl="0" rtl="0">
              <a:spcBef>
                <a:spcPts val="0"/>
              </a:spcBef>
              <a:buNone/>
            </a:pPr>
            <a:r>
              <a:rPr lang="en" sz="2666">
                <a:solidFill>
                  <a:srgbClr val="000000"/>
                </a:solidFill>
                <a:latin typeface="Droid Serif"/>
                <a:ea typeface="Droid Serif"/>
                <a:cs typeface="Droid Serif"/>
                <a:sym typeface="Droid Serif"/>
              </a:rPr>
              <a:t>Lege</a:t>
            </a:r>
            <a:r>
              <a:rPr lang="en" sz="2666">
                <a:latin typeface="Droid Serif"/>
                <a:ea typeface="Droid Serif"/>
                <a:cs typeface="Droid Serif"/>
                <a:sym typeface="Droid Serif"/>
              </a:rPr>
              <a:t>n</a:t>
            </a:r>
            <a:r>
              <a:rPr lang="en" sz="2666">
                <a:solidFill>
                  <a:srgbClr val="000000"/>
                </a:solidFill>
                <a:latin typeface="Droid Serif"/>
                <a:ea typeface="Droid Serif"/>
                <a:cs typeface="Droid Serif"/>
                <a:sym typeface="Droid Serif"/>
              </a:rPr>
              <a:t>d</a:t>
            </a:r>
            <a:r>
              <a:rPr lang="en" sz="2666">
                <a:latin typeface="Droid Serif"/>
                <a:ea typeface="Droid Serif"/>
                <a:cs typeface="Droid Serif"/>
                <a:sym typeface="Droid Serif"/>
              </a:rPr>
              <a:t>/</a:t>
            </a:r>
            <a:r>
              <a:rPr lang="en" sz="2666">
                <a:solidFill>
                  <a:srgbClr val="000000"/>
                </a:solidFill>
                <a:latin typeface="Droid Serif"/>
                <a:ea typeface="Droid Serif"/>
                <a:cs typeface="Droid Serif"/>
                <a:sym typeface="Droid Serif"/>
              </a:rPr>
              <a:t>codes:</a:t>
            </a:r>
          </a:p>
        </p:txBody>
      </p:sp>
      <p:sp>
        <p:nvSpPr>
          <p:cNvPr id="1382" name="Shape 1382"/>
          <p:cNvSpPr txBox="1">
            <a:spLocks noGrp="1"/>
          </p:cNvSpPr>
          <p:nvPr>
            <p:ph type="title"/>
          </p:nvPr>
        </p:nvSpPr>
        <p:spPr>
          <a:xfrm>
            <a:off x="227700" y="154000"/>
            <a:ext cx="4660500" cy="822900"/>
          </a:xfrm>
          <a:prstGeom prst="rect">
            <a:avLst/>
          </a:prstGeom>
        </p:spPr>
        <p:txBody>
          <a:bodyPr lIns="91425" tIns="91425" rIns="91425" bIns="91425" anchor="t" anchorCtr="0">
            <a:noAutofit/>
          </a:bodyPr>
          <a:lstStyle/>
          <a:p>
            <a:pPr lvl="0" rtl="0">
              <a:spcBef>
                <a:spcPts val="0"/>
              </a:spcBef>
              <a:buNone/>
            </a:pPr>
            <a:r>
              <a:rPr lang="en" sz="4266" b="0">
                <a:solidFill>
                  <a:srgbClr val="000000"/>
                </a:solidFill>
                <a:latin typeface="Droid Serif"/>
                <a:ea typeface="Droid Serif"/>
                <a:cs typeface="Droid Serif"/>
                <a:sym typeface="Droid Serif"/>
              </a:rPr>
              <a:t>Lego encodings</a:t>
            </a:r>
          </a:p>
        </p:txBody>
      </p:sp>
      <p:sp>
        <p:nvSpPr>
          <p:cNvPr id="1383" name="Shape 1383"/>
          <p:cNvSpPr txBox="1">
            <a:spLocks noGrp="1"/>
          </p:cNvSpPr>
          <p:nvPr>
            <p:ph type="body" idx="2"/>
          </p:nvPr>
        </p:nvSpPr>
        <p:spPr>
          <a:xfrm>
            <a:off x="457200" y="854950"/>
            <a:ext cx="5196300" cy="552300"/>
          </a:xfrm>
          <a:prstGeom prst="rect">
            <a:avLst/>
          </a:prstGeom>
        </p:spPr>
        <p:txBody>
          <a:bodyPr lIns="91425" tIns="91425" rIns="91425" bIns="91425" anchor="t" anchorCtr="0">
            <a:noAutofit/>
          </a:bodyPr>
          <a:lstStyle/>
          <a:p>
            <a:pPr lvl="0" rtl="0">
              <a:spcBef>
                <a:spcPts val="0"/>
              </a:spcBef>
              <a:buNone/>
            </a:pPr>
            <a:r>
              <a:rPr lang="en" sz="1800">
                <a:solidFill>
                  <a:srgbClr val="000000"/>
                </a:solidFill>
                <a:latin typeface="Droid Serif"/>
                <a:ea typeface="Droid Serif"/>
                <a:cs typeface="Droid Serif"/>
                <a:sym typeface="Droid Serif"/>
              </a:rPr>
              <a:t>Suppose we want to encode these blocks:</a:t>
            </a: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p:txBody>
      </p:sp>
      <p:grpSp>
        <p:nvGrpSpPr>
          <p:cNvPr id="1384" name="Shape 1384"/>
          <p:cNvGrpSpPr/>
          <p:nvPr/>
        </p:nvGrpSpPr>
        <p:grpSpPr>
          <a:xfrm>
            <a:off x="6335547" y="90866"/>
            <a:ext cx="2656169" cy="3472161"/>
            <a:chOff x="1447800" y="838200"/>
            <a:chExt cx="2133469" cy="2667200"/>
          </a:xfrm>
        </p:grpSpPr>
        <p:sp>
          <p:nvSpPr>
            <p:cNvPr id="1385" name="Shape 1385"/>
            <p:cNvSpPr/>
            <p:nvPr/>
          </p:nvSpPr>
          <p:spPr>
            <a:xfrm>
              <a:off x="2097156" y="1371600"/>
              <a:ext cx="741899" cy="711300"/>
            </a:xfrm>
            <a:prstGeom prst="rect">
              <a:avLst/>
            </a:prstGeom>
            <a:solidFill>
              <a:srgbClr val="FFFF00"/>
            </a:solidFill>
            <a:ln w="19050" cap="flat">
              <a:solidFill>
                <a:srgbClr val="F1C23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86" name="Shape 1386"/>
            <p:cNvSpPr/>
            <p:nvPr/>
          </p:nvSpPr>
          <p:spPr>
            <a:xfrm>
              <a:off x="1726095" y="2082800"/>
              <a:ext cx="737700" cy="1071300"/>
            </a:xfrm>
            <a:prstGeom prst="rect">
              <a:avLst/>
            </a:prstGeom>
            <a:solidFill>
              <a:srgbClr val="FF0000"/>
            </a:solid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87" name="Shape 1387"/>
            <p:cNvSpPr/>
            <p:nvPr/>
          </p:nvSpPr>
          <p:spPr>
            <a:xfrm>
              <a:off x="1815453" y="2166950"/>
              <a:ext cx="189599" cy="178799"/>
            </a:xfrm>
            <a:prstGeom prst="ellipse">
              <a:avLst/>
            </a:prstGeom>
            <a:solidFill>
              <a:srgbClr val="FF0000"/>
            </a:solid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88" name="Shape 1388"/>
            <p:cNvSpPr/>
            <p:nvPr/>
          </p:nvSpPr>
          <p:spPr>
            <a:xfrm>
              <a:off x="2186204" y="2166653"/>
              <a:ext cx="189599" cy="178799"/>
            </a:xfrm>
            <a:prstGeom prst="ellipse">
              <a:avLst/>
            </a:prstGeom>
            <a:solidFill>
              <a:srgbClr val="FF0000"/>
            </a:solid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89" name="Shape 1389"/>
            <p:cNvSpPr/>
            <p:nvPr/>
          </p:nvSpPr>
          <p:spPr>
            <a:xfrm>
              <a:off x="1814834" y="2521957"/>
              <a:ext cx="189599" cy="178799"/>
            </a:xfrm>
            <a:prstGeom prst="ellipse">
              <a:avLst/>
            </a:prstGeom>
            <a:solidFill>
              <a:srgbClr val="FF0000"/>
            </a:solid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90" name="Shape 1390"/>
            <p:cNvSpPr/>
            <p:nvPr/>
          </p:nvSpPr>
          <p:spPr>
            <a:xfrm>
              <a:off x="2185585" y="2532791"/>
              <a:ext cx="189599" cy="178799"/>
            </a:xfrm>
            <a:prstGeom prst="ellipse">
              <a:avLst/>
            </a:prstGeom>
            <a:solidFill>
              <a:srgbClr val="FF0000"/>
            </a:solid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91" name="Shape 1391"/>
            <p:cNvSpPr/>
            <p:nvPr/>
          </p:nvSpPr>
          <p:spPr>
            <a:xfrm>
              <a:off x="1814214" y="2888094"/>
              <a:ext cx="189599" cy="178799"/>
            </a:xfrm>
            <a:prstGeom prst="ellipse">
              <a:avLst/>
            </a:prstGeom>
            <a:solidFill>
              <a:srgbClr val="FF0000"/>
            </a:solid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92" name="Shape 1392"/>
            <p:cNvSpPr/>
            <p:nvPr/>
          </p:nvSpPr>
          <p:spPr>
            <a:xfrm>
              <a:off x="2184966" y="2887797"/>
              <a:ext cx="189599" cy="178799"/>
            </a:xfrm>
            <a:prstGeom prst="ellipse">
              <a:avLst/>
            </a:prstGeom>
            <a:solidFill>
              <a:srgbClr val="FF0000"/>
            </a:solid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93" name="Shape 1393"/>
            <p:cNvSpPr/>
            <p:nvPr/>
          </p:nvSpPr>
          <p:spPr>
            <a:xfrm>
              <a:off x="2556965" y="1820700"/>
              <a:ext cx="189599" cy="178799"/>
            </a:xfrm>
            <a:prstGeom prst="ellipse">
              <a:avLst/>
            </a:prstGeom>
            <a:solidFill>
              <a:srgbClr val="FFFF00"/>
            </a:solidFill>
            <a:ln w="19050" cap="flat">
              <a:solidFill>
                <a:srgbClr val="F1C23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94" name="Shape 1394"/>
            <p:cNvSpPr/>
            <p:nvPr/>
          </p:nvSpPr>
          <p:spPr>
            <a:xfrm>
              <a:off x="2184346" y="1820403"/>
              <a:ext cx="189599" cy="178799"/>
            </a:xfrm>
            <a:prstGeom prst="ellipse">
              <a:avLst/>
            </a:prstGeom>
            <a:solidFill>
              <a:srgbClr val="FFFF00"/>
            </a:solidFill>
            <a:ln w="19050" cap="flat">
              <a:solidFill>
                <a:srgbClr val="F1C23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95" name="Shape 1395"/>
            <p:cNvSpPr/>
            <p:nvPr/>
          </p:nvSpPr>
          <p:spPr>
            <a:xfrm>
              <a:off x="2566712" y="1464507"/>
              <a:ext cx="189599" cy="178799"/>
            </a:xfrm>
            <a:prstGeom prst="ellipse">
              <a:avLst/>
            </a:prstGeom>
            <a:solidFill>
              <a:srgbClr val="FFFF00"/>
            </a:solidFill>
            <a:ln w="19050" cap="flat">
              <a:solidFill>
                <a:srgbClr val="F1C23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96" name="Shape 1396"/>
            <p:cNvSpPr/>
            <p:nvPr/>
          </p:nvSpPr>
          <p:spPr>
            <a:xfrm>
              <a:off x="2195341" y="1464210"/>
              <a:ext cx="189599" cy="178799"/>
            </a:xfrm>
            <a:prstGeom prst="ellipse">
              <a:avLst/>
            </a:prstGeom>
            <a:solidFill>
              <a:srgbClr val="FFFF00"/>
            </a:solidFill>
            <a:ln w="19050" cap="flat">
              <a:solidFill>
                <a:srgbClr val="F1C23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1397" name="Shape 1397"/>
            <p:cNvCxnSpPr>
              <a:stCxn id="1398" idx="0"/>
              <a:endCxn id="1398" idx="0"/>
            </p:cNvCxnSpPr>
            <p:nvPr/>
          </p:nvCxnSpPr>
          <p:spPr>
            <a:xfrm>
              <a:off x="1911626" y="2971800"/>
              <a:ext cx="1391699" cy="0"/>
            </a:xfrm>
            <a:prstGeom prst="straightConnector1">
              <a:avLst/>
            </a:prstGeom>
            <a:noFill/>
            <a:ln w="19050" cap="flat">
              <a:solidFill>
                <a:srgbClr val="073763"/>
              </a:solidFill>
              <a:prstDash val="solid"/>
              <a:round/>
              <a:headEnd type="none" w="lg" len="lg"/>
              <a:tailEnd type="triangle" w="lg" len="lg"/>
            </a:ln>
          </p:spPr>
        </p:cxnSp>
        <p:cxnSp>
          <p:nvCxnSpPr>
            <p:cNvPr id="1399" name="Shape 1399"/>
            <p:cNvCxnSpPr>
              <a:stCxn id="1398" idx="0"/>
              <a:endCxn id="1398" idx="0"/>
            </p:cNvCxnSpPr>
            <p:nvPr/>
          </p:nvCxnSpPr>
          <p:spPr>
            <a:xfrm rot="10800000">
              <a:off x="1911626" y="1104899"/>
              <a:ext cx="0" cy="1866900"/>
            </a:xfrm>
            <a:prstGeom prst="straightConnector1">
              <a:avLst/>
            </a:prstGeom>
            <a:noFill/>
            <a:ln w="19050" cap="flat">
              <a:solidFill>
                <a:srgbClr val="073763"/>
              </a:solidFill>
              <a:prstDash val="solid"/>
              <a:round/>
              <a:headEnd type="none" w="lg" len="lg"/>
              <a:tailEnd type="triangle" w="lg" len="lg"/>
            </a:ln>
          </p:spPr>
        </p:cxnSp>
        <p:sp>
          <p:nvSpPr>
            <p:cNvPr id="1400" name="Shape 1400"/>
            <p:cNvSpPr txBox="1"/>
            <p:nvPr/>
          </p:nvSpPr>
          <p:spPr>
            <a:xfrm>
              <a:off x="3395869" y="2882900"/>
              <a:ext cx="185399" cy="177900"/>
            </a:xfrm>
            <a:prstGeom prst="rect">
              <a:avLst/>
            </a:prstGeom>
            <a:ln>
              <a:noFill/>
            </a:ln>
          </p:spPr>
          <p:txBody>
            <a:bodyPr lIns="91425" tIns="91425" rIns="91425" bIns="91425" anchor="ctr" anchorCtr="0">
              <a:noAutofit/>
            </a:bodyPr>
            <a:lstStyle/>
            <a:p>
              <a:pPr lvl="0" algn="ctr" rtl="0">
                <a:spcBef>
                  <a:spcPts val="0"/>
                </a:spcBef>
                <a:buNone/>
              </a:pPr>
              <a:r>
                <a:rPr lang="en">
                  <a:solidFill>
                    <a:srgbClr val="073763"/>
                  </a:solidFill>
                </a:rPr>
                <a:t>x</a:t>
              </a:r>
            </a:p>
          </p:txBody>
        </p:sp>
        <p:sp>
          <p:nvSpPr>
            <p:cNvPr id="1401" name="Shape 1401"/>
            <p:cNvSpPr txBox="1"/>
            <p:nvPr/>
          </p:nvSpPr>
          <p:spPr>
            <a:xfrm>
              <a:off x="1818860" y="838200"/>
              <a:ext cx="185399" cy="177900"/>
            </a:xfrm>
            <a:prstGeom prst="rect">
              <a:avLst/>
            </a:prstGeom>
            <a:ln>
              <a:noFill/>
            </a:ln>
          </p:spPr>
          <p:txBody>
            <a:bodyPr lIns="91425" tIns="91425" rIns="91425" bIns="91425" anchor="ctr" anchorCtr="0">
              <a:noAutofit/>
            </a:bodyPr>
            <a:lstStyle/>
            <a:p>
              <a:pPr lvl="0" algn="ctr" rtl="0">
                <a:spcBef>
                  <a:spcPts val="0"/>
                </a:spcBef>
                <a:buNone/>
              </a:pPr>
              <a:r>
                <a:rPr lang="en">
                  <a:solidFill>
                    <a:srgbClr val="073763"/>
                  </a:solidFill>
                </a:rPr>
                <a:t>y</a:t>
              </a:r>
            </a:p>
          </p:txBody>
        </p:sp>
        <p:sp>
          <p:nvSpPr>
            <p:cNvPr id="1402" name="Shape 1402"/>
            <p:cNvSpPr txBox="1"/>
            <p:nvPr/>
          </p:nvSpPr>
          <p:spPr>
            <a:xfrm>
              <a:off x="2097156" y="3149600"/>
              <a:ext cx="371100" cy="355800"/>
            </a:xfrm>
            <a:prstGeom prst="rect">
              <a:avLst/>
            </a:prstGeom>
          </p:spPr>
          <p:txBody>
            <a:bodyPr lIns="91425" tIns="91425" rIns="91425" bIns="91425" anchor="ctr" anchorCtr="0">
              <a:noAutofit/>
            </a:bodyPr>
            <a:lstStyle/>
            <a:p>
              <a:pPr lvl="0" algn="ctr" rtl="0">
                <a:spcBef>
                  <a:spcPts val="0"/>
                </a:spcBef>
                <a:buNone/>
              </a:pPr>
              <a:r>
                <a:rPr lang="en"/>
                <a:t>1</a:t>
              </a:r>
            </a:p>
          </p:txBody>
        </p:sp>
        <p:sp>
          <p:nvSpPr>
            <p:cNvPr id="1403" name="Shape 1403"/>
            <p:cNvSpPr txBox="1"/>
            <p:nvPr/>
          </p:nvSpPr>
          <p:spPr>
            <a:xfrm>
              <a:off x="2468217" y="3149600"/>
              <a:ext cx="371100" cy="355800"/>
            </a:xfrm>
            <a:prstGeom prst="rect">
              <a:avLst/>
            </a:prstGeom>
          </p:spPr>
          <p:txBody>
            <a:bodyPr lIns="91425" tIns="91425" rIns="91425" bIns="91425" anchor="ctr" anchorCtr="0">
              <a:noAutofit/>
            </a:bodyPr>
            <a:lstStyle/>
            <a:p>
              <a:pPr lvl="0" algn="ctr" rtl="0">
                <a:spcBef>
                  <a:spcPts val="0"/>
                </a:spcBef>
                <a:buNone/>
              </a:pPr>
              <a:r>
                <a:rPr lang="en"/>
                <a:t>2</a:t>
              </a:r>
            </a:p>
          </p:txBody>
        </p:sp>
        <p:sp>
          <p:nvSpPr>
            <p:cNvPr id="1404" name="Shape 1404"/>
            <p:cNvSpPr txBox="1"/>
            <p:nvPr/>
          </p:nvSpPr>
          <p:spPr>
            <a:xfrm>
              <a:off x="1447800" y="2438400"/>
              <a:ext cx="371100" cy="355800"/>
            </a:xfrm>
            <a:prstGeom prst="rect">
              <a:avLst/>
            </a:prstGeom>
          </p:spPr>
          <p:txBody>
            <a:bodyPr lIns="91425" tIns="91425" rIns="91425" bIns="91425" anchor="ctr" anchorCtr="0">
              <a:noAutofit/>
            </a:bodyPr>
            <a:lstStyle/>
            <a:p>
              <a:pPr lvl="0" algn="ctr" rtl="0">
                <a:spcBef>
                  <a:spcPts val="0"/>
                </a:spcBef>
                <a:buNone/>
              </a:pPr>
              <a:r>
                <a:rPr lang="en"/>
                <a:t>1</a:t>
              </a:r>
            </a:p>
          </p:txBody>
        </p:sp>
        <p:sp>
          <p:nvSpPr>
            <p:cNvPr id="1405" name="Shape 1405"/>
            <p:cNvSpPr txBox="1"/>
            <p:nvPr/>
          </p:nvSpPr>
          <p:spPr>
            <a:xfrm>
              <a:off x="1447800" y="2082800"/>
              <a:ext cx="371100" cy="355800"/>
            </a:xfrm>
            <a:prstGeom prst="rect">
              <a:avLst/>
            </a:prstGeom>
          </p:spPr>
          <p:txBody>
            <a:bodyPr lIns="91425" tIns="91425" rIns="91425" bIns="91425" anchor="ctr" anchorCtr="0">
              <a:noAutofit/>
            </a:bodyPr>
            <a:lstStyle/>
            <a:p>
              <a:pPr lvl="0" algn="ctr" rtl="0">
                <a:spcBef>
                  <a:spcPts val="0"/>
                </a:spcBef>
                <a:buNone/>
              </a:pPr>
              <a:r>
                <a:rPr lang="en"/>
                <a:t>2</a:t>
              </a:r>
            </a:p>
          </p:txBody>
        </p:sp>
        <p:sp>
          <p:nvSpPr>
            <p:cNvPr id="1406" name="Shape 1406"/>
            <p:cNvSpPr txBox="1"/>
            <p:nvPr/>
          </p:nvSpPr>
          <p:spPr>
            <a:xfrm>
              <a:off x="1447800" y="1727200"/>
              <a:ext cx="371100" cy="355800"/>
            </a:xfrm>
            <a:prstGeom prst="rect">
              <a:avLst/>
            </a:prstGeom>
          </p:spPr>
          <p:txBody>
            <a:bodyPr lIns="91425" tIns="91425" rIns="91425" bIns="91425" anchor="ctr" anchorCtr="0">
              <a:noAutofit/>
            </a:bodyPr>
            <a:lstStyle/>
            <a:p>
              <a:pPr lvl="0" algn="ctr" rtl="0">
                <a:spcBef>
                  <a:spcPts val="0"/>
                </a:spcBef>
                <a:buNone/>
              </a:pPr>
              <a:r>
                <a:rPr lang="en"/>
                <a:t>3</a:t>
              </a:r>
            </a:p>
          </p:txBody>
        </p:sp>
        <p:sp>
          <p:nvSpPr>
            <p:cNvPr id="1407" name="Shape 1407"/>
            <p:cNvSpPr txBox="1"/>
            <p:nvPr/>
          </p:nvSpPr>
          <p:spPr>
            <a:xfrm>
              <a:off x="1447800" y="1371600"/>
              <a:ext cx="371100" cy="355800"/>
            </a:xfrm>
            <a:prstGeom prst="rect">
              <a:avLst/>
            </a:prstGeom>
          </p:spPr>
          <p:txBody>
            <a:bodyPr lIns="91425" tIns="91425" rIns="91425" bIns="91425" anchor="ctr" anchorCtr="0">
              <a:noAutofit/>
            </a:bodyPr>
            <a:lstStyle/>
            <a:p>
              <a:pPr lvl="0" algn="ctr" rtl="0">
                <a:spcBef>
                  <a:spcPts val="0"/>
                </a:spcBef>
                <a:buNone/>
              </a:pPr>
              <a:r>
                <a:rPr lang="en"/>
                <a:t>4</a:t>
              </a:r>
            </a:p>
          </p:txBody>
        </p:sp>
        <p:sp>
          <p:nvSpPr>
            <p:cNvPr id="1408" name="Shape 1408"/>
            <p:cNvSpPr txBox="1"/>
            <p:nvPr/>
          </p:nvSpPr>
          <p:spPr>
            <a:xfrm>
              <a:off x="1726095" y="3149600"/>
              <a:ext cx="371100" cy="355800"/>
            </a:xfrm>
            <a:prstGeom prst="rect">
              <a:avLst/>
            </a:prstGeom>
          </p:spPr>
          <p:txBody>
            <a:bodyPr lIns="91425" tIns="91425" rIns="91425" bIns="91425" anchor="ctr" anchorCtr="0">
              <a:noAutofit/>
            </a:bodyPr>
            <a:lstStyle/>
            <a:p>
              <a:pPr lvl="0" algn="ctr" rtl="0">
                <a:spcBef>
                  <a:spcPts val="0"/>
                </a:spcBef>
                <a:buNone/>
              </a:pPr>
              <a:r>
                <a:rPr lang="en"/>
                <a:t>0</a:t>
              </a:r>
            </a:p>
          </p:txBody>
        </p:sp>
        <p:sp>
          <p:nvSpPr>
            <p:cNvPr id="1409" name="Shape 1409"/>
            <p:cNvSpPr txBox="1"/>
            <p:nvPr/>
          </p:nvSpPr>
          <p:spPr>
            <a:xfrm>
              <a:off x="1447800" y="2794000"/>
              <a:ext cx="371100" cy="355800"/>
            </a:xfrm>
            <a:prstGeom prst="rect">
              <a:avLst/>
            </a:prstGeom>
          </p:spPr>
          <p:txBody>
            <a:bodyPr lIns="91425" tIns="91425" rIns="91425" bIns="91425" anchor="ctr" anchorCtr="0">
              <a:noAutofit/>
            </a:bodyPr>
            <a:lstStyle/>
            <a:p>
              <a:pPr lvl="0" algn="ctr" rtl="0">
                <a:spcBef>
                  <a:spcPts val="0"/>
                </a:spcBef>
                <a:buNone/>
              </a:pPr>
              <a:r>
                <a:rPr lang="en"/>
                <a:t>0</a:t>
              </a:r>
            </a:p>
          </p:txBody>
        </p:sp>
      </p:grpSp>
      <p:sp>
        <p:nvSpPr>
          <p:cNvPr id="1410" name="Shape 1410"/>
          <p:cNvSpPr txBox="1"/>
          <p:nvPr/>
        </p:nvSpPr>
        <p:spPr>
          <a:xfrm>
            <a:off x="118950" y="4460050"/>
            <a:ext cx="790799" cy="418200"/>
          </a:xfrm>
          <a:prstGeom prst="rect">
            <a:avLst/>
          </a:prstGeom>
          <a:solidFill>
            <a:srgbClr val="CFE2F3"/>
          </a:solidFill>
        </p:spPr>
        <p:txBody>
          <a:bodyPr lIns="91425" tIns="91425" rIns="91425" bIns="91425" anchor="ctr" anchorCtr="0">
            <a:noAutofit/>
          </a:bodyPr>
          <a:lstStyle/>
          <a:p>
            <a:pPr lvl="0" algn="ctr" rtl="0">
              <a:spcBef>
                <a:spcPts val="0"/>
              </a:spcBef>
              <a:buNone/>
            </a:pPr>
            <a:r>
              <a:rPr lang="en" sz="1200" b="1">
                <a:latin typeface="Droid Serif"/>
                <a:ea typeface="Droid Serif"/>
                <a:cs typeface="Droid Serif"/>
                <a:sym typeface="Droid Serif"/>
              </a:rPr>
              <a:t>brick 2</a:t>
            </a:r>
          </a:p>
        </p:txBody>
      </p:sp>
      <p:sp>
        <p:nvSpPr>
          <p:cNvPr id="1411" name="Shape 1411"/>
          <p:cNvSpPr txBox="1"/>
          <p:nvPr/>
        </p:nvSpPr>
        <p:spPr>
          <a:xfrm>
            <a:off x="118950" y="3926650"/>
            <a:ext cx="790799" cy="418200"/>
          </a:xfrm>
          <a:prstGeom prst="rect">
            <a:avLst/>
          </a:prstGeom>
          <a:solidFill>
            <a:srgbClr val="CFE2F3"/>
          </a:solidFill>
        </p:spPr>
        <p:txBody>
          <a:bodyPr lIns="91425" tIns="91425" rIns="91425" bIns="91425" anchor="ctr" anchorCtr="0">
            <a:noAutofit/>
          </a:bodyPr>
          <a:lstStyle/>
          <a:p>
            <a:pPr lvl="0" algn="ctr" rtl="0">
              <a:spcBef>
                <a:spcPts val="0"/>
              </a:spcBef>
              <a:buNone/>
            </a:pPr>
            <a:r>
              <a:rPr lang="en" sz="1200" b="1">
                <a:latin typeface="Droid Serif"/>
                <a:ea typeface="Droid Serif"/>
                <a:cs typeface="Droid Serif"/>
                <a:sym typeface="Droid Serif"/>
              </a:rPr>
              <a:t>brick 1</a:t>
            </a:r>
          </a:p>
        </p:txBody>
      </p:sp>
      <p:sp>
        <p:nvSpPr>
          <p:cNvPr id="1412" name="Shape 1412"/>
          <p:cNvSpPr txBox="1"/>
          <p:nvPr/>
        </p:nvSpPr>
        <p:spPr>
          <a:xfrm>
            <a:off x="118950" y="2357775"/>
            <a:ext cx="790799" cy="418200"/>
          </a:xfrm>
          <a:prstGeom prst="rect">
            <a:avLst/>
          </a:prstGeom>
          <a:solidFill>
            <a:srgbClr val="CFE2F3"/>
          </a:solidFill>
        </p:spPr>
        <p:txBody>
          <a:bodyPr lIns="91425" tIns="91425" rIns="91425" bIns="91425" anchor="ctr" anchorCtr="0">
            <a:noAutofit/>
          </a:bodyPr>
          <a:lstStyle/>
          <a:p>
            <a:pPr lvl="0" algn="ctr" rtl="0">
              <a:spcBef>
                <a:spcPts val="0"/>
              </a:spcBef>
              <a:buNone/>
            </a:pPr>
            <a:r>
              <a:rPr lang="en" sz="1200" b="1">
                <a:latin typeface="Droid Serif"/>
                <a:ea typeface="Droid Serif"/>
                <a:cs typeface="Droid Serif"/>
                <a:sym typeface="Droid Serif"/>
              </a:rPr>
              <a:t>brick 1</a:t>
            </a:r>
          </a:p>
        </p:txBody>
      </p:sp>
      <p:sp>
        <p:nvSpPr>
          <p:cNvPr id="1413" name="Shape 1413"/>
          <p:cNvSpPr txBox="1"/>
          <p:nvPr/>
        </p:nvSpPr>
        <p:spPr>
          <a:xfrm>
            <a:off x="118950" y="2891175"/>
            <a:ext cx="790799" cy="418200"/>
          </a:xfrm>
          <a:prstGeom prst="rect">
            <a:avLst/>
          </a:prstGeom>
          <a:solidFill>
            <a:srgbClr val="CFE2F3"/>
          </a:solidFill>
        </p:spPr>
        <p:txBody>
          <a:bodyPr lIns="91425" tIns="91425" rIns="91425" bIns="91425" anchor="ctr" anchorCtr="0">
            <a:noAutofit/>
          </a:bodyPr>
          <a:lstStyle/>
          <a:p>
            <a:pPr lvl="0" algn="ctr" rtl="0">
              <a:spcBef>
                <a:spcPts val="0"/>
              </a:spcBef>
              <a:buNone/>
            </a:pPr>
            <a:r>
              <a:rPr lang="en" sz="1200" b="1">
                <a:latin typeface="Droid Serif"/>
                <a:ea typeface="Droid Serif"/>
                <a:cs typeface="Droid Serif"/>
                <a:sym typeface="Droid Serif"/>
              </a:rPr>
              <a:t>brick 2</a:t>
            </a:r>
          </a:p>
        </p:txBody>
      </p:sp>
    </p:spTree>
  </p:cSld>
  <p:clrMapOvr>
    <a:masterClrMapping/>
  </p:clrMapOvr>
  <p:transition spd="slow">
    <p:cut/>
  </p:transition>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sp>
        <p:nvSpPr>
          <p:cNvPr id="1418" name="Shape 1418"/>
          <p:cNvSpPr/>
          <p:nvPr/>
        </p:nvSpPr>
        <p:spPr>
          <a:xfrm>
            <a:off x="108425" y="1030050"/>
            <a:ext cx="6292500" cy="2432999"/>
          </a:xfrm>
          <a:prstGeom prst="rect">
            <a:avLst/>
          </a:prstGeom>
          <a:solidFill>
            <a:srgbClr val="F4CCCC"/>
          </a:solidFill>
          <a:ln>
            <a:noFill/>
          </a:ln>
        </p:spPr>
        <p:txBody>
          <a:bodyPr lIns="91425" tIns="91425" rIns="91425" bIns="91425" anchor="ctr" anchorCtr="0">
            <a:noAutofit/>
          </a:bodyPr>
          <a:lstStyle/>
          <a:p>
            <a:pPr>
              <a:spcBef>
                <a:spcPts val="0"/>
              </a:spcBef>
              <a:buNone/>
            </a:pPr>
            <a:endParaRPr/>
          </a:p>
        </p:txBody>
      </p:sp>
      <p:graphicFrame>
        <p:nvGraphicFramePr>
          <p:cNvPr id="1419" name="Shape 1419"/>
          <p:cNvGraphicFramePr/>
          <p:nvPr/>
        </p:nvGraphicFramePr>
        <p:xfrm>
          <a:off x="457200" y="5669257"/>
          <a:ext cx="2394250" cy="829818"/>
        </p:xfrm>
        <a:graphic>
          <a:graphicData uri="http://schemas.openxmlformats.org/drawingml/2006/table">
            <a:tbl>
              <a:tblPr>
                <a:noFill/>
                <a:tableStyleId>{776FF8DA-2400-4902-9BBC-B07CFA9A88B0}</a:tableStyleId>
              </a:tblPr>
              <a:tblGrid>
                <a:gridCol w="1197125"/>
                <a:gridCol w="1197125"/>
              </a:tblGrid>
              <a:tr h="0">
                <a:tc>
                  <a:txBody>
                    <a:bodyPr/>
                    <a:lstStyle/>
                    <a:p>
                      <a:pPr lvl="0" algn="ctr" rtl="0">
                        <a:spcBef>
                          <a:spcPts val="0"/>
                        </a:spcBef>
                        <a:buNone/>
                      </a:pPr>
                      <a:r>
                        <a:rPr lang="en" sz="1440">
                          <a:solidFill>
                            <a:srgbClr val="0000FF"/>
                          </a:solidFill>
                          <a:latin typeface="Arial"/>
                          <a:ea typeface="Arial"/>
                          <a:cs typeface="Arial"/>
                          <a:sym typeface="Arial"/>
                        </a:rPr>
                        <a:t>color</a:t>
                      </a:r>
                    </a:p>
                  </a:txBody>
                  <a:tcPr marL="28575" marR="28575" marT="28575" marB="28575" anchor="ctr">
                    <a:lnL w="9525" cap="flat">
                      <a:solidFill>
                        <a:srgbClr val="000000"/>
                      </a:solidFill>
                      <a:prstDash val="solid"/>
                      <a:round/>
                      <a:headEnd type="none" w="med" len="med"/>
                      <a:tailEnd type="none" w="med" len="med"/>
                    </a:lnL>
                    <a:lnR w="9525" cap="flat">
                      <a:solidFill>
                        <a:srgbClr val="0000FF"/>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260">
                          <a:solidFill>
                            <a:srgbClr val="0000FF"/>
                          </a:solidFill>
                        </a:rPr>
                        <a:t>binary</a:t>
                      </a:r>
                    </a:p>
                  </a:txBody>
                  <a:tcPr marL="28575" marR="28575" marT="28575" marB="28575" anchor="ctr">
                    <a:lnL w="9525" cap="flat">
                      <a:solidFill>
                        <a:srgbClr val="0000FF"/>
                      </a:solidFill>
                      <a:prstDash val="solid"/>
                      <a:round/>
                      <a:headEnd type="none" w="med" len="med"/>
                      <a:tailEnd type="none" w="med" len="med"/>
                    </a:lnL>
                    <a:lnR w="9525" cap="flat">
                      <a:solidFill>
                        <a:srgbClr val="0000FF"/>
                      </a:solidFill>
                      <a:prstDash val="solid"/>
                      <a:round/>
                      <a:headEnd type="none" w="med" len="med"/>
                      <a:tailEnd type="none" w="med" len="med"/>
                    </a:lnR>
                    <a:lnT w="9525" cap="flat">
                      <a:solidFill>
                        <a:srgbClr val="0000FF"/>
                      </a:solidFill>
                      <a:prstDash val="solid"/>
                      <a:round/>
                      <a:headEnd type="none" w="med" len="med"/>
                      <a:tailEnd type="none" w="med" len="med"/>
                    </a:lnT>
                    <a:lnB w="9525" cap="flat">
                      <a:solidFill>
                        <a:srgbClr val="0000FF"/>
                      </a:solidFill>
                      <a:prstDash val="solid"/>
                      <a:round/>
                      <a:headEnd type="none" w="med" len="med"/>
                      <a:tailEnd type="none" w="med" len="med"/>
                    </a:lnB>
                  </a:tcPr>
                </a:tc>
              </a:tr>
              <a:tr h="0">
                <a:tc>
                  <a:txBody>
                    <a:bodyPr/>
                    <a:lstStyle/>
                    <a:p>
                      <a:pPr lvl="0" algn="ctr" rtl="0">
                        <a:spcBef>
                          <a:spcPts val="0"/>
                        </a:spcBef>
                        <a:buNone/>
                      </a:pPr>
                      <a:r>
                        <a:rPr lang="en" sz="1440" b="1"/>
                        <a:t>White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FF"/>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t>Blue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t>001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graphicFrame>
        <p:nvGraphicFramePr>
          <p:cNvPr id="1420" name="Shape 1420"/>
          <p:cNvGraphicFramePr/>
          <p:nvPr/>
        </p:nvGraphicFramePr>
        <p:xfrm>
          <a:off x="3200400" y="5669257"/>
          <a:ext cx="2997250" cy="829818"/>
        </p:xfrm>
        <a:graphic>
          <a:graphicData uri="http://schemas.openxmlformats.org/drawingml/2006/table">
            <a:tbl>
              <a:tblPr>
                <a:noFill/>
                <a:tableStyleId>{33F9ED4D-12AC-4D14-B33C-43B715CF7370}</a:tableStyleId>
              </a:tblPr>
              <a:tblGrid>
                <a:gridCol w="1498625"/>
                <a:gridCol w="1498625"/>
              </a:tblGrid>
              <a:tr h="0">
                <a:tc>
                  <a:txBody>
                    <a:bodyPr/>
                    <a:lstStyle/>
                    <a:p>
                      <a:pPr lvl="0" algn="ctr" rtl="0">
                        <a:spcBef>
                          <a:spcPts val="0"/>
                        </a:spcBef>
                        <a:buNone/>
                      </a:pPr>
                      <a:r>
                        <a:rPr lang="en" sz="1440">
                          <a:solidFill>
                            <a:srgbClr val="0000FF"/>
                          </a:solidFill>
                          <a:latin typeface="Arial"/>
                          <a:ea typeface="Arial"/>
                          <a:cs typeface="Arial"/>
                          <a:sym typeface="Arial"/>
                        </a:rPr>
                        <a:t>brick type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260">
                          <a:solidFill>
                            <a:srgbClr val="0000FF"/>
                          </a:solidFill>
                        </a:rPr>
                        <a:t>binary</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Arial"/>
                          <a:ea typeface="Arial"/>
                          <a:cs typeface="Arial"/>
                          <a:sym typeface="Arial"/>
                        </a:rPr>
                        <a:t>2X3</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solidFill>
                            <a:srgbClr val="000000"/>
                          </a:solidFill>
                          <a:latin typeface="Arial"/>
                          <a:ea typeface="Arial"/>
                          <a:cs typeface="Arial"/>
                          <a:sym typeface="Arial"/>
                        </a:rPr>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Arial"/>
                          <a:ea typeface="Arial"/>
                          <a:cs typeface="Arial"/>
                          <a:sym typeface="Arial"/>
                        </a:rPr>
                        <a:t>2X2</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t>00</a:t>
                      </a:r>
                      <a:r>
                        <a:rPr lang="en" sz="1440" b="1">
                          <a:solidFill>
                            <a:srgbClr val="000000"/>
                          </a:solidFill>
                          <a:latin typeface="Arial"/>
                          <a:ea typeface="Arial"/>
                          <a:cs typeface="Arial"/>
                          <a:sym typeface="Arial"/>
                        </a:rPr>
                        <a:t>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graphicFrame>
        <p:nvGraphicFramePr>
          <p:cNvPr id="1421" name="Shape 1421"/>
          <p:cNvGraphicFramePr/>
          <p:nvPr/>
        </p:nvGraphicFramePr>
        <p:xfrm>
          <a:off x="6400800" y="5654294"/>
          <a:ext cx="2525650" cy="829818"/>
        </p:xfrm>
        <a:graphic>
          <a:graphicData uri="http://schemas.openxmlformats.org/drawingml/2006/table">
            <a:tbl>
              <a:tblPr>
                <a:noFill/>
                <a:tableStyleId>{EA85FD87-D635-49FC-B760-040BC2430CF3}</a:tableStyleId>
              </a:tblPr>
              <a:tblGrid>
                <a:gridCol w="1262825"/>
                <a:gridCol w="1262825"/>
              </a:tblGrid>
              <a:tr h="0">
                <a:tc>
                  <a:txBody>
                    <a:bodyPr/>
                    <a:lstStyle/>
                    <a:p>
                      <a:pPr lvl="0" algn="ctr" rtl="0">
                        <a:spcBef>
                          <a:spcPts val="0"/>
                        </a:spcBef>
                        <a:buNone/>
                      </a:pPr>
                      <a:r>
                        <a:rPr lang="en" sz="1440">
                          <a:solidFill>
                            <a:srgbClr val="0000FF"/>
                          </a:solidFill>
                          <a:latin typeface="Arial"/>
                          <a:ea typeface="Arial"/>
                          <a:cs typeface="Arial"/>
                          <a:sym typeface="Arial"/>
                        </a:rPr>
                        <a:t>orientation</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260">
                          <a:solidFill>
                            <a:srgbClr val="0000FF"/>
                          </a:solidFill>
                        </a:rPr>
                        <a:t>binary</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Arial"/>
                          <a:ea typeface="Arial"/>
                          <a:cs typeface="Arial"/>
                          <a:sym typeface="Arial"/>
                        </a:rPr>
                        <a:t>horizontal</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solidFill>
                            <a:srgbClr val="000000"/>
                          </a:solidFill>
                          <a:latin typeface="Arial"/>
                          <a:ea typeface="Arial"/>
                          <a:cs typeface="Arial"/>
                          <a:sym typeface="Arial"/>
                        </a:rPr>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0">
                <a:tc>
                  <a:txBody>
                    <a:bodyPr/>
                    <a:lstStyle/>
                    <a:p>
                      <a:pPr lvl="0" algn="ctr" rtl="0">
                        <a:spcBef>
                          <a:spcPts val="0"/>
                        </a:spcBef>
                        <a:buNone/>
                      </a:pPr>
                      <a:r>
                        <a:rPr lang="en" sz="1440" b="1">
                          <a:solidFill>
                            <a:srgbClr val="000000"/>
                          </a:solidFill>
                          <a:latin typeface="Arial"/>
                          <a:ea typeface="Arial"/>
                          <a:cs typeface="Arial"/>
                          <a:sym typeface="Arial"/>
                        </a:rPr>
                        <a:t>vertical</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b="1"/>
                        <a:t>00</a:t>
                      </a:r>
                      <a:r>
                        <a:rPr lang="en" sz="1440" b="1">
                          <a:solidFill>
                            <a:srgbClr val="000000"/>
                          </a:solidFill>
                          <a:latin typeface="Arial"/>
                          <a:ea typeface="Arial"/>
                          <a:cs typeface="Arial"/>
                          <a:sym typeface="Arial"/>
                        </a:rPr>
                        <a:t>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graphicFrame>
        <p:nvGraphicFramePr>
          <p:cNvPr id="1422" name="Shape 1422"/>
          <p:cNvGraphicFramePr/>
          <p:nvPr/>
        </p:nvGraphicFramePr>
        <p:xfrm>
          <a:off x="986579" y="3563790"/>
          <a:ext cx="5348975" cy="1340100"/>
        </p:xfrm>
        <a:graphic>
          <a:graphicData uri="http://schemas.openxmlformats.org/drawingml/2006/table">
            <a:tbl>
              <a:tblPr>
                <a:noFill/>
                <a:tableStyleId>{F1C432CA-14DF-4370-91F8-ECE585F5030B}</a:tableStyleId>
              </a:tblPr>
              <a:tblGrid>
                <a:gridCol w="1047900"/>
                <a:gridCol w="971150"/>
                <a:gridCol w="995325"/>
                <a:gridCol w="1219150"/>
                <a:gridCol w="1115450"/>
              </a:tblGrid>
              <a:tr h="382900">
                <a:tc>
                  <a:txBody>
                    <a:bodyPr/>
                    <a:lstStyle/>
                    <a:p>
                      <a:pPr lvl="0" algn="ctr" rtl="0">
                        <a:spcBef>
                          <a:spcPts val="0"/>
                        </a:spcBef>
                        <a:buNone/>
                      </a:pPr>
                      <a:r>
                        <a:rPr lang="en">
                          <a:solidFill>
                            <a:srgbClr val="0000FF"/>
                          </a:solidFill>
                        </a:rPr>
                        <a:t>Color</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a:solidFill>
                            <a:srgbClr val="0000FF"/>
                          </a:solidFill>
                        </a:rPr>
                        <a:t>Brick Type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a:solidFill>
                            <a:srgbClr val="0000FF"/>
                          </a:solidFill>
                        </a:rPr>
                        <a:t>Orientation</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a:solidFill>
                            <a:srgbClr val="0000FF"/>
                          </a:solidFill>
                        </a:rPr>
                        <a:t>X-coordinate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a:solidFill>
                            <a:srgbClr val="0000FF"/>
                          </a:solidFill>
                        </a:rPr>
                        <a:t>Y-coordinate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478600">
                <a:tc>
                  <a:txBody>
                    <a:bodyPr/>
                    <a:lstStyle/>
                    <a:p>
                      <a:pPr lvl="0" algn="ctr" rtl="0">
                        <a:spcBef>
                          <a:spcPts val="0"/>
                        </a:spcBef>
                        <a:buNone/>
                      </a:pPr>
                      <a:r>
                        <a:rPr lang="en" sz="1800" b="1"/>
                        <a:t>White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2x3</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vertical</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478600">
                <a:tc>
                  <a:txBody>
                    <a:bodyPr/>
                    <a:lstStyle/>
                    <a:p>
                      <a:pPr lvl="0" algn="ctr" rtl="0">
                        <a:spcBef>
                          <a:spcPts val="0"/>
                        </a:spcBef>
                        <a:buNone/>
                      </a:pPr>
                      <a:r>
                        <a:rPr lang="en" sz="1800" b="1"/>
                        <a:t>Blue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2x2</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horiz.</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800" b="1"/>
                        <a:t>3</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graphicFrame>
        <p:nvGraphicFramePr>
          <p:cNvPr id="1423" name="Shape 1423"/>
          <p:cNvGraphicFramePr/>
          <p:nvPr/>
        </p:nvGraphicFramePr>
        <p:xfrm>
          <a:off x="985929" y="1778940"/>
          <a:ext cx="5349625" cy="1565550"/>
        </p:xfrm>
        <a:graphic>
          <a:graphicData uri="http://schemas.openxmlformats.org/drawingml/2006/table">
            <a:tbl>
              <a:tblPr>
                <a:noFill/>
                <a:tableStyleId>{2A632956-E318-4BFC-B589-A4A7E8EFB1CE}</a:tableStyleId>
              </a:tblPr>
              <a:tblGrid>
                <a:gridCol w="1056950"/>
                <a:gridCol w="955000"/>
                <a:gridCol w="1002325"/>
                <a:gridCol w="1234600"/>
                <a:gridCol w="1100750"/>
              </a:tblGrid>
              <a:tr h="521850">
                <a:tc>
                  <a:txBody>
                    <a:bodyPr/>
                    <a:lstStyle/>
                    <a:p>
                      <a:pPr lvl="0" algn="ctr" rtl="0">
                        <a:spcBef>
                          <a:spcPts val="0"/>
                        </a:spcBef>
                        <a:buNone/>
                      </a:pPr>
                      <a:r>
                        <a:rPr lang="en" sz="1440">
                          <a:solidFill>
                            <a:srgbClr val="0000FF"/>
                          </a:solidFill>
                        </a:rPr>
                        <a:t>Color</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a:solidFill>
                            <a:srgbClr val="0000FF"/>
                          </a:solidFill>
                        </a:rPr>
                        <a:t>Brick Type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a:solidFill>
                            <a:srgbClr val="0000FF"/>
                          </a:solidFill>
                        </a:rPr>
                        <a:t>Orientation</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a:solidFill>
                            <a:srgbClr val="0000FF"/>
                          </a:solidFill>
                        </a:rPr>
                        <a:t>X-coordinate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algn="ctr" rtl="0">
                        <a:spcBef>
                          <a:spcPts val="0"/>
                        </a:spcBef>
                        <a:buNone/>
                      </a:pPr>
                      <a:r>
                        <a:rPr lang="en" sz="1440">
                          <a:solidFill>
                            <a:srgbClr val="0000FF"/>
                          </a:solidFill>
                        </a:rPr>
                        <a:t>Y-coordinate</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521850">
                <a:tc>
                  <a:txBody>
                    <a:bodyPr/>
                    <a:lstStyle/>
                    <a:p>
                      <a:pPr marL="0" lvl="0" indent="0" algn="ctr" rtl="0">
                        <a:spcBef>
                          <a:spcPts val="0"/>
                        </a:spcBef>
                        <a:buNone/>
                      </a:pPr>
                      <a:r>
                        <a:rPr lang="en" sz="2400" b="1"/>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0" lvl="0" indent="0" algn="ctr" rtl="0">
                        <a:spcBef>
                          <a:spcPts val="0"/>
                        </a:spcBef>
                        <a:buNone/>
                      </a:pPr>
                      <a:r>
                        <a:rPr lang="en" sz="2400" b="1">
                          <a:solidFill>
                            <a:srgbClr val="000000"/>
                          </a:solidFill>
                          <a:latin typeface="Arial"/>
                          <a:ea typeface="Arial"/>
                          <a:cs typeface="Arial"/>
                          <a:sym typeface="Arial"/>
                        </a:rPr>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0" lvl="0" indent="0" algn="ctr" rtl="0">
                        <a:spcBef>
                          <a:spcPts val="0"/>
                        </a:spcBef>
                        <a:buNone/>
                      </a:pPr>
                      <a:r>
                        <a:rPr lang="en" sz="2400" b="1"/>
                        <a:t>001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0" lvl="0" indent="0" algn="ctr" rtl="0">
                        <a:spcBef>
                          <a:spcPts val="0"/>
                        </a:spcBef>
                        <a:buNone/>
                      </a:pPr>
                      <a:r>
                        <a:rPr lang="en" sz="2400" b="1"/>
                        <a:t>0000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0" lvl="0" indent="0" algn="ctr" rtl="0">
                        <a:spcBef>
                          <a:spcPts val="0"/>
                        </a:spcBef>
                        <a:buNone/>
                      </a:pPr>
                      <a:r>
                        <a:rPr lang="en" sz="2400" b="1"/>
                        <a:t>0000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r h="521850">
                <a:tc>
                  <a:txBody>
                    <a:bodyPr/>
                    <a:lstStyle/>
                    <a:p>
                      <a:pPr marL="0" lvl="0" indent="0" algn="ctr" rtl="0">
                        <a:spcBef>
                          <a:spcPts val="0"/>
                        </a:spcBef>
                        <a:buNone/>
                      </a:pPr>
                      <a:r>
                        <a:rPr lang="en" sz="2400" b="1"/>
                        <a:t>001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0" lvl="0" indent="0" algn="ctr" rtl="0">
                        <a:spcBef>
                          <a:spcPts val="0"/>
                        </a:spcBef>
                        <a:buNone/>
                      </a:pPr>
                      <a:r>
                        <a:rPr lang="en" sz="2400" b="1"/>
                        <a:t>001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0" lvl="0" indent="0" algn="ctr" rtl="0">
                        <a:spcBef>
                          <a:spcPts val="0"/>
                        </a:spcBef>
                        <a:buNone/>
                      </a:pPr>
                      <a:r>
                        <a:rPr lang="en" sz="2400" b="1"/>
                        <a:t>000</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0" lvl="0" indent="0" algn="ctr" rtl="0">
                        <a:spcBef>
                          <a:spcPts val="0"/>
                        </a:spcBef>
                        <a:buNone/>
                      </a:pPr>
                      <a:r>
                        <a:rPr lang="en" sz="2400" b="1"/>
                        <a:t>0001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marL="0" lvl="0" indent="0" algn="ctr" rtl="0">
                        <a:spcBef>
                          <a:spcPts val="0"/>
                        </a:spcBef>
                        <a:buNone/>
                      </a:pPr>
                      <a:r>
                        <a:rPr lang="en" sz="2400" b="1"/>
                        <a:t>0011</a:t>
                      </a:r>
                    </a:p>
                  </a:txBody>
                  <a:tcPr marL="28575" marR="28575" marT="28575" marB="28575" anchor="ctr">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r>
            </a:tbl>
          </a:graphicData>
        </a:graphic>
      </p:graphicFrame>
      <p:sp>
        <p:nvSpPr>
          <p:cNvPr id="1424" name="Shape 1424"/>
          <p:cNvSpPr txBox="1"/>
          <p:nvPr/>
        </p:nvSpPr>
        <p:spPr>
          <a:xfrm>
            <a:off x="382000" y="5030400"/>
            <a:ext cx="3189900" cy="552300"/>
          </a:xfrm>
          <a:prstGeom prst="rect">
            <a:avLst/>
          </a:prstGeom>
        </p:spPr>
        <p:txBody>
          <a:bodyPr lIns="91425" tIns="91425" rIns="91425" bIns="91425" anchor="t" anchorCtr="0">
            <a:noAutofit/>
          </a:bodyPr>
          <a:lstStyle/>
          <a:p>
            <a:pPr lvl="0" rtl="0">
              <a:spcBef>
                <a:spcPts val="0"/>
              </a:spcBef>
              <a:buNone/>
            </a:pPr>
            <a:r>
              <a:rPr lang="en" sz="2666">
                <a:solidFill>
                  <a:srgbClr val="000000"/>
                </a:solidFill>
                <a:latin typeface="Droid Serif"/>
                <a:ea typeface="Droid Serif"/>
                <a:cs typeface="Droid Serif"/>
                <a:sym typeface="Droid Serif"/>
              </a:rPr>
              <a:t>Lege</a:t>
            </a:r>
            <a:r>
              <a:rPr lang="en" sz="2666">
                <a:latin typeface="Droid Serif"/>
                <a:ea typeface="Droid Serif"/>
                <a:cs typeface="Droid Serif"/>
                <a:sym typeface="Droid Serif"/>
              </a:rPr>
              <a:t>n</a:t>
            </a:r>
            <a:r>
              <a:rPr lang="en" sz="2666">
                <a:solidFill>
                  <a:srgbClr val="000000"/>
                </a:solidFill>
                <a:latin typeface="Droid Serif"/>
                <a:ea typeface="Droid Serif"/>
                <a:cs typeface="Droid Serif"/>
                <a:sym typeface="Droid Serif"/>
              </a:rPr>
              <a:t>d</a:t>
            </a:r>
            <a:r>
              <a:rPr lang="en" sz="2666">
                <a:latin typeface="Droid Serif"/>
                <a:ea typeface="Droid Serif"/>
                <a:cs typeface="Droid Serif"/>
                <a:sym typeface="Droid Serif"/>
              </a:rPr>
              <a:t>/</a:t>
            </a:r>
            <a:r>
              <a:rPr lang="en" sz="2666">
                <a:solidFill>
                  <a:srgbClr val="000000"/>
                </a:solidFill>
                <a:latin typeface="Droid Serif"/>
                <a:ea typeface="Droid Serif"/>
                <a:cs typeface="Droid Serif"/>
                <a:sym typeface="Droid Serif"/>
              </a:rPr>
              <a:t>codes:</a:t>
            </a:r>
          </a:p>
        </p:txBody>
      </p:sp>
      <p:sp>
        <p:nvSpPr>
          <p:cNvPr id="1425" name="Shape 1425"/>
          <p:cNvSpPr txBox="1">
            <a:spLocks noGrp="1"/>
          </p:cNvSpPr>
          <p:nvPr>
            <p:ph type="title"/>
          </p:nvPr>
        </p:nvSpPr>
        <p:spPr>
          <a:xfrm>
            <a:off x="227700" y="154000"/>
            <a:ext cx="4660500" cy="822900"/>
          </a:xfrm>
          <a:prstGeom prst="rect">
            <a:avLst/>
          </a:prstGeom>
        </p:spPr>
        <p:txBody>
          <a:bodyPr lIns="91425" tIns="91425" rIns="91425" bIns="91425" anchor="t" anchorCtr="0">
            <a:noAutofit/>
          </a:bodyPr>
          <a:lstStyle/>
          <a:p>
            <a:pPr lvl="0" rtl="0">
              <a:spcBef>
                <a:spcPts val="0"/>
              </a:spcBef>
              <a:buNone/>
            </a:pPr>
            <a:r>
              <a:rPr lang="en" sz="4266" b="0">
                <a:solidFill>
                  <a:srgbClr val="000000"/>
                </a:solidFill>
                <a:latin typeface="Droid Serif"/>
                <a:ea typeface="Droid Serif"/>
                <a:cs typeface="Droid Serif"/>
                <a:sym typeface="Droid Serif"/>
              </a:rPr>
              <a:t>Lego encodings</a:t>
            </a:r>
          </a:p>
        </p:txBody>
      </p:sp>
      <p:grpSp>
        <p:nvGrpSpPr>
          <p:cNvPr id="1426" name="Shape 1426"/>
          <p:cNvGrpSpPr/>
          <p:nvPr/>
        </p:nvGrpSpPr>
        <p:grpSpPr>
          <a:xfrm>
            <a:off x="6335547" y="90866"/>
            <a:ext cx="2656169" cy="3472161"/>
            <a:chOff x="1447800" y="838200"/>
            <a:chExt cx="2133469" cy="2667200"/>
          </a:xfrm>
        </p:grpSpPr>
        <p:sp>
          <p:nvSpPr>
            <p:cNvPr id="1427" name="Shape 1427"/>
            <p:cNvSpPr/>
            <p:nvPr/>
          </p:nvSpPr>
          <p:spPr>
            <a:xfrm>
              <a:off x="2097156" y="1371600"/>
              <a:ext cx="741899" cy="711300"/>
            </a:xfrm>
            <a:prstGeom prst="rect">
              <a:avLst/>
            </a:prstGeom>
            <a:solidFill>
              <a:srgbClr val="FFFF00"/>
            </a:solidFill>
            <a:ln w="19050" cap="flat">
              <a:solidFill>
                <a:srgbClr val="F1C23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428" name="Shape 1428"/>
            <p:cNvSpPr/>
            <p:nvPr/>
          </p:nvSpPr>
          <p:spPr>
            <a:xfrm>
              <a:off x="1726095" y="2082800"/>
              <a:ext cx="737700" cy="1071300"/>
            </a:xfrm>
            <a:prstGeom prst="rect">
              <a:avLst/>
            </a:prstGeom>
            <a:solidFill>
              <a:srgbClr val="FF0000"/>
            </a:solid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429" name="Shape 1429"/>
            <p:cNvSpPr/>
            <p:nvPr/>
          </p:nvSpPr>
          <p:spPr>
            <a:xfrm>
              <a:off x="1815453" y="2166950"/>
              <a:ext cx="189599" cy="178799"/>
            </a:xfrm>
            <a:prstGeom prst="ellipse">
              <a:avLst/>
            </a:prstGeom>
            <a:solidFill>
              <a:srgbClr val="FF0000"/>
            </a:solid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430" name="Shape 1430"/>
            <p:cNvSpPr/>
            <p:nvPr/>
          </p:nvSpPr>
          <p:spPr>
            <a:xfrm>
              <a:off x="2186204" y="2166653"/>
              <a:ext cx="189599" cy="178799"/>
            </a:xfrm>
            <a:prstGeom prst="ellipse">
              <a:avLst/>
            </a:prstGeom>
            <a:solidFill>
              <a:srgbClr val="FF0000"/>
            </a:solid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431" name="Shape 1431"/>
            <p:cNvSpPr/>
            <p:nvPr/>
          </p:nvSpPr>
          <p:spPr>
            <a:xfrm>
              <a:off x="1814834" y="2521957"/>
              <a:ext cx="189599" cy="178799"/>
            </a:xfrm>
            <a:prstGeom prst="ellipse">
              <a:avLst/>
            </a:prstGeom>
            <a:solidFill>
              <a:srgbClr val="FF0000"/>
            </a:solid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432" name="Shape 1432"/>
            <p:cNvSpPr/>
            <p:nvPr/>
          </p:nvSpPr>
          <p:spPr>
            <a:xfrm>
              <a:off x="2185585" y="2532791"/>
              <a:ext cx="189599" cy="178799"/>
            </a:xfrm>
            <a:prstGeom prst="ellipse">
              <a:avLst/>
            </a:prstGeom>
            <a:solidFill>
              <a:srgbClr val="FF0000"/>
            </a:solid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433" name="Shape 1433"/>
            <p:cNvSpPr/>
            <p:nvPr/>
          </p:nvSpPr>
          <p:spPr>
            <a:xfrm>
              <a:off x="1814214" y="2888094"/>
              <a:ext cx="189599" cy="178799"/>
            </a:xfrm>
            <a:prstGeom prst="ellipse">
              <a:avLst/>
            </a:prstGeom>
            <a:solidFill>
              <a:srgbClr val="FF0000"/>
            </a:solid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434" name="Shape 1434"/>
            <p:cNvSpPr/>
            <p:nvPr/>
          </p:nvSpPr>
          <p:spPr>
            <a:xfrm>
              <a:off x="2184966" y="2887797"/>
              <a:ext cx="189599" cy="178799"/>
            </a:xfrm>
            <a:prstGeom prst="ellipse">
              <a:avLst/>
            </a:prstGeom>
            <a:solidFill>
              <a:srgbClr val="FF0000"/>
            </a:solidFill>
            <a:ln w="19050" cap="flat">
              <a:solidFill>
                <a:srgbClr val="CC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435" name="Shape 1435"/>
            <p:cNvSpPr/>
            <p:nvPr/>
          </p:nvSpPr>
          <p:spPr>
            <a:xfrm>
              <a:off x="2556965" y="1820700"/>
              <a:ext cx="189599" cy="178799"/>
            </a:xfrm>
            <a:prstGeom prst="ellipse">
              <a:avLst/>
            </a:prstGeom>
            <a:solidFill>
              <a:srgbClr val="FFFF00"/>
            </a:solidFill>
            <a:ln w="19050" cap="flat">
              <a:solidFill>
                <a:srgbClr val="F1C23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436" name="Shape 1436"/>
            <p:cNvSpPr/>
            <p:nvPr/>
          </p:nvSpPr>
          <p:spPr>
            <a:xfrm>
              <a:off x="2184346" y="1820403"/>
              <a:ext cx="189599" cy="178799"/>
            </a:xfrm>
            <a:prstGeom prst="ellipse">
              <a:avLst/>
            </a:prstGeom>
            <a:solidFill>
              <a:srgbClr val="FFFF00"/>
            </a:solidFill>
            <a:ln w="19050" cap="flat">
              <a:solidFill>
                <a:srgbClr val="F1C23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437" name="Shape 1437"/>
            <p:cNvSpPr/>
            <p:nvPr/>
          </p:nvSpPr>
          <p:spPr>
            <a:xfrm>
              <a:off x="2566712" y="1464507"/>
              <a:ext cx="189599" cy="178799"/>
            </a:xfrm>
            <a:prstGeom prst="ellipse">
              <a:avLst/>
            </a:prstGeom>
            <a:solidFill>
              <a:srgbClr val="FFFF00"/>
            </a:solidFill>
            <a:ln w="19050" cap="flat">
              <a:solidFill>
                <a:srgbClr val="F1C23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438" name="Shape 1438"/>
            <p:cNvSpPr/>
            <p:nvPr/>
          </p:nvSpPr>
          <p:spPr>
            <a:xfrm>
              <a:off x="2195341" y="1464210"/>
              <a:ext cx="189599" cy="178799"/>
            </a:xfrm>
            <a:prstGeom prst="ellipse">
              <a:avLst/>
            </a:prstGeom>
            <a:solidFill>
              <a:srgbClr val="FFFF00"/>
            </a:solidFill>
            <a:ln w="19050" cap="flat">
              <a:solidFill>
                <a:srgbClr val="F1C23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1439" name="Shape 1439"/>
            <p:cNvCxnSpPr>
              <a:stCxn id="1440" idx="0"/>
              <a:endCxn id="1440" idx="0"/>
            </p:cNvCxnSpPr>
            <p:nvPr/>
          </p:nvCxnSpPr>
          <p:spPr>
            <a:xfrm>
              <a:off x="1911626" y="2971800"/>
              <a:ext cx="1391699" cy="0"/>
            </a:xfrm>
            <a:prstGeom prst="straightConnector1">
              <a:avLst/>
            </a:prstGeom>
            <a:noFill/>
            <a:ln w="19050" cap="flat">
              <a:solidFill>
                <a:srgbClr val="073763"/>
              </a:solidFill>
              <a:prstDash val="solid"/>
              <a:round/>
              <a:headEnd type="none" w="lg" len="lg"/>
              <a:tailEnd type="triangle" w="lg" len="lg"/>
            </a:ln>
          </p:spPr>
        </p:cxnSp>
        <p:cxnSp>
          <p:nvCxnSpPr>
            <p:cNvPr id="1441" name="Shape 1441"/>
            <p:cNvCxnSpPr>
              <a:stCxn id="1440" idx="0"/>
              <a:endCxn id="1440" idx="0"/>
            </p:cNvCxnSpPr>
            <p:nvPr/>
          </p:nvCxnSpPr>
          <p:spPr>
            <a:xfrm rot="10800000">
              <a:off x="1911626" y="1104899"/>
              <a:ext cx="0" cy="1866900"/>
            </a:xfrm>
            <a:prstGeom prst="straightConnector1">
              <a:avLst/>
            </a:prstGeom>
            <a:noFill/>
            <a:ln w="19050" cap="flat">
              <a:solidFill>
                <a:srgbClr val="073763"/>
              </a:solidFill>
              <a:prstDash val="solid"/>
              <a:round/>
              <a:headEnd type="none" w="lg" len="lg"/>
              <a:tailEnd type="triangle" w="lg" len="lg"/>
            </a:ln>
          </p:spPr>
        </p:cxnSp>
        <p:sp>
          <p:nvSpPr>
            <p:cNvPr id="1442" name="Shape 1442"/>
            <p:cNvSpPr txBox="1"/>
            <p:nvPr/>
          </p:nvSpPr>
          <p:spPr>
            <a:xfrm>
              <a:off x="3395869" y="2882900"/>
              <a:ext cx="185399" cy="177900"/>
            </a:xfrm>
            <a:prstGeom prst="rect">
              <a:avLst/>
            </a:prstGeom>
            <a:ln>
              <a:noFill/>
            </a:ln>
          </p:spPr>
          <p:txBody>
            <a:bodyPr lIns="91425" tIns="91425" rIns="91425" bIns="91425" anchor="ctr" anchorCtr="0">
              <a:noAutofit/>
            </a:bodyPr>
            <a:lstStyle/>
            <a:p>
              <a:pPr lvl="0" algn="ctr" rtl="0">
                <a:spcBef>
                  <a:spcPts val="0"/>
                </a:spcBef>
                <a:buNone/>
              </a:pPr>
              <a:r>
                <a:rPr lang="en">
                  <a:solidFill>
                    <a:srgbClr val="073763"/>
                  </a:solidFill>
                </a:rPr>
                <a:t>x</a:t>
              </a:r>
            </a:p>
          </p:txBody>
        </p:sp>
        <p:sp>
          <p:nvSpPr>
            <p:cNvPr id="1443" name="Shape 1443"/>
            <p:cNvSpPr txBox="1"/>
            <p:nvPr/>
          </p:nvSpPr>
          <p:spPr>
            <a:xfrm>
              <a:off x="1818860" y="838200"/>
              <a:ext cx="185399" cy="177900"/>
            </a:xfrm>
            <a:prstGeom prst="rect">
              <a:avLst/>
            </a:prstGeom>
            <a:ln>
              <a:noFill/>
            </a:ln>
          </p:spPr>
          <p:txBody>
            <a:bodyPr lIns="91425" tIns="91425" rIns="91425" bIns="91425" anchor="ctr" anchorCtr="0">
              <a:noAutofit/>
            </a:bodyPr>
            <a:lstStyle/>
            <a:p>
              <a:pPr lvl="0" algn="ctr" rtl="0">
                <a:spcBef>
                  <a:spcPts val="0"/>
                </a:spcBef>
                <a:buNone/>
              </a:pPr>
              <a:r>
                <a:rPr lang="en">
                  <a:solidFill>
                    <a:srgbClr val="073763"/>
                  </a:solidFill>
                </a:rPr>
                <a:t>y</a:t>
              </a:r>
            </a:p>
          </p:txBody>
        </p:sp>
        <p:sp>
          <p:nvSpPr>
            <p:cNvPr id="1444" name="Shape 1444"/>
            <p:cNvSpPr txBox="1"/>
            <p:nvPr/>
          </p:nvSpPr>
          <p:spPr>
            <a:xfrm>
              <a:off x="2097156" y="3149600"/>
              <a:ext cx="371100" cy="355800"/>
            </a:xfrm>
            <a:prstGeom prst="rect">
              <a:avLst/>
            </a:prstGeom>
          </p:spPr>
          <p:txBody>
            <a:bodyPr lIns="91425" tIns="91425" rIns="91425" bIns="91425" anchor="ctr" anchorCtr="0">
              <a:noAutofit/>
            </a:bodyPr>
            <a:lstStyle/>
            <a:p>
              <a:pPr lvl="0" algn="ctr" rtl="0">
                <a:spcBef>
                  <a:spcPts val="0"/>
                </a:spcBef>
                <a:buNone/>
              </a:pPr>
              <a:r>
                <a:rPr lang="en"/>
                <a:t>1</a:t>
              </a:r>
            </a:p>
          </p:txBody>
        </p:sp>
        <p:sp>
          <p:nvSpPr>
            <p:cNvPr id="1445" name="Shape 1445"/>
            <p:cNvSpPr txBox="1"/>
            <p:nvPr/>
          </p:nvSpPr>
          <p:spPr>
            <a:xfrm>
              <a:off x="2468217" y="3149600"/>
              <a:ext cx="371100" cy="355800"/>
            </a:xfrm>
            <a:prstGeom prst="rect">
              <a:avLst/>
            </a:prstGeom>
          </p:spPr>
          <p:txBody>
            <a:bodyPr lIns="91425" tIns="91425" rIns="91425" bIns="91425" anchor="ctr" anchorCtr="0">
              <a:noAutofit/>
            </a:bodyPr>
            <a:lstStyle/>
            <a:p>
              <a:pPr lvl="0" algn="ctr" rtl="0">
                <a:spcBef>
                  <a:spcPts val="0"/>
                </a:spcBef>
                <a:buNone/>
              </a:pPr>
              <a:r>
                <a:rPr lang="en"/>
                <a:t>2</a:t>
              </a:r>
            </a:p>
          </p:txBody>
        </p:sp>
        <p:sp>
          <p:nvSpPr>
            <p:cNvPr id="1446" name="Shape 1446"/>
            <p:cNvSpPr txBox="1"/>
            <p:nvPr/>
          </p:nvSpPr>
          <p:spPr>
            <a:xfrm>
              <a:off x="1447800" y="2438400"/>
              <a:ext cx="371100" cy="355800"/>
            </a:xfrm>
            <a:prstGeom prst="rect">
              <a:avLst/>
            </a:prstGeom>
          </p:spPr>
          <p:txBody>
            <a:bodyPr lIns="91425" tIns="91425" rIns="91425" bIns="91425" anchor="ctr" anchorCtr="0">
              <a:noAutofit/>
            </a:bodyPr>
            <a:lstStyle/>
            <a:p>
              <a:pPr lvl="0" algn="ctr" rtl="0">
                <a:spcBef>
                  <a:spcPts val="0"/>
                </a:spcBef>
                <a:buNone/>
              </a:pPr>
              <a:r>
                <a:rPr lang="en"/>
                <a:t>1</a:t>
              </a:r>
            </a:p>
          </p:txBody>
        </p:sp>
        <p:sp>
          <p:nvSpPr>
            <p:cNvPr id="1447" name="Shape 1447"/>
            <p:cNvSpPr txBox="1"/>
            <p:nvPr/>
          </p:nvSpPr>
          <p:spPr>
            <a:xfrm>
              <a:off x="1447800" y="2082800"/>
              <a:ext cx="371100" cy="355800"/>
            </a:xfrm>
            <a:prstGeom prst="rect">
              <a:avLst/>
            </a:prstGeom>
          </p:spPr>
          <p:txBody>
            <a:bodyPr lIns="91425" tIns="91425" rIns="91425" bIns="91425" anchor="ctr" anchorCtr="0">
              <a:noAutofit/>
            </a:bodyPr>
            <a:lstStyle/>
            <a:p>
              <a:pPr lvl="0" algn="ctr" rtl="0">
                <a:spcBef>
                  <a:spcPts val="0"/>
                </a:spcBef>
                <a:buNone/>
              </a:pPr>
              <a:r>
                <a:rPr lang="en"/>
                <a:t>2</a:t>
              </a:r>
            </a:p>
          </p:txBody>
        </p:sp>
        <p:sp>
          <p:nvSpPr>
            <p:cNvPr id="1448" name="Shape 1448"/>
            <p:cNvSpPr txBox="1"/>
            <p:nvPr/>
          </p:nvSpPr>
          <p:spPr>
            <a:xfrm>
              <a:off x="1447800" y="1727200"/>
              <a:ext cx="371100" cy="355800"/>
            </a:xfrm>
            <a:prstGeom prst="rect">
              <a:avLst/>
            </a:prstGeom>
          </p:spPr>
          <p:txBody>
            <a:bodyPr lIns="91425" tIns="91425" rIns="91425" bIns="91425" anchor="ctr" anchorCtr="0">
              <a:noAutofit/>
            </a:bodyPr>
            <a:lstStyle/>
            <a:p>
              <a:pPr lvl="0" algn="ctr" rtl="0">
                <a:spcBef>
                  <a:spcPts val="0"/>
                </a:spcBef>
                <a:buNone/>
              </a:pPr>
              <a:r>
                <a:rPr lang="en"/>
                <a:t>3</a:t>
              </a:r>
            </a:p>
          </p:txBody>
        </p:sp>
        <p:sp>
          <p:nvSpPr>
            <p:cNvPr id="1449" name="Shape 1449"/>
            <p:cNvSpPr txBox="1"/>
            <p:nvPr/>
          </p:nvSpPr>
          <p:spPr>
            <a:xfrm>
              <a:off x="1447800" y="1371600"/>
              <a:ext cx="371100" cy="355800"/>
            </a:xfrm>
            <a:prstGeom prst="rect">
              <a:avLst/>
            </a:prstGeom>
          </p:spPr>
          <p:txBody>
            <a:bodyPr lIns="91425" tIns="91425" rIns="91425" bIns="91425" anchor="ctr" anchorCtr="0">
              <a:noAutofit/>
            </a:bodyPr>
            <a:lstStyle/>
            <a:p>
              <a:pPr lvl="0" algn="ctr" rtl="0">
                <a:spcBef>
                  <a:spcPts val="0"/>
                </a:spcBef>
                <a:buNone/>
              </a:pPr>
              <a:r>
                <a:rPr lang="en"/>
                <a:t>4</a:t>
              </a:r>
            </a:p>
          </p:txBody>
        </p:sp>
        <p:sp>
          <p:nvSpPr>
            <p:cNvPr id="1450" name="Shape 1450"/>
            <p:cNvSpPr txBox="1"/>
            <p:nvPr/>
          </p:nvSpPr>
          <p:spPr>
            <a:xfrm>
              <a:off x="1726095" y="3149600"/>
              <a:ext cx="371100" cy="355800"/>
            </a:xfrm>
            <a:prstGeom prst="rect">
              <a:avLst/>
            </a:prstGeom>
          </p:spPr>
          <p:txBody>
            <a:bodyPr lIns="91425" tIns="91425" rIns="91425" bIns="91425" anchor="ctr" anchorCtr="0">
              <a:noAutofit/>
            </a:bodyPr>
            <a:lstStyle/>
            <a:p>
              <a:pPr lvl="0" algn="ctr" rtl="0">
                <a:spcBef>
                  <a:spcPts val="0"/>
                </a:spcBef>
                <a:buNone/>
              </a:pPr>
              <a:r>
                <a:rPr lang="en"/>
                <a:t>0</a:t>
              </a:r>
            </a:p>
          </p:txBody>
        </p:sp>
        <p:sp>
          <p:nvSpPr>
            <p:cNvPr id="1451" name="Shape 1451"/>
            <p:cNvSpPr txBox="1"/>
            <p:nvPr/>
          </p:nvSpPr>
          <p:spPr>
            <a:xfrm>
              <a:off x="1447800" y="2794000"/>
              <a:ext cx="371100" cy="355800"/>
            </a:xfrm>
            <a:prstGeom prst="rect">
              <a:avLst/>
            </a:prstGeom>
          </p:spPr>
          <p:txBody>
            <a:bodyPr lIns="91425" tIns="91425" rIns="91425" bIns="91425" anchor="ctr" anchorCtr="0">
              <a:noAutofit/>
            </a:bodyPr>
            <a:lstStyle/>
            <a:p>
              <a:pPr lvl="0" algn="ctr" rtl="0">
                <a:spcBef>
                  <a:spcPts val="0"/>
                </a:spcBef>
                <a:buNone/>
              </a:pPr>
              <a:r>
                <a:rPr lang="en"/>
                <a:t>0</a:t>
              </a:r>
            </a:p>
          </p:txBody>
        </p:sp>
      </p:grpSp>
      <p:sp>
        <p:nvSpPr>
          <p:cNvPr id="1452" name="Shape 1452"/>
          <p:cNvSpPr txBox="1"/>
          <p:nvPr/>
        </p:nvSpPr>
        <p:spPr>
          <a:xfrm>
            <a:off x="118950" y="4460050"/>
            <a:ext cx="790799" cy="418200"/>
          </a:xfrm>
          <a:prstGeom prst="rect">
            <a:avLst/>
          </a:prstGeom>
          <a:solidFill>
            <a:srgbClr val="CFE2F3"/>
          </a:solidFill>
        </p:spPr>
        <p:txBody>
          <a:bodyPr lIns="91425" tIns="91425" rIns="91425" bIns="91425" anchor="ctr" anchorCtr="0">
            <a:noAutofit/>
          </a:bodyPr>
          <a:lstStyle/>
          <a:p>
            <a:pPr lvl="0" algn="ctr" rtl="0">
              <a:spcBef>
                <a:spcPts val="0"/>
              </a:spcBef>
              <a:buNone/>
            </a:pPr>
            <a:r>
              <a:rPr lang="en" sz="1200" b="1">
                <a:latin typeface="Droid Serif"/>
                <a:ea typeface="Droid Serif"/>
                <a:cs typeface="Droid Serif"/>
                <a:sym typeface="Droid Serif"/>
              </a:rPr>
              <a:t>brick 2</a:t>
            </a:r>
          </a:p>
        </p:txBody>
      </p:sp>
      <p:sp>
        <p:nvSpPr>
          <p:cNvPr id="1453" name="Shape 1453"/>
          <p:cNvSpPr txBox="1"/>
          <p:nvPr/>
        </p:nvSpPr>
        <p:spPr>
          <a:xfrm>
            <a:off x="118950" y="3926650"/>
            <a:ext cx="790799" cy="418200"/>
          </a:xfrm>
          <a:prstGeom prst="rect">
            <a:avLst/>
          </a:prstGeom>
          <a:solidFill>
            <a:srgbClr val="CFE2F3"/>
          </a:solidFill>
        </p:spPr>
        <p:txBody>
          <a:bodyPr lIns="91425" tIns="91425" rIns="91425" bIns="91425" anchor="ctr" anchorCtr="0">
            <a:noAutofit/>
          </a:bodyPr>
          <a:lstStyle/>
          <a:p>
            <a:pPr lvl="0" algn="ctr" rtl="0">
              <a:spcBef>
                <a:spcPts val="0"/>
              </a:spcBef>
              <a:buNone/>
            </a:pPr>
            <a:r>
              <a:rPr lang="en" sz="1200" b="1">
                <a:latin typeface="Droid Serif"/>
                <a:ea typeface="Droid Serif"/>
                <a:cs typeface="Droid Serif"/>
                <a:sym typeface="Droid Serif"/>
              </a:rPr>
              <a:t>brick 1</a:t>
            </a:r>
          </a:p>
        </p:txBody>
      </p:sp>
      <p:sp>
        <p:nvSpPr>
          <p:cNvPr id="1454" name="Shape 1454"/>
          <p:cNvSpPr txBox="1"/>
          <p:nvPr/>
        </p:nvSpPr>
        <p:spPr>
          <a:xfrm>
            <a:off x="118950" y="2357775"/>
            <a:ext cx="790799" cy="418200"/>
          </a:xfrm>
          <a:prstGeom prst="rect">
            <a:avLst/>
          </a:prstGeom>
          <a:solidFill>
            <a:srgbClr val="CFE2F3"/>
          </a:solidFill>
        </p:spPr>
        <p:txBody>
          <a:bodyPr lIns="91425" tIns="91425" rIns="91425" bIns="91425" anchor="ctr" anchorCtr="0">
            <a:noAutofit/>
          </a:bodyPr>
          <a:lstStyle/>
          <a:p>
            <a:pPr lvl="0" algn="ctr" rtl="0">
              <a:spcBef>
                <a:spcPts val="0"/>
              </a:spcBef>
              <a:buNone/>
            </a:pPr>
            <a:r>
              <a:rPr lang="en" sz="1200" b="1">
                <a:latin typeface="Droid Serif"/>
                <a:ea typeface="Droid Serif"/>
                <a:cs typeface="Droid Serif"/>
                <a:sym typeface="Droid Serif"/>
              </a:rPr>
              <a:t>brick 1</a:t>
            </a:r>
          </a:p>
        </p:txBody>
      </p:sp>
      <p:sp>
        <p:nvSpPr>
          <p:cNvPr id="1455" name="Shape 1455"/>
          <p:cNvSpPr txBox="1"/>
          <p:nvPr/>
        </p:nvSpPr>
        <p:spPr>
          <a:xfrm>
            <a:off x="118950" y="2891175"/>
            <a:ext cx="790799" cy="418200"/>
          </a:xfrm>
          <a:prstGeom prst="rect">
            <a:avLst/>
          </a:prstGeom>
          <a:solidFill>
            <a:srgbClr val="CFE2F3"/>
          </a:solidFill>
        </p:spPr>
        <p:txBody>
          <a:bodyPr lIns="91425" tIns="91425" rIns="91425" bIns="91425" anchor="ctr" anchorCtr="0">
            <a:noAutofit/>
          </a:bodyPr>
          <a:lstStyle/>
          <a:p>
            <a:pPr lvl="0" algn="ctr" rtl="0">
              <a:spcBef>
                <a:spcPts val="0"/>
              </a:spcBef>
              <a:buNone/>
            </a:pPr>
            <a:r>
              <a:rPr lang="en" sz="1200" b="1">
                <a:latin typeface="Droid Serif"/>
                <a:ea typeface="Droid Serif"/>
                <a:cs typeface="Droid Serif"/>
                <a:sym typeface="Droid Serif"/>
              </a:rPr>
              <a:t>brick 2</a:t>
            </a:r>
          </a:p>
        </p:txBody>
      </p:sp>
      <p:sp>
        <p:nvSpPr>
          <p:cNvPr id="1456" name="Shape 1456"/>
          <p:cNvSpPr txBox="1">
            <a:spLocks noGrp="1"/>
          </p:cNvSpPr>
          <p:nvPr>
            <p:ph type="body" idx="1"/>
          </p:nvPr>
        </p:nvSpPr>
        <p:spPr>
          <a:xfrm>
            <a:off x="382000" y="1007337"/>
            <a:ext cx="5582700" cy="552300"/>
          </a:xfrm>
          <a:prstGeom prst="rect">
            <a:avLst/>
          </a:prstGeom>
        </p:spPr>
        <p:txBody>
          <a:bodyPr lIns="91425" tIns="91425" rIns="91425" bIns="91425" anchor="t" anchorCtr="0">
            <a:noAutofit/>
          </a:bodyPr>
          <a:lstStyle/>
          <a:p>
            <a:pPr lvl="0" algn="ctr" rtl="0">
              <a:spcBef>
                <a:spcPts val="0"/>
              </a:spcBef>
              <a:buNone/>
            </a:pPr>
            <a:r>
              <a:rPr lang="en" sz="1800" b="1" i="1">
                <a:solidFill>
                  <a:srgbClr val="FF0000"/>
                </a:solidFill>
                <a:latin typeface="Droid Serif"/>
                <a:ea typeface="Droid Serif"/>
                <a:cs typeface="Droid Serif"/>
                <a:sym typeface="Droid Serif"/>
              </a:rPr>
              <a:t>Our encoding is complete!</a:t>
            </a: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a:p>
            <a:pPr lvl="0" rtl="0">
              <a:spcBef>
                <a:spcPts val="0"/>
              </a:spcBef>
              <a:buNone/>
            </a:pPr>
            <a:endParaRPr sz="1800">
              <a:solidFill>
                <a:srgbClr val="000000"/>
              </a:solidFill>
              <a:latin typeface="Droid Serif"/>
              <a:ea typeface="Droid Serif"/>
              <a:cs typeface="Droid Serif"/>
              <a:sym typeface="Droid Serif"/>
            </a:endParaRPr>
          </a:p>
        </p:txBody>
      </p:sp>
    </p:spTree>
  </p:cSld>
  <p:clrMapOvr>
    <a:masterClrMapping/>
  </p:clrMapOvr>
  <p:transition spd="slow">
    <p:cut/>
  </p:transition>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Shape 1460"/>
        <p:cNvGrpSpPr/>
        <p:nvPr/>
      </p:nvGrpSpPr>
      <p:grpSpPr>
        <a:xfrm>
          <a:off x="0" y="0"/>
          <a:ext cx="0" cy="0"/>
          <a:chOff x="0" y="0"/>
          <a:chExt cx="0" cy="0"/>
        </a:xfrm>
      </p:grpSpPr>
      <p:sp>
        <p:nvSpPr>
          <p:cNvPr id="1461" name="Shape 1461"/>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lvl="0" algn="ctr" rtl="0">
              <a:spcBef>
                <a:spcPts val="0"/>
              </a:spcBef>
              <a:buNone/>
            </a:pPr>
            <a:r>
              <a:rPr lang="en">
                <a:solidFill>
                  <a:srgbClr val="000000"/>
                </a:solidFill>
              </a:rPr>
              <a:t>Scratch: </a:t>
            </a:r>
            <a:r>
              <a:rPr lang="en" i="1">
                <a:solidFill>
                  <a:srgbClr val="000000"/>
                </a:solidFill>
              </a:rPr>
              <a:t>thoughts?</a:t>
            </a:r>
          </a:p>
        </p:txBody>
      </p:sp>
      <p:sp>
        <p:nvSpPr>
          <p:cNvPr id="1462" name="Shape 1462"/>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lvl="0" algn="ctr" rtl="0">
              <a:spcBef>
                <a:spcPts val="0"/>
              </a:spcBef>
              <a:buClr>
                <a:srgbClr val="000000"/>
              </a:buClr>
              <a:buSzPct val="45833"/>
              <a:buFont typeface="Arial"/>
              <a:buNone/>
            </a:pPr>
            <a:r>
              <a:rPr lang="en" sz="2400">
                <a:solidFill>
                  <a:srgbClr val="B7B7B7"/>
                </a:solidFill>
                <a:latin typeface="Georgia"/>
                <a:ea typeface="Georgia"/>
                <a:cs typeface="Georgia"/>
                <a:sym typeface="Georgia"/>
              </a:rPr>
              <a:t>Could Scratch be a compelling introduction to programming for middle-school students?</a:t>
            </a:r>
          </a:p>
          <a:p>
            <a:pPr lvl="0" rtl="0">
              <a:lnSpc>
                <a:spcPct val="115000"/>
              </a:lnSpc>
              <a:spcBef>
                <a:spcPts val="0"/>
              </a:spcBef>
              <a:buClr>
                <a:srgbClr val="000000"/>
              </a:buClr>
              <a:buFont typeface="Arial"/>
              <a:buNone/>
            </a:pPr>
            <a:endParaRPr sz="2400">
              <a:solidFill>
                <a:srgbClr val="B7B7B7"/>
              </a:solidFill>
              <a:latin typeface="Georgia"/>
              <a:ea typeface="Georgia"/>
              <a:cs typeface="Georgia"/>
              <a:sym typeface="Georgia"/>
            </a:endParaRPr>
          </a:p>
          <a:p>
            <a:pPr>
              <a:spcBef>
                <a:spcPts val="0"/>
              </a:spcBef>
              <a:buNone/>
            </a:pPr>
            <a:endParaRPr/>
          </a:p>
        </p:txBody>
      </p:sp>
    </p:spTree>
  </p:cSld>
  <p:clrMapOvr>
    <a:masterClrMapping/>
  </p:clrMapOvr>
  <p:transition spd="slow">
    <p:cut/>
  </p:transition>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Shape 59"/>
          <p:cNvPicPr preferRelativeResize="0"/>
          <p:nvPr/>
        </p:nvPicPr>
        <p:blipFill>
          <a:blip r:embed="rId3"/>
          <a:stretch>
            <a:fillRect/>
          </a:stretch>
        </p:blipFill>
        <p:spPr>
          <a:xfrm>
            <a:off x="934575" y="1020300"/>
            <a:ext cx="7461950" cy="5597725"/>
          </a:xfrm>
          <a:prstGeom prst="rect">
            <a:avLst/>
          </a:prstGeom>
          <a:noFill/>
          <a:ln>
            <a:noFill/>
          </a:ln>
        </p:spPr>
      </p:pic>
      <p:sp>
        <p:nvSpPr>
          <p:cNvPr id="60" name="Shape 60"/>
          <p:cNvSpPr txBox="1"/>
          <p:nvPr/>
        </p:nvSpPr>
        <p:spPr>
          <a:xfrm>
            <a:off x="152400" y="76200"/>
            <a:ext cx="6553499" cy="867899"/>
          </a:xfrm>
          <a:prstGeom prst="rect">
            <a:avLst/>
          </a:prstGeom>
        </p:spPr>
        <p:txBody>
          <a:bodyPr lIns="91425" tIns="91425" rIns="91425" bIns="91425" anchor="ctr" anchorCtr="0">
            <a:noAutofit/>
          </a:bodyPr>
          <a:lstStyle/>
          <a:p>
            <a:pPr lvl="0" rtl="0">
              <a:spcBef>
                <a:spcPts val="0"/>
              </a:spcBef>
              <a:buNone/>
            </a:pPr>
            <a:r>
              <a:rPr lang="en" sz="3600">
                <a:latin typeface="Droid Serif"/>
                <a:ea typeface="Droid Serif"/>
                <a:cs typeface="Droid Serif"/>
                <a:sym typeface="Droid Serif"/>
              </a:rPr>
              <a:t>Poster-making</a:t>
            </a:r>
            <a:r>
              <a:rPr lang="en" sz="3600" i="1">
                <a:latin typeface="Droid Serif"/>
                <a:ea typeface="Droid Serif"/>
                <a:cs typeface="Droid Serif"/>
                <a:sym typeface="Droid Serif"/>
              </a:rPr>
              <a:t>: highlights </a:t>
            </a:r>
          </a:p>
        </p:txBody>
      </p:sp>
    </p:spTree>
    <p:extLst>
      <p:ext uri="{BB962C8B-B14F-4D97-AF65-F5344CB8AC3E}">
        <p14:creationId xmlns:p14="http://schemas.microsoft.com/office/powerpoint/2010/main" val="2501265625"/>
      </p:ext>
    </p:extLst>
  </p:cSld>
  <p:clrMapOvr>
    <a:masterClrMapping/>
  </p:clrMapOvr>
  <p:transition spd="slow">
    <p:cut/>
  </p:transition>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Shape 65"/>
          <p:cNvSpPr txBox="1"/>
          <p:nvPr/>
        </p:nvSpPr>
        <p:spPr>
          <a:xfrm>
            <a:off x="152400" y="76200"/>
            <a:ext cx="7942199" cy="867899"/>
          </a:xfrm>
          <a:prstGeom prst="rect">
            <a:avLst/>
          </a:prstGeom>
        </p:spPr>
        <p:txBody>
          <a:bodyPr lIns="91425" tIns="91425" rIns="91425" bIns="91425" anchor="ctr" anchorCtr="0">
            <a:noAutofit/>
          </a:bodyPr>
          <a:lstStyle/>
          <a:p>
            <a:pPr lvl="0" rtl="0">
              <a:spcBef>
                <a:spcPts val="0"/>
              </a:spcBef>
              <a:buNone/>
            </a:pPr>
            <a:r>
              <a:rPr lang="en" sz="3600">
                <a:latin typeface="Droid Serif"/>
                <a:ea typeface="Droid Serif"/>
                <a:cs typeface="Droid Serif"/>
                <a:sym typeface="Droid Serif"/>
              </a:rPr>
              <a:t>Poster-making</a:t>
            </a:r>
            <a:r>
              <a:rPr lang="en" sz="3600" i="1">
                <a:latin typeface="Droid Serif"/>
                <a:ea typeface="Droid Serif"/>
                <a:cs typeface="Droid Serif"/>
                <a:sym typeface="Droid Serif"/>
              </a:rPr>
              <a:t>: high-five-lights </a:t>
            </a:r>
          </a:p>
        </p:txBody>
      </p:sp>
      <p:pic>
        <p:nvPicPr>
          <p:cNvPr id="66" name="Shape 66"/>
          <p:cNvPicPr preferRelativeResize="0"/>
          <p:nvPr/>
        </p:nvPicPr>
        <p:blipFill>
          <a:blip r:embed="rId3"/>
          <a:stretch>
            <a:fillRect/>
          </a:stretch>
        </p:blipFill>
        <p:spPr>
          <a:xfrm>
            <a:off x="847950" y="944100"/>
            <a:ext cx="7563950" cy="5674324"/>
          </a:xfrm>
          <a:prstGeom prst="rect">
            <a:avLst/>
          </a:prstGeom>
          <a:noFill/>
          <a:ln>
            <a:noFill/>
          </a:ln>
        </p:spPr>
      </p:pic>
    </p:spTree>
    <p:extLst>
      <p:ext uri="{BB962C8B-B14F-4D97-AF65-F5344CB8AC3E}">
        <p14:creationId xmlns:p14="http://schemas.microsoft.com/office/powerpoint/2010/main" val="1310770452"/>
      </p:ext>
    </p:extLst>
  </p:cSld>
  <p:clrMapOvr>
    <a:masterClrMapping/>
  </p:clrMapOvr>
  <p:transition spd="slow">
    <p:cut/>
  </p:transition>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Shape 71"/>
          <p:cNvSpPr txBox="1"/>
          <p:nvPr/>
        </p:nvSpPr>
        <p:spPr>
          <a:xfrm>
            <a:off x="152400" y="76200"/>
            <a:ext cx="6553499" cy="867899"/>
          </a:xfrm>
          <a:prstGeom prst="rect">
            <a:avLst/>
          </a:prstGeom>
        </p:spPr>
        <p:txBody>
          <a:bodyPr lIns="91425" tIns="91425" rIns="91425" bIns="91425" anchor="ctr" anchorCtr="0">
            <a:noAutofit/>
          </a:bodyPr>
          <a:lstStyle/>
          <a:p>
            <a:pPr lvl="0" rtl="0">
              <a:spcBef>
                <a:spcPts val="0"/>
              </a:spcBef>
              <a:buNone/>
            </a:pPr>
            <a:r>
              <a:rPr lang="en" sz="3600">
                <a:latin typeface="Droid Serif"/>
                <a:ea typeface="Droid Serif"/>
                <a:cs typeface="Droid Serif"/>
                <a:sym typeface="Droid Serif"/>
              </a:rPr>
              <a:t>Poster-making</a:t>
            </a:r>
            <a:r>
              <a:rPr lang="en" sz="3600" i="1">
                <a:latin typeface="Droid Serif"/>
                <a:ea typeface="Droid Serif"/>
                <a:cs typeface="Droid Serif"/>
                <a:sym typeface="Droid Serif"/>
              </a:rPr>
              <a:t>: highlights </a:t>
            </a:r>
          </a:p>
        </p:txBody>
      </p:sp>
      <p:pic>
        <p:nvPicPr>
          <p:cNvPr id="72" name="Shape 72"/>
          <p:cNvPicPr preferRelativeResize="0"/>
          <p:nvPr/>
        </p:nvPicPr>
        <p:blipFill>
          <a:blip r:embed="rId3"/>
          <a:stretch>
            <a:fillRect/>
          </a:stretch>
        </p:blipFill>
        <p:spPr>
          <a:xfrm>
            <a:off x="926050" y="1041000"/>
            <a:ext cx="7291900" cy="5470024"/>
          </a:xfrm>
          <a:prstGeom prst="rect">
            <a:avLst/>
          </a:prstGeom>
          <a:noFill/>
          <a:ln>
            <a:noFill/>
          </a:ln>
        </p:spPr>
      </p:pic>
    </p:spTree>
    <p:extLst>
      <p:ext uri="{BB962C8B-B14F-4D97-AF65-F5344CB8AC3E}">
        <p14:creationId xmlns:p14="http://schemas.microsoft.com/office/powerpoint/2010/main" val="662980285"/>
      </p:ext>
    </p:extLst>
  </p:cSld>
  <p:clrMapOvr>
    <a:masterClrMapping/>
  </p:clrMapOvr>
  <p:transition spd="slow">
    <p:cut/>
  </p:transition>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Shape 77"/>
          <p:cNvPicPr preferRelativeResize="0"/>
          <p:nvPr/>
        </p:nvPicPr>
        <p:blipFill>
          <a:blip r:embed="rId3"/>
          <a:stretch>
            <a:fillRect/>
          </a:stretch>
        </p:blipFill>
        <p:spPr>
          <a:xfrm>
            <a:off x="0" y="1307752"/>
            <a:ext cx="9144002" cy="5156895"/>
          </a:xfrm>
          <a:prstGeom prst="rect">
            <a:avLst/>
          </a:prstGeom>
          <a:noFill/>
          <a:ln>
            <a:noFill/>
          </a:ln>
        </p:spPr>
      </p:pic>
      <p:sp>
        <p:nvSpPr>
          <p:cNvPr id="78" name="Shape 78"/>
          <p:cNvSpPr txBox="1"/>
          <p:nvPr/>
        </p:nvSpPr>
        <p:spPr>
          <a:xfrm>
            <a:off x="152400" y="152400"/>
            <a:ext cx="6553499" cy="867899"/>
          </a:xfrm>
          <a:prstGeom prst="rect">
            <a:avLst/>
          </a:prstGeom>
        </p:spPr>
        <p:txBody>
          <a:bodyPr lIns="91425" tIns="91425" rIns="91425" bIns="91425" anchor="ctr" anchorCtr="0">
            <a:noAutofit/>
          </a:bodyPr>
          <a:lstStyle/>
          <a:p>
            <a:pPr lvl="0" rtl="0">
              <a:spcBef>
                <a:spcPts val="0"/>
              </a:spcBef>
              <a:buNone/>
            </a:pPr>
            <a:r>
              <a:rPr lang="en" sz="3600">
                <a:latin typeface="Droid Serif"/>
                <a:ea typeface="Droid Serif"/>
                <a:cs typeface="Droid Serif"/>
                <a:sym typeface="Droid Serif"/>
              </a:rPr>
              <a:t>Other posters: </a:t>
            </a:r>
            <a:r>
              <a:rPr lang="en" sz="3600" i="1">
                <a:latin typeface="Droid Serif"/>
                <a:ea typeface="Droid Serif"/>
                <a:cs typeface="Droid Serif"/>
                <a:sym typeface="Droid Serif"/>
              </a:rPr>
              <a:t>Thanks, Abi</a:t>
            </a:r>
          </a:p>
        </p:txBody>
      </p:sp>
    </p:spTree>
    <p:extLst>
      <p:ext uri="{BB962C8B-B14F-4D97-AF65-F5344CB8AC3E}">
        <p14:creationId xmlns:p14="http://schemas.microsoft.com/office/powerpoint/2010/main" val="2231716325"/>
      </p:ext>
    </p:extLst>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5550996"/>
      </p:ext>
    </p:extLst>
  </p:cSld>
  <p:clrMapOvr>
    <a:masterClrMapping/>
  </p:clrMapOvr>
  <p:transition spd="slow">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60475"/>
          </a:xfrm>
        </p:spPr>
        <p:txBody>
          <a:bodyPr>
            <a:noAutofit/>
          </a:bodyPr>
          <a:lstStyle/>
          <a:p>
            <a:r>
              <a:rPr lang="en-US" sz="2400" dirty="0" smtClean="0"/>
              <a:t/>
            </a:r>
            <a:br>
              <a:rPr lang="en-US" sz="2400" dirty="0" smtClean="0"/>
            </a:br>
            <a:r>
              <a:rPr lang="de-DE" sz="2400" dirty="0"/>
              <a:t>SENTENCE WIT MISSIN LETTER AR CONFUSIN </a:t>
            </a:r>
            <a:endParaRPr lang="en-US" sz="2400" dirty="0"/>
          </a:p>
        </p:txBody>
      </p:sp>
      <p:sp>
        <p:nvSpPr>
          <p:cNvPr id="7" name="Rectangle 6"/>
          <p:cNvSpPr/>
          <p:nvPr/>
        </p:nvSpPr>
        <p:spPr>
          <a:xfrm>
            <a:off x="3064854" y="505470"/>
            <a:ext cx="3014292" cy="523220"/>
          </a:xfrm>
          <a:prstGeom prst="rect">
            <a:avLst/>
          </a:prstGeom>
          <a:noFill/>
        </p:spPr>
        <p:txBody>
          <a:bodyPr wrap="none" lIns="91440" tIns="45720" rIns="91440" bIns="45720">
            <a:spAutoFit/>
          </a:bodyPr>
          <a:lstStyle/>
          <a:p>
            <a:pPr algn="ctr" defTabSz="457200"/>
            <a:r>
              <a:rPr lang="en-US" sz="2800" b="1" kern="1200"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rPr>
              <a:t>Encoded Sentence:</a:t>
            </a:r>
            <a:endParaRPr lang="en-US" sz="2800" b="1" kern="120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endParaRPr>
          </a:p>
        </p:txBody>
      </p:sp>
      <p:sp>
        <p:nvSpPr>
          <p:cNvPr id="8" name="Rectangle 7"/>
          <p:cNvSpPr/>
          <p:nvPr/>
        </p:nvSpPr>
        <p:spPr>
          <a:xfrm>
            <a:off x="1347144" y="1651655"/>
            <a:ext cx="2251087" cy="523220"/>
          </a:xfrm>
          <a:prstGeom prst="rect">
            <a:avLst/>
          </a:prstGeom>
          <a:noFill/>
        </p:spPr>
        <p:txBody>
          <a:bodyPr wrap="none" lIns="91440" tIns="45720" rIns="91440" bIns="45720">
            <a:spAutoFit/>
          </a:bodyPr>
          <a:lstStyle/>
          <a:p>
            <a:pPr algn="ctr" defTabSz="457200"/>
            <a:r>
              <a:rPr lang="en-US" sz="2800" b="1" kern="120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t>Rules/Pattern</a:t>
            </a:r>
            <a:endParaRPr lang="en-US" sz="2800" b="1" kern="120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endParaRPr>
          </a:p>
        </p:txBody>
      </p:sp>
      <p:sp>
        <p:nvSpPr>
          <p:cNvPr id="10" name="Rectangle 9"/>
          <p:cNvSpPr/>
          <p:nvPr/>
        </p:nvSpPr>
        <p:spPr>
          <a:xfrm>
            <a:off x="5194340" y="1651655"/>
            <a:ext cx="2928030" cy="523220"/>
          </a:xfrm>
          <a:prstGeom prst="rect">
            <a:avLst/>
          </a:prstGeom>
          <a:noFill/>
        </p:spPr>
        <p:txBody>
          <a:bodyPr wrap="none" lIns="91440" tIns="45720" rIns="91440" bIns="45720">
            <a:spAutoFit/>
          </a:bodyPr>
          <a:lstStyle/>
          <a:p>
            <a:pPr algn="ctr" defTabSz="457200"/>
            <a:r>
              <a:rPr lang="en-US" sz="2800" b="1" kern="1200"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rPr>
              <a:t>Decoded sentence</a:t>
            </a:r>
            <a:endParaRPr lang="en-US" sz="2800" b="1" kern="120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endParaRPr>
          </a:p>
        </p:txBody>
      </p:sp>
      <p:sp>
        <p:nvSpPr>
          <p:cNvPr id="13" name="Content Placeholder 3"/>
          <p:cNvSpPr>
            <a:spLocks noGrp="1"/>
          </p:cNvSpPr>
          <p:nvPr>
            <p:ph sz="half" idx="2"/>
          </p:nvPr>
        </p:nvSpPr>
        <p:spPr>
          <a:xfrm>
            <a:off x="457200" y="2174875"/>
            <a:ext cx="4040188" cy="3951288"/>
          </a:xfrm>
          <a:solidFill>
            <a:srgbClr val="FFCC99"/>
          </a:solidFill>
          <a:ln>
            <a:solidFill>
              <a:schemeClr val="tx1"/>
            </a:solidFill>
          </a:ln>
        </p:spPr>
        <p:txBody>
          <a:bodyPr/>
          <a:lstStyle/>
          <a:p>
            <a:pPr marL="0" indent="0">
              <a:buNone/>
            </a:pPr>
            <a:r>
              <a:rPr lang="en-US" dirty="0" smtClean="0"/>
              <a:t>(Use this space to work it out)</a:t>
            </a:r>
          </a:p>
        </p:txBody>
      </p:sp>
      <p:sp>
        <p:nvSpPr>
          <p:cNvPr id="14" name="Content Placeholder 5"/>
          <p:cNvSpPr>
            <a:spLocks noGrp="1"/>
          </p:cNvSpPr>
          <p:nvPr>
            <p:ph sz="quarter" idx="4"/>
          </p:nvPr>
        </p:nvSpPr>
        <p:spPr>
          <a:xfrm>
            <a:off x="4645025" y="2174875"/>
            <a:ext cx="4041775" cy="3951288"/>
          </a:xfrm>
          <a:solidFill>
            <a:srgbClr val="FFCCFF"/>
          </a:solidFill>
          <a:ln>
            <a:solidFill>
              <a:schemeClr val="tx1"/>
            </a:solidFill>
          </a:ln>
        </p:spPr>
        <p:txBody>
          <a:bodyPr/>
          <a:lstStyle/>
          <a:p>
            <a:pPr marL="0" indent="0">
              <a:buNone/>
            </a:pPr>
            <a:r>
              <a:rPr lang="en-US" dirty="0" smtClean="0"/>
              <a:t>(Use this space to work it out)</a:t>
            </a:r>
          </a:p>
          <a:p>
            <a:pPr marL="0" indent="0">
              <a:buNone/>
            </a:pPr>
            <a:endParaRPr lang="en-US" dirty="0"/>
          </a:p>
        </p:txBody>
      </p:sp>
    </p:spTree>
    <p:extLst>
      <p:ext uri="{BB962C8B-B14F-4D97-AF65-F5344CB8AC3E}">
        <p14:creationId xmlns:p14="http://schemas.microsoft.com/office/powerpoint/2010/main" val="256998687"/>
      </p:ext>
    </p:extLst>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Shape 116"/>
          <p:cNvSpPr txBox="1"/>
          <p:nvPr/>
        </p:nvSpPr>
        <p:spPr>
          <a:xfrm>
            <a:off x="351150" y="297775"/>
            <a:ext cx="8640900" cy="780599"/>
          </a:xfrm>
          <a:prstGeom prst="rect">
            <a:avLst/>
          </a:prstGeom>
          <a:noFill/>
        </p:spPr>
        <p:txBody>
          <a:bodyPr lIns="91425" tIns="91425" rIns="91425" bIns="91425" anchor="t" anchorCtr="0">
            <a:noAutofit/>
          </a:bodyPr>
          <a:lstStyle/>
          <a:p>
            <a:pPr lvl="0" rtl="0">
              <a:spcBef>
                <a:spcPts val="0"/>
              </a:spcBef>
              <a:buNone/>
            </a:pPr>
            <a:r>
              <a:rPr lang="en" sz="3600" b="1">
                <a:latin typeface="Droid Serif"/>
                <a:ea typeface="Droid Serif"/>
                <a:cs typeface="Droid Serif"/>
                <a:sym typeface="Droid Serif"/>
              </a:rPr>
              <a:t>Data:</a:t>
            </a:r>
            <a:r>
              <a:rPr lang="en" sz="3600">
                <a:latin typeface="Droid Serif"/>
                <a:ea typeface="Droid Serif"/>
                <a:cs typeface="Droid Serif"/>
                <a:sym typeface="Droid Serif"/>
              </a:rPr>
              <a:t> another </a:t>
            </a:r>
            <a:r>
              <a:rPr lang="en" sz="3600" u="sng">
                <a:solidFill>
                  <a:schemeClr val="hlink"/>
                </a:solidFill>
                <a:latin typeface="Droid Serif"/>
                <a:ea typeface="Droid Serif"/>
                <a:cs typeface="Droid Serif"/>
                <a:sym typeface="Droid Serif"/>
                <a:hlinkClick r:id="rId3"/>
              </a:rPr>
              <a:t>big</a:t>
            </a:r>
            <a:r>
              <a:rPr lang="en" sz="3600">
                <a:latin typeface="Droid Serif"/>
                <a:ea typeface="Droid Serif"/>
                <a:cs typeface="Droid Serif"/>
                <a:sym typeface="Droid Serif"/>
              </a:rPr>
              <a:t> example</a:t>
            </a:r>
          </a:p>
        </p:txBody>
      </p:sp>
      <p:sp>
        <p:nvSpPr>
          <p:cNvPr id="117" name="Shape 117"/>
          <p:cNvSpPr txBox="1"/>
          <p:nvPr/>
        </p:nvSpPr>
        <p:spPr>
          <a:xfrm>
            <a:off x="771300" y="1243100"/>
            <a:ext cx="2202900" cy="1332000"/>
          </a:xfrm>
          <a:prstGeom prst="rect">
            <a:avLst/>
          </a:prstGeom>
          <a:noFill/>
        </p:spPr>
        <p:txBody>
          <a:bodyPr lIns="91425" tIns="91425" rIns="91425" bIns="91425" anchor="t" anchorCtr="0">
            <a:noAutofit/>
          </a:bodyPr>
          <a:lstStyle/>
          <a:p>
            <a:pPr lvl="0" rtl="0">
              <a:lnSpc>
                <a:spcPct val="150000"/>
              </a:lnSpc>
              <a:spcBef>
                <a:spcPts val="0"/>
              </a:spcBef>
              <a:buNone/>
            </a:pPr>
            <a:r>
              <a:rPr lang="en" sz="2400">
                <a:latin typeface="Droid Serif"/>
                <a:ea typeface="Droid Serif"/>
                <a:cs typeface="Droid Serif"/>
                <a:sym typeface="Droid Serif"/>
              </a:rPr>
              <a:t>Google Glass</a:t>
            </a:r>
          </a:p>
          <a:p>
            <a:pPr lvl="0" rtl="0">
              <a:lnSpc>
                <a:spcPct val="150000"/>
              </a:lnSpc>
              <a:spcBef>
                <a:spcPts val="0"/>
              </a:spcBef>
              <a:buNone/>
            </a:pPr>
            <a:r>
              <a:rPr lang="en" sz="2400">
                <a:latin typeface="Droid Serif"/>
                <a:ea typeface="Droid Serif"/>
                <a:cs typeface="Droid Serif"/>
                <a:sym typeface="Droid Serif"/>
              </a:rPr>
              <a:t>Google </a:t>
            </a:r>
            <a:r>
              <a:rPr lang="en" sz="2400" b="1">
                <a:latin typeface="Droid Serif"/>
                <a:ea typeface="Droid Serif"/>
                <a:cs typeface="Droid Serif"/>
                <a:sym typeface="Droid Serif"/>
              </a:rPr>
              <a:t>Cars</a:t>
            </a:r>
          </a:p>
          <a:p>
            <a:pPr lvl="0" rtl="0">
              <a:lnSpc>
                <a:spcPct val="150000"/>
              </a:lnSpc>
              <a:spcBef>
                <a:spcPts val="0"/>
              </a:spcBef>
              <a:buNone/>
            </a:pPr>
            <a:endParaRPr sz="2400">
              <a:latin typeface="Droid Serif"/>
              <a:ea typeface="Droid Serif"/>
              <a:cs typeface="Droid Serif"/>
              <a:sym typeface="Droid Serif"/>
            </a:endParaRPr>
          </a:p>
        </p:txBody>
      </p:sp>
      <p:pic>
        <p:nvPicPr>
          <p:cNvPr id="118" name="Shape 118"/>
          <p:cNvPicPr preferRelativeResize="0"/>
          <p:nvPr/>
        </p:nvPicPr>
        <p:blipFill>
          <a:blip r:embed="rId4"/>
          <a:stretch>
            <a:fillRect/>
          </a:stretch>
        </p:blipFill>
        <p:spPr>
          <a:xfrm>
            <a:off x="5827350" y="1437512"/>
            <a:ext cx="3100149" cy="2654775"/>
          </a:xfrm>
          <a:prstGeom prst="rect">
            <a:avLst/>
          </a:prstGeom>
          <a:noFill/>
          <a:ln>
            <a:noFill/>
          </a:ln>
        </p:spPr>
      </p:pic>
      <p:sp>
        <p:nvSpPr>
          <p:cNvPr id="119" name="Shape 119"/>
          <p:cNvSpPr txBox="1"/>
          <p:nvPr/>
        </p:nvSpPr>
        <p:spPr>
          <a:xfrm>
            <a:off x="6275975" y="4214575"/>
            <a:ext cx="2202900" cy="439500"/>
          </a:xfrm>
          <a:prstGeom prst="rect">
            <a:avLst/>
          </a:prstGeom>
          <a:noFill/>
        </p:spPr>
        <p:txBody>
          <a:bodyPr lIns="91425" tIns="91425" rIns="91425" bIns="91425" anchor="t" anchorCtr="0">
            <a:noAutofit/>
          </a:bodyPr>
          <a:lstStyle/>
          <a:p>
            <a:pPr lvl="0" algn="ctr" rtl="0">
              <a:lnSpc>
                <a:spcPct val="150000"/>
              </a:lnSpc>
              <a:spcBef>
                <a:spcPts val="0"/>
              </a:spcBef>
              <a:buNone/>
            </a:pPr>
            <a:r>
              <a:rPr lang="en" sz="1800">
                <a:latin typeface="Droid Serif"/>
                <a:ea typeface="Droid Serif"/>
                <a:cs typeface="Droid Serif"/>
                <a:sym typeface="Droid Serif"/>
              </a:rPr>
              <a:t>Sebastian Thrun</a:t>
            </a:r>
          </a:p>
        </p:txBody>
      </p:sp>
      <p:pic>
        <p:nvPicPr>
          <p:cNvPr id="120" name="Shape 120"/>
          <p:cNvPicPr preferRelativeResize="0"/>
          <p:nvPr/>
        </p:nvPicPr>
        <p:blipFill>
          <a:blip r:embed="rId5"/>
          <a:stretch>
            <a:fillRect/>
          </a:stretch>
        </p:blipFill>
        <p:spPr>
          <a:xfrm>
            <a:off x="197925" y="2858224"/>
            <a:ext cx="5839724" cy="3660500"/>
          </a:xfrm>
          <a:prstGeom prst="rect">
            <a:avLst/>
          </a:prstGeom>
          <a:noFill/>
          <a:ln>
            <a:noFill/>
          </a:ln>
        </p:spPr>
      </p:pic>
      <p:sp>
        <p:nvSpPr>
          <p:cNvPr id="121" name="Shape 121"/>
          <p:cNvSpPr txBox="1"/>
          <p:nvPr/>
        </p:nvSpPr>
        <p:spPr>
          <a:xfrm>
            <a:off x="197925" y="2858225"/>
            <a:ext cx="5505899" cy="439500"/>
          </a:xfrm>
          <a:prstGeom prst="rect">
            <a:avLst/>
          </a:prstGeom>
          <a:noFill/>
        </p:spPr>
        <p:txBody>
          <a:bodyPr lIns="91425" tIns="91425" rIns="91425" bIns="91425" anchor="t" anchorCtr="0">
            <a:noAutofit/>
          </a:bodyPr>
          <a:lstStyle/>
          <a:p>
            <a:pPr lvl="0" rtl="0">
              <a:lnSpc>
                <a:spcPct val="150000"/>
              </a:lnSpc>
              <a:spcBef>
                <a:spcPts val="0"/>
              </a:spcBef>
              <a:buNone/>
            </a:pPr>
            <a:r>
              <a:rPr lang="en" sz="1800">
                <a:latin typeface="Droid Serif"/>
                <a:ea typeface="Droid Serif"/>
                <a:cs typeface="Droid Serif"/>
                <a:sym typeface="Droid Serif"/>
              </a:rPr>
              <a:t>Google has a fleet of self-driving cars...</a:t>
            </a:r>
          </a:p>
        </p:txBody>
      </p:sp>
    </p:spTree>
    <p:extLst>
      <p:ext uri="{BB962C8B-B14F-4D97-AF65-F5344CB8AC3E}">
        <p14:creationId xmlns:p14="http://schemas.microsoft.com/office/powerpoint/2010/main" val="2974561985"/>
      </p:ext>
    </p:extLst>
  </p:cSld>
  <p:clrMapOvr>
    <a:masterClrMapping/>
  </p:clrMapOvr>
  <p:transition spd="slow">
    <p:cut/>
  </p:transition>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Shape 126"/>
          <p:cNvSpPr txBox="1"/>
          <p:nvPr/>
        </p:nvSpPr>
        <p:spPr>
          <a:xfrm>
            <a:off x="351150" y="297775"/>
            <a:ext cx="8640900" cy="780599"/>
          </a:xfrm>
          <a:prstGeom prst="rect">
            <a:avLst/>
          </a:prstGeom>
          <a:noFill/>
        </p:spPr>
        <p:txBody>
          <a:bodyPr lIns="91425" tIns="91425" rIns="91425" bIns="91425" anchor="t" anchorCtr="0">
            <a:noAutofit/>
          </a:bodyPr>
          <a:lstStyle/>
          <a:p>
            <a:pPr lvl="0" rtl="0">
              <a:spcBef>
                <a:spcPts val="0"/>
              </a:spcBef>
              <a:buNone/>
            </a:pPr>
            <a:r>
              <a:rPr lang="en" sz="3600" b="1">
                <a:latin typeface="Droid Serif"/>
                <a:ea typeface="Droid Serif"/>
                <a:cs typeface="Droid Serif"/>
                <a:sym typeface="Droid Serif"/>
              </a:rPr>
              <a:t>Data:</a:t>
            </a:r>
            <a:r>
              <a:rPr lang="en" sz="3600">
                <a:latin typeface="Droid Serif"/>
                <a:ea typeface="Droid Serif"/>
                <a:cs typeface="Droid Serif"/>
                <a:sym typeface="Droid Serif"/>
              </a:rPr>
              <a:t> another </a:t>
            </a:r>
            <a:r>
              <a:rPr lang="en" sz="3600" u="sng">
                <a:solidFill>
                  <a:schemeClr val="hlink"/>
                </a:solidFill>
                <a:latin typeface="Droid Serif"/>
                <a:ea typeface="Droid Serif"/>
                <a:cs typeface="Droid Serif"/>
                <a:sym typeface="Droid Serif"/>
                <a:hlinkClick r:id="rId3"/>
              </a:rPr>
              <a:t>big</a:t>
            </a:r>
            <a:r>
              <a:rPr lang="en" sz="3600">
                <a:latin typeface="Droid Serif"/>
                <a:ea typeface="Droid Serif"/>
                <a:cs typeface="Droid Serif"/>
                <a:sym typeface="Droid Serif"/>
              </a:rPr>
              <a:t> example</a:t>
            </a:r>
          </a:p>
        </p:txBody>
      </p:sp>
      <p:sp>
        <p:nvSpPr>
          <p:cNvPr id="127" name="Shape 127"/>
          <p:cNvSpPr txBox="1"/>
          <p:nvPr/>
        </p:nvSpPr>
        <p:spPr>
          <a:xfrm>
            <a:off x="771300" y="1243100"/>
            <a:ext cx="2202900" cy="1332000"/>
          </a:xfrm>
          <a:prstGeom prst="rect">
            <a:avLst/>
          </a:prstGeom>
          <a:noFill/>
        </p:spPr>
        <p:txBody>
          <a:bodyPr lIns="91425" tIns="91425" rIns="91425" bIns="91425" anchor="t" anchorCtr="0">
            <a:noAutofit/>
          </a:bodyPr>
          <a:lstStyle/>
          <a:p>
            <a:pPr lvl="0" rtl="0">
              <a:lnSpc>
                <a:spcPct val="150000"/>
              </a:lnSpc>
              <a:spcBef>
                <a:spcPts val="0"/>
              </a:spcBef>
              <a:buNone/>
            </a:pPr>
            <a:r>
              <a:rPr lang="en" sz="2400">
                <a:latin typeface="Droid Serif"/>
                <a:ea typeface="Droid Serif"/>
                <a:cs typeface="Droid Serif"/>
                <a:sym typeface="Droid Serif"/>
              </a:rPr>
              <a:t>Google Glass</a:t>
            </a:r>
          </a:p>
          <a:p>
            <a:pPr lvl="0" rtl="0">
              <a:lnSpc>
                <a:spcPct val="150000"/>
              </a:lnSpc>
              <a:spcBef>
                <a:spcPts val="0"/>
              </a:spcBef>
              <a:buNone/>
            </a:pPr>
            <a:r>
              <a:rPr lang="en" sz="2400">
                <a:latin typeface="Droid Serif"/>
                <a:ea typeface="Droid Serif"/>
                <a:cs typeface="Droid Serif"/>
                <a:sym typeface="Droid Serif"/>
              </a:rPr>
              <a:t>Google </a:t>
            </a:r>
            <a:r>
              <a:rPr lang="en" sz="2400" b="1">
                <a:latin typeface="Droid Serif"/>
                <a:ea typeface="Droid Serif"/>
                <a:cs typeface="Droid Serif"/>
                <a:sym typeface="Droid Serif"/>
              </a:rPr>
              <a:t>Cars</a:t>
            </a:r>
          </a:p>
          <a:p>
            <a:pPr lvl="0" rtl="0">
              <a:lnSpc>
                <a:spcPct val="150000"/>
              </a:lnSpc>
              <a:spcBef>
                <a:spcPts val="0"/>
              </a:spcBef>
              <a:buNone/>
            </a:pPr>
            <a:endParaRPr sz="2400">
              <a:latin typeface="Droid Serif"/>
              <a:ea typeface="Droid Serif"/>
              <a:cs typeface="Droid Serif"/>
              <a:sym typeface="Droid Serif"/>
            </a:endParaRPr>
          </a:p>
        </p:txBody>
      </p:sp>
      <p:pic>
        <p:nvPicPr>
          <p:cNvPr id="128" name="Shape 128"/>
          <p:cNvPicPr preferRelativeResize="0"/>
          <p:nvPr/>
        </p:nvPicPr>
        <p:blipFill>
          <a:blip r:embed="rId4"/>
          <a:stretch>
            <a:fillRect/>
          </a:stretch>
        </p:blipFill>
        <p:spPr>
          <a:xfrm>
            <a:off x="3103800" y="1603325"/>
            <a:ext cx="5888250" cy="5064299"/>
          </a:xfrm>
          <a:prstGeom prst="rect">
            <a:avLst/>
          </a:prstGeom>
          <a:noFill/>
          <a:ln>
            <a:noFill/>
          </a:ln>
        </p:spPr>
      </p:pic>
      <p:sp>
        <p:nvSpPr>
          <p:cNvPr id="129" name="Shape 129"/>
          <p:cNvSpPr txBox="1"/>
          <p:nvPr/>
        </p:nvSpPr>
        <p:spPr>
          <a:xfrm rot="-1164097">
            <a:off x="556933" y="4438213"/>
            <a:ext cx="2631642" cy="975479"/>
          </a:xfrm>
          <a:prstGeom prst="rect">
            <a:avLst/>
          </a:prstGeom>
          <a:solidFill>
            <a:srgbClr val="C9DAF8"/>
          </a:solidFill>
        </p:spPr>
        <p:txBody>
          <a:bodyPr lIns="91425" tIns="91425" rIns="91425" bIns="91425" anchor="ctr" anchorCtr="0">
            <a:noAutofit/>
          </a:bodyPr>
          <a:lstStyle/>
          <a:p>
            <a:pPr lvl="0" algn="ctr" rtl="0">
              <a:lnSpc>
                <a:spcPct val="150000"/>
              </a:lnSpc>
              <a:spcBef>
                <a:spcPts val="0"/>
              </a:spcBef>
              <a:buNone/>
            </a:pPr>
            <a:r>
              <a:rPr lang="en" sz="1800">
                <a:latin typeface="Droid Serif"/>
                <a:ea typeface="Droid Serif"/>
                <a:cs typeface="Droid Serif"/>
                <a:sym typeface="Droid Serif"/>
              </a:rPr>
              <a:t>They generate huge amounts of data!</a:t>
            </a:r>
          </a:p>
        </p:txBody>
      </p:sp>
    </p:spTree>
    <p:extLst>
      <p:ext uri="{BB962C8B-B14F-4D97-AF65-F5344CB8AC3E}">
        <p14:creationId xmlns:p14="http://schemas.microsoft.com/office/powerpoint/2010/main" val="2785679992"/>
      </p:ext>
    </p:extLst>
  </p:cSld>
  <p:clrMapOvr>
    <a:masterClrMapping/>
  </p:clrMapOvr>
  <p:transition spd="slow">
    <p:cut/>
  </p:transition>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Shape 134"/>
          <p:cNvPicPr preferRelativeResize="0"/>
          <p:nvPr/>
        </p:nvPicPr>
        <p:blipFill>
          <a:blip r:embed="rId3"/>
          <a:stretch>
            <a:fillRect/>
          </a:stretch>
        </p:blipFill>
        <p:spPr>
          <a:xfrm>
            <a:off x="1926425" y="2701752"/>
            <a:ext cx="7048525" cy="3954975"/>
          </a:xfrm>
          <a:prstGeom prst="rect">
            <a:avLst/>
          </a:prstGeom>
          <a:noFill/>
          <a:ln>
            <a:noFill/>
          </a:ln>
        </p:spPr>
      </p:pic>
      <p:sp>
        <p:nvSpPr>
          <p:cNvPr id="135" name="Shape 135"/>
          <p:cNvSpPr txBox="1"/>
          <p:nvPr/>
        </p:nvSpPr>
        <p:spPr>
          <a:xfrm>
            <a:off x="351150" y="297775"/>
            <a:ext cx="8640900" cy="780599"/>
          </a:xfrm>
          <a:prstGeom prst="rect">
            <a:avLst/>
          </a:prstGeom>
          <a:noFill/>
        </p:spPr>
        <p:txBody>
          <a:bodyPr lIns="91425" tIns="91425" rIns="91425" bIns="91425" anchor="t" anchorCtr="0">
            <a:noAutofit/>
          </a:bodyPr>
          <a:lstStyle/>
          <a:p>
            <a:pPr lvl="0" rtl="0">
              <a:spcBef>
                <a:spcPts val="0"/>
              </a:spcBef>
              <a:buNone/>
            </a:pPr>
            <a:r>
              <a:rPr lang="en" sz="3600" b="1">
                <a:latin typeface="Droid Serif"/>
                <a:ea typeface="Droid Serif"/>
                <a:cs typeface="Droid Serif"/>
                <a:sym typeface="Droid Serif"/>
              </a:rPr>
              <a:t>Data:</a:t>
            </a:r>
            <a:r>
              <a:rPr lang="en" sz="3600">
                <a:latin typeface="Droid Serif"/>
                <a:ea typeface="Droid Serif"/>
                <a:cs typeface="Droid Serif"/>
                <a:sym typeface="Droid Serif"/>
              </a:rPr>
              <a:t> another </a:t>
            </a:r>
            <a:r>
              <a:rPr lang="en" sz="3600" u="sng">
                <a:solidFill>
                  <a:schemeClr val="hlink"/>
                </a:solidFill>
                <a:latin typeface="Droid Serif"/>
                <a:ea typeface="Droid Serif"/>
                <a:cs typeface="Droid Serif"/>
                <a:sym typeface="Droid Serif"/>
                <a:hlinkClick r:id="rId4"/>
              </a:rPr>
              <a:t>big</a:t>
            </a:r>
            <a:r>
              <a:rPr lang="en" sz="3600">
                <a:latin typeface="Droid Serif"/>
                <a:ea typeface="Droid Serif"/>
                <a:cs typeface="Droid Serif"/>
                <a:sym typeface="Droid Serif"/>
              </a:rPr>
              <a:t> example</a:t>
            </a:r>
          </a:p>
        </p:txBody>
      </p:sp>
      <p:sp>
        <p:nvSpPr>
          <p:cNvPr id="136" name="Shape 136"/>
          <p:cNvSpPr txBox="1"/>
          <p:nvPr/>
        </p:nvSpPr>
        <p:spPr>
          <a:xfrm>
            <a:off x="771300" y="1243100"/>
            <a:ext cx="2202900" cy="1332000"/>
          </a:xfrm>
          <a:prstGeom prst="rect">
            <a:avLst/>
          </a:prstGeom>
          <a:noFill/>
        </p:spPr>
        <p:txBody>
          <a:bodyPr lIns="91425" tIns="91425" rIns="91425" bIns="91425" anchor="t" anchorCtr="0">
            <a:noAutofit/>
          </a:bodyPr>
          <a:lstStyle/>
          <a:p>
            <a:pPr lvl="0" rtl="0">
              <a:lnSpc>
                <a:spcPct val="150000"/>
              </a:lnSpc>
              <a:spcBef>
                <a:spcPts val="0"/>
              </a:spcBef>
              <a:buNone/>
            </a:pPr>
            <a:r>
              <a:rPr lang="en" sz="2400">
                <a:latin typeface="Droid Serif"/>
                <a:ea typeface="Droid Serif"/>
                <a:cs typeface="Droid Serif"/>
                <a:sym typeface="Droid Serif"/>
              </a:rPr>
              <a:t>Google Glass</a:t>
            </a:r>
          </a:p>
          <a:p>
            <a:pPr lvl="0" rtl="0">
              <a:lnSpc>
                <a:spcPct val="150000"/>
              </a:lnSpc>
              <a:spcBef>
                <a:spcPts val="0"/>
              </a:spcBef>
              <a:buNone/>
            </a:pPr>
            <a:r>
              <a:rPr lang="en" sz="2400">
                <a:latin typeface="Droid Serif"/>
                <a:ea typeface="Droid Serif"/>
                <a:cs typeface="Droid Serif"/>
                <a:sym typeface="Droid Serif"/>
              </a:rPr>
              <a:t>Google </a:t>
            </a:r>
            <a:r>
              <a:rPr lang="en" sz="2400" b="1">
                <a:latin typeface="Droid Serif"/>
                <a:ea typeface="Droid Serif"/>
                <a:cs typeface="Droid Serif"/>
                <a:sym typeface="Droid Serif"/>
              </a:rPr>
              <a:t>Cars</a:t>
            </a:r>
          </a:p>
          <a:p>
            <a:pPr lvl="0" rtl="0">
              <a:lnSpc>
                <a:spcPct val="150000"/>
              </a:lnSpc>
              <a:spcBef>
                <a:spcPts val="0"/>
              </a:spcBef>
              <a:buNone/>
            </a:pPr>
            <a:endParaRPr sz="2400">
              <a:latin typeface="Droid Serif"/>
              <a:ea typeface="Droid Serif"/>
              <a:cs typeface="Droid Serif"/>
              <a:sym typeface="Droid Serif"/>
            </a:endParaRPr>
          </a:p>
        </p:txBody>
      </p:sp>
      <p:sp>
        <p:nvSpPr>
          <p:cNvPr id="137" name="Shape 137"/>
          <p:cNvSpPr txBox="1"/>
          <p:nvPr/>
        </p:nvSpPr>
        <p:spPr>
          <a:xfrm rot="-1164097">
            <a:off x="255283" y="5278663"/>
            <a:ext cx="2631642" cy="975479"/>
          </a:xfrm>
          <a:prstGeom prst="rect">
            <a:avLst/>
          </a:prstGeom>
          <a:solidFill>
            <a:srgbClr val="C9DAF8"/>
          </a:solidFill>
        </p:spPr>
        <p:txBody>
          <a:bodyPr lIns="91425" tIns="91425" rIns="91425" bIns="91425" anchor="ctr" anchorCtr="0">
            <a:noAutofit/>
          </a:bodyPr>
          <a:lstStyle/>
          <a:p>
            <a:pPr lvl="0" algn="ctr" rtl="0">
              <a:lnSpc>
                <a:spcPct val="150000"/>
              </a:lnSpc>
              <a:spcBef>
                <a:spcPts val="0"/>
              </a:spcBef>
              <a:buNone/>
            </a:pPr>
            <a:r>
              <a:rPr lang="en" sz="1800">
                <a:latin typeface="Droid Serif"/>
                <a:ea typeface="Droid Serif"/>
                <a:cs typeface="Droid Serif"/>
                <a:sym typeface="Droid Serif"/>
              </a:rPr>
              <a:t>but it's potential is equally huge</a:t>
            </a:r>
          </a:p>
        </p:txBody>
      </p:sp>
    </p:spTree>
    <p:extLst>
      <p:ext uri="{BB962C8B-B14F-4D97-AF65-F5344CB8AC3E}">
        <p14:creationId xmlns:p14="http://schemas.microsoft.com/office/powerpoint/2010/main" val="2182803286"/>
      </p:ext>
    </p:extLst>
  </p:cSld>
  <p:clrMapOvr>
    <a:masterClrMapping/>
  </p:clrMapOvr>
  <p:transition spd="slow">
    <p:cut/>
  </p:transition>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83" name="Shape 83"/>
          <p:cNvPicPr preferRelativeResize="0"/>
          <p:nvPr/>
        </p:nvPicPr>
        <p:blipFill>
          <a:blip r:embed="rId3"/>
          <a:stretch>
            <a:fillRect/>
          </a:stretch>
        </p:blipFill>
        <p:spPr>
          <a:xfrm>
            <a:off x="0" y="0"/>
            <a:ext cx="9144000" cy="6858000"/>
          </a:xfrm>
          <a:prstGeom prst="rect">
            <a:avLst/>
          </a:prstGeom>
          <a:noFill/>
          <a:ln>
            <a:noFill/>
          </a:ln>
        </p:spPr>
      </p:pic>
      <p:sp>
        <p:nvSpPr>
          <p:cNvPr id="84" name="Shape 84"/>
          <p:cNvSpPr txBox="1"/>
          <p:nvPr/>
        </p:nvSpPr>
        <p:spPr>
          <a:xfrm>
            <a:off x="283375" y="123325"/>
            <a:ext cx="3483899" cy="780599"/>
          </a:xfrm>
          <a:prstGeom prst="rect">
            <a:avLst/>
          </a:prstGeom>
          <a:noFill/>
        </p:spPr>
        <p:txBody>
          <a:bodyPr lIns="91425" tIns="91425" rIns="91425" bIns="91425" anchor="t" anchorCtr="0">
            <a:noAutofit/>
          </a:bodyPr>
          <a:lstStyle/>
          <a:p>
            <a:pPr lvl="0" rtl="0">
              <a:spcBef>
                <a:spcPts val="0"/>
              </a:spcBef>
              <a:buNone/>
            </a:pPr>
            <a:r>
              <a:rPr lang="en" sz="3600">
                <a:solidFill>
                  <a:srgbClr val="FFFFFF"/>
                </a:solidFill>
                <a:latin typeface="Droid Serif"/>
                <a:ea typeface="Droid Serif"/>
                <a:cs typeface="Droid Serif"/>
                <a:sym typeface="Droid Serif"/>
              </a:rPr>
              <a:t>the big picture</a:t>
            </a:r>
          </a:p>
        </p:txBody>
      </p:sp>
      <p:sp>
        <p:nvSpPr>
          <p:cNvPr id="85" name="Shape 85"/>
          <p:cNvSpPr txBox="1"/>
          <p:nvPr/>
        </p:nvSpPr>
        <p:spPr>
          <a:xfrm>
            <a:off x="5499625" y="6016075"/>
            <a:ext cx="3483899" cy="780599"/>
          </a:xfrm>
          <a:prstGeom prst="rect">
            <a:avLst/>
          </a:prstGeom>
          <a:noFill/>
        </p:spPr>
        <p:txBody>
          <a:bodyPr lIns="91425" tIns="91425" rIns="91425" bIns="91425" anchor="t" anchorCtr="0">
            <a:noAutofit/>
          </a:bodyPr>
          <a:lstStyle/>
          <a:p>
            <a:pPr lvl="0" algn="r" rtl="0">
              <a:spcBef>
                <a:spcPts val="0"/>
              </a:spcBef>
              <a:buNone/>
            </a:pPr>
            <a:r>
              <a:rPr lang="en" sz="3600">
                <a:latin typeface="Droid Serif"/>
                <a:ea typeface="Droid Serif"/>
                <a:cs typeface="Droid Serif"/>
                <a:sym typeface="Droid Serif"/>
              </a:rPr>
              <a:t>Fremont?</a:t>
            </a:r>
          </a:p>
        </p:txBody>
      </p:sp>
    </p:spTree>
    <p:extLst>
      <p:ext uri="{BB962C8B-B14F-4D97-AF65-F5344CB8AC3E}">
        <p14:creationId xmlns:p14="http://schemas.microsoft.com/office/powerpoint/2010/main" val="3435986408"/>
      </p:ext>
    </p:extLst>
  </p:cSld>
  <p:clrMapOvr>
    <a:masterClrMapping/>
  </p:clrMapOvr>
  <p:transition spd="slow">
    <p:cut/>
  </p:transition>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44" name="Shape 44"/>
          <p:cNvPicPr preferRelativeResize="0"/>
          <p:nvPr/>
        </p:nvPicPr>
        <p:blipFill rotWithShape="1">
          <a:blip r:embed="rId3"/>
          <a:srcRect r="36307" b="6946"/>
          <a:stretch/>
        </p:blipFill>
        <p:spPr>
          <a:xfrm>
            <a:off x="5242211" y="214731"/>
            <a:ext cx="3638738" cy="6381695"/>
          </a:xfrm>
          <a:prstGeom prst="rect">
            <a:avLst/>
          </a:prstGeom>
          <a:noFill/>
          <a:ln>
            <a:noFill/>
          </a:ln>
        </p:spPr>
      </p:pic>
      <p:sp>
        <p:nvSpPr>
          <p:cNvPr id="45" name="Shape 45"/>
          <p:cNvSpPr/>
          <p:nvPr/>
        </p:nvSpPr>
        <p:spPr>
          <a:xfrm>
            <a:off x="4770985" y="1883495"/>
            <a:ext cx="727200" cy="407700"/>
          </a:xfrm>
          <a:prstGeom prst="rightArrow">
            <a:avLst>
              <a:gd name="adj1" fmla="val 50000"/>
              <a:gd name="adj2" fmla="val 50000"/>
            </a:avLst>
          </a:prstGeom>
          <a:solidFill>
            <a:srgbClr val="CCECFF"/>
          </a:solidFill>
          <a:ln w="19050" cap="flat">
            <a:no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solidFill>
                <a:srgbClr val="FF0000"/>
              </a:solidFill>
            </a:endParaRPr>
          </a:p>
        </p:txBody>
      </p:sp>
      <p:sp>
        <p:nvSpPr>
          <p:cNvPr id="46" name="Shape 46"/>
          <p:cNvSpPr txBox="1"/>
          <p:nvPr/>
        </p:nvSpPr>
        <p:spPr>
          <a:xfrm>
            <a:off x="4349431" y="1132730"/>
            <a:ext cx="2297507" cy="741631"/>
          </a:xfrm>
          <a:prstGeom prst="rect">
            <a:avLst/>
          </a:prstGeom>
          <a:noFill/>
        </p:spPr>
        <p:txBody>
          <a:bodyPr lIns="91425" tIns="91425" rIns="91425" bIns="91425" anchor="ctr" anchorCtr="0">
            <a:noAutofit/>
          </a:bodyPr>
          <a:lstStyle/>
          <a:p>
            <a:pPr lvl="0" algn="ctr" rtl="0">
              <a:spcBef>
                <a:spcPts val="0"/>
              </a:spcBef>
              <a:buNone/>
            </a:pPr>
            <a:r>
              <a:rPr lang="en" sz="3600" b="1" dirty="0" smtClean="0">
                <a:solidFill>
                  <a:srgbClr val="0000FF"/>
                </a:solidFill>
                <a:latin typeface="Droid Serif"/>
                <a:ea typeface="Droid Serif"/>
                <a:cs typeface="Droid Serif"/>
                <a:sym typeface="Droid Serif"/>
              </a:rPr>
              <a:t>Mon.</a:t>
            </a:r>
            <a:endParaRPr lang="en" sz="3600" b="1" dirty="0">
              <a:solidFill>
                <a:srgbClr val="0000FF"/>
              </a:solidFill>
              <a:latin typeface="Droid Serif"/>
              <a:ea typeface="Droid Serif"/>
              <a:cs typeface="Droid Serif"/>
              <a:sym typeface="Droid Serif"/>
            </a:endParaRPr>
          </a:p>
        </p:txBody>
      </p:sp>
      <p:sp>
        <p:nvSpPr>
          <p:cNvPr id="2" name="Rectangle 1"/>
          <p:cNvSpPr/>
          <p:nvPr/>
        </p:nvSpPr>
        <p:spPr>
          <a:xfrm>
            <a:off x="5242211" y="2893512"/>
            <a:ext cx="3738951" cy="3795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061580" y="317099"/>
            <a:ext cx="1465545" cy="584775"/>
          </a:xfrm>
          <a:prstGeom prst="rect">
            <a:avLst/>
          </a:prstGeom>
          <a:solidFill>
            <a:schemeClr val="bg1"/>
          </a:solidFill>
        </p:spPr>
        <p:txBody>
          <a:bodyPr wrap="square" rtlCol="0">
            <a:spAutoFit/>
          </a:bodyPr>
          <a:lstStyle/>
          <a:p>
            <a:pPr algn="ctr"/>
            <a:r>
              <a:rPr lang="en-US" sz="3200" b="1" dirty="0" err="1" smtClean="0">
                <a:latin typeface="Cambria" panose="02040503050406030204" pitchFamily="18" charset="0"/>
              </a:rPr>
              <a:t>MyCS</a:t>
            </a:r>
            <a:endParaRPr lang="en-US" sz="3200" b="1" dirty="0">
              <a:latin typeface="Cambria" panose="02040503050406030204" pitchFamily="18" charset="0"/>
            </a:endParaRPr>
          </a:p>
        </p:txBody>
      </p:sp>
      <p:sp>
        <p:nvSpPr>
          <p:cNvPr id="4" name="TextBox 3"/>
          <p:cNvSpPr txBox="1"/>
          <p:nvPr/>
        </p:nvSpPr>
        <p:spPr>
          <a:xfrm>
            <a:off x="1841326" y="3219189"/>
            <a:ext cx="1290181" cy="307777"/>
          </a:xfrm>
          <a:prstGeom prst="rect">
            <a:avLst/>
          </a:prstGeom>
          <a:noFill/>
        </p:spPr>
        <p:txBody>
          <a:bodyPr wrap="square" rtlCol="0">
            <a:spAutoFit/>
          </a:bodyPr>
          <a:lstStyle/>
          <a:p>
            <a:r>
              <a:rPr lang="en-US" dirty="0" smtClean="0"/>
              <a:t>pictures…</a:t>
            </a:r>
            <a:endParaRPr lang="en-US" dirty="0"/>
          </a:p>
        </p:txBody>
      </p:sp>
    </p:spTree>
    <p:extLst>
      <p:ext uri="{BB962C8B-B14F-4D97-AF65-F5344CB8AC3E}">
        <p14:creationId xmlns:p14="http://schemas.microsoft.com/office/powerpoint/2010/main" val="4030063137"/>
      </p:ext>
    </p:extLst>
  </p:cSld>
  <p:clrMapOvr>
    <a:masterClrMapping/>
  </p:clrMapOvr>
  <p:transition spd="slow">
    <p:cut/>
  </p:transition>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Shape 205"/>
          <p:cNvSpPr txBox="1"/>
          <p:nvPr/>
        </p:nvSpPr>
        <p:spPr>
          <a:xfrm>
            <a:off x="251550" y="324625"/>
            <a:ext cx="8640900" cy="780599"/>
          </a:xfrm>
          <a:prstGeom prst="rect">
            <a:avLst/>
          </a:prstGeom>
          <a:noFill/>
        </p:spPr>
        <p:txBody>
          <a:bodyPr lIns="91425" tIns="91425" rIns="91425" bIns="91425" anchor="t" anchorCtr="0">
            <a:noAutofit/>
          </a:bodyPr>
          <a:lstStyle/>
          <a:p>
            <a:pPr lvl="0" rtl="0">
              <a:spcBef>
                <a:spcPts val="0"/>
              </a:spcBef>
              <a:buNone/>
            </a:pPr>
            <a:r>
              <a:rPr lang="en" sz="3600">
                <a:latin typeface="Droid Serif"/>
                <a:ea typeface="Droid Serif"/>
                <a:cs typeface="Droid Serif"/>
                <a:sym typeface="Droid Serif"/>
              </a:rPr>
              <a:t>Language-encoding?</a:t>
            </a:r>
          </a:p>
        </p:txBody>
      </p:sp>
      <p:sp>
        <p:nvSpPr>
          <p:cNvPr id="206" name="Shape 206"/>
          <p:cNvSpPr txBox="1"/>
          <p:nvPr/>
        </p:nvSpPr>
        <p:spPr>
          <a:xfrm>
            <a:off x="6236474" y="6410575"/>
            <a:ext cx="2772599" cy="349799"/>
          </a:xfrm>
          <a:prstGeom prst="rect">
            <a:avLst/>
          </a:prstGeom>
          <a:noFill/>
        </p:spPr>
        <p:txBody>
          <a:bodyPr lIns="91425" tIns="91425" rIns="91425" bIns="91425" anchor="ctr" anchorCtr="0">
            <a:noAutofit/>
          </a:bodyPr>
          <a:lstStyle/>
          <a:p>
            <a:pPr lvl="0" algn="r" rtl="0">
              <a:spcBef>
                <a:spcPts val="0"/>
              </a:spcBef>
              <a:buNone/>
            </a:pPr>
            <a:r>
              <a:rPr lang="en" sz="1200" i="1">
                <a:solidFill>
                  <a:srgbClr val="0000FF"/>
                </a:solidFill>
                <a:latin typeface="Droid Serif"/>
                <a:ea typeface="Droid Serif"/>
                <a:cs typeface="Droid Serif"/>
                <a:sym typeface="Droid Serif"/>
              </a:rPr>
              <a:t>not sure if this is an activity...</a:t>
            </a:r>
          </a:p>
        </p:txBody>
      </p:sp>
      <p:pic>
        <p:nvPicPr>
          <p:cNvPr id="207" name="Shape 207"/>
          <p:cNvPicPr preferRelativeResize="0"/>
          <p:nvPr/>
        </p:nvPicPr>
        <p:blipFill>
          <a:blip r:embed="rId3"/>
          <a:stretch>
            <a:fillRect/>
          </a:stretch>
        </p:blipFill>
        <p:spPr>
          <a:xfrm>
            <a:off x="327102" y="1863400"/>
            <a:ext cx="8565324" cy="2858049"/>
          </a:xfrm>
          <a:prstGeom prst="rect">
            <a:avLst/>
          </a:prstGeom>
          <a:noFill/>
          <a:ln>
            <a:noFill/>
          </a:ln>
        </p:spPr>
      </p:pic>
      <p:sp>
        <p:nvSpPr>
          <p:cNvPr id="208" name="Shape 208"/>
          <p:cNvSpPr txBox="1"/>
          <p:nvPr/>
        </p:nvSpPr>
        <p:spPr>
          <a:xfrm>
            <a:off x="1863175" y="1105225"/>
            <a:ext cx="5223899" cy="567599"/>
          </a:xfrm>
          <a:prstGeom prst="rect">
            <a:avLst/>
          </a:prstGeom>
        </p:spPr>
        <p:txBody>
          <a:bodyPr lIns="91425" tIns="91425" rIns="91425" bIns="91425" anchor="ctr" anchorCtr="0">
            <a:noAutofit/>
          </a:bodyPr>
          <a:lstStyle/>
          <a:p>
            <a:pPr lvl="0" algn="ctr" rtl="0">
              <a:spcBef>
                <a:spcPts val="0"/>
              </a:spcBef>
              <a:buNone/>
            </a:pPr>
            <a:r>
              <a:rPr lang="en" sz="2400">
                <a:latin typeface="Droid Serif"/>
                <a:ea typeface="Droid Serif"/>
                <a:cs typeface="Droid Serif"/>
                <a:sym typeface="Droid Serif"/>
              </a:rPr>
              <a:t>... using online translators ...</a:t>
            </a:r>
          </a:p>
        </p:txBody>
      </p:sp>
      <p:sp>
        <p:nvSpPr>
          <p:cNvPr id="209" name="Shape 209"/>
          <p:cNvSpPr txBox="1"/>
          <p:nvPr/>
        </p:nvSpPr>
        <p:spPr>
          <a:xfrm>
            <a:off x="443250" y="4912025"/>
            <a:ext cx="8377799" cy="567599"/>
          </a:xfrm>
          <a:prstGeom prst="rect">
            <a:avLst/>
          </a:prstGeom>
        </p:spPr>
        <p:txBody>
          <a:bodyPr lIns="91425" tIns="91425" rIns="91425" bIns="91425" anchor="ctr" anchorCtr="0">
            <a:noAutofit/>
          </a:bodyPr>
          <a:lstStyle/>
          <a:p>
            <a:pPr lvl="0" algn="ctr" rtl="0">
              <a:spcBef>
                <a:spcPts val="0"/>
              </a:spcBef>
              <a:buNone/>
            </a:pPr>
            <a:r>
              <a:rPr lang="en" sz="1800">
                <a:latin typeface="Droid Serif"/>
                <a:ea typeface="Droid Serif"/>
                <a:cs typeface="Droid Serif"/>
                <a:sym typeface="Droid Serif"/>
              </a:rPr>
              <a:t>Anyone recognize this phrase, now 10 translations later?</a:t>
            </a:r>
          </a:p>
        </p:txBody>
      </p:sp>
      <p:sp>
        <p:nvSpPr>
          <p:cNvPr id="210" name="Shape 210"/>
          <p:cNvSpPr txBox="1"/>
          <p:nvPr/>
        </p:nvSpPr>
        <p:spPr>
          <a:xfrm>
            <a:off x="960150" y="5443250"/>
            <a:ext cx="7496400" cy="982800"/>
          </a:xfrm>
          <a:prstGeom prst="rect">
            <a:avLst/>
          </a:prstGeom>
        </p:spPr>
        <p:txBody>
          <a:bodyPr lIns="91425" tIns="91425" rIns="91425" bIns="91425" anchor="ctr" anchorCtr="0">
            <a:noAutofit/>
          </a:bodyPr>
          <a:lstStyle/>
          <a:p>
            <a:pPr lvl="0" algn="ctr" rtl="0">
              <a:spcBef>
                <a:spcPts val="0"/>
              </a:spcBef>
              <a:buNone/>
            </a:pPr>
            <a:r>
              <a:rPr lang="en" sz="1800" b="1">
                <a:latin typeface="Droid Serif"/>
                <a:ea typeface="Droid Serif"/>
                <a:cs typeface="Droid Serif"/>
                <a:sym typeface="Droid Serif"/>
              </a:rPr>
              <a:t>Four score and seven years ago our fathers brought forth on this continent, a new nation, conceived in Liberty, and dedicated to the proposition that all men are created equal.</a:t>
            </a:r>
          </a:p>
        </p:txBody>
      </p:sp>
    </p:spTree>
    <p:extLst>
      <p:ext uri="{BB962C8B-B14F-4D97-AF65-F5344CB8AC3E}">
        <p14:creationId xmlns:p14="http://schemas.microsoft.com/office/powerpoint/2010/main" val="4088325622"/>
      </p:ext>
    </p:extLst>
  </p:cSld>
  <p:clrMapOvr>
    <a:masterClrMapping/>
  </p:clrMapOvr>
  <p:transition spd="slow">
    <p:cut/>
  </p:transition>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Shape 215"/>
          <p:cNvSpPr txBox="1"/>
          <p:nvPr/>
        </p:nvSpPr>
        <p:spPr>
          <a:xfrm>
            <a:off x="251550" y="213425"/>
            <a:ext cx="8640900" cy="780599"/>
          </a:xfrm>
          <a:prstGeom prst="rect">
            <a:avLst/>
          </a:prstGeom>
          <a:noFill/>
        </p:spPr>
        <p:txBody>
          <a:bodyPr lIns="91425" tIns="91425" rIns="91425" bIns="91425" anchor="t" anchorCtr="0">
            <a:noAutofit/>
          </a:bodyPr>
          <a:lstStyle/>
          <a:p>
            <a:pPr lvl="0" rtl="0">
              <a:spcBef>
                <a:spcPts val="0"/>
              </a:spcBef>
              <a:buNone/>
            </a:pPr>
            <a:r>
              <a:rPr lang="en" sz="3600">
                <a:latin typeface="Droid Serif"/>
                <a:ea typeface="Droid Serif"/>
                <a:cs typeface="Droid Serif"/>
                <a:sym typeface="Droid Serif"/>
              </a:rPr>
              <a:t>Translations...</a:t>
            </a:r>
          </a:p>
        </p:txBody>
      </p:sp>
      <p:pic>
        <p:nvPicPr>
          <p:cNvPr id="216" name="Shape 216"/>
          <p:cNvPicPr preferRelativeResize="0"/>
          <p:nvPr/>
        </p:nvPicPr>
        <p:blipFill>
          <a:blip r:embed="rId3"/>
          <a:stretch>
            <a:fillRect/>
          </a:stretch>
        </p:blipFill>
        <p:spPr>
          <a:xfrm>
            <a:off x="175350" y="1701351"/>
            <a:ext cx="4067174" cy="4124224"/>
          </a:xfrm>
          <a:prstGeom prst="rect">
            <a:avLst/>
          </a:prstGeom>
          <a:noFill/>
          <a:ln>
            <a:noFill/>
          </a:ln>
        </p:spPr>
      </p:pic>
      <p:pic>
        <p:nvPicPr>
          <p:cNvPr id="217" name="Shape 217"/>
          <p:cNvPicPr preferRelativeResize="0"/>
          <p:nvPr/>
        </p:nvPicPr>
        <p:blipFill>
          <a:blip r:embed="rId4"/>
          <a:stretch>
            <a:fillRect/>
          </a:stretch>
        </p:blipFill>
        <p:spPr>
          <a:xfrm>
            <a:off x="4453002" y="1962437"/>
            <a:ext cx="4515650" cy="3602050"/>
          </a:xfrm>
          <a:prstGeom prst="rect">
            <a:avLst/>
          </a:prstGeom>
          <a:noFill/>
          <a:ln>
            <a:noFill/>
          </a:ln>
        </p:spPr>
      </p:pic>
    </p:spTree>
    <p:extLst>
      <p:ext uri="{BB962C8B-B14F-4D97-AF65-F5344CB8AC3E}">
        <p14:creationId xmlns:p14="http://schemas.microsoft.com/office/powerpoint/2010/main" val="3080975131"/>
      </p:ext>
    </p:extLst>
  </p:cSld>
  <p:clrMapOvr>
    <a:masterClrMapping/>
  </p:clrMapOvr>
  <p:transition spd="slow">
    <p:cut/>
  </p:transition>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69075" y="1238250"/>
            <a:ext cx="7138300" cy="5163370"/>
          </a:xfrm>
          <a:prstGeom prst="rect">
            <a:avLst/>
          </a:prstGeom>
        </p:spPr>
      </p:pic>
      <p:sp>
        <p:nvSpPr>
          <p:cNvPr id="270" name="Shape 270"/>
          <p:cNvSpPr txBox="1"/>
          <p:nvPr/>
        </p:nvSpPr>
        <p:spPr>
          <a:xfrm>
            <a:off x="276000" y="170600"/>
            <a:ext cx="5345700" cy="809400"/>
          </a:xfrm>
          <a:prstGeom prst="rect">
            <a:avLst/>
          </a:prstGeom>
          <a:noFill/>
        </p:spPr>
        <p:txBody>
          <a:bodyPr lIns="91425" tIns="91425" rIns="91425" bIns="91425" anchor="t" anchorCtr="0">
            <a:noAutofit/>
          </a:bodyPr>
          <a:lstStyle/>
          <a:p>
            <a:pPr lvl="0" rtl="0">
              <a:spcBef>
                <a:spcPts val="0"/>
              </a:spcBef>
              <a:buNone/>
            </a:pPr>
            <a:r>
              <a:rPr lang="en" sz="3600">
                <a:latin typeface="Droid Serif"/>
                <a:ea typeface="Droid Serif"/>
                <a:cs typeface="Droid Serif"/>
                <a:sym typeface="Droid Serif"/>
              </a:rPr>
              <a:t>Encoding + Decoding</a:t>
            </a:r>
          </a:p>
        </p:txBody>
      </p:sp>
      <p:pic>
        <p:nvPicPr>
          <p:cNvPr id="272" name="Shape 272"/>
          <p:cNvPicPr preferRelativeResize="0"/>
          <p:nvPr/>
        </p:nvPicPr>
        <p:blipFill>
          <a:blip r:embed="rId4"/>
          <a:stretch>
            <a:fillRect/>
          </a:stretch>
        </p:blipFill>
        <p:spPr>
          <a:xfrm>
            <a:off x="7324712" y="76200"/>
            <a:ext cx="1743075" cy="1162050"/>
          </a:xfrm>
          <a:prstGeom prst="rect">
            <a:avLst/>
          </a:prstGeom>
          <a:noFill/>
          <a:ln>
            <a:noFill/>
          </a:ln>
        </p:spPr>
      </p:pic>
      <p:sp>
        <p:nvSpPr>
          <p:cNvPr id="273" name="Shape 273"/>
          <p:cNvSpPr txBox="1"/>
          <p:nvPr/>
        </p:nvSpPr>
        <p:spPr>
          <a:xfrm>
            <a:off x="1069075" y="6194700"/>
            <a:ext cx="7416300" cy="554700"/>
          </a:xfrm>
          <a:prstGeom prst="rect">
            <a:avLst/>
          </a:prstGeom>
          <a:noFill/>
        </p:spPr>
        <p:txBody>
          <a:bodyPr lIns="91425" tIns="91425" rIns="91425" bIns="91425" anchor="t" anchorCtr="0">
            <a:noAutofit/>
          </a:bodyPr>
          <a:lstStyle/>
          <a:p>
            <a:pPr lvl="0" algn="ctr" rtl="0">
              <a:spcBef>
                <a:spcPts val="0"/>
              </a:spcBef>
              <a:buNone/>
            </a:pPr>
            <a:r>
              <a:rPr lang="en" sz="2100">
                <a:latin typeface="Droid Serif"/>
                <a:ea typeface="Droid Serif"/>
                <a:cs typeface="Droid Serif"/>
                <a:sym typeface="Droid Serif"/>
              </a:rPr>
              <a:t>Try some of these...               Then, invent your own</a:t>
            </a:r>
          </a:p>
        </p:txBody>
      </p:sp>
    </p:spTree>
    <p:extLst>
      <p:ext uri="{BB962C8B-B14F-4D97-AF65-F5344CB8AC3E}">
        <p14:creationId xmlns:p14="http://schemas.microsoft.com/office/powerpoint/2010/main" val="3597469261"/>
      </p:ext>
    </p:extLst>
  </p:cSld>
  <p:clrMapOvr>
    <a:masterClrMapping/>
  </p:clrMapOvr>
  <p:transition spd="slow">
    <p:cut/>
  </p:transition>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Shape 278"/>
          <p:cNvSpPr txBox="1"/>
          <p:nvPr/>
        </p:nvSpPr>
        <p:spPr>
          <a:xfrm>
            <a:off x="276000" y="170600"/>
            <a:ext cx="8744399" cy="895200"/>
          </a:xfrm>
          <a:prstGeom prst="rect">
            <a:avLst/>
          </a:prstGeom>
          <a:noFill/>
        </p:spPr>
        <p:txBody>
          <a:bodyPr lIns="91425" tIns="91425" rIns="91425" bIns="91425" anchor="t" anchorCtr="0">
            <a:noAutofit/>
          </a:bodyPr>
          <a:lstStyle/>
          <a:p>
            <a:pPr lvl="0" rtl="0">
              <a:spcBef>
                <a:spcPts val="0"/>
              </a:spcBef>
              <a:buNone/>
            </a:pPr>
            <a:r>
              <a:rPr lang="en" sz="3600">
                <a:latin typeface="Droid Serif"/>
                <a:ea typeface="Droid Serif"/>
                <a:cs typeface="Droid Serif"/>
                <a:sym typeface="Droid Serif"/>
              </a:rPr>
              <a:t>Make-your-own code</a:t>
            </a:r>
          </a:p>
        </p:txBody>
      </p:sp>
      <p:sp>
        <p:nvSpPr>
          <p:cNvPr id="279" name="Shape 279"/>
          <p:cNvSpPr txBox="1"/>
          <p:nvPr/>
        </p:nvSpPr>
        <p:spPr>
          <a:xfrm>
            <a:off x="1069075" y="6194700"/>
            <a:ext cx="7416300" cy="554700"/>
          </a:xfrm>
          <a:prstGeom prst="rect">
            <a:avLst/>
          </a:prstGeom>
          <a:noFill/>
        </p:spPr>
        <p:txBody>
          <a:bodyPr lIns="91425" tIns="91425" rIns="91425" bIns="91425" anchor="t" anchorCtr="0">
            <a:noAutofit/>
          </a:bodyPr>
          <a:lstStyle/>
          <a:p>
            <a:pPr lvl="0" algn="ctr" rtl="0">
              <a:spcBef>
                <a:spcPts val="0"/>
              </a:spcBef>
              <a:buNone/>
            </a:pPr>
            <a:r>
              <a:rPr lang="en" sz="2100">
                <a:latin typeface="Droid Serif"/>
                <a:ea typeface="Droid Serif"/>
                <a:cs typeface="Droid Serif"/>
                <a:sym typeface="Droid Serif"/>
              </a:rPr>
              <a:t>Can others decode it?</a:t>
            </a:r>
          </a:p>
        </p:txBody>
      </p:sp>
      <p:pic>
        <p:nvPicPr>
          <p:cNvPr id="280" name="Shape 280"/>
          <p:cNvPicPr preferRelativeResize="0"/>
          <p:nvPr/>
        </p:nvPicPr>
        <p:blipFill>
          <a:blip r:embed="rId3"/>
          <a:stretch>
            <a:fillRect/>
          </a:stretch>
        </p:blipFill>
        <p:spPr>
          <a:xfrm>
            <a:off x="7324712" y="76200"/>
            <a:ext cx="1743075" cy="1162050"/>
          </a:xfrm>
          <a:prstGeom prst="rect">
            <a:avLst/>
          </a:prstGeom>
          <a:noFill/>
          <a:ln>
            <a:noFill/>
          </a:ln>
        </p:spPr>
      </p:pic>
      <p:pic>
        <p:nvPicPr>
          <p:cNvPr id="281" name="Shape 281"/>
          <p:cNvPicPr preferRelativeResize="0"/>
          <p:nvPr/>
        </p:nvPicPr>
        <p:blipFill>
          <a:blip r:embed="rId4"/>
          <a:stretch>
            <a:fillRect/>
          </a:stretch>
        </p:blipFill>
        <p:spPr>
          <a:xfrm>
            <a:off x="1009200" y="1219873"/>
            <a:ext cx="7447049" cy="4723049"/>
          </a:xfrm>
          <a:prstGeom prst="rect">
            <a:avLst/>
          </a:prstGeom>
          <a:noFill/>
          <a:ln>
            <a:noFill/>
          </a:ln>
        </p:spPr>
      </p:pic>
    </p:spTree>
    <p:extLst>
      <p:ext uri="{BB962C8B-B14F-4D97-AF65-F5344CB8AC3E}">
        <p14:creationId xmlns:p14="http://schemas.microsoft.com/office/powerpoint/2010/main" val="665306187"/>
      </p:ext>
    </p:extLst>
  </p:cSld>
  <p:clrMapOvr>
    <a:masterClrMapping/>
  </p:clrMapOvr>
  <p:transition spd="slow">
    <p:cut/>
  </p:transition>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3" name="Shape 53"/>
          <p:cNvSpPr txBox="1"/>
          <p:nvPr/>
        </p:nvSpPr>
        <p:spPr>
          <a:xfrm>
            <a:off x="152400" y="152400"/>
            <a:ext cx="5459700" cy="867899"/>
          </a:xfrm>
          <a:prstGeom prst="rect">
            <a:avLst/>
          </a:prstGeom>
        </p:spPr>
        <p:txBody>
          <a:bodyPr lIns="91425" tIns="91425" rIns="91425" bIns="91425" anchor="ctr" anchorCtr="0">
            <a:noAutofit/>
          </a:bodyPr>
          <a:lstStyle/>
          <a:p>
            <a:pPr lvl="0" rtl="0">
              <a:spcBef>
                <a:spcPts val="0"/>
              </a:spcBef>
              <a:buNone/>
            </a:pPr>
            <a:r>
              <a:rPr lang="en" sz="3600" i="1" dirty="0" smtClean="0">
                <a:latin typeface="Droid Serif"/>
                <a:ea typeface="Droid Serif"/>
                <a:cs typeface="Droid Serif"/>
                <a:sym typeface="Droid Serif"/>
              </a:rPr>
              <a:t>Insights… (thank you!)</a:t>
            </a:r>
            <a:endParaRPr lang="en" sz="3600" i="1" dirty="0">
              <a:latin typeface="Droid Serif"/>
              <a:ea typeface="Droid Serif"/>
              <a:cs typeface="Droid Serif"/>
              <a:sym typeface="Droid Serif"/>
            </a:endParaRPr>
          </a:p>
        </p:txBody>
      </p:sp>
      <p:sp>
        <p:nvSpPr>
          <p:cNvPr id="3" name="TextBox 2"/>
          <p:cNvSpPr txBox="1"/>
          <p:nvPr/>
        </p:nvSpPr>
        <p:spPr>
          <a:xfrm>
            <a:off x="2882250" y="1828800"/>
            <a:ext cx="3432132" cy="307777"/>
          </a:xfrm>
          <a:prstGeom prst="rect">
            <a:avLst/>
          </a:prstGeom>
          <a:noFill/>
        </p:spPr>
        <p:txBody>
          <a:bodyPr wrap="square" rtlCol="0">
            <a:spAutoFit/>
          </a:bodyPr>
          <a:lstStyle/>
          <a:p>
            <a:r>
              <a:rPr lang="en-US" dirty="0" smtClean="0"/>
              <a:t>Scratch activities</a:t>
            </a:r>
            <a:endParaRPr lang="en-US" dirty="0"/>
          </a:p>
        </p:txBody>
      </p:sp>
    </p:spTree>
    <p:extLst>
      <p:ext uri="{BB962C8B-B14F-4D97-AF65-F5344CB8AC3E}">
        <p14:creationId xmlns:p14="http://schemas.microsoft.com/office/powerpoint/2010/main" val="854442619"/>
      </p:ext>
    </p:extLst>
  </p:cSld>
  <p:clrMapOvr>
    <a:masterClrMapping/>
  </p:clrMapOvr>
  <p:transition spd="slow">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60475"/>
          </a:xfrm>
        </p:spPr>
        <p:txBody>
          <a:bodyPr>
            <a:noAutofit/>
          </a:bodyPr>
          <a:lstStyle/>
          <a:p>
            <a:r>
              <a:rPr lang="en-US" sz="2400" dirty="0" smtClean="0"/>
              <a:t/>
            </a:r>
            <a:br>
              <a:rPr lang="en-US" sz="2400" dirty="0" smtClean="0"/>
            </a:br>
            <a:r>
              <a:rPr lang="de-DE" sz="2400" dirty="0"/>
              <a:t>UOY    ERA </a:t>
            </a:r>
            <a:r>
              <a:rPr lang="de-DE" sz="2400" dirty="0" smtClean="0"/>
              <a:t>   YAWFLAH    </a:t>
            </a:r>
            <a:r>
              <a:rPr lang="de-DE" sz="2400" dirty="0"/>
              <a:t>ENOD </a:t>
            </a:r>
            <a:endParaRPr lang="en-US" sz="2400" dirty="0"/>
          </a:p>
        </p:txBody>
      </p:sp>
      <p:sp>
        <p:nvSpPr>
          <p:cNvPr id="7" name="Rectangle 6"/>
          <p:cNvSpPr/>
          <p:nvPr/>
        </p:nvSpPr>
        <p:spPr>
          <a:xfrm>
            <a:off x="3064854" y="505470"/>
            <a:ext cx="3014292" cy="523220"/>
          </a:xfrm>
          <a:prstGeom prst="rect">
            <a:avLst/>
          </a:prstGeom>
          <a:noFill/>
        </p:spPr>
        <p:txBody>
          <a:bodyPr wrap="none" lIns="91440" tIns="45720" rIns="91440" bIns="45720">
            <a:spAutoFit/>
          </a:bodyPr>
          <a:lstStyle/>
          <a:p>
            <a:pPr algn="ctr" defTabSz="457200"/>
            <a:r>
              <a:rPr lang="en-US" sz="2800" b="1" kern="1200"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rPr>
              <a:t>Encoded Sentence:</a:t>
            </a:r>
            <a:endParaRPr lang="en-US" sz="2800" b="1" kern="120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endParaRPr>
          </a:p>
        </p:txBody>
      </p:sp>
      <p:sp>
        <p:nvSpPr>
          <p:cNvPr id="8" name="Rectangle 7"/>
          <p:cNvSpPr/>
          <p:nvPr/>
        </p:nvSpPr>
        <p:spPr>
          <a:xfrm>
            <a:off x="1347144" y="1651655"/>
            <a:ext cx="2251087" cy="523220"/>
          </a:xfrm>
          <a:prstGeom prst="rect">
            <a:avLst/>
          </a:prstGeom>
          <a:noFill/>
        </p:spPr>
        <p:txBody>
          <a:bodyPr wrap="none" lIns="91440" tIns="45720" rIns="91440" bIns="45720">
            <a:spAutoFit/>
          </a:bodyPr>
          <a:lstStyle/>
          <a:p>
            <a:pPr algn="ctr" defTabSz="457200"/>
            <a:r>
              <a:rPr lang="en-US" sz="2800" b="1" kern="120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t>Rules/Pattern</a:t>
            </a:r>
            <a:endParaRPr lang="en-US" sz="2800" b="1" kern="120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endParaRPr>
          </a:p>
        </p:txBody>
      </p:sp>
      <p:sp>
        <p:nvSpPr>
          <p:cNvPr id="10" name="Rectangle 9"/>
          <p:cNvSpPr/>
          <p:nvPr/>
        </p:nvSpPr>
        <p:spPr>
          <a:xfrm>
            <a:off x="5194340" y="1651655"/>
            <a:ext cx="2928030" cy="523220"/>
          </a:xfrm>
          <a:prstGeom prst="rect">
            <a:avLst/>
          </a:prstGeom>
          <a:noFill/>
        </p:spPr>
        <p:txBody>
          <a:bodyPr wrap="none" lIns="91440" tIns="45720" rIns="91440" bIns="45720">
            <a:spAutoFit/>
          </a:bodyPr>
          <a:lstStyle/>
          <a:p>
            <a:pPr algn="ctr" defTabSz="457200"/>
            <a:r>
              <a:rPr lang="en-US" sz="2800" b="1" kern="1200"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rPr>
              <a:t>Decoded sentence</a:t>
            </a:r>
            <a:endParaRPr lang="en-US" sz="2800" b="1" kern="120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endParaRPr>
          </a:p>
        </p:txBody>
      </p:sp>
      <p:sp>
        <p:nvSpPr>
          <p:cNvPr id="11" name="Content Placeholder 3"/>
          <p:cNvSpPr>
            <a:spLocks noGrp="1"/>
          </p:cNvSpPr>
          <p:nvPr>
            <p:ph sz="half" idx="2"/>
          </p:nvPr>
        </p:nvSpPr>
        <p:spPr>
          <a:xfrm>
            <a:off x="457200" y="2174875"/>
            <a:ext cx="4040188" cy="3951288"/>
          </a:xfrm>
          <a:solidFill>
            <a:srgbClr val="FFCC99"/>
          </a:solidFill>
          <a:ln>
            <a:solidFill>
              <a:schemeClr val="tx1"/>
            </a:solidFill>
          </a:ln>
        </p:spPr>
        <p:txBody>
          <a:bodyPr/>
          <a:lstStyle/>
          <a:p>
            <a:pPr marL="0" indent="0">
              <a:buNone/>
            </a:pPr>
            <a:r>
              <a:rPr lang="en-US" dirty="0" smtClean="0"/>
              <a:t>(Use this space to work it out)</a:t>
            </a:r>
          </a:p>
        </p:txBody>
      </p:sp>
      <p:sp>
        <p:nvSpPr>
          <p:cNvPr id="12" name="Content Placeholder 5"/>
          <p:cNvSpPr>
            <a:spLocks noGrp="1"/>
          </p:cNvSpPr>
          <p:nvPr>
            <p:ph sz="quarter" idx="4"/>
          </p:nvPr>
        </p:nvSpPr>
        <p:spPr>
          <a:xfrm>
            <a:off x="4645025" y="2174875"/>
            <a:ext cx="4041775" cy="3951288"/>
          </a:xfrm>
          <a:solidFill>
            <a:srgbClr val="FFCCFF"/>
          </a:solidFill>
          <a:ln>
            <a:solidFill>
              <a:schemeClr val="tx1"/>
            </a:solidFill>
          </a:ln>
        </p:spPr>
        <p:txBody>
          <a:bodyPr/>
          <a:lstStyle/>
          <a:p>
            <a:pPr marL="0" indent="0">
              <a:buNone/>
            </a:pPr>
            <a:r>
              <a:rPr lang="en-US" dirty="0" smtClean="0"/>
              <a:t>(Use this space to work it out)</a:t>
            </a:r>
          </a:p>
          <a:p>
            <a:pPr marL="0" indent="0">
              <a:buNone/>
            </a:pPr>
            <a:endParaRPr lang="en-US" dirty="0"/>
          </a:p>
        </p:txBody>
      </p:sp>
    </p:spTree>
    <p:extLst>
      <p:ext uri="{BB962C8B-B14F-4D97-AF65-F5344CB8AC3E}">
        <p14:creationId xmlns:p14="http://schemas.microsoft.com/office/powerpoint/2010/main" val="30984683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60475"/>
          </a:xfrm>
        </p:spPr>
        <p:txBody>
          <a:bodyPr>
            <a:noAutofit/>
          </a:bodyPr>
          <a:lstStyle/>
          <a:p>
            <a:r>
              <a:rPr lang="en-US" sz="2400" dirty="0" smtClean="0"/>
              <a:t/>
            </a:r>
            <a:br>
              <a:rPr lang="en-US" sz="2400" dirty="0" smtClean="0"/>
            </a:br>
            <a:r>
              <a:rPr lang="de-DE" sz="2400" dirty="0" smtClean="0"/>
              <a:t>VEREOYEN    OLEVS   </a:t>
            </a:r>
            <a:r>
              <a:rPr lang="en-US" sz="2400" dirty="0" smtClean="0"/>
              <a:t> </a:t>
            </a:r>
            <a:r>
              <a:rPr lang="de-DE" sz="2400" dirty="0" smtClean="0"/>
              <a:t>OCPMTURE    </a:t>
            </a:r>
            <a:r>
              <a:rPr lang="de-DE" sz="2400" dirty="0"/>
              <a:t>CSEICNE</a:t>
            </a:r>
            <a:r>
              <a:rPr lang="en-US" sz="2400" dirty="0" smtClean="0">
                <a:effectLst/>
              </a:rPr>
              <a:t> </a:t>
            </a:r>
            <a:endParaRPr lang="en-US" sz="2400" dirty="0"/>
          </a:p>
        </p:txBody>
      </p:sp>
      <p:sp>
        <p:nvSpPr>
          <p:cNvPr id="7" name="Rectangle 6"/>
          <p:cNvSpPr/>
          <p:nvPr/>
        </p:nvSpPr>
        <p:spPr>
          <a:xfrm>
            <a:off x="3064854" y="505470"/>
            <a:ext cx="3014292" cy="523220"/>
          </a:xfrm>
          <a:prstGeom prst="rect">
            <a:avLst/>
          </a:prstGeom>
          <a:noFill/>
        </p:spPr>
        <p:txBody>
          <a:bodyPr wrap="none" lIns="91440" tIns="45720" rIns="91440" bIns="45720">
            <a:spAutoFit/>
          </a:bodyPr>
          <a:lstStyle/>
          <a:p>
            <a:pPr algn="ctr" defTabSz="457200"/>
            <a:r>
              <a:rPr lang="en-US" sz="2800" b="1" kern="1200"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rPr>
              <a:t>Encoded Sentence:</a:t>
            </a:r>
            <a:endParaRPr lang="en-US" sz="2800" b="1" kern="120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endParaRPr>
          </a:p>
        </p:txBody>
      </p:sp>
      <p:sp>
        <p:nvSpPr>
          <p:cNvPr id="8" name="Rectangle 7"/>
          <p:cNvSpPr/>
          <p:nvPr/>
        </p:nvSpPr>
        <p:spPr>
          <a:xfrm>
            <a:off x="1347144" y="1651655"/>
            <a:ext cx="2251087" cy="523220"/>
          </a:xfrm>
          <a:prstGeom prst="rect">
            <a:avLst/>
          </a:prstGeom>
          <a:noFill/>
        </p:spPr>
        <p:txBody>
          <a:bodyPr wrap="none" lIns="91440" tIns="45720" rIns="91440" bIns="45720">
            <a:spAutoFit/>
          </a:bodyPr>
          <a:lstStyle/>
          <a:p>
            <a:pPr algn="ctr" defTabSz="457200"/>
            <a:r>
              <a:rPr lang="en-US" sz="2800" b="1" kern="120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t>Rules/Pattern</a:t>
            </a:r>
            <a:endParaRPr lang="en-US" sz="2800" b="1" kern="120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endParaRPr>
          </a:p>
        </p:txBody>
      </p:sp>
      <p:sp>
        <p:nvSpPr>
          <p:cNvPr id="10" name="Rectangle 9"/>
          <p:cNvSpPr/>
          <p:nvPr/>
        </p:nvSpPr>
        <p:spPr>
          <a:xfrm>
            <a:off x="5194340" y="1651655"/>
            <a:ext cx="2928030" cy="523220"/>
          </a:xfrm>
          <a:prstGeom prst="rect">
            <a:avLst/>
          </a:prstGeom>
          <a:noFill/>
        </p:spPr>
        <p:txBody>
          <a:bodyPr wrap="none" lIns="91440" tIns="45720" rIns="91440" bIns="45720">
            <a:spAutoFit/>
          </a:bodyPr>
          <a:lstStyle/>
          <a:p>
            <a:pPr algn="ctr" defTabSz="457200"/>
            <a:r>
              <a:rPr lang="en-US" sz="2800" b="1" kern="1200"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rPr>
              <a:t>Decoded sentence</a:t>
            </a:r>
            <a:endParaRPr lang="en-US" sz="2800" b="1" kern="120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endParaRPr>
          </a:p>
        </p:txBody>
      </p:sp>
      <p:sp>
        <p:nvSpPr>
          <p:cNvPr id="11" name="Content Placeholder 3"/>
          <p:cNvSpPr>
            <a:spLocks noGrp="1"/>
          </p:cNvSpPr>
          <p:nvPr>
            <p:ph sz="half" idx="2"/>
          </p:nvPr>
        </p:nvSpPr>
        <p:spPr>
          <a:xfrm>
            <a:off x="457200" y="2174875"/>
            <a:ext cx="4040188" cy="3951288"/>
          </a:xfrm>
          <a:solidFill>
            <a:srgbClr val="FFCC99"/>
          </a:solidFill>
          <a:ln>
            <a:solidFill>
              <a:schemeClr val="tx1"/>
            </a:solidFill>
          </a:ln>
        </p:spPr>
        <p:txBody>
          <a:bodyPr/>
          <a:lstStyle/>
          <a:p>
            <a:pPr marL="0" indent="0">
              <a:buNone/>
            </a:pPr>
            <a:r>
              <a:rPr lang="en-US" dirty="0" smtClean="0"/>
              <a:t>(Use this space to work it out)</a:t>
            </a:r>
          </a:p>
        </p:txBody>
      </p:sp>
      <p:sp>
        <p:nvSpPr>
          <p:cNvPr id="12" name="Content Placeholder 5"/>
          <p:cNvSpPr>
            <a:spLocks noGrp="1"/>
          </p:cNvSpPr>
          <p:nvPr>
            <p:ph sz="quarter" idx="4"/>
          </p:nvPr>
        </p:nvSpPr>
        <p:spPr>
          <a:xfrm>
            <a:off x="4645025" y="2174875"/>
            <a:ext cx="4041775" cy="3951288"/>
          </a:xfrm>
          <a:solidFill>
            <a:srgbClr val="FFCCFF"/>
          </a:solidFill>
          <a:ln>
            <a:solidFill>
              <a:schemeClr val="tx1"/>
            </a:solidFill>
          </a:ln>
        </p:spPr>
        <p:txBody>
          <a:bodyPr/>
          <a:lstStyle/>
          <a:p>
            <a:pPr marL="0" indent="0">
              <a:buNone/>
            </a:pPr>
            <a:r>
              <a:rPr lang="en-US" dirty="0" smtClean="0"/>
              <a:t>(Use this space to work it out)</a:t>
            </a:r>
          </a:p>
          <a:p>
            <a:pPr marL="0" indent="0">
              <a:buNone/>
            </a:pPr>
            <a:endParaRPr lang="en-US" dirty="0"/>
          </a:p>
        </p:txBody>
      </p:sp>
    </p:spTree>
    <p:extLst>
      <p:ext uri="{BB962C8B-B14F-4D97-AF65-F5344CB8AC3E}">
        <p14:creationId xmlns:p14="http://schemas.microsoft.com/office/powerpoint/2010/main" val="17776534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60475"/>
          </a:xfrm>
        </p:spPr>
        <p:txBody>
          <a:bodyPr>
            <a:noAutofit/>
          </a:bodyPr>
          <a:lstStyle/>
          <a:p>
            <a:r>
              <a:rPr lang="en-US" sz="2400" dirty="0" smtClean="0"/>
              <a:t/>
            </a:r>
            <a:br>
              <a:rPr lang="en-US" sz="2400" dirty="0" smtClean="0"/>
            </a:br>
            <a:r>
              <a:rPr lang="pt-PT" sz="2400" dirty="0" smtClean="0"/>
              <a:t>VOWOLS    </a:t>
            </a:r>
            <a:r>
              <a:rPr lang="pt-PT" sz="2400" dirty="0"/>
              <a:t>ORO </a:t>
            </a:r>
            <a:r>
              <a:rPr lang="pt-PT" sz="2400" dirty="0" smtClean="0"/>
              <a:t>  </a:t>
            </a:r>
            <a:r>
              <a:rPr lang="en-US" sz="2400" dirty="0" smtClean="0"/>
              <a:t> </a:t>
            </a:r>
            <a:r>
              <a:rPr lang="de-DE" sz="2400" dirty="0" smtClean="0"/>
              <a:t>OMPORTONT   ON   </a:t>
            </a:r>
            <a:r>
              <a:rPr lang="en-US" sz="2400" dirty="0" smtClean="0"/>
              <a:t> </a:t>
            </a:r>
            <a:r>
              <a:rPr lang="de-DE" sz="2400" dirty="0" smtClean="0"/>
              <a:t>SONTONCOS</a:t>
            </a:r>
            <a:r>
              <a:rPr lang="en-US" sz="2400" dirty="0" smtClean="0">
                <a:effectLst/>
              </a:rPr>
              <a:t> </a:t>
            </a:r>
            <a:endParaRPr lang="en-US" sz="2400" dirty="0"/>
          </a:p>
        </p:txBody>
      </p:sp>
      <p:sp>
        <p:nvSpPr>
          <p:cNvPr id="4" name="Content Placeholder 3"/>
          <p:cNvSpPr>
            <a:spLocks noGrp="1"/>
          </p:cNvSpPr>
          <p:nvPr>
            <p:ph sz="half" idx="2"/>
          </p:nvPr>
        </p:nvSpPr>
        <p:spPr>
          <a:ln>
            <a:solidFill>
              <a:schemeClr val="tx1"/>
            </a:solidFill>
          </a:ln>
        </p:spPr>
        <p:txBody>
          <a:bodyPr/>
          <a:lstStyle/>
          <a:p>
            <a:pPr marL="0" indent="0">
              <a:buNone/>
            </a:pPr>
            <a:r>
              <a:rPr lang="en-US" dirty="0"/>
              <a:t>Every vowel </a:t>
            </a:r>
            <a:r>
              <a:rPr lang="en-US" dirty="0" smtClean="0"/>
              <a:t>is now an </a:t>
            </a:r>
            <a:r>
              <a:rPr lang="de-DE" dirty="0" smtClean="0"/>
              <a:t>“O” !</a:t>
            </a:r>
            <a:endParaRPr lang="en-US" dirty="0" smtClean="0"/>
          </a:p>
        </p:txBody>
      </p:sp>
      <p:sp>
        <p:nvSpPr>
          <p:cNvPr id="7" name="Rectangle 6"/>
          <p:cNvSpPr/>
          <p:nvPr/>
        </p:nvSpPr>
        <p:spPr>
          <a:xfrm>
            <a:off x="3064854" y="505470"/>
            <a:ext cx="3014292" cy="523220"/>
          </a:xfrm>
          <a:prstGeom prst="rect">
            <a:avLst/>
          </a:prstGeom>
          <a:noFill/>
        </p:spPr>
        <p:txBody>
          <a:bodyPr wrap="none" lIns="91440" tIns="45720" rIns="91440" bIns="45720">
            <a:spAutoFit/>
          </a:bodyPr>
          <a:lstStyle/>
          <a:p>
            <a:pPr algn="ctr" defTabSz="457200"/>
            <a:r>
              <a:rPr lang="en-US" sz="2800" b="1" kern="1200"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rPr>
              <a:t>Encoded Sentence:</a:t>
            </a:r>
            <a:endParaRPr lang="en-US" sz="2800" b="1" kern="120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endParaRPr>
          </a:p>
        </p:txBody>
      </p:sp>
      <p:sp>
        <p:nvSpPr>
          <p:cNvPr id="8" name="Rectangle 7"/>
          <p:cNvSpPr/>
          <p:nvPr/>
        </p:nvSpPr>
        <p:spPr>
          <a:xfrm>
            <a:off x="1347144" y="1651655"/>
            <a:ext cx="2251087" cy="523220"/>
          </a:xfrm>
          <a:prstGeom prst="rect">
            <a:avLst/>
          </a:prstGeom>
          <a:noFill/>
        </p:spPr>
        <p:txBody>
          <a:bodyPr wrap="none" lIns="91440" tIns="45720" rIns="91440" bIns="45720">
            <a:spAutoFit/>
          </a:bodyPr>
          <a:lstStyle/>
          <a:p>
            <a:pPr algn="ctr" defTabSz="457200"/>
            <a:r>
              <a:rPr lang="en-US" sz="2800" b="1" kern="120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t>Rules/Pattern</a:t>
            </a:r>
            <a:endParaRPr lang="en-US" sz="2800" b="1" kern="120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endParaRPr>
          </a:p>
        </p:txBody>
      </p:sp>
      <p:sp>
        <p:nvSpPr>
          <p:cNvPr id="10" name="Rectangle 9"/>
          <p:cNvSpPr/>
          <p:nvPr/>
        </p:nvSpPr>
        <p:spPr>
          <a:xfrm>
            <a:off x="5194340" y="1651655"/>
            <a:ext cx="2928030" cy="523220"/>
          </a:xfrm>
          <a:prstGeom prst="rect">
            <a:avLst/>
          </a:prstGeom>
          <a:noFill/>
        </p:spPr>
        <p:txBody>
          <a:bodyPr wrap="none" lIns="91440" tIns="45720" rIns="91440" bIns="45720">
            <a:spAutoFit/>
          </a:bodyPr>
          <a:lstStyle/>
          <a:p>
            <a:pPr algn="ctr" defTabSz="457200"/>
            <a:r>
              <a:rPr lang="en-US" sz="2800" b="1" kern="1200"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rPr>
              <a:t>Decoded sentence</a:t>
            </a:r>
            <a:endParaRPr lang="en-US" sz="2800" b="1" kern="120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endParaRPr>
          </a:p>
        </p:txBody>
      </p:sp>
      <p:sp>
        <p:nvSpPr>
          <p:cNvPr id="11" name="Content Placeholder 5"/>
          <p:cNvSpPr>
            <a:spLocks noGrp="1"/>
          </p:cNvSpPr>
          <p:nvPr>
            <p:ph sz="quarter" idx="4"/>
          </p:nvPr>
        </p:nvSpPr>
        <p:spPr>
          <a:xfrm>
            <a:off x="4645025" y="2174875"/>
            <a:ext cx="4041775" cy="3951288"/>
          </a:xfrm>
          <a:solidFill>
            <a:srgbClr val="FFCCFF"/>
          </a:solidFill>
          <a:ln>
            <a:solidFill>
              <a:schemeClr val="tx1"/>
            </a:solidFill>
          </a:ln>
        </p:spPr>
        <p:txBody>
          <a:bodyPr/>
          <a:lstStyle/>
          <a:p>
            <a:pPr marL="0" indent="0">
              <a:buNone/>
            </a:pPr>
            <a:r>
              <a:rPr lang="en-US" dirty="0" smtClean="0"/>
              <a:t>(Use this space to work it out)</a:t>
            </a:r>
          </a:p>
          <a:p>
            <a:pPr marL="0" indent="0">
              <a:buNone/>
            </a:pPr>
            <a:endParaRPr lang="en-US" dirty="0"/>
          </a:p>
        </p:txBody>
      </p:sp>
    </p:spTree>
    <p:extLst>
      <p:ext uri="{BB962C8B-B14F-4D97-AF65-F5344CB8AC3E}">
        <p14:creationId xmlns:p14="http://schemas.microsoft.com/office/powerpoint/2010/main" val="303096627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60475"/>
          </a:xfrm>
        </p:spPr>
        <p:txBody>
          <a:bodyPr>
            <a:noAutofit/>
          </a:bodyPr>
          <a:lstStyle/>
          <a:p>
            <a:r>
              <a:rPr lang="en-US" sz="2400" dirty="0" smtClean="0"/>
              <a:t/>
            </a:r>
            <a:br>
              <a:rPr lang="en-US" sz="2400" dirty="0" smtClean="0"/>
            </a:br>
            <a:r>
              <a:rPr lang="de-DE" sz="2400" dirty="0"/>
              <a:t>IS </a:t>
            </a:r>
            <a:r>
              <a:rPr lang="de-DE" sz="2400" dirty="0" smtClean="0"/>
              <a:t>  IT   CATS   RAINING  </a:t>
            </a:r>
            <a:r>
              <a:rPr lang="en-US" sz="2400" dirty="0" smtClean="0"/>
              <a:t> </a:t>
            </a:r>
            <a:r>
              <a:rPr lang="de-DE" sz="2400" dirty="0" smtClean="0"/>
              <a:t>DOGS   </a:t>
            </a:r>
            <a:r>
              <a:rPr lang="de-DE" sz="2400" dirty="0"/>
              <a:t>AND</a:t>
            </a:r>
            <a:r>
              <a:rPr lang="en-US" sz="2400" dirty="0" smtClean="0">
                <a:effectLst/>
              </a:rPr>
              <a:t> </a:t>
            </a:r>
            <a:endParaRPr lang="en-US" sz="2400" dirty="0"/>
          </a:p>
        </p:txBody>
      </p:sp>
      <p:sp>
        <p:nvSpPr>
          <p:cNvPr id="7" name="Rectangle 6"/>
          <p:cNvSpPr/>
          <p:nvPr/>
        </p:nvSpPr>
        <p:spPr>
          <a:xfrm>
            <a:off x="3064854" y="505470"/>
            <a:ext cx="3014292" cy="523220"/>
          </a:xfrm>
          <a:prstGeom prst="rect">
            <a:avLst/>
          </a:prstGeom>
          <a:noFill/>
        </p:spPr>
        <p:txBody>
          <a:bodyPr wrap="none" lIns="91440" tIns="45720" rIns="91440" bIns="45720">
            <a:spAutoFit/>
          </a:bodyPr>
          <a:lstStyle/>
          <a:p>
            <a:pPr algn="ctr" defTabSz="457200"/>
            <a:r>
              <a:rPr lang="en-US" sz="2800" b="1" kern="1200"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rPr>
              <a:t>Encoded Sentence:</a:t>
            </a:r>
            <a:endParaRPr lang="en-US" sz="2800" b="1" kern="120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endParaRPr>
          </a:p>
        </p:txBody>
      </p:sp>
      <p:sp>
        <p:nvSpPr>
          <p:cNvPr id="8" name="Rectangle 7"/>
          <p:cNvSpPr/>
          <p:nvPr/>
        </p:nvSpPr>
        <p:spPr>
          <a:xfrm>
            <a:off x="1347144" y="1651655"/>
            <a:ext cx="2251087" cy="523220"/>
          </a:xfrm>
          <a:prstGeom prst="rect">
            <a:avLst/>
          </a:prstGeom>
          <a:noFill/>
        </p:spPr>
        <p:txBody>
          <a:bodyPr wrap="none" lIns="91440" tIns="45720" rIns="91440" bIns="45720">
            <a:spAutoFit/>
          </a:bodyPr>
          <a:lstStyle/>
          <a:p>
            <a:pPr algn="ctr" defTabSz="457200"/>
            <a:r>
              <a:rPr lang="en-US" sz="2800" b="1" kern="120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t>Rules/Pattern</a:t>
            </a:r>
            <a:endParaRPr lang="en-US" sz="2800" b="1" kern="120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endParaRPr>
          </a:p>
        </p:txBody>
      </p:sp>
      <p:sp>
        <p:nvSpPr>
          <p:cNvPr id="10" name="Rectangle 9"/>
          <p:cNvSpPr/>
          <p:nvPr/>
        </p:nvSpPr>
        <p:spPr>
          <a:xfrm>
            <a:off x="5194340" y="1651655"/>
            <a:ext cx="2928030" cy="523220"/>
          </a:xfrm>
          <a:prstGeom prst="rect">
            <a:avLst/>
          </a:prstGeom>
          <a:noFill/>
        </p:spPr>
        <p:txBody>
          <a:bodyPr wrap="none" lIns="91440" tIns="45720" rIns="91440" bIns="45720">
            <a:spAutoFit/>
          </a:bodyPr>
          <a:lstStyle/>
          <a:p>
            <a:pPr algn="ctr" defTabSz="457200"/>
            <a:r>
              <a:rPr lang="en-US" sz="2800" b="1" kern="1200"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rPr>
              <a:t>Decoded sentence</a:t>
            </a:r>
            <a:endParaRPr lang="en-US" sz="2800" b="1" kern="120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endParaRPr>
          </a:p>
        </p:txBody>
      </p:sp>
      <p:sp>
        <p:nvSpPr>
          <p:cNvPr id="11" name="Content Placeholder 3"/>
          <p:cNvSpPr>
            <a:spLocks noGrp="1"/>
          </p:cNvSpPr>
          <p:nvPr>
            <p:ph sz="half" idx="2"/>
          </p:nvPr>
        </p:nvSpPr>
        <p:spPr>
          <a:xfrm>
            <a:off x="457200" y="2174875"/>
            <a:ext cx="4040188" cy="3951288"/>
          </a:xfrm>
          <a:solidFill>
            <a:srgbClr val="FFCC99"/>
          </a:solidFill>
          <a:ln>
            <a:solidFill>
              <a:schemeClr val="tx1"/>
            </a:solidFill>
          </a:ln>
        </p:spPr>
        <p:txBody>
          <a:bodyPr/>
          <a:lstStyle/>
          <a:p>
            <a:pPr marL="0" indent="0">
              <a:buNone/>
            </a:pPr>
            <a:r>
              <a:rPr lang="en-US" dirty="0" smtClean="0"/>
              <a:t>(Use this space to work it out)</a:t>
            </a:r>
          </a:p>
        </p:txBody>
      </p:sp>
      <p:sp>
        <p:nvSpPr>
          <p:cNvPr id="12" name="Content Placeholder 5"/>
          <p:cNvSpPr>
            <a:spLocks noGrp="1"/>
          </p:cNvSpPr>
          <p:nvPr>
            <p:ph sz="quarter" idx="4"/>
          </p:nvPr>
        </p:nvSpPr>
        <p:spPr>
          <a:xfrm>
            <a:off x="4645025" y="2174875"/>
            <a:ext cx="4041775" cy="3951288"/>
          </a:xfrm>
          <a:solidFill>
            <a:srgbClr val="FFCCFF"/>
          </a:solidFill>
          <a:ln>
            <a:solidFill>
              <a:schemeClr val="tx1"/>
            </a:solidFill>
          </a:ln>
        </p:spPr>
        <p:txBody>
          <a:bodyPr/>
          <a:lstStyle/>
          <a:p>
            <a:pPr marL="0" indent="0">
              <a:buNone/>
            </a:pPr>
            <a:r>
              <a:rPr lang="en-US" dirty="0" smtClean="0"/>
              <a:t>(Use this space to work it out)</a:t>
            </a:r>
          </a:p>
          <a:p>
            <a:pPr marL="0" indent="0">
              <a:buNone/>
            </a:pPr>
            <a:endParaRPr lang="en-US" dirty="0"/>
          </a:p>
        </p:txBody>
      </p:sp>
    </p:spTree>
    <p:extLst>
      <p:ext uri="{BB962C8B-B14F-4D97-AF65-F5344CB8AC3E}">
        <p14:creationId xmlns:p14="http://schemas.microsoft.com/office/powerpoint/2010/main" val="16464296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p:txBody>
          <a:bodyPr>
            <a:normAutofit/>
          </a:bodyPr>
          <a:lstStyle/>
          <a:p>
            <a:r>
              <a:rPr lang="en-US" sz="2400" dirty="0" smtClean="0"/>
              <a:t>You will use these Morse Code rules to decode the next two secret messages.</a:t>
            </a:r>
            <a:endParaRPr lang="en-US" sz="2400" dirty="0"/>
          </a:p>
        </p:txBody>
      </p:sp>
      <p:pic>
        <p:nvPicPr>
          <p:cNvPr id="5" name="officeArt object" descr="450px-International_Morse_Code.svg.png"/>
          <p:cNvPicPr>
            <a:picLocks noGrp="1"/>
          </p:cNvPicPr>
          <p:nvPr>
            <p:ph idx="1"/>
          </p:nvPr>
        </p:nvPicPr>
        <p:blipFill>
          <a:blip r:embed="rId2">
            <a:extLst/>
          </a:blip>
          <a:srcRect t="5581" b="5581"/>
          <a:stretch>
            <a:fillRect/>
          </a:stretch>
        </p:blipFill>
        <p:spPr>
          <a:prstGeom prst="rect">
            <a:avLst/>
          </a:prstGeom>
          <a:ln w="12700" cap="flat">
            <a:noFill/>
            <a:miter lim="400000"/>
          </a:ln>
          <a:effectLst/>
        </p:spPr>
      </p:pic>
      <p:sp>
        <p:nvSpPr>
          <p:cNvPr id="6" name="Rectangle 5"/>
          <p:cNvSpPr/>
          <p:nvPr/>
        </p:nvSpPr>
        <p:spPr>
          <a:xfrm>
            <a:off x="101064" y="511770"/>
            <a:ext cx="370655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457200"/>
            <a:r>
              <a:rPr lang="en-US" sz="5400" b="1" kern="1200"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Morse Code</a:t>
            </a:r>
            <a:endParaRPr lang="en-US" sz="5400" b="1" kern="1200"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endParaRPr>
          </a:p>
        </p:txBody>
      </p:sp>
    </p:spTree>
    <p:extLst>
      <p:ext uri="{BB962C8B-B14F-4D97-AF65-F5344CB8AC3E}">
        <p14:creationId xmlns:p14="http://schemas.microsoft.com/office/powerpoint/2010/main" val="15040294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60475"/>
          </a:xfrm>
        </p:spPr>
        <p:txBody>
          <a:bodyPr>
            <a:noAutofit/>
          </a:bodyPr>
          <a:lstStyle/>
          <a:p>
            <a:r>
              <a:rPr lang="en-US" sz="2400" dirty="0" smtClean="0"/>
              <a:t>Morse Code</a:t>
            </a:r>
            <a:endParaRPr lang="en-US" sz="2400" dirty="0"/>
          </a:p>
        </p:txBody>
      </p:sp>
      <p:sp>
        <p:nvSpPr>
          <p:cNvPr id="4" name="Content Placeholder 3"/>
          <p:cNvSpPr>
            <a:spLocks noGrp="1"/>
          </p:cNvSpPr>
          <p:nvPr>
            <p:ph sz="half" idx="2"/>
          </p:nvPr>
        </p:nvSpPr>
        <p:spPr>
          <a:ln>
            <a:solidFill>
              <a:schemeClr val="tx1"/>
            </a:solidFill>
          </a:ln>
        </p:spPr>
        <p:txBody>
          <a:bodyPr/>
          <a:lstStyle/>
          <a:p>
            <a:pPr marL="0" indent="0">
              <a:buNone/>
            </a:pPr>
            <a:r>
              <a:rPr lang="en-US" dirty="0"/>
              <a:t>_ _    _ _ _    . _ .    . . .    .</a:t>
            </a:r>
          </a:p>
          <a:p>
            <a:pPr marL="0" indent="0">
              <a:buNone/>
            </a:pPr>
            <a:r>
              <a:rPr lang="en-US" dirty="0"/>
              <a:t>_ . _ .   _ _ _   _ . .   </a:t>
            </a:r>
            <a:r>
              <a:rPr lang="en-US" dirty="0" smtClean="0"/>
              <a:t>.       . .   . . .       </a:t>
            </a:r>
          </a:p>
          <a:p>
            <a:pPr marL="0" indent="0">
              <a:buNone/>
            </a:pPr>
            <a:r>
              <a:rPr lang="en-US" dirty="0" smtClean="0"/>
              <a:t>_ </a:t>
            </a:r>
            <a:r>
              <a:rPr lang="en-US" dirty="0"/>
              <a:t>. _ .   _ _ _ </a:t>
            </a:r>
            <a:r>
              <a:rPr lang="en-US" dirty="0" smtClean="0"/>
              <a:t>   _ </a:t>
            </a:r>
            <a:r>
              <a:rPr lang="en-US" dirty="0"/>
              <a:t>_ _   . _ . .</a:t>
            </a:r>
          </a:p>
        </p:txBody>
      </p:sp>
      <p:sp>
        <p:nvSpPr>
          <p:cNvPr id="7" name="Rectangle 6"/>
          <p:cNvSpPr/>
          <p:nvPr/>
        </p:nvSpPr>
        <p:spPr>
          <a:xfrm>
            <a:off x="965541" y="1651655"/>
            <a:ext cx="3014292" cy="523220"/>
          </a:xfrm>
          <a:prstGeom prst="rect">
            <a:avLst/>
          </a:prstGeom>
          <a:noFill/>
        </p:spPr>
        <p:txBody>
          <a:bodyPr wrap="none" lIns="91440" tIns="45720" rIns="91440" bIns="45720">
            <a:spAutoFit/>
          </a:bodyPr>
          <a:lstStyle/>
          <a:p>
            <a:pPr algn="ctr" defTabSz="457200"/>
            <a:r>
              <a:rPr lang="en-US" sz="2800" b="1" kern="1200"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rPr>
              <a:t>Encoded Sentence:</a:t>
            </a:r>
            <a:endParaRPr lang="en-US" sz="2800" b="1" kern="120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endParaRPr>
          </a:p>
        </p:txBody>
      </p:sp>
      <p:sp>
        <p:nvSpPr>
          <p:cNvPr id="8" name="Rectangle 7"/>
          <p:cNvSpPr/>
          <p:nvPr/>
        </p:nvSpPr>
        <p:spPr>
          <a:xfrm>
            <a:off x="3519481" y="274638"/>
            <a:ext cx="2251087" cy="523220"/>
          </a:xfrm>
          <a:prstGeom prst="rect">
            <a:avLst/>
          </a:prstGeom>
          <a:noFill/>
        </p:spPr>
        <p:txBody>
          <a:bodyPr wrap="none" lIns="91440" tIns="45720" rIns="91440" bIns="45720">
            <a:spAutoFit/>
          </a:bodyPr>
          <a:lstStyle/>
          <a:p>
            <a:pPr algn="ctr" defTabSz="457200"/>
            <a:r>
              <a:rPr lang="en-US" sz="2800" b="1" kern="120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t>Rules/Pattern</a:t>
            </a:r>
            <a:endParaRPr lang="en-US" sz="2800" b="1" kern="120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endParaRPr>
          </a:p>
        </p:txBody>
      </p:sp>
      <p:sp>
        <p:nvSpPr>
          <p:cNvPr id="10" name="Rectangle 9"/>
          <p:cNvSpPr/>
          <p:nvPr/>
        </p:nvSpPr>
        <p:spPr>
          <a:xfrm>
            <a:off x="5194340" y="1651655"/>
            <a:ext cx="2928030" cy="523220"/>
          </a:xfrm>
          <a:prstGeom prst="rect">
            <a:avLst/>
          </a:prstGeom>
          <a:noFill/>
        </p:spPr>
        <p:txBody>
          <a:bodyPr wrap="none" lIns="91440" tIns="45720" rIns="91440" bIns="45720">
            <a:spAutoFit/>
          </a:bodyPr>
          <a:lstStyle/>
          <a:p>
            <a:pPr algn="ctr" defTabSz="457200"/>
            <a:r>
              <a:rPr lang="en-US" sz="2800" b="1" kern="1200"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rPr>
              <a:t>Decoded sentence</a:t>
            </a:r>
            <a:endParaRPr lang="en-US" sz="2800" b="1" kern="120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endParaRPr>
          </a:p>
        </p:txBody>
      </p:sp>
      <p:sp>
        <p:nvSpPr>
          <p:cNvPr id="9" name="Content Placeholder 5"/>
          <p:cNvSpPr>
            <a:spLocks noGrp="1"/>
          </p:cNvSpPr>
          <p:nvPr>
            <p:ph sz="quarter" idx="4"/>
          </p:nvPr>
        </p:nvSpPr>
        <p:spPr>
          <a:xfrm>
            <a:off x="4645025" y="2174875"/>
            <a:ext cx="4041775" cy="3951288"/>
          </a:xfrm>
          <a:solidFill>
            <a:srgbClr val="FFCCFF"/>
          </a:solidFill>
          <a:ln>
            <a:solidFill>
              <a:schemeClr val="tx1"/>
            </a:solidFill>
          </a:ln>
        </p:spPr>
        <p:txBody>
          <a:bodyPr/>
          <a:lstStyle/>
          <a:p>
            <a:pPr marL="0" indent="0">
              <a:buNone/>
            </a:pPr>
            <a:r>
              <a:rPr lang="en-US" dirty="0" smtClean="0"/>
              <a:t>(Use this space to work it out)</a:t>
            </a:r>
          </a:p>
          <a:p>
            <a:pPr marL="0" indent="0">
              <a:buNone/>
            </a:pPr>
            <a:endParaRPr lang="en-US" dirty="0"/>
          </a:p>
        </p:txBody>
      </p:sp>
    </p:spTree>
    <p:extLst>
      <p:ext uri="{BB962C8B-B14F-4D97-AF65-F5344CB8AC3E}">
        <p14:creationId xmlns:p14="http://schemas.microsoft.com/office/powerpoint/2010/main" val="25243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60475"/>
          </a:xfrm>
        </p:spPr>
        <p:txBody>
          <a:bodyPr>
            <a:noAutofit/>
          </a:bodyPr>
          <a:lstStyle/>
          <a:p>
            <a:r>
              <a:rPr lang="en-US" sz="2400" dirty="0" smtClean="0"/>
              <a:t/>
            </a:r>
            <a:br>
              <a:rPr lang="en-US" sz="2400" dirty="0" smtClean="0"/>
            </a:br>
            <a:r>
              <a:rPr lang="de-DE" sz="2400" dirty="0" smtClean="0"/>
              <a:t>Morse Code</a:t>
            </a:r>
            <a:endParaRPr lang="en-US" sz="2400" dirty="0"/>
          </a:p>
        </p:txBody>
      </p:sp>
      <p:sp>
        <p:nvSpPr>
          <p:cNvPr id="4" name="Content Placeholder 3"/>
          <p:cNvSpPr>
            <a:spLocks noGrp="1"/>
          </p:cNvSpPr>
          <p:nvPr>
            <p:ph sz="half" idx="2"/>
          </p:nvPr>
        </p:nvSpPr>
        <p:spPr>
          <a:ln>
            <a:solidFill>
              <a:schemeClr val="tx1"/>
            </a:solidFill>
          </a:ln>
        </p:spPr>
        <p:txBody>
          <a:bodyPr/>
          <a:lstStyle/>
          <a:p>
            <a:pPr marL="0" indent="0">
              <a:buNone/>
            </a:pPr>
            <a:r>
              <a:rPr lang="en-US" dirty="0"/>
              <a:t>_ . _ .   _ _ _   _ .   _ _ .   . _ .   </a:t>
            </a:r>
          </a:p>
          <a:p>
            <a:pPr marL="0" indent="0">
              <a:buNone/>
            </a:pPr>
            <a:r>
              <a:rPr lang="en-US" dirty="0"/>
              <a:t>. _   _   . . _   . _ . .   . _   _   . .   </a:t>
            </a:r>
          </a:p>
          <a:p>
            <a:pPr marL="0" indent="0">
              <a:buNone/>
            </a:pPr>
            <a:r>
              <a:rPr lang="en-US" dirty="0"/>
              <a:t>_ _ _   _ .   . . .       _ . _ _   </a:t>
            </a:r>
          </a:p>
          <a:p>
            <a:pPr marL="0" indent="0">
              <a:buNone/>
            </a:pPr>
            <a:r>
              <a:rPr lang="en-US" dirty="0"/>
              <a:t>_ _ _   . . _   . . _ .   . .   _ .   </a:t>
            </a:r>
          </a:p>
          <a:p>
            <a:pPr marL="0" indent="0">
              <a:buNone/>
            </a:pPr>
            <a:r>
              <a:rPr lang="en-US" dirty="0"/>
              <a:t>. .   . . .   . . . .   .   _ . .</a:t>
            </a:r>
            <a:r>
              <a:rPr lang="en-US" dirty="0" smtClean="0">
                <a:effectLst/>
              </a:rPr>
              <a:t> </a:t>
            </a:r>
            <a:endParaRPr lang="en-US" dirty="0" smtClean="0"/>
          </a:p>
        </p:txBody>
      </p:sp>
      <p:sp>
        <p:nvSpPr>
          <p:cNvPr id="7" name="Rectangle 6"/>
          <p:cNvSpPr/>
          <p:nvPr/>
        </p:nvSpPr>
        <p:spPr>
          <a:xfrm>
            <a:off x="974566" y="1651655"/>
            <a:ext cx="3014292" cy="523220"/>
          </a:xfrm>
          <a:prstGeom prst="rect">
            <a:avLst/>
          </a:prstGeom>
          <a:noFill/>
        </p:spPr>
        <p:txBody>
          <a:bodyPr wrap="none" lIns="91440" tIns="45720" rIns="91440" bIns="45720">
            <a:spAutoFit/>
          </a:bodyPr>
          <a:lstStyle/>
          <a:p>
            <a:pPr algn="ctr" defTabSz="457200"/>
            <a:r>
              <a:rPr lang="en-US" sz="2800" b="1" kern="1200"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rPr>
              <a:t>Encoded Sentence:</a:t>
            </a:r>
            <a:endParaRPr lang="en-US" sz="2800" b="1" kern="120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endParaRPr>
          </a:p>
        </p:txBody>
      </p:sp>
      <p:sp>
        <p:nvSpPr>
          <p:cNvPr id="8" name="Rectangle 7"/>
          <p:cNvSpPr/>
          <p:nvPr/>
        </p:nvSpPr>
        <p:spPr>
          <a:xfrm>
            <a:off x="3371844" y="446565"/>
            <a:ext cx="2251087" cy="523220"/>
          </a:xfrm>
          <a:prstGeom prst="rect">
            <a:avLst/>
          </a:prstGeom>
          <a:noFill/>
        </p:spPr>
        <p:txBody>
          <a:bodyPr wrap="none" lIns="91440" tIns="45720" rIns="91440" bIns="45720">
            <a:spAutoFit/>
          </a:bodyPr>
          <a:lstStyle/>
          <a:p>
            <a:pPr algn="ctr" defTabSz="457200"/>
            <a:r>
              <a:rPr lang="en-US" sz="2800" b="1" kern="120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t>Rules/Pattern</a:t>
            </a:r>
            <a:endParaRPr lang="en-US" sz="2800" b="1" kern="120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endParaRPr>
          </a:p>
        </p:txBody>
      </p:sp>
      <p:sp>
        <p:nvSpPr>
          <p:cNvPr id="10" name="Rectangle 9"/>
          <p:cNvSpPr/>
          <p:nvPr/>
        </p:nvSpPr>
        <p:spPr>
          <a:xfrm>
            <a:off x="5194340" y="1651655"/>
            <a:ext cx="2928030" cy="523220"/>
          </a:xfrm>
          <a:prstGeom prst="rect">
            <a:avLst/>
          </a:prstGeom>
          <a:noFill/>
        </p:spPr>
        <p:txBody>
          <a:bodyPr wrap="none" lIns="91440" tIns="45720" rIns="91440" bIns="45720">
            <a:spAutoFit/>
          </a:bodyPr>
          <a:lstStyle/>
          <a:p>
            <a:pPr algn="ctr" defTabSz="457200"/>
            <a:r>
              <a:rPr lang="en-US" sz="2800" b="1" kern="1200"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rPr>
              <a:t>Decoded sentence</a:t>
            </a:r>
            <a:endParaRPr lang="en-US" sz="2800" b="1" kern="120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endParaRPr>
          </a:p>
        </p:txBody>
      </p:sp>
      <p:sp>
        <p:nvSpPr>
          <p:cNvPr id="9" name="Content Placeholder 5"/>
          <p:cNvSpPr>
            <a:spLocks noGrp="1"/>
          </p:cNvSpPr>
          <p:nvPr>
            <p:ph sz="quarter" idx="4"/>
          </p:nvPr>
        </p:nvSpPr>
        <p:spPr>
          <a:xfrm>
            <a:off x="4645025" y="2174875"/>
            <a:ext cx="4041775" cy="3951288"/>
          </a:xfrm>
          <a:solidFill>
            <a:srgbClr val="FFCCFF"/>
          </a:solidFill>
          <a:ln>
            <a:solidFill>
              <a:schemeClr val="tx1"/>
            </a:solidFill>
          </a:ln>
        </p:spPr>
        <p:txBody>
          <a:bodyPr/>
          <a:lstStyle/>
          <a:p>
            <a:pPr marL="0" indent="0">
              <a:buNone/>
            </a:pPr>
            <a:r>
              <a:rPr lang="en-US" dirty="0" smtClean="0"/>
              <a:t>(Use this space to work it out)</a:t>
            </a:r>
          </a:p>
          <a:p>
            <a:pPr marL="0" indent="0">
              <a:buNone/>
            </a:pPr>
            <a:endParaRPr lang="en-US" dirty="0"/>
          </a:p>
        </p:txBody>
      </p:sp>
    </p:spTree>
    <p:extLst>
      <p:ext uri="{BB962C8B-B14F-4D97-AF65-F5344CB8AC3E}">
        <p14:creationId xmlns:p14="http://schemas.microsoft.com/office/powerpoint/2010/main" val="487294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2286"/>
            <a:ext cx="8229600" cy="1260475"/>
          </a:xfrm>
        </p:spPr>
        <p:txBody>
          <a:bodyPr>
            <a:noAutofit/>
          </a:bodyPr>
          <a:lstStyle/>
          <a:p>
            <a:r>
              <a:rPr lang="en-US" sz="2400" dirty="0" smtClean="0"/>
              <a:t/>
            </a:r>
            <a:br>
              <a:rPr lang="en-US" sz="2400" dirty="0" smtClean="0"/>
            </a:br>
            <a:r>
              <a:rPr lang="en-US" sz="2400" dirty="0" smtClean="0"/>
              <a:t/>
            </a:r>
            <a:br>
              <a:rPr lang="en-US" sz="2400" dirty="0" smtClean="0"/>
            </a:br>
            <a:r>
              <a:rPr lang="en-US" sz="2400" dirty="0" smtClean="0"/>
              <a:t>PUP</a:t>
            </a:r>
            <a:r>
              <a:rPr lang="de-DE" sz="2400" dirty="0" smtClean="0"/>
              <a:t>PIES </a:t>
            </a:r>
            <a:r>
              <a:rPr lang="de-DE" sz="2400" dirty="0"/>
              <a:t>ARE CUTE </a:t>
            </a:r>
            <a:endParaRPr lang="en-US" sz="2400" dirty="0"/>
          </a:p>
        </p:txBody>
      </p:sp>
      <p:sp>
        <p:nvSpPr>
          <p:cNvPr id="4" name="Content Placeholder 3"/>
          <p:cNvSpPr>
            <a:spLocks noGrp="1"/>
          </p:cNvSpPr>
          <p:nvPr>
            <p:ph sz="half" idx="2"/>
          </p:nvPr>
        </p:nvSpPr>
        <p:spPr>
          <a:ln>
            <a:solidFill>
              <a:schemeClr val="tx1"/>
            </a:solidFill>
          </a:ln>
        </p:spPr>
        <p:txBody>
          <a:bodyPr/>
          <a:lstStyle/>
          <a:p>
            <a:pPr marL="0" indent="0" algn="ctr">
              <a:buNone/>
            </a:pPr>
            <a:r>
              <a:rPr lang="en-US" b="1" u="sng" dirty="0"/>
              <a:t>Pig </a:t>
            </a:r>
            <a:r>
              <a:rPr lang="en-US" b="1" u="sng" dirty="0" smtClean="0"/>
              <a:t>Latin</a:t>
            </a:r>
            <a:r>
              <a:rPr lang="en-US" dirty="0" smtClean="0"/>
              <a:t> </a:t>
            </a:r>
          </a:p>
          <a:p>
            <a:r>
              <a:rPr lang="en-US" dirty="0" smtClean="0"/>
              <a:t>If </a:t>
            </a:r>
            <a:r>
              <a:rPr lang="en-US" dirty="0"/>
              <a:t>a word begins with a </a:t>
            </a:r>
            <a:r>
              <a:rPr lang="en-US" dirty="0" smtClean="0"/>
              <a:t>consonant: </a:t>
            </a:r>
          </a:p>
          <a:p>
            <a:pPr lvl="1"/>
            <a:r>
              <a:rPr lang="en-US" dirty="0" smtClean="0"/>
              <a:t>the </a:t>
            </a:r>
            <a:r>
              <a:rPr lang="en-US" dirty="0"/>
              <a:t>consonant is moved to the end </a:t>
            </a:r>
            <a:endParaRPr lang="en-US" dirty="0" smtClean="0"/>
          </a:p>
          <a:p>
            <a:pPr lvl="1"/>
            <a:r>
              <a:rPr lang="en-US" dirty="0" smtClean="0"/>
              <a:t>and </a:t>
            </a:r>
            <a:r>
              <a:rPr lang="en-US" dirty="0"/>
              <a:t>an </a:t>
            </a:r>
            <a:r>
              <a:rPr lang="de-DE" dirty="0"/>
              <a:t>“</a:t>
            </a:r>
            <a:r>
              <a:rPr lang="de-DE" dirty="0" err="1"/>
              <a:t>ay</a:t>
            </a:r>
            <a:r>
              <a:rPr lang="de-DE" dirty="0"/>
              <a:t>” </a:t>
            </a:r>
            <a:r>
              <a:rPr lang="en-US" dirty="0"/>
              <a:t>is added. </a:t>
            </a:r>
            <a:endParaRPr lang="en-US" dirty="0" smtClean="0"/>
          </a:p>
          <a:p>
            <a:r>
              <a:rPr lang="en-US" dirty="0" smtClean="0"/>
              <a:t>If not: </a:t>
            </a:r>
          </a:p>
          <a:p>
            <a:pPr lvl="1"/>
            <a:r>
              <a:rPr lang="en-US" dirty="0" smtClean="0"/>
              <a:t>only </a:t>
            </a:r>
            <a:r>
              <a:rPr lang="de-DE" dirty="0"/>
              <a:t>“</a:t>
            </a:r>
            <a:r>
              <a:rPr lang="de-DE" dirty="0" err="1"/>
              <a:t>ay</a:t>
            </a:r>
            <a:r>
              <a:rPr lang="de-DE" dirty="0"/>
              <a:t>” </a:t>
            </a:r>
            <a:r>
              <a:rPr lang="en-US" dirty="0"/>
              <a:t>is added.</a:t>
            </a:r>
            <a:r>
              <a:rPr lang="en-US" dirty="0" smtClean="0">
                <a:effectLst/>
              </a:rPr>
              <a:t> </a:t>
            </a:r>
            <a:endParaRPr lang="en-US" dirty="0" smtClean="0"/>
          </a:p>
        </p:txBody>
      </p:sp>
      <p:sp>
        <p:nvSpPr>
          <p:cNvPr id="6" name="Content Placeholder 5"/>
          <p:cNvSpPr>
            <a:spLocks noGrp="1"/>
          </p:cNvSpPr>
          <p:nvPr>
            <p:ph sz="quarter" idx="4"/>
          </p:nvPr>
        </p:nvSpPr>
        <p:spPr>
          <a:solidFill>
            <a:srgbClr val="CCECFF"/>
          </a:solidFill>
          <a:ln>
            <a:solidFill>
              <a:schemeClr val="tx1"/>
            </a:solidFill>
          </a:ln>
        </p:spPr>
        <p:txBody>
          <a:bodyPr/>
          <a:lstStyle/>
          <a:p>
            <a:pPr marL="0" indent="0">
              <a:buNone/>
            </a:pPr>
            <a:r>
              <a:rPr lang="en-US" b="1" dirty="0" smtClean="0"/>
              <a:t>Note:</a:t>
            </a:r>
            <a:r>
              <a:rPr lang="en-US" dirty="0" smtClean="0"/>
              <a:t> This time you are </a:t>
            </a:r>
            <a:r>
              <a:rPr lang="en-US" b="1" u="sng" dirty="0" smtClean="0"/>
              <a:t>encoding</a:t>
            </a:r>
            <a:r>
              <a:rPr lang="en-US" dirty="0" smtClean="0"/>
              <a:t> the sentence.</a:t>
            </a:r>
            <a:endParaRPr lang="en-US" b="1" dirty="0" smtClean="0"/>
          </a:p>
          <a:p>
            <a:pPr marL="0" indent="0">
              <a:buNone/>
            </a:pPr>
            <a:endParaRPr lang="en-US" dirty="0"/>
          </a:p>
        </p:txBody>
      </p:sp>
      <p:sp>
        <p:nvSpPr>
          <p:cNvPr id="8" name="Rectangle 7"/>
          <p:cNvSpPr/>
          <p:nvPr/>
        </p:nvSpPr>
        <p:spPr>
          <a:xfrm>
            <a:off x="1347144" y="1651655"/>
            <a:ext cx="2251087" cy="523220"/>
          </a:xfrm>
          <a:prstGeom prst="rect">
            <a:avLst/>
          </a:prstGeom>
          <a:noFill/>
        </p:spPr>
        <p:txBody>
          <a:bodyPr wrap="none" lIns="91440" tIns="45720" rIns="91440" bIns="45720">
            <a:spAutoFit/>
          </a:bodyPr>
          <a:lstStyle/>
          <a:p>
            <a:pPr algn="ctr" defTabSz="457200"/>
            <a:r>
              <a:rPr lang="en-US" sz="2800" b="1" kern="120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t>Rules/Pattern</a:t>
            </a:r>
            <a:endParaRPr lang="en-US" sz="2800" b="1" kern="120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endParaRPr>
          </a:p>
        </p:txBody>
      </p:sp>
      <p:sp>
        <p:nvSpPr>
          <p:cNvPr id="10" name="Rectangle 9"/>
          <p:cNvSpPr/>
          <p:nvPr/>
        </p:nvSpPr>
        <p:spPr>
          <a:xfrm>
            <a:off x="5213977" y="1651655"/>
            <a:ext cx="2888756" cy="523220"/>
          </a:xfrm>
          <a:prstGeom prst="rect">
            <a:avLst/>
          </a:prstGeom>
          <a:noFill/>
        </p:spPr>
        <p:txBody>
          <a:bodyPr wrap="none" lIns="91440" tIns="45720" rIns="91440" bIns="45720">
            <a:spAutoFit/>
          </a:bodyPr>
          <a:lstStyle/>
          <a:p>
            <a:pPr algn="ctr" defTabSz="457200"/>
            <a:r>
              <a:rPr lang="en-US" sz="2800" b="1" kern="1200" dirty="0" smtClean="0">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latin typeface="Calibri"/>
              </a:rPr>
              <a:t>Encoded sentence</a:t>
            </a:r>
            <a:endParaRPr lang="en-US" sz="2800" b="1" kern="1200" dirty="0">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latin typeface="Calibri"/>
            </a:endParaRPr>
          </a:p>
        </p:txBody>
      </p:sp>
      <p:sp>
        <p:nvSpPr>
          <p:cNvPr id="9" name="Rectangle 8"/>
          <p:cNvSpPr/>
          <p:nvPr/>
        </p:nvSpPr>
        <p:spPr>
          <a:xfrm>
            <a:off x="3132882" y="364272"/>
            <a:ext cx="2928030" cy="523220"/>
          </a:xfrm>
          <a:prstGeom prst="rect">
            <a:avLst/>
          </a:prstGeom>
          <a:noFill/>
        </p:spPr>
        <p:txBody>
          <a:bodyPr wrap="none" lIns="91440" tIns="45720" rIns="91440" bIns="45720">
            <a:spAutoFit/>
          </a:bodyPr>
          <a:lstStyle/>
          <a:p>
            <a:pPr algn="ctr" defTabSz="457200"/>
            <a:r>
              <a:rPr lang="en-US" sz="2800" b="1" kern="1200"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rPr>
              <a:t>Decoded sentence</a:t>
            </a:r>
            <a:endParaRPr lang="en-US" sz="2800" b="1" kern="120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endParaRPr>
          </a:p>
        </p:txBody>
      </p:sp>
    </p:spTree>
    <p:extLst>
      <p:ext uri="{BB962C8B-B14F-4D97-AF65-F5344CB8AC3E}">
        <p14:creationId xmlns:p14="http://schemas.microsoft.com/office/powerpoint/2010/main" val="5520546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60475"/>
          </a:xfrm>
          <a:ln>
            <a:solidFill>
              <a:schemeClr val="tx1"/>
            </a:solidFill>
          </a:ln>
        </p:spPr>
        <p:txBody>
          <a:bodyPr>
            <a:noAutofit/>
          </a:bodyPr>
          <a:lstStyle/>
          <a:p>
            <a:r>
              <a:rPr lang="en-US" sz="2400" dirty="0" smtClean="0"/>
              <a:t/>
            </a:r>
            <a:br>
              <a:rPr lang="en-US" sz="2400" dirty="0" smtClean="0"/>
            </a:br>
            <a:endParaRPr lang="en-US" sz="2400" dirty="0"/>
          </a:p>
        </p:txBody>
      </p:sp>
      <p:sp>
        <p:nvSpPr>
          <p:cNvPr id="4" name="Content Placeholder 3"/>
          <p:cNvSpPr>
            <a:spLocks noGrp="1"/>
          </p:cNvSpPr>
          <p:nvPr>
            <p:ph sz="half" idx="2"/>
          </p:nvPr>
        </p:nvSpPr>
        <p:spPr>
          <a:ln>
            <a:solidFill>
              <a:schemeClr val="tx1"/>
            </a:solidFill>
          </a:ln>
        </p:spPr>
        <p:txBody>
          <a:bodyPr/>
          <a:lstStyle/>
          <a:p>
            <a:pPr marL="0" indent="0" algn="ctr">
              <a:buNone/>
            </a:pPr>
            <a:r>
              <a:rPr lang="en-US" dirty="0" smtClean="0"/>
              <a:t>Now, invent your own code.  Write your rules/pattern here:</a:t>
            </a:r>
          </a:p>
        </p:txBody>
      </p:sp>
      <p:sp>
        <p:nvSpPr>
          <p:cNvPr id="6" name="Content Placeholder 5"/>
          <p:cNvSpPr>
            <a:spLocks noGrp="1"/>
          </p:cNvSpPr>
          <p:nvPr>
            <p:ph sz="quarter" idx="4"/>
          </p:nvPr>
        </p:nvSpPr>
        <p:spPr>
          <a:ln>
            <a:solidFill>
              <a:schemeClr val="tx1"/>
            </a:solidFill>
          </a:ln>
        </p:spPr>
        <p:txBody>
          <a:bodyPr/>
          <a:lstStyle/>
          <a:p>
            <a:pPr marL="0" indent="0" algn="ctr">
              <a:buNone/>
            </a:pPr>
            <a:r>
              <a:rPr lang="en-US" dirty="0" smtClean="0"/>
              <a:t>Next, write your </a:t>
            </a:r>
            <a:r>
              <a:rPr lang="en-US" b="1" u="sng" dirty="0" smtClean="0"/>
              <a:t>encoded</a:t>
            </a:r>
            <a:r>
              <a:rPr lang="en-US" dirty="0" smtClean="0"/>
              <a:t> secret message here:</a:t>
            </a:r>
          </a:p>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smtClean="0"/>
          </a:p>
          <a:p>
            <a:pPr marL="0" indent="0" algn="ctr">
              <a:buNone/>
            </a:pPr>
            <a:endParaRPr lang="en-US" dirty="0"/>
          </a:p>
          <a:p>
            <a:pPr marL="0" indent="0" algn="ctr">
              <a:buNone/>
            </a:pPr>
            <a:r>
              <a:rPr lang="en-US" dirty="0" smtClean="0"/>
              <a:t>Then, put it on the top of the next page + </a:t>
            </a:r>
            <a:r>
              <a:rPr lang="en-US" i="1" dirty="0" smtClean="0"/>
              <a:t>TRADE</a:t>
            </a:r>
            <a:r>
              <a:rPr lang="en-US" dirty="0" smtClean="0"/>
              <a:t>!</a:t>
            </a:r>
            <a:endParaRPr lang="en-US" dirty="0"/>
          </a:p>
        </p:txBody>
      </p:sp>
      <p:sp>
        <p:nvSpPr>
          <p:cNvPr id="8" name="Rectangle 7"/>
          <p:cNvSpPr/>
          <p:nvPr/>
        </p:nvSpPr>
        <p:spPr>
          <a:xfrm>
            <a:off x="1347144" y="1651655"/>
            <a:ext cx="2251087" cy="523220"/>
          </a:xfrm>
          <a:prstGeom prst="rect">
            <a:avLst/>
          </a:prstGeom>
          <a:noFill/>
        </p:spPr>
        <p:txBody>
          <a:bodyPr wrap="none" lIns="91440" tIns="45720" rIns="91440" bIns="45720">
            <a:spAutoFit/>
          </a:bodyPr>
          <a:lstStyle/>
          <a:p>
            <a:pPr algn="ctr" defTabSz="457200"/>
            <a:r>
              <a:rPr lang="en-US" sz="2800" b="1" kern="120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t>Rules/Pattern</a:t>
            </a:r>
            <a:endParaRPr lang="en-US" sz="2800" b="1" kern="120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endParaRPr>
          </a:p>
        </p:txBody>
      </p:sp>
      <p:sp>
        <p:nvSpPr>
          <p:cNvPr id="9" name="Rectangle 8"/>
          <p:cNvSpPr/>
          <p:nvPr/>
        </p:nvSpPr>
        <p:spPr>
          <a:xfrm>
            <a:off x="5122323" y="1651655"/>
            <a:ext cx="3006144" cy="523220"/>
          </a:xfrm>
          <a:prstGeom prst="rect">
            <a:avLst/>
          </a:prstGeom>
          <a:noFill/>
        </p:spPr>
        <p:txBody>
          <a:bodyPr wrap="none" lIns="91440" tIns="45720" rIns="91440" bIns="45720">
            <a:spAutoFit/>
          </a:bodyPr>
          <a:lstStyle/>
          <a:p>
            <a:pPr algn="ctr" defTabSz="457200"/>
            <a:r>
              <a:rPr lang="en-US" sz="2800" b="1" kern="1200"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rPr>
              <a:t>Encoded Sentence:</a:t>
            </a:r>
            <a:endParaRPr lang="en-US" sz="2800" b="1" kern="120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endParaRPr>
          </a:p>
        </p:txBody>
      </p:sp>
      <p:sp>
        <p:nvSpPr>
          <p:cNvPr id="11" name="Rectangle 10"/>
          <p:cNvSpPr/>
          <p:nvPr/>
        </p:nvSpPr>
        <p:spPr>
          <a:xfrm>
            <a:off x="2461483" y="274638"/>
            <a:ext cx="4367093" cy="523220"/>
          </a:xfrm>
          <a:prstGeom prst="rect">
            <a:avLst/>
          </a:prstGeom>
          <a:noFill/>
        </p:spPr>
        <p:txBody>
          <a:bodyPr wrap="none" lIns="91440" tIns="45720" rIns="91440" bIns="45720">
            <a:spAutoFit/>
          </a:bodyPr>
          <a:lstStyle/>
          <a:p>
            <a:pPr algn="ctr" defTabSz="457200"/>
            <a:r>
              <a:rPr lang="en-US" sz="2800" b="1" kern="1200"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rPr>
              <a:t>Original (decoded) </a:t>
            </a:r>
            <a:r>
              <a:rPr lang="en-US" sz="2800" b="1" kern="120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rPr>
              <a:t>S</a:t>
            </a:r>
            <a:r>
              <a:rPr lang="en-US" sz="2800" b="1" kern="1200"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rPr>
              <a:t>entence</a:t>
            </a:r>
            <a:endParaRPr lang="en-US" sz="2800" b="1" kern="120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endParaRPr>
          </a:p>
        </p:txBody>
      </p:sp>
      <p:sp>
        <p:nvSpPr>
          <p:cNvPr id="3" name="Rectangle 2"/>
          <p:cNvSpPr/>
          <p:nvPr/>
        </p:nvSpPr>
        <p:spPr>
          <a:xfrm>
            <a:off x="457200" y="1227336"/>
            <a:ext cx="2257734" cy="307777"/>
          </a:xfrm>
          <a:prstGeom prst="rect">
            <a:avLst/>
          </a:prstGeom>
        </p:spPr>
        <p:txBody>
          <a:bodyPr wrap="none">
            <a:spAutoFit/>
          </a:bodyPr>
          <a:lstStyle/>
          <a:p>
            <a:pPr defTabSz="457200"/>
            <a:r>
              <a:rPr lang="en-US" kern="1200" dirty="0" smtClean="0">
                <a:solidFill>
                  <a:prstClr val="black"/>
                </a:solidFill>
                <a:latin typeface="Calibri"/>
              </a:rPr>
              <a:t>something not too difficult…</a:t>
            </a:r>
            <a:endParaRPr lang="en-US" kern="1200" dirty="0">
              <a:solidFill>
                <a:prstClr val="black"/>
              </a:solidFill>
              <a:latin typeface="Calibri"/>
            </a:endParaRPr>
          </a:p>
        </p:txBody>
      </p:sp>
      <p:sp>
        <p:nvSpPr>
          <p:cNvPr id="5" name="Right Arrow 4"/>
          <p:cNvSpPr/>
          <p:nvPr/>
        </p:nvSpPr>
        <p:spPr>
          <a:xfrm>
            <a:off x="8121319" y="5522492"/>
            <a:ext cx="710998" cy="447258"/>
          </a:xfrm>
          <a:prstGeom prst="rightArrow">
            <a:avLst/>
          </a:prstGeom>
          <a:solidFill>
            <a:srgbClr val="CCEC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Tree>
    <p:extLst>
      <p:ext uri="{BB962C8B-B14F-4D97-AF65-F5344CB8AC3E}">
        <p14:creationId xmlns:p14="http://schemas.microsoft.com/office/powerpoint/2010/main" val="5464246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pic>
        <p:nvPicPr>
          <p:cNvPr id="3074" name="Picture 2" descr="C:\Users\Owner\Desktop\IMG_06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925" y="119326"/>
            <a:ext cx="8918092" cy="6688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50996"/>
      </p:ext>
    </p:extLst>
  </p:cSld>
  <p:clrMapOvr>
    <a:masterClrMapping/>
  </p:clrMapOvr>
  <p:transition spd="slow">
    <p:cu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7150"/>
            <a:ext cx="8229600" cy="1260475"/>
          </a:xfrm>
          <a:ln>
            <a:solidFill>
              <a:schemeClr val="tx1"/>
            </a:solidFill>
          </a:ln>
        </p:spPr>
        <p:txBody>
          <a:bodyPr>
            <a:noAutofit/>
          </a:bodyPr>
          <a:lstStyle/>
          <a:p>
            <a:r>
              <a:rPr lang="en-US" sz="2400" dirty="0" smtClean="0"/>
              <a:t/>
            </a:r>
            <a:br>
              <a:rPr lang="en-US" sz="2400" dirty="0" smtClean="0"/>
            </a:br>
            <a:endParaRPr lang="en-US" sz="2400" dirty="0"/>
          </a:p>
        </p:txBody>
      </p:sp>
      <p:sp>
        <p:nvSpPr>
          <p:cNvPr id="8" name="Rectangle 7"/>
          <p:cNvSpPr/>
          <p:nvPr/>
        </p:nvSpPr>
        <p:spPr>
          <a:xfrm>
            <a:off x="1347144" y="1844167"/>
            <a:ext cx="2251087" cy="523220"/>
          </a:xfrm>
          <a:prstGeom prst="rect">
            <a:avLst/>
          </a:prstGeom>
          <a:noFill/>
        </p:spPr>
        <p:txBody>
          <a:bodyPr wrap="none" lIns="91440" tIns="45720" rIns="91440" bIns="45720">
            <a:spAutoFit/>
          </a:bodyPr>
          <a:lstStyle/>
          <a:p>
            <a:pPr algn="ctr" defTabSz="457200"/>
            <a:r>
              <a:rPr lang="en-US" sz="2800" b="1" kern="120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rPr>
              <a:t>Rules/Pattern</a:t>
            </a:r>
            <a:endParaRPr lang="en-US" sz="2800" b="1" kern="120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endParaRPr>
          </a:p>
        </p:txBody>
      </p:sp>
      <p:sp>
        <p:nvSpPr>
          <p:cNvPr id="3" name="Rectangle 2"/>
          <p:cNvSpPr/>
          <p:nvPr/>
        </p:nvSpPr>
        <p:spPr>
          <a:xfrm>
            <a:off x="457200" y="1419848"/>
            <a:ext cx="2046138" cy="307777"/>
          </a:xfrm>
          <a:prstGeom prst="rect">
            <a:avLst/>
          </a:prstGeom>
        </p:spPr>
        <p:txBody>
          <a:bodyPr wrap="none">
            <a:spAutoFit/>
          </a:bodyPr>
          <a:lstStyle/>
          <a:p>
            <a:pPr defTabSz="457200"/>
            <a:r>
              <a:rPr lang="en-US" kern="1200" dirty="0" smtClean="0">
                <a:solidFill>
                  <a:prstClr val="black"/>
                </a:solidFill>
                <a:latin typeface="Calibri"/>
              </a:rPr>
              <a:t>… from the previous page</a:t>
            </a:r>
            <a:endParaRPr lang="en-US" kern="1200" dirty="0">
              <a:solidFill>
                <a:prstClr val="black"/>
              </a:solidFill>
              <a:latin typeface="Calibri"/>
            </a:endParaRPr>
          </a:p>
        </p:txBody>
      </p:sp>
      <p:sp>
        <p:nvSpPr>
          <p:cNvPr id="10" name="Rectangle 9"/>
          <p:cNvSpPr/>
          <p:nvPr/>
        </p:nvSpPr>
        <p:spPr>
          <a:xfrm>
            <a:off x="2982284" y="467150"/>
            <a:ext cx="3006144" cy="523220"/>
          </a:xfrm>
          <a:prstGeom prst="rect">
            <a:avLst/>
          </a:prstGeom>
          <a:noFill/>
        </p:spPr>
        <p:txBody>
          <a:bodyPr wrap="none" lIns="91440" tIns="45720" rIns="91440" bIns="45720">
            <a:spAutoFit/>
          </a:bodyPr>
          <a:lstStyle/>
          <a:p>
            <a:pPr algn="ctr" defTabSz="457200"/>
            <a:r>
              <a:rPr lang="en-US" sz="2800" b="1" kern="1200"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rPr>
              <a:t>Encoded Sentence:</a:t>
            </a:r>
            <a:endParaRPr lang="en-US" sz="2800" b="1" kern="120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endParaRPr>
          </a:p>
        </p:txBody>
      </p:sp>
      <p:sp>
        <p:nvSpPr>
          <p:cNvPr id="12" name="Rectangle 11"/>
          <p:cNvSpPr/>
          <p:nvPr/>
        </p:nvSpPr>
        <p:spPr>
          <a:xfrm>
            <a:off x="5200436" y="1844167"/>
            <a:ext cx="2928030" cy="523220"/>
          </a:xfrm>
          <a:prstGeom prst="rect">
            <a:avLst/>
          </a:prstGeom>
          <a:noFill/>
        </p:spPr>
        <p:txBody>
          <a:bodyPr wrap="none" lIns="91440" tIns="45720" rIns="91440" bIns="45720">
            <a:spAutoFit/>
          </a:bodyPr>
          <a:lstStyle/>
          <a:p>
            <a:pPr algn="ctr" defTabSz="457200"/>
            <a:r>
              <a:rPr lang="en-US" sz="2800" b="1" kern="1200"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rPr>
              <a:t>Decoded sentence</a:t>
            </a:r>
            <a:endParaRPr lang="en-US" sz="2800" b="1" kern="120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a:endParaRPr>
          </a:p>
        </p:txBody>
      </p:sp>
      <p:sp>
        <p:nvSpPr>
          <p:cNvPr id="13" name="Rectangle 12"/>
          <p:cNvSpPr/>
          <p:nvPr/>
        </p:nvSpPr>
        <p:spPr>
          <a:xfrm rot="334320">
            <a:off x="6353985" y="156230"/>
            <a:ext cx="2737820" cy="738664"/>
          </a:xfrm>
          <a:prstGeom prst="rect">
            <a:avLst/>
          </a:prstGeom>
          <a:solidFill>
            <a:srgbClr val="CCECFF"/>
          </a:solidFill>
        </p:spPr>
        <p:txBody>
          <a:bodyPr wrap="square">
            <a:spAutoFit/>
          </a:bodyPr>
          <a:lstStyle/>
          <a:p>
            <a:pPr algn="ctr" defTabSz="457200"/>
            <a:r>
              <a:rPr lang="en-US" kern="1200" dirty="0" smtClean="0">
                <a:solidFill>
                  <a:prstClr val="black"/>
                </a:solidFill>
                <a:latin typeface="Calibri"/>
              </a:rPr>
              <a:t>Trade this page with another team and try to decode each other's sentences!</a:t>
            </a:r>
            <a:endParaRPr lang="en-US" kern="1200" dirty="0">
              <a:solidFill>
                <a:prstClr val="black"/>
              </a:solidFill>
              <a:latin typeface="Calibri"/>
            </a:endParaRPr>
          </a:p>
        </p:txBody>
      </p:sp>
      <p:sp>
        <p:nvSpPr>
          <p:cNvPr id="15" name="Content Placeholder 3"/>
          <p:cNvSpPr>
            <a:spLocks noGrp="1"/>
          </p:cNvSpPr>
          <p:nvPr>
            <p:ph sz="half" idx="2"/>
          </p:nvPr>
        </p:nvSpPr>
        <p:spPr>
          <a:xfrm>
            <a:off x="457200" y="2439579"/>
            <a:ext cx="4040188" cy="3951288"/>
          </a:xfrm>
          <a:solidFill>
            <a:srgbClr val="FFCC99"/>
          </a:solidFill>
          <a:ln>
            <a:solidFill>
              <a:schemeClr val="tx1"/>
            </a:solidFill>
          </a:ln>
        </p:spPr>
        <p:txBody>
          <a:bodyPr/>
          <a:lstStyle/>
          <a:p>
            <a:pPr marL="0" indent="0">
              <a:buNone/>
            </a:pPr>
            <a:r>
              <a:rPr lang="en-US" dirty="0" smtClean="0"/>
              <a:t>(Use this space to work it out)</a:t>
            </a:r>
          </a:p>
        </p:txBody>
      </p:sp>
      <p:sp>
        <p:nvSpPr>
          <p:cNvPr id="16" name="Content Placeholder 5"/>
          <p:cNvSpPr>
            <a:spLocks noGrp="1"/>
          </p:cNvSpPr>
          <p:nvPr>
            <p:ph sz="quarter" idx="4"/>
          </p:nvPr>
        </p:nvSpPr>
        <p:spPr>
          <a:xfrm>
            <a:off x="4645025" y="2439579"/>
            <a:ext cx="4041775" cy="3951288"/>
          </a:xfrm>
          <a:solidFill>
            <a:srgbClr val="FFCCFF"/>
          </a:solidFill>
          <a:ln>
            <a:solidFill>
              <a:schemeClr val="tx1"/>
            </a:solidFill>
          </a:ln>
        </p:spPr>
        <p:txBody>
          <a:bodyPr/>
          <a:lstStyle/>
          <a:p>
            <a:pPr marL="0" indent="0">
              <a:buNone/>
            </a:pPr>
            <a:r>
              <a:rPr lang="en-US" dirty="0" smtClean="0"/>
              <a:t>(Use this space to work it out)</a:t>
            </a:r>
          </a:p>
          <a:p>
            <a:pPr marL="0" indent="0">
              <a:buNone/>
            </a:pPr>
            <a:endParaRPr lang="en-US" dirty="0"/>
          </a:p>
        </p:txBody>
      </p:sp>
    </p:spTree>
    <p:extLst>
      <p:ext uri="{BB962C8B-B14F-4D97-AF65-F5344CB8AC3E}">
        <p14:creationId xmlns:p14="http://schemas.microsoft.com/office/powerpoint/2010/main" val="27741026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Shape 563"/>
          <p:cNvSpPr txBox="1">
            <a:spLocks noGrp="1"/>
          </p:cNvSpPr>
          <p:nvPr>
            <p:ph type="title"/>
          </p:nvPr>
        </p:nvSpPr>
        <p:spPr>
          <a:xfrm>
            <a:off x="274319" y="274319"/>
            <a:ext cx="8595299" cy="822900"/>
          </a:xfrm>
          <a:prstGeom prst="rect">
            <a:avLst/>
          </a:prstGeom>
        </p:spPr>
        <p:txBody>
          <a:bodyPr lIns="91425" tIns="91425" rIns="91425" bIns="91425" anchor="t" anchorCtr="0">
            <a:noAutofit/>
          </a:bodyPr>
          <a:lstStyle/>
          <a:p>
            <a:pPr lvl="0" rtl="0">
              <a:spcBef>
                <a:spcPts val="0"/>
              </a:spcBef>
              <a:buNone/>
            </a:pPr>
            <a:r>
              <a:rPr lang="en" sz="4266">
                <a:latin typeface="Droid Serif"/>
                <a:ea typeface="Droid Serif"/>
                <a:cs typeface="Droid Serif"/>
                <a:sym typeface="Droid Serif"/>
              </a:rPr>
              <a:t>The "digital age" ...</a:t>
            </a:r>
          </a:p>
        </p:txBody>
      </p:sp>
      <p:sp>
        <p:nvSpPr>
          <p:cNvPr id="564" name="Shape 564"/>
          <p:cNvSpPr txBox="1"/>
          <p:nvPr/>
        </p:nvSpPr>
        <p:spPr>
          <a:xfrm>
            <a:off x="1279775" y="1425700"/>
            <a:ext cx="6603300" cy="2404799"/>
          </a:xfrm>
          <a:prstGeom prst="rect">
            <a:avLst/>
          </a:prstGeom>
        </p:spPr>
        <p:txBody>
          <a:bodyPr lIns="91425" tIns="91425" rIns="91425" bIns="91425" anchor="ctr" anchorCtr="0">
            <a:noAutofit/>
          </a:bodyPr>
          <a:lstStyle/>
          <a:p>
            <a:r>
              <a:rPr lang="en" sz="2666">
                <a:latin typeface="Droid Serif"/>
                <a:ea typeface="Droid Serif"/>
                <a:cs typeface="Droid Serif"/>
                <a:sym typeface="Droid Serif"/>
              </a:rPr>
              <a:t>For computers,</a:t>
            </a:r>
            <a:r>
              <a:rPr lang="en" sz="2666" b="1">
                <a:latin typeface="Droid Serif"/>
                <a:ea typeface="Droid Serif"/>
                <a:cs typeface="Droid Serif"/>
                <a:sym typeface="Droid Serif"/>
              </a:rPr>
              <a:t> </a:t>
            </a:r>
            <a:r>
              <a:rPr lang="en" sz="2666" b="1" i="1">
                <a:solidFill>
                  <a:srgbClr val="0000FF"/>
                </a:solidFill>
                <a:latin typeface="Droid Serif"/>
                <a:ea typeface="Droid Serif"/>
                <a:cs typeface="Droid Serif"/>
                <a:sym typeface="Droid Serif"/>
              </a:rPr>
              <a:t>all</a:t>
            </a:r>
            <a:r>
              <a:rPr lang="en" sz="2666">
                <a:latin typeface="Droid Serif"/>
                <a:ea typeface="Droid Serif"/>
                <a:cs typeface="Droid Serif"/>
                <a:sym typeface="Droid Serif"/>
              </a:rPr>
              <a:t> </a:t>
            </a:r>
            <a:r>
              <a:rPr lang="en" sz="2666" b="1" i="1">
                <a:solidFill>
                  <a:srgbClr val="0000FF"/>
                </a:solidFill>
                <a:latin typeface="Droid Serif"/>
                <a:ea typeface="Droid Serif"/>
                <a:cs typeface="Droid Serif"/>
                <a:sym typeface="Droid Serif"/>
              </a:rPr>
              <a:t>data</a:t>
            </a:r>
            <a:r>
              <a:rPr lang="en" sz="2666">
                <a:latin typeface="Droid Serif"/>
                <a:ea typeface="Droid Serif"/>
                <a:cs typeface="Droid Serif"/>
                <a:sym typeface="Droid Serif"/>
              </a:rPr>
              <a:t> is ultimately represented as a set of numbers.</a:t>
            </a:r>
          </a:p>
          <a:p>
            <a:endParaRPr sz="2666">
              <a:latin typeface="Droid Serif"/>
              <a:ea typeface="Droid Serif"/>
              <a:cs typeface="Droid Serif"/>
              <a:sym typeface="Droid Serif"/>
            </a:endParaRPr>
          </a:p>
          <a:p>
            <a:r>
              <a:rPr lang="en" sz="2666">
                <a:latin typeface="Droid Serif"/>
                <a:ea typeface="Droid Serif"/>
                <a:cs typeface="Droid Serif"/>
                <a:sym typeface="Droid Serif"/>
              </a:rPr>
              <a:t>With </a:t>
            </a:r>
            <a:r>
              <a:rPr lang="en" sz="2666" b="1">
                <a:solidFill>
                  <a:srgbClr val="0000FF"/>
                </a:solidFill>
                <a:latin typeface="Droid Serif"/>
                <a:ea typeface="Droid Serif"/>
                <a:cs typeface="Droid Serif"/>
                <a:sym typeface="Droid Serif"/>
              </a:rPr>
              <a:t>binary</a:t>
            </a:r>
            <a:r>
              <a:rPr lang="en" sz="2666">
                <a:latin typeface="Droid Serif"/>
                <a:ea typeface="Droid Serif"/>
                <a:cs typeface="Droid Serif"/>
                <a:sym typeface="Droid Serif"/>
              </a:rPr>
              <a:t>, all numbers can be represented as a series 1's and 0's.</a:t>
            </a:r>
          </a:p>
        </p:txBody>
      </p:sp>
    </p:spTree>
    <p:extLst>
      <p:ext uri="{BB962C8B-B14F-4D97-AF65-F5344CB8AC3E}">
        <p14:creationId xmlns:p14="http://schemas.microsoft.com/office/powerpoint/2010/main" val="4201638874"/>
      </p:ext>
    </p:extLst>
  </p:cSld>
  <p:clrMapOvr>
    <a:masterClrMapping/>
  </p:clrMapOvr>
  <p:transition spd="slow">
    <p:cu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Shape 286"/>
          <p:cNvSpPr txBox="1">
            <a:spLocks noGrp="1"/>
          </p:cNvSpPr>
          <p:nvPr>
            <p:ph type="ctrTitle"/>
          </p:nvPr>
        </p:nvSpPr>
        <p:spPr>
          <a:xfrm>
            <a:off x="290690" y="261900"/>
            <a:ext cx="4055534" cy="1307255"/>
          </a:xfrm>
          <a:prstGeom prst="rect">
            <a:avLst/>
          </a:prstGeom>
        </p:spPr>
        <p:txBody>
          <a:bodyPr lIns="91425" tIns="91425" rIns="91425" bIns="91425" anchor="ctr" anchorCtr="0">
            <a:noAutofit/>
          </a:bodyPr>
          <a:lstStyle/>
          <a:p>
            <a:pPr>
              <a:spcBef>
                <a:spcPts val="0"/>
              </a:spcBef>
              <a:buNone/>
            </a:pPr>
            <a:r>
              <a:rPr lang="en-US" sz="3600" dirty="0">
                <a:solidFill>
                  <a:srgbClr val="CC0000"/>
                </a:solidFill>
                <a:latin typeface="Droid Serif"/>
                <a:ea typeface="Droid Serif"/>
                <a:cs typeface="Droid Serif"/>
                <a:sym typeface="Droid Serif"/>
              </a:rPr>
              <a:t>B</a:t>
            </a:r>
            <a:r>
              <a:rPr lang="en" sz="3600" dirty="0" smtClean="0">
                <a:solidFill>
                  <a:srgbClr val="CC0000"/>
                </a:solidFill>
                <a:latin typeface="Droid Serif"/>
                <a:ea typeface="Droid Serif"/>
                <a:cs typeface="Droid Serif"/>
                <a:sym typeface="Droid Serif"/>
              </a:rPr>
              <a:t>inary</a:t>
            </a:r>
            <a:r>
              <a:rPr lang="en-US" sz="3600" dirty="0" smtClean="0">
                <a:solidFill>
                  <a:srgbClr val="CC0000"/>
                </a:solidFill>
                <a:latin typeface="Droid Serif"/>
                <a:ea typeface="Droid Serif"/>
                <a:cs typeface="Droid Serif"/>
                <a:sym typeface="Droid Serif"/>
              </a:rPr>
              <a:t> </a:t>
            </a:r>
            <a:r>
              <a:rPr lang="en-US" sz="3600" i="1" dirty="0" smtClean="0">
                <a:solidFill>
                  <a:schemeClr val="tx1"/>
                </a:solidFill>
                <a:latin typeface="Droid Serif"/>
                <a:ea typeface="Droid Serif"/>
                <a:cs typeface="Droid Serif"/>
                <a:sym typeface="Droid Serif"/>
              </a:rPr>
              <a:t>is just another code!</a:t>
            </a:r>
            <a:r>
              <a:rPr lang="en" sz="3600" i="1" dirty="0" smtClean="0">
                <a:solidFill>
                  <a:schemeClr val="tx1"/>
                </a:solidFill>
                <a:latin typeface="Droid Serif"/>
                <a:ea typeface="Droid Serif"/>
                <a:cs typeface="Droid Serif"/>
                <a:sym typeface="Droid Serif"/>
              </a:rPr>
              <a:t> </a:t>
            </a:r>
            <a:endParaRPr lang="en" sz="3600" i="1" dirty="0">
              <a:solidFill>
                <a:schemeClr val="tx1"/>
              </a:solidFill>
              <a:latin typeface="Droid Serif"/>
              <a:ea typeface="Droid Serif"/>
              <a:cs typeface="Droid Serif"/>
              <a:sym typeface="Droid Serif"/>
            </a:endParaRPr>
          </a:p>
        </p:txBody>
      </p:sp>
      <p:sp>
        <p:nvSpPr>
          <p:cNvPr id="4" name="TextBox 3"/>
          <p:cNvSpPr txBox="1"/>
          <p:nvPr/>
        </p:nvSpPr>
        <p:spPr>
          <a:xfrm>
            <a:off x="5082471" y="373656"/>
            <a:ext cx="784753" cy="6001643"/>
          </a:xfrm>
          <a:prstGeom prst="rect">
            <a:avLst/>
          </a:prstGeom>
          <a:solidFill>
            <a:srgbClr val="FFCCCC"/>
          </a:solidFill>
        </p:spPr>
        <p:txBody>
          <a:bodyPr wrap="square" rtlCol="0">
            <a:spAutoFit/>
          </a:bodyPr>
          <a:lstStyle/>
          <a:p>
            <a:pPr algn="ctr"/>
            <a:r>
              <a:rPr lang="en-US" sz="3200" b="1" dirty="0" smtClean="0">
                <a:latin typeface="Courier New"/>
                <a:cs typeface="Courier New"/>
              </a:rPr>
              <a:t>0</a:t>
            </a:r>
          </a:p>
          <a:p>
            <a:pPr algn="ctr"/>
            <a:r>
              <a:rPr lang="en-US" sz="3200" b="1" dirty="0" smtClean="0">
                <a:latin typeface="Courier New"/>
                <a:cs typeface="Courier New"/>
              </a:rPr>
              <a:t>1</a:t>
            </a:r>
          </a:p>
          <a:p>
            <a:pPr algn="ctr"/>
            <a:r>
              <a:rPr lang="en-US" sz="3200" b="1" dirty="0" smtClean="0">
                <a:latin typeface="Courier New"/>
                <a:cs typeface="Courier New"/>
              </a:rPr>
              <a:t>2</a:t>
            </a:r>
          </a:p>
          <a:p>
            <a:pPr algn="ctr"/>
            <a:r>
              <a:rPr lang="en-US" sz="3200" b="1" dirty="0" smtClean="0">
                <a:latin typeface="Courier New"/>
                <a:cs typeface="Courier New"/>
              </a:rPr>
              <a:t>3</a:t>
            </a:r>
          </a:p>
          <a:p>
            <a:pPr algn="ctr"/>
            <a:r>
              <a:rPr lang="en-US" sz="3200" b="1" dirty="0" smtClean="0">
                <a:latin typeface="Courier New"/>
                <a:cs typeface="Courier New"/>
              </a:rPr>
              <a:t>4</a:t>
            </a:r>
          </a:p>
          <a:p>
            <a:pPr algn="ctr"/>
            <a:r>
              <a:rPr lang="en-US" sz="3200" b="1" dirty="0" smtClean="0">
                <a:latin typeface="Courier New"/>
                <a:cs typeface="Courier New"/>
              </a:rPr>
              <a:t>5</a:t>
            </a:r>
          </a:p>
          <a:p>
            <a:pPr algn="ctr"/>
            <a:r>
              <a:rPr lang="en-US" sz="3200" b="1" dirty="0" smtClean="0">
                <a:latin typeface="Courier New"/>
                <a:cs typeface="Courier New"/>
              </a:rPr>
              <a:t>6</a:t>
            </a:r>
          </a:p>
          <a:p>
            <a:pPr algn="ctr"/>
            <a:r>
              <a:rPr lang="en-US" sz="3200" b="1" dirty="0" smtClean="0">
                <a:latin typeface="Courier New"/>
                <a:cs typeface="Courier New"/>
              </a:rPr>
              <a:t>7</a:t>
            </a:r>
          </a:p>
          <a:p>
            <a:pPr algn="ctr"/>
            <a:r>
              <a:rPr lang="en-US" sz="3200" b="1" dirty="0" smtClean="0">
                <a:latin typeface="Courier New"/>
                <a:cs typeface="Courier New"/>
              </a:rPr>
              <a:t>8</a:t>
            </a:r>
          </a:p>
          <a:p>
            <a:pPr algn="ctr"/>
            <a:r>
              <a:rPr lang="en-US" sz="3200" b="1" dirty="0" smtClean="0">
                <a:latin typeface="Courier New"/>
                <a:cs typeface="Courier New"/>
              </a:rPr>
              <a:t>9</a:t>
            </a:r>
          </a:p>
          <a:p>
            <a:pPr algn="ctr"/>
            <a:r>
              <a:rPr lang="en-US" sz="3200" b="1" dirty="0" smtClean="0">
                <a:latin typeface="Courier New"/>
                <a:cs typeface="Courier New"/>
              </a:rPr>
              <a:t>10</a:t>
            </a:r>
          </a:p>
          <a:p>
            <a:pPr algn="ctr"/>
            <a:r>
              <a:rPr lang="en-US" sz="3200" b="1" dirty="0" smtClean="0">
                <a:latin typeface="Courier New"/>
                <a:cs typeface="Courier New"/>
              </a:rPr>
              <a:t>…</a:t>
            </a:r>
          </a:p>
        </p:txBody>
      </p:sp>
      <p:sp>
        <p:nvSpPr>
          <p:cNvPr id="3" name="TextBox 2"/>
          <p:cNvSpPr txBox="1"/>
          <p:nvPr/>
        </p:nvSpPr>
        <p:spPr>
          <a:xfrm>
            <a:off x="4032605" y="1772356"/>
            <a:ext cx="1049866" cy="307777"/>
          </a:xfrm>
          <a:prstGeom prst="rect">
            <a:avLst/>
          </a:prstGeom>
          <a:solidFill>
            <a:srgbClr val="FFCCCC"/>
          </a:solidFill>
        </p:spPr>
        <p:txBody>
          <a:bodyPr wrap="square" rtlCol="0">
            <a:spAutoFit/>
          </a:bodyPr>
          <a:lstStyle/>
          <a:p>
            <a:pPr algn="ctr"/>
            <a:r>
              <a:rPr lang="en-US" dirty="0" smtClean="0">
                <a:latin typeface="Cambria" panose="02040503050406030204" pitchFamily="18" charset="0"/>
              </a:rPr>
              <a:t>decimal</a:t>
            </a:r>
            <a:endParaRPr lang="en-US" dirty="0">
              <a:latin typeface="Cambria" panose="02040503050406030204" pitchFamily="18" charset="0"/>
            </a:endParaRPr>
          </a:p>
        </p:txBody>
      </p:sp>
    </p:spTree>
    <p:extLst>
      <p:ext uri="{BB962C8B-B14F-4D97-AF65-F5344CB8AC3E}">
        <p14:creationId xmlns:p14="http://schemas.microsoft.com/office/powerpoint/2010/main" val="4086911480"/>
      </p:ext>
    </p:extLst>
  </p:cSld>
  <p:clrMapOvr>
    <a:masterClrMapping/>
  </p:clrMapOvr>
  <p:transition spd="slow">
    <p:cu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Shape 286"/>
          <p:cNvSpPr txBox="1">
            <a:spLocks noGrp="1"/>
          </p:cNvSpPr>
          <p:nvPr>
            <p:ph type="ctrTitle"/>
          </p:nvPr>
        </p:nvSpPr>
        <p:spPr>
          <a:xfrm>
            <a:off x="290690" y="261900"/>
            <a:ext cx="4055534" cy="1307255"/>
          </a:xfrm>
          <a:prstGeom prst="rect">
            <a:avLst/>
          </a:prstGeom>
        </p:spPr>
        <p:txBody>
          <a:bodyPr lIns="91425" tIns="91425" rIns="91425" bIns="91425" anchor="ctr" anchorCtr="0">
            <a:noAutofit/>
          </a:bodyPr>
          <a:lstStyle/>
          <a:p>
            <a:pPr>
              <a:spcBef>
                <a:spcPts val="0"/>
              </a:spcBef>
              <a:buNone/>
            </a:pPr>
            <a:r>
              <a:rPr lang="en-US" sz="3600" dirty="0">
                <a:solidFill>
                  <a:srgbClr val="CC0000"/>
                </a:solidFill>
                <a:latin typeface="Droid Serif"/>
                <a:ea typeface="Droid Serif"/>
                <a:cs typeface="Droid Serif"/>
                <a:sym typeface="Droid Serif"/>
              </a:rPr>
              <a:t>B</a:t>
            </a:r>
            <a:r>
              <a:rPr lang="en" sz="3600" dirty="0" smtClean="0">
                <a:solidFill>
                  <a:srgbClr val="CC0000"/>
                </a:solidFill>
                <a:latin typeface="Droid Serif"/>
                <a:ea typeface="Droid Serif"/>
                <a:cs typeface="Droid Serif"/>
                <a:sym typeface="Droid Serif"/>
              </a:rPr>
              <a:t>inary</a:t>
            </a:r>
            <a:r>
              <a:rPr lang="en-US" sz="3600" dirty="0" smtClean="0">
                <a:solidFill>
                  <a:srgbClr val="CC0000"/>
                </a:solidFill>
                <a:latin typeface="Droid Serif"/>
                <a:ea typeface="Droid Serif"/>
                <a:cs typeface="Droid Serif"/>
                <a:sym typeface="Droid Serif"/>
              </a:rPr>
              <a:t> </a:t>
            </a:r>
            <a:r>
              <a:rPr lang="en-US" sz="3600" i="1" dirty="0" smtClean="0">
                <a:solidFill>
                  <a:schemeClr val="tx1"/>
                </a:solidFill>
                <a:latin typeface="Droid Serif"/>
                <a:ea typeface="Droid Serif"/>
                <a:cs typeface="Droid Serif"/>
                <a:sym typeface="Droid Serif"/>
              </a:rPr>
              <a:t>is just another code!</a:t>
            </a:r>
            <a:r>
              <a:rPr lang="en" sz="3600" i="1" dirty="0" smtClean="0">
                <a:solidFill>
                  <a:schemeClr val="tx1"/>
                </a:solidFill>
                <a:latin typeface="Droid Serif"/>
                <a:ea typeface="Droid Serif"/>
                <a:cs typeface="Droid Serif"/>
                <a:sym typeface="Droid Serif"/>
              </a:rPr>
              <a:t> </a:t>
            </a:r>
            <a:endParaRPr lang="en" sz="3600" i="1" dirty="0">
              <a:solidFill>
                <a:schemeClr val="tx1"/>
              </a:solidFill>
              <a:latin typeface="Droid Serif"/>
              <a:ea typeface="Droid Serif"/>
              <a:cs typeface="Droid Serif"/>
              <a:sym typeface="Droid Serif"/>
            </a:endParaRPr>
          </a:p>
        </p:txBody>
      </p:sp>
      <p:sp>
        <p:nvSpPr>
          <p:cNvPr id="2" name="TextBox 1"/>
          <p:cNvSpPr txBox="1"/>
          <p:nvPr/>
        </p:nvSpPr>
        <p:spPr>
          <a:xfrm>
            <a:off x="5932484" y="373656"/>
            <a:ext cx="1382716" cy="4031873"/>
          </a:xfrm>
          <a:prstGeom prst="rect">
            <a:avLst/>
          </a:prstGeom>
          <a:solidFill>
            <a:schemeClr val="bg1">
              <a:lumMod val="95000"/>
            </a:schemeClr>
          </a:solidFill>
        </p:spPr>
        <p:txBody>
          <a:bodyPr wrap="square" rtlCol="0">
            <a:spAutoFit/>
          </a:bodyPr>
          <a:lstStyle/>
          <a:p>
            <a:pPr algn="r"/>
            <a:r>
              <a:rPr lang="en-US" sz="3200" b="1" dirty="0" smtClean="0">
                <a:latin typeface="Courier New"/>
                <a:cs typeface="Courier New"/>
              </a:rPr>
              <a:t>000</a:t>
            </a:r>
          </a:p>
          <a:p>
            <a:pPr algn="r"/>
            <a:r>
              <a:rPr lang="en-US" sz="3200" b="1" dirty="0" smtClean="0">
                <a:latin typeface="Courier New"/>
                <a:cs typeface="Courier New"/>
              </a:rPr>
              <a:t>001</a:t>
            </a:r>
          </a:p>
          <a:p>
            <a:pPr algn="r"/>
            <a:r>
              <a:rPr lang="en-US" sz="3200" b="1" dirty="0" smtClean="0">
                <a:latin typeface="Courier New"/>
                <a:cs typeface="Courier New"/>
              </a:rPr>
              <a:t>010</a:t>
            </a:r>
          </a:p>
          <a:p>
            <a:pPr algn="r"/>
            <a:r>
              <a:rPr lang="en-US" sz="3200" b="1" dirty="0" smtClean="0">
                <a:latin typeface="Courier New"/>
                <a:cs typeface="Courier New"/>
              </a:rPr>
              <a:t>011</a:t>
            </a:r>
          </a:p>
          <a:p>
            <a:pPr algn="r"/>
            <a:endParaRPr lang="en-US" sz="3200" b="1" dirty="0">
              <a:latin typeface="Courier New"/>
              <a:cs typeface="Courier New"/>
            </a:endParaRPr>
          </a:p>
          <a:p>
            <a:pPr algn="r"/>
            <a:r>
              <a:rPr lang="en-US" sz="3200" b="1" dirty="0" smtClean="0">
                <a:latin typeface="Courier New"/>
                <a:cs typeface="Courier New"/>
              </a:rPr>
              <a:t>101</a:t>
            </a:r>
          </a:p>
          <a:p>
            <a:pPr algn="r"/>
            <a:r>
              <a:rPr lang="en-US" sz="3200" b="1" dirty="0" smtClean="0">
                <a:latin typeface="Courier New"/>
                <a:cs typeface="Courier New"/>
              </a:rPr>
              <a:t>110</a:t>
            </a:r>
          </a:p>
          <a:p>
            <a:pPr algn="r"/>
            <a:r>
              <a:rPr lang="en-US" sz="3200" b="1" dirty="0" smtClean="0">
                <a:latin typeface="Courier New"/>
                <a:cs typeface="Courier New"/>
              </a:rPr>
              <a:t>111</a:t>
            </a:r>
          </a:p>
        </p:txBody>
      </p:sp>
      <p:sp>
        <p:nvSpPr>
          <p:cNvPr id="4" name="TextBox 3"/>
          <p:cNvSpPr txBox="1"/>
          <p:nvPr/>
        </p:nvSpPr>
        <p:spPr>
          <a:xfrm>
            <a:off x="5082471" y="373656"/>
            <a:ext cx="784753" cy="6001643"/>
          </a:xfrm>
          <a:prstGeom prst="rect">
            <a:avLst/>
          </a:prstGeom>
          <a:solidFill>
            <a:srgbClr val="FFCCCC"/>
          </a:solidFill>
        </p:spPr>
        <p:txBody>
          <a:bodyPr wrap="square" rtlCol="0">
            <a:spAutoFit/>
          </a:bodyPr>
          <a:lstStyle/>
          <a:p>
            <a:pPr algn="ctr"/>
            <a:r>
              <a:rPr lang="en-US" sz="3200" b="1" dirty="0" smtClean="0">
                <a:latin typeface="Courier New"/>
                <a:cs typeface="Courier New"/>
              </a:rPr>
              <a:t>0</a:t>
            </a:r>
          </a:p>
          <a:p>
            <a:pPr algn="ctr"/>
            <a:r>
              <a:rPr lang="en-US" sz="3200" b="1" dirty="0" smtClean="0">
                <a:latin typeface="Courier New"/>
                <a:cs typeface="Courier New"/>
              </a:rPr>
              <a:t>1</a:t>
            </a:r>
          </a:p>
          <a:p>
            <a:pPr algn="ctr"/>
            <a:r>
              <a:rPr lang="en-US" sz="3200" b="1" dirty="0" smtClean="0">
                <a:latin typeface="Courier New"/>
                <a:cs typeface="Courier New"/>
              </a:rPr>
              <a:t>2</a:t>
            </a:r>
          </a:p>
          <a:p>
            <a:pPr algn="ctr"/>
            <a:r>
              <a:rPr lang="en-US" sz="3200" b="1" dirty="0" smtClean="0">
                <a:latin typeface="Courier New"/>
                <a:cs typeface="Courier New"/>
              </a:rPr>
              <a:t>3</a:t>
            </a:r>
          </a:p>
          <a:p>
            <a:pPr algn="ctr"/>
            <a:r>
              <a:rPr lang="en-US" sz="3200" b="1" dirty="0" smtClean="0">
                <a:latin typeface="Courier New"/>
                <a:cs typeface="Courier New"/>
              </a:rPr>
              <a:t>4</a:t>
            </a:r>
          </a:p>
          <a:p>
            <a:pPr algn="ctr"/>
            <a:r>
              <a:rPr lang="en-US" sz="3200" b="1" dirty="0" smtClean="0">
                <a:latin typeface="Courier New"/>
                <a:cs typeface="Courier New"/>
              </a:rPr>
              <a:t>5</a:t>
            </a:r>
          </a:p>
          <a:p>
            <a:pPr algn="ctr"/>
            <a:r>
              <a:rPr lang="en-US" sz="3200" b="1" dirty="0" smtClean="0">
                <a:latin typeface="Courier New"/>
                <a:cs typeface="Courier New"/>
              </a:rPr>
              <a:t>6</a:t>
            </a:r>
          </a:p>
          <a:p>
            <a:pPr algn="ctr"/>
            <a:r>
              <a:rPr lang="en-US" sz="3200" b="1" dirty="0" smtClean="0">
                <a:latin typeface="Courier New"/>
                <a:cs typeface="Courier New"/>
              </a:rPr>
              <a:t>7</a:t>
            </a:r>
          </a:p>
          <a:p>
            <a:pPr algn="ctr"/>
            <a:r>
              <a:rPr lang="en-US" sz="3200" b="1" dirty="0" smtClean="0">
                <a:latin typeface="Courier New"/>
                <a:cs typeface="Courier New"/>
              </a:rPr>
              <a:t>8</a:t>
            </a:r>
          </a:p>
          <a:p>
            <a:pPr algn="ctr"/>
            <a:r>
              <a:rPr lang="en-US" sz="3200" b="1" dirty="0" smtClean="0">
                <a:latin typeface="Courier New"/>
                <a:cs typeface="Courier New"/>
              </a:rPr>
              <a:t>9</a:t>
            </a:r>
          </a:p>
          <a:p>
            <a:pPr algn="ctr"/>
            <a:r>
              <a:rPr lang="en-US" sz="3200" b="1" dirty="0" smtClean="0">
                <a:latin typeface="Courier New"/>
                <a:cs typeface="Courier New"/>
              </a:rPr>
              <a:t>10</a:t>
            </a:r>
          </a:p>
          <a:p>
            <a:pPr algn="ctr"/>
            <a:r>
              <a:rPr lang="en-US" sz="3200" b="1" dirty="0" smtClean="0">
                <a:latin typeface="Courier New"/>
                <a:cs typeface="Courier New"/>
              </a:rPr>
              <a:t>…</a:t>
            </a:r>
          </a:p>
        </p:txBody>
      </p:sp>
      <p:sp>
        <p:nvSpPr>
          <p:cNvPr id="3" name="TextBox 2"/>
          <p:cNvSpPr txBox="1"/>
          <p:nvPr/>
        </p:nvSpPr>
        <p:spPr>
          <a:xfrm>
            <a:off x="4032605" y="1772356"/>
            <a:ext cx="1049866" cy="307777"/>
          </a:xfrm>
          <a:prstGeom prst="rect">
            <a:avLst/>
          </a:prstGeom>
          <a:solidFill>
            <a:srgbClr val="FFCCCC"/>
          </a:solidFill>
        </p:spPr>
        <p:txBody>
          <a:bodyPr wrap="square" rtlCol="0">
            <a:spAutoFit/>
          </a:bodyPr>
          <a:lstStyle/>
          <a:p>
            <a:pPr algn="ctr"/>
            <a:r>
              <a:rPr lang="en-US" dirty="0" smtClean="0">
                <a:latin typeface="Cambria" panose="02040503050406030204" pitchFamily="18" charset="0"/>
              </a:rPr>
              <a:t>decimal</a:t>
            </a:r>
            <a:endParaRPr lang="en-US" dirty="0">
              <a:latin typeface="Cambria" panose="02040503050406030204" pitchFamily="18" charset="0"/>
            </a:endParaRPr>
          </a:p>
        </p:txBody>
      </p:sp>
      <p:sp>
        <p:nvSpPr>
          <p:cNvPr id="6" name="TextBox 5"/>
          <p:cNvSpPr txBox="1"/>
          <p:nvPr/>
        </p:nvSpPr>
        <p:spPr>
          <a:xfrm>
            <a:off x="7315200" y="1772356"/>
            <a:ext cx="1049866" cy="307777"/>
          </a:xfrm>
          <a:prstGeom prst="rect">
            <a:avLst/>
          </a:prstGeom>
          <a:solidFill>
            <a:schemeClr val="bg1">
              <a:lumMod val="95000"/>
            </a:schemeClr>
          </a:solidFill>
        </p:spPr>
        <p:txBody>
          <a:bodyPr wrap="square" rtlCol="0">
            <a:spAutoFit/>
          </a:bodyPr>
          <a:lstStyle/>
          <a:p>
            <a:pPr algn="ctr"/>
            <a:r>
              <a:rPr lang="en-US" dirty="0" smtClean="0">
                <a:latin typeface="Cambria" panose="02040503050406030204" pitchFamily="18" charset="0"/>
              </a:rPr>
              <a:t>binary</a:t>
            </a:r>
            <a:endParaRPr lang="en-US" dirty="0">
              <a:latin typeface="Cambria" panose="02040503050406030204" pitchFamily="18" charset="0"/>
            </a:endParaRPr>
          </a:p>
        </p:txBody>
      </p:sp>
      <mc:AlternateContent xmlns:mc="http://schemas.openxmlformats.org/markup-compatibility/2006">
        <mc:Choice xmlns:p14="http://schemas.microsoft.com/office/powerpoint/2010/main" Requires="p14">
          <p:contentPart p14:bwMode="auto" r:id="rId3">
            <p14:nvContentPartPr>
              <p14:cNvPr id="7" name="Ink 6"/>
              <p14:cNvContentPartPr/>
              <p14:nvPr/>
            </p14:nvContentPartPr>
            <p14:xfrm>
              <a:off x="5339880" y="2419920"/>
              <a:ext cx="1947240" cy="4143600"/>
            </p14:xfrm>
          </p:contentPart>
        </mc:Choice>
        <mc:Fallback>
          <p:pic>
            <p:nvPicPr>
              <p:cNvPr id="7" name="Ink 6"/>
              <p:cNvPicPr/>
              <p:nvPr/>
            </p:nvPicPr>
            <p:blipFill>
              <a:blip r:embed="rId4"/>
              <a:stretch>
                <a:fillRect/>
              </a:stretch>
            </p:blipFill>
            <p:spPr>
              <a:xfrm>
                <a:off x="5330520" y="2410560"/>
                <a:ext cx="1965960" cy="4162320"/>
              </a:xfrm>
              <a:prstGeom prst="rect">
                <a:avLst/>
              </a:prstGeom>
            </p:spPr>
          </p:pic>
        </mc:Fallback>
      </mc:AlternateContent>
    </p:spTree>
    <p:extLst>
      <p:ext uri="{BB962C8B-B14F-4D97-AF65-F5344CB8AC3E}">
        <p14:creationId xmlns:p14="http://schemas.microsoft.com/office/powerpoint/2010/main" val="1934837408"/>
      </p:ext>
    </p:extLst>
  </p:cSld>
  <p:clrMapOvr>
    <a:masterClrMapping/>
  </p:clrMapOvr>
  <p:transition spd="slow">
    <p:cu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Shape 292"/>
          <p:cNvSpPr txBox="1">
            <a:spLocks noGrp="1"/>
          </p:cNvSpPr>
          <p:nvPr>
            <p:ph type="body" idx="1"/>
          </p:nvPr>
        </p:nvSpPr>
        <p:spPr>
          <a:xfrm>
            <a:off x="890550" y="416075"/>
            <a:ext cx="7362899" cy="780599"/>
          </a:xfrm>
          <a:prstGeom prst="rect">
            <a:avLst/>
          </a:prstGeom>
        </p:spPr>
        <p:txBody>
          <a:bodyPr lIns="91425" tIns="91425" rIns="91425" bIns="91425" anchor="t" anchorCtr="0">
            <a:noAutofit/>
          </a:bodyPr>
          <a:lstStyle/>
          <a:p>
            <a:pPr lvl="0" rtl="0">
              <a:spcBef>
                <a:spcPts val="0"/>
              </a:spcBef>
              <a:buClr>
                <a:srgbClr val="000000"/>
              </a:buClr>
              <a:buSzPct val="34375"/>
              <a:buFont typeface="Arial"/>
              <a:buNone/>
            </a:pPr>
            <a:r>
              <a:rPr lang="en" sz="3200">
                <a:solidFill>
                  <a:srgbClr val="000000"/>
                </a:solidFill>
                <a:latin typeface="Droid Serif"/>
                <a:ea typeface="Droid Serif"/>
                <a:cs typeface="Droid Serif"/>
                <a:sym typeface="Droid Serif"/>
              </a:rPr>
              <a:t>Consider this much spam:</a:t>
            </a:r>
          </a:p>
          <a:p>
            <a:pPr>
              <a:spcBef>
                <a:spcPts val="0"/>
              </a:spcBef>
              <a:buNone/>
            </a:pPr>
            <a:endParaRPr>
              <a:latin typeface="Droid Serif"/>
              <a:ea typeface="Droid Serif"/>
              <a:cs typeface="Droid Serif"/>
              <a:sym typeface="Droid Serif"/>
            </a:endParaRPr>
          </a:p>
        </p:txBody>
      </p:sp>
      <p:sp>
        <p:nvSpPr>
          <p:cNvPr id="293" name="Shape 293"/>
          <p:cNvSpPr txBox="1">
            <a:spLocks noGrp="1"/>
          </p:cNvSpPr>
          <p:nvPr>
            <p:ph type="body" idx="2"/>
          </p:nvPr>
        </p:nvSpPr>
        <p:spPr>
          <a:xfrm>
            <a:off x="63100" y="5326750"/>
            <a:ext cx="9004800" cy="1219500"/>
          </a:xfrm>
          <a:prstGeom prst="rect">
            <a:avLst/>
          </a:prstGeom>
        </p:spPr>
        <p:txBody>
          <a:bodyPr lIns="91425" tIns="91425" rIns="91425" bIns="91425" anchor="t" anchorCtr="0">
            <a:noAutofit/>
          </a:bodyPr>
          <a:lstStyle/>
          <a:p>
            <a:pPr lvl="0" algn="ctr" rtl="0">
              <a:spcBef>
                <a:spcPts val="0"/>
              </a:spcBef>
              <a:buNone/>
            </a:pPr>
            <a:r>
              <a:rPr lang="en" sz="3200" b="1" i="1">
                <a:solidFill>
                  <a:srgbClr val="000000"/>
                </a:solidFill>
                <a:latin typeface="Droid Serif"/>
                <a:ea typeface="Droid Serif"/>
                <a:cs typeface="Droid Serif"/>
                <a:sym typeface="Droid Serif"/>
              </a:rPr>
              <a:t>Why</a:t>
            </a:r>
            <a:r>
              <a:rPr lang="en" sz="3200">
                <a:solidFill>
                  <a:srgbClr val="000000"/>
                </a:solidFill>
                <a:latin typeface="Droid Serif"/>
                <a:ea typeface="Droid Serif"/>
                <a:cs typeface="Droid Serif"/>
                <a:sym typeface="Droid Serif"/>
              </a:rPr>
              <a:t> do we use  </a:t>
            </a:r>
            <a:r>
              <a:rPr lang="en" sz="4800" b="1">
                <a:solidFill>
                  <a:srgbClr val="0000FF"/>
                </a:solidFill>
                <a:latin typeface="Droid Serif"/>
                <a:ea typeface="Droid Serif"/>
                <a:cs typeface="Droid Serif"/>
                <a:sym typeface="Droid Serif"/>
              </a:rPr>
              <a:t>37</a:t>
            </a:r>
            <a:r>
              <a:rPr lang="en" sz="3200">
                <a:solidFill>
                  <a:srgbClr val="000000"/>
                </a:solidFill>
                <a:latin typeface="Droid Serif"/>
                <a:ea typeface="Droid Serif"/>
                <a:cs typeface="Droid Serif"/>
                <a:sym typeface="Droid Serif"/>
              </a:rPr>
              <a:t> to encode this amount?  </a:t>
            </a:r>
          </a:p>
        </p:txBody>
      </p:sp>
      <p:pic>
        <p:nvPicPr>
          <p:cNvPr id="294" name="Shape 294"/>
          <p:cNvPicPr preferRelativeResize="0"/>
          <p:nvPr/>
        </p:nvPicPr>
        <p:blipFill>
          <a:blip r:embed="rId3"/>
          <a:stretch>
            <a:fillRect/>
          </a:stretch>
        </p:blipFill>
        <p:spPr>
          <a:xfrm>
            <a:off x="801587" y="1529387"/>
            <a:ext cx="638175" cy="638175"/>
          </a:xfrm>
          <a:prstGeom prst="rect">
            <a:avLst/>
          </a:prstGeom>
          <a:noFill/>
          <a:ln>
            <a:noFill/>
          </a:ln>
        </p:spPr>
      </p:pic>
      <p:pic>
        <p:nvPicPr>
          <p:cNvPr id="295" name="Shape 295"/>
          <p:cNvPicPr preferRelativeResize="0"/>
          <p:nvPr/>
        </p:nvPicPr>
        <p:blipFill>
          <a:blip r:embed="rId3"/>
          <a:stretch>
            <a:fillRect/>
          </a:stretch>
        </p:blipFill>
        <p:spPr>
          <a:xfrm>
            <a:off x="1578787" y="1529387"/>
            <a:ext cx="638175" cy="638175"/>
          </a:xfrm>
          <a:prstGeom prst="rect">
            <a:avLst/>
          </a:prstGeom>
          <a:noFill/>
          <a:ln>
            <a:noFill/>
          </a:ln>
        </p:spPr>
      </p:pic>
      <p:pic>
        <p:nvPicPr>
          <p:cNvPr id="296" name="Shape 296"/>
          <p:cNvPicPr preferRelativeResize="0"/>
          <p:nvPr/>
        </p:nvPicPr>
        <p:blipFill>
          <a:blip r:embed="rId3"/>
          <a:stretch>
            <a:fillRect/>
          </a:stretch>
        </p:blipFill>
        <p:spPr>
          <a:xfrm>
            <a:off x="2355987" y="1529387"/>
            <a:ext cx="638175" cy="638175"/>
          </a:xfrm>
          <a:prstGeom prst="rect">
            <a:avLst/>
          </a:prstGeom>
          <a:noFill/>
          <a:ln>
            <a:noFill/>
          </a:ln>
        </p:spPr>
      </p:pic>
      <p:pic>
        <p:nvPicPr>
          <p:cNvPr id="297" name="Shape 297"/>
          <p:cNvPicPr preferRelativeResize="0"/>
          <p:nvPr/>
        </p:nvPicPr>
        <p:blipFill>
          <a:blip r:embed="rId3"/>
          <a:stretch>
            <a:fillRect/>
          </a:stretch>
        </p:blipFill>
        <p:spPr>
          <a:xfrm>
            <a:off x="3133187" y="1529387"/>
            <a:ext cx="638175" cy="638175"/>
          </a:xfrm>
          <a:prstGeom prst="rect">
            <a:avLst/>
          </a:prstGeom>
          <a:noFill/>
          <a:ln>
            <a:noFill/>
          </a:ln>
        </p:spPr>
      </p:pic>
      <p:pic>
        <p:nvPicPr>
          <p:cNvPr id="298" name="Shape 298"/>
          <p:cNvPicPr preferRelativeResize="0"/>
          <p:nvPr/>
        </p:nvPicPr>
        <p:blipFill>
          <a:blip r:embed="rId3"/>
          <a:stretch>
            <a:fillRect/>
          </a:stretch>
        </p:blipFill>
        <p:spPr>
          <a:xfrm>
            <a:off x="3910387" y="1529387"/>
            <a:ext cx="638175" cy="638175"/>
          </a:xfrm>
          <a:prstGeom prst="rect">
            <a:avLst/>
          </a:prstGeom>
          <a:noFill/>
          <a:ln>
            <a:noFill/>
          </a:ln>
        </p:spPr>
      </p:pic>
      <p:pic>
        <p:nvPicPr>
          <p:cNvPr id="299" name="Shape 299"/>
          <p:cNvPicPr preferRelativeResize="0"/>
          <p:nvPr/>
        </p:nvPicPr>
        <p:blipFill>
          <a:blip r:embed="rId3"/>
          <a:stretch>
            <a:fillRect/>
          </a:stretch>
        </p:blipFill>
        <p:spPr>
          <a:xfrm>
            <a:off x="4687587" y="1529387"/>
            <a:ext cx="638175" cy="638175"/>
          </a:xfrm>
          <a:prstGeom prst="rect">
            <a:avLst/>
          </a:prstGeom>
          <a:noFill/>
          <a:ln>
            <a:noFill/>
          </a:ln>
        </p:spPr>
      </p:pic>
      <p:pic>
        <p:nvPicPr>
          <p:cNvPr id="300" name="Shape 300"/>
          <p:cNvPicPr preferRelativeResize="0"/>
          <p:nvPr/>
        </p:nvPicPr>
        <p:blipFill>
          <a:blip r:embed="rId3"/>
          <a:stretch>
            <a:fillRect/>
          </a:stretch>
        </p:blipFill>
        <p:spPr>
          <a:xfrm>
            <a:off x="5464787" y="1529387"/>
            <a:ext cx="638175" cy="638175"/>
          </a:xfrm>
          <a:prstGeom prst="rect">
            <a:avLst/>
          </a:prstGeom>
          <a:noFill/>
          <a:ln>
            <a:noFill/>
          </a:ln>
        </p:spPr>
      </p:pic>
      <p:pic>
        <p:nvPicPr>
          <p:cNvPr id="301" name="Shape 301"/>
          <p:cNvPicPr preferRelativeResize="0"/>
          <p:nvPr/>
        </p:nvPicPr>
        <p:blipFill>
          <a:blip r:embed="rId3"/>
          <a:stretch>
            <a:fillRect/>
          </a:stretch>
        </p:blipFill>
        <p:spPr>
          <a:xfrm>
            <a:off x="6241987" y="1529387"/>
            <a:ext cx="638175" cy="638175"/>
          </a:xfrm>
          <a:prstGeom prst="rect">
            <a:avLst/>
          </a:prstGeom>
          <a:noFill/>
          <a:ln>
            <a:noFill/>
          </a:ln>
        </p:spPr>
      </p:pic>
      <p:pic>
        <p:nvPicPr>
          <p:cNvPr id="302" name="Shape 302"/>
          <p:cNvPicPr preferRelativeResize="0"/>
          <p:nvPr/>
        </p:nvPicPr>
        <p:blipFill>
          <a:blip r:embed="rId3"/>
          <a:stretch>
            <a:fillRect/>
          </a:stretch>
        </p:blipFill>
        <p:spPr>
          <a:xfrm>
            <a:off x="7019187" y="1529387"/>
            <a:ext cx="638175" cy="638175"/>
          </a:xfrm>
          <a:prstGeom prst="rect">
            <a:avLst/>
          </a:prstGeom>
          <a:noFill/>
          <a:ln>
            <a:noFill/>
          </a:ln>
        </p:spPr>
      </p:pic>
      <p:pic>
        <p:nvPicPr>
          <p:cNvPr id="303" name="Shape 303"/>
          <p:cNvPicPr preferRelativeResize="0"/>
          <p:nvPr/>
        </p:nvPicPr>
        <p:blipFill>
          <a:blip r:embed="rId3"/>
          <a:stretch>
            <a:fillRect/>
          </a:stretch>
        </p:blipFill>
        <p:spPr>
          <a:xfrm>
            <a:off x="7796387" y="1529387"/>
            <a:ext cx="638175" cy="638175"/>
          </a:xfrm>
          <a:prstGeom prst="rect">
            <a:avLst/>
          </a:prstGeom>
          <a:noFill/>
          <a:ln>
            <a:noFill/>
          </a:ln>
        </p:spPr>
      </p:pic>
      <p:pic>
        <p:nvPicPr>
          <p:cNvPr id="304" name="Shape 304"/>
          <p:cNvPicPr preferRelativeResize="0"/>
          <p:nvPr/>
        </p:nvPicPr>
        <p:blipFill>
          <a:blip r:embed="rId3"/>
          <a:stretch>
            <a:fillRect/>
          </a:stretch>
        </p:blipFill>
        <p:spPr>
          <a:xfrm>
            <a:off x="814337" y="2424087"/>
            <a:ext cx="638175" cy="638175"/>
          </a:xfrm>
          <a:prstGeom prst="rect">
            <a:avLst/>
          </a:prstGeom>
          <a:noFill/>
          <a:ln>
            <a:noFill/>
          </a:ln>
        </p:spPr>
      </p:pic>
      <p:pic>
        <p:nvPicPr>
          <p:cNvPr id="305" name="Shape 305"/>
          <p:cNvPicPr preferRelativeResize="0"/>
          <p:nvPr/>
        </p:nvPicPr>
        <p:blipFill>
          <a:blip r:embed="rId3"/>
          <a:stretch>
            <a:fillRect/>
          </a:stretch>
        </p:blipFill>
        <p:spPr>
          <a:xfrm>
            <a:off x="1591537" y="2424087"/>
            <a:ext cx="638175" cy="638175"/>
          </a:xfrm>
          <a:prstGeom prst="rect">
            <a:avLst/>
          </a:prstGeom>
          <a:noFill/>
          <a:ln>
            <a:noFill/>
          </a:ln>
        </p:spPr>
      </p:pic>
      <p:pic>
        <p:nvPicPr>
          <p:cNvPr id="306" name="Shape 306"/>
          <p:cNvPicPr preferRelativeResize="0"/>
          <p:nvPr/>
        </p:nvPicPr>
        <p:blipFill>
          <a:blip r:embed="rId3"/>
          <a:stretch>
            <a:fillRect/>
          </a:stretch>
        </p:blipFill>
        <p:spPr>
          <a:xfrm>
            <a:off x="2368737" y="2424087"/>
            <a:ext cx="638175" cy="638175"/>
          </a:xfrm>
          <a:prstGeom prst="rect">
            <a:avLst/>
          </a:prstGeom>
          <a:noFill/>
          <a:ln>
            <a:noFill/>
          </a:ln>
        </p:spPr>
      </p:pic>
      <p:pic>
        <p:nvPicPr>
          <p:cNvPr id="307" name="Shape 307"/>
          <p:cNvPicPr preferRelativeResize="0"/>
          <p:nvPr/>
        </p:nvPicPr>
        <p:blipFill>
          <a:blip r:embed="rId3"/>
          <a:stretch>
            <a:fillRect/>
          </a:stretch>
        </p:blipFill>
        <p:spPr>
          <a:xfrm>
            <a:off x="3145937" y="2424087"/>
            <a:ext cx="638175" cy="638175"/>
          </a:xfrm>
          <a:prstGeom prst="rect">
            <a:avLst/>
          </a:prstGeom>
          <a:noFill/>
          <a:ln>
            <a:noFill/>
          </a:ln>
        </p:spPr>
      </p:pic>
      <p:pic>
        <p:nvPicPr>
          <p:cNvPr id="308" name="Shape 308"/>
          <p:cNvPicPr preferRelativeResize="0"/>
          <p:nvPr/>
        </p:nvPicPr>
        <p:blipFill>
          <a:blip r:embed="rId3"/>
          <a:stretch>
            <a:fillRect/>
          </a:stretch>
        </p:blipFill>
        <p:spPr>
          <a:xfrm>
            <a:off x="3923137" y="2424087"/>
            <a:ext cx="638175" cy="638175"/>
          </a:xfrm>
          <a:prstGeom prst="rect">
            <a:avLst/>
          </a:prstGeom>
          <a:noFill/>
          <a:ln>
            <a:noFill/>
          </a:ln>
        </p:spPr>
      </p:pic>
      <p:pic>
        <p:nvPicPr>
          <p:cNvPr id="309" name="Shape 309"/>
          <p:cNvPicPr preferRelativeResize="0"/>
          <p:nvPr/>
        </p:nvPicPr>
        <p:blipFill>
          <a:blip r:embed="rId3"/>
          <a:stretch>
            <a:fillRect/>
          </a:stretch>
        </p:blipFill>
        <p:spPr>
          <a:xfrm>
            <a:off x="4700337" y="2424087"/>
            <a:ext cx="638175" cy="638175"/>
          </a:xfrm>
          <a:prstGeom prst="rect">
            <a:avLst/>
          </a:prstGeom>
          <a:noFill/>
          <a:ln>
            <a:noFill/>
          </a:ln>
        </p:spPr>
      </p:pic>
      <p:pic>
        <p:nvPicPr>
          <p:cNvPr id="310" name="Shape 310"/>
          <p:cNvPicPr preferRelativeResize="0"/>
          <p:nvPr/>
        </p:nvPicPr>
        <p:blipFill>
          <a:blip r:embed="rId3"/>
          <a:stretch>
            <a:fillRect/>
          </a:stretch>
        </p:blipFill>
        <p:spPr>
          <a:xfrm>
            <a:off x="5477537" y="2424087"/>
            <a:ext cx="638175" cy="638175"/>
          </a:xfrm>
          <a:prstGeom prst="rect">
            <a:avLst/>
          </a:prstGeom>
          <a:noFill/>
          <a:ln>
            <a:noFill/>
          </a:ln>
        </p:spPr>
      </p:pic>
      <p:pic>
        <p:nvPicPr>
          <p:cNvPr id="311" name="Shape 311"/>
          <p:cNvPicPr preferRelativeResize="0"/>
          <p:nvPr/>
        </p:nvPicPr>
        <p:blipFill>
          <a:blip r:embed="rId3"/>
          <a:stretch>
            <a:fillRect/>
          </a:stretch>
        </p:blipFill>
        <p:spPr>
          <a:xfrm>
            <a:off x="6254737" y="2424087"/>
            <a:ext cx="638175" cy="638175"/>
          </a:xfrm>
          <a:prstGeom prst="rect">
            <a:avLst/>
          </a:prstGeom>
          <a:noFill/>
          <a:ln>
            <a:noFill/>
          </a:ln>
        </p:spPr>
      </p:pic>
      <p:pic>
        <p:nvPicPr>
          <p:cNvPr id="312" name="Shape 312"/>
          <p:cNvPicPr preferRelativeResize="0"/>
          <p:nvPr/>
        </p:nvPicPr>
        <p:blipFill>
          <a:blip r:embed="rId3"/>
          <a:stretch>
            <a:fillRect/>
          </a:stretch>
        </p:blipFill>
        <p:spPr>
          <a:xfrm>
            <a:off x="7031937" y="2424087"/>
            <a:ext cx="638175" cy="638175"/>
          </a:xfrm>
          <a:prstGeom prst="rect">
            <a:avLst/>
          </a:prstGeom>
          <a:noFill/>
          <a:ln>
            <a:noFill/>
          </a:ln>
        </p:spPr>
      </p:pic>
      <p:pic>
        <p:nvPicPr>
          <p:cNvPr id="313" name="Shape 313"/>
          <p:cNvPicPr preferRelativeResize="0"/>
          <p:nvPr/>
        </p:nvPicPr>
        <p:blipFill>
          <a:blip r:embed="rId3"/>
          <a:stretch>
            <a:fillRect/>
          </a:stretch>
        </p:blipFill>
        <p:spPr>
          <a:xfrm>
            <a:off x="7809137" y="2424087"/>
            <a:ext cx="638175" cy="638175"/>
          </a:xfrm>
          <a:prstGeom prst="rect">
            <a:avLst/>
          </a:prstGeom>
          <a:noFill/>
          <a:ln>
            <a:noFill/>
          </a:ln>
        </p:spPr>
      </p:pic>
      <p:pic>
        <p:nvPicPr>
          <p:cNvPr id="314" name="Shape 314"/>
          <p:cNvPicPr preferRelativeResize="0"/>
          <p:nvPr/>
        </p:nvPicPr>
        <p:blipFill>
          <a:blip r:embed="rId3"/>
          <a:stretch>
            <a:fillRect/>
          </a:stretch>
        </p:blipFill>
        <p:spPr>
          <a:xfrm>
            <a:off x="814337" y="3338487"/>
            <a:ext cx="638175" cy="638175"/>
          </a:xfrm>
          <a:prstGeom prst="rect">
            <a:avLst/>
          </a:prstGeom>
          <a:noFill/>
          <a:ln>
            <a:noFill/>
          </a:ln>
        </p:spPr>
      </p:pic>
      <p:pic>
        <p:nvPicPr>
          <p:cNvPr id="315" name="Shape 315"/>
          <p:cNvPicPr preferRelativeResize="0"/>
          <p:nvPr/>
        </p:nvPicPr>
        <p:blipFill>
          <a:blip r:embed="rId3"/>
          <a:stretch>
            <a:fillRect/>
          </a:stretch>
        </p:blipFill>
        <p:spPr>
          <a:xfrm>
            <a:off x="1591537" y="3338487"/>
            <a:ext cx="638175" cy="638175"/>
          </a:xfrm>
          <a:prstGeom prst="rect">
            <a:avLst/>
          </a:prstGeom>
          <a:noFill/>
          <a:ln>
            <a:noFill/>
          </a:ln>
        </p:spPr>
      </p:pic>
      <p:pic>
        <p:nvPicPr>
          <p:cNvPr id="316" name="Shape 316"/>
          <p:cNvPicPr preferRelativeResize="0"/>
          <p:nvPr/>
        </p:nvPicPr>
        <p:blipFill>
          <a:blip r:embed="rId3"/>
          <a:stretch>
            <a:fillRect/>
          </a:stretch>
        </p:blipFill>
        <p:spPr>
          <a:xfrm>
            <a:off x="2368737" y="3338487"/>
            <a:ext cx="638175" cy="638175"/>
          </a:xfrm>
          <a:prstGeom prst="rect">
            <a:avLst/>
          </a:prstGeom>
          <a:noFill/>
          <a:ln>
            <a:noFill/>
          </a:ln>
        </p:spPr>
      </p:pic>
      <p:pic>
        <p:nvPicPr>
          <p:cNvPr id="317" name="Shape 317"/>
          <p:cNvPicPr preferRelativeResize="0"/>
          <p:nvPr/>
        </p:nvPicPr>
        <p:blipFill>
          <a:blip r:embed="rId3"/>
          <a:stretch>
            <a:fillRect/>
          </a:stretch>
        </p:blipFill>
        <p:spPr>
          <a:xfrm>
            <a:off x="3145937" y="3338487"/>
            <a:ext cx="638175" cy="638175"/>
          </a:xfrm>
          <a:prstGeom prst="rect">
            <a:avLst/>
          </a:prstGeom>
          <a:noFill/>
          <a:ln>
            <a:noFill/>
          </a:ln>
        </p:spPr>
      </p:pic>
      <p:pic>
        <p:nvPicPr>
          <p:cNvPr id="318" name="Shape 318"/>
          <p:cNvPicPr preferRelativeResize="0"/>
          <p:nvPr/>
        </p:nvPicPr>
        <p:blipFill>
          <a:blip r:embed="rId3"/>
          <a:stretch>
            <a:fillRect/>
          </a:stretch>
        </p:blipFill>
        <p:spPr>
          <a:xfrm>
            <a:off x="3923137" y="3338487"/>
            <a:ext cx="638175" cy="638175"/>
          </a:xfrm>
          <a:prstGeom prst="rect">
            <a:avLst/>
          </a:prstGeom>
          <a:noFill/>
          <a:ln>
            <a:noFill/>
          </a:ln>
        </p:spPr>
      </p:pic>
      <p:pic>
        <p:nvPicPr>
          <p:cNvPr id="319" name="Shape 319"/>
          <p:cNvPicPr preferRelativeResize="0"/>
          <p:nvPr/>
        </p:nvPicPr>
        <p:blipFill>
          <a:blip r:embed="rId3"/>
          <a:stretch>
            <a:fillRect/>
          </a:stretch>
        </p:blipFill>
        <p:spPr>
          <a:xfrm>
            <a:off x="4700337" y="3338487"/>
            <a:ext cx="638175" cy="638175"/>
          </a:xfrm>
          <a:prstGeom prst="rect">
            <a:avLst/>
          </a:prstGeom>
          <a:noFill/>
          <a:ln>
            <a:noFill/>
          </a:ln>
        </p:spPr>
      </p:pic>
      <p:pic>
        <p:nvPicPr>
          <p:cNvPr id="320" name="Shape 320"/>
          <p:cNvPicPr preferRelativeResize="0"/>
          <p:nvPr/>
        </p:nvPicPr>
        <p:blipFill>
          <a:blip r:embed="rId3"/>
          <a:stretch>
            <a:fillRect/>
          </a:stretch>
        </p:blipFill>
        <p:spPr>
          <a:xfrm>
            <a:off x="5477537" y="3338487"/>
            <a:ext cx="638175" cy="638175"/>
          </a:xfrm>
          <a:prstGeom prst="rect">
            <a:avLst/>
          </a:prstGeom>
          <a:noFill/>
          <a:ln>
            <a:noFill/>
          </a:ln>
        </p:spPr>
      </p:pic>
      <p:pic>
        <p:nvPicPr>
          <p:cNvPr id="321" name="Shape 321"/>
          <p:cNvPicPr preferRelativeResize="0"/>
          <p:nvPr/>
        </p:nvPicPr>
        <p:blipFill>
          <a:blip r:embed="rId3"/>
          <a:stretch>
            <a:fillRect/>
          </a:stretch>
        </p:blipFill>
        <p:spPr>
          <a:xfrm>
            <a:off x="6254737" y="3338487"/>
            <a:ext cx="638175" cy="638175"/>
          </a:xfrm>
          <a:prstGeom prst="rect">
            <a:avLst/>
          </a:prstGeom>
          <a:noFill/>
          <a:ln>
            <a:noFill/>
          </a:ln>
        </p:spPr>
      </p:pic>
      <p:pic>
        <p:nvPicPr>
          <p:cNvPr id="322" name="Shape 322"/>
          <p:cNvPicPr preferRelativeResize="0"/>
          <p:nvPr/>
        </p:nvPicPr>
        <p:blipFill>
          <a:blip r:embed="rId3"/>
          <a:stretch>
            <a:fillRect/>
          </a:stretch>
        </p:blipFill>
        <p:spPr>
          <a:xfrm>
            <a:off x="7031937" y="3338487"/>
            <a:ext cx="638175" cy="638175"/>
          </a:xfrm>
          <a:prstGeom prst="rect">
            <a:avLst/>
          </a:prstGeom>
          <a:noFill/>
          <a:ln>
            <a:noFill/>
          </a:ln>
        </p:spPr>
      </p:pic>
      <p:pic>
        <p:nvPicPr>
          <p:cNvPr id="323" name="Shape 323"/>
          <p:cNvPicPr preferRelativeResize="0"/>
          <p:nvPr/>
        </p:nvPicPr>
        <p:blipFill>
          <a:blip r:embed="rId3"/>
          <a:stretch>
            <a:fillRect/>
          </a:stretch>
        </p:blipFill>
        <p:spPr>
          <a:xfrm>
            <a:off x="7809137" y="3338487"/>
            <a:ext cx="638175" cy="638175"/>
          </a:xfrm>
          <a:prstGeom prst="rect">
            <a:avLst/>
          </a:prstGeom>
          <a:noFill/>
          <a:ln>
            <a:noFill/>
          </a:ln>
        </p:spPr>
      </p:pic>
      <p:pic>
        <p:nvPicPr>
          <p:cNvPr id="324" name="Shape 324"/>
          <p:cNvPicPr preferRelativeResize="0"/>
          <p:nvPr/>
        </p:nvPicPr>
        <p:blipFill>
          <a:blip r:embed="rId3"/>
          <a:stretch>
            <a:fillRect/>
          </a:stretch>
        </p:blipFill>
        <p:spPr>
          <a:xfrm>
            <a:off x="814337" y="4252887"/>
            <a:ext cx="638175" cy="638175"/>
          </a:xfrm>
          <a:prstGeom prst="rect">
            <a:avLst/>
          </a:prstGeom>
          <a:noFill/>
          <a:ln>
            <a:noFill/>
          </a:ln>
        </p:spPr>
      </p:pic>
      <p:pic>
        <p:nvPicPr>
          <p:cNvPr id="325" name="Shape 325"/>
          <p:cNvPicPr preferRelativeResize="0"/>
          <p:nvPr/>
        </p:nvPicPr>
        <p:blipFill>
          <a:blip r:embed="rId3"/>
          <a:stretch>
            <a:fillRect/>
          </a:stretch>
        </p:blipFill>
        <p:spPr>
          <a:xfrm>
            <a:off x="1591537" y="4252887"/>
            <a:ext cx="638175" cy="638175"/>
          </a:xfrm>
          <a:prstGeom prst="rect">
            <a:avLst/>
          </a:prstGeom>
          <a:noFill/>
          <a:ln>
            <a:noFill/>
          </a:ln>
        </p:spPr>
      </p:pic>
      <p:pic>
        <p:nvPicPr>
          <p:cNvPr id="326" name="Shape 326"/>
          <p:cNvPicPr preferRelativeResize="0"/>
          <p:nvPr/>
        </p:nvPicPr>
        <p:blipFill>
          <a:blip r:embed="rId3"/>
          <a:stretch>
            <a:fillRect/>
          </a:stretch>
        </p:blipFill>
        <p:spPr>
          <a:xfrm>
            <a:off x="2368737" y="4252887"/>
            <a:ext cx="638175" cy="638175"/>
          </a:xfrm>
          <a:prstGeom prst="rect">
            <a:avLst/>
          </a:prstGeom>
          <a:noFill/>
          <a:ln>
            <a:noFill/>
          </a:ln>
        </p:spPr>
      </p:pic>
      <p:pic>
        <p:nvPicPr>
          <p:cNvPr id="327" name="Shape 327"/>
          <p:cNvPicPr preferRelativeResize="0"/>
          <p:nvPr/>
        </p:nvPicPr>
        <p:blipFill>
          <a:blip r:embed="rId3"/>
          <a:stretch>
            <a:fillRect/>
          </a:stretch>
        </p:blipFill>
        <p:spPr>
          <a:xfrm>
            <a:off x="3145937" y="4252887"/>
            <a:ext cx="638175" cy="638175"/>
          </a:xfrm>
          <a:prstGeom prst="rect">
            <a:avLst/>
          </a:prstGeom>
          <a:noFill/>
          <a:ln>
            <a:noFill/>
          </a:ln>
        </p:spPr>
      </p:pic>
      <p:pic>
        <p:nvPicPr>
          <p:cNvPr id="328" name="Shape 328"/>
          <p:cNvPicPr preferRelativeResize="0"/>
          <p:nvPr/>
        </p:nvPicPr>
        <p:blipFill>
          <a:blip r:embed="rId3"/>
          <a:stretch>
            <a:fillRect/>
          </a:stretch>
        </p:blipFill>
        <p:spPr>
          <a:xfrm>
            <a:off x="3923137" y="4252887"/>
            <a:ext cx="638175" cy="638175"/>
          </a:xfrm>
          <a:prstGeom prst="rect">
            <a:avLst/>
          </a:prstGeom>
          <a:noFill/>
          <a:ln>
            <a:noFill/>
          </a:ln>
        </p:spPr>
      </p:pic>
      <p:pic>
        <p:nvPicPr>
          <p:cNvPr id="329" name="Shape 329"/>
          <p:cNvPicPr preferRelativeResize="0"/>
          <p:nvPr/>
        </p:nvPicPr>
        <p:blipFill>
          <a:blip r:embed="rId3"/>
          <a:stretch>
            <a:fillRect/>
          </a:stretch>
        </p:blipFill>
        <p:spPr>
          <a:xfrm>
            <a:off x="4700337" y="4252887"/>
            <a:ext cx="638175" cy="638175"/>
          </a:xfrm>
          <a:prstGeom prst="rect">
            <a:avLst/>
          </a:prstGeom>
          <a:noFill/>
          <a:ln>
            <a:noFill/>
          </a:ln>
        </p:spPr>
      </p:pic>
      <p:pic>
        <p:nvPicPr>
          <p:cNvPr id="330" name="Shape 330"/>
          <p:cNvPicPr preferRelativeResize="0"/>
          <p:nvPr/>
        </p:nvPicPr>
        <p:blipFill>
          <a:blip r:embed="rId3"/>
          <a:stretch>
            <a:fillRect/>
          </a:stretch>
        </p:blipFill>
        <p:spPr>
          <a:xfrm>
            <a:off x="5477537" y="4252887"/>
            <a:ext cx="638175" cy="638175"/>
          </a:xfrm>
          <a:prstGeom prst="rect">
            <a:avLst/>
          </a:prstGeom>
          <a:noFill/>
          <a:ln>
            <a:noFill/>
          </a:ln>
        </p:spPr>
      </p:pic>
      <mc:AlternateContent xmlns:mc="http://schemas.openxmlformats.org/markup-compatibility/2006">
        <mc:Choice xmlns:p14="http://schemas.microsoft.com/office/powerpoint/2010/main" Requires="p14">
          <p:contentPart p14:bwMode="auto" r:id="rId4">
            <p14:nvContentPartPr>
              <p14:cNvPr id="3" name="Ink 2"/>
              <p14:cNvContentPartPr/>
              <p14:nvPr/>
            </p14:nvContentPartPr>
            <p14:xfrm>
              <a:off x="3544920" y="6143760"/>
              <a:ext cx="447120" cy="285840"/>
            </p14:xfrm>
          </p:contentPart>
        </mc:Choice>
        <mc:Fallback>
          <p:pic>
            <p:nvPicPr>
              <p:cNvPr id="3" name="Ink 2"/>
              <p:cNvPicPr/>
              <p:nvPr/>
            </p:nvPicPr>
            <p:blipFill>
              <a:blip r:embed="rId5"/>
              <a:stretch>
                <a:fillRect/>
              </a:stretch>
            </p:blipFill>
            <p:spPr>
              <a:xfrm>
                <a:off x="3535560" y="6134400"/>
                <a:ext cx="465840" cy="304560"/>
              </a:xfrm>
              <a:prstGeom prst="rect">
                <a:avLst/>
              </a:prstGeom>
            </p:spPr>
          </p:pic>
        </mc:Fallback>
      </mc:AlternateContent>
    </p:spTree>
  </p:cSld>
  <p:clrMapOvr>
    <a:masterClrMapping/>
  </p:clrMapOvr>
  <p:transition spd="slow">
    <p:cu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Shape 335"/>
          <p:cNvSpPr txBox="1">
            <a:spLocks noGrp="1"/>
          </p:cNvSpPr>
          <p:nvPr>
            <p:ph type="body" idx="1"/>
          </p:nvPr>
        </p:nvSpPr>
        <p:spPr>
          <a:xfrm>
            <a:off x="1902150" y="3768700"/>
            <a:ext cx="4253699" cy="624599"/>
          </a:xfrm>
          <a:prstGeom prst="rect">
            <a:avLst/>
          </a:prstGeom>
        </p:spPr>
        <p:txBody>
          <a:bodyPr lIns="91425" tIns="91425" rIns="91425" bIns="91425" anchor="t" anchorCtr="0">
            <a:noAutofit/>
          </a:bodyPr>
          <a:lstStyle/>
          <a:p>
            <a:pPr lvl="0" algn="ctr" rtl="0">
              <a:spcBef>
                <a:spcPts val="0"/>
              </a:spcBef>
              <a:buClr>
                <a:srgbClr val="000000"/>
              </a:buClr>
              <a:buSzPct val="45833"/>
              <a:buFont typeface="Arial"/>
              <a:buNone/>
            </a:pPr>
            <a:r>
              <a:rPr lang="en" sz="2400">
                <a:solidFill>
                  <a:srgbClr val="000000"/>
                </a:solidFill>
                <a:latin typeface="Droid Serif"/>
                <a:ea typeface="Droid Serif"/>
                <a:cs typeface="Droid Serif"/>
                <a:sym typeface="Droid Serif"/>
              </a:rPr>
              <a:t>The </a:t>
            </a:r>
            <a:r>
              <a:rPr lang="en" sz="2400" b="1">
                <a:solidFill>
                  <a:srgbClr val="9900FF"/>
                </a:solidFill>
                <a:latin typeface="Droid Serif"/>
                <a:ea typeface="Droid Serif"/>
                <a:cs typeface="Droid Serif"/>
                <a:sym typeface="Droid Serif"/>
              </a:rPr>
              <a:t>7</a:t>
            </a:r>
            <a:r>
              <a:rPr lang="en" sz="2400">
                <a:solidFill>
                  <a:srgbClr val="000000"/>
                </a:solidFill>
                <a:latin typeface="Droid Serif"/>
                <a:ea typeface="Droid Serif"/>
                <a:cs typeface="Droid Serif"/>
                <a:sym typeface="Droid Serif"/>
              </a:rPr>
              <a:t> means "seven ones"</a:t>
            </a:r>
          </a:p>
          <a:p>
            <a:pPr lvl="0" algn="ctr" rtl="0">
              <a:spcBef>
                <a:spcPts val="0"/>
              </a:spcBef>
              <a:buNone/>
            </a:pPr>
            <a:endParaRPr sz="2400">
              <a:latin typeface="Droid Serif"/>
              <a:ea typeface="Droid Serif"/>
              <a:cs typeface="Droid Serif"/>
              <a:sym typeface="Droid Serif"/>
            </a:endParaRPr>
          </a:p>
        </p:txBody>
      </p:sp>
      <p:sp>
        <p:nvSpPr>
          <p:cNvPr id="336" name="Shape 336"/>
          <p:cNvSpPr txBox="1"/>
          <p:nvPr/>
        </p:nvSpPr>
        <p:spPr>
          <a:xfrm>
            <a:off x="1506325" y="446300"/>
            <a:ext cx="5982599" cy="1445399"/>
          </a:xfrm>
          <a:prstGeom prst="rect">
            <a:avLst/>
          </a:prstGeom>
        </p:spPr>
        <p:txBody>
          <a:bodyPr lIns="91425" tIns="91425" rIns="91425" bIns="91425" anchor="ctr" anchorCtr="0">
            <a:noAutofit/>
          </a:bodyPr>
          <a:lstStyle/>
          <a:p>
            <a:pPr lvl="0" algn="ctr" rtl="0">
              <a:spcBef>
                <a:spcPts val="0"/>
              </a:spcBef>
              <a:buNone/>
            </a:pPr>
            <a:r>
              <a:rPr lang="en" sz="7200" b="1">
                <a:solidFill>
                  <a:srgbClr val="0000FF"/>
                </a:solidFill>
                <a:latin typeface="Droid Serif"/>
                <a:ea typeface="Droid Serif"/>
                <a:cs typeface="Droid Serif"/>
                <a:sym typeface="Droid Serif"/>
              </a:rPr>
              <a:t>3 </a:t>
            </a:r>
            <a:r>
              <a:rPr lang="en" sz="7200" b="1">
                <a:solidFill>
                  <a:srgbClr val="9900FF"/>
                </a:solidFill>
                <a:latin typeface="Droid Serif"/>
                <a:ea typeface="Droid Serif"/>
                <a:cs typeface="Droid Serif"/>
                <a:sym typeface="Droid Serif"/>
              </a:rPr>
              <a:t>7</a:t>
            </a:r>
          </a:p>
        </p:txBody>
      </p:sp>
      <p:sp>
        <p:nvSpPr>
          <p:cNvPr id="337" name="Shape 337"/>
          <p:cNvSpPr txBox="1">
            <a:spLocks noGrp="1"/>
          </p:cNvSpPr>
          <p:nvPr>
            <p:ph type="body" idx="2"/>
          </p:nvPr>
        </p:nvSpPr>
        <p:spPr>
          <a:xfrm>
            <a:off x="418150" y="2388850"/>
            <a:ext cx="4253699" cy="624599"/>
          </a:xfrm>
          <a:prstGeom prst="rect">
            <a:avLst/>
          </a:prstGeom>
        </p:spPr>
        <p:txBody>
          <a:bodyPr lIns="91425" tIns="91425" rIns="91425" bIns="91425" anchor="t" anchorCtr="0">
            <a:noAutofit/>
          </a:bodyPr>
          <a:lstStyle/>
          <a:p>
            <a:pPr lvl="0" algn="ctr" rtl="0">
              <a:spcBef>
                <a:spcPts val="0"/>
              </a:spcBef>
              <a:buClr>
                <a:srgbClr val="000000"/>
              </a:buClr>
              <a:buSzPct val="45833"/>
              <a:buFont typeface="Arial"/>
              <a:buNone/>
            </a:pPr>
            <a:r>
              <a:rPr lang="en" sz="2400" dirty="0">
                <a:solidFill>
                  <a:srgbClr val="000000"/>
                </a:solidFill>
                <a:latin typeface="Droid Serif"/>
                <a:ea typeface="Droid Serif"/>
                <a:cs typeface="Droid Serif"/>
                <a:sym typeface="Droid Serif"/>
              </a:rPr>
              <a:t>The </a:t>
            </a:r>
            <a:r>
              <a:rPr lang="en" sz="2400" b="1" dirty="0">
                <a:solidFill>
                  <a:srgbClr val="0000FF"/>
                </a:solidFill>
                <a:latin typeface="Droid Serif"/>
                <a:ea typeface="Droid Serif"/>
                <a:cs typeface="Droid Serif"/>
                <a:sym typeface="Droid Serif"/>
              </a:rPr>
              <a:t>3</a:t>
            </a:r>
            <a:r>
              <a:rPr lang="en" sz="2400" dirty="0">
                <a:solidFill>
                  <a:srgbClr val="000000"/>
                </a:solidFill>
                <a:latin typeface="Droid Serif"/>
                <a:ea typeface="Droid Serif"/>
                <a:cs typeface="Droid Serif"/>
                <a:sym typeface="Droid Serif"/>
              </a:rPr>
              <a:t> means "three tens"</a:t>
            </a:r>
          </a:p>
          <a:p>
            <a:pPr lvl="0" algn="ctr" rtl="0">
              <a:spcBef>
                <a:spcPts val="0"/>
              </a:spcBef>
              <a:buNone/>
            </a:pPr>
            <a:endParaRPr sz="2400" dirty="0">
              <a:latin typeface="Droid Serif"/>
              <a:ea typeface="Droid Serif"/>
              <a:cs typeface="Droid Serif"/>
              <a:sym typeface="Droid Serif"/>
            </a:endParaRPr>
          </a:p>
        </p:txBody>
      </p:sp>
      <p:sp>
        <p:nvSpPr>
          <p:cNvPr id="338" name="Shape 338"/>
          <p:cNvSpPr txBox="1">
            <a:spLocks noGrp="1"/>
          </p:cNvSpPr>
          <p:nvPr>
            <p:ph type="body" idx="3"/>
          </p:nvPr>
        </p:nvSpPr>
        <p:spPr>
          <a:xfrm>
            <a:off x="745425" y="5304600"/>
            <a:ext cx="5982599" cy="1093199"/>
          </a:xfrm>
          <a:prstGeom prst="rect">
            <a:avLst/>
          </a:prstGeom>
        </p:spPr>
        <p:txBody>
          <a:bodyPr lIns="91425" tIns="91425" rIns="91425" bIns="91425" anchor="t" anchorCtr="0">
            <a:noAutofit/>
          </a:bodyPr>
          <a:lstStyle/>
          <a:p>
            <a:pPr lvl="0" algn="ctr" rtl="0">
              <a:spcBef>
                <a:spcPts val="0"/>
              </a:spcBef>
              <a:buNone/>
            </a:pPr>
            <a:r>
              <a:rPr lang="en" sz="2400">
                <a:solidFill>
                  <a:srgbClr val="000000"/>
                </a:solidFill>
                <a:latin typeface="Droid Serif"/>
                <a:ea typeface="Droid Serif"/>
                <a:cs typeface="Droid Serif"/>
                <a:sym typeface="Droid Serif"/>
              </a:rPr>
              <a:t>Together, they represent the total amount (what we call thirty-seven) </a:t>
            </a:r>
          </a:p>
        </p:txBody>
      </p:sp>
      <p:sp>
        <p:nvSpPr>
          <p:cNvPr id="339" name="Shape 339"/>
          <p:cNvSpPr txBox="1"/>
          <p:nvPr/>
        </p:nvSpPr>
        <p:spPr>
          <a:xfrm>
            <a:off x="6936000" y="2192950"/>
            <a:ext cx="1363800" cy="820499"/>
          </a:xfrm>
          <a:prstGeom prst="rect">
            <a:avLst/>
          </a:prstGeom>
        </p:spPr>
        <p:txBody>
          <a:bodyPr lIns="91425" tIns="91425" rIns="91425" bIns="91425" anchor="ctr" anchorCtr="0">
            <a:noAutofit/>
          </a:bodyPr>
          <a:lstStyle/>
          <a:p>
            <a:pPr lvl="0" rtl="0">
              <a:spcBef>
                <a:spcPts val="0"/>
              </a:spcBef>
              <a:buNone/>
            </a:pPr>
            <a:r>
              <a:rPr lang="en" sz="3600" b="1">
                <a:solidFill>
                  <a:srgbClr val="0000FF"/>
                </a:solidFill>
                <a:latin typeface="Droid Serif"/>
                <a:ea typeface="Droid Serif"/>
                <a:cs typeface="Droid Serif"/>
                <a:sym typeface="Droid Serif"/>
              </a:rPr>
              <a:t>3</a:t>
            </a:r>
            <a:r>
              <a:rPr lang="en" sz="3600" b="1">
                <a:latin typeface="Droid Serif"/>
                <a:ea typeface="Droid Serif"/>
                <a:cs typeface="Droid Serif"/>
                <a:sym typeface="Droid Serif"/>
              </a:rPr>
              <a:t>*10</a:t>
            </a:r>
          </a:p>
        </p:txBody>
      </p:sp>
      <p:sp>
        <p:nvSpPr>
          <p:cNvPr id="340" name="Shape 340"/>
          <p:cNvSpPr txBox="1"/>
          <p:nvPr/>
        </p:nvSpPr>
        <p:spPr>
          <a:xfrm>
            <a:off x="6936000" y="3572800"/>
            <a:ext cx="1163099" cy="820499"/>
          </a:xfrm>
          <a:prstGeom prst="rect">
            <a:avLst/>
          </a:prstGeom>
        </p:spPr>
        <p:txBody>
          <a:bodyPr lIns="91425" tIns="91425" rIns="91425" bIns="91425" anchor="ctr" anchorCtr="0">
            <a:noAutofit/>
          </a:bodyPr>
          <a:lstStyle/>
          <a:p>
            <a:pPr lvl="0" rtl="0">
              <a:spcBef>
                <a:spcPts val="0"/>
              </a:spcBef>
              <a:buNone/>
            </a:pPr>
            <a:r>
              <a:rPr lang="en" sz="3600" b="1">
                <a:solidFill>
                  <a:srgbClr val="9900FF"/>
                </a:solidFill>
                <a:latin typeface="Droid Serif"/>
                <a:ea typeface="Droid Serif"/>
                <a:cs typeface="Droid Serif"/>
                <a:sym typeface="Droid Serif"/>
              </a:rPr>
              <a:t>7</a:t>
            </a:r>
            <a:r>
              <a:rPr lang="en" sz="3600" b="1">
                <a:latin typeface="Droid Serif"/>
                <a:ea typeface="Droid Serif"/>
                <a:cs typeface="Droid Serif"/>
                <a:sym typeface="Droid Serif"/>
              </a:rPr>
              <a:t>*1</a:t>
            </a:r>
          </a:p>
        </p:txBody>
      </p:sp>
      <p:sp>
        <p:nvSpPr>
          <p:cNvPr id="341" name="Shape 341"/>
          <p:cNvSpPr txBox="1"/>
          <p:nvPr/>
        </p:nvSpPr>
        <p:spPr>
          <a:xfrm>
            <a:off x="3468000" y="1431750"/>
            <a:ext cx="1363800" cy="537899"/>
          </a:xfrm>
          <a:prstGeom prst="rect">
            <a:avLst/>
          </a:prstGeom>
        </p:spPr>
        <p:txBody>
          <a:bodyPr lIns="91425" tIns="91425" rIns="91425" bIns="91425" anchor="ctr" anchorCtr="0">
            <a:noAutofit/>
          </a:bodyPr>
          <a:lstStyle/>
          <a:p>
            <a:pPr lvl="0" algn="ctr" rtl="0">
              <a:spcBef>
                <a:spcPts val="0"/>
              </a:spcBef>
              <a:buNone/>
            </a:pPr>
            <a:r>
              <a:rPr lang="en" sz="1800">
                <a:latin typeface="Droid Serif"/>
                <a:ea typeface="Droid Serif"/>
                <a:cs typeface="Droid Serif"/>
                <a:sym typeface="Droid Serif"/>
              </a:rPr>
              <a:t>tens</a:t>
            </a:r>
          </a:p>
        </p:txBody>
      </p:sp>
      <p:sp>
        <p:nvSpPr>
          <p:cNvPr id="342" name="Shape 342"/>
          <p:cNvSpPr txBox="1"/>
          <p:nvPr/>
        </p:nvSpPr>
        <p:spPr>
          <a:xfrm>
            <a:off x="4153800" y="1431750"/>
            <a:ext cx="1363800" cy="537899"/>
          </a:xfrm>
          <a:prstGeom prst="rect">
            <a:avLst/>
          </a:prstGeom>
        </p:spPr>
        <p:txBody>
          <a:bodyPr lIns="91425" tIns="91425" rIns="91425" bIns="91425" anchor="ctr" anchorCtr="0">
            <a:noAutofit/>
          </a:bodyPr>
          <a:lstStyle/>
          <a:p>
            <a:pPr lvl="0" algn="ctr" rtl="0">
              <a:spcBef>
                <a:spcPts val="0"/>
              </a:spcBef>
              <a:buNone/>
            </a:pPr>
            <a:r>
              <a:rPr lang="en" sz="1800">
                <a:latin typeface="Droid Serif"/>
                <a:ea typeface="Droid Serif"/>
                <a:cs typeface="Droid Serif"/>
                <a:sym typeface="Droid Serif"/>
              </a:rPr>
              <a:t>ones</a:t>
            </a:r>
          </a:p>
        </p:txBody>
      </p:sp>
      <p:sp>
        <p:nvSpPr>
          <p:cNvPr id="343" name="Shape 343"/>
          <p:cNvSpPr txBox="1"/>
          <p:nvPr/>
        </p:nvSpPr>
        <p:spPr>
          <a:xfrm>
            <a:off x="7058625" y="5440950"/>
            <a:ext cx="1363800" cy="820499"/>
          </a:xfrm>
          <a:prstGeom prst="rect">
            <a:avLst/>
          </a:prstGeom>
        </p:spPr>
        <p:txBody>
          <a:bodyPr lIns="91425" tIns="91425" rIns="91425" bIns="91425" anchor="ctr" anchorCtr="0">
            <a:noAutofit/>
          </a:bodyPr>
          <a:lstStyle/>
          <a:p>
            <a:pPr lvl="0" rtl="0">
              <a:spcBef>
                <a:spcPts val="0"/>
              </a:spcBef>
              <a:buNone/>
            </a:pPr>
            <a:r>
              <a:rPr lang="en" sz="3600" b="1">
                <a:solidFill>
                  <a:srgbClr val="0000FF"/>
                </a:solidFill>
                <a:latin typeface="Droid Serif"/>
                <a:ea typeface="Droid Serif"/>
                <a:cs typeface="Droid Serif"/>
                <a:sym typeface="Droid Serif"/>
              </a:rPr>
              <a:t>3</a:t>
            </a:r>
            <a:r>
              <a:rPr lang="en" sz="3600" b="1">
                <a:solidFill>
                  <a:srgbClr val="9900FF"/>
                </a:solidFill>
                <a:latin typeface="Droid Serif"/>
                <a:ea typeface="Droid Serif"/>
                <a:cs typeface="Droid Serif"/>
                <a:sym typeface="Droid Serif"/>
              </a:rPr>
              <a:t>7</a:t>
            </a:r>
          </a:p>
        </p:txBody>
      </p:sp>
    </p:spTree>
  </p:cSld>
  <p:clrMapOvr>
    <a:masterClrMapping/>
  </p:clrMapOvr>
  <p:transition spd="slow">
    <p:cu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Shape 439"/>
          <p:cNvSpPr txBox="1"/>
          <p:nvPr/>
        </p:nvSpPr>
        <p:spPr>
          <a:xfrm>
            <a:off x="4704225" y="3979250"/>
            <a:ext cx="1363800" cy="537899"/>
          </a:xfrm>
          <a:prstGeom prst="rect">
            <a:avLst/>
          </a:prstGeom>
        </p:spPr>
        <p:txBody>
          <a:bodyPr lIns="91425" tIns="91425" rIns="91425" bIns="91425" anchor="ctr" anchorCtr="0">
            <a:noAutofit/>
          </a:bodyPr>
          <a:lstStyle/>
          <a:p>
            <a:pPr lvl="0" algn="ctr" rtl="0">
              <a:spcBef>
                <a:spcPts val="0"/>
              </a:spcBef>
              <a:buNone/>
            </a:pPr>
            <a:r>
              <a:rPr lang="en" sz="1800">
                <a:latin typeface="Droid Serif"/>
                <a:ea typeface="Droid Serif"/>
                <a:cs typeface="Droid Serif"/>
                <a:sym typeface="Droid Serif"/>
              </a:rPr>
              <a:t>ones</a:t>
            </a:r>
          </a:p>
        </p:txBody>
      </p:sp>
      <p:sp>
        <p:nvSpPr>
          <p:cNvPr id="440" name="Shape 440"/>
          <p:cNvSpPr txBox="1"/>
          <p:nvPr/>
        </p:nvSpPr>
        <p:spPr>
          <a:xfrm>
            <a:off x="3964500" y="3979250"/>
            <a:ext cx="1363800" cy="537899"/>
          </a:xfrm>
          <a:prstGeom prst="rect">
            <a:avLst/>
          </a:prstGeom>
        </p:spPr>
        <p:txBody>
          <a:bodyPr lIns="91425" tIns="91425" rIns="91425" bIns="91425" anchor="ctr" anchorCtr="0">
            <a:noAutofit/>
          </a:bodyPr>
          <a:lstStyle/>
          <a:p>
            <a:pPr lvl="0" algn="ctr" rtl="0">
              <a:spcBef>
                <a:spcPts val="0"/>
              </a:spcBef>
              <a:buNone/>
            </a:pPr>
            <a:r>
              <a:rPr lang="en" sz="1800">
                <a:latin typeface="Droid Serif"/>
                <a:ea typeface="Droid Serif"/>
                <a:cs typeface="Droid Serif"/>
                <a:sym typeface="Droid Serif"/>
              </a:rPr>
              <a:t>tens</a:t>
            </a:r>
          </a:p>
        </p:txBody>
      </p:sp>
      <p:sp>
        <p:nvSpPr>
          <p:cNvPr id="441" name="Shape 441"/>
          <p:cNvSpPr txBox="1"/>
          <p:nvPr/>
        </p:nvSpPr>
        <p:spPr>
          <a:xfrm>
            <a:off x="3386100" y="3979250"/>
            <a:ext cx="969599" cy="537899"/>
          </a:xfrm>
          <a:prstGeom prst="rect">
            <a:avLst/>
          </a:prstGeom>
        </p:spPr>
        <p:txBody>
          <a:bodyPr lIns="91425" tIns="91425" rIns="91425" bIns="91425" anchor="ctr" anchorCtr="0">
            <a:noAutofit/>
          </a:bodyPr>
          <a:lstStyle/>
          <a:p>
            <a:pPr lvl="0" algn="ctr" rtl="0">
              <a:spcBef>
                <a:spcPts val="0"/>
              </a:spcBef>
              <a:buNone/>
            </a:pPr>
            <a:r>
              <a:rPr lang="en" sz="1800">
                <a:latin typeface="Droid Serif"/>
                <a:ea typeface="Droid Serif"/>
                <a:cs typeface="Droid Serif"/>
                <a:sym typeface="Droid Serif"/>
              </a:rPr>
              <a:t>hun- dreds</a:t>
            </a:r>
          </a:p>
        </p:txBody>
      </p:sp>
      <p:sp>
        <p:nvSpPr>
          <p:cNvPr id="442" name="Shape 442"/>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lvl="0" rtl="0">
              <a:spcBef>
                <a:spcPts val="0"/>
              </a:spcBef>
              <a:buNone/>
            </a:pPr>
            <a:r>
              <a:rPr lang="en">
                <a:latin typeface="Droid Serif"/>
                <a:ea typeface="Droid Serif"/>
                <a:cs typeface="Droid Serif"/>
                <a:sym typeface="Droid Serif"/>
              </a:rPr>
              <a:t>Our numbers...</a:t>
            </a:r>
          </a:p>
        </p:txBody>
      </p:sp>
      <p:sp>
        <p:nvSpPr>
          <p:cNvPr id="443" name="Shape 443"/>
          <p:cNvSpPr txBox="1">
            <a:spLocks noGrp="1"/>
          </p:cNvSpPr>
          <p:nvPr>
            <p:ph type="body" idx="1"/>
          </p:nvPr>
        </p:nvSpPr>
        <p:spPr>
          <a:xfrm>
            <a:off x="457200" y="1781000"/>
            <a:ext cx="6827399" cy="1143599"/>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Decimal is based on the number </a:t>
            </a:r>
            <a:r>
              <a:rPr lang="en" b="1">
                <a:latin typeface="Droid Serif"/>
                <a:ea typeface="Droid Serif"/>
                <a:cs typeface="Droid Serif"/>
                <a:sym typeface="Droid Serif"/>
              </a:rPr>
              <a:t>10</a:t>
            </a:r>
            <a:r>
              <a:rPr lang="en">
                <a:latin typeface="Droid Serif"/>
                <a:ea typeface="Droid Serif"/>
                <a:cs typeface="Droid Serif"/>
                <a:sym typeface="Droid Serif"/>
              </a:rPr>
              <a:t>.</a:t>
            </a:r>
          </a:p>
        </p:txBody>
      </p:sp>
      <p:sp>
        <p:nvSpPr>
          <p:cNvPr id="444" name="Shape 444"/>
          <p:cNvSpPr txBox="1"/>
          <p:nvPr/>
        </p:nvSpPr>
        <p:spPr>
          <a:xfrm>
            <a:off x="1655100" y="2909650"/>
            <a:ext cx="5982599" cy="1143599"/>
          </a:xfrm>
          <a:prstGeom prst="rect">
            <a:avLst/>
          </a:prstGeom>
        </p:spPr>
        <p:txBody>
          <a:bodyPr lIns="91425" tIns="91425" rIns="91425" bIns="91425" anchor="ctr" anchorCtr="0">
            <a:noAutofit/>
          </a:bodyPr>
          <a:lstStyle/>
          <a:p>
            <a:pPr lvl="0" algn="ctr" rtl="0">
              <a:spcBef>
                <a:spcPts val="0"/>
              </a:spcBef>
              <a:buNone/>
            </a:pPr>
            <a:r>
              <a:rPr lang="en" sz="7200" b="1">
                <a:solidFill>
                  <a:srgbClr val="00FF00"/>
                </a:solidFill>
                <a:latin typeface="Droid Serif"/>
                <a:ea typeface="Droid Serif"/>
                <a:cs typeface="Droid Serif"/>
                <a:sym typeface="Droid Serif"/>
              </a:rPr>
              <a:t>4 </a:t>
            </a:r>
            <a:r>
              <a:rPr lang="en" sz="7200" b="1">
                <a:solidFill>
                  <a:srgbClr val="0000FF"/>
                </a:solidFill>
                <a:latin typeface="Droid Serif"/>
                <a:ea typeface="Droid Serif"/>
                <a:cs typeface="Droid Serif"/>
                <a:sym typeface="Droid Serif"/>
              </a:rPr>
              <a:t>3 </a:t>
            </a:r>
            <a:r>
              <a:rPr lang="en" sz="7200" b="1">
                <a:solidFill>
                  <a:srgbClr val="9900FF"/>
                </a:solidFill>
                <a:latin typeface="Droid Serif"/>
                <a:ea typeface="Droid Serif"/>
                <a:cs typeface="Droid Serif"/>
                <a:sym typeface="Droid Serif"/>
              </a:rPr>
              <a:t>7</a:t>
            </a:r>
          </a:p>
        </p:txBody>
      </p:sp>
      <p:sp>
        <p:nvSpPr>
          <p:cNvPr id="445" name="Shape 445"/>
          <p:cNvSpPr txBox="1"/>
          <p:nvPr/>
        </p:nvSpPr>
        <p:spPr>
          <a:xfrm>
            <a:off x="5620175" y="5305075"/>
            <a:ext cx="2985300" cy="753599"/>
          </a:xfrm>
          <a:prstGeom prst="rect">
            <a:avLst/>
          </a:prstGeom>
          <a:solidFill>
            <a:srgbClr val="F4CCCC"/>
          </a:solidFill>
        </p:spPr>
        <p:txBody>
          <a:bodyPr lIns="91425" tIns="91425" rIns="91425" bIns="91425" anchor="ctr" anchorCtr="0">
            <a:noAutofit/>
          </a:bodyPr>
          <a:lstStyle/>
          <a:p>
            <a:pPr lvl="0" algn="ctr" rtl="0">
              <a:spcBef>
                <a:spcPts val="0"/>
              </a:spcBef>
              <a:buNone/>
            </a:pPr>
            <a:r>
              <a:rPr lang="en" sz="1800">
                <a:latin typeface="Droid Serif"/>
                <a:ea typeface="Droid Serif"/>
                <a:cs typeface="Droid Serif"/>
                <a:sym typeface="Droid Serif"/>
              </a:rPr>
              <a:t>How is each column value getting larger?</a:t>
            </a:r>
          </a:p>
        </p:txBody>
      </p:sp>
      <p:cxnSp>
        <p:nvCxnSpPr>
          <p:cNvPr id="446" name="Shape 446"/>
          <p:cNvCxnSpPr/>
          <p:nvPr/>
        </p:nvCxnSpPr>
        <p:spPr>
          <a:xfrm rot="10800000">
            <a:off x="5296049" y="4492749"/>
            <a:ext cx="714000" cy="892500"/>
          </a:xfrm>
          <a:prstGeom prst="straightConnector1">
            <a:avLst/>
          </a:prstGeom>
          <a:noFill/>
          <a:ln w="19050" cap="flat">
            <a:solidFill>
              <a:schemeClr val="dk2"/>
            </a:solidFill>
            <a:prstDash val="solid"/>
            <a:round/>
            <a:headEnd type="none" w="lg" len="lg"/>
            <a:tailEnd type="triangle" w="lg" len="lg"/>
          </a:ln>
        </p:spPr>
      </p:cxnSp>
      <p:cxnSp>
        <p:nvCxnSpPr>
          <p:cNvPr id="447" name="Shape 447"/>
          <p:cNvCxnSpPr>
            <a:endCxn id="440" idx="2"/>
          </p:cNvCxnSpPr>
          <p:nvPr/>
        </p:nvCxnSpPr>
        <p:spPr>
          <a:xfrm rot="10800000">
            <a:off x="4646400" y="4517149"/>
            <a:ext cx="1214700" cy="868200"/>
          </a:xfrm>
          <a:prstGeom prst="straightConnector1">
            <a:avLst/>
          </a:prstGeom>
          <a:noFill/>
          <a:ln w="19050" cap="flat">
            <a:solidFill>
              <a:schemeClr val="dk2"/>
            </a:solidFill>
            <a:prstDash val="solid"/>
            <a:round/>
            <a:headEnd type="none" w="lg" len="lg"/>
            <a:tailEnd type="triangle" w="lg" len="lg"/>
          </a:ln>
        </p:spPr>
      </p:cxnSp>
      <p:cxnSp>
        <p:nvCxnSpPr>
          <p:cNvPr id="448" name="Shape 448"/>
          <p:cNvCxnSpPr/>
          <p:nvPr/>
        </p:nvCxnSpPr>
        <p:spPr>
          <a:xfrm rot="10800000">
            <a:off x="4195050" y="4596824"/>
            <a:ext cx="1562099" cy="862800"/>
          </a:xfrm>
          <a:prstGeom prst="straightConnector1">
            <a:avLst/>
          </a:prstGeom>
          <a:noFill/>
          <a:ln w="19050" cap="flat">
            <a:solidFill>
              <a:schemeClr val="dk2"/>
            </a:solidFill>
            <a:prstDash val="solid"/>
            <a:round/>
            <a:headEnd type="none" w="lg" len="lg"/>
            <a:tailEnd type="triangle" w="lg" len="lg"/>
          </a:ln>
        </p:spPr>
      </p:cxnSp>
      <mc:AlternateContent xmlns:mc="http://schemas.openxmlformats.org/markup-compatibility/2006">
        <mc:Choice xmlns:p14="http://schemas.microsoft.com/office/powerpoint/2010/main" Requires="p14">
          <p:contentPart p14:bwMode="auto" r:id="rId3">
            <p14:nvContentPartPr>
              <p14:cNvPr id="3" name="Ink 2"/>
              <p14:cNvContentPartPr/>
              <p14:nvPr/>
            </p14:nvContentPartPr>
            <p14:xfrm>
              <a:off x="2607480" y="3152160"/>
              <a:ext cx="759240" cy="732600"/>
            </p14:xfrm>
          </p:contentPart>
        </mc:Choice>
        <mc:Fallback>
          <p:pic>
            <p:nvPicPr>
              <p:cNvPr id="3" name="Ink 2"/>
              <p:cNvPicPr/>
              <p:nvPr/>
            </p:nvPicPr>
            <p:blipFill>
              <a:blip r:embed="rId4"/>
              <a:stretch>
                <a:fillRect/>
              </a:stretch>
            </p:blipFill>
            <p:spPr>
              <a:xfrm>
                <a:off x="2598120" y="3142800"/>
                <a:ext cx="777960" cy="751320"/>
              </a:xfrm>
              <a:prstGeom prst="rect">
                <a:avLst/>
              </a:prstGeom>
            </p:spPr>
          </p:pic>
        </mc:Fallback>
      </mc:AlternateContent>
    </p:spTree>
    <p:extLst>
      <p:ext uri="{BB962C8B-B14F-4D97-AF65-F5344CB8AC3E}">
        <p14:creationId xmlns:p14="http://schemas.microsoft.com/office/powerpoint/2010/main" val="3807987469"/>
      </p:ext>
    </p:extLst>
  </p:cSld>
  <p:clrMapOvr>
    <a:masterClrMapping/>
  </p:clrMapOvr>
  <p:transition spd="slow">
    <p:cu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6" name="Shape 336"/>
          <p:cNvSpPr txBox="1"/>
          <p:nvPr/>
        </p:nvSpPr>
        <p:spPr>
          <a:xfrm>
            <a:off x="1653082" y="389855"/>
            <a:ext cx="5982599" cy="1445399"/>
          </a:xfrm>
          <a:prstGeom prst="rect">
            <a:avLst/>
          </a:prstGeom>
        </p:spPr>
        <p:txBody>
          <a:bodyPr lIns="91425" tIns="91425" rIns="91425" bIns="91425" anchor="ctr" anchorCtr="0">
            <a:noAutofit/>
          </a:bodyPr>
          <a:lstStyle/>
          <a:p>
            <a:pPr lvl="0" algn="ctr" rtl="0">
              <a:spcBef>
                <a:spcPts val="0"/>
              </a:spcBef>
              <a:buNone/>
            </a:pPr>
            <a:r>
              <a:rPr lang="en" sz="7200" b="1" dirty="0">
                <a:solidFill>
                  <a:srgbClr val="0000FF"/>
                </a:solidFill>
                <a:latin typeface="Droid Serif"/>
                <a:ea typeface="Droid Serif"/>
                <a:cs typeface="Droid Serif"/>
                <a:sym typeface="Droid Serif"/>
              </a:rPr>
              <a:t>3 </a:t>
            </a:r>
            <a:r>
              <a:rPr lang="en" sz="7200" b="1" dirty="0">
                <a:solidFill>
                  <a:srgbClr val="9900FF"/>
                </a:solidFill>
                <a:latin typeface="Droid Serif"/>
                <a:ea typeface="Droid Serif"/>
                <a:cs typeface="Droid Serif"/>
                <a:sym typeface="Droid Serif"/>
              </a:rPr>
              <a:t>7</a:t>
            </a:r>
          </a:p>
        </p:txBody>
      </p:sp>
      <p:sp>
        <p:nvSpPr>
          <p:cNvPr id="341" name="Shape 341"/>
          <p:cNvSpPr txBox="1"/>
          <p:nvPr/>
        </p:nvSpPr>
        <p:spPr>
          <a:xfrm>
            <a:off x="3614757" y="1375305"/>
            <a:ext cx="1363800" cy="537899"/>
          </a:xfrm>
          <a:prstGeom prst="rect">
            <a:avLst/>
          </a:prstGeom>
        </p:spPr>
        <p:txBody>
          <a:bodyPr lIns="91425" tIns="91425" rIns="91425" bIns="91425" anchor="ctr" anchorCtr="0">
            <a:noAutofit/>
          </a:bodyPr>
          <a:lstStyle/>
          <a:p>
            <a:pPr lvl="0" algn="ctr" rtl="0">
              <a:spcBef>
                <a:spcPts val="0"/>
              </a:spcBef>
              <a:buNone/>
            </a:pPr>
            <a:r>
              <a:rPr lang="en" sz="1800">
                <a:latin typeface="Droid Serif"/>
                <a:ea typeface="Droid Serif"/>
                <a:cs typeface="Droid Serif"/>
                <a:sym typeface="Droid Serif"/>
              </a:rPr>
              <a:t>tens</a:t>
            </a:r>
          </a:p>
        </p:txBody>
      </p:sp>
      <p:sp>
        <p:nvSpPr>
          <p:cNvPr id="342" name="Shape 342"/>
          <p:cNvSpPr txBox="1"/>
          <p:nvPr/>
        </p:nvSpPr>
        <p:spPr>
          <a:xfrm>
            <a:off x="4300557" y="1375305"/>
            <a:ext cx="1363800" cy="537899"/>
          </a:xfrm>
          <a:prstGeom prst="rect">
            <a:avLst/>
          </a:prstGeom>
        </p:spPr>
        <p:txBody>
          <a:bodyPr lIns="91425" tIns="91425" rIns="91425" bIns="91425" anchor="ctr" anchorCtr="0">
            <a:noAutofit/>
          </a:bodyPr>
          <a:lstStyle/>
          <a:p>
            <a:pPr lvl="0" algn="ctr" rtl="0">
              <a:spcBef>
                <a:spcPts val="0"/>
              </a:spcBef>
              <a:buNone/>
            </a:pPr>
            <a:r>
              <a:rPr lang="en" sz="1800">
                <a:latin typeface="Droid Serif"/>
                <a:ea typeface="Droid Serif"/>
                <a:cs typeface="Droid Serif"/>
                <a:sym typeface="Droid Serif"/>
              </a:rPr>
              <a:t>ones</a:t>
            </a:r>
          </a:p>
        </p:txBody>
      </p:sp>
      <p:sp>
        <p:nvSpPr>
          <p:cNvPr id="12" name="Shape 337"/>
          <p:cNvSpPr txBox="1">
            <a:spLocks noGrp="1"/>
          </p:cNvSpPr>
          <p:nvPr>
            <p:ph type="body" idx="4294967295"/>
          </p:nvPr>
        </p:nvSpPr>
        <p:spPr>
          <a:xfrm>
            <a:off x="418150" y="3641919"/>
            <a:ext cx="5802028" cy="624599"/>
          </a:xfrm>
          <a:prstGeom prst="rect">
            <a:avLst/>
          </a:prstGeom>
        </p:spPr>
        <p:txBody>
          <a:bodyPr lIns="91425" tIns="91425" rIns="91425" bIns="91425" anchor="t" anchorCtr="0">
            <a:noAutofit/>
          </a:bodyPr>
          <a:lstStyle/>
          <a:p>
            <a:pPr lvl="0" rtl="0">
              <a:spcBef>
                <a:spcPts val="0"/>
              </a:spcBef>
              <a:buClr>
                <a:srgbClr val="000000"/>
              </a:buClr>
              <a:buSzPct val="45833"/>
              <a:buFont typeface="Arial"/>
              <a:buNone/>
            </a:pPr>
            <a:r>
              <a:rPr lang="en" sz="2400" dirty="0" smtClean="0">
                <a:solidFill>
                  <a:srgbClr val="000000"/>
                </a:solidFill>
                <a:latin typeface="Droid Serif"/>
                <a:ea typeface="Droid Serif"/>
                <a:cs typeface="Droid Serif"/>
                <a:sym typeface="Droid Serif"/>
              </a:rPr>
              <a:t>In </a:t>
            </a:r>
            <a:r>
              <a:rPr lang="en" sz="2400" b="1" dirty="0" smtClean="0">
                <a:solidFill>
                  <a:srgbClr val="000000"/>
                </a:solidFill>
                <a:latin typeface="Droid Serif"/>
                <a:ea typeface="Droid Serif"/>
                <a:cs typeface="Droid Serif"/>
                <a:sym typeface="Droid Serif"/>
              </a:rPr>
              <a:t>binary</a:t>
            </a:r>
            <a:r>
              <a:rPr lang="en" sz="2400" dirty="0" smtClean="0">
                <a:solidFill>
                  <a:srgbClr val="000000"/>
                </a:solidFill>
                <a:latin typeface="Droid Serif"/>
                <a:ea typeface="Droid Serif"/>
                <a:cs typeface="Droid Serif"/>
                <a:sym typeface="Droid Serif"/>
              </a:rPr>
              <a:t>, the columns increase x 2</a:t>
            </a:r>
            <a:endParaRPr sz="2400" dirty="0">
              <a:latin typeface="Droid Serif"/>
              <a:ea typeface="Droid Serif"/>
              <a:cs typeface="Droid Serif"/>
              <a:sym typeface="Droid Serif"/>
            </a:endParaRPr>
          </a:p>
        </p:txBody>
      </p:sp>
      <p:sp>
        <p:nvSpPr>
          <p:cNvPr id="13" name="Shape 337"/>
          <p:cNvSpPr txBox="1">
            <a:spLocks noGrp="1"/>
          </p:cNvSpPr>
          <p:nvPr>
            <p:ph type="body" idx="4294967295"/>
          </p:nvPr>
        </p:nvSpPr>
        <p:spPr>
          <a:xfrm>
            <a:off x="418149" y="2688005"/>
            <a:ext cx="7371183" cy="624599"/>
          </a:xfrm>
          <a:prstGeom prst="rect">
            <a:avLst/>
          </a:prstGeom>
        </p:spPr>
        <p:txBody>
          <a:bodyPr lIns="91425" tIns="91425" rIns="91425" bIns="91425" anchor="t" anchorCtr="0">
            <a:noAutofit/>
          </a:bodyPr>
          <a:lstStyle/>
          <a:p>
            <a:pPr lvl="0" rtl="0">
              <a:spcBef>
                <a:spcPts val="0"/>
              </a:spcBef>
              <a:buClr>
                <a:srgbClr val="000000"/>
              </a:buClr>
              <a:buSzPct val="45833"/>
              <a:buFont typeface="Arial"/>
              <a:buNone/>
            </a:pPr>
            <a:r>
              <a:rPr lang="en" sz="2400" dirty="0" smtClean="0">
                <a:solidFill>
                  <a:srgbClr val="000000"/>
                </a:solidFill>
                <a:latin typeface="Droid Serif"/>
                <a:ea typeface="Droid Serif"/>
                <a:cs typeface="Droid Serif"/>
                <a:sym typeface="Droid Serif"/>
              </a:rPr>
              <a:t>In </a:t>
            </a:r>
            <a:r>
              <a:rPr lang="en" sz="2400" b="1" dirty="0" smtClean="0">
                <a:solidFill>
                  <a:srgbClr val="000000"/>
                </a:solidFill>
                <a:latin typeface="Droid Serif"/>
                <a:ea typeface="Droid Serif"/>
                <a:cs typeface="Droid Serif"/>
                <a:sym typeface="Droid Serif"/>
              </a:rPr>
              <a:t>decimal</a:t>
            </a:r>
            <a:r>
              <a:rPr lang="en" sz="2400" dirty="0" smtClean="0">
                <a:solidFill>
                  <a:srgbClr val="000000"/>
                </a:solidFill>
                <a:latin typeface="Droid Serif"/>
                <a:ea typeface="Droid Serif"/>
                <a:cs typeface="Droid Serif"/>
                <a:sym typeface="Droid Serif"/>
              </a:rPr>
              <a:t>, the columns increase x 10 </a:t>
            </a:r>
            <a:endParaRPr sz="2400" dirty="0">
              <a:latin typeface="Droid Serif"/>
              <a:ea typeface="Droid Serif"/>
              <a:cs typeface="Droid Serif"/>
              <a:sym typeface="Droid Serif"/>
            </a:endParaRPr>
          </a:p>
        </p:txBody>
      </p:sp>
      <p:sp>
        <p:nvSpPr>
          <p:cNvPr id="3" name="Down Arrow 2"/>
          <p:cNvSpPr/>
          <p:nvPr/>
        </p:nvSpPr>
        <p:spPr>
          <a:xfrm rot="10800000">
            <a:off x="4373011" y="1913204"/>
            <a:ext cx="575733" cy="811518"/>
          </a:xfrm>
          <a:prstGeom prst="downArrow">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hape 336"/>
          <p:cNvSpPr txBox="1"/>
          <p:nvPr/>
        </p:nvSpPr>
        <p:spPr>
          <a:xfrm>
            <a:off x="1658724" y="4888478"/>
            <a:ext cx="5982599" cy="1445399"/>
          </a:xfrm>
          <a:prstGeom prst="rect">
            <a:avLst/>
          </a:prstGeom>
        </p:spPr>
        <p:txBody>
          <a:bodyPr lIns="91425" tIns="91425" rIns="91425" bIns="91425" anchor="ctr" anchorCtr="0">
            <a:noAutofit/>
          </a:bodyPr>
          <a:lstStyle/>
          <a:p>
            <a:pPr lvl="0" algn="ctr" rtl="0">
              <a:spcBef>
                <a:spcPts val="0"/>
              </a:spcBef>
              <a:buNone/>
            </a:pPr>
            <a:r>
              <a:rPr lang="en" sz="7200" b="1" dirty="0">
                <a:solidFill>
                  <a:srgbClr val="FF0000"/>
                </a:solidFill>
                <a:latin typeface="Droid Serif"/>
                <a:ea typeface="Droid Serif"/>
                <a:cs typeface="Droid Serif"/>
                <a:sym typeface="Droid Serif"/>
              </a:rPr>
              <a:t>1</a:t>
            </a:r>
            <a:r>
              <a:rPr lang="en" sz="7200" b="1" dirty="0" smtClean="0">
                <a:solidFill>
                  <a:srgbClr val="0000FF"/>
                </a:solidFill>
                <a:latin typeface="Droid Serif"/>
                <a:ea typeface="Droid Serif"/>
                <a:cs typeface="Droid Serif"/>
                <a:sym typeface="Droid Serif"/>
              </a:rPr>
              <a:t> </a:t>
            </a:r>
            <a:r>
              <a:rPr lang="en" sz="7200" b="1" dirty="0">
                <a:solidFill>
                  <a:srgbClr val="C00000"/>
                </a:solidFill>
                <a:latin typeface="Droid Serif"/>
                <a:ea typeface="Droid Serif"/>
                <a:cs typeface="Droid Serif"/>
                <a:sym typeface="Droid Serif"/>
              </a:rPr>
              <a:t>0</a:t>
            </a:r>
          </a:p>
        </p:txBody>
      </p:sp>
      <p:sp>
        <p:nvSpPr>
          <p:cNvPr id="16" name="Shape 341"/>
          <p:cNvSpPr txBox="1"/>
          <p:nvPr/>
        </p:nvSpPr>
        <p:spPr>
          <a:xfrm>
            <a:off x="3620399" y="5873928"/>
            <a:ext cx="1363800" cy="537899"/>
          </a:xfrm>
          <a:prstGeom prst="rect">
            <a:avLst/>
          </a:prstGeom>
        </p:spPr>
        <p:txBody>
          <a:bodyPr lIns="91425" tIns="91425" rIns="91425" bIns="91425" anchor="ctr" anchorCtr="0">
            <a:noAutofit/>
          </a:bodyPr>
          <a:lstStyle/>
          <a:p>
            <a:pPr lvl="0" algn="ctr" rtl="0">
              <a:spcBef>
                <a:spcPts val="0"/>
              </a:spcBef>
              <a:buNone/>
            </a:pPr>
            <a:r>
              <a:rPr lang="en" sz="1800" dirty="0" smtClean="0">
                <a:latin typeface="Droid Serif"/>
                <a:ea typeface="Droid Serif"/>
                <a:cs typeface="Droid Serif"/>
                <a:sym typeface="Droid Serif"/>
              </a:rPr>
              <a:t>twos</a:t>
            </a:r>
            <a:endParaRPr lang="en" sz="1800" dirty="0">
              <a:latin typeface="Droid Serif"/>
              <a:ea typeface="Droid Serif"/>
              <a:cs typeface="Droid Serif"/>
              <a:sym typeface="Droid Serif"/>
            </a:endParaRPr>
          </a:p>
        </p:txBody>
      </p:sp>
      <p:sp>
        <p:nvSpPr>
          <p:cNvPr id="17" name="Shape 342"/>
          <p:cNvSpPr txBox="1"/>
          <p:nvPr/>
        </p:nvSpPr>
        <p:spPr>
          <a:xfrm>
            <a:off x="4306199" y="5873928"/>
            <a:ext cx="1363800" cy="537899"/>
          </a:xfrm>
          <a:prstGeom prst="rect">
            <a:avLst/>
          </a:prstGeom>
        </p:spPr>
        <p:txBody>
          <a:bodyPr lIns="91425" tIns="91425" rIns="91425" bIns="91425" anchor="ctr" anchorCtr="0">
            <a:noAutofit/>
          </a:bodyPr>
          <a:lstStyle/>
          <a:p>
            <a:pPr lvl="0" algn="ctr" rtl="0">
              <a:spcBef>
                <a:spcPts val="0"/>
              </a:spcBef>
              <a:buNone/>
            </a:pPr>
            <a:r>
              <a:rPr lang="en" sz="1800" dirty="0">
                <a:latin typeface="Droid Serif"/>
                <a:ea typeface="Droid Serif"/>
                <a:cs typeface="Droid Serif"/>
                <a:sym typeface="Droid Serif"/>
              </a:rPr>
              <a:t>ones</a:t>
            </a:r>
          </a:p>
        </p:txBody>
      </p:sp>
      <p:sp>
        <p:nvSpPr>
          <p:cNvPr id="18" name="Down Arrow 17"/>
          <p:cNvSpPr/>
          <p:nvPr/>
        </p:nvSpPr>
        <p:spPr>
          <a:xfrm>
            <a:off x="4362156" y="4131474"/>
            <a:ext cx="575733" cy="811518"/>
          </a:xfrm>
          <a:prstGeom prst="downArrow">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7002206" y="3654542"/>
            <a:ext cx="1574252" cy="523220"/>
          </a:xfrm>
          <a:prstGeom prst="rect">
            <a:avLst/>
          </a:prstGeom>
          <a:solidFill>
            <a:srgbClr val="FFCCCC"/>
          </a:solidFill>
        </p:spPr>
        <p:txBody>
          <a:bodyPr wrap="square">
            <a:spAutoFit/>
          </a:bodyPr>
          <a:lstStyle/>
          <a:p>
            <a:pPr algn="ctr"/>
            <a:r>
              <a:rPr lang="en" dirty="0" smtClean="0">
                <a:latin typeface="Droid Serif"/>
                <a:ea typeface="Droid Serif"/>
                <a:cs typeface="Droid Serif"/>
                <a:sym typeface="Droid Serif"/>
              </a:rPr>
              <a:t>That's the difference!</a:t>
            </a:r>
            <a:endParaRPr lang="en-US" dirty="0"/>
          </a:p>
        </p:txBody>
      </p:sp>
      <p:sp>
        <p:nvSpPr>
          <p:cNvPr id="20" name="Rectangle 19"/>
          <p:cNvSpPr/>
          <p:nvPr/>
        </p:nvSpPr>
        <p:spPr>
          <a:xfrm>
            <a:off x="3857255" y="6436991"/>
            <a:ext cx="1574252" cy="307777"/>
          </a:xfrm>
          <a:prstGeom prst="rect">
            <a:avLst/>
          </a:prstGeom>
          <a:solidFill>
            <a:srgbClr val="FFCCCC"/>
          </a:solidFill>
        </p:spPr>
        <p:txBody>
          <a:bodyPr wrap="square">
            <a:spAutoFit/>
          </a:bodyPr>
          <a:lstStyle/>
          <a:p>
            <a:pPr algn="ctr"/>
            <a:r>
              <a:rPr lang="en" dirty="0" smtClean="0">
                <a:latin typeface="Droid Serif"/>
                <a:ea typeface="Droid Serif"/>
                <a:cs typeface="Droid Serif"/>
                <a:sym typeface="Droid Serif"/>
              </a:rPr>
              <a:t>in binary</a:t>
            </a:r>
            <a:endParaRPr lang="en-US" dirty="0"/>
          </a:p>
        </p:txBody>
      </p:sp>
    </p:spTree>
    <p:extLst>
      <p:ext uri="{BB962C8B-B14F-4D97-AF65-F5344CB8AC3E}">
        <p14:creationId xmlns:p14="http://schemas.microsoft.com/office/powerpoint/2010/main" val="4009089458"/>
      </p:ext>
    </p:extLst>
  </p:cSld>
  <p:clrMapOvr>
    <a:masterClrMapping/>
  </p:clrMapOvr>
  <p:transition spd="slow">
    <p:cu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6" name="Shape 336"/>
          <p:cNvSpPr txBox="1"/>
          <p:nvPr/>
        </p:nvSpPr>
        <p:spPr>
          <a:xfrm>
            <a:off x="1653082" y="389855"/>
            <a:ext cx="5982599" cy="1445399"/>
          </a:xfrm>
          <a:prstGeom prst="rect">
            <a:avLst/>
          </a:prstGeom>
        </p:spPr>
        <p:txBody>
          <a:bodyPr lIns="91425" tIns="91425" rIns="91425" bIns="91425" anchor="ctr" anchorCtr="0">
            <a:noAutofit/>
          </a:bodyPr>
          <a:lstStyle/>
          <a:p>
            <a:pPr lvl="0" algn="ctr" rtl="0">
              <a:spcBef>
                <a:spcPts val="0"/>
              </a:spcBef>
              <a:buNone/>
            </a:pPr>
            <a:r>
              <a:rPr lang="en" sz="7200" b="1" dirty="0">
                <a:solidFill>
                  <a:srgbClr val="0000FF"/>
                </a:solidFill>
                <a:latin typeface="Droid Serif"/>
                <a:ea typeface="Droid Serif"/>
                <a:cs typeface="Droid Serif"/>
                <a:sym typeface="Droid Serif"/>
              </a:rPr>
              <a:t>3 </a:t>
            </a:r>
            <a:r>
              <a:rPr lang="en" sz="7200" b="1" dirty="0">
                <a:solidFill>
                  <a:srgbClr val="9900FF"/>
                </a:solidFill>
                <a:latin typeface="Droid Serif"/>
                <a:ea typeface="Droid Serif"/>
                <a:cs typeface="Droid Serif"/>
                <a:sym typeface="Droid Serif"/>
              </a:rPr>
              <a:t>7</a:t>
            </a:r>
          </a:p>
        </p:txBody>
      </p:sp>
      <p:sp>
        <p:nvSpPr>
          <p:cNvPr id="341" name="Shape 341"/>
          <p:cNvSpPr txBox="1"/>
          <p:nvPr/>
        </p:nvSpPr>
        <p:spPr>
          <a:xfrm>
            <a:off x="3614757" y="1375305"/>
            <a:ext cx="1363800" cy="537899"/>
          </a:xfrm>
          <a:prstGeom prst="rect">
            <a:avLst/>
          </a:prstGeom>
        </p:spPr>
        <p:txBody>
          <a:bodyPr lIns="91425" tIns="91425" rIns="91425" bIns="91425" anchor="ctr" anchorCtr="0">
            <a:noAutofit/>
          </a:bodyPr>
          <a:lstStyle/>
          <a:p>
            <a:pPr lvl="0" algn="ctr" rtl="0">
              <a:spcBef>
                <a:spcPts val="0"/>
              </a:spcBef>
              <a:buNone/>
            </a:pPr>
            <a:r>
              <a:rPr lang="en" sz="1800">
                <a:latin typeface="Droid Serif"/>
                <a:ea typeface="Droid Serif"/>
                <a:cs typeface="Droid Serif"/>
                <a:sym typeface="Droid Serif"/>
              </a:rPr>
              <a:t>tens</a:t>
            </a:r>
          </a:p>
        </p:txBody>
      </p:sp>
      <p:sp>
        <p:nvSpPr>
          <p:cNvPr id="342" name="Shape 342"/>
          <p:cNvSpPr txBox="1"/>
          <p:nvPr/>
        </p:nvSpPr>
        <p:spPr>
          <a:xfrm>
            <a:off x="4300557" y="1375305"/>
            <a:ext cx="1363800" cy="537899"/>
          </a:xfrm>
          <a:prstGeom prst="rect">
            <a:avLst/>
          </a:prstGeom>
        </p:spPr>
        <p:txBody>
          <a:bodyPr lIns="91425" tIns="91425" rIns="91425" bIns="91425" anchor="ctr" anchorCtr="0">
            <a:noAutofit/>
          </a:bodyPr>
          <a:lstStyle/>
          <a:p>
            <a:pPr lvl="0" algn="ctr" rtl="0">
              <a:spcBef>
                <a:spcPts val="0"/>
              </a:spcBef>
              <a:buNone/>
            </a:pPr>
            <a:r>
              <a:rPr lang="en" sz="1800">
                <a:latin typeface="Droid Serif"/>
                <a:ea typeface="Droid Serif"/>
                <a:cs typeface="Droid Serif"/>
                <a:sym typeface="Droid Serif"/>
              </a:rPr>
              <a:t>ones</a:t>
            </a:r>
          </a:p>
        </p:txBody>
      </p:sp>
      <p:sp>
        <p:nvSpPr>
          <p:cNvPr id="12" name="Shape 337"/>
          <p:cNvSpPr txBox="1">
            <a:spLocks noGrp="1"/>
          </p:cNvSpPr>
          <p:nvPr>
            <p:ph type="body" idx="4294967295"/>
          </p:nvPr>
        </p:nvSpPr>
        <p:spPr>
          <a:xfrm>
            <a:off x="418150" y="3641919"/>
            <a:ext cx="5802028" cy="624599"/>
          </a:xfrm>
          <a:prstGeom prst="rect">
            <a:avLst/>
          </a:prstGeom>
        </p:spPr>
        <p:txBody>
          <a:bodyPr lIns="91425" tIns="91425" rIns="91425" bIns="91425" anchor="t" anchorCtr="0">
            <a:noAutofit/>
          </a:bodyPr>
          <a:lstStyle/>
          <a:p>
            <a:pPr lvl="0" rtl="0">
              <a:spcBef>
                <a:spcPts val="0"/>
              </a:spcBef>
              <a:buClr>
                <a:srgbClr val="000000"/>
              </a:buClr>
              <a:buSzPct val="45833"/>
              <a:buFont typeface="Arial"/>
              <a:buNone/>
            </a:pPr>
            <a:r>
              <a:rPr lang="en" sz="2400" dirty="0" smtClean="0">
                <a:solidFill>
                  <a:srgbClr val="000000"/>
                </a:solidFill>
                <a:latin typeface="Droid Serif"/>
                <a:ea typeface="Droid Serif"/>
                <a:cs typeface="Droid Serif"/>
                <a:sym typeface="Droid Serif"/>
              </a:rPr>
              <a:t>In </a:t>
            </a:r>
            <a:r>
              <a:rPr lang="en" sz="2400" b="1" dirty="0" smtClean="0">
                <a:solidFill>
                  <a:srgbClr val="000000"/>
                </a:solidFill>
                <a:latin typeface="Droid Serif"/>
                <a:ea typeface="Droid Serif"/>
                <a:cs typeface="Droid Serif"/>
                <a:sym typeface="Droid Serif"/>
              </a:rPr>
              <a:t>binary</a:t>
            </a:r>
            <a:r>
              <a:rPr lang="en" sz="2400" dirty="0" smtClean="0">
                <a:solidFill>
                  <a:srgbClr val="000000"/>
                </a:solidFill>
                <a:latin typeface="Droid Serif"/>
                <a:ea typeface="Droid Serif"/>
                <a:cs typeface="Droid Serif"/>
                <a:sym typeface="Droid Serif"/>
              </a:rPr>
              <a:t>, the columns increase x 2</a:t>
            </a:r>
            <a:endParaRPr sz="2400" dirty="0">
              <a:latin typeface="Droid Serif"/>
              <a:ea typeface="Droid Serif"/>
              <a:cs typeface="Droid Serif"/>
              <a:sym typeface="Droid Serif"/>
            </a:endParaRPr>
          </a:p>
        </p:txBody>
      </p:sp>
      <p:sp>
        <p:nvSpPr>
          <p:cNvPr id="13" name="Shape 337"/>
          <p:cNvSpPr txBox="1">
            <a:spLocks noGrp="1"/>
          </p:cNvSpPr>
          <p:nvPr>
            <p:ph type="body" idx="4294967295"/>
          </p:nvPr>
        </p:nvSpPr>
        <p:spPr>
          <a:xfrm>
            <a:off x="418149" y="2688005"/>
            <a:ext cx="7371183" cy="624599"/>
          </a:xfrm>
          <a:prstGeom prst="rect">
            <a:avLst/>
          </a:prstGeom>
        </p:spPr>
        <p:txBody>
          <a:bodyPr lIns="91425" tIns="91425" rIns="91425" bIns="91425" anchor="t" anchorCtr="0">
            <a:noAutofit/>
          </a:bodyPr>
          <a:lstStyle/>
          <a:p>
            <a:pPr lvl="0" rtl="0">
              <a:spcBef>
                <a:spcPts val="0"/>
              </a:spcBef>
              <a:buClr>
                <a:srgbClr val="000000"/>
              </a:buClr>
              <a:buSzPct val="45833"/>
              <a:buFont typeface="Arial"/>
              <a:buNone/>
            </a:pPr>
            <a:r>
              <a:rPr lang="en" sz="2400" dirty="0" smtClean="0">
                <a:solidFill>
                  <a:srgbClr val="000000"/>
                </a:solidFill>
                <a:latin typeface="Droid Serif"/>
                <a:ea typeface="Droid Serif"/>
                <a:cs typeface="Droid Serif"/>
                <a:sym typeface="Droid Serif"/>
              </a:rPr>
              <a:t>In </a:t>
            </a:r>
            <a:r>
              <a:rPr lang="en" sz="2400" b="1" dirty="0" smtClean="0">
                <a:solidFill>
                  <a:srgbClr val="000000"/>
                </a:solidFill>
                <a:latin typeface="Droid Serif"/>
                <a:ea typeface="Droid Serif"/>
                <a:cs typeface="Droid Serif"/>
                <a:sym typeface="Droid Serif"/>
              </a:rPr>
              <a:t>decimal</a:t>
            </a:r>
            <a:r>
              <a:rPr lang="en" sz="2400" dirty="0" smtClean="0">
                <a:solidFill>
                  <a:srgbClr val="000000"/>
                </a:solidFill>
                <a:latin typeface="Droid Serif"/>
                <a:ea typeface="Droid Serif"/>
                <a:cs typeface="Droid Serif"/>
                <a:sym typeface="Droid Serif"/>
              </a:rPr>
              <a:t>, the columns increase x 10 </a:t>
            </a:r>
            <a:endParaRPr sz="2400" dirty="0">
              <a:latin typeface="Droid Serif"/>
              <a:ea typeface="Droid Serif"/>
              <a:cs typeface="Droid Serif"/>
              <a:sym typeface="Droid Serif"/>
            </a:endParaRPr>
          </a:p>
        </p:txBody>
      </p:sp>
      <p:sp>
        <p:nvSpPr>
          <p:cNvPr id="3" name="Down Arrow 2"/>
          <p:cNvSpPr/>
          <p:nvPr/>
        </p:nvSpPr>
        <p:spPr>
          <a:xfrm rot="10800000">
            <a:off x="4373011" y="1913204"/>
            <a:ext cx="575733" cy="811518"/>
          </a:xfrm>
          <a:prstGeom prst="downArrow">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hape 336"/>
          <p:cNvSpPr txBox="1"/>
          <p:nvPr/>
        </p:nvSpPr>
        <p:spPr>
          <a:xfrm>
            <a:off x="1658724" y="4888478"/>
            <a:ext cx="5982599" cy="1445399"/>
          </a:xfrm>
          <a:prstGeom prst="rect">
            <a:avLst/>
          </a:prstGeom>
        </p:spPr>
        <p:txBody>
          <a:bodyPr lIns="91425" tIns="91425" rIns="91425" bIns="91425" anchor="ctr" anchorCtr="0">
            <a:noAutofit/>
          </a:bodyPr>
          <a:lstStyle/>
          <a:p>
            <a:pPr lvl="0" algn="ctr" rtl="0">
              <a:spcBef>
                <a:spcPts val="0"/>
              </a:spcBef>
              <a:buNone/>
            </a:pPr>
            <a:r>
              <a:rPr lang="en" sz="7200" b="1" dirty="0">
                <a:solidFill>
                  <a:srgbClr val="FF0000"/>
                </a:solidFill>
                <a:latin typeface="Droid Serif"/>
                <a:ea typeface="Droid Serif"/>
                <a:cs typeface="Droid Serif"/>
                <a:sym typeface="Droid Serif"/>
              </a:rPr>
              <a:t>1</a:t>
            </a:r>
            <a:r>
              <a:rPr lang="en" sz="7200" b="1" dirty="0" smtClean="0">
                <a:solidFill>
                  <a:srgbClr val="0000FF"/>
                </a:solidFill>
                <a:latin typeface="Droid Serif"/>
                <a:ea typeface="Droid Serif"/>
                <a:cs typeface="Droid Serif"/>
                <a:sym typeface="Droid Serif"/>
              </a:rPr>
              <a:t> </a:t>
            </a:r>
            <a:r>
              <a:rPr lang="en" sz="7200" b="1" dirty="0">
                <a:solidFill>
                  <a:srgbClr val="C00000"/>
                </a:solidFill>
                <a:latin typeface="Droid Serif"/>
                <a:ea typeface="Droid Serif"/>
                <a:cs typeface="Droid Serif"/>
                <a:sym typeface="Droid Serif"/>
              </a:rPr>
              <a:t>0</a:t>
            </a:r>
          </a:p>
        </p:txBody>
      </p:sp>
      <p:sp>
        <p:nvSpPr>
          <p:cNvPr id="16" name="Shape 341"/>
          <p:cNvSpPr txBox="1"/>
          <p:nvPr/>
        </p:nvSpPr>
        <p:spPr>
          <a:xfrm>
            <a:off x="3620399" y="5873928"/>
            <a:ext cx="1363800" cy="537899"/>
          </a:xfrm>
          <a:prstGeom prst="rect">
            <a:avLst/>
          </a:prstGeom>
        </p:spPr>
        <p:txBody>
          <a:bodyPr lIns="91425" tIns="91425" rIns="91425" bIns="91425" anchor="ctr" anchorCtr="0">
            <a:noAutofit/>
          </a:bodyPr>
          <a:lstStyle/>
          <a:p>
            <a:pPr lvl="0" algn="ctr" rtl="0">
              <a:spcBef>
                <a:spcPts val="0"/>
              </a:spcBef>
              <a:buNone/>
            </a:pPr>
            <a:r>
              <a:rPr lang="en" sz="1800" dirty="0" smtClean="0">
                <a:latin typeface="Droid Serif"/>
                <a:ea typeface="Droid Serif"/>
                <a:cs typeface="Droid Serif"/>
                <a:sym typeface="Droid Serif"/>
              </a:rPr>
              <a:t>twos</a:t>
            </a:r>
            <a:endParaRPr lang="en" sz="1800" dirty="0">
              <a:latin typeface="Droid Serif"/>
              <a:ea typeface="Droid Serif"/>
              <a:cs typeface="Droid Serif"/>
              <a:sym typeface="Droid Serif"/>
            </a:endParaRPr>
          </a:p>
        </p:txBody>
      </p:sp>
      <p:sp>
        <p:nvSpPr>
          <p:cNvPr id="17" name="Shape 342"/>
          <p:cNvSpPr txBox="1"/>
          <p:nvPr/>
        </p:nvSpPr>
        <p:spPr>
          <a:xfrm>
            <a:off x="4306199" y="5873928"/>
            <a:ext cx="1363800" cy="537899"/>
          </a:xfrm>
          <a:prstGeom prst="rect">
            <a:avLst/>
          </a:prstGeom>
        </p:spPr>
        <p:txBody>
          <a:bodyPr lIns="91425" tIns="91425" rIns="91425" bIns="91425" anchor="ctr" anchorCtr="0">
            <a:noAutofit/>
          </a:bodyPr>
          <a:lstStyle/>
          <a:p>
            <a:pPr lvl="0" algn="ctr" rtl="0">
              <a:spcBef>
                <a:spcPts val="0"/>
              </a:spcBef>
              <a:buNone/>
            </a:pPr>
            <a:r>
              <a:rPr lang="en" sz="1800" dirty="0">
                <a:latin typeface="Droid Serif"/>
                <a:ea typeface="Droid Serif"/>
                <a:cs typeface="Droid Serif"/>
                <a:sym typeface="Droid Serif"/>
              </a:rPr>
              <a:t>ones</a:t>
            </a:r>
          </a:p>
        </p:txBody>
      </p:sp>
      <p:sp>
        <p:nvSpPr>
          <p:cNvPr id="18" name="Down Arrow 17"/>
          <p:cNvSpPr/>
          <p:nvPr/>
        </p:nvSpPr>
        <p:spPr>
          <a:xfrm>
            <a:off x="4362156" y="4131474"/>
            <a:ext cx="575733" cy="811518"/>
          </a:xfrm>
          <a:prstGeom prst="downArrow">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7002206" y="3654542"/>
            <a:ext cx="1574252" cy="523220"/>
          </a:xfrm>
          <a:prstGeom prst="rect">
            <a:avLst/>
          </a:prstGeom>
          <a:solidFill>
            <a:srgbClr val="FFCCCC"/>
          </a:solidFill>
        </p:spPr>
        <p:txBody>
          <a:bodyPr wrap="square">
            <a:spAutoFit/>
          </a:bodyPr>
          <a:lstStyle/>
          <a:p>
            <a:pPr algn="ctr"/>
            <a:r>
              <a:rPr lang="en" dirty="0" smtClean="0">
                <a:latin typeface="Droid Serif"/>
                <a:ea typeface="Droid Serif"/>
                <a:cs typeface="Droid Serif"/>
                <a:sym typeface="Droid Serif"/>
              </a:rPr>
              <a:t>That's the difference!</a:t>
            </a:r>
            <a:endParaRPr lang="en-US" dirty="0"/>
          </a:p>
        </p:txBody>
      </p:sp>
      <p:sp>
        <p:nvSpPr>
          <p:cNvPr id="20" name="Rectangle 19"/>
          <p:cNvSpPr/>
          <p:nvPr/>
        </p:nvSpPr>
        <p:spPr>
          <a:xfrm>
            <a:off x="3857255" y="6436991"/>
            <a:ext cx="1574252" cy="307777"/>
          </a:xfrm>
          <a:prstGeom prst="rect">
            <a:avLst/>
          </a:prstGeom>
          <a:solidFill>
            <a:srgbClr val="FFCCCC"/>
          </a:solidFill>
        </p:spPr>
        <p:txBody>
          <a:bodyPr wrap="square">
            <a:spAutoFit/>
          </a:bodyPr>
          <a:lstStyle/>
          <a:p>
            <a:pPr algn="ctr"/>
            <a:r>
              <a:rPr lang="en" dirty="0" smtClean="0">
                <a:latin typeface="Droid Serif"/>
                <a:ea typeface="Droid Serif"/>
                <a:cs typeface="Droid Serif"/>
                <a:sym typeface="Droid Serif"/>
              </a:rPr>
              <a:t>in binary</a:t>
            </a:r>
            <a:endParaRPr lang="en-US" dirty="0"/>
          </a:p>
        </p:txBody>
      </p:sp>
      <p:sp>
        <p:nvSpPr>
          <p:cNvPr id="21" name="Shape 336"/>
          <p:cNvSpPr txBox="1"/>
          <p:nvPr/>
        </p:nvSpPr>
        <p:spPr>
          <a:xfrm>
            <a:off x="5951482" y="4857922"/>
            <a:ext cx="2247230" cy="1445399"/>
          </a:xfrm>
          <a:prstGeom prst="rect">
            <a:avLst/>
          </a:prstGeom>
        </p:spPr>
        <p:txBody>
          <a:bodyPr lIns="91425" tIns="91425" rIns="91425" bIns="91425" anchor="ctr" anchorCtr="0">
            <a:noAutofit/>
          </a:bodyPr>
          <a:lstStyle/>
          <a:p>
            <a:pPr lvl="0" algn="ctr" rtl="0">
              <a:spcBef>
                <a:spcPts val="0"/>
              </a:spcBef>
              <a:buNone/>
            </a:pPr>
            <a:r>
              <a:rPr lang="en" sz="7200" b="1" dirty="0">
                <a:solidFill>
                  <a:srgbClr val="9900FF"/>
                </a:solidFill>
                <a:latin typeface="Droid Serif"/>
                <a:ea typeface="Droid Serif"/>
                <a:cs typeface="Droid Serif"/>
                <a:sym typeface="Droid Serif"/>
              </a:rPr>
              <a:t>2</a:t>
            </a:r>
          </a:p>
        </p:txBody>
      </p:sp>
      <p:sp>
        <p:nvSpPr>
          <p:cNvPr id="22" name="Shape 342"/>
          <p:cNvSpPr txBox="1"/>
          <p:nvPr/>
        </p:nvSpPr>
        <p:spPr>
          <a:xfrm>
            <a:off x="6372063" y="5841522"/>
            <a:ext cx="1363800" cy="537899"/>
          </a:xfrm>
          <a:prstGeom prst="rect">
            <a:avLst/>
          </a:prstGeom>
        </p:spPr>
        <p:txBody>
          <a:bodyPr lIns="91425" tIns="91425" rIns="91425" bIns="91425" anchor="ctr" anchorCtr="0">
            <a:noAutofit/>
          </a:bodyPr>
          <a:lstStyle/>
          <a:p>
            <a:pPr lvl="0" algn="ctr" rtl="0">
              <a:spcBef>
                <a:spcPts val="0"/>
              </a:spcBef>
              <a:buNone/>
            </a:pPr>
            <a:r>
              <a:rPr lang="en" sz="1800" dirty="0">
                <a:latin typeface="Droid Serif"/>
                <a:ea typeface="Droid Serif"/>
                <a:cs typeface="Droid Serif"/>
                <a:sym typeface="Droid Serif"/>
              </a:rPr>
              <a:t>ones</a:t>
            </a:r>
          </a:p>
        </p:txBody>
      </p:sp>
      <p:sp>
        <p:nvSpPr>
          <p:cNvPr id="23" name="Rectangle 22"/>
          <p:cNvSpPr/>
          <p:nvPr/>
        </p:nvSpPr>
        <p:spPr>
          <a:xfrm>
            <a:off x="6287971" y="6411827"/>
            <a:ext cx="1574252" cy="307777"/>
          </a:xfrm>
          <a:prstGeom prst="rect">
            <a:avLst/>
          </a:prstGeom>
          <a:solidFill>
            <a:srgbClr val="CCECFF"/>
          </a:solidFill>
        </p:spPr>
        <p:txBody>
          <a:bodyPr wrap="square">
            <a:spAutoFit/>
          </a:bodyPr>
          <a:lstStyle/>
          <a:p>
            <a:pPr algn="ctr"/>
            <a:r>
              <a:rPr lang="en" dirty="0" smtClean="0">
                <a:latin typeface="Droid Serif"/>
                <a:ea typeface="Droid Serif"/>
                <a:cs typeface="Droid Serif"/>
                <a:sym typeface="Droid Serif"/>
              </a:rPr>
              <a:t>in decimal</a:t>
            </a:r>
            <a:endParaRPr lang="en-US" dirty="0"/>
          </a:p>
        </p:txBody>
      </p:sp>
      <p:sp>
        <p:nvSpPr>
          <p:cNvPr id="5" name="TextBox 4"/>
          <p:cNvSpPr txBox="1"/>
          <p:nvPr/>
        </p:nvSpPr>
        <p:spPr>
          <a:xfrm>
            <a:off x="5653068" y="5148228"/>
            <a:ext cx="462844" cy="923330"/>
          </a:xfrm>
          <a:prstGeom prst="rect">
            <a:avLst/>
          </a:prstGeom>
          <a:noFill/>
        </p:spPr>
        <p:txBody>
          <a:bodyPr wrap="square" rtlCol="0">
            <a:spAutoFit/>
          </a:bodyPr>
          <a:lstStyle/>
          <a:p>
            <a:r>
              <a:rPr lang="en-US" sz="5400" dirty="0" smtClean="0"/>
              <a:t>=</a:t>
            </a:r>
            <a:endParaRPr lang="en-US" sz="5400" dirty="0"/>
          </a:p>
        </p:txBody>
      </p:sp>
    </p:spTree>
    <p:extLst>
      <p:ext uri="{BB962C8B-B14F-4D97-AF65-F5344CB8AC3E}">
        <p14:creationId xmlns:p14="http://schemas.microsoft.com/office/powerpoint/2010/main" val="4291054784"/>
      </p:ext>
    </p:extLst>
  </p:cSld>
  <p:clrMapOvr>
    <a:masterClrMapping/>
  </p:clrMapOvr>
  <p:transition spd="slow">
    <p:cu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Shape 453"/>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spcBef>
                <a:spcPts val="0"/>
              </a:spcBef>
              <a:buNone/>
            </a:pPr>
            <a:r>
              <a:rPr lang="en">
                <a:latin typeface="Droid Serif"/>
                <a:ea typeface="Droid Serif"/>
                <a:cs typeface="Droid Serif"/>
                <a:sym typeface="Droid Serif"/>
              </a:rPr>
              <a:t>Computers' numbers</a:t>
            </a:r>
          </a:p>
        </p:txBody>
      </p:sp>
      <p:sp>
        <p:nvSpPr>
          <p:cNvPr id="454" name="Shape 454"/>
          <p:cNvSpPr txBox="1">
            <a:spLocks noGrp="1"/>
          </p:cNvSpPr>
          <p:nvPr>
            <p:ph type="body" idx="1"/>
          </p:nvPr>
        </p:nvSpPr>
        <p:spPr>
          <a:xfrm>
            <a:off x="457200" y="2065250"/>
            <a:ext cx="6661799" cy="1105200"/>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Binary is based on the number </a:t>
            </a:r>
            <a:r>
              <a:rPr lang="en" b="1">
                <a:latin typeface="Droid Serif"/>
                <a:ea typeface="Droid Serif"/>
                <a:cs typeface="Droid Serif"/>
                <a:sym typeface="Droid Serif"/>
              </a:rPr>
              <a:t>2</a:t>
            </a:r>
            <a:r>
              <a:rPr lang="en">
                <a:latin typeface="Droid Serif"/>
                <a:ea typeface="Droid Serif"/>
                <a:cs typeface="Droid Serif"/>
                <a:sym typeface="Droid Serif"/>
              </a:rPr>
              <a:t>.</a:t>
            </a:r>
          </a:p>
          <a:p>
            <a:pPr lvl="0" rtl="0">
              <a:spcBef>
                <a:spcPts val="0"/>
              </a:spcBef>
              <a:buNone/>
            </a:pPr>
            <a:endParaRPr>
              <a:latin typeface="Droid Serif"/>
              <a:ea typeface="Droid Serif"/>
              <a:cs typeface="Droid Serif"/>
              <a:sym typeface="Droid Serif"/>
            </a:endParaRPr>
          </a:p>
          <a:p>
            <a:pPr>
              <a:spcBef>
                <a:spcPts val="0"/>
              </a:spcBef>
              <a:buNone/>
            </a:pPr>
            <a:endParaRPr>
              <a:latin typeface="Droid Serif"/>
              <a:ea typeface="Droid Serif"/>
              <a:cs typeface="Droid Serif"/>
              <a:sym typeface="Droid Serif"/>
            </a:endParaRPr>
          </a:p>
        </p:txBody>
      </p:sp>
      <p:sp>
        <p:nvSpPr>
          <p:cNvPr id="455" name="Shape 455"/>
          <p:cNvSpPr txBox="1"/>
          <p:nvPr/>
        </p:nvSpPr>
        <p:spPr>
          <a:xfrm>
            <a:off x="4704225" y="3979250"/>
            <a:ext cx="1363800" cy="537899"/>
          </a:xfrm>
          <a:prstGeom prst="rect">
            <a:avLst/>
          </a:prstGeom>
        </p:spPr>
        <p:txBody>
          <a:bodyPr lIns="91425" tIns="91425" rIns="91425" bIns="91425" anchor="ctr" anchorCtr="0">
            <a:noAutofit/>
          </a:bodyPr>
          <a:lstStyle/>
          <a:p>
            <a:pPr lvl="0" algn="ctr" rtl="0">
              <a:spcBef>
                <a:spcPts val="0"/>
              </a:spcBef>
              <a:buNone/>
            </a:pPr>
            <a:r>
              <a:rPr lang="en" sz="1800">
                <a:latin typeface="Droid Serif"/>
                <a:ea typeface="Droid Serif"/>
                <a:cs typeface="Droid Serif"/>
                <a:sym typeface="Droid Serif"/>
              </a:rPr>
              <a:t>ones</a:t>
            </a:r>
          </a:p>
        </p:txBody>
      </p:sp>
      <p:sp>
        <p:nvSpPr>
          <p:cNvPr id="456" name="Shape 456"/>
          <p:cNvSpPr txBox="1"/>
          <p:nvPr/>
        </p:nvSpPr>
        <p:spPr>
          <a:xfrm>
            <a:off x="3964500" y="3979250"/>
            <a:ext cx="1363800" cy="537899"/>
          </a:xfrm>
          <a:prstGeom prst="rect">
            <a:avLst/>
          </a:prstGeom>
        </p:spPr>
        <p:txBody>
          <a:bodyPr lIns="91425" tIns="91425" rIns="91425" bIns="91425" anchor="ctr" anchorCtr="0">
            <a:noAutofit/>
          </a:bodyPr>
          <a:lstStyle/>
          <a:p>
            <a:pPr lvl="0" algn="ctr" rtl="0">
              <a:spcBef>
                <a:spcPts val="0"/>
              </a:spcBef>
              <a:buNone/>
            </a:pPr>
            <a:r>
              <a:rPr lang="en" sz="1800">
                <a:latin typeface="Droid Serif"/>
                <a:ea typeface="Droid Serif"/>
                <a:cs typeface="Droid Serif"/>
                <a:sym typeface="Droid Serif"/>
              </a:rPr>
              <a:t>twos</a:t>
            </a:r>
          </a:p>
        </p:txBody>
      </p:sp>
      <p:sp>
        <p:nvSpPr>
          <p:cNvPr id="457" name="Shape 457"/>
          <p:cNvSpPr txBox="1"/>
          <p:nvPr/>
        </p:nvSpPr>
        <p:spPr>
          <a:xfrm>
            <a:off x="3386100" y="3979250"/>
            <a:ext cx="969599" cy="537899"/>
          </a:xfrm>
          <a:prstGeom prst="rect">
            <a:avLst/>
          </a:prstGeom>
        </p:spPr>
        <p:txBody>
          <a:bodyPr lIns="91425" tIns="91425" rIns="91425" bIns="91425" anchor="ctr" anchorCtr="0">
            <a:noAutofit/>
          </a:bodyPr>
          <a:lstStyle/>
          <a:p>
            <a:pPr lvl="0" algn="ctr" rtl="0">
              <a:spcBef>
                <a:spcPts val="0"/>
              </a:spcBef>
              <a:buNone/>
            </a:pPr>
            <a:r>
              <a:rPr lang="en" sz="1800">
                <a:latin typeface="Droid Serif"/>
                <a:ea typeface="Droid Serif"/>
                <a:cs typeface="Droid Serif"/>
                <a:sym typeface="Droid Serif"/>
              </a:rPr>
              <a:t>fours</a:t>
            </a:r>
          </a:p>
        </p:txBody>
      </p:sp>
      <p:sp>
        <p:nvSpPr>
          <p:cNvPr id="458" name="Shape 458"/>
          <p:cNvSpPr txBox="1"/>
          <p:nvPr/>
        </p:nvSpPr>
        <p:spPr>
          <a:xfrm>
            <a:off x="1197900" y="2909650"/>
            <a:ext cx="5982599" cy="1143599"/>
          </a:xfrm>
          <a:prstGeom prst="rect">
            <a:avLst/>
          </a:prstGeom>
        </p:spPr>
        <p:txBody>
          <a:bodyPr lIns="91425" tIns="91425" rIns="91425" bIns="91425" anchor="ctr" anchorCtr="0">
            <a:noAutofit/>
          </a:bodyPr>
          <a:lstStyle/>
          <a:p>
            <a:pPr lvl="0" algn="ctr" rtl="0">
              <a:spcBef>
                <a:spcPts val="0"/>
              </a:spcBef>
              <a:buNone/>
            </a:pPr>
            <a:r>
              <a:rPr lang="en" sz="7200" b="1">
                <a:latin typeface="Droid Serif"/>
                <a:ea typeface="Droid Serif"/>
                <a:cs typeface="Droid Serif"/>
                <a:sym typeface="Droid Serif"/>
              </a:rPr>
              <a:t>1 </a:t>
            </a:r>
            <a:r>
              <a:rPr lang="en" sz="7200" b="1">
                <a:solidFill>
                  <a:srgbClr val="B7B7B7"/>
                </a:solidFill>
                <a:latin typeface="Droid Serif"/>
                <a:ea typeface="Droid Serif"/>
                <a:cs typeface="Droid Serif"/>
                <a:sym typeface="Droid Serif"/>
              </a:rPr>
              <a:t>0</a:t>
            </a:r>
            <a:r>
              <a:rPr lang="en" sz="7200" b="1">
                <a:solidFill>
                  <a:srgbClr val="00FF00"/>
                </a:solidFill>
                <a:latin typeface="Droid Serif"/>
                <a:ea typeface="Droid Serif"/>
                <a:cs typeface="Droid Serif"/>
                <a:sym typeface="Droid Serif"/>
              </a:rPr>
              <a:t> </a:t>
            </a:r>
            <a:r>
              <a:rPr lang="en" sz="7200" b="1">
                <a:latin typeface="Droid Serif"/>
                <a:ea typeface="Droid Serif"/>
                <a:cs typeface="Droid Serif"/>
                <a:sym typeface="Droid Serif"/>
              </a:rPr>
              <a:t>1</a:t>
            </a:r>
            <a:r>
              <a:rPr lang="en" sz="7200" b="1">
                <a:solidFill>
                  <a:srgbClr val="0000FF"/>
                </a:solidFill>
                <a:latin typeface="Droid Serif"/>
                <a:ea typeface="Droid Serif"/>
                <a:cs typeface="Droid Serif"/>
                <a:sym typeface="Droid Serif"/>
              </a:rPr>
              <a:t> </a:t>
            </a:r>
            <a:r>
              <a:rPr lang="en" sz="7200" b="1">
                <a:solidFill>
                  <a:srgbClr val="B7B7B7"/>
                </a:solidFill>
                <a:latin typeface="Droid Serif"/>
                <a:ea typeface="Droid Serif"/>
                <a:cs typeface="Droid Serif"/>
                <a:sym typeface="Droid Serif"/>
              </a:rPr>
              <a:t>0</a:t>
            </a:r>
          </a:p>
        </p:txBody>
      </p:sp>
      <p:sp>
        <p:nvSpPr>
          <p:cNvPr id="459" name="Shape 459"/>
          <p:cNvSpPr txBox="1"/>
          <p:nvPr/>
        </p:nvSpPr>
        <p:spPr>
          <a:xfrm>
            <a:off x="5620175" y="5305075"/>
            <a:ext cx="2985300" cy="753599"/>
          </a:xfrm>
          <a:prstGeom prst="rect">
            <a:avLst/>
          </a:prstGeom>
          <a:solidFill>
            <a:srgbClr val="F4CCCC"/>
          </a:solidFill>
        </p:spPr>
        <p:txBody>
          <a:bodyPr lIns="91425" tIns="91425" rIns="91425" bIns="91425" anchor="ctr" anchorCtr="0">
            <a:noAutofit/>
          </a:bodyPr>
          <a:lstStyle/>
          <a:p>
            <a:pPr lvl="0" algn="ctr" rtl="0">
              <a:spcBef>
                <a:spcPts val="0"/>
              </a:spcBef>
              <a:buNone/>
            </a:pPr>
            <a:r>
              <a:rPr lang="en" sz="1800">
                <a:latin typeface="Droid Serif"/>
                <a:ea typeface="Droid Serif"/>
                <a:cs typeface="Droid Serif"/>
                <a:sym typeface="Droid Serif"/>
              </a:rPr>
              <a:t>How is each column value getting larger?</a:t>
            </a:r>
          </a:p>
        </p:txBody>
      </p:sp>
      <p:cxnSp>
        <p:nvCxnSpPr>
          <p:cNvPr id="460" name="Shape 460"/>
          <p:cNvCxnSpPr/>
          <p:nvPr/>
        </p:nvCxnSpPr>
        <p:spPr>
          <a:xfrm rot="10800000">
            <a:off x="5296049" y="4492749"/>
            <a:ext cx="714000" cy="892500"/>
          </a:xfrm>
          <a:prstGeom prst="straightConnector1">
            <a:avLst/>
          </a:prstGeom>
          <a:noFill/>
          <a:ln w="19050" cap="flat">
            <a:solidFill>
              <a:schemeClr val="dk2"/>
            </a:solidFill>
            <a:prstDash val="solid"/>
            <a:round/>
            <a:headEnd type="none" w="lg" len="lg"/>
            <a:tailEnd type="triangle" w="lg" len="lg"/>
          </a:ln>
        </p:spPr>
      </p:cxnSp>
      <p:cxnSp>
        <p:nvCxnSpPr>
          <p:cNvPr id="461" name="Shape 461"/>
          <p:cNvCxnSpPr>
            <a:endCxn id="456" idx="2"/>
          </p:cNvCxnSpPr>
          <p:nvPr/>
        </p:nvCxnSpPr>
        <p:spPr>
          <a:xfrm rot="10800000">
            <a:off x="4646400" y="4517149"/>
            <a:ext cx="1214700" cy="868200"/>
          </a:xfrm>
          <a:prstGeom prst="straightConnector1">
            <a:avLst/>
          </a:prstGeom>
          <a:noFill/>
          <a:ln w="19050" cap="flat">
            <a:solidFill>
              <a:schemeClr val="dk2"/>
            </a:solidFill>
            <a:prstDash val="solid"/>
            <a:round/>
            <a:headEnd type="none" w="lg" len="lg"/>
            <a:tailEnd type="triangle" w="lg" len="lg"/>
          </a:ln>
        </p:spPr>
      </p:cxnSp>
      <p:cxnSp>
        <p:nvCxnSpPr>
          <p:cNvPr id="462" name="Shape 462"/>
          <p:cNvCxnSpPr/>
          <p:nvPr/>
        </p:nvCxnSpPr>
        <p:spPr>
          <a:xfrm rot="10800000">
            <a:off x="4195050" y="4596824"/>
            <a:ext cx="1562099" cy="862800"/>
          </a:xfrm>
          <a:prstGeom prst="straightConnector1">
            <a:avLst/>
          </a:prstGeom>
          <a:noFill/>
          <a:ln w="19050" cap="flat">
            <a:solidFill>
              <a:schemeClr val="dk2"/>
            </a:solidFill>
            <a:prstDash val="solid"/>
            <a:round/>
            <a:headEnd type="none" w="lg" len="lg"/>
            <a:tailEnd type="triangle" w="lg" len="lg"/>
          </a:ln>
        </p:spPr>
      </p:cxnSp>
      <p:cxnSp>
        <p:nvCxnSpPr>
          <p:cNvPr id="463" name="Shape 463"/>
          <p:cNvCxnSpPr/>
          <p:nvPr/>
        </p:nvCxnSpPr>
        <p:spPr>
          <a:xfrm rot="10800000" flipH="1">
            <a:off x="3019900" y="4418350"/>
            <a:ext cx="14999" cy="1219799"/>
          </a:xfrm>
          <a:prstGeom prst="straightConnector1">
            <a:avLst/>
          </a:prstGeom>
          <a:noFill/>
          <a:ln w="19050" cap="flat">
            <a:solidFill>
              <a:schemeClr val="dk2"/>
            </a:solidFill>
            <a:prstDash val="solid"/>
            <a:round/>
            <a:headEnd type="none" w="lg" len="lg"/>
            <a:tailEnd type="triangle" w="lg" len="lg"/>
          </a:ln>
        </p:spPr>
      </p:cxnSp>
      <p:sp>
        <p:nvSpPr>
          <p:cNvPr id="464" name="Shape 464"/>
          <p:cNvSpPr txBox="1"/>
          <p:nvPr/>
        </p:nvSpPr>
        <p:spPr>
          <a:xfrm>
            <a:off x="1940050" y="5727400"/>
            <a:ext cx="2174700" cy="537899"/>
          </a:xfrm>
          <a:prstGeom prst="rect">
            <a:avLst/>
          </a:prstGeom>
        </p:spPr>
        <p:txBody>
          <a:bodyPr lIns="91425" tIns="91425" rIns="91425" bIns="91425" anchor="ctr" anchorCtr="0">
            <a:noAutofit/>
          </a:bodyPr>
          <a:lstStyle/>
          <a:p>
            <a:pPr lvl="0" algn="ctr" rtl="0">
              <a:spcBef>
                <a:spcPts val="0"/>
              </a:spcBef>
              <a:buNone/>
            </a:pPr>
            <a:r>
              <a:rPr lang="en" sz="1800">
                <a:latin typeface="Droid Serif"/>
                <a:ea typeface="Droid Serif"/>
                <a:cs typeface="Droid Serif"/>
                <a:sym typeface="Droid Serif"/>
              </a:rPr>
              <a:t>What should this column value be?</a:t>
            </a:r>
          </a:p>
        </p:txBody>
      </p:sp>
      <p:pic>
        <p:nvPicPr>
          <p:cNvPr id="465" name="Shape 465"/>
          <p:cNvPicPr preferRelativeResize="0"/>
          <p:nvPr/>
        </p:nvPicPr>
        <p:blipFill>
          <a:blip r:embed="rId3"/>
          <a:stretch>
            <a:fillRect/>
          </a:stretch>
        </p:blipFill>
        <p:spPr>
          <a:xfrm>
            <a:off x="7464312" y="48825"/>
            <a:ext cx="1628775" cy="1447800"/>
          </a:xfrm>
          <a:prstGeom prst="rect">
            <a:avLst/>
          </a:prstGeom>
          <a:noFill/>
          <a:ln>
            <a:noFill/>
          </a:ln>
        </p:spPr>
      </p:pic>
      <mc:AlternateContent xmlns:mc="http://schemas.openxmlformats.org/markup-compatibility/2006">
        <mc:Choice xmlns:p14="http://schemas.microsoft.com/office/powerpoint/2010/main" Requires="p14">
          <p:contentPart p14:bwMode="auto" r:id="rId4">
            <p14:nvContentPartPr>
              <p14:cNvPr id="3" name="Ink 2"/>
              <p14:cNvContentPartPr/>
              <p14:nvPr/>
            </p14:nvContentPartPr>
            <p14:xfrm>
              <a:off x="2562840" y="2857320"/>
              <a:ext cx="4866840" cy="1670400"/>
            </p14:xfrm>
          </p:contentPart>
        </mc:Choice>
        <mc:Fallback>
          <p:pic>
            <p:nvPicPr>
              <p:cNvPr id="3" name="Ink 2"/>
              <p:cNvPicPr/>
              <p:nvPr/>
            </p:nvPicPr>
            <p:blipFill>
              <a:blip r:embed="rId5"/>
              <a:stretch>
                <a:fillRect/>
              </a:stretch>
            </p:blipFill>
            <p:spPr>
              <a:xfrm>
                <a:off x="2553480" y="2847960"/>
                <a:ext cx="4885560" cy="1689120"/>
              </a:xfrm>
              <a:prstGeom prst="rect">
                <a:avLst/>
              </a:prstGeom>
            </p:spPr>
          </p:pic>
        </mc:Fallback>
      </mc:AlternateContent>
    </p:spTree>
    <p:extLst>
      <p:ext uri="{BB962C8B-B14F-4D97-AF65-F5344CB8AC3E}">
        <p14:creationId xmlns:p14="http://schemas.microsoft.com/office/powerpoint/2010/main" val="4110632813"/>
      </p:ext>
    </p:extLst>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08505" y="946497"/>
            <a:ext cx="6607479" cy="4955610"/>
          </a:xfrm>
          <a:prstGeom prst="rect">
            <a:avLst/>
          </a:prstGeom>
        </p:spPr>
      </p:pic>
    </p:spTree>
    <p:extLst>
      <p:ext uri="{BB962C8B-B14F-4D97-AF65-F5344CB8AC3E}">
        <p14:creationId xmlns:p14="http://schemas.microsoft.com/office/powerpoint/2010/main" val="1098247225"/>
      </p:ext>
    </p:extLst>
  </p:cSld>
  <p:clrMapOvr>
    <a:masterClrMapping/>
  </p:clrMapOvr>
  <p:transition spd="slow">
    <p:cu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Shape 470"/>
          <p:cNvSpPr txBox="1">
            <a:spLocks noGrp="1"/>
          </p:cNvSpPr>
          <p:nvPr>
            <p:ph type="title"/>
          </p:nvPr>
        </p:nvSpPr>
        <p:spPr>
          <a:xfrm>
            <a:off x="457200" y="274645"/>
            <a:ext cx="6714300" cy="731399"/>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Decoding binary      decimal</a:t>
            </a:r>
          </a:p>
        </p:txBody>
      </p:sp>
      <p:sp>
        <p:nvSpPr>
          <p:cNvPr id="471" name="Shape 471"/>
          <p:cNvSpPr txBox="1">
            <a:spLocks noGrp="1"/>
          </p:cNvSpPr>
          <p:nvPr>
            <p:ph type="body" idx="1"/>
          </p:nvPr>
        </p:nvSpPr>
        <p:spPr>
          <a:xfrm>
            <a:off x="1702150" y="1374850"/>
            <a:ext cx="5300699" cy="1105200"/>
          </a:xfrm>
          <a:prstGeom prst="rect">
            <a:avLst/>
          </a:prstGeom>
        </p:spPr>
        <p:txBody>
          <a:bodyPr lIns="91425" tIns="91425" rIns="91425" bIns="91425" anchor="t" anchorCtr="0">
            <a:noAutofit/>
          </a:bodyPr>
          <a:lstStyle/>
          <a:p>
            <a:pPr lvl="0" algn="ctr" rtl="0">
              <a:spcBef>
                <a:spcPts val="0"/>
              </a:spcBef>
              <a:buNone/>
            </a:pPr>
            <a:r>
              <a:rPr lang="en">
                <a:latin typeface="Droid Serif"/>
                <a:ea typeface="Droid Serif"/>
                <a:cs typeface="Droid Serif"/>
                <a:sym typeface="Droid Serif"/>
              </a:rPr>
              <a:t>Suppose the computer holds this binary number:</a:t>
            </a:r>
          </a:p>
          <a:p>
            <a:pPr lvl="0" algn="ctr" rtl="0">
              <a:spcBef>
                <a:spcPts val="0"/>
              </a:spcBef>
              <a:buNone/>
            </a:pPr>
            <a:endParaRPr>
              <a:latin typeface="Droid Serif"/>
              <a:ea typeface="Droid Serif"/>
              <a:cs typeface="Droid Serif"/>
              <a:sym typeface="Droid Serif"/>
            </a:endParaRPr>
          </a:p>
          <a:p>
            <a:pPr lvl="0" algn="ctr" rtl="0">
              <a:spcBef>
                <a:spcPts val="0"/>
              </a:spcBef>
              <a:buNone/>
            </a:pPr>
            <a:endParaRPr>
              <a:latin typeface="Droid Serif"/>
              <a:ea typeface="Droid Serif"/>
              <a:cs typeface="Droid Serif"/>
              <a:sym typeface="Droid Serif"/>
            </a:endParaRPr>
          </a:p>
        </p:txBody>
      </p:sp>
      <p:sp>
        <p:nvSpPr>
          <p:cNvPr id="472" name="Shape 472"/>
          <p:cNvSpPr txBox="1"/>
          <p:nvPr/>
        </p:nvSpPr>
        <p:spPr>
          <a:xfrm>
            <a:off x="4856625" y="3979250"/>
            <a:ext cx="1363800" cy="537899"/>
          </a:xfrm>
          <a:prstGeom prst="rect">
            <a:avLst/>
          </a:prstGeom>
        </p:spPr>
        <p:txBody>
          <a:bodyPr lIns="91425" tIns="91425" rIns="91425" bIns="91425" anchor="ctr" anchorCtr="0">
            <a:noAutofit/>
          </a:bodyPr>
          <a:lstStyle/>
          <a:p>
            <a:pPr lvl="0" algn="ctr" rtl="0">
              <a:spcBef>
                <a:spcPts val="0"/>
              </a:spcBef>
              <a:buNone/>
            </a:pPr>
            <a:r>
              <a:rPr lang="en" sz="1800">
                <a:latin typeface="Droid Serif"/>
                <a:ea typeface="Droid Serif"/>
                <a:cs typeface="Droid Serif"/>
                <a:sym typeface="Droid Serif"/>
              </a:rPr>
              <a:t>ones</a:t>
            </a:r>
          </a:p>
        </p:txBody>
      </p:sp>
      <p:sp>
        <p:nvSpPr>
          <p:cNvPr id="473" name="Shape 473"/>
          <p:cNvSpPr txBox="1"/>
          <p:nvPr/>
        </p:nvSpPr>
        <p:spPr>
          <a:xfrm>
            <a:off x="4116900" y="3979250"/>
            <a:ext cx="1363800" cy="537899"/>
          </a:xfrm>
          <a:prstGeom prst="rect">
            <a:avLst/>
          </a:prstGeom>
        </p:spPr>
        <p:txBody>
          <a:bodyPr lIns="91425" tIns="91425" rIns="91425" bIns="91425" anchor="ctr" anchorCtr="0">
            <a:noAutofit/>
          </a:bodyPr>
          <a:lstStyle/>
          <a:p>
            <a:pPr lvl="0" algn="ctr" rtl="0">
              <a:spcBef>
                <a:spcPts val="0"/>
              </a:spcBef>
              <a:buNone/>
            </a:pPr>
            <a:r>
              <a:rPr lang="en" sz="1800">
                <a:latin typeface="Droid Serif"/>
                <a:ea typeface="Droid Serif"/>
                <a:cs typeface="Droid Serif"/>
                <a:sym typeface="Droid Serif"/>
              </a:rPr>
              <a:t>twos</a:t>
            </a:r>
          </a:p>
        </p:txBody>
      </p:sp>
      <p:sp>
        <p:nvSpPr>
          <p:cNvPr id="474" name="Shape 474"/>
          <p:cNvSpPr txBox="1"/>
          <p:nvPr/>
        </p:nvSpPr>
        <p:spPr>
          <a:xfrm>
            <a:off x="3538500" y="3979250"/>
            <a:ext cx="969599" cy="537899"/>
          </a:xfrm>
          <a:prstGeom prst="rect">
            <a:avLst/>
          </a:prstGeom>
        </p:spPr>
        <p:txBody>
          <a:bodyPr lIns="91425" tIns="91425" rIns="91425" bIns="91425" anchor="ctr" anchorCtr="0">
            <a:noAutofit/>
          </a:bodyPr>
          <a:lstStyle/>
          <a:p>
            <a:pPr lvl="0" algn="ctr" rtl="0">
              <a:spcBef>
                <a:spcPts val="0"/>
              </a:spcBef>
              <a:buNone/>
            </a:pPr>
            <a:r>
              <a:rPr lang="en" sz="1800">
                <a:latin typeface="Droid Serif"/>
                <a:ea typeface="Droid Serif"/>
                <a:cs typeface="Droid Serif"/>
                <a:sym typeface="Droid Serif"/>
              </a:rPr>
              <a:t>fours</a:t>
            </a:r>
          </a:p>
        </p:txBody>
      </p:sp>
      <p:sp>
        <p:nvSpPr>
          <p:cNvPr id="475" name="Shape 475"/>
          <p:cNvSpPr txBox="1"/>
          <p:nvPr/>
        </p:nvSpPr>
        <p:spPr>
          <a:xfrm>
            <a:off x="1350300" y="2909650"/>
            <a:ext cx="5982599" cy="1143599"/>
          </a:xfrm>
          <a:prstGeom prst="rect">
            <a:avLst/>
          </a:prstGeom>
        </p:spPr>
        <p:txBody>
          <a:bodyPr lIns="91425" tIns="91425" rIns="91425" bIns="91425" anchor="ctr" anchorCtr="0">
            <a:noAutofit/>
          </a:bodyPr>
          <a:lstStyle/>
          <a:p>
            <a:pPr lvl="0" algn="ctr" rtl="0">
              <a:spcBef>
                <a:spcPts val="0"/>
              </a:spcBef>
              <a:buNone/>
            </a:pPr>
            <a:r>
              <a:rPr lang="en" sz="7200" b="1">
                <a:latin typeface="Droid Serif"/>
                <a:ea typeface="Droid Serif"/>
                <a:cs typeface="Droid Serif"/>
                <a:sym typeface="Droid Serif"/>
              </a:rPr>
              <a:t>1 1</a:t>
            </a:r>
            <a:r>
              <a:rPr lang="en" sz="7200" b="1">
                <a:solidFill>
                  <a:srgbClr val="00FF00"/>
                </a:solidFill>
                <a:latin typeface="Droid Serif"/>
                <a:ea typeface="Droid Serif"/>
                <a:cs typeface="Droid Serif"/>
                <a:sym typeface="Droid Serif"/>
              </a:rPr>
              <a:t> </a:t>
            </a:r>
            <a:r>
              <a:rPr lang="en" sz="7200" b="1">
                <a:solidFill>
                  <a:srgbClr val="B7B7B7"/>
                </a:solidFill>
                <a:latin typeface="Droid Serif"/>
                <a:ea typeface="Droid Serif"/>
                <a:cs typeface="Droid Serif"/>
                <a:sym typeface="Droid Serif"/>
              </a:rPr>
              <a:t>0</a:t>
            </a:r>
            <a:r>
              <a:rPr lang="en" sz="7200" b="1">
                <a:solidFill>
                  <a:srgbClr val="0000FF"/>
                </a:solidFill>
                <a:latin typeface="Droid Serif"/>
                <a:ea typeface="Droid Serif"/>
                <a:cs typeface="Droid Serif"/>
                <a:sym typeface="Droid Serif"/>
              </a:rPr>
              <a:t> </a:t>
            </a:r>
            <a:r>
              <a:rPr lang="en" sz="7200" b="1">
                <a:latin typeface="Droid Serif"/>
                <a:ea typeface="Droid Serif"/>
                <a:cs typeface="Droid Serif"/>
                <a:sym typeface="Droid Serif"/>
              </a:rPr>
              <a:t>1</a:t>
            </a:r>
          </a:p>
        </p:txBody>
      </p:sp>
      <p:sp>
        <p:nvSpPr>
          <p:cNvPr id="476" name="Shape 476"/>
          <p:cNvSpPr txBox="1"/>
          <p:nvPr/>
        </p:nvSpPr>
        <p:spPr>
          <a:xfrm>
            <a:off x="2509775" y="3979250"/>
            <a:ext cx="1363800" cy="537899"/>
          </a:xfrm>
          <a:prstGeom prst="rect">
            <a:avLst/>
          </a:prstGeom>
        </p:spPr>
        <p:txBody>
          <a:bodyPr lIns="91425" tIns="91425" rIns="91425" bIns="91425" anchor="ctr" anchorCtr="0">
            <a:noAutofit/>
          </a:bodyPr>
          <a:lstStyle/>
          <a:p>
            <a:pPr lvl="0" algn="ctr" rtl="0">
              <a:spcBef>
                <a:spcPts val="0"/>
              </a:spcBef>
              <a:buNone/>
            </a:pPr>
            <a:r>
              <a:rPr lang="en" sz="1800">
                <a:latin typeface="Droid Serif"/>
                <a:ea typeface="Droid Serif"/>
                <a:cs typeface="Droid Serif"/>
                <a:sym typeface="Droid Serif"/>
              </a:rPr>
              <a:t>eights</a:t>
            </a:r>
          </a:p>
        </p:txBody>
      </p:sp>
      <p:sp>
        <p:nvSpPr>
          <p:cNvPr id="477" name="Shape 477"/>
          <p:cNvSpPr txBox="1"/>
          <p:nvPr/>
        </p:nvSpPr>
        <p:spPr>
          <a:xfrm>
            <a:off x="310025" y="5418650"/>
            <a:ext cx="3323400" cy="984299"/>
          </a:xfrm>
          <a:prstGeom prst="rect">
            <a:avLst/>
          </a:prstGeom>
        </p:spPr>
        <p:txBody>
          <a:bodyPr lIns="91425" tIns="91425" rIns="91425" bIns="91425" anchor="ctr" anchorCtr="0">
            <a:noAutofit/>
          </a:bodyPr>
          <a:lstStyle/>
          <a:p>
            <a:pPr lvl="0" rtl="0">
              <a:spcBef>
                <a:spcPts val="0"/>
              </a:spcBef>
              <a:buNone/>
            </a:pPr>
            <a:r>
              <a:rPr lang="en" sz="3000">
                <a:solidFill>
                  <a:schemeClr val="dk1"/>
                </a:solidFill>
                <a:latin typeface="Droid Serif"/>
                <a:ea typeface="Droid Serif"/>
                <a:cs typeface="Droid Serif"/>
                <a:sym typeface="Droid Serif"/>
              </a:rPr>
              <a:t>Let's decode it into decimal: </a:t>
            </a:r>
          </a:p>
        </p:txBody>
      </p:sp>
      <p:sp>
        <p:nvSpPr>
          <p:cNvPr id="478" name="Shape 478"/>
          <p:cNvSpPr/>
          <p:nvPr/>
        </p:nvSpPr>
        <p:spPr>
          <a:xfrm>
            <a:off x="4508100" y="518650"/>
            <a:ext cx="386400" cy="277800"/>
          </a:xfrm>
          <a:prstGeom prst="rightArrow">
            <a:avLst>
              <a:gd name="adj1" fmla="val 50000"/>
              <a:gd name="adj2" fmla="val 50000"/>
            </a:avLst>
          </a:prstGeom>
          <a:noFill/>
          <a:ln w="19050" cap="flat">
            <a:solidFill>
              <a:srgbClr val="999999"/>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latin typeface="Droid Serif"/>
              <a:ea typeface="Droid Serif"/>
              <a:cs typeface="Droid Serif"/>
              <a:sym typeface="Droid Serif"/>
            </a:endParaRPr>
          </a:p>
        </p:txBody>
      </p:sp>
      <mc:AlternateContent xmlns:mc="http://schemas.openxmlformats.org/markup-compatibility/2006">
        <mc:Choice xmlns:p14="http://schemas.microsoft.com/office/powerpoint/2010/main" Requires="p14">
          <p:contentPart p14:bwMode="auto" r:id="rId3">
            <p14:nvContentPartPr>
              <p14:cNvPr id="3" name="Ink 2"/>
              <p14:cNvContentPartPr/>
              <p14:nvPr/>
            </p14:nvContentPartPr>
            <p14:xfrm>
              <a:off x="3679200" y="5339880"/>
              <a:ext cx="571680" cy="893520"/>
            </p14:xfrm>
          </p:contentPart>
        </mc:Choice>
        <mc:Fallback>
          <p:pic>
            <p:nvPicPr>
              <p:cNvPr id="3" name="Ink 2"/>
              <p:cNvPicPr/>
              <p:nvPr/>
            </p:nvPicPr>
            <p:blipFill>
              <a:blip r:embed="rId4"/>
              <a:stretch>
                <a:fillRect/>
              </a:stretch>
            </p:blipFill>
            <p:spPr>
              <a:xfrm>
                <a:off x="3669840" y="5330520"/>
                <a:ext cx="590400" cy="912240"/>
              </a:xfrm>
              <a:prstGeom prst="rect">
                <a:avLst/>
              </a:prstGeom>
            </p:spPr>
          </p:pic>
        </mc:Fallback>
      </mc:AlternateContent>
    </p:spTree>
    <p:extLst>
      <p:ext uri="{BB962C8B-B14F-4D97-AF65-F5344CB8AC3E}">
        <p14:creationId xmlns:p14="http://schemas.microsoft.com/office/powerpoint/2010/main" val="834376671"/>
      </p:ext>
    </p:extLst>
  </p:cSld>
  <p:clrMapOvr>
    <a:masterClrMapping/>
  </p:clrMapOvr>
  <p:transition spd="slow">
    <p:cu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Shape 497"/>
          <p:cNvSpPr/>
          <p:nvPr/>
        </p:nvSpPr>
        <p:spPr>
          <a:xfrm>
            <a:off x="231300" y="4910667"/>
            <a:ext cx="8583000" cy="1608768"/>
          </a:xfrm>
          <a:prstGeom prst="roundRect">
            <a:avLst>
              <a:gd name="adj" fmla="val 16667"/>
            </a:avLst>
          </a:prstGeom>
          <a:solidFill>
            <a:srgbClr val="FFCCCC"/>
          </a:solidFill>
          <a:ln>
            <a:noFill/>
          </a:ln>
        </p:spPr>
        <p:txBody>
          <a:bodyPr lIns="91425" tIns="91425" rIns="91425" bIns="91425" anchor="ctr" anchorCtr="0">
            <a:noAutofit/>
          </a:bodyPr>
          <a:lstStyle/>
          <a:p>
            <a:endParaRPr/>
          </a:p>
        </p:txBody>
      </p:sp>
      <p:sp>
        <p:nvSpPr>
          <p:cNvPr id="498" name="Shape 498"/>
          <p:cNvSpPr txBox="1">
            <a:spLocks noGrp="1"/>
          </p:cNvSpPr>
          <p:nvPr>
            <p:ph type="title"/>
          </p:nvPr>
        </p:nvSpPr>
        <p:spPr>
          <a:xfrm>
            <a:off x="231300" y="242339"/>
            <a:ext cx="2667899" cy="701999"/>
          </a:xfrm>
          <a:prstGeom prst="rect">
            <a:avLst/>
          </a:prstGeom>
        </p:spPr>
        <p:txBody>
          <a:bodyPr lIns="91425" tIns="91425" rIns="91425" bIns="91425" anchor="b" anchorCtr="0">
            <a:noAutofit/>
          </a:bodyPr>
          <a:lstStyle/>
          <a:p>
            <a:pPr lvl="0" rtl="0">
              <a:spcBef>
                <a:spcPts val="0"/>
              </a:spcBef>
              <a:buNone/>
            </a:pPr>
            <a:r>
              <a:rPr lang="en" dirty="0" smtClean="0">
                <a:latin typeface="Droid Serif"/>
                <a:ea typeface="Droid Serif"/>
                <a:cs typeface="Droid Serif"/>
                <a:sym typeface="Droid Serif"/>
              </a:rPr>
              <a:t>Practice</a:t>
            </a:r>
            <a:endParaRPr lang="en" dirty="0">
              <a:latin typeface="Droid Serif"/>
              <a:ea typeface="Droid Serif"/>
              <a:cs typeface="Droid Serif"/>
              <a:sym typeface="Droid Serif"/>
            </a:endParaRPr>
          </a:p>
        </p:txBody>
      </p:sp>
      <p:sp>
        <p:nvSpPr>
          <p:cNvPr id="499" name="Shape 499"/>
          <p:cNvSpPr txBox="1">
            <a:spLocks noGrp="1"/>
          </p:cNvSpPr>
          <p:nvPr>
            <p:ph type="body" idx="1"/>
          </p:nvPr>
        </p:nvSpPr>
        <p:spPr>
          <a:xfrm>
            <a:off x="478725" y="1269200"/>
            <a:ext cx="3531299" cy="535199"/>
          </a:xfrm>
          <a:prstGeom prst="rect">
            <a:avLst/>
          </a:prstGeom>
        </p:spPr>
        <p:txBody>
          <a:bodyPr lIns="91425" tIns="91425" rIns="91425" bIns="91425" anchor="t" anchorCtr="0">
            <a:noAutofit/>
          </a:bodyPr>
          <a:lstStyle/>
          <a:p>
            <a:pPr lvl="0" rtl="0">
              <a:spcBef>
                <a:spcPts val="0"/>
              </a:spcBef>
              <a:buNone/>
            </a:pPr>
            <a:r>
              <a:rPr lang="en" sz="1800" dirty="0">
                <a:solidFill>
                  <a:schemeClr val="tx1"/>
                </a:solidFill>
                <a:latin typeface="Droid Serif"/>
                <a:ea typeface="Droid Serif"/>
                <a:cs typeface="Droid Serif"/>
                <a:sym typeface="Droid Serif"/>
              </a:rPr>
              <a:t>From binary to decimal:</a:t>
            </a:r>
          </a:p>
          <a:p>
            <a:pPr lvl="0" rtl="0">
              <a:spcBef>
                <a:spcPts val="0"/>
              </a:spcBef>
              <a:buNone/>
            </a:pPr>
            <a:endParaRPr sz="1800" dirty="0">
              <a:solidFill>
                <a:schemeClr val="tx1"/>
              </a:solidFill>
              <a:latin typeface="Droid Serif"/>
              <a:ea typeface="Droid Serif"/>
              <a:cs typeface="Droid Serif"/>
              <a:sym typeface="Droid Serif"/>
            </a:endParaRPr>
          </a:p>
          <a:p>
            <a:pPr lvl="0" rtl="0">
              <a:spcBef>
                <a:spcPts val="0"/>
              </a:spcBef>
              <a:buNone/>
            </a:pPr>
            <a:endParaRPr sz="1800" dirty="0">
              <a:solidFill>
                <a:schemeClr val="tx1"/>
              </a:solidFill>
              <a:latin typeface="Droid Serif"/>
              <a:ea typeface="Droid Serif"/>
              <a:cs typeface="Droid Serif"/>
              <a:sym typeface="Droid Serif"/>
            </a:endParaRPr>
          </a:p>
        </p:txBody>
      </p:sp>
      <p:sp>
        <p:nvSpPr>
          <p:cNvPr id="500" name="Shape 500"/>
          <p:cNvSpPr txBox="1">
            <a:spLocks noGrp="1"/>
          </p:cNvSpPr>
          <p:nvPr>
            <p:ph type="body" idx="4294967295"/>
          </p:nvPr>
        </p:nvSpPr>
        <p:spPr>
          <a:xfrm>
            <a:off x="478725" y="4897267"/>
            <a:ext cx="3531299" cy="535199"/>
          </a:xfrm>
          <a:prstGeom prst="rect">
            <a:avLst/>
          </a:prstGeom>
        </p:spPr>
        <p:txBody>
          <a:bodyPr lIns="91425" tIns="91425" rIns="91425" bIns="91425" anchor="t" anchorCtr="0">
            <a:noAutofit/>
          </a:bodyPr>
          <a:lstStyle/>
          <a:p>
            <a:pPr lvl="0" rtl="0">
              <a:spcBef>
                <a:spcPts val="0"/>
              </a:spcBef>
              <a:buNone/>
            </a:pPr>
            <a:r>
              <a:rPr lang="en" sz="1800" dirty="0">
                <a:solidFill>
                  <a:schemeClr val="tx1"/>
                </a:solidFill>
                <a:latin typeface="Droid Serif"/>
                <a:ea typeface="Droid Serif"/>
                <a:cs typeface="Droid Serif"/>
                <a:sym typeface="Droid Serif"/>
              </a:rPr>
              <a:t>From decimal to binary:</a:t>
            </a:r>
          </a:p>
          <a:p>
            <a:pPr lvl="0" rtl="0">
              <a:spcBef>
                <a:spcPts val="0"/>
              </a:spcBef>
              <a:buNone/>
            </a:pPr>
            <a:endParaRPr sz="1800" dirty="0">
              <a:solidFill>
                <a:schemeClr val="tx1"/>
              </a:solidFill>
              <a:latin typeface="Droid Serif"/>
              <a:ea typeface="Droid Serif"/>
              <a:cs typeface="Droid Serif"/>
              <a:sym typeface="Droid Serif"/>
            </a:endParaRPr>
          </a:p>
          <a:p>
            <a:pPr lvl="0" rtl="0">
              <a:spcBef>
                <a:spcPts val="0"/>
              </a:spcBef>
              <a:buNone/>
            </a:pPr>
            <a:endParaRPr sz="1800" dirty="0">
              <a:solidFill>
                <a:schemeClr val="tx1"/>
              </a:solidFill>
              <a:latin typeface="Droid Serif"/>
              <a:ea typeface="Droid Serif"/>
              <a:cs typeface="Droid Serif"/>
              <a:sym typeface="Droid Serif"/>
            </a:endParaRPr>
          </a:p>
        </p:txBody>
      </p:sp>
      <p:sp>
        <p:nvSpPr>
          <p:cNvPr id="501" name="Shape 501"/>
          <p:cNvSpPr txBox="1">
            <a:spLocks noGrp="1"/>
          </p:cNvSpPr>
          <p:nvPr>
            <p:ph type="body" idx="4294967295"/>
          </p:nvPr>
        </p:nvSpPr>
        <p:spPr>
          <a:xfrm>
            <a:off x="3804357" y="1196600"/>
            <a:ext cx="1901068" cy="535199"/>
          </a:xfrm>
          <a:prstGeom prst="rect">
            <a:avLst/>
          </a:prstGeom>
        </p:spPr>
        <p:txBody>
          <a:bodyPr lIns="91425" tIns="91425" rIns="91425" bIns="91425" anchor="t" anchorCtr="0">
            <a:noAutofit/>
          </a:bodyPr>
          <a:lstStyle/>
          <a:p>
            <a:pPr lvl="0" algn="r" rtl="0">
              <a:spcBef>
                <a:spcPts val="0"/>
              </a:spcBef>
              <a:buNone/>
            </a:pPr>
            <a:r>
              <a:rPr lang="en" sz="3600" b="1" dirty="0" smtClean="0">
                <a:solidFill>
                  <a:srgbClr val="000000"/>
                </a:solidFill>
                <a:latin typeface="Courier New"/>
                <a:ea typeface="Courier New"/>
                <a:cs typeface="Courier New"/>
                <a:sym typeface="Courier New"/>
              </a:rPr>
              <a:t>101</a:t>
            </a:r>
            <a:endParaRPr lang="en" sz="3600" b="1" dirty="0">
              <a:solidFill>
                <a:srgbClr val="000000"/>
              </a:solidFill>
              <a:latin typeface="Courier New"/>
              <a:ea typeface="Courier New"/>
              <a:cs typeface="Courier New"/>
              <a:sym typeface="Courier New"/>
            </a:endParaRPr>
          </a:p>
          <a:p>
            <a:pPr lvl="0" algn="r" rtl="0">
              <a:spcBef>
                <a:spcPts val="0"/>
              </a:spcBef>
              <a:buNone/>
            </a:pPr>
            <a:endParaRPr sz="3600" b="1" dirty="0">
              <a:solidFill>
                <a:srgbClr val="000000"/>
              </a:solidFill>
              <a:latin typeface="Courier New"/>
              <a:ea typeface="Courier New"/>
              <a:cs typeface="Courier New"/>
              <a:sym typeface="Courier New"/>
            </a:endParaRPr>
          </a:p>
          <a:p>
            <a:pPr lvl="0" algn="r" rtl="0">
              <a:spcBef>
                <a:spcPts val="0"/>
              </a:spcBef>
              <a:buNone/>
            </a:pPr>
            <a:endParaRPr sz="3600" b="1" dirty="0">
              <a:solidFill>
                <a:srgbClr val="000000"/>
              </a:solidFill>
              <a:latin typeface="Courier New"/>
              <a:ea typeface="Courier New"/>
              <a:cs typeface="Courier New"/>
              <a:sym typeface="Courier New"/>
            </a:endParaRPr>
          </a:p>
        </p:txBody>
      </p:sp>
      <p:sp>
        <p:nvSpPr>
          <p:cNvPr id="502" name="Shape 502"/>
          <p:cNvSpPr txBox="1">
            <a:spLocks noGrp="1"/>
          </p:cNvSpPr>
          <p:nvPr>
            <p:ph type="body" idx="4294967295"/>
          </p:nvPr>
        </p:nvSpPr>
        <p:spPr>
          <a:xfrm>
            <a:off x="3804357" y="2112393"/>
            <a:ext cx="1901068" cy="535199"/>
          </a:xfrm>
          <a:prstGeom prst="rect">
            <a:avLst/>
          </a:prstGeom>
        </p:spPr>
        <p:txBody>
          <a:bodyPr lIns="91425" tIns="91425" rIns="91425" bIns="91425" anchor="t" anchorCtr="0">
            <a:noAutofit/>
          </a:bodyPr>
          <a:lstStyle/>
          <a:p>
            <a:pPr lvl="0" algn="r" rtl="0">
              <a:spcBef>
                <a:spcPts val="0"/>
              </a:spcBef>
              <a:buNone/>
            </a:pPr>
            <a:r>
              <a:rPr lang="en" sz="3600" b="1" dirty="0" smtClean="0">
                <a:solidFill>
                  <a:srgbClr val="000000"/>
                </a:solidFill>
                <a:latin typeface="Courier New"/>
                <a:ea typeface="Courier New"/>
                <a:cs typeface="Courier New"/>
                <a:sym typeface="Courier New"/>
              </a:rPr>
              <a:t>1011</a:t>
            </a:r>
            <a:endParaRPr lang="en" sz="3600" b="1" dirty="0">
              <a:solidFill>
                <a:srgbClr val="000000"/>
              </a:solidFill>
              <a:latin typeface="Courier New"/>
              <a:ea typeface="Courier New"/>
              <a:cs typeface="Courier New"/>
              <a:sym typeface="Courier New"/>
            </a:endParaRPr>
          </a:p>
          <a:p>
            <a:pPr lvl="0" algn="r" rtl="0">
              <a:spcBef>
                <a:spcPts val="0"/>
              </a:spcBef>
              <a:buNone/>
            </a:pPr>
            <a:endParaRPr sz="3600" b="1" dirty="0">
              <a:solidFill>
                <a:srgbClr val="000000"/>
              </a:solidFill>
              <a:latin typeface="Courier New"/>
              <a:ea typeface="Courier New"/>
              <a:cs typeface="Courier New"/>
              <a:sym typeface="Courier New"/>
            </a:endParaRPr>
          </a:p>
          <a:p>
            <a:pPr lvl="0" algn="r" rtl="0">
              <a:spcBef>
                <a:spcPts val="0"/>
              </a:spcBef>
              <a:buNone/>
            </a:pPr>
            <a:endParaRPr sz="3600" b="1" dirty="0">
              <a:solidFill>
                <a:srgbClr val="000000"/>
              </a:solidFill>
              <a:latin typeface="Courier New"/>
              <a:ea typeface="Courier New"/>
              <a:cs typeface="Courier New"/>
              <a:sym typeface="Courier New"/>
            </a:endParaRPr>
          </a:p>
        </p:txBody>
      </p:sp>
      <p:sp>
        <p:nvSpPr>
          <p:cNvPr id="503" name="Shape 503"/>
          <p:cNvSpPr txBox="1">
            <a:spLocks noGrp="1"/>
          </p:cNvSpPr>
          <p:nvPr>
            <p:ph type="body" idx="4294967295"/>
          </p:nvPr>
        </p:nvSpPr>
        <p:spPr>
          <a:xfrm>
            <a:off x="3149934" y="3028186"/>
            <a:ext cx="2555352" cy="535199"/>
          </a:xfrm>
          <a:prstGeom prst="rect">
            <a:avLst/>
          </a:prstGeom>
        </p:spPr>
        <p:txBody>
          <a:bodyPr lIns="91425" tIns="91425" rIns="91425" bIns="91425" anchor="t" anchorCtr="0">
            <a:noAutofit/>
          </a:bodyPr>
          <a:lstStyle/>
          <a:p>
            <a:pPr lvl="0" algn="r" rtl="0">
              <a:spcBef>
                <a:spcPts val="0"/>
              </a:spcBef>
              <a:buNone/>
            </a:pPr>
            <a:r>
              <a:rPr lang="en" sz="3600" b="1" dirty="0" smtClean="0">
                <a:solidFill>
                  <a:srgbClr val="000000"/>
                </a:solidFill>
                <a:latin typeface="Courier New"/>
                <a:ea typeface="Courier New"/>
                <a:cs typeface="Courier New"/>
                <a:sym typeface="Courier New"/>
              </a:rPr>
              <a:t>10000</a:t>
            </a:r>
            <a:endParaRPr lang="en" sz="3600" b="1" dirty="0">
              <a:solidFill>
                <a:srgbClr val="000000"/>
              </a:solidFill>
              <a:latin typeface="Courier New"/>
              <a:ea typeface="Courier New"/>
              <a:cs typeface="Courier New"/>
              <a:sym typeface="Courier New"/>
            </a:endParaRPr>
          </a:p>
          <a:p>
            <a:pPr lvl="0" algn="r" rtl="0">
              <a:spcBef>
                <a:spcPts val="0"/>
              </a:spcBef>
              <a:buNone/>
            </a:pPr>
            <a:endParaRPr sz="3600" b="1" dirty="0">
              <a:solidFill>
                <a:srgbClr val="000000"/>
              </a:solidFill>
              <a:latin typeface="Courier New"/>
              <a:ea typeface="Courier New"/>
              <a:cs typeface="Courier New"/>
              <a:sym typeface="Courier New"/>
            </a:endParaRPr>
          </a:p>
        </p:txBody>
      </p:sp>
      <p:sp>
        <p:nvSpPr>
          <p:cNvPr id="504" name="Shape 504"/>
          <p:cNvSpPr txBox="1">
            <a:spLocks noGrp="1"/>
          </p:cNvSpPr>
          <p:nvPr>
            <p:ph type="body" idx="4294967295"/>
          </p:nvPr>
        </p:nvSpPr>
        <p:spPr>
          <a:xfrm>
            <a:off x="3149934" y="3910111"/>
            <a:ext cx="2555352" cy="535199"/>
          </a:xfrm>
          <a:prstGeom prst="rect">
            <a:avLst/>
          </a:prstGeom>
        </p:spPr>
        <p:txBody>
          <a:bodyPr lIns="91425" tIns="91425" rIns="91425" bIns="91425" anchor="t" anchorCtr="0">
            <a:noAutofit/>
          </a:bodyPr>
          <a:lstStyle/>
          <a:p>
            <a:pPr lvl="0" algn="r" rtl="0">
              <a:spcBef>
                <a:spcPts val="0"/>
              </a:spcBef>
              <a:buNone/>
            </a:pPr>
            <a:r>
              <a:rPr lang="en" sz="3600" b="1" dirty="0" smtClean="0">
                <a:solidFill>
                  <a:srgbClr val="000000"/>
                </a:solidFill>
                <a:latin typeface="Courier New"/>
                <a:ea typeface="Courier New"/>
                <a:cs typeface="Courier New"/>
                <a:sym typeface="Courier New"/>
              </a:rPr>
              <a:t>101010</a:t>
            </a:r>
            <a:endParaRPr lang="en" sz="3600" b="1" dirty="0">
              <a:solidFill>
                <a:srgbClr val="000000"/>
              </a:solidFill>
              <a:latin typeface="Courier New"/>
              <a:ea typeface="Courier New"/>
              <a:cs typeface="Courier New"/>
              <a:sym typeface="Courier New"/>
            </a:endParaRPr>
          </a:p>
          <a:p>
            <a:pPr lvl="0" algn="r" rtl="0">
              <a:spcBef>
                <a:spcPts val="0"/>
              </a:spcBef>
              <a:buNone/>
            </a:pPr>
            <a:endParaRPr sz="3600" b="1" dirty="0">
              <a:solidFill>
                <a:srgbClr val="000000"/>
              </a:solidFill>
              <a:latin typeface="Courier New"/>
              <a:ea typeface="Courier New"/>
              <a:cs typeface="Courier New"/>
              <a:sym typeface="Courier New"/>
            </a:endParaRPr>
          </a:p>
        </p:txBody>
      </p:sp>
      <p:cxnSp>
        <p:nvCxnSpPr>
          <p:cNvPr id="509" name="Shape 509"/>
          <p:cNvCxnSpPr/>
          <p:nvPr/>
        </p:nvCxnSpPr>
        <p:spPr>
          <a:xfrm rot="10800000">
            <a:off x="4072624" y="1922096"/>
            <a:ext cx="3819000" cy="0"/>
          </a:xfrm>
          <a:prstGeom prst="straightConnector1">
            <a:avLst/>
          </a:prstGeom>
          <a:noFill/>
          <a:ln w="19050" cap="flat">
            <a:solidFill>
              <a:schemeClr val="dk2"/>
            </a:solidFill>
            <a:prstDash val="solid"/>
            <a:round/>
            <a:headEnd type="none" w="lg" len="lg"/>
            <a:tailEnd type="none" w="lg" len="lg"/>
          </a:ln>
        </p:spPr>
      </p:cxnSp>
      <p:cxnSp>
        <p:nvCxnSpPr>
          <p:cNvPr id="510" name="Shape 510"/>
          <p:cNvCxnSpPr/>
          <p:nvPr/>
        </p:nvCxnSpPr>
        <p:spPr>
          <a:xfrm rot="10800000">
            <a:off x="4086224" y="2837889"/>
            <a:ext cx="3819000" cy="0"/>
          </a:xfrm>
          <a:prstGeom prst="straightConnector1">
            <a:avLst/>
          </a:prstGeom>
          <a:noFill/>
          <a:ln w="19050" cap="flat">
            <a:solidFill>
              <a:schemeClr val="dk2"/>
            </a:solidFill>
            <a:prstDash val="solid"/>
            <a:round/>
            <a:headEnd type="none" w="lg" len="lg"/>
            <a:tailEnd type="none" w="lg" len="lg"/>
          </a:ln>
        </p:spPr>
      </p:cxnSp>
      <p:cxnSp>
        <p:nvCxnSpPr>
          <p:cNvPr id="511" name="Shape 511"/>
          <p:cNvCxnSpPr/>
          <p:nvPr/>
        </p:nvCxnSpPr>
        <p:spPr>
          <a:xfrm rot="10800000">
            <a:off x="4076374" y="3753682"/>
            <a:ext cx="3819000" cy="0"/>
          </a:xfrm>
          <a:prstGeom prst="straightConnector1">
            <a:avLst/>
          </a:prstGeom>
          <a:noFill/>
          <a:ln w="19050" cap="flat">
            <a:solidFill>
              <a:schemeClr val="dk2"/>
            </a:solidFill>
            <a:prstDash val="solid"/>
            <a:round/>
            <a:headEnd type="none" w="lg" len="lg"/>
            <a:tailEnd type="none" w="lg" len="lg"/>
          </a:ln>
        </p:spPr>
      </p:cxnSp>
      <p:sp>
        <p:nvSpPr>
          <p:cNvPr id="517" name="Shape 517"/>
          <p:cNvSpPr txBox="1"/>
          <p:nvPr/>
        </p:nvSpPr>
        <p:spPr>
          <a:xfrm>
            <a:off x="4334736" y="288672"/>
            <a:ext cx="1407900" cy="547200"/>
          </a:xfrm>
          <a:prstGeom prst="rect">
            <a:avLst/>
          </a:prstGeom>
        </p:spPr>
        <p:txBody>
          <a:bodyPr lIns="91425" tIns="91425" rIns="91425" bIns="91425" anchor="ctr" anchorCtr="0">
            <a:noAutofit/>
          </a:bodyPr>
          <a:lstStyle/>
          <a:p>
            <a:pPr algn="ctr"/>
            <a:r>
              <a:rPr lang="en" sz="1800" b="1" dirty="0">
                <a:solidFill>
                  <a:srgbClr val="C00000"/>
                </a:solidFill>
                <a:latin typeface="Droid Serif"/>
                <a:ea typeface="Droid Serif"/>
                <a:cs typeface="Droid Serif"/>
                <a:sym typeface="Droid Serif"/>
              </a:rPr>
              <a:t>Binary</a:t>
            </a:r>
          </a:p>
        </p:txBody>
      </p:sp>
      <p:sp>
        <p:nvSpPr>
          <p:cNvPr id="518" name="Shape 518"/>
          <p:cNvSpPr txBox="1"/>
          <p:nvPr/>
        </p:nvSpPr>
        <p:spPr>
          <a:xfrm>
            <a:off x="6130661" y="288672"/>
            <a:ext cx="1407900" cy="547200"/>
          </a:xfrm>
          <a:prstGeom prst="rect">
            <a:avLst/>
          </a:prstGeom>
        </p:spPr>
        <p:txBody>
          <a:bodyPr lIns="91425" tIns="91425" rIns="91425" bIns="91425" anchor="ctr" anchorCtr="0">
            <a:noAutofit/>
          </a:bodyPr>
          <a:lstStyle/>
          <a:p>
            <a:pPr algn="ctr"/>
            <a:r>
              <a:rPr lang="en" sz="1800" b="1">
                <a:solidFill>
                  <a:srgbClr val="0000FF"/>
                </a:solidFill>
                <a:latin typeface="Droid Serif"/>
                <a:ea typeface="Droid Serif"/>
                <a:cs typeface="Droid Serif"/>
                <a:sym typeface="Droid Serif"/>
              </a:rPr>
              <a:t>Decimal</a:t>
            </a:r>
          </a:p>
        </p:txBody>
      </p:sp>
      <p:cxnSp>
        <p:nvCxnSpPr>
          <p:cNvPr id="519" name="Shape 519"/>
          <p:cNvCxnSpPr/>
          <p:nvPr/>
        </p:nvCxnSpPr>
        <p:spPr>
          <a:xfrm>
            <a:off x="6056250" y="452350"/>
            <a:ext cx="0" cy="6260400"/>
          </a:xfrm>
          <a:prstGeom prst="straightConnector1">
            <a:avLst/>
          </a:prstGeom>
          <a:noFill/>
          <a:ln w="19050" cap="flat">
            <a:solidFill>
              <a:schemeClr val="dk2"/>
            </a:solidFill>
            <a:prstDash val="solid"/>
            <a:round/>
            <a:headEnd type="none" w="lg" len="lg"/>
            <a:tailEnd type="none" w="lg" len="lg"/>
          </a:ln>
        </p:spPr>
      </p:cxnSp>
      <p:sp>
        <p:nvSpPr>
          <p:cNvPr id="2" name="TextBox 1"/>
          <p:cNvSpPr txBox="1"/>
          <p:nvPr/>
        </p:nvSpPr>
        <p:spPr>
          <a:xfrm>
            <a:off x="5122738" y="4400154"/>
            <a:ext cx="713617" cy="307777"/>
          </a:xfrm>
          <a:prstGeom prst="rect">
            <a:avLst/>
          </a:prstGeom>
          <a:noFill/>
        </p:spPr>
        <p:txBody>
          <a:bodyPr wrap="square" rtlCol="0">
            <a:spAutoFit/>
          </a:bodyPr>
          <a:lstStyle/>
          <a:p>
            <a:pPr algn="ctr"/>
            <a:r>
              <a:rPr lang="en-US" dirty="0" smtClean="0">
                <a:latin typeface="Calibri" panose="020F0502020204030204" pitchFamily="34" charset="0"/>
              </a:rPr>
              <a:t>ones</a:t>
            </a:r>
            <a:endParaRPr lang="en-US" dirty="0">
              <a:latin typeface="Calibri" panose="020F0502020204030204" pitchFamily="34" charset="0"/>
            </a:endParaRPr>
          </a:p>
        </p:txBody>
      </p:sp>
      <p:sp>
        <p:nvSpPr>
          <p:cNvPr id="26" name="TextBox 25"/>
          <p:cNvSpPr txBox="1"/>
          <p:nvPr/>
        </p:nvSpPr>
        <p:spPr>
          <a:xfrm>
            <a:off x="4846156" y="4586421"/>
            <a:ext cx="713617" cy="307777"/>
          </a:xfrm>
          <a:prstGeom prst="rect">
            <a:avLst/>
          </a:prstGeom>
          <a:noFill/>
        </p:spPr>
        <p:txBody>
          <a:bodyPr wrap="square" rtlCol="0">
            <a:spAutoFit/>
          </a:bodyPr>
          <a:lstStyle/>
          <a:p>
            <a:pPr algn="ctr"/>
            <a:r>
              <a:rPr lang="en-US" dirty="0" smtClean="0">
                <a:latin typeface="Calibri" panose="020F0502020204030204" pitchFamily="34" charset="0"/>
              </a:rPr>
              <a:t>twos</a:t>
            </a:r>
            <a:endParaRPr lang="en-US" dirty="0">
              <a:latin typeface="Calibri" panose="020F0502020204030204" pitchFamily="34" charset="0"/>
            </a:endParaRPr>
          </a:p>
        </p:txBody>
      </p:sp>
      <p:sp>
        <p:nvSpPr>
          <p:cNvPr id="27" name="TextBox 26"/>
          <p:cNvSpPr txBox="1"/>
          <p:nvPr/>
        </p:nvSpPr>
        <p:spPr>
          <a:xfrm>
            <a:off x="4585302" y="4422732"/>
            <a:ext cx="713617" cy="307777"/>
          </a:xfrm>
          <a:prstGeom prst="rect">
            <a:avLst/>
          </a:prstGeom>
          <a:noFill/>
        </p:spPr>
        <p:txBody>
          <a:bodyPr wrap="square" rtlCol="0">
            <a:spAutoFit/>
          </a:bodyPr>
          <a:lstStyle/>
          <a:p>
            <a:pPr algn="ctr"/>
            <a:r>
              <a:rPr lang="en-US" dirty="0" smtClean="0">
                <a:latin typeface="Calibri" panose="020F0502020204030204" pitchFamily="34" charset="0"/>
              </a:rPr>
              <a:t>4s</a:t>
            </a:r>
            <a:endParaRPr lang="en-US" dirty="0">
              <a:latin typeface="Calibri" panose="020F0502020204030204" pitchFamily="34" charset="0"/>
            </a:endParaRPr>
          </a:p>
        </p:txBody>
      </p:sp>
      <p:sp>
        <p:nvSpPr>
          <p:cNvPr id="28" name="TextBox 27"/>
          <p:cNvSpPr txBox="1"/>
          <p:nvPr/>
        </p:nvSpPr>
        <p:spPr>
          <a:xfrm>
            <a:off x="4286142" y="4586421"/>
            <a:ext cx="713617" cy="307777"/>
          </a:xfrm>
          <a:prstGeom prst="rect">
            <a:avLst/>
          </a:prstGeom>
          <a:noFill/>
        </p:spPr>
        <p:txBody>
          <a:bodyPr wrap="square" rtlCol="0">
            <a:spAutoFit/>
          </a:bodyPr>
          <a:lstStyle/>
          <a:p>
            <a:pPr algn="ctr"/>
            <a:r>
              <a:rPr lang="en-US" dirty="0">
                <a:latin typeface="Calibri" panose="020F0502020204030204" pitchFamily="34" charset="0"/>
              </a:rPr>
              <a:t>8</a:t>
            </a:r>
            <a:r>
              <a:rPr lang="en-US" dirty="0" smtClean="0">
                <a:latin typeface="Calibri" panose="020F0502020204030204" pitchFamily="34" charset="0"/>
              </a:rPr>
              <a:t>s</a:t>
            </a:r>
            <a:endParaRPr lang="en-US" dirty="0">
              <a:latin typeface="Calibri" panose="020F0502020204030204" pitchFamily="34" charset="0"/>
            </a:endParaRPr>
          </a:p>
        </p:txBody>
      </p:sp>
      <p:sp>
        <p:nvSpPr>
          <p:cNvPr id="29" name="TextBox 28"/>
          <p:cNvSpPr txBox="1"/>
          <p:nvPr/>
        </p:nvSpPr>
        <p:spPr>
          <a:xfrm>
            <a:off x="4026495" y="4428375"/>
            <a:ext cx="713617" cy="307777"/>
          </a:xfrm>
          <a:prstGeom prst="rect">
            <a:avLst/>
          </a:prstGeom>
          <a:noFill/>
        </p:spPr>
        <p:txBody>
          <a:bodyPr wrap="square" rtlCol="0">
            <a:spAutoFit/>
          </a:bodyPr>
          <a:lstStyle/>
          <a:p>
            <a:pPr algn="ctr"/>
            <a:r>
              <a:rPr lang="en-US" dirty="0" smtClean="0">
                <a:latin typeface="Calibri" panose="020F0502020204030204" pitchFamily="34" charset="0"/>
              </a:rPr>
              <a:t>16s</a:t>
            </a:r>
            <a:endParaRPr lang="en-US" dirty="0">
              <a:latin typeface="Calibri" panose="020F0502020204030204" pitchFamily="34" charset="0"/>
            </a:endParaRPr>
          </a:p>
        </p:txBody>
      </p:sp>
      <p:sp>
        <p:nvSpPr>
          <p:cNvPr id="30" name="TextBox 29"/>
          <p:cNvSpPr txBox="1"/>
          <p:nvPr/>
        </p:nvSpPr>
        <p:spPr>
          <a:xfrm>
            <a:off x="3727335" y="4592064"/>
            <a:ext cx="713617" cy="307777"/>
          </a:xfrm>
          <a:prstGeom prst="rect">
            <a:avLst/>
          </a:prstGeom>
          <a:noFill/>
        </p:spPr>
        <p:txBody>
          <a:bodyPr wrap="square" rtlCol="0">
            <a:spAutoFit/>
          </a:bodyPr>
          <a:lstStyle/>
          <a:p>
            <a:pPr algn="ctr"/>
            <a:r>
              <a:rPr lang="en-US" dirty="0" smtClean="0">
                <a:latin typeface="Calibri" panose="020F0502020204030204" pitchFamily="34" charset="0"/>
              </a:rPr>
              <a:t>32s</a:t>
            </a:r>
            <a:endParaRPr lang="en-US" dirty="0">
              <a:latin typeface="Calibri" panose="020F0502020204030204" pitchFamily="34" charset="0"/>
            </a:endParaRPr>
          </a:p>
        </p:txBody>
      </p:sp>
      <p:sp>
        <p:nvSpPr>
          <p:cNvPr id="31" name="TextBox 30"/>
          <p:cNvSpPr txBox="1"/>
          <p:nvPr/>
        </p:nvSpPr>
        <p:spPr>
          <a:xfrm>
            <a:off x="5122738" y="1095519"/>
            <a:ext cx="713617" cy="307777"/>
          </a:xfrm>
          <a:prstGeom prst="rect">
            <a:avLst/>
          </a:prstGeom>
          <a:noFill/>
        </p:spPr>
        <p:txBody>
          <a:bodyPr wrap="square" rtlCol="0">
            <a:spAutoFit/>
          </a:bodyPr>
          <a:lstStyle/>
          <a:p>
            <a:pPr algn="ctr"/>
            <a:r>
              <a:rPr lang="en-US" dirty="0" smtClean="0">
                <a:latin typeface="Calibri" panose="020F0502020204030204" pitchFamily="34" charset="0"/>
              </a:rPr>
              <a:t>ones</a:t>
            </a:r>
            <a:endParaRPr lang="en-US" dirty="0">
              <a:latin typeface="Calibri" panose="020F0502020204030204" pitchFamily="34" charset="0"/>
            </a:endParaRPr>
          </a:p>
        </p:txBody>
      </p:sp>
      <p:sp>
        <p:nvSpPr>
          <p:cNvPr id="32" name="TextBox 31"/>
          <p:cNvSpPr txBox="1"/>
          <p:nvPr/>
        </p:nvSpPr>
        <p:spPr>
          <a:xfrm>
            <a:off x="4846156" y="920538"/>
            <a:ext cx="713617" cy="307777"/>
          </a:xfrm>
          <a:prstGeom prst="rect">
            <a:avLst/>
          </a:prstGeom>
          <a:noFill/>
        </p:spPr>
        <p:txBody>
          <a:bodyPr wrap="square" rtlCol="0">
            <a:spAutoFit/>
          </a:bodyPr>
          <a:lstStyle/>
          <a:p>
            <a:pPr algn="ctr"/>
            <a:r>
              <a:rPr lang="en-US" dirty="0" smtClean="0">
                <a:latin typeface="Calibri" panose="020F0502020204030204" pitchFamily="34" charset="0"/>
              </a:rPr>
              <a:t>twos</a:t>
            </a:r>
            <a:endParaRPr lang="en-US" dirty="0">
              <a:latin typeface="Calibri" panose="020F0502020204030204" pitchFamily="34" charset="0"/>
            </a:endParaRPr>
          </a:p>
        </p:txBody>
      </p:sp>
      <p:sp>
        <p:nvSpPr>
          <p:cNvPr id="33" name="TextBox 32"/>
          <p:cNvSpPr txBox="1"/>
          <p:nvPr/>
        </p:nvSpPr>
        <p:spPr>
          <a:xfrm>
            <a:off x="4585302" y="1118097"/>
            <a:ext cx="713617" cy="307777"/>
          </a:xfrm>
          <a:prstGeom prst="rect">
            <a:avLst/>
          </a:prstGeom>
          <a:noFill/>
        </p:spPr>
        <p:txBody>
          <a:bodyPr wrap="square" rtlCol="0">
            <a:spAutoFit/>
          </a:bodyPr>
          <a:lstStyle/>
          <a:p>
            <a:pPr algn="ctr"/>
            <a:r>
              <a:rPr lang="en-US" dirty="0" smtClean="0">
                <a:latin typeface="Calibri" panose="020F0502020204030204" pitchFamily="34" charset="0"/>
              </a:rPr>
              <a:t>4s</a:t>
            </a:r>
            <a:endParaRPr lang="en-US" dirty="0">
              <a:latin typeface="Calibri" panose="020F0502020204030204" pitchFamily="34" charset="0"/>
            </a:endParaRPr>
          </a:p>
        </p:txBody>
      </p:sp>
      <p:cxnSp>
        <p:nvCxnSpPr>
          <p:cNvPr id="34" name="Shape 511"/>
          <p:cNvCxnSpPr/>
          <p:nvPr/>
        </p:nvCxnSpPr>
        <p:spPr>
          <a:xfrm rot="10800000">
            <a:off x="4076374" y="5726466"/>
            <a:ext cx="3819000" cy="0"/>
          </a:xfrm>
          <a:prstGeom prst="straightConnector1">
            <a:avLst/>
          </a:prstGeom>
          <a:noFill/>
          <a:ln w="19050" cap="flat">
            <a:solidFill>
              <a:schemeClr val="dk2"/>
            </a:solidFill>
            <a:prstDash val="solid"/>
            <a:round/>
            <a:headEnd type="none" w="lg" len="lg"/>
            <a:tailEnd type="none" w="lg" len="lg"/>
          </a:ln>
        </p:spPr>
      </p:cxnSp>
      <p:sp>
        <p:nvSpPr>
          <p:cNvPr id="35" name="Shape 504"/>
          <p:cNvSpPr txBox="1">
            <a:spLocks/>
          </p:cNvSpPr>
          <p:nvPr/>
        </p:nvSpPr>
        <p:spPr>
          <a:xfrm>
            <a:off x="5218650" y="4988200"/>
            <a:ext cx="2555352" cy="535199"/>
          </a:xfrm>
          <a:prstGeom prst="rect">
            <a:avLst/>
          </a:prstGeom>
        </p:spPr>
        <p:txBody>
          <a:bodyPr lIns="91425" tIns="91425" rIns="91425" bIns="91425"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lgn="r"/>
            <a:r>
              <a:rPr lang="en" sz="3600" b="1" dirty="0" smtClean="0">
                <a:latin typeface="Courier New"/>
                <a:ea typeface="Courier New"/>
                <a:cs typeface="Courier New"/>
                <a:sym typeface="Courier New"/>
              </a:rPr>
              <a:t>14</a:t>
            </a:r>
          </a:p>
          <a:p>
            <a:pPr algn="r"/>
            <a:endParaRPr lang="en" sz="3600" b="1" dirty="0">
              <a:latin typeface="Courier New"/>
              <a:ea typeface="Courier New"/>
              <a:cs typeface="Courier New"/>
              <a:sym typeface="Courier New"/>
            </a:endParaRPr>
          </a:p>
        </p:txBody>
      </p:sp>
      <p:sp>
        <p:nvSpPr>
          <p:cNvPr id="36" name="Shape 504"/>
          <p:cNvSpPr txBox="1">
            <a:spLocks/>
          </p:cNvSpPr>
          <p:nvPr/>
        </p:nvSpPr>
        <p:spPr>
          <a:xfrm>
            <a:off x="5212093" y="5795356"/>
            <a:ext cx="2555352" cy="535199"/>
          </a:xfrm>
          <a:prstGeom prst="rect">
            <a:avLst/>
          </a:prstGeom>
        </p:spPr>
        <p:txBody>
          <a:bodyPr lIns="91425" tIns="91425" rIns="91425" bIns="91425"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lgn="r"/>
            <a:r>
              <a:rPr lang="en" sz="3600" b="1" dirty="0" smtClean="0">
                <a:latin typeface="Courier New"/>
                <a:ea typeface="Courier New"/>
                <a:cs typeface="Courier New"/>
                <a:sym typeface="Courier New"/>
              </a:rPr>
              <a:t>33</a:t>
            </a:r>
          </a:p>
          <a:p>
            <a:pPr algn="r"/>
            <a:endParaRPr lang="en" sz="3600" b="1" dirty="0">
              <a:latin typeface="Courier New"/>
              <a:ea typeface="Courier New"/>
              <a:cs typeface="Courier New"/>
              <a:sym typeface="Courier New"/>
            </a:endParaRPr>
          </a:p>
        </p:txBody>
      </p:sp>
      <mc:AlternateContent xmlns:mc="http://schemas.openxmlformats.org/markup-compatibility/2006">
        <mc:Choice xmlns:p14="http://schemas.microsoft.com/office/powerpoint/2010/main" Requires="p14">
          <p:contentPart p14:bwMode="auto" r:id="rId3">
            <p14:nvContentPartPr>
              <p14:cNvPr id="4" name="Ink 3"/>
              <p14:cNvContentPartPr/>
              <p14:nvPr/>
            </p14:nvContentPartPr>
            <p14:xfrm>
              <a:off x="4053960" y="1053720"/>
              <a:ext cx="4179600" cy="5340240"/>
            </p14:xfrm>
          </p:contentPart>
        </mc:Choice>
        <mc:Fallback>
          <p:pic>
            <p:nvPicPr>
              <p:cNvPr id="4" name="Ink 3"/>
              <p:cNvPicPr/>
              <p:nvPr/>
            </p:nvPicPr>
            <p:blipFill>
              <a:blip r:embed="rId4"/>
              <a:stretch>
                <a:fillRect/>
              </a:stretch>
            </p:blipFill>
            <p:spPr>
              <a:xfrm>
                <a:off x="4044600" y="1044360"/>
                <a:ext cx="4198320" cy="5358960"/>
              </a:xfrm>
              <a:prstGeom prst="rect">
                <a:avLst/>
              </a:prstGeom>
            </p:spPr>
          </p:pic>
        </mc:Fallback>
      </mc:AlternateContent>
    </p:spTree>
    <p:extLst>
      <p:ext uri="{BB962C8B-B14F-4D97-AF65-F5344CB8AC3E}">
        <p14:creationId xmlns:p14="http://schemas.microsoft.com/office/powerpoint/2010/main" val="527146561"/>
      </p:ext>
    </p:extLst>
  </p:cSld>
  <p:clrMapOvr>
    <a:masterClrMapping/>
  </p:clrMapOvr>
  <p:transition spd="slow">
    <p:cu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Shape 497"/>
          <p:cNvSpPr/>
          <p:nvPr/>
        </p:nvSpPr>
        <p:spPr>
          <a:xfrm>
            <a:off x="231300" y="3721624"/>
            <a:ext cx="8583000" cy="2707499"/>
          </a:xfrm>
          <a:prstGeom prst="roundRect">
            <a:avLst>
              <a:gd name="adj" fmla="val 16667"/>
            </a:avLst>
          </a:prstGeom>
          <a:solidFill>
            <a:srgbClr val="FFCCCC"/>
          </a:solidFill>
          <a:ln>
            <a:noFill/>
          </a:ln>
        </p:spPr>
        <p:txBody>
          <a:bodyPr lIns="91425" tIns="91425" rIns="91425" bIns="91425" anchor="ctr" anchorCtr="0">
            <a:noAutofit/>
          </a:bodyPr>
          <a:lstStyle/>
          <a:p>
            <a:endParaRPr/>
          </a:p>
        </p:txBody>
      </p:sp>
      <p:sp>
        <p:nvSpPr>
          <p:cNvPr id="498" name="Shape 498"/>
          <p:cNvSpPr txBox="1">
            <a:spLocks noGrp="1"/>
          </p:cNvSpPr>
          <p:nvPr>
            <p:ph type="title"/>
          </p:nvPr>
        </p:nvSpPr>
        <p:spPr>
          <a:xfrm>
            <a:off x="231300" y="242339"/>
            <a:ext cx="2667899" cy="701999"/>
          </a:xfrm>
          <a:prstGeom prst="rect">
            <a:avLst/>
          </a:prstGeom>
        </p:spPr>
        <p:txBody>
          <a:bodyPr lIns="91425" tIns="91425" rIns="91425" bIns="91425" anchor="b" anchorCtr="0">
            <a:noAutofit/>
          </a:bodyPr>
          <a:lstStyle/>
          <a:p>
            <a:pPr lvl="0" rtl="0">
              <a:spcBef>
                <a:spcPts val="0"/>
              </a:spcBef>
              <a:buNone/>
            </a:pPr>
            <a:r>
              <a:rPr lang="en">
                <a:latin typeface="Droid Serif"/>
                <a:ea typeface="Droid Serif"/>
                <a:cs typeface="Droid Serif"/>
                <a:sym typeface="Droid Serif"/>
              </a:rPr>
              <a:t>Try these!</a:t>
            </a:r>
          </a:p>
        </p:txBody>
      </p:sp>
      <p:sp>
        <p:nvSpPr>
          <p:cNvPr id="499" name="Shape 499"/>
          <p:cNvSpPr txBox="1">
            <a:spLocks noGrp="1"/>
          </p:cNvSpPr>
          <p:nvPr>
            <p:ph type="body" idx="1"/>
          </p:nvPr>
        </p:nvSpPr>
        <p:spPr>
          <a:xfrm>
            <a:off x="478725" y="1269200"/>
            <a:ext cx="3531299" cy="535199"/>
          </a:xfrm>
          <a:prstGeom prst="rect">
            <a:avLst/>
          </a:prstGeom>
        </p:spPr>
        <p:txBody>
          <a:bodyPr lIns="91425" tIns="91425" rIns="91425" bIns="91425" anchor="t" anchorCtr="0">
            <a:noAutofit/>
          </a:bodyPr>
          <a:lstStyle/>
          <a:p>
            <a:pPr lvl="0" rtl="0">
              <a:spcBef>
                <a:spcPts val="0"/>
              </a:spcBef>
              <a:buNone/>
            </a:pPr>
            <a:r>
              <a:rPr lang="en" sz="1800" dirty="0">
                <a:solidFill>
                  <a:schemeClr val="tx1"/>
                </a:solidFill>
                <a:latin typeface="Droid Serif"/>
                <a:ea typeface="Droid Serif"/>
                <a:cs typeface="Droid Serif"/>
                <a:sym typeface="Droid Serif"/>
              </a:rPr>
              <a:t>From binary to decimal:</a:t>
            </a:r>
          </a:p>
          <a:p>
            <a:pPr lvl="0" rtl="0">
              <a:spcBef>
                <a:spcPts val="0"/>
              </a:spcBef>
              <a:buNone/>
            </a:pPr>
            <a:endParaRPr sz="1800" dirty="0">
              <a:solidFill>
                <a:schemeClr val="tx1"/>
              </a:solidFill>
              <a:latin typeface="Droid Serif"/>
              <a:ea typeface="Droid Serif"/>
              <a:cs typeface="Droid Serif"/>
              <a:sym typeface="Droid Serif"/>
            </a:endParaRPr>
          </a:p>
          <a:p>
            <a:pPr lvl="0" rtl="0">
              <a:spcBef>
                <a:spcPts val="0"/>
              </a:spcBef>
              <a:buNone/>
            </a:pPr>
            <a:endParaRPr sz="1800" dirty="0">
              <a:solidFill>
                <a:schemeClr val="tx1"/>
              </a:solidFill>
              <a:latin typeface="Droid Serif"/>
              <a:ea typeface="Droid Serif"/>
              <a:cs typeface="Droid Serif"/>
              <a:sym typeface="Droid Serif"/>
            </a:endParaRPr>
          </a:p>
        </p:txBody>
      </p:sp>
      <p:sp>
        <p:nvSpPr>
          <p:cNvPr id="500" name="Shape 500"/>
          <p:cNvSpPr txBox="1">
            <a:spLocks noGrp="1"/>
          </p:cNvSpPr>
          <p:nvPr>
            <p:ph type="body" idx="4294967295"/>
          </p:nvPr>
        </p:nvSpPr>
        <p:spPr>
          <a:xfrm>
            <a:off x="478725" y="3734500"/>
            <a:ext cx="3531299" cy="535199"/>
          </a:xfrm>
          <a:prstGeom prst="rect">
            <a:avLst/>
          </a:prstGeom>
        </p:spPr>
        <p:txBody>
          <a:bodyPr lIns="91425" tIns="91425" rIns="91425" bIns="91425" anchor="t" anchorCtr="0">
            <a:noAutofit/>
          </a:bodyPr>
          <a:lstStyle/>
          <a:p>
            <a:pPr lvl="0" rtl="0">
              <a:spcBef>
                <a:spcPts val="0"/>
              </a:spcBef>
              <a:buNone/>
            </a:pPr>
            <a:r>
              <a:rPr lang="en" sz="1800">
                <a:solidFill>
                  <a:schemeClr val="tx1"/>
                </a:solidFill>
                <a:latin typeface="Droid Serif"/>
                <a:ea typeface="Droid Serif"/>
                <a:cs typeface="Droid Serif"/>
                <a:sym typeface="Droid Serif"/>
              </a:rPr>
              <a:t>From decimal to binary:</a:t>
            </a:r>
          </a:p>
          <a:p>
            <a:pPr lvl="0" rtl="0">
              <a:spcBef>
                <a:spcPts val="0"/>
              </a:spcBef>
              <a:buNone/>
            </a:pPr>
            <a:endParaRPr sz="1800">
              <a:solidFill>
                <a:schemeClr val="tx1"/>
              </a:solidFill>
              <a:latin typeface="Droid Serif"/>
              <a:ea typeface="Droid Serif"/>
              <a:cs typeface="Droid Serif"/>
              <a:sym typeface="Droid Serif"/>
            </a:endParaRPr>
          </a:p>
          <a:p>
            <a:pPr lvl="0" rtl="0">
              <a:spcBef>
                <a:spcPts val="0"/>
              </a:spcBef>
              <a:buNone/>
            </a:pPr>
            <a:endParaRPr sz="1800">
              <a:solidFill>
                <a:schemeClr val="tx1"/>
              </a:solidFill>
              <a:latin typeface="Droid Serif"/>
              <a:ea typeface="Droid Serif"/>
              <a:cs typeface="Droid Serif"/>
              <a:sym typeface="Droid Serif"/>
            </a:endParaRPr>
          </a:p>
        </p:txBody>
      </p:sp>
      <p:sp>
        <p:nvSpPr>
          <p:cNvPr id="501" name="Shape 501"/>
          <p:cNvSpPr txBox="1">
            <a:spLocks noGrp="1"/>
          </p:cNvSpPr>
          <p:nvPr>
            <p:ph type="body" idx="4294967295"/>
          </p:nvPr>
        </p:nvSpPr>
        <p:spPr>
          <a:xfrm>
            <a:off x="4486825" y="1196600"/>
            <a:ext cx="1218599" cy="535199"/>
          </a:xfrm>
          <a:prstGeom prst="rect">
            <a:avLst/>
          </a:prstGeom>
        </p:spPr>
        <p:txBody>
          <a:bodyPr lIns="91425" tIns="91425" rIns="91425" bIns="91425" anchor="t" anchorCtr="0">
            <a:noAutofit/>
          </a:bodyPr>
          <a:lstStyle/>
          <a:p>
            <a:pPr lvl="0" algn="r" rtl="0">
              <a:spcBef>
                <a:spcPts val="0"/>
              </a:spcBef>
              <a:buNone/>
            </a:pPr>
            <a:r>
              <a:rPr lang="en" sz="2400" b="1">
                <a:solidFill>
                  <a:srgbClr val="000000"/>
                </a:solidFill>
                <a:latin typeface="Courier New"/>
                <a:ea typeface="Courier New"/>
                <a:cs typeface="Courier New"/>
                <a:sym typeface="Courier New"/>
              </a:rPr>
              <a:t>1001</a:t>
            </a:r>
          </a:p>
          <a:p>
            <a:pPr lvl="0" algn="r" rtl="0">
              <a:spcBef>
                <a:spcPts val="0"/>
              </a:spcBef>
              <a:buNone/>
            </a:pPr>
            <a:endParaRPr sz="2400" b="1">
              <a:solidFill>
                <a:srgbClr val="000000"/>
              </a:solidFill>
              <a:latin typeface="Courier New"/>
              <a:ea typeface="Courier New"/>
              <a:cs typeface="Courier New"/>
              <a:sym typeface="Courier New"/>
            </a:endParaRPr>
          </a:p>
          <a:p>
            <a:pPr lvl="0" algn="r" rtl="0">
              <a:spcBef>
                <a:spcPts val="0"/>
              </a:spcBef>
              <a:buNone/>
            </a:pPr>
            <a:endParaRPr sz="2400" b="1">
              <a:solidFill>
                <a:srgbClr val="000000"/>
              </a:solidFill>
              <a:latin typeface="Courier New"/>
              <a:ea typeface="Courier New"/>
              <a:cs typeface="Courier New"/>
              <a:sym typeface="Courier New"/>
            </a:endParaRPr>
          </a:p>
        </p:txBody>
      </p:sp>
      <p:sp>
        <p:nvSpPr>
          <p:cNvPr id="502" name="Shape 502"/>
          <p:cNvSpPr txBox="1">
            <a:spLocks noGrp="1"/>
          </p:cNvSpPr>
          <p:nvPr>
            <p:ph type="body" idx="4294967295"/>
          </p:nvPr>
        </p:nvSpPr>
        <p:spPr>
          <a:xfrm>
            <a:off x="4486825" y="1806200"/>
            <a:ext cx="1218599" cy="535199"/>
          </a:xfrm>
          <a:prstGeom prst="rect">
            <a:avLst/>
          </a:prstGeom>
        </p:spPr>
        <p:txBody>
          <a:bodyPr lIns="91425" tIns="91425" rIns="91425" bIns="91425" anchor="t" anchorCtr="0">
            <a:noAutofit/>
          </a:bodyPr>
          <a:lstStyle/>
          <a:p>
            <a:pPr lvl="0" algn="r" rtl="0">
              <a:spcBef>
                <a:spcPts val="0"/>
              </a:spcBef>
              <a:buNone/>
            </a:pPr>
            <a:r>
              <a:rPr lang="en" sz="2400" b="1">
                <a:solidFill>
                  <a:srgbClr val="000000"/>
                </a:solidFill>
                <a:latin typeface="Courier New"/>
                <a:ea typeface="Courier New"/>
                <a:cs typeface="Courier New"/>
                <a:sym typeface="Courier New"/>
              </a:rPr>
              <a:t>110</a:t>
            </a:r>
          </a:p>
          <a:p>
            <a:pPr lvl="0" algn="r" rtl="0">
              <a:spcBef>
                <a:spcPts val="0"/>
              </a:spcBef>
              <a:buNone/>
            </a:pPr>
            <a:endParaRPr sz="2400" b="1">
              <a:solidFill>
                <a:srgbClr val="000000"/>
              </a:solidFill>
              <a:latin typeface="Courier New"/>
              <a:ea typeface="Courier New"/>
              <a:cs typeface="Courier New"/>
              <a:sym typeface="Courier New"/>
            </a:endParaRPr>
          </a:p>
          <a:p>
            <a:pPr lvl="0" algn="r" rtl="0">
              <a:spcBef>
                <a:spcPts val="0"/>
              </a:spcBef>
              <a:buNone/>
            </a:pPr>
            <a:endParaRPr sz="2400" b="1">
              <a:solidFill>
                <a:srgbClr val="000000"/>
              </a:solidFill>
              <a:latin typeface="Courier New"/>
              <a:ea typeface="Courier New"/>
              <a:cs typeface="Courier New"/>
              <a:sym typeface="Courier New"/>
            </a:endParaRPr>
          </a:p>
        </p:txBody>
      </p:sp>
      <p:sp>
        <p:nvSpPr>
          <p:cNvPr id="503" name="Shape 503"/>
          <p:cNvSpPr txBox="1">
            <a:spLocks noGrp="1"/>
          </p:cNvSpPr>
          <p:nvPr>
            <p:ph type="body" idx="4294967295"/>
          </p:nvPr>
        </p:nvSpPr>
        <p:spPr>
          <a:xfrm>
            <a:off x="4067286" y="2415800"/>
            <a:ext cx="1638000" cy="535199"/>
          </a:xfrm>
          <a:prstGeom prst="rect">
            <a:avLst/>
          </a:prstGeom>
        </p:spPr>
        <p:txBody>
          <a:bodyPr lIns="91425" tIns="91425" rIns="91425" bIns="91425" anchor="t" anchorCtr="0">
            <a:noAutofit/>
          </a:bodyPr>
          <a:lstStyle/>
          <a:p>
            <a:pPr lvl="0" algn="r" rtl="0">
              <a:spcBef>
                <a:spcPts val="0"/>
              </a:spcBef>
              <a:buNone/>
            </a:pPr>
            <a:r>
              <a:rPr lang="en" sz="2400" b="1">
                <a:solidFill>
                  <a:srgbClr val="000000"/>
                </a:solidFill>
                <a:latin typeface="Courier New"/>
                <a:ea typeface="Courier New"/>
                <a:cs typeface="Courier New"/>
                <a:sym typeface="Courier New"/>
              </a:rPr>
              <a:t>11010</a:t>
            </a:r>
          </a:p>
          <a:p>
            <a:pPr lvl="0" algn="r" rtl="0">
              <a:spcBef>
                <a:spcPts val="0"/>
              </a:spcBef>
              <a:buNone/>
            </a:pPr>
            <a:endParaRPr sz="2400" b="1">
              <a:solidFill>
                <a:srgbClr val="000000"/>
              </a:solidFill>
              <a:latin typeface="Courier New"/>
              <a:ea typeface="Courier New"/>
              <a:cs typeface="Courier New"/>
              <a:sym typeface="Courier New"/>
            </a:endParaRPr>
          </a:p>
        </p:txBody>
      </p:sp>
      <p:sp>
        <p:nvSpPr>
          <p:cNvPr id="504" name="Shape 504"/>
          <p:cNvSpPr txBox="1">
            <a:spLocks noGrp="1"/>
          </p:cNvSpPr>
          <p:nvPr>
            <p:ph type="body" idx="4294967295"/>
          </p:nvPr>
        </p:nvSpPr>
        <p:spPr>
          <a:xfrm>
            <a:off x="4067286" y="3074725"/>
            <a:ext cx="1638000" cy="535199"/>
          </a:xfrm>
          <a:prstGeom prst="rect">
            <a:avLst/>
          </a:prstGeom>
        </p:spPr>
        <p:txBody>
          <a:bodyPr lIns="91425" tIns="91425" rIns="91425" bIns="91425" anchor="t" anchorCtr="0">
            <a:noAutofit/>
          </a:bodyPr>
          <a:lstStyle/>
          <a:p>
            <a:pPr lvl="0" algn="r" rtl="0">
              <a:spcBef>
                <a:spcPts val="0"/>
              </a:spcBef>
              <a:buNone/>
            </a:pPr>
            <a:r>
              <a:rPr lang="en" sz="2400" b="1">
                <a:solidFill>
                  <a:srgbClr val="000000"/>
                </a:solidFill>
                <a:latin typeface="Courier New"/>
                <a:ea typeface="Courier New"/>
                <a:cs typeface="Courier New"/>
                <a:sym typeface="Courier New"/>
              </a:rPr>
              <a:t> 10101</a:t>
            </a:r>
          </a:p>
          <a:p>
            <a:pPr lvl="0" algn="r" rtl="0">
              <a:spcBef>
                <a:spcPts val="0"/>
              </a:spcBef>
              <a:buNone/>
            </a:pPr>
            <a:endParaRPr sz="2400" b="1">
              <a:solidFill>
                <a:srgbClr val="000000"/>
              </a:solidFill>
              <a:latin typeface="Courier New"/>
              <a:ea typeface="Courier New"/>
              <a:cs typeface="Courier New"/>
              <a:sym typeface="Courier New"/>
            </a:endParaRPr>
          </a:p>
        </p:txBody>
      </p:sp>
      <p:sp>
        <p:nvSpPr>
          <p:cNvPr id="505" name="Shape 505"/>
          <p:cNvSpPr txBox="1">
            <a:spLocks noGrp="1"/>
          </p:cNvSpPr>
          <p:nvPr>
            <p:ph type="body" idx="4294967295"/>
          </p:nvPr>
        </p:nvSpPr>
        <p:spPr>
          <a:xfrm>
            <a:off x="6052961" y="3734500"/>
            <a:ext cx="1638000" cy="535199"/>
          </a:xfrm>
          <a:prstGeom prst="rect">
            <a:avLst/>
          </a:prstGeom>
        </p:spPr>
        <p:txBody>
          <a:bodyPr lIns="91425" tIns="91425" rIns="91425" bIns="91425" anchor="t" anchorCtr="0">
            <a:noAutofit/>
          </a:bodyPr>
          <a:lstStyle/>
          <a:p>
            <a:pPr lvl="0" algn="ctr" rtl="0">
              <a:spcBef>
                <a:spcPts val="0"/>
              </a:spcBef>
              <a:buNone/>
            </a:pPr>
            <a:r>
              <a:rPr lang="en" sz="2400" b="1">
                <a:solidFill>
                  <a:srgbClr val="000000"/>
                </a:solidFill>
                <a:latin typeface="Courier New"/>
                <a:ea typeface="Courier New"/>
                <a:cs typeface="Courier New"/>
                <a:sym typeface="Courier New"/>
              </a:rPr>
              <a:t>3</a:t>
            </a:r>
          </a:p>
          <a:p>
            <a:pPr lvl="0" algn="r" rtl="0">
              <a:spcBef>
                <a:spcPts val="0"/>
              </a:spcBef>
              <a:buNone/>
            </a:pPr>
            <a:endParaRPr sz="2400" b="1">
              <a:solidFill>
                <a:srgbClr val="000000"/>
              </a:solidFill>
              <a:latin typeface="Courier New"/>
              <a:ea typeface="Courier New"/>
              <a:cs typeface="Courier New"/>
              <a:sym typeface="Courier New"/>
            </a:endParaRPr>
          </a:p>
        </p:txBody>
      </p:sp>
      <p:sp>
        <p:nvSpPr>
          <p:cNvPr id="506" name="Shape 506"/>
          <p:cNvSpPr txBox="1">
            <a:spLocks noGrp="1"/>
          </p:cNvSpPr>
          <p:nvPr>
            <p:ph type="body" idx="4294967295"/>
          </p:nvPr>
        </p:nvSpPr>
        <p:spPr>
          <a:xfrm>
            <a:off x="6052961" y="4403250"/>
            <a:ext cx="1638000" cy="535199"/>
          </a:xfrm>
          <a:prstGeom prst="rect">
            <a:avLst/>
          </a:prstGeom>
        </p:spPr>
        <p:txBody>
          <a:bodyPr lIns="91425" tIns="91425" rIns="91425" bIns="91425" anchor="t" anchorCtr="0">
            <a:noAutofit/>
          </a:bodyPr>
          <a:lstStyle/>
          <a:p>
            <a:pPr lvl="0" algn="ctr" rtl="0">
              <a:spcBef>
                <a:spcPts val="0"/>
              </a:spcBef>
              <a:buNone/>
            </a:pPr>
            <a:r>
              <a:rPr lang="en" sz="2400" b="1">
                <a:solidFill>
                  <a:srgbClr val="000000"/>
                </a:solidFill>
                <a:latin typeface="Courier New"/>
                <a:ea typeface="Courier New"/>
                <a:cs typeface="Courier New"/>
                <a:sym typeface="Courier New"/>
              </a:rPr>
              <a:t>14</a:t>
            </a:r>
          </a:p>
          <a:p>
            <a:pPr lvl="0" algn="r" rtl="0">
              <a:spcBef>
                <a:spcPts val="0"/>
              </a:spcBef>
              <a:buNone/>
            </a:pPr>
            <a:endParaRPr sz="2400" b="1">
              <a:solidFill>
                <a:srgbClr val="000000"/>
              </a:solidFill>
              <a:latin typeface="Courier New"/>
              <a:ea typeface="Courier New"/>
              <a:cs typeface="Courier New"/>
              <a:sym typeface="Courier New"/>
            </a:endParaRPr>
          </a:p>
        </p:txBody>
      </p:sp>
      <p:sp>
        <p:nvSpPr>
          <p:cNvPr id="507" name="Shape 507"/>
          <p:cNvSpPr txBox="1">
            <a:spLocks noGrp="1"/>
          </p:cNvSpPr>
          <p:nvPr>
            <p:ph type="body" idx="4294967295"/>
          </p:nvPr>
        </p:nvSpPr>
        <p:spPr>
          <a:xfrm>
            <a:off x="6052961" y="5104300"/>
            <a:ext cx="1638000" cy="535199"/>
          </a:xfrm>
          <a:prstGeom prst="rect">
            <a:avLst/>
          </a:prstGeom>
        </p:spPr>
        <p:txBody>
          <a:bodyPr lIns="91425" tIns="91425" rIns="91425" bIns="91425" anchor="t" anchorCtr="0">
            <a:noAutofit/>
          </a:bodyPr>
          <a:lstStyle/>
          <a:p>
            <a:pPr lvl="0" algn="ctr" rtl="0">
              <a:spcBef>
                <a:spcPts val="0"/>
              </a:spcBef>
              <a:buNone/>
            </a:pPr>
            <a:r>
              <a:rPr lang="en" sz="2400" b="1">
                <a:solidFill>
                  <a:srgbClr val="000000"/>
                </a:solidFill>
                <a:latin typeface="Courier New"/>
                <a:ea typeface="Courier New"/>
                <a:cs typeface="Courier New"/>
                <a:sym typeface="Courier New"/>
              </a:rPr>
              <a:t>25</a:t>
            </a:r>
          </a:p>
          <a:p>
            <a:pPr lvl="0" algn="r" rtl="0">
              <a:spcBef>
                <a:spcPts val="0"/>
              </a:spcBef>
              <a:buNone/>
            </a:pPr>
            <a:endParaRPr sz="2400" b="1">
              <a:solidFill>
                <a:srgbClr val="000000"/>
              </a:solidFill>
              <a:latin typeface="Courier New"/>
              <a:ea typeface="Courier New"/>
              <a:cs typeface="Courier New"/>
              <a:sym typeface="Courier New"/>
            </a:endParaRPr>
          </a:p>
        </p:txBody>
      </p:sp>
      <p:sp>
        <p:nvSpPr>
          <p:cNvPr id="508" name="Shape 508"/>
          <p:cNvSpPr txBox="1">
            <a:spLocks noGrp="1"/>
          </p:cNvSpPr>
          <p:nvPr>
            <p:ph type="body" idx="4294967295"/>
          </p:nvPr>
        </p:nvSpPr>
        <p:spPr>
          <a:xfrm>
            <a:off x="6052961" y="5739900"/>
            <a:ext cx="1638000" cy="535199"/>
          </a:xfrm>
          <a:prstGeom prst="rect">
            <a:avLst/>
          </a:prstGeom>
        </p:spPr>
        <p:txBody>
          <a:bodyPr lIns="91425" tIns="91425" rIns="91425" bIns="91425" anchor="t" anchorCtr="0">
            <a:noAutofit/>
          </a:bodyPr>
          <a:lstStyle/>
          <a:p>
            <a:pPr lvl="0" algn="ctr" rtl="0">
              <a:spcBef>
                <a:spcPts val="0"/>
              </a:spcBef>
              <a:buNone/>
            </a:pPr>
            <a:r>
              <a:rPr lang="en" sz="2400" b="1">
                <a:solidFill>
                  <a:srgbClr val="000000"/>
                </a:solidFill>
                <a:latin typeface="Courier New"/>
                <a:ea typeface="Courier New"/>
                <a:cs typeface="Courier New"/>
                <a:sym typeface="Courier New"/>
              </a:rPr>
              <a:t>52</a:t>
            </a:r>
          </a:p>
          <a:p>
            <a:pPr lvl="0" algn="r" rtl="0">
              <a:spcBef>
                <a:spcPts val="0"/>
              </a:spcBef>
              <a:buNone/>
            </a:pPr>
            <a:endParaRPr sz="2400" b="1">
              <a:solidFill>
                <a:srgbClr val="000000"/>
              </a:solidFill>
              <a:latin typeface="Courier New"/>
              <a:ea typeface="Courier New"/>
              <a:cs typeface="Courier New"/>
              <a:sym typeface="Courier New"/>
            </a:endParaRPr>
          </a:p>
        </p:txBody>
      </p:sp>
      <p:cxnSp>
        <p:nvCxnSpPr>
          <p:cNvPr id="509" name="Shape 509"/>
          <p:cNvCxnSpPr/>
          <p:nvPr/>
        </p:nvCxnSpPr>
        <p:spPr>
          <a:xfrm rot="10800000">
            <a:off x="4072624" y="1808175"/>
            <a:ext cx="3819000" cy="0"/>
          </a:xfrm>
          <a:prstGeom prst="straightConnector1">
            <a:avLst/>
          </a:prstGeom>
          <a:noFill/>
          <a:ln w="19050" cap="flat">
            <a:solidFill>
              <a:schemeClr val="dk2"/>
            </a:solidFill>
            <a:prstDash val="solid"/>
            <a:round/>
            <a:headEnd type="none" w="lg" len="lg"/>
            <a:tailEnd type="none" w="lg" len="lg"/>
          </a:ln>
        </p:spPr>
      </p:cxnSp>
      <p:cxnSp>
        <p:nvCxnSpPr>
          <p:cNvPr id="510" name="Shape 510"/>
          <p:cNvCxnSpPr/>
          <p:nvPr/>
        </p:nvCxnSpPr>
        <p:spPr>
          <a:xfrm rot="10800000">
            <a:off x="4086224" y="2415800"/>
            <a:ext cx="3819000" cy="0"/>
          </a:xfrm>
          <a:prstGeom prst="straightConnector1">
            <a:avLst/>
          </a:prstGeom>
          <a:noFill/>
          <a:ln w="19050" cap="flat">
            <a:solidFill>
              <a:schemeClr val="dk2"/>
            </a:solidFill>
            <a:prstDash val="solid"/>
            <a:round/>
            <a:headEnd type="none" w="lg" len="lg"/>
            <a:tailEnd type="none" w="lg" len="lg"/>
          </a:ln>
        </p:spPr>
      </p:cxnSp>
      <p:cxnSp>
        <p:nvCxnSpPr>
          <p:cNvPr id="511" name="Shape 511"/>
          <p:cNvCxnSpPr/>
          <p:nvPr/>
        </p:nvCxnSpPr>
        <p:spPr>
          <a:xfrm rot="10800000">
            <a:off x="4076374" y="3074725"/>
            <a:ext cx="3819000" cy="0"/>
          </a:xfrm>
          <a:prstGeom prst="straightConnector1">
            <a:avLst/>
          </a:prstGeom>
          <a:noFill/>
          <a:ln w="19050" cap="flat">
            <a:solidFill>
              <a:schemeClr val="dk2"/>
            </a:solidFill>
            <a:prstDash val="solid"/>
            <a:round/>
            <a:headEnd type="none" w="lg" len="lg"/>
            <a:tailEnd type="none" w="lg" len="lg"/>
          </a:ln>
        </p:spPr>
      </p:cxnSp>
      <p:cxnSp>
        <p:nvCxnSpPr>
          <p:cNvPr id="512" name="Shape 512"/>
          <p:cNvCxnSpPr/>
          <p:nvPr/>
        </p:nvCxnSpPr>
        <p:spPr>
          <a:xfrm rot="10800000">
            <a:off x="4086224" y="3734500"/>
            <a:ext cx="3819000" cy="0"/>
          </a:xfrm>
          <a:prstGeom prst="straightConnector1">
            <a:avLst/>
          </a:prstGeom>
          <a:noFill/>
          <a:ln w="19050" cap="flat">
            <a:solidFill>
              <a:schemeClr val="dk2"/>
            </a:solidFill>
            <a:prstDash val="solid"/>
            <a:round/>
            <a:headEnd type="none" w="lg" len="lg"/>
            <a:tailEnd type="none" w="lg" len="lg"/>
          </a:ln>
        </p:spPr>
      </p:cxnSp>
      <p:cxnSp>
        <p:nvCxnSpPr>
          <p:cNvPr id="513" name="Shape 513"/>
          <p:cNvCxnSpPr/>
          <p:nvPr/>
        </p:nvCxnSpPr>
        <p:spPr>
          <a:xfrm rot="10800000">
            <a:off x="4086224" y="4422100"/>
            <a:ext cx="3819000" cy="0"/>
          </a:xfrm>
          <a:prstGeom prst="straightConnector1">
            <a:avLst/>
          </a:prstGeom>
          <a:noFill/>
          <a:ln w="19050" cap="flat">
            <a:solidFill>
              <a:schemeClr val="dk2"/>
            </a:solidFill>
            <a:prstDash val="solid"/>
            <a:round/>
            <a:headEnd type="none" w="lg" len="lg"/>
            <a:tailEnd type="none" w="lg" len="lg"/>
          </a:ln>
        </p:spPr>
      </p:cxnSp>
      <p:cxnSp>
        <p:nvCxnSpPr>
          <p:cNvPr id="514" name="Shape 514"/>
          <p:cNvCxnSpPr/>
          <p:nvPr/>
        </p:nvCxnSpPr>
        <p:spPr>
          <a:xfrm rot="10800000">
            <a:off x="4099824" y="5029725"/>
            <a:ext cx="3819000" cy="0"/>
          </a:xfrm>
          <a:prstGeom prst="straightConnector1">
            <a:avLst/>
          </a:prstGeom>
          <a:noFill/>
          <a:ln w="19050" cap="flat">
            <a:solidFill>
              <a:schemeClr val="dk2"/>
            </a:solidFill>
            <a:prstDash val="solid"/>
            <a:round/>
            <a:headEnd type="none" w="lg" len="lg"/>
            <a:tailEnd type="none" w="lg" len="lg"/>
          </a:ln>
        </p:spPr>
      </p:cxnSp>
      <p:cxnSp>
        <p:nvCxnSpPr>
          <p:cNvPr id="515" name="Shape 515"/>
          <p:cNvCxnSpPr/>
          <p:nvPr/>
        </p:nvCxnSpPr>
        <p:spPr>
          <a:xfrm rot="10800000">
            <a:off x="4089974" y="5688650"/>
            <a:ext cx="3819000" cy="0"/>
          </a:xfrm>
          <a:prstGeom prst="straightConnector1">
            <a:avLst/>
          </a:prstGeom>
          <a:noFill/>
          <a:ln w="19050" cap="flat">
            <a:solidFill>
              <a:schemeClr val="dk2"/>
            </a:solidFill>
            <a:prstDash val="solid"/>
            <a:round/>
            <a:headEnd type="none" w="lg" len="lg"/>
            <a:tailEnd type="none" w="lg" len="lg"/>
          </a:ln>
        </p:spPr>
      </p:cxnSp>
      <p:cxnSp>
        <p:nvCxnSpPr>
          <p:cNvPr id="516" name="Shape 516"/>
          <p:cNvCxnSpPr/>
          <p:nvPr/>
        </p:nvCxnSpPr>
        <p:spPr>
          <a:xfrm rot="10800000">
            <a:off x="4099824" y="6348425"/>
            <a:ext cx="3819000" cy="0"/>
          </a:xfrm>
          <a:prstGeom prst="straightConnector1">
            <a:avLst/>
          </a:prstGeom>
          <a:noFill/>
          <a:ln w="19050" cap="flat">
            <a:solidFill>
              <a:schemeClr val="dk2"/>
            </a:solidFill>
            <a:prstDash val="solid"/>
            <a:round/>
            <a:headEnd type="none" w="lg" len="lg"/>
            <a:tailEnd type="none" w="lg" len="lg"/>
          </a:ln>
        </p:spPr>
      </p:cxnSp>
      <p:cxnSp>
        <p:nvCxnSpPr>
          <p:cNvPr id="519" name="Shape 519"/>
          <p:cNvCxnSpPr/>
          <p:nvPr/>
        </p:nvCxnSpPr>
        <p:spPr>
          <a:xfrm>
            <a:off x="6056250" y="452350"/>
            <a:ext cx="0" cy="6260400"/>
          </a:xfrm>
          <a:prstGeom prst="straightConnector1">
            <a:avLst/>
          </a:prstGeom>
          <a:noFill/>
          <a:ln w="19050" cap="flat">
            <a:solidFill>
              <a:schemeClr val="dk2"/>
            </a:solidFill>
            <a:prstDash val="solid"/>
            <a:round/>
            <a:headEnd type="none" w="lg" len="lg"/>
            <a:tailEnd type="none" w="lg" len="lg"/>
          </a:ln>
        </p:spPr>
      </p:cxnSp>
      <p:sp>
        <p:nvSpPr>
          <p:cNvPr id="25" name="Shape 517"/>
          <p:cNvSpPr txBox="1"/>
          <p:nvPr/>
        </p:nvSpPr>
        <p:spPr>
          <a:xfrm>
            <a:off x="4334736" y="288672"/>
            <a:ext cx="1407900" cy="547200"/>
          </a:xfrm>
          <a:prstGeom prst="rect">
            <a:avLst/>
          </a:prstGeom>
        </p:spPr>
        <p:txBody>
          <a:bodyPr lIns="91425" tIns="91425" rIns="91425" bIns="91425" anchor="ctr" anchorCtr="0">
            <a:noAutofit/>
          </a:bodyPr>
          <a:lstStyle/>
          <a:p>
            <a:pPr algn="ctr"/>
            <a:r>
              <a:rPr lang="en" sz="1800" b="1" dirty="0">
                <a:solidFill>
                  <a:srgbClr val="C00000"/>
                </a:solidFill>
                <a:latin typeface="Droid Serif"/>
                <a:ea typeface="Droid Serif"/>
                <a:cs typeface="Droid Serif"/>
                <a:sym typeface="Droid Serif"/>
              </a:rPr>
              <a:t>Binary</a:t>
            </a:r>
          </a:p>
        </p:txBody>
      </p:sp>
      <p:sp>
        <p:nvSpPr>
          <p:cNvPr id="26" name="Shape 518"/>
          <p:cNvSpPr txBox="1"/>
          <p:nvPr/>
        </p:nvSpPr>
        <p:spPr>
          <a:xfrm>
            <a:off x="6130661" y="288672"/>
            <a:ext cx="1407900" cy="547200"/>
          </a:xfrm>
          <a:prstGeom prst="rect">
            <a:avLst/>
          </a:prstGeom>
        </p:spPr>
        <p:txBody>
          <a:bodyPr lIns="91425" tIns="91425" rIns="91425" bIns="91425" anchor="ctr" anchorCtr="0">
            <a:noAutofit/>
          </a:bodyPr>
          <a:lstStyle/>
          <a:p>
            <a:pPr algn="ctr"/>
            <a:r>
              <a:rPr lang="en" sz="1800" b="1">
                <a:solidFill>
                  <a:srgbClr val="0000FF"/>
                </a:solidFill>
                <a:latin typeface="Droid Serif"/>
                <a:ea typeface="Droid Serif"/>
                <a:cs typeface="Droid Serif"/>
                <a:sym typeface="Droid Serif"/>
              </a:rPr>
              <a:t>Decimal</a:t>
            </a:r>
          </a:p>
        </p:txBody>
      </p:sp>
    </p:spTree>
    <p:extLst>
      <p:ext uri="{BB962C8B-B14F-4D97-AF65-F5344CB8AC3E}">
        <p14:creationId xmlns:p14="http://schemas.microsoft.com/office/powerpoint/2010/main" val="1558817754"/>
      </p:ext>
    </p:extLst>
  </p:cSld>
  <p:clrMapOvr>
    <a:masterClrMapping/>
  </p:clrMapOvr>
  <p:transition spd="slow">
    <p:cu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Shape 483"/>
          <p:cNvSpPr txBox="1">
            <a:spLocks noGrp="1"/>
          </p:cNvSpPr>
          <p:nvPr>
            <p:ph type="title"/>
          </p:nvPr>
        </p:nvSpPr>
        <p:spPr>
          <a:xfrm>
            <a:off x="118534" y="98954"/>
            <a:ext cx="4769556" cy="1143000"/>
          </a:xfrm>
          <a:prstGeom prst="rect">
            <a:avLst/>
          </a:prstGeom>
        </p:spPr>
        <p:txBody>
          <a:bodyPr lIns="91425" tIns="91425" rIns="91425" bIns="91425" anchor="t" anchorCtr="0">
            <a:noAutofit/>
          </a:bodyPr>
          <a:lstStyle/>
          <a:p>
            <a:pPr lvl="0" rtl="0">
              <a:spcBef>
                <a:spcPts val="0"/>
              </a:spcBef>
              <a:buNone/>
            </a:pPr>
            <a:r>
              <a:rPr lang="en" dirty="0" smtClean="0">
                <a:latin typeface="Droid Serif"/>
                <a:ea typeface="Droid Serif"/>
                <a:cs typeface="Droid Serif"/>
                <a:sym typeface="Droid Serif"/>
              </a:rPr>
              <a:t>Acting out in binary…</a:t>
            </a:r>
            <a:endParaRPr lang="en" dirty="0">
              <a:latin typeface="Droid Serif"/>
              <a:ea typeface="Droid Serif"/>
              <a:cs typeface="Droid Serif"/>
              <a:sym typeface="Droid Serif"/>
            </a:endParaRPr>
          </a:p>
        </p:txBody>
      </p:sp>
      <p:sp>
        <p:nvSpPr>
          <p:cNvPr id="484" name="Shape 484"/>
          <p:cNvSpPr txBox="1"/>
          <p:nvPr/>
        </p:nvSpPr>
        <p:spPr>
          <a:xfrm>
            <a:off x="1205525" y="2725139"/>
            <a:ext cx="6741600" cy="1143599"/>
          </a:xfrm>
          <a:prstGeom prst="rect">
            <a:avLst/>
          </a:prstGeom>
          <a:solidFill>
            <a:srgbClr val="F4CCCC"/>
          </a:solidFill>
        </p:spPr>
        <p:txBody>
          <a:bodyPr lIns="91425" tIns="91425" rIns="91425" bIns="91425" anchor="ctr" anchorCtr="0">
            <a:noAutofit/>
          </a:bodyPr>
          <a:lstStyle/>
          <a:p>
            <a:pPr algn="ctr"/>
            <a:r>
              <a:rPr lang="en" sz="3600" b="1" dirty="0">
                <a:solidFill>
                  <a:srgbClr val="980000"/>
                </a:solidFill>
                <a:latin typeface="Droid Serif"/>
                <a:ea typeface="Droid Serif"/>
                <a:cs typeface="Droid Serif"/>
                <a:sym typeface="Droid Serif"/>
              </a:rPr>
              <a:t>We need </a:t>
            </a:r>
            <a:r>
              <a:rPr lang="en" sz="3600" b="1" dirty="0" smtClean="0">
                <a:solidFill>
                  <a:srgbClr val="980000"/>
                </a:solidFill>
                <a:latin typeface="Droid Serif"/>
                <a:ea typeface="Droid Serif"/>
                <a:cs typeface="Droid Serif"/>
                <a:sym typeface="Droid Serif"/>
              </a:rPr>
              <a:t>110 </a:t>
            </a:r>
            <a:r>
              <a:rPr lang="en" sz="3600" b="1" dirty="0">
                <a:solidFill>
                  <a:srgbClr val="980000"/>
                </a:solidFill>
                <a:latin typeface="Droid Serif"/>
                <a:ea typeface="Droid Serif"/>
                <a:cs typeface="Droid Serif"/>
                <a:sym typeface="Droid Serif"/>
              </a:rPr>
              <a:t>volunteers...</a:t>
            </a:r>
          </a:p>
        </p:txBody>
      </p:sp>
      <p:sp>
        <p:nvSpPr>
          <p:cNvPr id="485" name="Shape 485"/>
          <p:cNvSpPr txBox="1"/>
          <p:nvPr/>
        </p:nvSpPr>
        <p:spPr>
          <a:xfrm>
            <a:off x="4576325" y="5587275"/>
            <a:ext cx="4291200" cy="1000800"/>
          </a:xfrm>
          <a:prstGeom prst="rect">
            <a:avLst/>
          </a:prstGeom>
        </p:spPr>
        <p:txBody>
          <a:bodyPr lIns="91425" tIns="91425" rIns="91425" bIns="91425" anchor="ctr" anchorCtr="0">
            <a:noAutofit/>
          </a:bodyPr>
          <a:lstStyle/>
          <a:p>
            <a:pPr algn="r"/>
            <a:r>
              <a:rPr lang="en" sz="2400" dirty="0">
                <a:latin typeface="Droid Serif"/>
                <a:ea typeface="Droid Serif"/>
                <a:cs typeface="Droid Serif"/>
                <a:sym typeface="Droid Serif"/>
              </a:rPr>
              <a:t>Don't worry -- you'll only have </a:t>
            </a:r>
            <a:r>
              <a:rPr lang="en" sz="2400" b="1" i="1" dirty="0">
                <a:latin typeface="Droid Serif"/>
                <a:ea typeface="Droid Serif"/>
                <a:cs typeface="Droid Serif"/>
                <a:sym typeface="Droid Serif"/>
              </a:rPr>
              <a:t>bit </a:t>
            </a:r>
            <a:r>
              <a:rPr lang="en" sz="2400" dirty="0">
                <a:latin typeface="Droid Serif"/>
                <a:ea typeface="Droid Serif"/>
                <a:cs typeface="Droid Serif"/>
                <a:sym typeface="Droid Serif"/>
              </a:rPr>
              <a:t>parts </a:t>
            </a:r>
            <a:r>
              <a:rPr lang="en" sz="2400" dirty="0" smtClean="0">
                <a:latin typeface="Droid Serif"/>
                <a:ea typeface="Droid Serif"/>
                <a:cs typeface="Droid Serif"/>
                <a:sym typeface="Droid Serif"/>
              </a:rPr>
              <a:t>in </a:t>
            </a:r>
            <a:r>
              <a:rPr lang="en" sz="2400" dirty="0">
                <a:latin typeface="Droid Serif"/>
                <a:ea typeface="Droid Serif"/>
                <a:cs typeface="Droid Serif"/>
                <a:sym typeface="Droid Serif"/>
              </a:rPr>
              <a:t>this.</a:t>
            </a:r>
          </a:p>
        </p:txBody>
      </p:sp>
      <p:pic>
        <p:nvPicPr>
          <p:cNvPr id="5" name="Shape 492"/>
          <p:cNvPicPr preferRelativeResize="0"/>
          <p:nvPr/>
        </p:nvPicPr>
        <p:blipFill>
          <a:blip r:embed="rId3"/>
          <a:stretch>
            <a:fillRect/>
          </a:stretch>
        </p:blipFill>
        <p:spPr>
          <a:xfrm>
            <a:off x="7324712" y="76200"/>
            <a:ext cx="1743075" cy="1162050"/>
          </a:xfrm>
          <a:prstGeom prst="rect">
            <a:avLst/>
          </a:prstGeom>
          <a:noFill/>
          <a:ln>
            <a:noFill/>
          </a:ln>
        </p:spPr>
      </p:pic>
    </p:spTree>
    <p:extLst>
      <p:ext uri="{BB962C8B-B14F-4D97-AF65-F5344CB8AC3E}">
        <p14:creationId xmlns:p14="http://schemas.microsoft.com/office/powerpoint/2010/main" val="844138375"/>
      </p:ext>
    </p:extLst>
  </p:cSld>
  <p:clrMapOvr>
    <a:masterClrMapping/>
  </p:clrMapOvr>
  <p:transition spd="slow">
    <p:cu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Shape 483"/>
          <p:cNvSpPr txBox="1">
            <a:spLocks noGrp="1"/>
          </p:cNvSpPr>
          <p:nvPr>
            <p:ph type="title"/>
          </p:nvPr>
        </p:nvSpPr>
        <p:spPr>
          <a:xfrm>
            <a:off x="118534" y="98954"/>
            <a:ext cx="4769556" cy="1143000"/>
          </a:xfrm>
          <a:prstGeom prst="rect">
            <a:avLst/>
          </a:prstGeom>
        </p:spPr>
        <p:txBody>
          <a:bodyPr lIns="91425" tIns="91425" rIns="91425" bIns="91425" anchor="t" anchorCtr="0">
            <a:noAutofit/>
          </a:bodyPr>
          <a:lstStyle/>
          <a:p>
            <a:pPr lvl="0" rtl="0">
              <a:spcBef>
                <a:spcPts val="0"/>
              </a:spcBef>
              <a:buNone/>
            </a:pPr>
            <a:r>
              <a:rPr lang="en" dirty="0" smtClean="0">
                <a:latin typeface="Droid Serif"/>
                <a:ea typeface="Droid Serif"/>
                <a:cs typeface="Droid Serif"/>
                <a:sym typeface="Droid Serif"/>
              </a:rPr>
              <a:t>Acting out in binary…</a:t>
            </a:r>
            <a:endParaRPr lang="en" dirty="0">
              <a:latin typeface="Droid Serif"/>
              <a:ea typeface="Droid Serif"/>
              <a:cs typeface="Droid Serif"/>
              <a:sym typeface="Droid Serif"/>
            </a:endParaRPr>
          </a:p>
        </p:txBody>
      </p:sp>
      <p:sp>
        <p:nvSpPr>
          <p:cNvPr id="485" name="Shape 485"/>
          <p:cNvSpPr txBox="1"/>
          <p:nvPr/>
        </p:nvSpPr>
        <p:spPr>
          <a:xfrm>
            <a:off x="975168" y="1801435"/>
            <a:ext cx="3721009" cy="739825"/>
          </a:xfrm>
          <a:prstGeom prst="rect">
            <a:avLst/>
          </a:prstGeom>
          <a:solidFill>
            <a:srgbClr val="FFCCCC"/>
          </a:solidFill>
        </p:spPr>
        <p:txBody>
          <a:bodyPr lIns="91425" tIns="91425" rIns="91425" bIns="91425" anchor="ctr" anchorCtr="0">
            <a:noAutofit/>
          </a:bodyPr>
          <a:lstStyle/>
          <a:p>
            <a:r>
              <a:rPr lang="en" sz="2400" dirty="0" smtClean="0">
                <a:latin typeface="Droid Serif"/>
                <a:ea typeface="Droid Serif"/>
                <a:cs typeface="Droid Serif"/>
                <a:sym typeface="Droid Serif"/>
              </a:rPr>
              <a:t>(1) Challenge the class!</a:t>
            </a:r>
          </a:p>
        </p:txBody>
      </p:sp>
      <p:pic>
        <p:nvPicPr>
          <p:cNvPr id="5" name="Shape 492"/>
          <p:cNvPicPr preferRelativeResize="0"/>
          <p:nvPr/>
        </p:nvPicPr>
        <p:blipFill>
          <a:blip r:embed="rId3"/>
          <a:stretch>
            <a:fillRect/>
          </a:stretch>
        </p:blipFill>
        <p:spPr>
          <a:xfrm>
            <a:off x="7324712" y="76200"/>
            <a:ext cx="1743075" cy="1162050"/>
          </a:xfrm>
          <a:prstGeom prst="rect">
            <a:avLst/>
          </a:prstGeom>
          <a:noFill/>
          <a:ln>
            <a:noFill/>
          </a:ln>
        </p:spPr>
      </p:pic>
      <p:sp>
        <p:nvSpPr>
          <p:cNvPr id="2" name="Rectangle 1"/>
          <p:cNvSpPr/>
          <p:nvPr/>
        </p:nvSpPr>
        <p:spPr>
          <a:xfrm>
            <a:off x="4888090" y="1709682"/>
            <a:ext cx="3211689" cy="923330"/>
          </a:xfrm>
          <a:prstGeom prst="rect">
            <a:avLst/>
          </a:prstGeom>
        </p:spPr>
        <p:txBody>
          <a:bodyPr wrap="square">
            <a:spAutoFit/>
          </a:bodyPr>
          <a:lstStyle/>
          <a:p>
            <a:pPr algn="ctr"/>
            <a:r>
              <a:rPr lang="en" sz="1800" dirty="0" smtClean="0">
                <a:latin typeface="Droid Serif"/>
                <a:ea typeface="Droid Serif"/>
                <a:cs typeface="Droid Serif"/>
                <a:sym typeface="Droid Serif"/>
              </a:rPr>
              <a:t>have </a:t>
            </a:r>
            <a:r>
              <a:rPr lang="en" sz="1800" dirty="0">
                <a:latin typeface="Droid Serif"/>
                <a:ea typeface="Droid Serif"/>
                <a:cs typeface="Droid Serif"/>
                <a:sym typeface="Droid Serif"/>
              </a:rPr>
              <a:t>the </a:t>
            </a:r>
            <a:r>
              <a:rPr lang="en" sz="1800" dirty="0" smtClean="0">
                <a:latin typeface="Droid Serif"/>
                <a:ea typeface="Droid Serif"/>
                <a:cs typeface="Droid Serif"/>
                <a:sym typeface="Droid Serif"/>
              </a:rPr>
              <a:t>"bits" </a:t>
            </a:r>
            <a:r>
              <a:rPr lang="en" sz="1800" dirty="0">
                <a:latin typeface="Droid Serif"/>
                <a:ea typeface="Droid Serif"/>
                <a:cs typeface="Droid Serif"/>
                <a:sym typeface="Droid Serif"/>
              </a:rPr>
              <a:t>create any number and the class has to figure out what it is</a:t>
            </a:r>
          </a:p>
        </p:txBody>
      </p:sp>
      <p:sp>
        <p:nvSpPr>
          <p:cNvPr id="7" name="Shape 485"/>
          <p:cNvSpPr txBox="1"/>
          <p:nvPr/>
        </p:nvSpPr>
        <p:spPr>
          <a:xfrm>
            <a:off x="975168" y="3071435"/>
            <a:ext cx="3721010" cy="739825"/>
          </a:xfrm>
          <a:prstGeom prst="rect">
            <a:avLst/>
          </a:prstGeom>
          <a:solidFill>
            <a:srgbClr val="FFCCCC"/>
          </a:solidFill>
        </p:spPr>
        <p:txBody>
          <a:bodyPr lIns="91425" tIns="91425" rIns="91425" bIns="91425" anchor="ctr" anchorCtr="0">
            <a:noAutofit/>
          </a:bodyPr>
          <a:lstStyle/>
          <a:p>
            <a:r>
              <a:rPr lang="en" sz="2400" dirty="0" smtClean="0">
                <a:latin typeface="Droid Serif"/>
                <a:ea typeface="Droid Serif"/>
                <a:cs typeface="Droid Serif"/>
                <a:sym typeface="Droid Serif"/>
              </a:rPr>
              <a:t>(2) Challenge the bits!</a:t>
            </a:r>
          </a:p>
        </p:txBody>
      </p:sp>
      <p:sp>
        <p:nvSpPr>
          <p:cNvPr id="8" name="Rectangle 7"/>
          <p:cNvSpPr/>
          <p:nvPr/>
        </p:nvSpPr>
        <p:spPr>
          <a:xfrm>
            <a:off x="4888089" y="2979682"/>
            <a:ext cx="3211689" cy="923330"/>
          </a:xfrm>
          <a:prstGeom prst="rect">
            <a:avLst/>
          </a:prstGeom>
        </p:spPr>
        <p:txBody>
          <a:bodyPr wrap="square">
            <a:spAutoFit/>
          </a:bodyPr>
          <a:lstStyle/>
          <a:p>
            <a:pPr algn="ctr"/>
            <a:r>
              <a:rPr lang="en" sz="1800" dirty="0" smtClean="0">
                <a:latin typeface="Droid Serif"/>
                <a:ea typeface="Droid Serif"/>
                <a:cs typeface="Droid Serif"/>
                <a:sym typeface="Droid Serif"/>
              </a:rPr>
              <a:t>have </a:t>
            </a:r>
            <a:r>
              <a:rPr lang="en" sz="1800" dirty="0">
                <a:latin typeface="Droid Serif"/>
                <a:ea typeface="Droid Serif"/>
                <a:cs typeface="Droid Serif"/>
                <a:sym typeface="Droid Serif"/>
              </a:rPr>
              <a:t>the </a:t>
            </a:r>
            <a:r>
              <a:rPr lang="en" sz="1800" dirty="0" smtClean="0">
                <a:latin typeface="Droid Serif"/>
                <a:ea typeface="Droid Serif"/>
                <a:cs typeface="Droid Serif"/>
                <a:sym typeface="Droid Serif"/>
              </a:rPr>
              <a:t>class suggest a </a:t>
            </a:r>
            <a:r>
              <a:rPr lang="en" sz="1800" dirty="0">
                <a:latin typeface="Droid Serif"/>
                <a:ea typeface="Droid Serif"/>
                <a:cs typeface="Droid Serif"/>
                <a:sym typeface="Droid Serif"/>
              </a:rPr>
              <a:t>number and </a:t>
            </a:r>
            <a:r>
              <a:rPr lang="en" sz="1800" dirty="0" smtClean="0">
                <a:latin typeface="Droid Serif"/>
                <a:ea typeface="Droid Serif"/>
                <a:cs typeface="Droid Serif"/>
                <a:sym typeface="Droid Serif"/>
              </a:rPr>
              <a:t>challenge the "bits" to create it in binary</a:t>
            </a:r>
            <a:endParaRPr lang="en" sz="1800" dirty="0">
              <a:latin typeface="Droid Serif"/>
              <a:ea typeface="Droid Serif"/>
              <a:cs typeface="Droid Serif"/>
              <a:sym typeface="Droid Serif"/>
            </a:endParaRPr>
          </a:p>
        </p:txBody>
      </p:sp>
      <p:sp>
        <p:nvSpPr>
          <p:cNvPr id="9" name="Shape 485"/>
          <p:cNvSpPr txBox="1"/>
          <p:nvPr/>
        </p:nvSpPr>
        <p:spPr>
          <a:xfrm>
            <a:off x="980811" y="4364024"/>
            <a:ext cx="3721010" cy="739825"/>
          </a:xfrm>
          <a:prstGeom prst="rect">
            <a:avLst/>
          </a:prstGeom>
          <a:solidFill>
            <a:srgbClr val="FFCCCC"/>
          </a:solidFill>
        </p:spPr>
        <p:txBody>
          <a:bodyPr lIns="91425" tIns="91425" rIns="91425" bIns="91425" anchor="ctr" anchorCtr="0">
            <a:noAutofit/>
          </a:bodyPr>
          <a:lstStyle/>
          <a:p>
            <a:r>
              <a:rPr lang="en" sz="2400" dirty="0" smtClean="0">
                <a:latin typeface="Droid Serif"/>
                <a:ea typeface="Droid Serif"/>
                <a:cs typeface="Droid Serif"/>
                <a:sym typeface="Droid Serif"/>
              </a:rPr>
              <a:t>(3) Patterns in counting</a:t>
            </a:r>
          </a:p>
        </p:txBody>
      </p:sp>
      <p:sp>
        <p:nvSpPr>
          <p:cNvPr id="10" name="Rectangle 9"/>
          <p:cNvSpPr/>
          <p:nvPr/>
        </p:nvSpPr>
        <p:spPr>
          <a:xfrm>
            <a:off x="4893732" y="4272271"/>
            <a:ext cx="3211689" cy="923330"/>
          </a:xfrm>
          <a:prstGeom prst="rect">
            <a:avLst/>
          </a:prstGeom>
        </p:spPr>
        <p:txBody>
          <a:bodyPr wrap="square">
            <a:spAutoFit/>
          </a:bodyPr>
          <a:lstStyle/>
          <a:p>
            <a:pPr algn="ctr"/>
            <a:r>
              <a:rPr lang="en" sz="1800" dirty="0" smtClean="0">
                <a:latin typeface="Droid Serif"/>
                <a:ea typeface="Droid Serif"/>
                <a:cs typeface="Droid Serif"/>
                <a:sym typeface="Droid Serif"/>
              </a:rPr>
              <a:t>have </a:t>
            </a:r>
            <a:r>
              <a:rPr lang="en" sz="1800" dirty="0">
                <a:latin typeface="Droid Serif"/>
                <a:ea typeface="Droid Serif"/>
                <a:cs typeface="Droid Serif"/>
                <a:sym typeface="Droid Serif"/>
              </a:rPr>
              <a:t>the </a:t>
            </a:r>
            <a:r>
              <a:rPr lang="en" sz="1800" dirty="0" smtClean="0">
                <a:latin typeface="Droid Serif"/>
                <a:ea typeface="Droid Serif"/>
                <a:cs typeface="Droid Serif"/>
                <a:sym typeface="Droid Serif"/>
              </a:rPr>
              <a:t>cards count up + down and have the class find the patterns</a:t>
            </a:r>
            <a:endParaRPr lang="en" sz="1800" dirty="0">
              <a:latin typeface="Droid Serif"/>
              <a:ea typeface="Droid Serif"/>
              <a:cs typeface="Droid Serif"/>
              <a:sym typeface="Droid Serif"/>
            </a:endParaRPr>
          </a:p>
        </p:txBody>
      </p:sp>
      <p:sp>
        <p:nvSpPr>
          <p:cNvPr id="11" name="Shape 485"/>
          <p:cNvSpPr txBox="1"/>
          <p:nvPr/>
        </p:nvSpPr>
        <p:spPr>
          <a:xfrm>
            <a:off x="975167" y="5690468"/>
            <a:ext cx="3721010" cy="739825"/>
          </a:xfrm>
          <a:prstGeom prst="rect">
            <a:avLst/>
          </a:prstGeom>
          <a:solidFill>
            <a:srgbClr val="FFCCCC"/>
          </a:solidFill>
        </p:spPr>
        <p:txBody>
          <a:bodyPr lIns="91425" tIns="91425" rIns="91425" bIns="91425" anchor="ctr" anchorCtr="0">
            <a:noAutofit/>
          </a:bodyPr>
          <a:lstStyle/>
          <a:p>
            <a:r>
              <a:rPr lang="en" sz="2400" dirty="0" smtClean="0">
                <a:latin typeface="Droid Serif"/>
                <a:ea typeface="Droid Serif"/>
                <a:cs typeface="Droid Serif"/>
                <a:sym typeface="Droid Serif"/>
              </a:rPr>
              <a:t>(4) Even / Odd / More!</a:t>
            </a:r>
          </a:p>
        </p:txBody>
      </p:sp>
      <p:sp>
        <p:nvSpPr>
          <p:cNvPr id="12" name="Rectangle 11"/>
          <p:cNvSpPr/>
          <p:nvPr/>
        </p:nvSpPr>
        <p:spPr>
          <a:xfrm>
            <a:off x="4888088" y="5756761"/>
            <a:ext cx="3211689" cy="646331"/>
          </a:xfrm>
          <a:prstGeom prst="rect">
            <a:avLst/>
          </a:prstGeom>
        </p:spPr>
        <p:txBody>
          <a:bodyPr wrap="square">
            <a:spAutoFit/>
          </a:bodyPr>
          <a:lstStyle/>
          <a:p>
            <a:pPr algn="ctr"/>
            <a:r>
              <a:rPr lang="en" sz="1800" dirty="0" smtClean="0">
                <a:latin typeface="Droid Serif"/>
                <a:ea typeface="Droid Serif"/>
                <a:cs typeface="Droid Serif"/>
                <a:sym typeface="Droid Serif"/>
              </a:rPr>
              <a:t>have </a:t>
            </a:r>
            <a:r>
              <a:rPr lang="en" sz="1800" b="1" i="1" dirty="0" smtClean="0">
                <a:latin typeface="Droid Serif"/>
                <a:ea typeface="Droid Serif"/>
                <a:cs typeface="Droid Serif"/>
                <a:sym typeface="Droid Serif"/>
              </a:rPr>
              <a:t>everyone</a:t>
            </a:r>
            <a:r>
              <a:rPr lang="en" sz="1800" dirty="0" smtClean="0">
                <a:latin typeface="Droid Serif"/>
                <a:ea typeface="Droid Serif"/>
                <a:cs typeface="Droid Serif"/>
                <a:sym typeface="Droid Serif"/>
              </a:rPr>
              <a:t> determine patterns in binary #s</a:t>
            </a:r>
            <a:endParaRPr lang="en" sz="1800" dirty="0">
              <a:latin typeface="Droid Serif"/>
              <a:ea typeface="Droid Serif"/>
              <a:cs typeface="Droid Serif"/>
              <a:sym typeface="Droid Serif"/>
            </a:endParaRPr>
          </a:p>
        </p:txBody>
      </p:sp>
    </p:spTree>
    <p:extLst>
      <p:ext uri="{BB962C8B-B14F-4D97-AF65-F5344CB8AC3E}">
        <p14:creationId xmlns:p14="http://schemas.microsoft.com/office/powerpoint/2010/main" val="4131057539"/>
      </p:ext>
    </p:extLst>
  </p:cSld>
  <p:clrMapOvr>
    <a:masterClrMapping/>
  </p:clrMapOvr>
  <p:transition spd="slow">
    <p:cu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Shape 286"/>
          <p:cNvSpPr txBox="1">
            <a:spLocks noGrp="1"/>
          </p:cNvSpPr>
          <p:nvPr>
            <p:ph type="ctrTitle"/>
          </p:nvPr>
        </p:nvSpPr>
        <p:spPr>
          <a:xfrm>
            <a:off x="3011311" y="5025812"/>
            <a:ext cx="5771444" cy="1546500"/>
          </a:xfrm>
          <a:prstGeom prst="rect">
            <a:avLst/>
          </a:prstGeom>
        </p:spPr>
        <p:txBody>
          <a:bodyPr lIns="91425" tIns="91425" rIns="91425" bIns="91425" anchor="ctr" anchorCtr="0">
            <a:noAutofit/>
          </a:bodyPr>
          <a:lstStyle/>
          <a:p>
            <a:pPr>
              <a:spcBef>
                <a:spcPts val="0"/>
              </a:spcBef>
              <a:buNone/>
            </a:pPr>
            <a:r>
              <a:rPr lang="en-US" sz="4000" b="0" dirty="0" smtClean="0">
                <a:solidFill>
                  <a:srgbClr val="000000"/>
                </a:solidFill>
                <a:latin typeface="Droid Serif"/>
                <a:ea typeface="Droid Serif"/>
                <a:cs typeface="Droid Serif"/>
                <a:sym typeface="Droid Serif"/>
              </a:rPr>
              <a:t>but</a:t>
            </a:r>
            <a:r>
              <a:rPr lang="en-US" sz="4000" dirty="0" smtClean="0">
                <a:solidFill>
                  <a:srgbClr val="000000"/>
                </a:solidFill>
                <a:latin typeface="Droid Serif"/>
                <a:ea typeface="Droid Serif"/>
                <a:cs typeface="Droid Serif"/>
                <a:sym typeface="Droid Serif"/>
              </a:rPr>
              <a:t> </a:t>
            </a:r>
            <a:r>
              <a:rPr lang="en-US" sz="4000" i="1" dirty="0">
                <a:solidFill>
                  <a:srgbClr val="000000"/>
                </a:solidFill>
                <a:latin typeface="Droid Serif"/>
                <a:ea typeface="Droid Serif"/>
                <a:cs typeface="Droid Serif"/>
                <a:sym typeface="Droid Serif"/>
              </a:rPr>
              <a:t>w</a:t>
            </a:r>
            <a:r>
              <a:rPr lang="en-US" sz="4000" i="1" dirty="0" smtClean="0">
                <a:solidFill>
                  <a:srgbClr val="000000"/>
                </a:solidFill>
                <a:latin typeface="Droid Serif"/>
                <a:ea typeface="Droid Serif"/>
                <a:cs typeface="Droid Serif"/>
                <a:sym typeface="Droid Serif"/>
              </a:rPr>
              <a:t>hy</a:t>
            </a:r>
            <a:r>
              <a:rPr lang="en-US" sz="4000" dirty="0" smtClean="0">
                <a:solidFill>
                  <a:srgbClr val="000000"/>
                </a:solidFill>
                <a:latin typeface="Droid Serif"/>
                <a:ea typeface="Droid Serif"/>
                <a:cs typeface="Droid Serif"/>
                <a:sym typeface="Droid Serif"/>
              </a:rPr>
              <a:t> </a:t>
            </a:r>
            <a:r>
              <a:rPr lang="en-US" sz="4000" b="0" dirty="0" smtClean="0">
                <a:solidFill>
                  <a:srgbClr val="000000"/>
                </a:solidFill>
                <a:latin typeface="Droid Serif"/>
                <a:ea typeface="Droid Serif"/>
                <a:cs typeface="Droid Serif"/>
                <a:sym typeface="Droid Serif"/>
              </a:rPr>
              <a:t>do computers use bi</a:t>
            </a:r>
            <a:r>
              <a:rPr lang="en" sz="4000" b="0" dirty="0" smtClean="0">
                <a:solidFill>
                  <a:srgbClr val="000000"/>
                </a:solidFill>
                <a:latin typeface="Droid Serif"/>
                <a:ea typeface="Droid Serif"/>
                <a:cs typeface="Droid Serif"/>
                <a:sym typeface="Droid Serif"/>
              </a:rPr>
              <a:t>nary… </a:t>
            </a:r>
            <a:r>
              <a:rPr lang="en-US" sz="4000" b="0" dirty="0" smtClean="0">
                <a:solidFill>
                  <a:srgbClr val="000000"/>
                </a:solidFill>
                <a:latin typeface="Droid Serif"/>
                <a:ea typeface="Droid Serif"/>
                <a:cs typeface="Droid Serif"/>
                <a:sym typeface="Droid Serif"/>
              </a:rPr>
              <a:t>?</a:t>
            </a:r>
            <a:endParaRPr lang="en" sz="4000" b="0" i="1" dirty="0">
              <a:solidFill>
                <a:srgbClr val="000000"/>
              </a:solidFill>
              <a:latin typeface="Droid Serif"/>
              <a:ea typeface="Droid Serif"/>
              <a:cs typeface="Droid Serif"/>
              <a:sym typeface="Droid Serif"/>
            </a:endParaRPr>
          </a:p>
        </p:txBody>
      </p:sp>
    </p:spTree>
    <p:extLst>
      <p:ext uri="{BB962C8B-B14F-4D97-AF65-F5344CB8AC3E}">
        <p14:creationId xmlns:p14="http://schemas.microsoft.com/office/powerpoint/2010/main" val="3754387758"/>
      </p:ext>
    </p:extLst>
  </p:cSld>
  <p:clrMapOvr>
    <a:masterClrMapping/>
  </p:clrMapOvr>
  <p:transition spd="slow">
    <p:cu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Shape 348"/>
          <p:cNvSpPr txBox="1">
            <a:spLocks noGrp="1"/>
          </p:cNvSpPr>
          <p:nvPr>
            <p:ph type="body" idx="1"/>
          </p:nvPr>
        </p:nvSpPr>
        <p:spPr>
          <a:xfrm>
            <a:off x="451700" y="3611200"/>
            <a:ext cx="8315099" cy="1591499"/>
          </a:xfrm>
          <a:prstGeom prst="rect">
            <a:avLst/>
          </a:prstGeom>
        </p:spPr>
        <p:txBody>
          <a:bodyPr lIns="91425" tIns="91425" rIns="91425" bIns="91425" anchor="t" anchorCtr="0">
            <a:noAutofit/>
          </a:bodyPr>
          <a:lstStyle/>
          <a:p>
            <a:pPr lvl="0" algn="ctr" rtl="0">
              <a:spcBef>
                <a:spcPts val="0"/>
              </a:spcBef>
              <a:buClr>
                <a:srgbClr val="000000"/>
              </a:buClr>
              <a:buSzPct val="34375"/>
              <a:buFont typeface="Arial"/>
              <a:buNone/>
            </a:pPr>
            <a:r>
              <a:rPr lang="en" sz="3200">
                <a:solidFill>
                  <a:srgbClr val="000000"/>
                </a:solidFill>
                <a:latin typeface="Droid Serif"/>
                <a:ea typeface="Droid Serif"/>
                <a:cs typeface="Droid Serif"/>
                <a:sym typeface="Droid Serif"/>
              </a:rPr>
              <a:t>How many different symbols can occupy each digit location in a number?</a:t>
            </a:r>
          </a:p>
        </p:txBody>
      </p:sp>
      <p:sp>
        <p:nvSpPr>
          <p:cNvPr id="349" name="Shape 349"/>
          <p:cNvSpPr txBox="1"/>
          <p:nvPr/>
        </p:nvSpPr>
        <p:spPr>
          <a:xfrm>
            <a:off x="1506325" y="1360700"/>
            <a:ext cx="5982599" cy="1445399"/>
          </a:xfrm>
          <a:prstGeom prst="rect">
            <a:avLst/>
          </a:prstGeom>
        </p:spPr>
        <p:txBody>
          <a:bodyPr lIns="91425" tIns="91425" rIns="91425" bIns="91425" anchor="ctr" anchorCtr="0">
            <a:noAutofit/>
          </a:bodyPr>
          <a:lstStyle/>
          <a:p>
            <a:pPr lvl="0" algn="ctr" rtl="0">
              <a:spcBef>
                <a:spcPts val="0"/>
              </a:spcBef>
              <a:buNone/>
            </a:pPr>
            <a:r>
              <a:rPr lang="en" sz="7200" b="1">
                <a:solidFill>
                  <a:srgbClr val="0000FF"/>
                </a:solidFill>
                <a:latin typeface="Droid Serif"/>
                <a:ea typeface="Droid Serif"/>
                <a:cs typeface="Droid Serif"/>
                <a:sym typeface="Droid Serif"/>
              </a:rPr>
              <a:t>3</a:t>
            </a:r>
            <a:r>
              <a:rPr lang="en" sz="7200" b="1">
                <a:solidFill>
                  <a:srgbClr val="9900FF"/>
                </a:solidFill>
                <a:latin typeface="Droid Serif"/>
                <a:ea typeface="Droid Serif"/>
                <a:cs typeface="Droid Serif"/>
                <a:sym typeface="Droid Serif"/>
              </a:rPr>
              <a:t>7</a:t>
            </a:r>
          </a:p>
        </p:txBody>
      </p:sp>
      <p:sp>
        <p:nvSpPr>
          <p:cNvPr id="350" name="Shape 350"/>
          <p:cNvSpPr txBox="1"/>
          <p:nvPr/>
        </p:nvSpPr>
        <p:spPr>
          <a:xfrm>
            <a:off x="488971" y="244452"/>
            <a:ext cx="8090586" cy="780300"/>
          </a:xfrm>
          <a:prstGeom prst="rect">
            <a:avLst/>
          </a:prstGeom>
        </p:spPr>
        <p:txBody>
          <a:bodyPr lIns="91425" tIns="91425" rIns="91425" bIns="91425" anchor="ctr" anchorCtr="0">
            <a:noAutofit/>
          </a:bodyPr>
          <a:lstStyle/>
          <a:p>
            <a:pPr lvl="0" algn="ctr" rtl="0">
              <a:spcBef>
                <a:spcPts val="0"/>
              </a:spcBef>
              <a:buNone/>
            </a:pPr>
            <a:r>
              <a:rPr lang="en" sz="3200" dirty="0" smtClean="0">
                <a:latin typeface="Droid Serif"/>
                <a:ea typeface="Droid Serif"/>
                <a:cs typeface="Droid Serif"/>
                <a:sym typeface="Droid Serif"/>
              </a:rPr>
              <a:t>The problem is </a:t>
            </a:r>
            <a:r>
              <a:rPr lang="en" sz="3200" b="1" i="1" dirty="0" smtClean="0">
                <a:latin typeface="Droid Serif"/>
                <a:ea typeface="Droid Serif"/>
                <a:cs typeface="Droid Serif"/>
                <a:sym typeface="Droid Serif"/>
              </a:rPr>
              <a:t>the number of digits!</a:t>
            </a:r>
            <a:endParaRPr lang="en" sz="3200" dirty="0">
              <a:latin typeface="Droid Serif"/>
              <a:ea typeface="Droid Serif"/>
              <a:cs typeface="Droid Serif"/>
              <a:sym typeface="Droid Serif"/>
            </a:endParaRPr>
          </a:p>
        </p:txBody>
      </p:sp>
      <p:cxnSp>
        <p:nvCxnSpPr>
          <p:cNvPr id="351" name="Shape 351"/>
          <p:cNvCxnSpPr/>
          <p:nvPr/>
        </p:nvCxnSpPr>
        <p:spPr>
          <a:xfrm rot="10800000">
            <a:off x="4239775" y="2592424"/>
            <a:ext cx="0" cy="907500"/>
          </a:xfrm>
          <a:prstGeom prst="straightConnector1">
            <a:avLst/>
          </a:prstGeom>
          <a:noFill/>
          <a:ln w="19050" cap="flat">
            <a:solidFill>
              <a:schemeClr val="dk2"/>
            </a:solidFill>
            <a:prstDash val="solid"/>
            <a:round/>
            <a:headEnd type="none" w="lg" len="lg"/>
            <a:tailEnd type="triangle" w="lg" len="lg"/>
          </a:ln>
        </p:spPr>
      </p:cxnSp>
    </p:spTree>
  </p:cSld>
  <p:clrMapOvr>
    <a:masterClrMapping/>
  </p:clrMapOvr>
  <p:transition spd="slow">
    <p:cu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Shape 356"/>
          <p:cNvSpPr txBox="1">
            <a:spLocks noGrp="1"/>
          </p:cNvSpPr>
          <p:nvPr>
            <p:ph type="body" idx="1"/>
          </p:nvPr>
        </p:nvSpPr>
        <p:spPr>
          <a:xfrm>
            <a:off x="451700" y="3611200"/>
            <a:ext cx="8315099" cy="1591499"/>
          </a:xfrm>
          <a:prstGeom prst="rect">
            <a:avLst/>
          </a:prstGeom>
        </p:spPr>
        <p:txBody>
          <a:bodyPr lIns="91425" tIns="91425" rIns="91425" bIns="91425" anchor="t" anchorCtr="0">
            <a:noAutofit/>
          </a:bodyPr>
          <a:lstStyle/>
          <a:p>
            <a:pPr lvl="0" algn="ctr" rtl="0">
              <a:spcBef>
                <a:spcPts val="0"/>
              </a:spcBef>
              <a:buClr>
                <a:srgbClr val="000000"/>
              </a:buClr>
              <a:buSzPct val="34375"/>
              <a:buFont typeface="Arial"/>
              <a:buNone/>
            </a:pPr>
            <a:r>
              <a:rPr lang="en" sz="3200">
                <a:solidFill>
                  <a:srgbClr val="000000"/>
                </a:solidFill>
                <a:latin typeface="Droid Serif"/>
                <a:ea typeface="Droid Serif"/>
                <a:cs typeface="Droid Serif"/>
                <a:sym typeface="Droid Serif"/>
              </a:rPr>
              <a:t>How many different symbols can occupy each digit location in a number?</a:t>
            </a:r>
          </a:p>
        </p:txBody>
      </p:sp>
      <p:sp>
        <p:nvSpPr>
          <p:cNvPr id="357" name="Shape 357"/>
          <p:cNvSpPr txBox="1"/>
          <p:nvPr/>
        </p:nvSpPr>
        <p:spPr>
          <a:xfrm>
            <a:off x="1506325" y="1360700"/>
            <a:ext cx="5982599" cy="1445399"/>
          </a:xfrm>
          <a:prstGeom prst="rect">
            <a:avLst/>
          </a:prstGeom>
        </p:spPr>
        <p:txBody>
          <a:bodyPr lIns="91425" tIns="91425" rIns="91425" bIns="91425" anchor="ctr" anchorCtr="0">
            <a:noAutofit/>
          </a:bodyPr>
          <a:lstStyle/>
          <a:p>
            <a:pPr lvl="0" algn="ctr" rtl="0">
              <a:spcBef>
                <a:spcPts val="0"/>
              </a:spcBef>
              <a:buNone/>
            </a:pPr>
            <a:r>
              <a:rPr lang="en" sz="7200" b="1">
                <a:solidFill>
                  <a:srgbClr val="0000FF"/>
                </a:solidFill>
                <a:latin typeface="Droid Serif"/>
                <a:ea typeface="Droid Serif"/>
                <a:cs typeface="Droid Serif"/>
                <a:sym typeface="Droid Serif"/>
              </a:rPr>
              <a:t>3</a:t>
            </a:r>
            <a:r>
              <a:rPr lang="en" sz="7200" b="1">
                <a:solidFill>
                  <a:srgbClr val="9900FF"/>
                </a:solidFill>
                <a:latin typeface="Droid Serif"/>
                <a:ea typeface="Droid Serif"/>
                <a:cs typeface="Droid Serif"/>
                <a:sym typeface="Droid Serif"/>
              </a:rPr>
              <a:t>7</a:t>
            </a:r>
          </a:p>
        </p:txBody>
      </p:sp>
      <p:cxnSp>
        <p:nvCxnSpPr>
          <p:cNvPr id="359" name="Shape 359"/>
          <p:cNvCxnSpPr/>
          <p:nvPr/>
        </p:nvCxnSpPr>
        <p:spPr>
          <a:xfrm rot="10800000">
            <a:off x="4239775" y="2592424"/>
            <a:ext cx="0" cy="907500"/>
          </a:xfrm>
          <a:prstGeom prst="straightConnector1">
            <a:avLst/>
          </a:prstGeom>
          <a:noFill/>
          <a:ln w="19050" cap="flat">
            <a:solidFill>
              <a:schemeClr val="dk2"/>
            </a:solidFill>
            <a:prstDash val="solid"/>
            <a:round/>
            <a:headEnd type="none" w="lg" len="lg"/>
            <a:tailEnd type="triangle" w="lg" len="lg"/>
          </a:ln>
        </p:spPr>
      </p:cxnSp>
      <p:sp>
        <p:nvSpPr>
          <p:cNvPr id="360" name="Shape 360"/>
          <p:cNvSpPr txBox="1"/>
          <p:nvPr/>
        </p:nvSpPr>
        <p:spPr>
          <a:xfrm>
            <a:off x="512525" y="5771175"/>
            <a:ext cx="8315099" cy="780300"/>
          </a:xfrm>
          <a:prstGeom prst="rect">
            <a:avLst/>
          </a:prstGeom>
          <a:solidFill>
            <a:srgbClr val="FFCC99"/>
          </a:solidFill>
        </p:spPr>
        <p:txBody>
          <a:bodyPr lIns="91425" tIns="91425" rIns="91425" bIns="91425" anchor="ctr" anchorCtr="0">
            <a:noAutofit/>
          </a:bodyPr>
          <a:lstStyle/>
          <a:p>
            <a:pPr lvl="0" algn="ctr" rtl="0">
              <a:spcBef>
                <a:spcPts val="0"/>
              </a:spcBef>
              <a:buNone/>
            </a:pPr>
            <a:r>
              <a:rPr lang="en" sz="3200" dirty="0">
                <a:latin typeface="Droid Serif"/>
                <a:ea typeface="Droid Serif"/>
                <a:cs typeface="Droid Serif"/>
                <a:sym typeface="Droid Serif"/>
              </a:rPr>
              <a:t>There can be </a:t>
            </a:r>
            <a:r>
              <a:rPr lang="en" sz="3200" b="1" i="1" dirty="0">
                <a:solidFill>
                  <a:srgbClr val="0000FF"/>
                </a:solidFill>
                <a:latin typeface="Droid Serif"/>
                <a:ea typeface="Droid Serif"/>
                <a:cs typeface="Droid Serif"/>
                <a:sym typeface="Droid Serif"/>
              </a:rPr>
              <a:t>ten</a:t>
            </a:r>
            <a:r>
              <a:rPr lang="en" sz="3200" dirty="0">
                <a:latin typeface="Droid Serif"/>
                <a:ea typeface="Droid Serif"/>
                <a:cs typeface="Droid Serif"/>
                <a:sym typeface="Droid Serif"/>
              </a:rPr>
              <a:t> different </a:t>
            </a:r>
            <a:r>
              <a:rPr lang="en" sz="3200" dirty="0" smtClean="0">
                <a:latin typeface="Droid Serif"/>
                <a:ea typeface="Droid Serif"/>
                <a:cs typeface="Droid Serif"/>
                <a:sym typeface="Droid Serif"/>
              </a:rPr>
              <a:t>digits! </a:t>
            </a:r>
            <a:endParaRPr lang="en" sz="3200" dirty="0">
              <a:latin typeface="Droid Serif"/>
              <a:ea typeface="Droid Serif"/>
              <a:cs typeface="Droid Serif"/>
              <a:sym typeface="Droid Serif"/>
            </a:endParaRPr>
          </a:p>
        </p:txBody>
      </p:sp>
      <p:sp>
        <p:nvSpPr>
          <p:cNvPr id="361" name="Shape 361"/>
          <p:cNvSpPr txBox="1"/>
          <p:nvPr/>
        </p:nvSpPr>
        <p:spPr>
          <a:xfrm>
            <a:off x="436325" y="4969850"/>
            <a:ext cx="8254199" cy="619799"/>
          </a:xfrm>
          <a:prstGeom prst="rect">
            <a:avLst/>
          </a:prstGeom>
          <a:solidFill>
            <a:srgbClr val="EFEFEF"/>
          </a:solidFill>
        </p:spPr>
        <p:txBody>
          <a:bodyPr lIns="91425" tIns="91425" rIns="91425" bIns="91425" anchor="ctr" anchorCtr="0">
            <a:noAutofit/>
          </a:bodyPr>
          <a:lstStyle/>
          <a:p>
            <a:pPr lvl="0" algn="ctr" rtl="0">
              <a:spcBef>
                <a:spcPts val="0"/>
              </a:spcBef>
              <a:buNone/>
            </a:pPr>
            <a:r>
              <a:rPr lang="en" sz="3000" b="1">
                <a:solidFill>
                  <a:srgbClr val="FFFFFF"/>
                </a:solidFill>
                <a:latin typeface="Droid Serif"/>
                <a:ea typeface="Droid Serif"/>
                <a:cs typeface="Droid Serif"/>
                <a:sym typeface="Droid Serif"/>
              </a:rPr>
              <a:t>0</a:t>
            </a:r>
            <a:r>
              <a:rPr lang="en" sz="3000" b="1">
                <a:solidFill>
                  <a:srgbClr val="9900FF"/>
                </a:solidFill>
                <a:latin typeface="Droid Serif"/>
                <a:ea typeface="Droid Serif"/>
                <a:cs typeface="Droid Serif"/>
                <a:sym typeface="Droid Serif"/>
              </a:rPr>
              <a:t>7   </a:t>
            </a:r>
            <a:r>
              <a:rPr lang="en" sz="3000" b="1">
                <a:solidFill>
                  <a:srgbClr val="FF0000"/>
                </a:solidFill>
                <a:latin typeface="Droid Serif"/>
                <a:ea typeface="Droid Serif"/>
                <a:cs typeface="Droid Serif"/>
                <a:sym typeface="Droid Serif"/>
              </a:rPr>
              <a:t>1</a:t>
            </a:r>
            <a:r>
              <a:rPr lang="en" sz="3000" b="1">
                <a:solidFill>
                  <a:srgbClr val="9900FF"/>
                </a:solidFill>
                <a:latin typeface="Droid Serif"/>
                <a:ea typeface="Droid Serif"/>
                <a:cs typeface="Droid Serif"/>
                <a:sym typeface="Droid Serif"/>
              </a:rPr>
              <a:t>7   </a:t>
            </a:r>
            <a:r>
              <a:rPr lang="en" sz="3000" b="1">
                <a:solidFill>
                  <a:srgbClr val="FF9900"/>
                </a:solidFill>
                <a:latin typeface="Droid Serif"/>
                <a:ea typeface="Droid Serif"/>
                <a:cs typeface="Droid Serif"/>
                <a:sym typeface="Droid Serif"/>
              </a:rPr>
              <a:t>2</a:t>
            </a:r>
            <a:r>
              <a:rPr lang="en" sz="3000" b="1">
                <a:solidFill>
                  <a:srgbClr val="9900FF"/>
                </a:solidFill>
                <a:latin typeface="Droid Serif"/>
                <a:ea typeface="Droid Serif"/>
                <a:cs typeface="Droid Serif"/>
                <a:sym typeface="Droid Serif"/>
              </a:rPr>
              <a:t>7   </a:t>
            </a:r>
            <a:r>
              <a:rPr lang="en" sz="3000" b="1">
                <a:solidFill>
                  <a:srgbClr val="0000FF"/>
                </a:solidFill>
                <a:latin typeface="Droid Serif"/>
                <a:ea typeface="Droid Serif"/>
                <a:cs typeface="Droid Serif"/>
                <a:sym typeface="Droid Serif"/>
              </a:rPr>
              <a:t>3</a:t>
            </a:r>
            <a:r>
              <a:rPr lang="en" sz="3000" b="1">
                <a:solidFill>
                  <a:srgbClr val="9900FF"/>
                </a:solidFill>
                <a:latin typeface="Droid Serif"/>
                <a:ea typeface="Droid Serif"/>
                <a:cs typeface="Droid Serif"/>
                <a:sym typeface="Droid Serif"/>
              </a:rPr>
              <a:t>7   </a:t>
            </a:r>
            <a:r>
              <a:rPr lang="en" sz="3000" b="1">
                <a:solidFill>
                  <a:srgbClr val="00FF00"/>
                </a:solidFill>
                <a:latin typeface="Droid Serif"/>
                <a:ea typeface="Droid Serif"/>
                <a:cs typeface="Droid Serif"/>
                <a:sym typeface="Droid Serif"/>
              </a:rPr>
              <a:t>4</a:t>
            </a:r>
            <a:r>
              <a:rPr lang="en" sz="3000" b="1">
                <a:solidFill>
                  <a:srgbClr val="9900FF"/>
                </a:solidFill>
                <a:latin typeface="Droid Serif"/>
                <a:ea typeface="Droid Serif"/>
                <a:cs typeface="Droid Serif"/>
                <a:sym typeface="Droid Serif"/>
              </a:rPr>
              <a:t>7   </a:t>
            </a:r>
            <a:r>
              <a:rPr lang="en" sz="3000" b="1">
                <a:solidFill>
                  <a:srgbClr val="00FFFF"/>
                </a:solidFill>
                <a:latin typeface="Droid Serif"/>
                <a:ea typeface="Droid Serif"/>
                <a:cs typeface="Droid Serif"/>
                <a:sym typeface="Droid Serif"/>
              </a:rPr>
              <a:t>5</a:t>
            </a:r>
            <a:r>
              <a:rPr lang="en" sz="3000" b="1">
                <a:solidFill>
                  <a:srgbClr val="9900FF"/>
                </a:solidFill>
                <a:latin typeface="Droid Serif"/>
                <a:ea typeface="Droid Serif"/>
                <a:cs typeface="Droid Serif"/>
                <a:sym typeface="Droid Serif"/>
              </a:rPr>
              <a:t>7   </a:t>
            </a:r>
            <a:r>
              <a:rPr lang="en" sz="3000" b="1">
                <a:solidFill>
                  <a:srgbClr val="FF00FF"/>
                </a:solidFill>
                <a:latin typeface="Droid Serif"/>
                <a:ea typeface="Droid Serif"/>
                <a:cs typeface="Droid Serif"/>
                <a:sym typeface="Droid Serif"/>
              </a:rPr>
              <a:t>6</a:t>
            </a:r>
            <a:r>
              <a:rPr lang="en" sz="3000" b="1">
                <a:solidFill>
                  <a:srgbClr val="9900FF"/>
                </a:solidFill>
                <a:latin typeface="Droid Serif"/>
                <a:ea typeface="Droid Serif"/>
                <a:cs typeface="Droid Serif"/>
                <a:sym typeface="Droid Serif"/>
              </a:rPr>
              <a:t>7   77   </a:t>
            </a:r>
            <a:r>
              <a:rPr lang="en" sz="3000" b="1">
                <a:solidFill>
                  <a:srgbClr val="BF9000"/>
                </a:solidFill>
                <a:latin typeface="Droid Serif"/>
                <a:ea typeface="Droid Serif"/>
                <a:cs typeface="Droid Serif"/>
                <a:sym typeface="Droid Serif"/>
              </a:rPr>
              <a:t>8</a:t>
            </a:r>
            <a:r>
              <a:rPr lang="en" sz="3000" b="1">
                <a:solidFill>
                  <a:srgbClr val="9900FF"/>
                </a:solidFill>
                <a:latin typeface="Droid Serif"/>
                <a:ea typeface="Droid Serif"/>
                <a:cs typeface="Droid Serif"/>
                <a:sym typeface="Droid Serif"/>
              </a:rPr>
              <a:t>7   </a:t>
            </a:r>
            <a:r>
              <a:rPr lang="en" sz="3000" b="1">
                <a:latin typeface="Droid Serif"/>
                <a:ea typeface="Droid Serif"/>
                <a:cs typeface="Droid Serif"/>
                <a:sym typeface="Droid Serif"/>
              </a:rPr>
              <a:t>9</a:t>
            </a:r>
            <a:r>
              <a:rPr lang="en" sz="3000" b="1">
                <a:solidFill>
                  <a:srgbClr val="9900FF"/>
                </a:solidFill>
                <a:latin typeface="Droid Serif"/>
                <a:ea typeface="Droid Serif"/>
                <a:cs typeface="Droid Serif"/>
                <a:sym typeface="Droid Serif"/>
              </a:rPr>
              <a:t>7</a:t>
            </a:r>
          </a:p>
        </p:txBody>
      </p:sp>
      <p:sp>
        <p:nvSpPr>
          <p:cNvPr id="8" name="Shape 350"/>
          <p:cNvSpPr txBox="1"/>
          <p:nvPr/>
        </p:nvSpPr>
        <p:spPr>
          <a:xfrm>
            <a:off x="488971" y="244452"/>
            <a:ext cx="8090586" cy="780300"/>
          </a:xfrm>
          <a:prstGeom prst="rect">
            <a:avLst/>
          </a:prstGeom>
        </p:spPr>
        <p:txBody>
          <a:bodyPr lIns="91425" tIns="91425" rIns="91425" bIns="91425" anchor="ctr" anchorCtr="0">
            <a:noAutofit/>
          </a:bodyPr>
          <a:lstStyle/>
          <a:p>
            <a:pPr lvl="0" algn="ctr" rtl="0">
              <a:spcBef>
                <a:spcPts val="0"/>
              </a:spcBef>
              <a:buNone/>
            </a:pPr>
            <a:r>
              <a:rPr lang="en" sz="3200" dirty="0" smtClean="0">
                <a:latin typeface="Droid Serif"/>
                <a:ea typeface="Droid Serif"/>
                <a:cs typeface="Droid Serif"/>
                <a:sym typeface="Droid Serif"/>
              </a:rPr>
              <a:t>The problem is </a:t>
            </a:r>
            <a:r>
              <a:rPr lang="en" sz="3200" b="1" i="1" dirty="0" smtClean="0">
                <a:latin typeface="Droid Serif"/>
                <a:ea typeface="Droid Serif"/>
                <a:cs typeface="Droid Serif"/>
                <a:sym typeface="Droid Serif"/>
              </a:rPr>
              <a:t>the number of digits!</a:t>
            </a:r>
            <a:endParaRPr lang="en" sz="3200" dirty="0">
              <a:latin typeface="Droid Serif"/>
              <a:ea typeface="Droid Serif"/>
              <a:cs typeface="Droid Serif"/>
              <a:sym typeface="Droid Serif"/>
            </a:endParaRPr>
          </a:p>
        </p:txBody>
      </p:sp>
    </p:spTree>
  </p:cSld>
  <p:clrMapOvr>
    <a:masterClrMapping/>
  </p:clrMapOvr>
  <p:transition spd="slow">
    <p:cut/>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Shape 366"/>
          <p:cNvSpPr txBox="1">
            <a:spLocks noGrp="1"/>
          </p:cNvSpPr>
          <p:nvPr>
            <p:ph type="body" idx="1"/>
          </p:nvPr>
        </p:nvSpPr>
        <p:spPr>
          <a:xfrm>
            <a:off x="764350" y="1220750"/>
            <a:ext cx="7560600" cy="1173299"/>
          </a:xfrm>
          <a:prstGeom prst="rect">
            <a:avLst/>
          </a:prstGeom>
          <a:solidFill>
            <a:srgbClr val="C9DAF8"/>
          </a:solidFill>
        </p:spPr>
        <p:txBody>
          <a:bodyPr lIns="91425" tIns="91425" rIns="91425" bIns="91425" anchor="t" anchorCtr="0">
            <a:noAutofit/>
          </a:bodyPr>
          <a:lstStyle/>
          <a:p>
            <a:pPr lvl="0" algn="ctr" rtl="0">
              <a:spcBef>
                <a:spcPts val="0"/>
              </a:spcBef>
              <a:buClr>
                <a:srgbClr val="000000"/>
              </a:buClr>
              <a:buSzPct val="34375"/>
              <a:buFont typeface="Arial"/>
              <a:buNone/>
            </a:pPr>
            <a:r>
              <a:rPr lang="en" sz="3200">
                <a:solidFill>
                  <a:srgbClr val="000000"/>
                </a:solidFill>
                <a:latin typeface="Droid Serif"/>
                <a:ea typeface="Droid Serif"/>
                <a:cs typeface="Droid Serif"/>
                <a:sym typeface="Droid Serif"/>
              </a:rPr>
              <a:t>A computer has to differentiate </a:t>
            </a:r>
            <a:r>
              <a:rPr lang="en" sz="3200" i="1">
                <a:solidFill>
                  <a:srgbClr val="0000FF"/>
                </a:solidFill>
                <a:latin typeface="Droid Serif"/>
                <a:ea typeface="Droid Serif"/>
                <a:cs typeface="Droid Serif"/>
                <a:sym typeface="Droid Serif"/>
              </a:rPr>
              <a:t>physically </a:t>
            </a:r>
            <a:r>
              <a:rPr lang="en" sz="3200">
                <a:solidFill>
                  <a:srgbClr val="000000"/>
                </a:solidFill>
                <a:latin typeface="Droid Serif"/>
                <a:ea typeface="Droid Serif"/>
                <a:cs typeface="Droid Serif"/>
                <a:sym typeface="Droid Serif"/>
              </a:rPr>
              <a:t>among all its possibilities.</a:t>
            </a:r>
          </a:p>
        </p:txBody>
      </p:sp>
      <p:sp>
        <p:nvSpPr>
          <p:cNvPr id="367" name="Shape 367"/>
          <p:cNvSpPr txBox="1"/>
          <p:nvPr/>
        </p:nvSpPr>
        <p:spPr>
          <a:xfrm>
            <a:off x="330925" y="171075"/>
            <a:ext cx="5424900" cy="780300"/>
          </a:xfrm>
          <a:prstGeom prst="rect">
            <a:avLst/>
          </a:prstGeom>
        </p:spPr>
        <p:txBody>
          <a:bodyPr lIns="91425" tIns="91425" rIns="91425" bIns="91425" anchor="ctr" anchorCtr="0">
            <a:noAutofit/>
          </a:bodyPr>
          <a:lstStyle/>
          <a:p>
            <a:pPr lvl="0" rtl="0">
              <a:spcBef>
                <a:spcPts val="0"/>
              </a:spcBef>
              <a:buNone/>
            </a:pPr>
            <a:r>
              <a:rPr lang="en" sz="3200" b="1" i="1">
                <a:latin typeface="Droid Serif"/>
                <a:ea typeface="Droid Serif"/>
                <a:cs typeface="Droid Serif"/>
                <a:sym typeface="Droid Serif"/>
              </a:rPr>
              <a:t>Ten</a:t>
            </a:r>
            <a:r>
              <a:rPr lang="en" sz="3200">
                <a:latin typeface="Droid Serif"/>
                <a:ea typeface="Droid Serif"/>
                <a:cs typeface="Droid Serif"/>
                <a:sym typeface="Droid Serif"/>
              </a:rPr>
              <a:t> symbols is too many!</a:t>
            </a:r>
          </a:p>
        </p:txBody>
      </p:sp>
      <p:sp>
        <p:nvSpPr>
          <p:cNvPr id="368" name="Shape 368"/>
          <p:cNvSpPr txBox="1"/>
          <p:nvPr/>
        </p:nvSpPr>
        <p:spPr>
          <a:xfrm>
            <a:off x="407125" y="3479462"/>
            <a:ext cx="8315099" cy="780300"/>
          </a:xfrm>
          <a:prstGeom prst="rect">
            <a:avLst/>
          </a:prstGeom>
        </p:spPr>
        <p:txBody>
          <a:bodyPr lIns="91425" tIns="91425" rIns="91425" bIns="91425" anchor="ctr" anchorCtr="0">
            <a:noAutofit/>
          </a:bodyPr>
          <a:lstStyle/>
          <a:p>
            <a:pPr lvl="0" algn="ctr" rtl="0">
              <a:spcBef>
                <a:spcPts val="0"/>
              </a:spcBef>
              <a:buNone/>
            </a:pPr>
            <a:r>
              <a:rPr lang="en" sz="2400">
                <a:latin typeface="Droid Serif"/>
                <a:ea typeface="Droid Serif"/>
                <a:cs typeface="Droid Serif"/>
                <a:sym typeface="Droid Serif"/>
              </a:rPr>
              <a:t>ten symbols ~ ten different voltages </a:t>
            </a:r>
          </a:p>
        </p:txBody>
      </p:sp>
      <p:sp>
        <p:nvSpPr>
          <p:cNvPr id="369" name="Shape 369"/>
          <p:cNvSpPr txBox="1"/>
          <p:nvPr/>
        </p:nvSpPr>
        <p:spPr>
          <a:xfrm rot="-170068">
            <a:off x="407181" y="4570237"/>
            <a:ext cx="8390164" cy="780360"/>
          </a:xfrm>
          <a:prstGeom prst="rect">
            <a:avLst/>
          </a:prstGeom>
          <a:solidFill>
            <a:srgbClr val="F4CCCC"/>
          </a:solidFill>
        </p:spPr>
        <p:txBody>
          <a:bodyPr lIns="91425" tIns="91425" rIns="91425" bIns="91425" anchor="ctr" anchorCtr="0">
            <a:noAutofit/>
          </a:bodyPr>
          <a:lstStyle/>
          <a:p>
            <a:pPr lvl="0" algn="ctr" rtl="0">
              <a:spcBef>
                <a:spcPts val="0"/>
              </a:spcBef>
              <a:buNone/>
            </a:pPr>
            <a:r>
              <a:rPr lang="en" sz="2400" b="1" i="1">
                <a:solidFill>
                  <a:srgbClr val="CC0000"/>
                </a:solidFill>
                <a:latin typeface="Droid Serif"/>
                <a:ea typeface="Droid Serif"/>
                <a:cs typeface="Droid Serif"/>
                <a:sym typeface="Droid Serif"/>
              </a:rPr>
              <a:t>This is too difficult to replicate billions of times</a:t>
            </a:r>
          </a:p>
        </p:txBody>
      </p:sp>
      <p:sp>
        <p:nvSpPr>
          <p:cNvPr id="370" name="Shape 370"/>
          <p:cNvSpPr/>
          <p:nvPr/>
        </p:nvSpPr>
        <p:spPr>
          <a:xfrm>
            <a:off x="878112" y="2870000"/>
            <a:ext cx="565200" cy="624899"/>
          </a:xfrm>
          <a:prstGeom prst="rect">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71" name="Shape 371"/>
          <p:cNvSpPr/>
          <p:nvPr/>
        </p:nvSpPr>
        <p:spPr>
          <a:xfrm>
            <a:off x="1634270" y="2870000"/>
            <a:ext cx="565200" cy="624899"/>
          </a:xfrm>
          <a:prstGeom prst="rect">
            <a:avLst/>
          </a:prstGeom>
          <a:solidFill>
            <a:srgbClr val="F3F3F3"/>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72" name="Shape 372"/>
          <p:cNvSpPr/>
          <p:nvPr/>
        </p:nvSpPr>
        <p:spPr>
          <a:xfrm>
            <a:off x="2390429" y="2870000"/>
            <a:ext cx="565200" cy="624899"/>
          </a:xfrm>
          <a:prstGeom prst="rect">
            <a:avLst/>
          </a:prstGeom>
          <a:solidFill>
            <a:srgbClr val="EFEFE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73" name="Shape 373"/>
          <p:cNvSpPr/>
          <p:nvPr/>
        </p:nvSpPr>
        <p:spPr>
          <a:xfrm>
            <a:off x="3146587" y="2870000"/>
            <a:ext cx="565200" cy="624899"/>
          </a:xfrm>
          <a:prstGeom prst="rect">
            <a:avLst/>
          </a:prstGeom>
          <a:solidFill>
            <a:srgbClr val="D9D9D9"/>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74" name="Shape 374"/>
          <p:cNvSpPr/>
          <p:nvPr/>
        </p:nvSpPr>
        <p:spPr>
          <a:xfrm>
            <a:off x="3902745" y="2870000"/>
            <a:ext cx="565200" cy="624899"/>
          </a:xfrm>
          <a:prstGeom prst="rect">
            <a:avLst/>
          </a:prstGeom>
          <a:solidFill>
            <a:srgbClr val="CCCCCC"/>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75" name="Shape 375"/>
          <p:cNvSpPr/>
          <p:nvPr/>
        </p:nvSpPr>
        <p:spPr>
          <a:xfrm>
            <a:off x="4658904" y="2870000"/>
            <a:ext cx="565200" cy="624899"/>
          </a:xfrm>
          <a:prstGeom prst="rect">
            <a:avLst/>
          </a:prstGeom>
          <a:solidFill>
            <a:srgbClr val="B7B7B7"/>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76" name="Shape 376"/>
          <p:cNvSpPr/>
          <p:nvPr/>
        </p:nvSpPr>
        <p:spPr>
          <a:xfrm>
            <a:off x="5415062" y="2870000"/>
            <a:ext cx="565200" cy="624899"/>
          </a:xfrm>
          <a:prstGeom prst="rect">
            <a:avLst/>
          </a:prstGeom>
          <a:solidFill>
            <a:srgbClr val="999999"/>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77" name="Shape 377"/>
          <p:cNvSpPr/>
          <p:nvPr/>
        </p:nvSpPr>
        <p:spPr>
          <a:xfrm>
            <a:off x="6171220" y="2870000"/>
            <a:ext cx="565200" cy="624899"/>
          </a:xfrm>
          <a:prstGeom prst="rect">
            <a:avLst/>
          </a:prstGeom>
          <a:solidFill>
            <a:srgbClr val="666666"/>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78" name="Shape 378"/>
          <p:cNvSpPr/>
          <p:nvPr/>
        </p:nvSpPr>
        <p:spPr>
          <a:xfrm>
            <a:off x="6927378" y="2870000"/>
            <a:ext cx="565200" cy="624899"/>
          </a:xfrm>
          <a:prstGeom prst="rect">
            <a:avLst/>
          </a:prstGeom>
          <a:solidFill>
            <a:srgbClr val="434343"/>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79" name="Shape 379"/>
          <p:cNvSpPr/>
          <p:nvPr/>
        </p:nvSpPr>
        <p:spPr>
          <a:xfrm>
            <a:off x="7683537" y="2870000"/>
            <a:ext cx="565200" cy="624899"/>
          </a:xfrm>
          <a:prstGeom prst="rect">
            <a:avLst/>
          </a:prstGeom>
          <a:solidFill>
            <a:srgbClr val="0000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80" name="Shape 380"/>
          <p:cNvSpPr/>
          <p:nvPr/>
        </p:nvSpPr>
        <p:spPr>
          <a:xfrm>
            <a:off x="3183312" y="5883487"/>
            <a:ext cx="565200" cy="624899"/>
          </a:xfrm>
          <a:prstGeom prst="rect">
            <a:avLst/>
          </a:prstGeom>
          <a:solidFill>
            <a:srgbClr val="D9D9D9"/>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81" name="Shape 381"/>
          <p:cNvSpPr/>
          <p:nvPr/>
        </p:nvSpPr>
        <p:spPr>
          <a:xfrm>
            <a:off x="3863295" y="5883487"/>
            <a:ext cx="565200" cy="624899"/>
          </a:xfrm>
          <a:prstGeom prst="rect">
            <a:avLst/>
          </a:prstGeom>
          <a:solidFill>
            <a:srgbClr val="666666"/>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82" name="Shape 382"/>
          <p:cNvSpPr/>
          <p:nvPr/>
        </p:nvSpPr>
        <p:spPr>
          <a:xfrm>
            <a:off x="2477920" y="5897598"/>
            <a:ext cx="565200" cy="624899"/>
          </a:xfrm>
          <a:prstGeom prst="rect">
            <a:avLst/>
          </a:prstGeom>
          <a:solidFill>
            <a:srgbClr val="CCCCCC"/>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83" name="Shape 383"/>
          <p:cNvSpPr/>
          <p:nvPr/>
        </p:nvSpPr>
        <p:spPr>
          <a:xfrm>
            <a:off x="1780504" y="5883487"/>
            <a:ext cx="565200" cy="624899"/>
          </a:xfrm>
          <a:prstGeom prst="rect">
            <a:avLst/>
          </a:prstGeom>
          <a:solidFill>
            <a:srgbClr val="434343"/>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84" name="Shape 384"/>
          <p:cNvSpPr txBox="1"/>
          <p:nvPr/>
        </p:nvSpPr>
        <p:spPr>
          <a:xfrm>
            <a:off x="4762925" y="5919500"/>
            <a:ext cx="2835300" cy="552900"/>
          </a:xfrm>
          <a:prstGeom prst="rect">
            <a:avLst/>
          </a:prstGeom>
        </p:spPr>
        <p:txBody>
          <a:bodyPr lIns="91425" tIns="91425" rIns="91425" bIns="91425" anchor="ctr" anchorCtr="0">
            <a:noAutofit/>
          </a:bodyPr>
          <a:lstStyle/>
          <a:p>
            <a:pPr lvl="0" algn="ctr" rtl="0">
              <a:spcBef>
                <a:spcPts val="0"/>
              </a:spcBef>
              <a:buNone/>
            </a:pPr>
            <a:r>
              <a:rPr lang="en" sz="1800" i="1">
                <a:latin typeface="Droid Serif"/>
                <a:ea typeface="Droid Serif"/>
                <a:cs typeface="Droid Serif"/>
                <a:sym typeface="Droid Serif"/>
              </a:rPr>
              <a:t>What digits are these?</a:t>
            </a:r>
          </a:p>
        </p:txBody>
      </p:sp>
      <p:sp>
        <p:nvSpPr>
          <p:cNvPr id="385" name="Shape 385"/>
          <p:cNvSpPr txBox="1"/>
          <p:nvPr/>
        </p:nvSpPr>
        <p:spPr>
          <a:xfrm rot="-184236">
            <a:off x="7763700" y="4994104"/>
            <a:ext cx="1187304" cy="191072"/>
          </a:xfrm>
          <a:prstGeom prst="rect">
            <a:avLst/>
          </a:prstGeom>
        </p:spPr>
        <p:txBody>
          <a:bodyPr lIns="91425" tIns="91425" rIns="91425" bIns="91425" anchor="ctr" anchorCtr="0">
            <a:noAutofit/>
          </a:bodyPr>
          <a:lstStyle/>
          <a:p>
            <a:pPr lvl="0" algn="ctr" rtl="0">
              <a:spcBef>
                <a:spcPts val="0"/>
              </a:spcBef>
              <a:buNone/>
            </a:pPr>
            <a:r>
              <a:rPr lang="en" sz="900" i="1">
                <a:solidFill>
                  <a:srgbClr val="980000"/>
                </a:solidFill>
                <a:latin typeface="Droid Serif"/>
                <a:ea typeface="Droid Serif"/>
                <a:cs typeface="Droid Serif"/>
                <a:sym typeface="Droid Serif"/>
              </a:rPr>
              <a:t>engineering!</a:t>
            </a:r>
          </a:p>
        </p:txBody>
      </p:sp>
      <p:sp>
        <p:nvSpPr>
          <p:cNvPr id="386" name="Shape 386"/>
          <p:cNvSpPr txBox="1"/>
          <p:nvPr/>
        </p:nvSpPr>
        <p:spPr>
          <a:xfrm>
            <a:off x="950424" y="2663425"/>
            <a:ext cx="420600" cy="191099"/>
          </a:xfrm>
          <a:prstGeom prst="rect">
            <a:avLst/>
          </a:prstGeom>
        </p:spPr>
        <p:txBody>
          <a:bodyPr lIns="91425" tIns="91425" rIns="91425" bIns="91425" anchor="ctr" anchorCtr="0">
            <a:noAutofit/>
          </a:bodyPr>
          <a:lstStyle/>
          <a:p>
            <a:pPr lvl="0" algn="ctr" rtl="0">
              <a:spcBef>
                <a:spcPts val="0"/>
              </a:spcBef>
              <a:buNone/>
            </a:pPr>
            <a:r>
              <a:rPr lang="en" sz="1200">
                <a:latin typeface="Droid Serif"/>
                <a:ea typeface="Droid Serif"/>
                <a:cs typeface="Droid Serif"/>
                <a:sym typeface="Droid Serif"/>
              </a:rPr>
              <a:t>0</a:t>
            </a:r>
          </a:p>
        </p:txBody>
      </p:sp>
      <p:sp>
        <p:nvSpPr>
          <p:cNvPr id="387" name="Shape 387"/>
          <p:cNvSpPr txBox="1"/>
          <p:nvPr/>
        </p:nvSpPr>
        <p:spPr>
          <a:xfrm>
            <a:off x="1706575" y="2663425"/>
            <a:ext cx="420600" cy="191099"/>
          </a:xfrm>
          <a:prstGeom prst="rect">
            <a:avLst/>
          </a:prstGeom>
        </p:spPr>
        <p:txBody>
          <a:bodyPr lIns="91425" tIns="91425" rIns="91425" bIns="91425" anchor="ctr" anchorCtr="0">
            <a:noAutofit/>
          </a:bodyPr>
          <a:lstStyle/>
          <a:p>
            <a:pPr lvl="0" algn="ctr" rtl="0">
              <a:spcBef>
                <a:spcPts val="0"/>
              </a:spcBef>
              <a:buNone/>
            </a:pPr>
            <a:r>
              <a:rPr lang="en" sz="1200">
                <a:latin typeface="Droid Serif"/>
                <a:ea typeface="Droid Serif"/>
                <a:cs typeface="Droid Serif"/>
                <a:sym typeface="Droid Serif"/>
              </a:rPr>
              <a:t>1</a:t>
            </a:r>
          </a:p>
        </p:txBody>
      </p:sp>
      <p:sp>
        <p:nvSpPr>
          <p:cNvPr id="388" name="Shape 388"/>
          <p:cNvSpPr txBox="1"/>
          <p:nvPr/>
        </p:nvSpPr>
        <p:spPr>
          <a:xfrm>
            <a:off x="2462737" y="2663425"/>
            <a:ext cx="420600" cy="191099"/>
          </a:xfrm>
          <a:prstGeom prst="rect">
            <a:avLst/>
          </a:prstGeom>
        </p:spPr>
        <p:txBody>
          <a:bodyPr lIns="91425" tIns="91425" rIns="91425" bIns="91425" anchor="ctr" anchorCtr="0">
            <a:noAutofit/>
          </a:bodyPr>
          <a:lstStyle/>
          <a:p>
            <a:pPr lvl="0" algn="ctr" rtl="0">
              <a:spcBef>
                <a:spcPts val="0"/>
              </a:spcBef>
              <a:buNone/>
            </a:pPr>
            <a:r>
              <a:rPr lang="en" sz="1200">
                <a:latin typeface="Droid Serif"/>
                <a:ea typeface="Droid Serif"/>
                <a:cs typeface="Droid Serif"/>
                <a:sym typeface="Droid Serif"/>
              </a:rPr>
              <a:t>2</a:t>
            </a:r>
          </a:p>
        </p:txBody>
      </p:sp>
      <p:sp>
        <p:nvSpPr>
          <p:cNvPr id="389" name="Shape 389"/>
          <p:cNvSpPr txBox="1"/>
          <p:nvPr/>
        </p:nvSpPr>
        <p:spPr>
          <a:xfrm>
            <a:off x="3218900" y="2663425"/>
            <a:ext cx="420600" cy="191099"/>
          </a:xfrm>
          <a:prstGeom prst="rect">
            <a:avLst/>
          </a:prstGeom>
        </p:spPr>
        <p:txBody>
          <a:bodyPr lIns="91425" tIns="91425" rIns="91425" bIns="91425" anchor="ctr" anchorCtr="0">
            <a:noAutofit/>
          </a:bodyPr>
          <a:lstStyle/>
          <a:p>
            <a:pPr lvl="0" algn="ctr" rtl="0">
              <a:spcBef>
                <a:spcPts val="0"/>
              </a:spcBef>
              <a:buNone/>
            </a:pPr>
            <a:r>
              <a:rPr lang="en" sz="1200">
                <a:latin typeface="Droid Serif"/>
                <a:ea typeface="Droid Serif"/>
                <a:cs typeface="Droid Serif"/>
                <a:sym typeface="Droid Serif"/>
              </a:rPr>
              <a:t>3</a:t>
            </a:r>
          </a:p>
        </p:txBody>
      </p:sp>
      <p:sp>
        <p:nvSpPr>
          <p:cNvPr id="390" name="Shape 390"/>
          <p:cNvSpPr txBox="1"/>
          <p:nvPr/>
        </p:nvSpPr>
        <p:spPr>
          <a:xfrm>
            <a:off x="3975050" y="2663425"/>
            <a:ext cx="420600" cy="191099"/>
          </a:xfrm>
          <a:prstGeom prst="rect">
            <a:avLst/>
          </a:prstGeom>
        </p:spPr>
        <p:txBody>
          <a:bodyPr lIns="91425" tIns="91425" rIns="91425" bIns="91425" anchor="ctr" anchorCtr="0">
            <a:noAutofit/>
          </a:bodyPr>
          <a:lstStyle/>
          <a:p>
            <a:pPr lvl="0" algn="ctr" rtl="0">
              <a:spcBef>
                <a:spcPts val="0"/>
              </a:spcBef>
              <a:buNone/>
            </a:pPr>
            <a:r>
              <a:rPr lang="en" sz="1200">
                <a:latin typeface="Droid Serif"/>
                <a:ea typeface="Droid Serif"/>
                <a:cs typeface="Droid Serif"/>
                <a:sym typeface="Droid Serif"/>
              </a:rPr>
              <a:t>4</a:t>
            </a:r>
          </a:p>
        </p:txBody>
      </p:sp>
      <p:sp>
        <p:nvSpPr>
          <p:cNvPr id="391" name="Shape 391"/>
          <p:cNvSpPr txBox="1"/>
          <p:nvPr/>
        </p:nvSpPr>
        <p:spPr>
          <a:xfrm>
            <a:off x="4731212" y="2663425"/>
            <a:ext cx="420600" cy="191099"/>
          </a:xfrm>
          <a:prstGeom prst="rect">
            <a:avLst/>
          </a:prstGeom>
        </p:spPr>
        <p:txBody>
          <a:bodyPr lIns="91425" tIns="91425" rIns="91425" bIns="91425" anchor="ctr" anchorCtr="0">
            <a:noAutofit/>
          </a:bodyPr>
          <a:lstStyle/>
          <a:p>
            <a:pPr lvl="0" algn="ctr" rtl="0">
              <a:spcBef>
                <a:spcPts val="0"/>
              </a:spcBef>
              <a:buNone/>
            </a:pPr>
            <a:r>
              <a:rPr lang="en" sz="1200">
                <a:latin typeface="Droid Serif"/>
                <a:ea typeface="Droid Serif"/>
                <a:cs typeface="Droid Serif"/>
                <a:sym typeface="Droid Serif"/>
              </a:rPr>
              <a:t>5</a:t>
            </a:r>
          </a:p>
        </p:txBody>
      </p:sp>
      <p:sp>
        <p:nvSpPr>
          <p:cNvPr id="392" name="Shape 392"/>
          <p:cNvSpPr txBox="1"/>
          <p:nvPr/>
        </p:nvSpPr>
        <p:spPr>
          <a:xfrm>
            <a:off x="5487375" y="2663425"/>
            <a:ext cx="420600" cy="191099"/>
          </a:xfrm>
          <a:prstGeom prst="rect">
            <a:avLst/>
          </a:prstGeom>
        </p:spPr>
        <p:txBody>
          <a:bodyPr lIns="91425" tIns="91425" rIns="91425" bIns="91425" anchor="ctr" anchorCtr="0">
            <a:noAutofit/>
          </a:bodyPr>
          <a:lstStyle/>
          <a:p>
            <a:pPr lvl="0" algn="ctr" rtl="0">
              <a:spcBef>
                <a:spcPts val="0"/>
              </a:spcBef>
              <a:buNone/>
            </a:pPr>
            <a:r>
              <a:rPr lang="en" sz="1200">
                <a:latin typeface="Droid Serif"/>
                <a:ea typeface="Droid Serif"/>
                <a:cs typeface="Droid Serif"/>
                <a:sym typeface="Droid Serif"/>
              </a:rPr>
              <a:t>6</a:t>
            </a:r>
          </a:p>
        </p:txBody>
      </p:sp>
      <p:sp>
        <p:nvSpPr>
          <p:cNvPr id="393" name="Shape 393"/>
          <p:cNvSpPr txBox="1"/>
          <p:nvPr/>
        </p:nvSpPr>
        <p:spPr>
          <a:xfrm>
            <a:off x="6243525" y="2663425"/>
            <a:ext cx="420600" cy="191099"/>
          </a:xfrm>
          <a:prstGeom prst="rect">
            <a:avLst/>
          </a:prstGeom>
        </p:spPr>
        <p:txBody>
          <a:bodyPr lIns="91425" tIns="91425" rIns="91425" bIns="91425" anchor="ctr" anchorCtr="0">
            <a:noAutofit/>
          </a:bodyPr>
          <a:lstStyle/>
          <a:p>
            <a:pPr lvl="0" algn="ctr" rtl="0">
              <a:spcBef>
                <a:spcPts val="0"/>
              </a:spcBef>
              <a:buNone/>
            </a:pPr>
            <a:r>
              <a:rPr lang="en" sz="1200">
                <a:latin typeface="Droid Serif"/>
                <a:ea typeface="Droid Serif"/>
                <a:cs typeface="Droid Serif"/>
                <a:sym typeface="Droid Serif"/>
              </a:rPr>
              <a:t>7</a:t>
            </a:r>
          </a:p>
        </p:txBody>
      </p:sp>
      <p:sp>
        <p:nvSpPr>
          <p:cNvPr id="394" name="Shape 394"/>
          <p:cNvSpPr txBox="1"/>
          <p:nvPr/>
        </p:nvSpPr>
        <p:spPr>
          <a:xfrm>
            <a:off x="6999687" y="2663425"/>
            <a:ext cx="420600" cy="191099"/>
          </a:xfrm>
          <a:prstGeom prst="rect">
            <a:avLst/>
          </a:prstGeom>
        </p:spPr>
        <p:txBody>
          <a:bodyPr lIns="91425" tIns="91425" rIns="91425" bIns="91425" anchor="ctr" anchorCtr="0">
            <a:noAutofit/>
          </a:bodyPr>
          <a:lstStyle/>
          <a:p>
            <a:pPr lvl="0" algn="ctr" rtl="0">
              <a:spcBef>
                <a:spcPts val="0"/>
              </a:spcBef>
              <a:buNone/>
            </a:pPr>
            <a:r>
              <a:rPr lang="en" sz="1200">
                <a:latin typeface="Droid Serif"/>
                <a:ea typeface="Droid Serif"/>
                <a:cs typeface="Droid Serif"/>
                <a:sym typeface="Droid Serif"/>
              </a:rPr>
              <a:t>8</a:t>
            </a:r>
          </a:p>
        </p:txBody>
      </p:sp>
      <p:sp>
        <p:nvSpPr>
          <p:cNvPr id="395" name="Shape 395"/>
          <p:cNvSpPr txBox="1"/>
          <p:nvPr/>
        </p:nvSpPr>
        <p:spPr>
          <a:xfrm>
            <a:off x="7755837" y="2663425"/>
            <a:ext cx="420600" cy="191099"/>
          </a:xfrm>
          <a:prstGeom prst="rect">
            <a:avLst/>
          </a:prstGeom>
        </p:spPr>
        <p:txBody>
          <a:bodyPr lIns="91425" tIns="91425" rIns="91425" bIns="91425" anchor="ctr" anchorCtr="0">
            <a:noAutofit/>
          </a:bodyPr>
          <a:lstStyle/>
          <a:p>
            <a:pPr lvl="0" algn="ctr" rtl="0">
              <a:spcBef>
                <a:spcPts val="0"/>
              </a:spcBef>
              <a:buNone/>
            </a:pPr>
            <a:r>
              <a:rPr lang="en" sz="1200">
                <a:latin typeface="Droid Serif"/>
                <a:ea typeface="Droid Serif"/>
                <a:cs typeface="Droid Serif"/>
                <a:sym typeface="Droid Serif"/>
              </a:rPr>
              <a:t>9</a:t>
            </a:r>
          </a:p>
        </p:txBody>
      </p:sp>
      <p:sp>
        <p:nvSpPr>
          <p:cNvPr id="396" name="Shape 396"/>
          <p:cNvSpPr txBox="1"/>
          <p:nvPr/>
        </p:nvSpPr>
        <p:spPr>
          <a:xfrm rot="-1127615">
            <a:off x="7558072" y="5856820"/>
            <a:ext cx="1318600" cy="624909"/>
          </a:xfrm>
          <a:prstGeom prst="rect">
            <a:avLst/>
          </a:prstGeom>
          <a:solidFill>
            <a:srgbClr val="F4CCCC"/>
          </a:solidFill>
        </p:spPr>
        <p:txBody>
          <a:bodyPr lIns="91425" tIns="91425" rIns="91425" bIns="91425" anchor="ctr" anchorCtr="0">
            <a:noAutofit/>
          </a:bodyPr>
          <a:lstStyle/>
          <a:p>
            <a:pPr lvl="0" algn="ctr" rtl="0">
              <a:spcBef>
                <a:spcPts val="0"/>
              </a:spcBef>
              <a:buNone/>
            </a:pPr>
            <a:r>
              <a:rPr lang="en" sz="2400" b="1" i="1">
                <a:solidFill>
                  <a:srgbClr val="85200C"/>
                </a:solidFill>
                <a:latin typeface="Droid Serif"/>
                <a:ea typeface="Droid Serif"/>
                <a:cs typeface="Droid Serif"/>
                <a:sym typeface="Droid Serif"/>
              </a:rPr>
              <a:t>Ouch!</a:t>
            </a:r>
          </a:p>
        </p:txBody>
      </p:sp>
      <p:sp>
        <p:nvSpPr>
          <p:cNvPr id="33" name="Shape 380"/>
          <p:cNvSpPr/>
          <p:nvPr/>
        </p:nvSpPr>
        <p:spPr>
          <a:xfrm>
            <a:off x="3285021" y="3184201"/>
            <a:ext cx="565200" cy="624899"/>
          </a:xfrm>
          <a:prstGeom prst="rect">
            <a:avLst/>
          </a:prstGeom>
          <a:solidFill>
            <a:srgbClr val="D9D9D9"/>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4" name="Shape 381"/>
          <p:cNvSpPr/>
          <p:nvPr/>
        </p:nvSpPr>
        <p:spPr>
          <a:xfrm>
            <a:off x="6298560" y="3167012"/>
            <a:ext cx="565200" cy="624899"/>
          </a:xfrm>
          <a:prstGeom prst="rect">
            <a:avLst/>
          </a:prstGeom>
          <a:solidFill>
            <a:srgbClr val="666666"/>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5" name="Shape 382"/>
          <p:cNvSpPr/>
          <p:nvPr/>
        </p:nvSpPr>
        <p:spPr>
          <a:xfrm>
            <a:off x="4037063" y="3184201"/>
            <a:ext cx="565200" cy="624899"/>
          </a:xfrm>
          <a:prstGeom prst="rect">
            <a:avLst/>
          </a:prstGeom>
          <a:solidFill>
            <a:srgbClr val="CCCCCC"/>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6" name="Shape 383"/>
          <p:cNvSpPr/>
          <p:nvPr/>
        </p:nvSpPr>
        <p:spPr>
          <a:xfrm>
            <a:off x="7893837" y="3277882"/>
            <a:ext cx="565200" cy="624899"/>
          </a:xfrm>
          <a:prstGeom prst="rect">
            <a:avLst/>
          </a:prstGeom>
          <a:solidFill>
            <a:srgbClr val="434343"/>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6581160" y="250200"/>
              <a:ext cx="1250640" cy="553680"/>
            </p14:xfrm>
          </p:contentPart>
        </mc:Choice>
        <mc:Fallback>
          <p:pic>
            <p:nvPicPr>
              <p:cNvPr id="2" name="Ink 1"/>
              <p:cNvPicPr/>
              <p:nvPr/>
            </p:nvPicPr>
            <p:blipFill>
              <a:blip r:embed="rId4"/>
              <a:stretch>
                <a:fillRect/>
              </a:stretch>
            </p:blipFill>
            <p:spPr>
              <a:xfrm>
                <a:off x="6571800" y="240840"/>
                <a:ext cx="1269360" cy="572400"/>
              </a:xfrm>
              <a:prstGeom prst="rect">
                <a:avLst/>
              </a:prstGeom>
            </p:spPr>
          </p:pic>
        </mc:Fallback>
      </mc:AlternateContent>
    </p:spTree>
  </p:cSld>
  <p:clrMapOvr>
    <a:masterClrMapping/>
  </p:clrMapOvr>
  <p:transition spd="slow">
    <p:cu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Shape 401"/>
          <p:cNvSpPr txBox="1"/>
          <p:nvPr/>
        </p:nvSpPr>
        <p:spPr>
          <a:xfrm rot="-1127615">
            <a:off x="7663722" y="5959695"/>
            <a:ext cx="1318600" cy="624909"/>
          </a:xfrm>
          <a:prstGeom prst="rect">
            <a:avLst/>
          </a:prstGeom>
          <a:solidFill>
            <a:srgbClr val="D9EAD3"/>
          </a:solidFill>
        </p:spPr>
        <p:txBody>
          <a:bodyPr lIns="91425" tIns="91425" rIns="91425" bIns="91425" anchor="ctr" anchorCtr="0">
            <a:noAutofit/>
          </a:bodyPr>
          <a:lstStyle/>
          <a:p>
            <a:pPr lvl="0" algn="ctr" rtl="0">
              <a:spcBef>
                <a:spcPts val="0"/>
              </a:spcBef>
              <a:buNone/>
            </a:pPr>
            <a:r>
              <a:rPr lang="en" sz="2400" b="1" i="1">
                <a:solidFill>
                  <a:srgbClr val="38761D"/>
                </a:solidFill>
                <a:latin typeface="Droid Serif"/>
                <a:ea typeface="Droid Serif"/>
                <a:cs typeface="Droid Serif"/>
                <a:sym typeface="Droid Serif"/>
              </a:rPr>
              <a:t>Easy!</a:t>
            </a:r>
          </a:p>
        </p:txBody>
      </p:sp>
      <p:sp>
        <p:nvSpPr>
          <p:cNvPr id="402" name="Shape 402"/>
          <p:cNvSpPr txBox="1"/>
          <p:nvPr/>
        </p:nvSpPr>
        <p:spPr>
          <a:xfrm>
            <a:off x="330925" y="171075"/>
            <a:ext cx="5424900" cy="780300"/>
          </a:xfrm>
          <a:prstGeom prst="rect">
            <a:avLst/>
          </a:prstGeom>
        </p:spPr>
        <p:txBody>
          <a:bodyPr lIns="91425" tIns="91425" rIns="91425" bIns="91425" anchor="ctr" anchorCtr="0">
            <a:noAutofit/>
          </a:bodyPr>
          <a:lstStyle/>
          <a:p>
            <a:pPr lvl="0" rtl="0">
              <a:spcBef>
                <a:spcPts val="0"/>
              </a:spcBef>
              <a:buNone/>
            </a:pPr>
            <a:r>
              <a:rPr lang="en" sz="3200" b="1" i="1" dirty="0">
                <a:solidFill>
                  <a:srgbClr val="A61C00"/>
                </a:solidFill>
                <a:latin typeface="Droid Serif"/>
                <a:ea typeface="Droid Serif"/>
                <a:cs typeface="Droid Serif"/>
                <a:sym typeface="Droid Serif"/>
              </a:rPr>
              <a:t>Two</a:t>
            </a:r>
            <a:r>
              <a:rPr lang="en" sz="3200" dirty="0">
                <a:latin typeface="Droid Serif"/>
                <a:ea typeface="Droid Serif"/>
                <a:cs typeface="Droid Serif"/>
                <a:sym typeface="Droid Serif"/>
              </a:rPr>
              <a:t> symbols is </a:t>
            </a:r>
            <a:r>
              <a:rPr lang="en" sz="3200" dirty="0" smtClean="0">
                <a:latin typeface="Droid Serif"/>
                <a:ea typeface="Droid Serif"/>
                <a:cs typeface="Droid Serif"/>
                <a:sym typeface="Droid Serif"/>
              </a:rPr>
              <a:t>easier!</a:t>
            </a:r>
            <a:endParaRPr lang="en" sz="3200" dirty="0">
              <a:latin typeface="Droid Serif"/>
              <a:ea typeface="Droid Serif"/>
              <a:cs typeface="Droid Serif"/>
              <a:sym typeface="Droid Serif"/>
            </a:endParaRPr>
          </a:p>
        </p:txBody>
      </p:sp>
      <p:sp>
        <p:nvSpPr>
          <p:cNvPr id="403" name="Shape 403"/>
          <p:cNvSpPr/>
          <p:nvPr/>
        </p:nvSpPr>
        <p:spPr>
          <a:xfrm>
            <a:off x="878112" y="2870000"/>
            <a:ext cx="565200" cy="624899"/>
          </a:xfrm>
          <a:prstGeom prst="rect">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04" name="Shape 404"/>
          <p:cNvSpPr/>
          <p:nvPr/>
        </p:nvSpPr>
        <p:spPr>
          <a:xfrm>
            <a:off x="1634270" y="2870000"/>
            <a:ext cx="565200" cy="624899"/>
          </a:xfrm>
          <a:prstGeom prst="rect">
            <a:avLst/>
          </a:prstGeom>
          <a:solidFill>
            <a:srgbClr val="F3F3F3"/>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05" name="Shape 405"/>
          <p:cNvSpPr/>
          <p:nvPr/>
        </p:nvSpPr>
        <p:spPr>
          <a:xfrm>
            <a:off x="2390429" y="2870000"/>
            <a:ext cx="565200" cy="624899"/>
          </a:xfrm>
          <a:prstGeom prst="rect">
            <a:avLst/>
          </a:prstGeom>
          <a:solidFill>
            <a:srgbClr val="EFEFE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06" name="Shape 406"/>
          <p:cNvSpPr/>
          <p:nvPr/>
        </p:nvSpPr>
        <p:spPr>
          <a:xfrm>
            <a:off x="3146587" y="2870000"/>
            <a:ext cx="565200" cy="624899"/>
          </a:xfrm>
          <a:prstGeom prst="rect">
            <a:avLst/>
          </a:prstGeom>
          <a:solidFill>
            <a:srgbClr val="D9D9D9"/>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07" name="Shape 407"/>
          <p:cNvSpPr/>
          <p:nvPr/>
        </p:nvSpPr>
        <p:spPr>
          <a:xfrm>
            <a:off x="3902745" y="2870000"/>
            <a:ext cx="565200" cy="624899"/>
          </a:xfrm>
          <a:prstGeom prst="rect">
            <a:avLst/>
          </a:prstGeom>
          <a:solidFill>
            <a:srgbClr val="CCCCCC"/>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08" name="Shape 408"/>
          <p:cNvSpPr/>
          <p:nvPr/>
        </p:nvSpPr>
        <p:spPr>
          <a:xfrm>
            <a:off x="4658904" y="2870000"/>
            <a:ext cx="565200" cy="624899"/>
          </a:xfrm>
          <a:prstGeom prst="rect">
            <a:avLst/>
          </a:prstGeom>
          <a:solidFill>
            <a:srgbClr val="B7B7B7"/>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09" name="Shape 409"/>
          <p:cNvSpPr/>
          <p:nvPr/>
        </p:nvSpPr>
        <p:spPr>
          <a:xfrm>
            <a:off x="5415062" y="2870000"/>
            <a:ext cx="565200" cy="624899"/>
          </a:xfrm>
          <a:prstGeom prst="rect">
            <a:avLst/>
          </a:prstGeom>
          <a:solidFill>
            <a:srgbClr val="999999"/>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10" name="Shape 410"/>
          <p:cNvSpPr/>
          <p:nvPr/>
        </p:nvSpPr>
        <p:spPr>
          <a:xfrm>
            <a:off x="6171220" y="2870000"/>
            <a:ext cx="565200" cy="624899"/>
          </a:xfrm>
          <a:prstGeom prst="rect">
            <a:avLst/>
          </a:prstGeom>
          <a:solidFill>
            <a:srgbClr val="666666"/>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11" name="Shape 411"/>
          <p:cNvSpPr/>
          <p:nvPr/>
        </p:nvSpPr>
        <p:spPr>
          <a:xfrm>
            <a:off x="6927378" y="2870000"/>
            <a:ext cx="565200" cy="624899"/>
          </a:xfrm>
          <a:prstGeom prst="rect">
            <a:avLst/>
          </a:prstGeom>
          <a:solidFill>
            <a:srgbClr val="434343"/>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12" name="Shape 412"/>
          <p:cNvSpPr/>
          <p:nvPr/>
        </p:nvSpPr>
        <p:spPr>
          <a:xfrm>
            <a:off x="7683537" y="2870000"/>
            <a:ext cx="565200" cy="624899"/>
          </a:xfrm>
          <a:prstGeom prst="rect">
            <a:avLst/>
          </a:prstGeom>
          <a:solidFill>
            <a:srgbClr val="0000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13" name="Shape 413"/>
          <p:cNvSpPr/>
          <p:nvPr/>
        </p:nvSpPr>
        <p:spPr>
          <a:xfrm>
            <a:off x="3183312" y="5959687"/>
            <a:ext cx="565200" cy="624899"/>
          </a:xfrm>
          <a:prstGeom prst="rect">
            <a:avLst/>
          </a:prstGeom>
          <a:solidFill>
            <a:srgbClr val="000000"/>
          </a:solidFill>
          <a:ln>
            <a:noFill/>
          </a:ln>
        </p:spPr>
        <p:txBody>
          <a:bodyPr lIns="91425" tIns="91425" rIns="91425" bIns="91425" anchor="ctr" anchorCtr="0">
            <a:noAutofit/>
          </a:bodyPr>
          <a:lstStyle/>
          <a:p>
            <a:pPr>
              <a:spcBef>
                <a:spcPts val="0"/>
              </a:spcBef>
              <a:buNone/>
            </a:pPr>
            <a:endParaRPr/>
          </a:p>
        </p:txBody>
      </p:sp>
      <p:sp>
        <p:nvSpPr>
          <p:cNvPr id="414" name="Shape 414"/>
          <p:cNvSpPr/>
          <p:nvPr/>
        </p:nvSpPr>
        <p:spPr>
          <a:xfrm>
            <a:off x="3863295" y="5959687"/>
            <a:ext cx="565200" cy="624899"/>
          </a:xfrm>
          <a:prstGeom prst="rect">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15" name="Shape 415"/>
          <p:cNvSpPr/>
          <p:nvPr/>
        </p:nvSpPr>
        <p:spPr>
          <a:xfrm>
            <a:off x="2477920" y="5959687"/>
            <a:ext cx="565200" cy="624899"/>
          </a:xfrm>
          <a:prstGeom prst="rect">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16" name="Shape 416"/>
          <p:cNvSpPr/>
          <p:nvPr/>
        </p:nvSpPr>
        <p:spPr>
          <a:xfrm>
            <a:off x="1780504" y="5959687"/>
            <a:ext cx="565200" cy="624899"/>
          </a:xfrm>
          <a:prstGeom prst="rect">
            <a:avLst/>
          </a:prstGeom>
          <a:solidFill>
            <a:srgbClr val="000000"/>
          </a:solidFill>
          <a:ln>
            <a:noFill/>
          </a:ln>
        </p:spPr>
        <p:txBody>
          <a:bodyPr lIns="91425" tIns="91425" rIns="91425" bIns="91425" anchor="ctr" anchorCtr="0">
            <a:noAutofit/>
          </a:bodyPr>
          <a:lstStyle/>
          <a:p>
            <a:pPr>
              <a:spcBef>
                <a:spcPts val="0"/>
              </a:spcBef>
              <a:buNone/>
            </a:pPr>
            <a:endParaRPr/>
          </a:p>
        </p:txBody>
      </p:sp>
      <p:sp>
        <p:nvSpPr>
          <p:cNvPr id="417" name="Shape 417"/>
          <p:cNvSpPr txBox="1"/>
          <p:nvPr/>
        </p:nvSpPr>
        <p:spPr>
          <a:xfrm>
            <a:off x="4762925" y="5995700"/>
            <a:ext cx="2835300" cy="552900"/>
          </a:xfrm>
          <a:prstGeom prst="rect">
            <a:avLst/>
          </a:prstGeom>
        </p:spPr>
        <p:txBody>
          <a:bodyPr lIns="91425" tIns="91425" rIns="91425" bIns="91425" anchor="ctr" anchorCtr="0">
            <a:noAutofit/>
          </a:bodyPr>
          <a:lstStyle/>
          <a:p>
            <a:pPr lvl="0" algn="ctr" rtl="0">
              <a:spcBef>
                <a:spcPts val="0"/>
              </a:spcBef>
              <a:buNone/>
            </a:pPr>
            <a:r>
              <a:rPr lang="en" sz="1800" i="1">
                <a:latin typeface="Droid Serif"/>
                <a:ea typeface="Droid Serif"/>
                <a:cs typeface="Droid Serif"/>
                <a:sym typeface="Droid Serif"/>
              </a:rPr>
              <a:t>What digits are these?</a:t>
            </a:r>
          </a:p>
        </p:txBody>
      </p:sp>
      <p:sp>
        <p:nvSpPr>
          <p:cNvPr id="418" name="Shape 418"/>
          <p:cNvSpPr txBox="1"/>
          <p:nvPr/>
        </p:nvSpPr>
        <p:spPr>
          <a:xfrm>
            <a:off x="405875" y="4930137"/>
            <a:ext cx="8315099" cy="780300"/>
          </a:xfrm>
          <a:prstGeom prst="rect">
            <a:avLst/>
          </a:prstGeom>
        </p:spPr>
        <p:txBody>
          <a:bodyPr lIns="91425" tIns="91425" rIns="91425" bIns="91425" anchor="ctr" anchorCtr="0">
            <a:noAutofit/>
          </a:bodyPr>
          <a:lstStyle/>
          <a:p>
            <a:pPr lvl="0" algn="ctr" rtl="0">
              <a:spcBef>
                <a:spcPts val="0"/>
              </a:spcBef>
              <a:buNone/>
            </a:pPr>
            <a:r>
              <a:rPr lang="en" sz="2400" b="1">
                <a:latin typeface="Droid Serif"/>
                <a:ea typeface="Droid Serif"/>
                <a:cs typeface="Droid Serif"/>
                <a:sym typeface="Droid Serif"/>
              </a:rPr>
              <a:t>two symbols ~ two different voltages </a:t>
            </a:r>
          </a:p>
        </p:txBody>
      </p:sp>
      <p:sp>
        <p:nvSpPr>
          <p:cNvPr id="419" name="Shape 419"/>
          <p:cNvSpPr txBox="1"/>
          <p:nvPr/>
        </p:nvSpPr>
        <p:spPr>
          <a:xfrm>
            <a:off x="407125" y="3479462"/>
            <a:ext cx="8315099" cy="780300"/>
          </a:xfrm>
          <a:prstGeom prst="rect">
            <a:avLst/>
          </a:prstGeom>
        </p:spPr>
        <p:txBody>
          <a:bodyPr lIns="91425" tIns="91425" rIns="91425" bIns="91425" anchor="ctr" anchorCtr="0">
            <a:noAutofit/>
          </a:bodyPr>
          <a:lstStyle/>
          <a:p>
            <a:pPr lvl="0" algn="ctr" rtl="0">
              <a:spcBef>
                <a:spcPts val="0"/>
              </a:spcBef>
              <a:buNone/>
            </a:pPr>
            <a:r>
              <a:rPr lang="en" sz="2400">
                <a:solidFill>
                  <a:srgbClr val="B7B7B7"/>
                </a:solidFill>
                <a:latin typeface="Droid Serif"/>
                <a:ea typeface="Droid Serif"/>
                <a:cs typeface="Droid Serif"/>
                <a:sym typeface="Droid Serif"/>
              </a:rPr>
              <a:t>ten symbols ~ ten different voltages </a:t>
            </a:r>
          </a:p>
        </p:txBody>
      </p:sp>
      <p:sp>
        <p:nvSpPr>
          <p:cNvPr id="420" name="Shape 420"/>
          <p:cNvSpPr/>
          <p:nvPr/>
        </p:nvSpPr>
        <p:spPr>
          <a:xfrm>
            <a:off x="2041225" y="4434925"/>
            <a:ext cx="565200" cy="624899"/>
          </a:xfrm>
          <a:prstGeom prst="rect">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21" name="Shape 421"/>
          <p:cNvSpPr/>
          <p:nvPr/>
        </p:nvSpPr>
        <p:spPr>
          <a:xfrm>
            <a:off x="2842100" y="4434925"/>
            <a:ext cx="565200" cy="624899"/>
          </a:xfrm>
          <a:prstGeom prst="rect">
            <a:avLst/>
          </a:prstGeom>
          <a:solidFill>
            <a:srgbClr val="0000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22" name="Shape 422"/>
          <p:cNvSpPr txBox="1">
            <a:spLocks noGrp="1"/>
          </p:cNvSpPr>
          <p:nvPr>
            <p:ph type="body" idx="1"/>
          </p:nvPr>
        </p:nvSpPr>
        <p:spPr>
          <a:xfrm>
            <a:off x="764350" y="1220750"/>
            <a:ext cx="7560600" cy="1173299"/>
          </a:xfrm>
          <a:prstGeom prst="rect">
            <a:avLst/>
          </a:prstGeom>
          <a:solidFill>
            <a:srgbClr val="C9DAF8"/>
          </a:solidFill>
        </p:spPr>
        <p:txBody>
          <a:bodyPr lIns="91425" tIns="91425" rIns="91425" bIns="91425" anchor="t" anchorCtr="0">
            <a:noAutofit/>
          </a:bodyPr>
          <a:lstStyle/>
          <a:p>
            <a:pPr lvl="0" algn="ctr" rtl="0">
              <a:spcBef>
                <a:spcPts val="0"/>
              </a:spcBef>
              <a:buClr>
                <a:srgbClr val="000000"/>
              </a:buClr>
              <a:buSzPct val="34375"/>
              <a:buFont typeface="Arial"/>
              <a:buNone/>
            </a:pPr>
            <a:r>
              <a:rPr lang="en" sz="3200">
                <a:solidFill>
                  <a:srgbClr val="000000"/>
                </a:solidFill>
                <a:latin typeface="Droid Serif"/>
                <a:ea typeface="Droid Serif"/>
                <a:cs typeface="Droid Serif"/>
                <a:sym typeface="Droid Serif"/>
              </a:rPr>
              <a:t>A computer has to differentiate </a:t>
            </a:r>
            <a:r>
              <a:rPr lang="en" sz="3200" i="1">
                <a:solidFill>
                  <a:srgbClr val="0000FF"/>
                </a:solidFill>
                <a:latin typeface="Droid Serif"/>
                <a:ea typeface="Droid Serif"/>
                <a:cs typeface="Droid Serif"/>
                <a:sym typeface="Droid Serif"/>
              </a:rPr>
              <a:t>physically </a:t>
            </a:r>
            <a:r>
              <a:rPr lang="en" sz="3200">
                <a:solidFill>
                  <a:srgbClr val="000000"/>
                </a:solidFill>
                <a:latin typeface="Droid Serif"/>
                <a:ea typeface="Droid Serif"/>
                <a:cs typeface="Droid Serif"/>
                <a:sym typeface="Droid Serif"/>
              </a:rPr>
              <a:t>among all its possibilities.</a:t>
            </a:r>
          </a:p>
        </p:txBody>
      </p:sp>
      <p:sp>
        <p:nvSpPr>
          <p:cNvPr id="423" name="Shape 423"/>
          <p:cNvSpPr txBox="1"/>
          <p:nvPr/>
        </p:nvSpPr>
        <p:spPr>
          <a:xfrm>
            <a:off x="950424" y="2663425"/>
            <a:ext cx="420600" cy="191099"/>
          </a:xfrm>
          <a:prstGeom prst="rect">
            <a:avLst/>
          </a:prstGeom>
        </p:spPr>
        <p:txBody>
          <a:bodyPr lIns="91425" tIns="91425" rIns="91425" bIns="91425" anchor="ctr" anchorCtr="0">
            <a:noAutofit/>
          </a:bodyPr>
          <a:lstStyle/>
          <a:p>
            <a:pPr lvl="0" algn="ctr" rtl="0">
              <a:spcBef>
                <a:spcPts val="0"/>
              </a:spcBef>
              <a:buNone/>
            </a:pPr>
            <a:r>
              <a:rPr lang="en" sz="1200">
                <a:solidFill>
                  <a:srgbClr val="B7B7B7"/>
                </a:solidFill>
                <a:latin typeface="Droid Serif"/>
                <a:ea typeface="Droid Serif"/>
                <a:cs typeface="Droid Serif"/>
                <a:sym typeface="Droid Serif"/>
              </a:rPr>
              <a:t>0</a:t>
            </a:r>
          </a:p>
        </p:txBody>
      </p:sp>
      <p:sp>
        <p:nvSpPr>
          <p:cNvPr id="424" name="Shape 424"/>
          <p:cNvSpPr txBox="1"/>
          <p:nvPr/>
        </p:nvSpPr>
        <p:spPr>
          <a:xfrm>
            <a:off x="1706575" y="2663425"/>
            <a:ext cx="420600" cy="191099"/>
          </a:xfrm>
          <a:prstGeom prst="rect">
            <a:avLst/>
          </a:prstGeom>
        </p:spPr>
        <p:txBody>
          <a:bodyPr lIns="91425" tIns="91425" rIns="91425" bIns="91425" anchor="ctr" anchorCtr="0">
            <a:noAutofit/>
          </a:bodyPr>
          <a:lstStyle/>
          <a:p>
            <a:pPr lvl="0" algn="ctr" rtl="0">
              <a:spcBef>
                <a:spcPts val="0"/>
              </a:spcBef>
              <a:buNone/>
            </a:pPr>
            <a:r>
              <a:rPr lang="en" sz="1200">
                <a:solidFill>
                  <a:srgbClr val="B7B7B7"/>
                </a:solidFill>
                <a:latin typeface="Droid Serif"/>
                <a:ea typeface="Droid Serif"/>
                <a:cs typeface="Droid Serif"/>
                <a:sym typeface="Droid Serif"/>
              </a:rPr>
              <a:t>1</a:t>
            </a:r>
          </a:p>
        </p:txBody>
      </p:sp>
      <p:sp>
        <p:nvSpPr>
          <p:cNvPr id="425" name="Shape 425"/>
          <p:cNvSpPr txBox="1"/>
          <p:nvPr/>
        </p:nvSpPr>
        <p:spPr>
          <a:xfrm>
            <a:off x="2462737" y="2663425"/>
            <a:ext cx="420600" cy="191099"/>
          </a:xfrm>
          <a:prstGeom prst="rect">
            <a:avLst/>
          </a:prstGeom>
        </p:spPr>
        <p:txBody>
          <a:bodyPr lIns="91425" tIns="91425" rIns="91425" bIns="91425" anchor="ctr" anchorCtr="0">
            <a:noAutofit/>
          </a:bodyPr>
          <a:lstStyle/>
          <a:p>
            <a:pPr lvl="0" algn="ctr" rtl="0">
              <a:spcBef>
                <a:spcPts val="0"/>
              </a:spcBef>
              <a:buNone/>
            </a:pPr>
            <a:r>
              <a:rPr lang="en" sz="1200">
                <a:solidFill>
                  <a:srgbClr val="B7B7B7"/>
                </a:solidFill>
                <a:latin typeface="Droid Serif"/>
                <a:ea typeface="Droid Serif"/>
                <a:cs typeface="Droid Serif"/>
                <a:sym typeface="Droid Serif"/>
              </a:rPr>
              <a:t>2</a:t>
            </a:r>
          </a:p>
        </p:txBody>
      </p:sp>
      <p:sp>
        <p:nvSpPr>
          <p:cNvPr id="426" name="Shape 426"/>
          <p:cNvSpPr txBox="1"/>
          <p:nvPr/>
        </p:nvSpPr>
        <p:spPr>
          <a:xfrm>
            <a:off x="3218900" y="2663425"/>
            <a:ext cx="420600" cy="191099"/>
          </a:xfrm>
          <a:prstGeom prst="rect">
            <a:avLst/>
          </a:prstGeom>
        </p:spPr>
        <p:txBody>
          <a:bodyPr lIns="91425" tIns="91425" rIns="91425" bIns="91425" anchor="ctr" anchorCtr="0">
            <a:noAutofit/>
          </a:bodyPr>
          <a:lstStyle/>
          <a:p>
            <a:pPr lvl="0" algn="ctr" rtl="0">
              <a:spcBef>
                <a:spcPts val="0"/>
              </a:spcBef>
              <a:buNone/>
            </a:pPr>
            <a:r>
              <a:rPr lang="en" sz="1200">
                <a:solidFill>
                  <a:srgbClr val="B7B7B7"/>
                </a:solidFill>
                <a:latin typeface="Droid Serif"/>
                <a:ea typeface="Droid Serif"/>
                <a:cs typeface="Droid Serif"/>
                <a:sym typeface="Droid Serif"/>
              </a:rPr>
              <a:t>3</a:t>
            </a:r>
          </a:p>
        </p:txBody>
      </p:sp>
      <p:sp>
        <p:nvSpPr>
          <p:cNvPr id="427" name="Shape 427"/>
          <p:cNvSpPr txBox="1"/>
          <p:nvPr/>
        </p:nvSpPr>
        <p:spPr>
          <a:xfrm>
            <a:off x="3975050" y="2663425"/>
            <a:ext cx="420600" cy="191099"/>
          </a:xfrm>
          <a:prstGeom prst="rect">
            <a:avLst/>
          </a:prstGeom>
        </p:spPr>
        <p:txBody>
          <a:bodyPr lIns="91425" tIns="91425" rIns="91425" bIns="91425" anchor="ctr" anchorCtr="0">
            <a:noAutofit/>
          </a:bodyPr>
          <a:lstStyle/>
          <a:p>
            <a:pPr lvl="0" algn="ctr" rtl="0">
              <a:spcBef>
                <a:spcPts val="0"/>
              </a:spcBef>
              <a:buNone/>
            </a:pPr>
            <a:r>
              <a:rPr lang="en" sz="1200">
                <a:solidFill>
                  <a:srgbClr val="B7B7B7"/>
                </a:solidFill>
                <a:latin typeface="Droid Serif"/>
                <a:ea typeface="Droid Serif"/>
                <a:cs typeface="Droid Serif"/>
                <a:sym typeface="Droid Serif"/>
              </a:rPr>
              <a:t>4</a:t>
            </a:r>
          </a:p>
        </p:txBody>
      </p:sp>
      <p:sp>
        <p:nvSpPr>
          <p:cNvPr id="428" name="Shape 428"/>
          <p:cNvSpPr txBox="1"/>
          <p:nvPr/>
        </p:nvSpPr>
        <p:spPr>
          <a:xfrm>
            <a:off x="4731212" y="2663425"/>
            <a:ext cx="420600" cy="191099"/>
          </a:xfrm>
          <a:prstGeom prst="rect">
            <a:avLst/>
          </a:prstGeom>
        </p:spPr>
        <p:txBody>
          <a:bodyPr lIns="91425" tIns="91425" rIns="91425" bIns="91425" anchor="ctr" anchorCtr="0">
            <a:noAutofit/>
          </a:bodyPr>
          <a:lstStyle/>
          <a:p>
            <a:pPr lvl="0" algn="ctr" rtl="0">
              <a:spcBef>
                <a:spcPts val="0"/>
              </a:spcBef>
              <a:buNone/>
            </a:pPr>
            <a:r>
              <a:rPr lang="en" sz="1200">
                <a:solidFill>
                  <a:srgbClr val="B7B7B7"/>
                </a:solidFill>
                <a:latin typeface="Droid Serif"/>
                <a:ea typeface="Droid Serif"/>
                <a:cs typeface="Droid Serif"/>
                <a:sym typeface="Droid Serif"/>
              </a:rPr>
              <a:t>5</a:t>
            </a:r>
          </a:p>
        </p:txBody>
      </p:sp>
      <p:sp>
        <p:nvSpPr>
          <p:cNvPr id="429" name="Shape 429"/>
          <p:cNvSpPr txBox="1"/>
          <p:nvPr/>
        </p:nvSpPr>
        <p:spPr>
          <a:xfrm>
            <a:off x="5487375" y="2663425"/>
            <a:ext cx="420600" cy="191099"/>
          </a:xfrm>
          <a:prstGeom prst="rect">
            <a:avLst/>
          </a:prstGeom>
        </p:spPr>
        <p:txBody>
          <a:bodyPr lIns="91425" tIns="91425" rIns="91425" bIns="91425" anchor="ctr" anchorCtr="0">
            <a:noAutofit/>
          </a:bodyPr>
          <a:lstStyle/>
          <a:p>
            <a:pPr lvl="0" algn="ctr" rtl="0">
              <a:spcBef>
                <a:spcPts val="0"/>
              </a:spcBef>
              <a:buNone/>
            </a:pPr>
            <a:r>
              <a:rPr lang="en" sz="1200">
                <a:solidFill>
                  <a:srgbClr val="B7B7B7"/>
                </a:solidFill>
                <a:latin typeface="Droid Serif"/>
                <a:ea typeface="Droid Serif"/>
                <a:cs typeface="Droid Serif"/>
                <a:sym typeface="Droid Serif"/>
              </a:rPr>
              <a:t>6</a:t>
            </a:r>
          </a:p>
        </p:txBody>
      </p:sp>
      <p:sp>
        <p:nvSpPr>
          <p:cNvPr id="430" name="Shape 430"/>
          <p:cNvSpPr txBox="1"/>
          <p:nvPr/>
        </p:nvSpPr>
        <p:spPr>
          <a:xfrm>
            <a:off x="6243525" y="2663425"/>
            <a:ext cx="420600" cy="191099"/>
          </a:xfrm>
          <a:prstGeom prst="rect">
            <a:avLst/>
          </a:prstGeom>
        </p:spPr>
        <p:txBody>
          <a:bodyPr lIns="91425" tIns="91425" rIns="91425" bIns="91425" anchor="ctr" anchorCtr="0">
            <a:noAutofit/>
          </a:bodyPr>
          <a:lstStyle/>
          <a:p>
            <a:pPr lvl="0" algn="ctr" rtl="0">
              <a:spcBef>
                <a:spcPts val="0"/>
              </a:spcBef>
              <a:buNone/>
            </a:pPr>
            <a:r>
              <a:rPr lang="en" sz="1200">
                <a:solidFill>
                  <a:srgbClr val="B7B7B7"/>
                </a:solidFill>
                <a:latin typeface="Droid Serif"/>
                <a:ea typeface="Droid Serif"/>
                <a:cs typeface="Droid Serif"/>
                <a:sym typeface="Droid Serif"/>
              </a:rPr>
              <a:t>7</a:t>
            </a:r>
          </a:p>
        </p:txBody>
      </p:sp>
      <p:sp>
        <p:nvSpPr>
          <p:cNvPr id="431" name="Shape 431"/>
          <p:cNvSpPr txBox="1"/>
          <p:nvPr/>
        </p:nvSpPr>
        <p:spPr>
          <a:xfrm>
            <a:off x="6999687" y="2663425"/>
            <a:ext cx="420600" cy="191099"/>
          </a:xfrm>
          <a:prstGeom prst="rect">
            <a:avLst/>
          </a:prstGeom>
        </p:spPr>
        <p:txBody>
          <a:bodyPr lIns="91425" tIns="91425" rIns="91425" bIns="91425" anchor="ctr" anchorCtr="0">
            <a:noAutofit/>
          </a:bodyPr>
          <a:lstStyle/>
          <a:p>
            <a:pPr lvl="0" algn="ctr" rtl="0">
              <a:spcBef>
                <a:spcPts val="0"/>
              </a:spcBef>
              <a:buNone/>
            </a:pPr>
            <a:r>
              <a:rPr lang="en" sz="1200">
                <a:solidFill>
                  <a:srgbClr val="B7B7B7"/>
                </a:solidFill>
                <a:latin typeface="Droid Serif"/>
                <a:ea typeface="Droid Serif"/>
                <a:cs typeface="Droid Serif"/>
                <a:sym typeface="Droid Serif"/>
              </a:rPr>
              <a:t>8</a:t>
            </a:r>
          </a:p>
        </p:txBody>
      </p:sp>
      <p:sp>
        <p:nvSpPr>
          <p:cNvPr id="432" name="Shape 432"/>
          <p:cNvSpPr txBox="1"/>
          <p:nvPr/>
        </p:nvSpPr>
        <p:spPr>
          <a:xfrm>
            <a:off x="7755837" y="2663425"/>
            <a:ext cx="420600" cy="191099"/>
          </a:xfrm>
          <a:prstGeom prst="rect">
            <a:avLst/>
          </a:prstGeom>
        </p:spPr>
        <p:txBody>
          <a:bodyPr lIns="91425" tIns="91425" rIns="91425" bIns="91425" anchor="ctr" anchorCtr="0">
            <a:noAutofit/>
          </a:bodyPr>
          <a:lstStyle/>
          <a:p>
            <a:pPr lvl="0" algn="ctr" rtl="0">
              <a:spcBef>
                <a:spcPts val="0"/>
              </a:spcBef>
              <a:buNone/>
            </a:pPr>
            <a:r>
              <a:rPr lang="en" sz="1200">
                <a:solidFill>
                  <a:srgbClr val="B7B7B7"/>
                </a:solidFill>
                <a:latin typeface="Droid Serif"/>
                <a:ea typeface="Droid Serif"/>
                <a:cs typeface="Droid Serif"/>
                <a:sym typeface="Droid Serif"/>
              </a:rPr>
              <a:t>9</a:t>
            </a:r>
          </a:p>
        </p:txBody>
      </p:sp>
      <p:sp>
        <p:nvSpPr>
          <p:cNvPr id="433" name="Shape 433"/>
          <p:cNvSpPr txBox="1"/>
          <p:nvPr/>
        </p:nvSpPr>
        <p:spPr>
          <a:xfrm>
            <a:off x="2109725" y="4243825"/>
            <a:ext cx="420600" cy="191099"/>
          </a:xfrm>
          <a:prstGeom prst="rect">
            <a:avLst/>
          </a:prstGeom>
        </p:spPr>
        <p:txBody>
          <a:bodyPr lIns="91425" tIns="91425" rIns="91425" bIns="91425" anchor="ctr" anchorCtr="0">
            <a:noAutofit/>
          </a:bodyPr>
          <a:lstStyle/>
          <a:p>
            <a:pPr lvl="0" algn="ctr" rtl="0">
              <a:spcBef>
                <a:spcPts val="0"/>
              </a:spcBef>
              <a:buNone/>
            </a:pPr>
            <a:r>
              <a:rPr lang="en" sz="1200">
                <a:latin typeface="Droid Serif"/>
                <a:ea typeface="Droid Serif"/>
                <a:cs typeface="Droid Serif"/>
                <a:sym typeface="Droid Serif"/>
              </a:rPr>
              <a:t>0</a:t>
            </a:r>
          </a:p>
        </p:txBody>
      </p:sp>
      <p:sp>
        <p:nvSpPr>
          <p:cNvPr id="434" name="Shape 434"/>
          <p:cNvSpPr txBox="1"/>
          <p:nvPr/>
        </p:nvSpPr>
        <p:spPr>
          <a:xfrm>
            <a:off x="2914400" y="4243825"/>
            <a:ext cx="420600" cy="191099"/>
          </a:xfrm>
          <a:prstGeom prst="rect">
            <a:avLst/>
          </a:prstGeom>
        </p:spPr>
        <p:txBody>
          <a:bodyPr lIns="91425" tIns="91425" rIns="91425" bIns="91425" anchor="ctr" anchorCtr="0">
            <a:noAutofit/>
          </a:bodyPr>
          <a:lstStyle/>
          <a:p>
            <a:pPr lvl="0" algn="ctr" rtl="0">
              <a:spcBef>
                <a:spcPts val="0"/>
              </a:spcBef>
              <a:buNone/>
            </a:pPr>
            <a:r>
              <a:rPr lang="en" sz="1200">
                <a:latin typeface="Droid Serif"/>
                <a:ea typeface="Droid Serif"/>
                <a:cs typeface="Droid Serif"/>
                <a:sym typeface="Droid Serif"/>
              </a:rPr>
              <a:t>1</a:t>
            </a:r>
          </a:p>
        </p:txBody>
      </p:sp>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08505" y="946497"/>
            <a:ext cx="6607479" cy="495561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222" y="922162"/>
            <a:ext cx="7163652" cy="5372739"/>
          </a:xfrm>
          <a:prstGeom prst="rect">
            <a:avLst/>
          </a:prstGeom>
        </p:spPr>
      </p:pic>
    </p:spTree>
    <p:extLst>
      <p:ext uri="{BB962C8B-B14F-4D97-AF65-F5344CB8AC3E}">
        <p14:creationId xmlns:p14="http://schemas.microsoft.com/office/powerpoint/2010/main" val="1303030186"/>
      </p:ext>
    </p:extLst>
  </p:cSld>
  <p:clrMapOvr>
    <a:masterClrMapping/>
  </p:clrMapOvr>
  <p:transition spd="slow">
    <p:cut/>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Shape 535"/>
          <p:cNvSpPr txBox="1">
            <a:spLocks noGrp="1"/>
          </p:cNvSpPr>
          <p:nvPr>
            <p:ph type="title"/>
          </p:nvPr>
        </p:nvSpPr>
        <p:spPr>
          <a:xfrm>
            <a:off x="294750" y="415037"/>
            <a:ext cx="8229600" cy="1143000"/>
          </a:xfrm>
          <a:prstGeom prst="rect">
            <a:avLst/>
          </a:prstGeom>
        </p:spPr>
        <p:txBody>
          <a:bodyPr lIns="91425" tIns="91425" rIns="91425" bIns="91425" anchor="b" anchorCtr="0">
            <a:noAutofit/>
          </a:bodyPr>
          <a:lstStyle/>
          <a:p>
            <a:pPr lvl="0" rtl="0">
              <a:spcBef>
                <a:spcPts val="0"/>
              </a:spcBef>
              <a:buNone/>
            </a:pPr>
            <a:r>
              <a:rPr lang="en" b="0">
                <a:latin typeface="Droid Serif"/>
                <a:ea typeface="Droid Serif"/>
                <a:cs typeface="Droid Serif"/>
                <a:sym typeface="Droid Serif"/>
              </a:rPr>
              <a:t>How high can you count</a:t>
            </a:r>
          </a:p>
          <a:p>
            <a:pPr lvl="0" rtl="0">
              <a:spcBef>
                <a:spcPts val="0"/>
              </a:spcBef>
              <a:buNone/>
            </a:pPr>
            <a:r>
              <a:rPr lang="en" b="0">
                <a:latin typeface="Droid Serif"/>
                <a:ea typeface="Droid Serif"/>
                <a:cs typeface="Droid Serif"/>
                <a:sym typeface="Droid Serif"/>
              </a:rPr>
              <a:t>in binary</a:t>
            </a:r>
            <a:r>
              <a:rPr lang="en">
                <a:latin typeface="Droid Serif"/>
                <a:ea typeface="Droid Serif"/>
                <a:cs typeface="Droid Serif"/>
                <a:sym typeface="Droid Serif"/>
              </a:rPr>
              <a:t> </a:t>
            </a:r>
            <a:r>
              <a:rPr lang="en" i="1">
                <a:latin typeface="Droid Serif"/>
                <a:ea typeface="Droid Serif"/>
                <a:cs typeface="Droid Serif"/>
                <a:sym typeface="Droid Serif"/>
              </a:rPr>
              <a:t>on your fingers</a:t>
            </a:r>
            <a:r>
              <a:rPr lang="en" b="0" i="1">
                <a:latin typeface="Droid Serif"/>
                <a:ea typeface="Droid Serif"/>
                <a:cs typeface="Droid Serif"/>
                <a:sym typeface="Droid Serif"/>
              </a:rPr>
              <a:t>?</a:t>
            </a:r>
          </a:p>
        </p:txBody>
      </p:sp>
      <p:sp>
        <p:nvSpPr>
          <p:cNvPr id="536" name="Shape 536"/>
          <p:cNvSpPr txBox="1">
            <a:spLocks noGrp="1"/>
          </p:cNvSpPr>
          <p:nvPr>
            <p:ph type="title" idx="2"/>
          </p:nvPr>
        </p:nvSpPr>
        <p:spPr>
          <a:xfrm>
            <a:off x="650250" y="5217975"/>
            <a:ext cx="7843500" cy="1494599"/>
          </a:xfrm>
          <a:prstGeom prst="rect">
            <a:avLst/>
          </a:prstGeom>
        </p:spPr>
        <p:txBody>
          <a:bodyPr lIns="91425" tIns="91425" rIns="91425" bIns="91425" anchor="ctr" anchorCtr="0">
            <a:noAutofit/>
          </a:bodyPr>
          <a:lstStyle/>
          <a:p>
            <a:pPr lvl="0" rtl="0">
              <a:spcBef>
                <a:spcPts val="0"/>
              </a:spcBef>
              <a:buNone/>
            </a:pPr>
            <a:r>
              <a:rPr lang="en" sz="2400" b="0" dirty="0">
                <a:latin typeface="Droid Serif"/>
                <a:ea typeface="Droid Serif"/>
                <a:cs typeface="Droid Serif"/>
                <a:sym typeface="Droid Serif"/>
              </a:rPr>
              <a:t>It's a lot higher than 10!</a:t>
            </a:r>
          </a:p>
          <a:p>
            <a:pPr lvl="0" rtl="0">
              <a:spcBef>
                <a:spcPts val="0"/>
              </a:spcBef>
              <a:buNone/>
            </a:pPr>
            <a:endParaRPr sz="2400" b="0" dirty="0">
              <a:latin typeface="Droid Serif"/>
              <a:ea typeface="Droid Serif"/>
              <a:cs typeface="Droid Serif"/>
              <a:sym typeface="Droid Serif"/>
            </a:endParaRPr>
          </a:p>
          <a:p>
            <a:pPr lvl="0" rtl="0">
              <a:spcBef>
                <a:spcPts val="0"/>
              </a:spcBef>
              <a:buNone/>
            </a:pPr>
            <a:r>
              <a:rPr lang="en" sz="2400" b="0" dirty="0">
                <a:latin typeface="Droid Serif"/>
                <a:ea typeface="Droid Serif"/>
                <a:cs typeface="Droid Serif"/>
                <a:sym typeface="Droid Serif"/>
              </a:rPr>
              <a:t>Some experts on YouTube... (</a:t>
            </a:r>
            <a:r>
              <a:rPr lang="en" sz="1100" b="0" u="sng" dirty="0">
                <a:solidFill>
                  <a:schemeClr val="hlink"/>
                </a:solidFill>
                <a:hlinkClick r:id="rId3"/>
              </a:rPr>
              <a:t>http://www.youtube.com/watch?v=XKpWSKjdv4U</a:t>
            </a:r>
            <a:r>
              <a:rPr lang="en" sz="2400" b="0" dirty="0">
                <a:latin typeface="Droid Serif"/>
                <a:ea typeface="Droid Serif"/>
                <a:cs typeface="Droid Serif"/>
                <a:sym typeface="Droid Serif"/>
              </a:rPr>
              <a:t>)      </a:t>
            </a:r>
          </a:p>
        </p:txBody>
      </p:sp>
      <p:pic>
        <p:nvPicPr>
          <p:cNvPr id="537" name="Shape 537"/>
          <p:cNvPicPr preferRelativeResize="0"/>
          <p:nvPr/>
        </p:nvPicPr>
        <p:blipFill>
          <a:blip r:embed="rId4"/>
          <a:stretch>
            <a:fillRect/>
          </a:stretch>
        </p:blipFill>
        <p:spPr>
          <a:xfrm>
            <a:off x="7324712" y="76200"/>
            <a:ext cx="1743075" cy="1162050"/>
          </a:xfrm>
          <a:prstGeom prst="rect">
            <a:avLst/>
          </a:prstGeom>
          <a:noFill/>
          <a:ln>
            <a:noFill/>
          </a:ln>
        </p:spPr>
      </p:pic>
      <p:pic>
        <p:nvPicPr>
          <p:cNvPr id="538" name="Shape 538"/>
          <p:cNvPicPr preferRelativeResize="0"/>
          <p:nvPr/>
        </p:nvPicPr>
        <p:blipFill>
          <a:blip r:embed="rId5"/>
          <a:stretch>
            <a:fillRect/>
          </a:stretch>
        </p:blipFill>
        <p:spPr>
          <a:xfrm>
            <a:off x="2124234" y="1721500"/>
            <a:ext cx="4895524" cy="3333025"/>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Shape 548"/>
          <p:cNvSpPr txBox="1">
            <a:spLocks noGrp="1"/>
          </p:cNvSpPr>
          <p:nvPr>
            <p:ph type="ctrTitle"/>
          </p:nvPr>
        </p:nvSpPr>
        <p:spPr>
          <a:xfrm>
            <a:off x="183274" y="105942"/>
            <a:ext cx="7773000" cy="1033199"/>
          </a:xfrm>
          <a:prstGeom prst="rect">
            <a:avLst/>
          </a:prstGeom>
        </p:spPr>
        <p:txBody>
          <a:bodyPr lIns="91425" tIns="91425" rIns="91425" bIns="91425" anchor="t" anchorCtr="0">
            <a:noAutofit/>
          </a:bodyPr>
          <a:lstStyle/>
          <a:p>
            <a:pPr lvl="0" algn="l" rtl="0">
              <a:spcBef>
                <a:spcPts val="0"/>
              </a:spcBef>
              <a:buNone/>
            </a:pPr>
            <a:r>
              <a:rPr lang="en" b="0" dirty="0" smtClean="0">
                <a:latin typeface="Droid Serif"/>
                <a:ea typeface="Droid Serif"/>
                <a:cs typeface="Droid Serif"/>
                <a:sym typeface="Droid Serif"/>
              </a:rPr>
              <a:t>Online binary </a:t>
            </a:r>
            <a:r>
              <a:rPr lang="en" b="0" dirty="0">
                <a:latin typeface="Droid Serif"/>
                <a:ea typeface="Droid Serif"/>
                <a:cs typeface="Droid Serif"/>
                <a:sym typeface="Droid Serif"/>
              </a:rPr>
              <a:t>practice...</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328" y="1288473"/>
            <a:ext cx="8024656" cy="5292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940918" y="6427020"/>
            <a:ext cx="2755883" cy="307777"/>
          </a:xfrm>
          <a:prstGeom prst="rect">
            <a:avLst/>
          </a:prstGeom>
          <a:solidFill>
            <a:schemeClr val="bg1"/>
          </a:solidFill>
        </p:spPr>
        <p:txBody>
          <a:bodyPr wrap="none">
            <a:spAutoFit/>
          </a:bodyPr>
          <a:lstStyle/>
          <a:p>
            <a:r>
              <a:rPr lang="en-US" b="1" dirty="0" smtClean="0">
                <a:latin typeface="Calibri" panose="020F0502020204030204" pitchFamily="34" charset="0"/>
              </a:rPr>
              <a:t>Google for</a:t>
            </a:r>
            <a:r>
              <a:rPr lang="en-US" dirty="0" smtClean="0">
                <a:latin typeface="Calibri" panose="020F0502020204030204" pitchFamily="34" charset="0"/>
              </a:rPr>
              <a:t>: Binary </a:t>
            </a:r>
            <a:r>
              <a:rPr lang="en-US" dirty="0">
                <a:latin typeface="Calibri" panose="020F0502020204030204" pitchFamily="34" charset="0"/>
              </a:rPr>
              <a:t>Fun Jerry </a:t>
            </a:r>
            <a:r>
              <a:rPr lang="en-US" dirty="0" err="1">
                <a:latin typeface="Calibri" panose="020F0502020204030204" pitchFamily="34" charset="0"/>
              </a:rPr>
              <a:t>Wolski</a:t>
            </a:r>
            <a:endParaRPr lang="en-US" dirty="0">
              <a:latin typeface="Calibri" panose="020F0502020204030204" pitchFamily="34" charset="0"/>
            </a:endParaRPr>
          </a:p>
        </p:txBody>
      </p:sp>
    </p:spTree>
  </p:cSld>
  <p:clrMapOvr>
    <a:masterClrMapping/>
  </p:clrMapOvr>
  <p:transition spd="slow">
    <p:cut/>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Shape 570"/>
          <p:cNvSpPr txBox="1">
            <a:spLocks noGrp="1"/>
          </p:cNvSpPr>
          <p:nvPr>
            <p:ph type="title"/>
          </p:nvPr>
        </p:nvSpPr>
        <p:spPr>
          <a:xfrm>
            <a:off x="274319" y="274319"/>
            <a:ext cx="8595299" cy="822900"/>
          </a:xfrm>
          <a:prstGeom prst="rect">
            <a:avLst/>
          </a:prstGeom>
        </p:spPr>
        <p:txBody>
          <a:bodyPr lIns="91425" tIns="91425" rIns="91425" bIns="91425" anchor="t" anchorCtr="0">
            <a:noAutofit/>
          </a:bodyPr>
          <a:lstStyle/>
          <a:p>
            <a:pPr lvl="0" rtl="0">
              <a:spcBef>
                <a:spcPts val="0"/>
              </a:spcBef>
              <a:buClr>
                <a:srgbClr val="000000"/>
              </a:buClr>
              <a:buSzPct val="25581"/>
              <a:buFont typeface="Arial"/>
              <a:buNone/>
            </a:pPr>
            <a:r>
              <a:rPr lang="en" sz="4266">
                <a:latin typeface="Droid Serif"/>
                <a:ea typeface="Droid Serif"/>
                <a:cs typeface="Droid Serif"/>
                <a:sym typeface="Droid Serif"/>
              </a:rPr>
              <a:t>The "digital age" ...</a:t>
            </a:r>
          </a:p>
          <a:p>
            <a:pPr lvl="0" rtl="0">
              <a:spcBef>
                <a:spcPts val="0"/>
              </a:spcBef>
              <a:buNone/>
            </a:pPr>
            <a:endParaRPr sz="4266">
              <a:solidFill>
                <a:srgbClr val="000000"/>
              </a:solidFill>
              <a:latin typeface="Droid Serif"/>
              <a:ea typeface="Droid Serif"/>
              <a:cs typeface="Droid Serif"/>
              <a:sym typeface="Droid Serif"/>
            </a:endParaRPr>
          </a:p>
        </p:txBody>
      </p:sp>
      <p:pic>
        <p:nvPicPr>
          <p:cNvPr id="571" name="Shape 571"/>
          <p:cNvPicPr preferRelativeResize="0"/>
          <p:nvPr/>
        </p:nvPicPr>
        <p:blipFill>
          <a:blip r:embed="rId3"/>
          <a:stretch>
            <a:fillRect/>
          </a:stretch>
        </p:blipFill>
        <p:spPr>
          <a:xfrm>
            <a:off x="4770100" y="2994075"/>
            <a:ext cx="3940324" cy="3463899"/>
          </a:xfrm>
          <a:prstGeom prst="rect">
            <a:avLst/>
          </a:prstGeom>
        </p:spPr>
      </p:pic>
      <p:sp>
        <p:nvSpPr>
          <p:cNvPr id="572" name="Shape 572"/>
          <p:cNvSpPr txBox="1"/>
          <p:nvPr/>
        </p:nvSpPr>
        <p:spPr>
          <a:xfrm>
            <a:off x="1279775" y="1488850"/>
            <a:ext cx="6584399" cy="1113599"/>
          </a:xfrm>
          <a:prstGeom prst="rect">
            <a:avLst/>
          </a:prstGeom>
        </p:spPr>
        <p:txBody>
          <a:bodyPr lIns="91425" tIns="91425" rIns="91425" bIns="91425" anchor="t" anchorCtr="0">
            <a:noAutofit/>
          </a:bodyPr>
          <a:lstStyle/>
          <a:p>
            <a:pPr lvl="0" algn="ctr" rtl="0">
              <a:spcBef>
                <a:spcPts val="0"/>
              </a:spcBef>
              <a:buNone/>
            </a:pPr>
            <a:r>
              <a:rPr lang="en" sz="2666">
                <a:latin typeface="Droid Serif"/>
                <a:ea typeface="Droid Serif"/>
                <a:cs typeface="Droid Serif"/>
                <a:sym typeface="Droid Serif"/>
              </a:rPr>
              <a:t>For computers,</a:t>
            </a:r>
            <a:r>
              <a:rPr lang="en" sz="2666" b="1">
                <a:latin typeface="Droid Serif"/>
                <a:ea typeface="Droid Serif"/>
                <a:cs typeface="Droid Serif"/>
                <a:sym typeface="Droid Serif"/>
              </a:rPr>
              <a:t> </a:t>
            </a:r>
            <a:r>
              <a:rPr lang="en" sz="2666" b="1" i="1">
                <a:solidFill>
                  <a:srgbClr val="0000FF"/>
                </a:solidFill>
                <a:latin typeface="Droid Serif"/>
                <a:ea typeface="Droid Serif"/>
                <a:cs typeface="Droid Serif"/>
                <a:sym typeface="Droid Serif"/>
              </a:rPr>
              <a:t>all</a:t>
            </a:r>
            <a:r>
              <a:rPr lang="en" sz="2666">
                <a:latin typeface="Droid Serif"/>
                <a:ea typeface="Droid Serif"/>
                <a:cs typeface="Droid Serif"/>
                <a:sym typeface="Droid Serif"/>
              </a:rPr>
              <a:t> </a:t>
            </a:r>
            <a:r>
              <a:rPr lang="en" sz="2666" b="1" i="1">
                <a:solidFill>
                  <a:srgbClr val="0000FF"/>
                </a:solidFill>
                <a:latin typeface="Droid Serif"/>
                <a:ea typeface="Droid Serif"/>
                <a:cs typeface="Droid Serif"/>
                <a:sym typeface="Droid Serif"/>
              </a:rPr>
              <a:t>data</a:t>
            </a:r>
            <a:r>
              <a:rPr lang="en" sz="2666">
                <a:latin typeface="Droid Serif"/>
                <a:ea typeface="Droid Serif"/>
                <a:cs typeface="Droid Serif"/>
                <a:sym typeface="Droid Serif"/>
              </a:rPr>
              <a:t> is ultimately represented as 0s and 1s, </a:t>
            </a:r>
            <a:r>
              <a:rPr lang="en" sz="2666" b="1" i="1">
                <a:latin typeface="Droid Serif"/>
                <a:ea typeface="Droid Serif"/>
                <a:cs typeface="Droid Serif"/>
                <a:sym typeface="Droid Serif"/>
              </a:rPr>
              <a:t>in binary</a:t>
            </a:r>
            <a:r>
              <a:rPr lang="en" sz="2666">
                <a:latin typeface="Droid Serif"/>
                <a:ea typeface="Droid Serif"/>
                <a:cs typeface="Droid Serif"/>
                <a:sym typeface="Droid Serif"/>
              </a:rPr>
              <a:t>.</a:t>
            </a:r>
          </a:p>
        </p:txBody>
      </p:sp>
      <p:sp>
        <p:nvSpPr>
          <p:cNvPr id="573" name="Shape 573"/>
          <p:cNvSpPr txBox="1"/>
          <p:nvPr/>
        </p:nvSpPr>
        <p:spPr>
          <a:xfrm>
            <a:off x="574050" y="3450450"/>
            <a:ext cx="3589499" cy="2414100"/>
          </a:xfrm>
          <a:prstGeom prst="rect">
            <a:avLst/>
          </a:prstGeom>
          <a:solidFill>
            <a:srgbClr val="C9DAF8"/>
          </a:solidFill>
        </p:spPr>
        <p:txBody>
          <a:bodyPr lIns="91425" tIns="91425" rIns="91425" bIns="91425" anchor="ctr" anchorCtr="0">
            <a:noAutofit/>
          </a:bodyPr>
          <a:lstStyle/>
          <a:p>
            <a:pPr lvl="0" algn="ctr" rtl="0">
              <a:spcBef>
                <a:spcPts val="0"/>
              </a:spcBef>
              <a:buNone/>
            </a:pPr>
            <a:r>
              <a:rPr lang="en" sz="2400">
                <a:latin typeface="Georgia"/>
                <a:ea typeface="Georgia"/>
                <a:cs typeface="Georgia"/>
                <a:sym typeface="Georgia"/>
              </a:rPr>
              <a:t>Could you encode a lego tower in binary... ?</a:t>
            </a:r>
          </a:p>
          <a:p>
            <a:pPr lvl="0" algn="ctr" rtl="0">
              <a:spcBef>
                <a:spcPts val="0"/>
              </a:spcBef>
              <a:buNone/>
            </a:pPr>
            <a:endParaRPr sz="2400">
              <a:latin typeface="Georgia"/>
              <a:ea typeface="Georgia"/>
              <a:cs typeface="Georgia"/>
              <a:sym typeface="Georgia"/>
            </a:endParaRPr>
          </a:p>
          <a:p>
            <a:pPr lvl="0" algn="ctr" rtl="0">
              <a:spcBef>
                <a:spcPts val="0"/>
              </a:spcBef>
              <a:buNone/>
            </a:pPr>
            <a:r>
              <a:rPr lang="en" sz="2400">
                <a:latin typeface="Georgia"/>
                <a:ea typeface="Georgia"/>
                <a:cs typeface="Georgia"/>
                <a:sym typeface="Georgia"/>
              </a:rPr>
              <a:t>Then, have someone else decode it back into </a:t>
            </a:r>
            <a:r>
              <a:rPr lang="en" sz="2400" b="1" i="1">
                <a:latin typeface="Georgia"/>
                <a:ea typeface="Georgia"/>
                <a:cs typeface="Georgia"/>
                <a:sym typeface="Georgia"/>
              </a:rPr>
              <a:t>the same</a:t>
            </a:r>
            <a:r>
              <a:rPr lang="en" sz="2400">
                <a:latin typeface="Georgia"/>
                <a:ea typeface="Georgia"/>
                <a:cs typeface="Georgia"/>
                <a:sym typeface="Georgia"/>
              </a:rPr>
              <a:t> Lego tower?</a:t>
            </a:r>
          </a:p>
        </p:txBody>
      </p:sp>
    </p:spTree>
  </p:cSld>
  <p:clrMapOvr>
    <a:masterClrMapping/>
  </p:clrMapOvr>
  <p:transition spd="slow">
    <p:cut/>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4271210" y="0"/>
            <a:ext cx="487279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7" name="TextBox 6"/>
          <p:cNvSpPr txBox="1"/>
          <p:nvPr/>
        </p:nvSpPr>
        <p:spPr>
          <a:xfrm>
            <a:off x="974570" y="6232487"/>
            <a:ext cx="7423484" cy="369332"/>
          </a:xfrm>
          <a:prstGeom prst="rect">
            <a:avLst/>
          </a:prstGeom>
          <a:solidFill>
            <a:schemeClr val="bg1">
              <a:lumMod val="95000"/>
            </a:schemeClr>
          </a:solidFill>
        </p:spPr>
        <p:txBody>
          <a:bodyPr wrap="square" rtlCol="0">
            <a:spAutoFit/>
          </a:bodyPr>
          <a:lstStyle/>
          <a:p>
            <a:pPr algn="ctr" defTabSz="457200"/>
            <a:r>
              <a:rPr lang="en-US" sz="1800" b="1" kern="1200" dirty="0" smtClean="0">
                <a:solidFill>
                  <a:prstClr val="black"/>
                </a:solidFill>
                <a:latin typeface="Calibri"/>
                <a:ea typeface="+mn-ea"/>
                <a:cs typeface="+mn-cs"/>
              </a:rPr>
              <a:t>Imagine</a:t>
            </a:r>
            <a:r>
              <a:rPr lang="en-US" sz="1800" kern="1200" dirty="0" smtClean="0">
                <a:solidFill>
                  <a:prstClr val="black"/>
                </a:solidFill>
                <a:latin typeface="Calibri"/>
                <a:ea typeface="+mn-ea"/>
                <a:cs typeface="+mn-cs"/>
              </a:rPr>
              <a:t> – </a:t>
            </a:r>
            <a:r>
              <a:rPr lang="en-US" sz="1800" b="1" kern="1200" dirty="0" smtClean="0">
                <a:solidFill>
                  <a:prstClr val="black"/>
                </a:solidFill>
                <a:latin typeface="Calibri"/>
                <a:ea typeface="+mn-ea"/>
                <a:cs typeface="+mn-cs"/>
              </a:rPr>
              <a:t>Decompose</a:t>
            </a:r>
            <a:r>
              <a:rPr lang="en-US" sz="1800" kern="1200" dirty="0" smtClean="0">
                <a:solidFill>
                  <a:prstClr val="black"/>
                </a:solidFill>
                <a:latin typeface="Calibri"/>
                <a:ea typeface="+mn-ea"/>
                <a:cs typeface="+mn-cs"/>
              </a:rPr>
              <a:t> – </a:t>
            </a:r>
            <a:r>
              <a:rPr lang="en-US" sz="1800" b="1" kern="1200" dirty="0" smtClean="0">
                <a:solidFill>
                  <a:prstClr val="black"/>
                </a:solidFill>
                <a:latin typeface="Calibri"/>
                <a:ea typeface="+mn-ea"/>
                <a:cs typeface="+mn-cs"/>
              </a:rPr>
              <a:t>Specify </a:t>
            </a:r>
            <a:r>
              <a:rPr lang="en-US" sz="1800" kern="1200" dirty="0" smtClean="0">
                <a:solidFill>
                  <a:prstClr val="black"/>
                </a:solidFill>
                <a:latin typeface="Calibri"/>
                <a:ea typeface="+mn-ea"/>
                <a:cs typeface="+mn-cs"/>
              </a:rPr>
              <a:t>– </a:t>
            </a:r>
            <a:r>
              <a:rPr lang="en-US" sz="1800" b="1" kern="1200" dirty="0" err="1" smtClean="0">
                <a:solidFill>
                  <a:prstClr val="black"/>
                </a:solidFill>
                <a:latin typeface="Calibri"/>
                <a:ea typeface="+mn-ea"/>
                <a:cs typeface="+mn-cs"/>
              </a:rPr>
              <a:t>Binarize</a:t>
            </a:r>
            <a:r>
              <a:rPr lang="en-US" sz="1800" kern="1200" dirty="0">
                <a:solidFill>
                  <a:prstClr val="black"/>
                </a:solidFill>
                <a:latin typeface="Calibri"/>
                <a:ea typeface="+mn-ea"/>
                <a:cs typeface="+mn-cs"/>
              </a:rPr>
              <a:t> – </a:t>
            </a:r>
            <a:r>
              <a:rPr lang="en-US" sz="1800" kern="1200" dirty="0" smtClean="0">
                <a:solidFill>
                  <a:prstClr val="black"/>
                </a:solidFill>
                <a:latin typeface="Calibri"/>
                <a:ea typeface="+mn-ea"/>
                <a:cs typeface="+mn-cs"/>
              </a:rPr>
              <a:t>Execute – </a:t>
            </a:r>
            <a:r>
              <a:rPr lang="en-US" sz="1800" kern="1200" dirty="0">
                <a:solidFill>
                  <a:prstClr val="black"/>
                </a:solidFill>
                <a:latin typeface="Calibri"/>
                <a:ea typeface="+mn-ea"/>
                <a:cs typeface="+mn-cs"/>
              </a:rPr>
              <a:t>C</a:t>
            </a:r>
            <a:r>
              <a:rPr lang="en-US" sz="1800" kern="1200" dirty="0" smtClean="0">
                <a:solidFill>
                  <a:prstClr val="black"/>
                </a:solidFill>
                <a:latin typeface="Calibri"/>
                <a:ea typeface="+mn-ea"/>
                <a:cs typeface="+mn-cs"/>
              </a:rPr>
              <a:t>ompare – Debug! </a:t>
            </a:r>
          </a:p>
        </p:txBody>
      </p:sp>
      <p:sp>
        <p:nvSpPr>
          <p:cNvPr id="5" name="TextBox 4"/>
          <p:cNvSpPr txBox="1"/>
          <p:nvPr/>
        </p:nvSpPr>
        <p:spPr>
          <a:xfrm>
            <a:off x="215317" y="194513"/>
            <a:ext cx="3401942" cy="646331"/>
          </a:xfrm>
          <a:prstGeom prst="rect">
            <a:avLst/>
          </a:prstGeom>
          <a:solidFill>
            <a:schemeClr val="bg1">
              <a:lumMod val="95000"/>
            </a:schemeClr>
          </a:solidFill>
        </p:spPr>
        <p:txBody>
          <a:bodyPr wrap="square" rtlCol="0">
            <a:spAutoFit/>
          </a:bodyPr>
          <a:lstStyle/>
          <a:p>
            <a:pPr defTabSz="457200"/>
            <a:r>
              <a:rPr lang="en-US" sz="3600" kern="1200" dirty="0" smtClean="0">
                <a:solidFill>
                  <a:prstClr val="black"/>
                </a:solidFill>
                <a:latin typeface="Cambria"/>
                <a:ea typeface="+mn-ea"/>
                <a:cs typeface="Cambria"/>
              </a:rPr>
              <a:t>Codes and Data</a:t>
            </a:r>
            <a:endParaRPr lang="en-US" sz="3600" b="1" i="1" kern="1200" dirty="0">
              <a:solidFill>
                <a:srgbClr val="008000"/>
              </a:solidFill>
              <a:latin typeface="Cambria"/>
              <a:ea typeface="+mn-ea"/>
              <a:cs typeface="Cambria"/>
            </a:endParaRPr>
          </a:p>
        </p:txBody>
      </p:sp>
      <p:sp>
        <p:nvSpPr>
          <p:cNvPr id="9" name="Rectangle 8"/>
          <p:cNvSpPr/>
          <p:nvPr/>
        </p:nvSpPr>
        <p:spPr>
          <a:xfrm>
            <a:off x="4971326" y="1773654"/>
            <a:ext cx="3426728" cy="2031325"/>
          </a:xfrm>
          <a:prstGeom prst="rect">
            <a:avLst/>
          </a:prstGeom>
        </p:spPr>
        <p:txBody>
          <a:bodyPr wrap="square">
            <a:spAutoFit/>
          </a:bodyPr>
          <a:lstStyle/>
          <a:p>
            <a:pPr algn="ctr" defTabSz="457200"/>
            <a:r>
              <a:rPr lang="en-US" sz="2700" b="1" i="1" kern="1200" dirty="0" smtClean="0">
                <a:solidFill>
                  <a:srgbClr val="C00000"/>
                </a:solidFill>
                <a:latin typeface="Cambria"/>
                <a:ea typeface="+mn-ea"/>
                <a:cs typeface="Cambria"/>
              </a:rPr>
              <a:t>unit capstone</a:t>
            </a:r>
            <a:endParaRPr lang="en-US" sz="3600" b="1" kern="1200" dirty="0" smtClean="0">
              <a:solidFill>
                <a:srgbClr val="C00000"/>
              </a:solidFill>
              <a:latin typeface="Cambria"/>
              <a:ea typeface="+mn-ea"/>
              <a:cs typeface="Cambria"/>
            </a:endParaRPr>
          </a:p>
          <a:p>
            <a:pPr algn="ctr" defTabSz="457200"/>
            <a:endParaRPr lang="en-US" sz="3600" b="1" kern="1200" dirty="0" smtClean="0">
              <a:solidFill>
                <a:prstClr val="black"/>
              </a:solidFill>
              <a:latin typeface="Cambria"/>
              <a:ea typeface="+mn-ea"/>
              <a:cs typeface="Cambria"/>
            </a:endParaRPr>
          </a:p>
          <a:p>
            <a:pPr algn="ctr" defTabSz="457200"/>
            <a:r>
              <a:rPr lang="en-US" sz="3600" b="1" kern="1200" dirty="0" smtClean="0">
                <a:solidFill>
                  <a:prstClr val="black"/>
                </a:solidFill>
                <a:latin typeface="Cambria"/>
                <a:ea typeface="+mn-ea"/>
                <a:cs typeface="Cambria"/>
              </a:rPr>
              <a:t>Lego towers</a:t>
            </a:r>
          </a:p>
          <a:p>
            <a:pPr algn="ctr" defTabSz="457200"/>
            <a:r>
              <a:rPr lang="en-US" sz="2700" b="1" kern="1200" dirty="0" smtClean="0">
                <a:solidFill>
                  <a:prstClr val="black"/>
                </a:solidFill>
                <a:latin typeface="Cambria"/>
                <a:ea typeface="+mn-ea"/>
                <a:cs typeface="+mn-cs"/>
              </a:rPr>
              <a:t>… in </a:t>
            </a:r>
            <a:r>
              <a:rPr lang="en-US" sz="2700" b="1" i="1" kern="1200" dirty="0" smtClean="0">
                <a:solidFill>
                  <a:srgbClr val="0000FF"/>
                </a:solidFill>
                <a:latin typeface="Cambria"/>
                <a:ea typeface="+mn-ea"/>
                <a:cs typeface="+mn-cs"/>
              </a:rPr>
              <a:t>binary</a:t>
            </a:r>
            <a:endParaRPr lang="en-US" sz="2700" b="1" i="1" kern="1200" dirty="0">
              <a:solidFill>
                <a:srgbClr val="0000FF"/>
              </a:solidFill>
              <a:latin typeface="Calibri"/>
              <a:ea typeface="+mn-ea"/>
              <a:cs typeface="+mn-cs"/>
            </a:endParaRPr>
          </a:p>
        </p:txBody>
      </p:sp>
    </p:spTree>
    <p:extLst>
      <p:ext uri="{BB962C8B-B14F-4D97-AF65-F5344CB8AC3E}">
        <p14:creationId xmlns:p14="http://schemas.microsoft.com/office/powerpoint/2010/main" val="288026193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988" y="844704"/>
            <a:ext cx="8948057" cy="5877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own Arrow 1"/>
          <p:cNvSpPr/>
          <p:nvPr/>
        </p:nvSpPr>
        <p:spPr>
          <a:xfrm rot="4030781">
            <a:off x="2106388" y="3587364"/>
            <a:ext cx="751114" cy="947057"/>
          </a:xfrm>
          <a:prstGeom prst="downArrow">
            <a:avLst/>
          </a:prstGeom>
          <a:solidFill>
            <a:srgbClr val="FFCC99"/>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6" name="TextBox 5"/>
          <p:cNvSpPr txBox="1"/>
          <p:nvPr/>
        </p:nvSpPr>
        <p:spPr>
          <a:xfrm>
            <a:off x="102659" y="94503"/>
            <a:ext cx="6967612" cy="646331"/>
          </a:xfrm>
          <a:prstGeom prst="rect">
            <a:avLst/>
          </a:prstGeom>
          <a:solidFill>
            <a:schemeClr val="bg1"/>
          </a:solidFill>
        </p:spPr>
        <p:txBody>
          <a:bodyPr wrap="square" rtlCol="0">
            <a:spAutoFit/>
          </a:bodyPr>
          <a:lstStyle/>
          <a:p>
            <a:pPr defTabSz="457200"/>
            <a:r>
              <a:rPr lang="en-US" sz="3600" kern="1200" dirty="0" smtClean="0">
                <a:solidFill>
                  <a:prstClr val="black"/>
                </a:solidFill>
                <a:latin typeface="Cambria"/>
                <a:ea typeface="+mn-ea"/>
                <a:cs typeface="Cambria"/>
              </a:rPr>
              <a:t>Full, online curriculum…</a:t>
            </a:r>
            <a:endParaRPr lang="en-US" sz="3600" b="1" i="1" kern="1200" dirty="0">
              <a:solidFill>
                <a:srgbClr val="008000"/>
              </a:solidFill>
              <a:latin typeface="Cambria"/>
              <a:ea typeface="+mn-ea"/>
              <a:cs typeface="Cambria"/>
            </a:endParaRPr>
          </a:p>
        </p:txBody>
      </p:sp>
    </p:spTree>
    <p:extLst>
      <p:ext uri="{BB962C8B-B14F-4D97-AF65-F5344CB8AC3E}">
        <p14:creationId xmlns:p14="http://schemas.microsoft.com/office/powerpoint/2010/main" val="307140624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65942" y="208801"/>
            <a:ext cx="2705858" cy="738664"/>
          </a:xfrm>
          <a:prstGeom prst="rect">
            <a:avLst/>
          </a:prstGeom>
          <a:solidFill>
            <a:srgbClr val="CCECFF"/>
          </a:solidFill>
        </p:spPr>
        <p:txBody>
          <a:bodyPr wrap="square" rtlCol="0">
            <a:spAutoFit/>
          </a:bodyPr>
          <a:lstStyle/>
          <a:p>
            <a:pPr defTabSz="457200"/>
            <a:r>
              <a:rPr lang="en-US" sz="4200" i="1" kern="1200" dirty="0" smtClean="0">
                <a:solidFill>
                  <a:prstClr val="black"/>
                </a:solidFill>
                <a:latin typeface="Cambria"/>
                <a:ea typeface="+mn-ea"/>
                <a:cs typeface="Cambria"/>
              </a:rPr>
              <a:t>Let's try it!</a:t>
            </a:r>
            <a:endParaRPr lang="en-US" sz="4200" b="1" i="1" kern="1200" dirty="0">
              <a:solidFill>
                <a:srgbClr val="008000"/>
              </a:solidFill>
              <a:latin typeface="Cambria"/>
              <a:ea typeface="+mn-ea"/>
              <a:cs typeface="Cambria"/>
            </a:endParaRPr>
          </a:p>
        </p:txBody>
      </p:sp>
      <p:sp>
        <p:nvSpPr>
          <p:cNvPr id="5" name="TextBox 4"/>
          <p:cNvSpPr txBox="1"/>
          <p:nvPr/>
        </p:nvSpPr>
        <p:spPr>
          <a:xfrm>
            <a:off x="663257" y="1912417"/>
            <a:ext cx="7860251" cy="3323987"/>
          </a:xfrm>
          <a:prstGeom prst="rect">
            <a:avLst/>
          </a:prstGeom>
          <a:solidFill>
            <a:schemeClr val="bg1"/>
          </a:solidFill>
        </p:spPr>
        <p:txBody>
          <a:bodyPr wrap="square" rtlCol="0">
            <a:spAutoFit/>
          </a:bodyPr>
          <a:lstStyle/>
          <a:p>
            <a:pPr algn="ctr" defTabSz="457200"/>
            <a:r>
              <a:rPr lang="en-US" sz="4200" kern="1200" dirty="0" smtClean="0">
                <a:solidFill>
                  <a:prstClr val="black"/>
                </a:solidFill>
                <a:latin typeface="Calibri"/>
                <a:ea typeface="+mn-ea"/>
                <a:cs typeface="Cambria"/>
              </a:rPr>
              <a:t>Even at their best, </a:t>
            </a:r>
            <a:r>
              <a:rPr lang="en-US" sz="4200" b="1" i="1" kern="1200" dirty="0" smtClean="0">
                <a:solidFill>
                  <a:srgbClr val="0000FF"/>
                </a:solidFill>
                <a:latin typeface="Calibri"/>
                <a:ea typeface="+mn-ea"/>
                <a:cs typeface="Cambria"/>
              </a:rPr>
              <a:t>screens</a:t>
            </a:r>
            <a:r>
              <a:rPr lang="en-US" sz="4200" kern="1200" dirty="0" smtClean="0">
                <a:solidFill>
                  <a:srgbClr val="0000FF"/>
                </a:solidFill>
                <a:latin typeface="Calibri"/>
                <a:ea typeface="+mn-ea"/>
                <a:cs typeface="Cambria"/>
              </a:rPr>
              <a:t> </a:t>
            </a:r>
            <a:r>
              <a:rPr lang="en-US" sz="4200" kern="1200" dirty="0" smtClean="0">
                <a:solidFill>
                  <a:prstClr val="black"/>
                </a:solidFill>
                <a:latin typeface="Calibri"/>
                <a:ea typeface="+mn-ea"/>
                <a:cs typeface="Cambria"/>
              </a:rPr>
              <a:t>only </a:t>
            </a:r>
            <a:r>
              <a:rPr lang="en-US" sz="4200" b="1" i="1" kern="1200" dirty="0" smtClean="0">
                <a:solidFill>
                  <a:srgbClr val="0000FF"/>
                </a:solidFill>
                <a:latin typeface="Calibri"/>
                <a:ea typeface="+mn-ea"/>
                <a:cs typeface="Cambria"/>
              </a:rPr>
              <a:t>reflect</a:t>
            </a:r>
            <a:r>
              <a:rPr lang="en-US" sz="4200" kern="1200" dirty="0" smtClean="0">
                <a:solidFill>
                  <a:srgbClr val="0000FF"/>
                </a:solidFill>
                <a:latin typeface="Calibri"/>
                <a:ea typeface="+mn-ea"/>
                <a:cs typeface="Cambria"/>
              </a:rPr>
              <a:t> </a:t>
            </a:r>
            <a:r>
              <a:rPr lang="en-US" sz="4200" kern="1200" dirty="0" smtClean="0">
                <a:solidFill>
                  <a:prstClr val="black"/>
                </a:solidFill>
                <a:latin typeface="Calibri"/>
                <a:ea typeface="+mn-ea"/>
                <a:cs typeface="Cambria"/>
              </a:rPr>
              <a:t>your current self, </a:t>
            </a:r>
          </a:p>
          <a:p>
            <a:pPr algn="ctr" defTabSz="457200"/>
            <a:endParaRPr lang="en-US" sz="4200" kern="1200" dirty="0">
              <a:solidFill>
                <a:prstClr val="black"/>
              </a:solidFill>
              <a:latin typeface="Calibri"/>
              <a:ea typeface="+mn-ea"/>
              <a:cs typeface="Cambria"/>
            </a:endParaRPr>
          </a:p>
          <a:p>
            <a:pPr algn="ctr" defTabSz="457200"/>
            <a:r>
              <a:rPr lang="en-US" sz="4200" kern="1200" dirty="0" smtClean="0">
                <a:solidFill>
                  <a:prstClr val="black"/>
                </a:solidFill>
                <a:latin typeface="Calibri"/>
                <a:ea typeface="+mn-ea"/>
                <a:cs typeface="Cambria"/>
              </a:rPr>
              <a:t>but </a:t>
            </a:r>
            <a:r>
              <a:rPr lang="en-US" sz="4200" b="1" i="1" kern="1200" dirty="0" smtClean="0">
                <a:solidFill>
                  <a:srgbClr val="F79646">
                    <a:lumMod val="75000"/>
                  </a:srgbClr>
                </a:solidFill>
                <a:latin typeface="Calibri"/>
                <a:ea typeface="+mn-ea"/>
                <a:cs typeface="Cambria"/>
              </a:rPr>
              <a:t>colleagues</a:t>
            </a:r>
            <a:r>
              <a:rPr lang="en-US" sz="4200" kern="1200" dirty="0" smtClean="0">
                <a:solidFill>
                  <a:srgbClr val="F79646">
                    <a:lumMod val="75000"/>
                  </a:srgbClr>
                </a:solidFill>
                <a:latin typeface="Calibri"/>
                <a:ea typeface="+mn-ea"/>
                <a:cs typeface="Cambria"/>
              </a:rPr>
              <a:t> </a:t>
            </a:r>
            <a:r>
              <a:rPr lang="en-US" sz="4200" kern="1200" dirty="0" smtClean="0">
                <a:solidFill>
                  <a:prstClr val="black"/>
                </a:solidFill>
                <a:latin typeface="Calibri"/>
                <a:ea typeface="+mn-ea"/>
                <a:cs typeface="Cambria"/>
              </a:rPr>
              <a:t>can engage, elevate, and </a:t>
            </a:r>
            <a:r>
              <a:rPr lang="en-US" sz="4200" b="1" i="1" kern="1200" dirty="0" smtClean="0">
                <a:solidFill>
                  <a:srgbClr val="F79646">
                    <a:lumMod val="75000"/>
                  </a:srgbClr>
                </a:solidFill>
                <a:latin typeface="Calibri"/>
                <a:ea typeface="+mn-ea"/>
                <a:cs typeface="Cambria"/>
              </a:rPr>
              <a:t>enrich</a:t>
            </a:r>
            <a:r>
              <a:rPr lang="en-US" sz="4200" b="1" i="1" kern="1200" dirty="0" smtClean="0">
                <a:solidFill>
                  <a:prstClr val="black"/>
                </a:solidFill>
                <a:latin typeface="Calibri"/>
                <a:ea typeface="+mn-ea"/>
                <a:cs typeface="Cambria"/>
              </a:rPr>
              <a:t> </a:t>
            </a:r>
            <a:r>
              <a:rPr lang="en-US" sz="4200" kern="1200" dirty="0" smtClean="0">
                <a:solidFill>
                  <a:prstClr val="black"/>
                </a:solidFill>
                <a:latin typeface="Calibri"/>
                <a:ea typeface="+mn-ea"/>
                <a:cs typeface="Cambria"/>
              </a:rPr>
              <a:t>who you are.</a:t>
            </a:r>
          </a:p>
        </p:txBody>
      </p:sp>
      <p:sp>
        <p:nvSpPr>
          <p:cNvPr id="3" name="Rectangle 2"/>
          <p:cNvSpPr/>
          <p:nvPr/>
        </p:nvSpPr>
        <p:spPr>
          <a:xfrm>
            <a:off x="6428138" y="5775262"/>
            <a:ext cx="1545744" cy="369332"/>
          </a:xfrm>
          <a:prstGeom prst="rect">
            <a:avLst/>
          </a:prstGeom>
        </p:spPr>
        <p:txBody>
          <a:bodyPr wrap="none">
            <a:spAutoFit/>
          </a:bodyPr>
          <a:lstStyle/>
          <a:p>
            <a:pPr defTabSz="457200"/>
            <a:r>
              <a:rPr lang="en-US" sz="1800" kern="1200" dirty="0" smtClean="0">
                <a:solidFill>
                  <a:prstClr val="black"/>
                </a:solidFill>
                <a:latin typeface="Calibri"/>
                <a:ea typeface="+mn-ea"/>
                <a:cs typeface="Cambria"/>
              </a:rPr>
              <a:t>- HMC student</a:t>
            </a:r>
            <a:endParaRPr lang="en-US" sz="1800" kern="1200" dirty="0">
              <a:solidFill>
                <a:prstClr val="black"/>
              </a:solidFill>
              <a:latin typeface="Calibri"/>
              <a:ea typeface="+mn-ea"/>
              <a:cs typeface="+mn-cs"/>
            </a:endParaRPr>
          </a:p>
        </p:txBody>
      </p:sp>
    </p:spTree>
    <p:extLst>
      <p:ext uri="{BB962C8B-B14F-4D97-AF65-F5344CB8AC3E}">
        <p14:creationId xmlns:p14="http://schemas.microsoft.com/office/powerpoint/2010/main" val="97392690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4653" y="246898"/>
            <a:ext cx="7772400" cy="730289"/>
          </a:xfrm>
        </p:spPr>
        <p:txBody>
          <a:bodyPr>
            <a:normAutofit/>
          </a:bodyPr>
          <a:lstStyle/>
          <a:p>
            <a:r>
              <a:rPr lang="en-US" sz="3600" dirty="0" smtClean="0"/>
              <a:t>Secret Fortress Construction Challenge</a:t>
            </a:r>
            <a:endParaRPr lang="en-US" sz="3600" dirty="0"/>
          </a:p>
        </p:txBody>
      </p:sp>
      <p:sp>
        <p:nvSpPr>
          <p:cNvPr id="5" name="TextBox 4"/>
          <p:cNvSpPr txBox="1"/>
          <p:nvPr/>
        </p:nvSpPr>
        <p:spPr>
          <a:xfrm>
            <a:off x="442176" y="1348210"/>
            <a:ext cx="8016024" cy="4401204"/>
          </a:xfrm>
          <a:prstGeom prst="rect">
            <a:avLst/>
          </a:prstGeom>
          <a:noFill/>
        </p:spPr>
        <p:txBody>
          <a:bodyPr wrap="square" rtlCol="0">
            <a:spAutoFit/>
          </a:bodyPr>
          <a:lstStyle/>
          <a:p>
            <a:pPr defTabSz="457200"/>
            <a:r>
              <a:rPr lang="en-US" kern="1200" dirty="0" smtClean="0">
                <a:solidFill>
                  <a:prstClr val="black"/>
                </a:solidFill>
                <a:latin typeface="Cambria"/>
                <a:ea typeface="+mn-ea"/>
                <a:cs typeface="Cambria"/>
              </a:rPr>
              <a:t>You should have two identical LEGO block kits. </a:t>
            </a:r>
          </a:p>
          <a:p>
            <a:pPr defTabSz="457200"/>
            <a:r>
              <a:rPr lang="en-US" kern="1200" dirty="0" smtClean="0">
                <a:solidFill>
                  <a:prstClr val="black"/>
                </a:solidFill>
                <a:latin typeface="Cambria"/>
                <a:ea typeface="+mn-ea"/>
                <a:cs typeface="Cambria"/>
              </a:rPr>
              <a:t>Set the extra kit aside, and use one kit to build a LEGO fortress:</a:t>
            </a:r>
          </a:p>
          <a:p>
            <a:pPr defTabSz="457200"/>
            <a:endParaRPr lang="en-US" kern="1200" dirty="0" smtClean="0">
              <a:solidFill>
                <a:prstClr val="black"/>
              </a:solidFill>
              <a:latin typeface="Cambria"/>
              <a:ea typeface="+mn-ea"/>
              <a:cs typeface="Cambria"/>
            </a:endParaRPr>
          </a:p>
          <a:p>
            <a:pPr marL="342900" indent="-342900" defTabSz="457200">
              <a:buFontTx/>
              <a:buAutoNum type="arabicPeriod"/>
            </a:pPr>
            <a:r>
              <a:rPr lang="en-US" kern="1200" dirty="0" smtClean="0">
                <a:solidFill>
                  <a:prstClr val="black"/>
                </a:solidFill>
                <a:latin typeface="Cambria"/>
                <a:ea typeface="+mn-ea"/>
                <a:cs typeface="Cambria"/>
              </a:rPr>
              <a:t>Find a secluded spot to build your </a:t>
            </a:r>
            <a:r>
              <a:rPr lang="en-US" i="1" kern="1200" dirty="0" smtClean="0">
                <a:solidFill>
                  <a:prstClr val="black"/>
                </a:solidFill>
                <a:latin typeface="Cambria"/>
                <a:ea typeface="+mn-ea"/>
                <a:cs typeface="Cambria"/>
              </a:rPr>
              <a:t>secret </a:t>
            </a:r>
            <a:r>
              <a:rPr lang="en-US" kern="1200" dirty="0" smtClean="0">
                <a:solidFill>
                  <a:prstClr val="black"/>
                </a:solidFill>
                <a:latin typeface="Cambria"/>
                <a:ea typeface="+mn-ea"/>
                <a:cs typeface="Cambria"/>
              </a:rPr>
              <a:t>fortress. Don</a:t>
            </a:r>
            <a:r>
              <a:rPr lang="fr-FR" kern="1200" dirty="0" smtClean="0">
                <a:solidFill>
                  <a:prstClr val="black"/>
                </a:solidFill>
                <a:latin typeface="Cambria"/>
                <a:ea typeface="+mn-ea"/>
                <a:cs typeface="Cambria"/>
              </a:rPr>
              <a:t>’</a:t>
            </a:r>
            <a:r>
              <a:rPr lang="en-US" kern="1200" dirty="0" smtClean="0">
                <a:solidFill>
                  <a:prstClr val="black"/>
                </a:solidFill>
                <a:latin typeface="Cambria"/>
                <a:ea typeface="+mn-ea"/>
                <a:cs typeface="Cambria"/>
              </a:rPr>
              <a:t>t let anyone else see it! </a:t>
            </a:r>
          </a:p>
          <a:p>
            <a:pPr marL="342900" indent="-342900" defTabSz="457200">
              <a:buFontTx/>
              <a:buAutoNum type="arabicPeriod"/>
            </a:pPr>
            <a:r>
              <a:rPr lang="en-US" kern="1200" dirty="0">
                <a:solidFill>
                  <a:prstClr val="black"/>
                </a:solidFill>
                <a:latin typeface="Cambria"/>
                <a:ea typeface="+mn-ea"/>
                <a:cs typeface="Cambria"/>
              </a:rPr>
              <a:t>Place your </a:t>
            </a:r>
            <a:r>
              <a:rPr lang="en-US" kern="1200" dirty="0" smtClean="0">
                <a:solidFill>
                  <a:prstClr val="black"/>
                </a:solidFill>
                <a:latin typeface="Cambria"/>
                <a:ea typeface="+mn-ea"/>
                <a:cs typeface="Cambria"/>
              </a:rPr>
              <a:t>Lego baseplate on </a:t>
            </a:r>
            <a:r>
              <a:rPr lang="en-US" kern="1200" dirty="0">
                <a:solidFill>
                  <a:prstClr val="black"/>
                </a:solidFill>
                <a:latin typeface="Cambria"/>
                <a:ea typeface="+mn-ea"/>
                <a:cs typeface="Cambria"/>
              </a:rPr>
              <a:t>top of </a:t>
            </a:r>
            <a:r>
              <a:rPr lang="en-US" kern="1200" dirty="0" smtClean="0">
                <a:solidFill>
                  <a:prstClr val="black"/>
                </a:solidFill>
                <a:latin typeface="Cambria"/>
                <a:ea typeface="+mn-ea"/>
                <a:cs typeface="Cambria"/>
              </a:rPr>
              <a:t>the template </a:t>
            </a:r>
            <a:r>
              <a:rPr lang="en-US" kern="1200" dirty="0">
                <a:solidFill>
                  <a:prstClr val="black"/>
                </a:solidFill>
                <a:latin typeface="Cambria"/>
                <a:ea typeface="+mn-ea"/>
                <a:cs typeface="Cambria"/>
              </a:rPr>
              <a:t>on page 2. </a:t>
            </a:r>
            <a:r>
              <a:rPr lang="en-US" kern="1200" dirty="0" smtClean="0">
                <a:solidFill>
                  <a:prstClr val="black"/>
                </a:solidFill>
                <a:latin typeface="Cambria"/>
                <a:ea typeface="+mn-ea"/>
                <a:cs typeface="Cambria"/>
              </a:rPr>
              <a:t>Note the x and y axes are 0, as usual.</a:t>
            </a:r>
          </a:p>
          <a:p>
            <a:pPr marL="342900" indent="-342900" defTabSz="457200">
              <a:buFontTx/>
              <a:buAutoNum type="arabicPeriod"/>
            </a:pPr>
            <a:r>
              <a:rPr lang="en-US" kern="1200" dirty="0" smtClean="0">
                <a:solidFill>
                  <a:prstClr val="black"/>
                </a:solidFill>
                <a:latin typeface="Cambria"/>
                <a:ea typeface="+mn-ea"/>
                <a:cs typeface="Cambria"/>
              </a:rPr>
              <a:t>[First-timer advice]  Keep your tower to the lower-left corner, where </a:t>
            </a:r>
            <a:r>
              <a:rPr lang="en-US" b="1" i="1" kern="1200" dirty="0" smtClean="0">
                <a:solidFill>
                  <a:prstClr val="black"/>
                </a:solidFill>
                <a:latin typeface="Cambria"/>
                <a:ea typeface="+mn-ea"/>
                <a:cs typeface="Cambria"/>
              </a:rPr>
              <a:t>x and y are 7 or less</a:t>
            </a:r>
          </a:p>
          <a:p>
            <a:pPr marL="342900" indent="-342900" defTabSz="457200">
              <a:buFontTx/>
              <a:buAutoNum type="arabicPeriod"/>
            </a:pPr>
            <a:r>
              <a:rPr lang="en-US" kern="1200" dirty="0" smtClean="0">
                <a:solidFill>
                  <a:prstClr val="black"/>
                </a:solidFill>
                <a:latin typeface="Cambria"/>
                <a:ea typeface="+mn-ea"/>
                <a:cs typeface="Cambria"/>
              </a:rPr>
              <a:t>Write the </a:t>
            </a:r>
            <a:r>
              <a:rPr lang="en-US" b="1" i="1" kern="1200" dirty="0" smtClean="0">
                <a:solidFill>
                  <a:prstClr val="black"/>
                </a:solidFill>
                <a:latin typeface="Cambria"/>
                <a:ea typeface="+mn-ea"/>
                <a:cs typeface="Cambria"/>
              </a:rPr>
              <a:t>English instructions </a:t>
            </a:r>
            <a:r>
              <a:rPr lang="en-US" kern="1200" dirty="0" smtClean="0">
                <a:solidFill>
                  <a:prstClr val="black"/>
                </a:solidFill>
                <a:latin typeface="Cambria"/>
                <a:ea typeface="+mn-ea"/>
                <a:cs typeface="Cambria"/>
              </a:rPr>
              <a:t>for building your tower…  (page 3)</a:t>
            </a:r>
          </a:p>
          <a:p>
            <a:pPr marL="342900" indent="-342900" defTabSz="457200">
              <a:buFontTx/>
              <a:buAutoNum type="arabicPeriod"/>
            </a:pPr>
            <a:r>
              <a:rPr lang="en-US" kern="1200" dirty="0" smtClean="0">
                <a:solidFill>
                  <a:prstClr val="black"/>
                </a:solidFill>
                <a:latin typeface="Cambria"/>
                <a:ea typeface="+mn-ea"/>
                <a:cs typeface="Cambria"/>
              </a:rPr>
              <a:t>Create a </a:t>
            </a:r>
            <a:r>
              <a:rPr lang="en-US" b="1" i="1" kern="1200" dirty="0" smtClean="0">
                <a:solidFill>
                  <a:prstClr val="black"/>
                </a:solidFill>
                <a:latin typeface="Cambria"/>
                <a:ea typeface="+mn-ea"/>
                <a:cs typeface="Cambria"/>
              </a:rPr>
              <a:t>binary encoding </a:t>
            </a:r>
            <a:r>
              <a:rPr lang="en-US" kern="1200" dirty="0" smtClean="0">
                <a:solidFill>
                  <a:prstClr val="black"/>
                </a:solidFill>
                <a:latin typeface="Cambria"/>
                <a:ea typeface="+mn-ea"/>
                <a:cs typeface="Cambria"/>
              </a:rPr>
              <a:t>(the legend) for each type and color of your Legos.  (page 3)</a:t>
            </a:r>
          </a:p>
          <a:p>
            <a:pPr marL="342900" indent="-342900" defTabSz="457200">
              <a:buFontTx/>
              <a:buAutoNum type="arabicPeriod"/>
            </a:pPr>
            <a:r>
              <a:rPr lang="en-US" kern="1200" dirty="0" smtClean="0">
                <a:solidFill>
                  <a:prstClr val="black"/>
                </a:solidFill>
                <a:latin typeface="Cambria"/>
                <a:ea typeface="+mn-ea"/>
                <a:cs typeface="Cambria"/>
              </a:rPr>
              <a:t>Translate the English instructions to </a:t>
            </a:r>
            <a:r>
              <a:rPr lang="en-US" b="1" i="1" kern="1200" dirty="0">
                <a:solidFill>
                  <a:prstClr val="black"/>
                </a:solidFill>
                <a:latin typeface="Cambria"/>
                <a:ea typeface="+mn-ea"/>
                <a:cs typeface="Cambria"/>
              </a:rPr>
              <a:t>b</a:t>
            </a:r>
            <a:r>
              <a:rPr lang="en-US" b="1" i="1" kern="1200" dirty="0" smtClean="0">
                <a:solidFill>
                  <a:prstClr val="black"/>
                </a:solidFill>
                <a:latin typeface="Cambria"/>
                <a:ea typeface="+mn-ea"/>
                <a:cs typeface="Cambria"/>
              </a:rPr>
              <a:t>inary instructions </a:t>
            </a:r>
            <a:r>
              <a:rPr lang="en-US" kern="1200" dirty="0" smtClean="0">
                <a:solidFill>
                  <a:prstClr val="black"/>
                </a:solidFill>
                <a:latin typeface="Cambria"/>
                <a:ea typeface="+mn-ea"/>
                <a:cs typeface="Cambria"/>
              </a:rPr>
              <a:t>for your tower!    (page 4)</a:t>
            </a:r>
          </a:p>
          <a:p>
            <a:pPr marL="342900" indent="-342900" defTabSz="457200">
              <a:buFontTx/>
              <a:buAutoNum type="arabicPeriod"/>
            </a:pPr>
            <a:r>
              <a:rPr lang="en-US" kern="1200" dirty="0" smtClean="0">
                <a:solidFill>
                  <a:prstClr val="black"/>
                </a:solidFill>
                <a:latin typeface="Cambria"/>
                <a:ea typeface="+mn-ea"/>
                <a:cs typeface="Cambria"/>
              </a:rPr>
              <a:t>Be sure to </a:t>
            </a:r>
            <a:r>
              <a:rPr lang="en-US" b="1" i="1" kern="1200" dirty="0" smtClean="0">
                <a:solidFill>
                  <a:prstClr val="black"/>
                </a:solidFill>
                <a:latin typeface="Cambria"/>
                <a:ea typeface="+mn-ea"/>
                <a:cs typeface="Cambria"/>
              </a:rPr>
              <a:t>copy over the legend</a:t>
            </a:r>
            <a:r>
              <a:rPr lang="en-US" kern="1200" dirty="0" smtClean="0">
                <a:solidFill>
                  <a:prstClr val="black"/>
                </a:solidFill>
                <a:latin typeface="Cambria"/>
                <a:ea typeface="+mn-ea"/>
                <a:cs typeface="Cambria"/>
              </a:rPr>
              <a:t>, as well!</a:t>
            </a:r>
          </a:p>
          <a:p>
            <a:pPr marL="342900" indent="-342900" defTabSz="457200">
              <a:buFontTx/>
              <a:buAutoNum type="arabicPeriod"/>
            </a:pPr>
            <a:r>
              <a:rPr lang="en-US" kern="1200" dirty="0" smtClean="0">
                <a:solidFill>
                  <a:prstClr val="black"/>
                </a:solidFill>
                <a:latin typeface="Cambria"/>
                <a:ea typeface="+mn-ea"/>
                <a:cs typeface="Cambria"/>
              </a:rPr>
              <a:t>[Optional]  Create a single line of 0s and 1s that you will send to the other team.</a:t>
            </a:r>
          </a:p>
          <a:p>
            <a:pPr marL="342900" indent="-342900" defTabSz="457200">
              <a:buFontTx/>
              <a:buAutoNum type="arabicPeriod"/>
            </a:pPr>
            <a:r>
              <a:rPr lang="en-US" kern="1200" dirty="0" smtClean="0">
                <a:solidFill>
                  <a:prstClr val="black"/>
                </a:solidFill>
                <a:latin typeface="Cambria"/>
                <a:ea typeface="+mn-ea"/>
                <a:cs typeface="Cambria"/>
              </a:rPr>
              <a:t>[Optional</a:t>
            </a:r>
            <a:r>
              <a:rPr lang="en-US" kern="1200" dirty="0">
                <a:solidFill>
                  <a:prstClr val="black"/>
                </a:solidFill>
                <a:latin typeface="Cambria"/>
                <a:ea typeface="+mn-ea"/>
                <a:cs typeface="Cambria"/>
              </a:rPr>
              <a:t>] </a:t>
            </a:r>
            <a:r>
              <a:rPr lang="en-US" kern="1200" dirty="0" smtClean="0">
                <a:solidFill>
                  <a:prstClr val="black"/>
                </a:solidFill>
                <a:latin typeface="Cambria"/>
                <a:ea typeface="+mn-ea"/>
                <a:cs typeface="Cambria"/>
              </a:rPr>
              <a:t> Text or email that single line of 0s and 1s to the other team. </a:t>
            </a:r>
          </a:p>
          <a:p>
            <a:pPr marL="342900" indent="-342900" defTabSz="457200">
              <a:buFontTx/>
              <a:buAutoNum type="arabicPeriod"/>
            </a:pPr>
            <a:r>
              <a:rPr lang="en-US" kern="1200" dirty="0" smtClean="0">
                <a:solidFill>
                  <a:prstClr val="black"/>
                </a:solidFill>
                <a:latin typeface="Cambria"/>
                <a:ea typeface="+mn-ea"/>
                <a:cs typeface="Cambria"/>
              </a:rPr>
              <a:t>[Optional]  Reassemble the other team's single line of 0s and 1s into binary instructions:</a:t>
            </a:r>
          </a:p>
          <a:p>
            <a:pPr marL="342900" indent="-342900" defTabSz="457200">
              <a:buFontTx/>
              <a:buAutoNum type="arabicPeriod"/>
            </a:pPr>
            <a:r>
              <a:rPr lang="en-US" b="1" i="1" kern="1200" dirty="0" smtClean="0">
                <a:solidFill>
                  <a:prstClr val="black"/>
                </a:solidFill>
                <a:latin typeface="Cambria"/>
                <a:ea typeface="+mn-ea"/>
                <a:cs typeface="Cambria"/>
              </a:rPr>
              <a:t>  Swap!  </a:t>
            </a:r>
            <a:r>
              <a:rPr lang="en-US" kern="1200" dirty="0" smtClean="0">
                <a:solidFill>
                  <a:prstClr val="black"/>
                </a:solidFill>
                <a:latin typeface="Cambria"/>
                <a:ea typeface="+mn-ea"/>
                <a:cs typeface="Cambria"/>
              </a:rPr>
              <a:t>Make sure you have the chart of the other team's </a:t>
            </a:r>
            <a:r>
              <a:rPr lang="en-US" b="1" i="1" kern="1200" dirty="0" smtClean="0">
                <a:solidFill>
                  <a:prstClr val="black"/>
                </a:solidFill>
                <a:latin typeface="Cambria"/>
                <a:ea typeface="+mn-ea"/>
                <a:cs typeface="Cambria"/>
              </a:rPr>
              <a:t>binary instructions</a:t>
            </a:r>
            <a:r>
              <a:rPr lang="en-US" kern="1200" dirty="0" smtClean="0">
                <a:solidFill>
                  <a:prstClr val="black"/>
                </a:solidFill>
                <a:latin typeface="Cambria"/>
                <a:ea typeface="+mn-ea"/>
                <a:cs typeface="Cambria"/>
              </a:rPr>
              <a:t>…</a:t>
            </a:r>
          </a:p>
          <a:p>
            <a:pPr marL="342900" indent="-342900" defTabSz="457200">
              <a:buFontTx/>
              <a:buAutoNum type="arabicPeriod"/>
            </a:pPr>
            <a:r>
              <a:rPr lang="en-US" kern="1200" dirty="0" smtClean="0">
                <a:solidFill>
                  <a:prstClr val="black"/>
                </a:solidFill>
                <a:latin typeface="Cambria"/>
                <a:ea typeface="+mn-ea"/>
                <a:cs typeface="Cambria"/>
              </a:rPr>
              <a:t>Make sure you copy the other team's </a:t>
            </a:r>
            <a:r>
              <a:rPr lang="en-US" b="1" i="1" kern="1200" dirty="0" smtClean="0">
                <a:solidFill>
                  <a:prstClr val="black"/>
                </a:solidFill>
                <a:latin typeface="Cambria"/>
                <a:ea typeface="+mn-ea"/>
                <a:cs typeface="Cambria"/>
              </a:rPr>
              <a:t>legend </a:t>
            </a:r>
            <a:r>
              <a:rPr lang="en-US" i="1" kern="1200" dirty="0" smtClean="0">
                <a:solidFill>
                  <a:prstClr val="black"/>
                </a:solidFill>
                <a:latin typeface="Cambria"/>
                <a:ea typeface="+mn-ea"/>
                <a:cs typeface="Cambria"/>
              </a:rPr>
              <a:t>with their binary encoding</a:t>
            </a:r>
            <a:endParaRPr lang="en-US" kern="1200" dirty="0" smtClean="0">
              <a:solidFill>
                <a:prstClr val="black"/>
              </a:solidFill>
              <a:latin typeface="Cambria"/>
              <a:ea typeface="+mn-ea"/>
              <a:cs typeface="Cambria"/>
            </a:endParaRPr>
          </a:p>
          <a:p>
            <a:pPr marL="342900" indent="-342900" defTabSz="457200">
              <a:buFontTx/>
              <a:buAutoNum type="arabicPeriod"/>
            </a:pPr>
            <a:r>
              <a:rPr lang="en-US" kern="1200" dirty="0" smtClean="0">
                <a:solidFill>
                  <a:prstClr val="black"/>
                </a:solidFill>
                <a:latin typeface="Cambria"/>
                <a:ea typeface="+mn-ea"/>
                <a:cs typeface="Cambria"/>
              </a:rPr>
              <a:t>Convert their binary instructions back to </a:t>
            </a:r>
            <a:r>
              <a:rPr lang="en-US" b="1" i="1" kern="1200" dirty="0" smtClean="0">
                <a:solidFill>
                  <a:prstClr val="black"/>
                </a:solidFill>
                <a:latin typeface="Cambria"/>
                <a:ea typeface="+mn-ea"/>
                <a:cs typeface="Cambria"/>
              </a:rPr>
              <a:t>English instructions </a:t>
            </a:r>
            <a:r>
              <a:rPr lang="en-US" i="1" kern="1200" dirty="0" smtClean="0">
                <a:solidFill>
                  <a:prstClr val="black"/>
                </a:solidFill>
                <a:latin typeface="Cambria"/>
                <a:ea typeface="+mn-ea"/>
                <a:cs typeface="Cambria"/>
              </a:rPr>
              <a:t>using the legend.</a:t>
            </a:r>
          </a:p>
          <a:p>
            <a:pPr marL="342900" indent="-342900" defTabSz="457200">
              <a:buFontTx/>
              <a:buAutoNum type="arabicPeriod"/>
            </a:pPr>
            <a:r>
              <a:rPr lang="en-US" i="1" kern="1200" dirty="0" smtClean="0">
                <a:solidFill>
                  <a:prstClr val="black"/>
                </a:solidFill>
                <a:latin typeface="Cambria"/>
                <a:ea typeface="+mn-ea"/>
                <a:cs typeface="Cambria"/>
              </a:rPr>
              <a:t> </a:t>
            </a:r>
            <a:r>
              <a:rPr lang="en-US" kern="1200" dirty="0" smtClean="0">
                <a:solidFill>
                  <a:prstClr val="black"/>
                </a:solidFill>
                <a:latin typeface="Cambria"/>
                <a:ea typeface="+mn-ea"/>
                <a:cs typeface="Cambria"/>
              </a:rPr>
              <a:t>Try to build their secret fortress!</a:t>
            </a:r>
          </a:p>
          <a:p>
            <a:pPr marL="342900" indent="-342900" defTabSz="457200">
              <a:buFontTx/>
              <a:buAutoNum type="arabicPeriod"/>
            </a:pPr>
            <a:r>
              <a:rPr lang="en-US" kern="1200" dirty="0" smtClean="0">
                <a:solidFill>
                  <a:prstClr val="black"/>
                </a:solidFill>
                <a:latin typeface="Cambria"/>
                <a:ea typeface="+mn-ea"/>
                <a:cs typeface="Cambria"/>
              </a:rPr>
              <a:t>When both teams are done, compare the fortresses you’ve created. </a:t>
            </a:r>
          </a:p>
          <a:p>
            <a:pPr marL="342900" indent="-342900" defTabSz="457200">
              <a:buFontTx/>
              <a:buAutoNum type="arabicPeriod"/>
            </a:pPr>
            <a:r>
              <a:rPr lang="en-US" kern="1200" dirty="0" smtClean="0">
                <a:solidFill>
                  <a:prstClr val="black"/>
                </a:solidFill>
                <a:latin typeface="Cambria"/>
                <a:ea typeface="+mn-ea"/>
                <a:cs typeface="Cambria"/>
              </a:rPr>
              <a:t>Were you successful? Why or why not? </a:t>
            </a:r>
          </a:p>
          <a:p>
            <a:pPr marL="342900" indent="-342900" defTabSz="457200">
              <a:buFontTx/>
              <a:buAutoNum type="arabicPeriod"/>
            </a:pPr>
            <a:r>
              <a:rPr lang="en-US" b="1" kern="1200" dirty="0" smtClean="0">
                <a:solidFill>
                  <a:prstClr val="black"/>
                </a:solidFill>
                <a:latin typeface="Cambria"/>
                <a:ea typeface="+mn-ea"/>
                <a:cs typeface="Cambria"/>
              </a:rPr>
              <a:t>Debug!  </a:t>
            </a:r>
            <a:r>
              <a:rPr lang="en-US" kern="1200" dirty="0" smtClean="0">
                <a:solidFill>
                  <a:prstClr val="black"/>
                </a:solidFill>
                <a:latin typeface="Cambria"/>
                <a:ea typeface="+mn-ea"/>
                <a:cs typeface="Cambria"/>
              </a:rPr>
              <a:t>If something went wrong, find where it went wrong -- which step of the process was it?!</a:t>
            </a:r>
            <a:endParaRPr lang="en-US" kern="1200" dirty="0">
              <a:solidFill>
                <a:prstClr val="black"/>
              </a:solidFill>
              <a:latin typeface="Cambria"/>
              <a:ea typeface="+mn-ea"/>
              <a:cs typeface="Cambria"/>
            </a:endParaRPr>
          </a:p>
        </p:txBody>
      </p:sp>
      <p:sp>
        <p:nvSpPr>
          <p:cNvPr id="6" name="Slide Number Placeholder 7"/>
          <p:cNvSpPr>
            <a:spLocks noGrp="1"/>
          </p:cNvSpPr>
          <p:nvPr>
            <p:ph type="sldNum" sz="quarter" idx="12"/>
          </p:nvPr>
        </p:nvSpPr>
        <p:spPr>
          <a:xfrm>
            <a:off x="6800458" y="6401302"/>
            <a:ext cx="2133600" cy="365125"/>
          </a:xfrm>
        </p:spPr>
        <p:txBody>
          <a:bodyPr/>
          <a:lstStyle/>
          <a:p>
            <a:fld id="{92586830-87D9-8B43-8F0E-8FD3FEDA1409}" type="slidenum">
              <a:rPr lang="en-US" sz="1800" smtClean="0">
                <a:solidFill>
                  <a:prstClr val="black">
                    <a:tint val="75000"/>
                  </a:prstClr>
                </a:solidFill>
              </a:rPr>
              <a:pPr/>
              <a:t>66</a:t>
            </a:fld>
            <a:endParaRPr lang="en-US" sz="1800" dirty="0">
              <a:solidFill>
                <a:prstClr val="black">
                  <a:tint val="75000"/>
                </a:prstClr>
              </a:solidFill>
            </a:endParaRPr>
          </a:p>
        </p:txBody>
      </p:sp>
      <p:sp>
        <p:nvSpPr>
          <p:cNvPr id="7" name="TextBox 6"/>
          <p:cNvSpPr txBox="1"/>
          <p:nvPr/>
        </p:nvSpPr>
        <p:spPr>
          <a:xfrm rot="21006558">
            <a:off x="1058648" y="3977236"/>
            <a:ext cx="7217229" cy="2062103"/>
          </a:xfrm>
          <a:prstGeom prst="rect">
            <a:avLst/>
          </a:prstGeom>
          <a:solidFill>
            <a:srgbClr val="CCECFF"/>
          </a:solidFill>
        </p:spPr>
        <p:txBody>
          <a:bodyPr wrap="square" rtlCol="0">
            <a:spAutoFit/>
          </a:bodyPr>
          <a:lstStyle/>
          <a:p>
            <a:pPr algn="ctr" defTabSz="457200"/>
            <a:r>
              <a:rPr lang="en-US" sz="4800" kern="1200" dirty="0" smtClean="0">
                <a:solidFill>
                  <a:prstClr val="black"/>
                </a:solidFill>
                <a:latin typeface="Calibri"/>
                <a:ea typeface="+mn-ea"/>
                <a:cs typeface="+mn-cs"/>
              </a:rPr>
              <a:t>There are lots of background materials…</a:t>
            </a:r>
          </a:p>
          <a:p>
            <a:pPr algn="ctr" defTabSz="457200"/>
            <a:r>
              <a:rPr lang="en-US" sz="3200" kern="1200" dirty="0" smtClean="0">
                <a:solidFill>
                  <a:prstClr val="black"/>
                </a:solidFill>
                <a:latin typeface="Calibri"/>
                <a:ea typeface="+mn-ea"/>
                <a:cs typeface="+mn-cs"/>
              </a:rPr>
              <a:t>(we'll </a:t>
            </a:r>
            <a:r>
              <a:rPr lang="en-US" sz="3200" kern="1200" dirty="0" smtClean="0">
                <a:solidFill>
                  <a:prstClr val="black"/>
                </a:solidFill>
                <a:latin typeface="Calibri"/>
                <a:ea typeface="+mn-ea"/>
                <a:cs typeface="+mn-cs"/>
              </a:rPr>
              <a:t>go light on these for now)</a:t>
            </a:r>
            <a:endParaRPr lang="en-US" sz="3200" kern="1200" dirty="0">
              <a:solidFill>
                <a:prstClr val="black"/>
              </a:solidFill>
              <a:latin typeface="Calibri"/>
              <a:ea typeface="+mn-ea"/>
              <a:cs typeface="+mn-cs"/>
            </a:endParaRPr>
          </a:p>
        </p:txBody>
      </p:sp>
    </p:spTree>
    <p:extLst>
      <p:ext uri="{BB962C8B-B14F-4D97-AF65-F5344CB8AC3E}">
        <p14:creationId xmlns:p14="http://schemas.microsoft.com/office/powerpoint/2010/main" val="391163596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Box 6"/>
          <p:cNvSpPr txBox="1"/>
          <p:nvPr/>
        </p:nvSpPr>
        <p:spPr>
          <a:xfrm>
            <a:off x="974570" y="6232487"/>
            <a:ext cx="7423484" cy="369332"/>
          </a:xfrm>
          <a:prstGeom prst="rect">
            <a:avLst/>
          </a:prstGeom>
          <a:solidFill>
            <a:schemeClr val="bg1">
              <a:lumMod val="95000"/>
            </a:schemeClr>
          </a:solidFill>
        </p:spPr>
        <p:txBody>
          <a:bodyPr wrap="square" rtlCol="0">
            <a:spAutoFit/>
          </a:bodyPr>
          <a:lstStyle/>
          <a:p>
            <a:pPr algn="ctr" defTabSz="457200"/>
            <a:r>
              <a:rPr lang="en-US" sz="1800" kern="1200" dirty="0">
                <a:solidFill>
                  <a:prstClr val="black"/>
                </a:solidFill>
                <a:latin typeface="Calibri"/>
                <a:ea typeface="+mn-ea"/>
                <a:cs typeface="+mn-cs"/>
              </a:rPr>
              <a:t>Imagine – Decompose – Specify – </a:t>
            </a:r>
            <a:r>
              <a:rPr lang="en-US" sz="1800" kern="1200" dirty="0" err="1">
                <a:solidFill>
                  <a:prstClr val="black"/>
                </a:solidFill>
                <a:latin typeface="Calibri"/>
                <a:ea typeface="+mn-ea"/>
                <a:cs typeface="+mn-cs"/>
              </a:rPr>
              <a:t>Binarize</a:t>
            </a:r>
            <a:r>
              <a:rPr lang="en-US" sz="1800" kern="1200" dirty="0">
                <a:solidFill>
                  <a:prstClr val="black"/>
                </a:solidFill>
                <a:latin typeface="Calibri"/>
                <a:ea typeface="+mn-ea"/>
                <a:cs typeface="+mn-cs"/>
              </a:rPr>
              <a:t> – </a:t>
            </a:r>
            <a:r>
              <a:rPr lang="en-US" sz="1800" b="1" kern="1200" dirty="0">
                <a:solidFill>
                  <a:prstClr val="black"/>
                </a:solidFill>
                <a:latin typeface="Calibri"/>
                <a:ea typeface="+mn-ea"/>
                <a:cs typeface="+mn-cs"/>
              </a:rPr>
              <a:t>Execute</a:t>
            </a:r>
            <a:r>
              <a:rPr lang="en-US" sz="1800" kern="1200" dirty="0">
                <a:solidFill>
                  <a:prstClr val="black"/>
                </a:solidFill>
                <a:latin typeface="Calibri"/>
                <a:ea typeface="+mn-ea"/>
                <a:cs typeface="+mn-cs"/>
              </a:rPr>
              <a:t> – Compare – Debug! </a:t>
            </a:r>
          </a:p>
        </p:txBody>
      </p:sp>
      <p:sp>
        <p:nvSpPr>
          <p:cNvPr id="5" name="TextBox 4"/>
          <p:cNvSpPr txBox="1"/>
          <p:nvPr/>
        </p:nvSpPr>
        <p:spPr>
          <a:xfrm>
            <a:off x="215317" y="194513"/>
            <a:ext cx="3401942" cy="646331"/>
          </a:xfrm>
          <a:prstGeom prst="rect">
            <a:avLst/>
          </a:prstGeom>
          <a:solidFill>
            <a:schemeClr val="bg1">
              <a:lumMod val="95000"/>
            </a:schemeClr>
          </a:solidFill>
        </p:spPr>
        <p:txBody>
          <a:bodyPr wrap="square" rtlCol="0">
            <a:spAutoFit/>
          </a:bodyPr>
          <a:lstStyle/>
          <a:p>
            <a:pPr defTabSz="457200"/>
            <a:r>
              <a:rPr lang="en-US" sz="3600" kern="1200" dirty="0" smtClean="0">
                <a:solidFill>
                  <a:prstClr val="black"/>
                </a:solidFill>
                <a:latin typeface="Cambria"/>
                <a:ea typeface="+mn-ea"/>
                <a:cs typeface="Cambria"/>
              </a:rPr>
              <a:t>Codes and Data</a:t>
            </a:r>
            <a:endParaRPr lang="en-US" sz="3600" b="1" i="1" kern="1200" dirty="0">
              <a:solidFill>
                <a:srgbClr val="008000"/>
              </a:solidFill>
              <a:latin typeface="Cambria"/>
              <a:ea typeface="+mn-ea"/>
              <a:cs typeface="Cambria"/>
            </a:endParaRPr>
          </a:p>
        </p:txBody>
      </p:sp>
    </p:spTree>
    <p:extLst>
      <p:ext uri="{BB962C8B-B14F-4D97-AF65-F5344CB8AC3E}">
        <p14:creationId xmlns:p14="http://schemas.microsoft.com/office/powerpoint/2010/main" val="170323393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p:cNvSpPr txBox="1"/>
          <p:nvPr/>
        </p:nvSpPr>
        <p:spPr>
          <a:xfrm>
            <a:off x="974570" y="6232487"/>
            <a:ext cx="7423484" cy="369332"/>
          </a:xfrm>
          <a:prstGeom prst="rect">
            <a:avLst/>
          </a:prstGeom>
          <a:solidFill>
            <a:schemeClr val="bg1">
              <a:lumMod val="95000"/>
            </a:schemeClr>
          </a:solidFill>
        </p:spPr>
        <p:txBody>
          <a:bodyPr wrap="square" rtlCol="0">
            <a:spAutoFit/>
          </a:bodyPr>
          <a:lstStyle/>
          <a:p>
            <a:pPr algn="ctr" defTabSz="457200"/>
            <a:r>
              <a:rPr lang="en-US" sz="1800" kern="1200" dirty="0">
                <a:solidFill>
                  <a:prstClr val="black"/>
                </a:solidFill>
                <a:latin typeface="Calibri"/>
                <a:ea typeface="+mn-ea"/>
                <a:cs typeface="+mn-cs"/>
              </a:rPr>
              <a:t>Imagine – Decompose – Specify – </a:t>
            </a:r>
            <a:r>
              <a:rPr lang="en-US" sz="1800" kern="1200" dirty="0" err="1">
                <a:solidFill>
                  <a:prstClr val="black"/>
                </a:solidFill>
                <a:latin typeface="Calibri"/>
                <a:ea typeface="+mn-ea"/>
                <a:cs typeface="+mn-cs"/>
              </a:rPr>
              <a:t>Binarize</a:t>
            </a:r>
            <a:r>
              <a:rPr lang="en-US" sz="1800" kern="1200" dirty="0">
                <a:solidFill>
                  <a:prstClr val="black"/>
                </a:solidFill>
                <a:latin typeface="Calibri"/>
                <a:ea typeface="+mn-ea"/>
                <a:cs typeface="+mn-cs"/>
              </a:rPr>
              <a:t> – Execute – </a:t>
            </a:r>
            <a:r>
              <a:rPr lang="en-US" sz="1800" b="1" kern="1200" dirty="0">
                <a:solidFill>
                  <a:prstClr val="black"/>
                </a:solidFill>
                <a:latin typeface="Calibri"/>
                <a:ea typeface="+mn-ea"/>
                <a:cs typeface="+mn-cs"/>
              </a:rPr>
              <a:t>Compare</a:t>
            </a:r>
            <a:r>
              <a:rPr lang="en-US" sz="1800" kern="1200" dirty="0">
                <a:solidFill>
                  <a:prstClr val="black"/>
                </a:solidFill>
                <a:latin typeface="Calibri"/>
                <a:ea typeface="+mn-ea"/>
                <a:cs typeface="+mn-cs"/>
              </a:rPr>
              <a:t> – Debug! </a:t>
            </a:r>
          </a:p>
        </p:txBody>
      </p:sp>
      <p:sp>
        <p:nvSpPr>
          <p:cNvPr id="5" name="TextBox 4"/>
          <p:cNvSpPr txBox="1"/>
          <p:nvPr/>
        </p:nvSpPr>
        <p:spPr>
          <a:xfrm>
            <a:off x="215317" y="194513"/>
            <a:ext cx="3401942" cy="646331"/>
          </a:xfrm>
          <a:prstGeom prst="rect">
            <a:avLst/>
          </a:prstGeom>
          <a:solidFill>
            <a:schemeClr val="bg1">
              <a:lumMod val="95000"/>
            </a:schemeClr>
          </a:solidFill>
        </p:spPr>
        <p:txBody>
          <a:bodyPr wrap="square" rtlCol="0">
            <a:spAutoFit/>
          </a:bodyPr>
          <a:lstStyle/>
          <a:p>
            <a:pPr defTabSz="457200"/>
            <a:r>
              <a:rPr lang="en-US" sz="3600" kern="1200" dirty="0" smtClean="0">
                <a:solidFill>
                  <a:prstClr val="black"/>
                </a:solidFill>
                <a:latin typeface="Cambria"/>
                <a:ea typeface="+mn-ea"/>
                <a:cs typeface="Cambria"/>
              </a:rPr>
              <a:t>Codes and Data</a:t>
            </a:r>
            <a:endParaRPr lang="en-US" sz="3600" b="1" i="1" kern="1200" dirty="0">
              <a:solidFill>
                <a:srgbClr val="008000"/>
              </a:solidFill>
              <a:latin typeface="Cambria"/>
              <a:ea typeface="+mn-ea"/>
              <a:cs typeface="Cambria"/>
            </a:endParaRPr>
          </a:p>
        </p:txBody>
      </p:sp>
    </p:spTree>
    <p:extLst>
      <p:ext uri="{BB962C8B-B14F-4D97-AF65-F5344CB8AC3E}">
        <p14:creationId xmlns:p14="http://schemas.microsoft.com/office/powerpoint/2010/main" val="195238232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4653" y="246898"/>
            <a:ext cx="7772400" cy="730289"/>
          </a:xfrm>
        </p:spPr>
        <p:txBody>
          <a:bodyPr>
            <a:normAutofit/>
          </a:bodyPr>
          <a:lstStyle/>
          <a:p>
            <a:r>
              <a:rPr lang="en-US" sz="3600" dirty="0" smtClean="0"/>
              <a:t>Motivating slides… initial day(s)</a:t>
            </a:r>
            <a:endParaRPr lang="en-US" sz="3600" dirty="0"/>
          </a:p>
        </p:txBody>
      </p:sp>
      <p:sp>
        <p:nvSpPr>
          <p:cNvPr id="6" name="Slide Number Placeholder 7"/>
          <p:cNvSpPr>
            <a:spLocks noGrp="1"/>
          </p:cNvSpPr>
          <p:nvPr>
            <p:ph type="sldNum" sz="quarter" idx="12"/>
          </p:nvPr>
        </p:nvSpPr>
        <p:spPr>
          <a:xfrm>
            <a:off x="6800458" y="6401302"/>
            <a:ext cx="2133600" cy="365125"/>
          </a:xfrm>
        </p:spPr>
        <p:txBody>
          <a:bodyPr/>
          <a:lstStyle/>
          <a:p>
            <a:fld id="{92586830-87D9-8B43-8F0E-8FD3FEDA1409}" type="slidenum">
              <a:rPr lang="en-US" sz="1800" smtClean="0">
                <a:solidFill>
                  <a:prstClr val="black">
                    <a:tint val="75000"/>
                  </a:prstClr>
                </a:solidFill>
              </a:rPr>
              <a:pPr/>
              <a:t>69</a:t>
            </a:fld>
            <a:endParaRPr lang="en-US" sz="1800" dirty="0">
              <a:solidFill>
                <a:prstClr val="black">
                  <a:tint val="75000"/>
                </a:prstClr>
              </a:solidFill>
            </a:endParaRPr>
          </a:p>
        </p:txBody>
      </p:sp>
    </p:spTree>
    <p:extLst>
      <p:ext uri="{BB962C8B-B14F-4D97-AF65-F5344CB8AC3E}">
        <p14:creationId xmlns:p14="http://schemas.microsoft.com/office/powerpoint/2010/main" val="20539575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27" name="Shape 39"/>
          <p:cNvSpPr txBox="1"/>
          <p:nvPr/>
        </p:nvSpPr>
        <p:spPr>
          <a:xfrm rot="20970918">
            <a:off x="219941" y="405663"/>
            <a:ext cx="2559524" cy="622504"/>
          </a:xfrm>
          <a:prstGeom prst="rect">
            <a:avLst/>
          </a:prstGeom>
          <a:solidFill>
            <a:srgbClr val="CC99FF"/>
          </a:solidFill>
        </p:spPr>
        <p:txBody>
          <a:bodyPr lIns="91425" tIns="91425" rIns="91425" bIns="91425" anchor="ctr" anchorCtr="0">
            <a:noAutofit/>
          </a:bodyPr>
          <a:lstStyle/>
          <a:p>
            <a:pPr algn="ctr">
              <a:spcBef>
                <a:spcPts val="0"/>
              </a:spcBef>
              <a:buNone/>
            </a:pPr>
            <a:r>
              <a:rPr lang="en" sz="2400" b="1" dirty="0">
                <a:solidFill>
                  <a:schemeClr val="tx1"/>
                </a:solidFill>
                <a:latin typeface="Droid Serif"/>
                <a:ea typeface="Droid Serif"/>
                <a:cs typeface="Droid Serif"/>
                <a:sym typeface="Droid Serif"/>
              </a:rPr>
              <a:t>Welcome back!</a:t>
            </a:r>
          </a:p>
        </p:txBody>
      </p:sp>
      <p:sp>
        <p:nvSpPr>
          <p:cNvPr id="12" name="TextBox 11"/>
          <p:cNvSpPr txBox="1"/>
          <p:nvPr/>
        </p:nvSpPr>
        <p:spPr>
          <a:xfrm>
            <a:off x="3476976" y="395620"/>
            <a:ext cx="4989689" cy="1938992"/>
          </a:xfrm>
          <a:prstGeom prst="rect">
            <a:avLst/>
          </a:prstGeom>
          <a:solidFill>
            <a:schemeClr val="bg1">
              <a:lumMod val="85000"/>
            </a:schemeClr>
          </a:solidFill>
        </p:spPr>
        <p:txBody>
          <a:bodyPr wrap="square" rtlCol="0">
            <a:spAutoFit/>
          </a:bodyPr>
          <a:lstStyle/>
          <a:p>
            <a:r>
              <a:rPr lang="en-US" sz="2400" dirty="0" smtClean="0">
                <a:latin typeface="Cambria" panose="02040503050406030204" pitchFamily="18" charset="0"/>
              </a:rPr>
              <a:t>Today's teams… </a:t>
            </a:r>
          </a:p>
          <a:p>
            <a:endParaRPr lang="en-US" sz="2400" dirty="0">
              <a:latin typeface="Cambria" panose="02040503050406030204" pitchFamily="18" charset="0"/>
            </a:endParaRPr>
          </a:p>
          <a:p>
            <a:r>
              <a:rPr lang="en-US" sz="2400" dirty="0" smtClean="0">
                <a:latin typeface="Cambria" panose="02040503050406030204" pitchFamily="18" charset="0"/>
              </a:rPr>
              <a:t>Find the others that have something in common with the </a:t>
            </a:r>
            <a:r>
              <a:rPr lang="en-US" sz="2400" b="1" i="1" dirty="0" smtClean="0">
                <a:latin typeface="Cambria" panose="02040503050406030204" pitchFamily="18" charset="0"/>
              </a:rPr>
              <a:t>second </a:t>
            </a:r>
            <a:r>
              <a:rPr lang="en-US" sz="2400" dirty="0" smtClean="0">
                <a:latin typeface="Cambria" panose="02040503050406030204" pitchFamily="18" charset="0"/>
              </a:rPr>
              <a:t>picture on your </a:t>
            </a:r>
            <a:r>
              <a:rPr lang="en-US" sz="2400" dirty="0" err="1" smtClean="0">
                <a:latin typeface="Cambria" panose="02040503050406030204" pitchFamily="18" charset="0"/>
              </a:rPr>
              <a:t>namecard</a:t>
            </a:r>
            <a:r>
              <a:rPr lang="en-US" sz="2400" dirty="0" smtClean="0">
                <a:latin typeface="Cambria" panose="02040503050406030204" pitchFamily="18" charset="0"/>
              </a:rPr>
              <a:t>…</a:t>
            </a:r>
            <a:endParaRPr lang="en-US" sz="2400" dirty="0">
              <a:latin typeface="Cambria" panose="02040503050406030204" pitchFamily="18" charset="0"/>
            </a:endParaRPr>
          </a:p>
        </p:txBody>
      </p:sp>
      <p:sp>
        <p:nvSpPr>
          <p:cNvPr id="2" name="TextBox 1"/>
          <p:cNvSpPr txBox="1"/>
          <p:nvPr/>
        </p:nvSpPr>
        <p:spPr>
          <a:xfrm>
            <a:off x="269215" y="4048219"/>
            <a:ext cx="7136297" cy="2308324"/>
          </a:xfrm>
          <a:prstGeom prst="rect">
            <a:avLst/>
          </a:prstGeom>
          <a:noFill/>
        </p:spPr>
        <p:txBody>
          <a:bodyPr wrap="square" rtlCol="0">
            <a:spAutoFit/>
          </a:bodyPr>
          <a:lstStyle/>
          <a:p>
            <a:r>
              <a:rPr lang="en-US" sz="3600" dirty="0" smtClean="0">
                <a:latin typeface="Cambria" panose="02040503050406030204" pitchFamily="18" charset="0"/>
              </a:rPr>
              <a:t>Lunch orders: </a:t>
            </a:r>
          </a:p>
          <a:p>
            <a:endParaRPr lang="en-US" sz="3600" dirty="0">
              <a:latin typeface="Cambria" panose="02040503050406030204" pitchFamily="18" charset="0"/>
            </a:endParaRPr>
          </a:p>
          <a:p>
            <a:r>
              <a:rPr lang="en-US" sz="3600" dirty="0" smtClean="0">
                <a:latin typeface="Cambria" panose="02040503050406030204" pitchFamily="18" charset="0"/>
              </a:rPr>
              <a:t>	Today:   </a:t>
            </a:r>
            <a:r>
              <a:rPr lang="en-US" sz="3600" b="1" i="1" dirty="0" smtClean="0">
                <a:latin typeface="Cambria" panose="02040503050406030204" pitchFamily="18" charset="0"/>
              </a:rPr>
              <a:t>Island Taco</a:t>
            </a:r>
            <a:endParaRPr lang="en-US" sz="3600" b="1" i="1" dirty="0">
              <a:latin typeface="Cambria" panose="02040503050406030204" pitchFamily="18" charset="0"/>
            </a:endParaRPr>
          </a:p>
          <a:p>
            <a:r>
              <a:rPr lang="en-US" sz="3600" dirty="0" smtClean="0">
                <a:latin typeface="Cambria" panose="02040503050406030204" pitchFamily="18" charset="0"/>
              </a:rPr>
              <a:t>	</a:t>
            </a:r>
            <a:r>
              <a:rPr lang="en-US" sz="3600" dirty="0" smtClean="0">
                <a:solidFill>
                  <a:schemeClr val="bg1">
                    <a:lumMod val="75000"/>
                  </a:schemeClr>
                </a:solidFill>
                <a:latin typeface="Cambria" panose="02040503050406030204" pitchFamily="18" charset="0"/>
              </a:rPr>
              <a:t>(Tomorrow:   </a:t>
            </a:r>
            <a:r>
              <a:rPr lang="en-US" sz="3600" b="1" i="1" dirty="0" smtClean="0">
                <a:solidFill>
                  <a:schemeClr val="bg1">
                    <a:lumMod val="75000"/>
                  </a:schemeClr>
                </a:solidFill>
                <a:latin typeface="Cambria" panose="02040503050406030204" pitchFamily="18" charset="0"/>
              </a:rPr>
              <a:t>Gina's</a:t>
            </a:r>
            <a:r>
              <a:rPr lang="en-US" sz="3600" dirty="0" smtClean="0">
                <a:solidFill>
                  <a:schemeClr val="bg1">
                    <a:lumMod val="75000"/>
                  </a:schemeClr>
                </a:solidFill>
                <a:latin typeface="Cambria" panose="02040503050406030204" pitchFamily="18" charset="0"/>
              </a:rPr>
              <a:t>)</a:t>
            </a:r>
            <a:r>
              <a:rPr lang="en-US" sz="3600" b="1" i="1" dirty="0" smtClean="0">
                <a:solidFill>
                  <a:schemeClr val="bg1">
                    <a:lumMod val="75000"/>
                  </a:schemeClr>
                </a:solidFill>
                <a:latin typeface="Cambria" panose="02040503050406030204" pitchFamily="18" charset="0"/>
              </a:rPr>
              <a:t> </a:t>
            </a:r>
            <a:endParaRPr lang="en-US" sz="3600" b="1" i="1" dirty="0">
              <a:solidFill>
                <a:schemeClr val="bg1">
                  <a:lumMod val="75000"/>
                </a:schemeClr>
              </a:solidFill>
              <a:latin typeface="Cambria" panose="02040503050406030204" pitchFamily="18" charset="0"/>
            </a:endParaRPr>
          </a:p>
        </p:txBody>
      </p:sp>
      <p:sp>
        <p:nvSpPr>
          <p:cNvPr id="5" name="TextBox 4"/>
          <p:cNvSpPr txBox="1"/>
          <p:nvPr/>
        </p:nvSpPr>
        <p:spPr>
          <a:xfrm>
            <a:off x="1240057" y="2879819"/>
            <a:ext cx="6165455" cy="707886"/>
          </a:xfrm>
          <a:prstGeom prst="rect">
            <a:avLst/>
          </a:prstGeom>
          <a:noFill/>
        </p:spPr>
        <p:txBody>
          <a:bodyPr wrap="square" rtlCol="0">
            <a:spAutoFit/>
          </a:bodyPr>
          <a:lstStyle/>
          <a:p>
            <a:pPr algn="ctr"/>
            <a:r>
              <a:rPr lang="en-US" sz="2000" dirty="0" smtClean="0">
                <a:latin typeface="Cambria" panose="02040503050406030204" pitchFamily="18" charset="0"/>
              </a:rPr>
              <a:t>Again, introduce yourselves – and find something each pair has in common (that the third person doesn't)</a:t>
            </a:r>
            <a:endParaRPr lang="en-US" sz="2000" b="1" i="1" dirty="0">
              <a:latin typeface="Cambria" panose="02040503050406030204" pitchFamily="18" charset="0"/>
            </a:endParaRPr>
          </a:p>
        </p:txBody>
      </p:sp>
    </p:spTree>
    <p:extLst>
      <p:ext uri="{BB962C8B-B14F-4D97-AF65-F5344CB8AC3E}">
        <p14:creationId xmlns:p14="http://schemas.microsoft.com/office/powerpoint/2010/main" val="1136981100"/>
      </p:ext>
    </p:extLst>
  </p:cSld>
  <p:clrMapOvr>
    <a:masterClrMapping/>
  </p:clrMapOvr>
  <p:transition spd="slow">
    <p:cut/>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1686"/>
            <a:ext cx="7772400" cy="1470025"/>
          </a:xfrm>
        </p:spPr>
        <p:txBody>
          <a:bodyPr>
            <a:normAutofit/>
          </a:bodyPr>
          <a:lstStyle/>
          <a:p>
            <a:r>
              <a:rPr lang="en-US" sz="3200" dirty="0" smtClean="0"/>
              <a:t>Understanding Block Encoding and Decoding</a:t>
            </a:r>
            <a:endParaRPr lang="en-US" sz="3200" dirty="0"/>
          </a:p>
        </p:txBody>
      </p:sp>
      <p:sp>
        <p:nvSpPr>
          <p:cNvPr id="4" name="TextBox 3"/>
          <p:cNvSpPr txBox="1"/>
          <p:nvPr/>
        </p:nvSpPr>
        <p:spPr>
          <a:xfrm>
            <a:off x="5067721" y="211686"/>
            <a:ext cx="3772776" cy="369332"/>
          </a:xfrm>
          <a:prstGeom prst="rect">
            <a:avLst/>
          </a:prstGeom>
          <a:noFill/>
        </p:spPr>
        <p:txBody>
          <a:bodyPr wrap="square" rtlCol="0">
            <a:spAutoFit/>
          </a:bodyPr>
          <a:lstStyle/>
          <a:p>
            <a:pPr defTabSz="457200"/>
            <a:r>
              <a:rPr lang="en-US" sz="1800" kern="1200" dirty="0" smtClean="0">
                <a:solidFill>
                  <a:prstClr val="black"/>
                </a:solidFill>
                <a:latin typeface="Calibri"/>
                <a:ea typeface="+mn-ea"/>
                <a:cs typeface="+mn-cs"/>
              </a:rPr>
              <a:t>Name(s):  _______________________</a:t>
            </a:r>
            <a:endParaRPr lang="en-US" sz="1800" kern="1200" dirty="0">
              <a:solidFill>
                <a:prstClr val="black"/>
              </a:solidFill>
              <a:latin typeface="Calibri"/>
              <a:ea typeface="+mn-ea"/>
              <a:cs typeface="+mn-cs"/>
            </a:endParaRPr>
          </a:p>
        </p:txBody>
      </p:sp>
      <p:sp>
        <p:nvSpPr>
          <p:cNvPr id="5" name="TextBox 4"/>
          <p:cNvSpPr txBox="1"/>
          <p:nvPr/>
        </p:nvSpPr>
        <p:spPr>
          <a:xfrm>
            <a:off x="851404" y="1426542"/>
            <a:ext cx="4122245" cy="1477328"/>
          </a:xfrm>
          <a:prstGeom prst="rect">
            <a:avLst/>
          </a:prstGeom>
          <a:noFill/>
        </p:spPr>
        <p:txBody>
          <a:bodyPr wrap="square" rtlCol="0">
            <a:spAutoFit/>
          </a:bodyPr>
          <a:lstStyle/>
          <a:p>
            <a:pPr defTabSz="457200"/>
            <a:r>
              <a:rPr lang="en-US" sz="1800" kern="1200" dirty="0" smtClean="0">
                <a:solidFill>
                  <a:prstClr val="black"/>
                </a:solidFill>
                <a:latin typeface="Cambria"/>
                <a:ea typeface="+mn-ea"/>
                <a:cs typeface="Cambria"/>
              </a:rPr>
              <a:t>In the space below, create a set of building instructions so that a friend can make the exact same LEGO tower shown in the picture.</a:t>
            </a:r>
          </a:p>
          <a:p>
            <a:pPr defTabSz="457200"/>
            <a:endParaRPr lang="en-US" sz="1800" kern="1200" dirty="0" smtClean="0">
              <a:solidFill>
                <a:prstClr val="black"/>
              </a:solidFill>
              <a:latin typeface="Cambria"/>
              <a:ea typeface="+mn-ea"/>
              <a:cs typeface="Cambria"/>
            </a:endParaRPr>
          </a:p>
        </p:txBody>
      </p:sp>
      <p:pic>
        <p:nvPicPr>
          <p:cNvPr id="6" name="Picture 5" descr="LEGOEncodingDay1Tower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2702" y="1407119"/>
            <a:ext cx="3084392" cy="2205334"/>
          </a:xfrm>
          <a:prstGeom prst="rect">
            <a:avLst/>
          </a:prstGeom>
        </p:spPr>
      </p:pic>
      <p:sp>
        <p:nvSpPr>
          <p:cNvPr id="8" name="TextBox 7"/>
          <p:cNvSpPr txBox="1"/>
          <p:nvPr/>
        </p:nvSpPr>
        <p:spPr>
          <a:xfrm>
            <a:off x="270453" y="6008466"/>
            <a:ext cx="8713331" cy="307777"/>
          </a:xfrm>
          <a:prstGeom prst="rect">
            <a:avLst/>
          </a:prstGeom>
          <a:noFill/>
        </p:spPr>
        <p:txBody>
          <a:bodyPr wrap="square" rtlCol="0">
            <a:spAutoFit/>
          </a:bodyPr>
          <a:lstStyle/>
          <a:p>
            <a:pPr algn="ctr" defTabSz="457200"/>
            <a:r>
              <a:rPr lang="en-US" kern="1200" dirty="0" smtClean="0">
                <a:solidFill>
                  <a:prstClr val="black"/>
                </a:solidFill>
                <a:latin typeface="Cambria"/>
                <a:ea typeface="+mn-ea"/>
                <a:cs typeface="Cambria"/>
              </a:rPr>
              <a:t>How clear were your instructions? How precise? Was a friend able to follow them to build the correct tower?</a:t>
            </a:r>
            <a:endParaRPr lang="en-US" kern="1200" dirty="0">
              <a:solidFill>
                <a:prstClr val="black"/>
              </a:solidFill>
              <a:latin typeface="Cambria"/>
              <a:ea typeface="+mn-ea"/>
              <a:cs typeface="Cambria"/>
            </a:endParaRPr>
          </a:p>
        </p:txBody>
      </p:sp>
      <p:sp>
        <p:nvSpPr>
          <p:cNvPr id="9" name="Slide Number Placeholder 8"/>
          <p:cNvSpPr>
            <a:spLocks noGrp="1"/>
          </p:cNvSpPr>
          <p:nvPr>
            <p:ph type="sldNum" sz="quarter" idx="12"/>
          </p:nvPr>
        </p:nvSpPr>
        <p:spPr/>
        <p:txBody>
          <a:bodyPr/>
          <a:lstStyle/>
          <a:p>
            <a:fld id="{2966CD3D-0431-4A4E-BFF4-7144CA6AFCF2}" type="slidenum">
              <a:rPr lang="en-US" smtClean="0">
                <a:solidFill>
                  <a:prstClr val="black">
                    <a:tint val="75000"/>
                  </a:prstClr>
                </a:solidFill>
              </a:rPr>
              <a:pPr/>
              <a:t>70</a:t>
            </a:fld>
            <a:endParaRPr lang="en-US">
              <a:solidFill>
                <a:prstClr val="black">
                  <a:tint val="75000"/>
                </a:prstClr>
              </a:solidFill>
            </a:endParaRPr>
          </a:p>
        </p:txBody>
      </p:sp>
    </p:spTree>
    <p:extLst>
      <p:ext uri="{BB962C8B-B14F-4D97-AF65-F5344CB8AC3E}">
        <p14:creationId xmlns:p14="http://schemas.microsoft.com/office/powerpoint/2010/main" val="188330274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14757" y="211686"/>
            <a:ext cx="3772776" cy="369332"/>
          </a:xfrm>
          <a:prstGeom prst="rect">
            <a:avLst/>
          </a:prstGeom>
          <a:noFill/>
        </p:spPr>
        <p:txBody>
          <a:bodyPr wrap="square" rtlCol="0">
            <a:spAutoFit/>
          </a:bodyPr>
          <a:lstStyle/>
          <a:p>
            <a:pPr defTabSz="457200"/>
            <a:r>
              <a:rPr lang="en-US" sz="1800" kern="1200" dirty="0" smtClean="0">
                <a:solidFill>
                  <a:prstClr val="black"/>
                </a:solidFill>
                <a:latin typeface="Calibri"/>
                <a:ea typeface="+mn-ea"/>
                <a:cs typeface="+mn-cs"/>
              </a:rPr>
              <a:t>Name(s):  _______________________</a:t>
            </a:r>
            <a:endParaRPr lang="en-US" sz="1800" kern="1200" dirty="0">
              <a:solidFill>
                <a:prstClr val="black"/>
              </a:solidFill>
              <a:latin typeface="Calibri"/>
              <a:ea typeface="+mn-ea"/>
              <a:cs typeface="+mn-cs"/>
            </a:endParaRPr>
          </a:p>
        </p:txBody>
      </p:sp>
      <p:sp>
        <p:nvSpPr>
          <p:cNvPr id="5" name="TextBox 4"/>
          <p:cNvSpPr txBox="1"/>
          <p:nvPr/>
        </p:nvSpPr>
        <p:spPr>
          <a:xfrm>
            <a:off x="851404" y="687878"/>
            <a:ext cx="4122245" cy="2031325"/>
          </a:xfrm>
          <a:prstGeom prst="rect">
            <a:avLst/>
          </a:prstGeom>
          <a:noFill/>
        </p:spPr>
        <p:txBody>
          <a:bodyPr wrap="square" rtlCol="0">
            <a:spAutoFit/>
          </a:bodyPr>
          <a:lstStyle/>
          <a:p>
            <a:pPr defTabSz="457200"/>
            <a:r>
              <a:rPr lang="en-US" sz="1800" kern="1200" dirty="0" smtClean="0">
                <a:solidFill>
                  <a:prstClr val="black"/>
                </a:solidFill>
                <a:latin typeface="Cambria"/>
                <a:ea typeface="+mn-ea"/>
                <a:cs typeface="Cambria"/>
              </a:rPr>
              <a:t>Now try describing the four attributes of each block to help you make instructions: color, size, position, and orientation.</a:t>
            </a:r>
          </a:p>
          <a:p>
            <a:pPr defTabSz="457200"/>
            <a:endParaRPr lang="en-US" sz="1800" kern="1200" dirty="0" smtClean="0">
              <a:solidFill>
                <a:prstClr val="black"/>
              </a:solidFill>
              <a:latin typeface="Cambria"/>
              <a:ea typeface="+mn-ea"/>
              <a:cs typeface="Cambria"/>
            </a:endParaRPr>
          </a:p>
          <a:p>
            <a:pPr defTabSz="457200"/>
            <a:r>
              <a:rPr lang="en-US" sz="1800" kern="1200" dirty="0" smtClean="0">
                <a:solidFill>
                  <a:prstClr val="black"/>
                </a:solidFill>
                <a:latin typeface="Cambria"/>
                <a:ea typeface="+mn-ea"/>
                <a:cs typeface="Cambria"/>
              </a:rPr>
              <a:t>Do these four attributes fully describe each LEGO block in the tower?</a:t>
            </a:r>
          </a:p>
        </p:txBody>
      </p:sp>
      <p:pic>
        <p:nvPicPr>
          <p:cNvPr id="6" name="Picture 5" descr="LEGOEncodingDay1Tower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2702" y="687878"/>
            <a:ext cx="3084392" cy="2205334"/>
          </a:xfrm>
          <a:prstGeom prst="rect">
            <a:avLst/>
          </a:prstGeom>
        </p:spPr>
      </p:pic>
      <p:graphicFrame>
        <p:nvGraphicFramePr>
          <p:cNvPr id="7" name="Content Placeholder 6"/>
          <p:cNvGraphicFramePr>
            <a:graphicFrameLocks/>
          </p:cNvGraphicFramePr>
          <p:nvPr>
            <p:extLst>
              <p:ext uri="{D42A27DB-BD31-4B8C-83A1-F6EECF244321}">
                <p14:modId xmlns:p14="http://schemas.microsoft.com/office/powerpoint/2010/main" val="3418777518"/>
              </p:ext>
            </p:extLst>
          </p:nvPr>
        </p:nvGraphicFramePr>
        <p:xfrm>
          <a:off x="851403" y="3010111"/>
          <a:ext cx="7465690" cy="3515719"/>
        </p:xfrm>
        <a:graphic>
          <a:graphicData uri="http://schemas.openxmlformats.org/drawingml/2006/table">
            <a:tbl>
              <a:tblPr firstRow="1" bandRow="1">
                <a:tableStyleId>{9D7B26C5-4107-4FEC-AEDC-1716B250A1EF}</a:tableStyleId>
              </a:tblPr>
              <a:tblGrid>
                <a:gridCol w="1994661"/>
                <a:gridCol w="1877473"/>
                <a:gridCol w="1960124"/>
                <a:gridCol w="1633432"/>
              </a:tblGrid>
              <a:tr h="449563">
                <a:tc>
                  <a:txBody>
                    <a:bodyPr/>
                    <a:lstStyle/>
                    <a:p>
                      <a:r>
                        <a:rPr lang="en-US" sz="1400" dirty="0" smtClean="0"/>
                        <a:t>Color</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Size</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Orientation</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Position</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022052">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022052">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022052">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8" name="Slide Number Placeholder 7"/>
          <p:cNvSpPr>
            <a:spLocks noGrp="1"/>
          </p:cNvSpPr>
          <p:nvPr>
            <p:ph type="sldNum" sz="quarter" idx="12"/>
          </p:nvPr>
        </p:nvSpPr>
        <p:spPr/>
        <p:txBody>
          <a:bodyPr/>
          <a:lstStyle/>
          <a:p>
            <a:fld id="{2966CD3D-0431-4A4E-BFF4-7144CA6AFCF2}" type="slidenum">
              <a:rPr lang="en-US" smtClean="0">
                <a:solidFill>
                  <a:prstClr val="black">
                    <a:tint val="75000"/>
                  </a:prstClr>
                </a:solidFill>
              </a:rPr>
              <a:pPr/>
              <a:t>71</a:t>
            </a:fld>
            <a:endParaRPr lang="en-US">
              <a:solidFill>
                <a:prstClr val="black">
                  <a:tint val="75000"/>
                </a:prstClr>
              </a:solidFill>
            </a:endParaRPr>
          </a:p>
        </p:txBody>
      </p:sp>
      <p:sp>
        <p:nvSpPr>
          <p:cNvPr id="9" name="TextBox 8"/>
          <p:cNvSpPr txBox="1"/>
          <p:nvPr/>
        </p:nvSpPr>
        <p:spPr>
          <a:xfrm>
            <a:off x="851403" y="211686"/>
            <a:ext cx="3922167" cy="461665"/>
          </a:xfrm>
          <a:prstGeom prst="rect">
            <a:avLst/>
          </a:prstGeom>
          <a:noFill/>
        </p:spPr>
        <p:txBody>
          <a:bodyPr wrap="none" rtlCol="0">
            <a:spAutoFit/>
          </a:bodyPr>
          <a:lstStyle/>
          <a:p>
            <a:pPr defTabSz="457200"/>
            <a:r>
              <a:rPr lang="en-US" sz="2400" b="1" kern="1200" dirty="0" smtClean="0">
                <a:solidFill>
                  <a:prstClr val="black"/>
                </a:solidFill>
                <a:latin typeface="Calibri"/>
                <a:ea typeface="+mn-ea"/>
                <a:cs typeface="+mn-cs"/>
              </a:rPr>
              <a:t>Block Encoding and Decoding</a:t>
            </a:r>
            <a:endParaRPr lang="en-US" sz="2400" b="1" kern="1200" dirty="0">
              <a:solidFill>
                <a:prstClr val="black"/>
              </a:solidFill>
              <a:latin typeface="Calibri"/>
              <a:ea typeface="+mn-ea"/>
              <a:cs typeface="+mn-cs"/>
            </a:endParaRPr>
          </a:p>
        </p:txBody>
      </p:sp>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1214280" y="3562920"/>
              <a:ext cx="2777760" cy="616680"/>
            </p14:xfrm>
          </p:contentPart>
        </mc:Choice>
        <mc:Fallback>
          <p:pic>
            <p:nvPicPr>
              <p:cNvPr id="2" name="Ink 1"/>
              <p:cNvPicPr/>
              <p:nvPr/>
            </p:nvPicPr>
            <p:blipFill>
              <a:blip r:embed="rId4"/>
              <a:stretch>
                <a:fillRect/>
              </a:stretch>
            </p:blipFill>
            <p:spPr>
              <a:xfrm>
                <a:off x="1204920" y="3553560"/>
                <a:ext cx="2796480" cy="635400"/>
              </a:xfrm>
              <a:prstGeom prst="rect">
                <a:avLst/>
              </a:prstGeom>
            </p:spPr>
          </p:pic>
        </mc:Fallback>
      </mc:AlternateContent>
    </p:spTree>
    <p:extLst>
      <p:ext uri="{BB962C8B-B14F-4D97-AF65-F5344CB8AC3E}">
        <p14:creationId xmlns:p14="http://schemas.microsoft.com/office/powerpoint/2010/main" val="312314714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67721" y="211686"/>
            <a:ext cx="3772776" cy="369332"/>
          </a:xfrm>
          <a:prstGeom prst="rect">
            <a:avLst/>
          </a:prstGeom>
          <a:noFill/>
        </p:spPr>
        <p:txBody>
          <a:bodyPr wrap="square" rtlCol="0">
            <a:spAutoFit/>
          </a:bodyPr>
          <a:lstStyle/>
          <a:p>
            <a:pPr defTabSz="457200"/>
            <a:r>
              <a:rPr lang="en-US" sz="1800" kern="1200" dirty="0" smtClean="0">
                <a:solidFill>
                  <a:prstClr val="black"/>
                </a:solidFill>
                <a:latin typeface="Calibri"/>
                <a:ea typeface="+mn-ea"/>
                <a:cs typeface="+mn-cs"/>
              </a:rPr>
              <a:t>Name(s):  _______________________</a:t>
            </a:r>
            <a:endParaRPr lang="en-US" sz="1800" kern="1200" dirty="0">
              <a:solidFill>
                <a:prstClr val="black"/>
              </a:solidFill>
              <a:latin typeface="Calibri"/>
              <a:ea typeface="+mn-ea"/>
              <a:cs typeface="+mn-cs"/>
            </a:endParaRPr>
          </a:p>
        </p:txBody>
      </p:sp>
      <p:sp>
        <p:nvSpPr>
          <p:cNvPr id="5" name="TextBox 4"/>
          <p:cNvSpPr txBox="1"/>
          <p:nvPr/>
        </p:nvSpPr>
        <p:spPr>
          <a:xfrm>
            <a:off x="851404" y="687878"/>
            <a:ext cx="4122245" cy="2031325"/>
          </a:xfrm>
          <a:prstGeom prst="rect">
            <a:avLst/>
          </a:prstGeom>
          <a:noFill/>
        </p:spPr>
        <p:txBody>
          <a:bodyPr wrap="square" rtlCol="0">
            <a:spAutoFit/>
          </a:bodyPr>
          <a:lstStyle/>
          <a:p>
            <a:pPr defTabSz="457200"/>
            <a:r>
              <a:rPr lang="en-US" sz="1800" kern="1200" dirty="0" smtClean="0">
                <a:solidFill>
                  <a:prstClr val="black"/>
                </a:solidFill>
                <a:latin typeface="Cambria"/>
                <a:ea typeface="+mn-ea"/>
                <a:cs typeface="Cambria"/>
              </a:rPr>
              <a:t>We want to be able to describe all the attributes in </a:t>
            </a:r>
            <a:r>
              <a:rPr lang="en-US" sz="1800" i="1" kern="1200" dirty="0" smtClean="0">
                <a:solidFill>
                  <a:prstClr val="black"/>
                </a:solidFill>
                <a:latin typeface="Cambria"/>
                <a:ea typeface="+mn-ea"/>
                <a:cs typeface="Cambria"/>
              </a:rPr>
              <a:t>binary</a:t>
            </a:r>
            <a:r>
              <a:rPr lang="en-US" sz="1800" kern="1200" dirty="0" smtClean="0">
                <a:solidFill>
                  <a:prstClr val="black"/>
                </a:solidFill>
                <a:latin typeface="Cambria"/>
                <a:ea typeface="+mn-ea"/>
                <a:cs typeface="Cambria"/>
              </a:rPr>
              <a:t> encoding. Let’s start with </a:t>
            </a:r>
            <a:r>
              <a:rPr lang="en-US" sz="1800" b="1" kern="1200" dirty="0" smtClean="0">
                <a:solidFill>
                  <a:prstClr val="black"/>
                </a:solidFill>
                <a:latin typeface="Cambria"/>
                <a:ea typeface="+mn-ea"/>
                <a:cs typeface="Cambria"/>
              </a:rPr>
              <a:t>color</a:t>
            </a:r>
            <a:r>
              <a:rPr lang="en-US" sz="1800" kern="1200" dirty="0" smtClean="0">
                <a:solidFill>
                  <a:prstClr val="black"/>
                </a:solidFill>
                <a:latin typeface="Cambria"/>
                <a:ea typeface="+mn-ea"/>
                <a:cs typeface="Cambria"/>
              </a:rPr>
              <a:t> and </a:t>
            </a:r>
            <a:r>
              <a:rPr lang="en-US" sz="1800" b="1" kern="1200" dirty="0" smtClean="0">
                <a:solidFill>
                  <a:prstClr val="black"/>
                </a:solidFill>
                <a:latin typeface="Cambria"/>
                <a:ea typeface="+mn-ea"/>
                <a:cs typeface="Cambria"/>
              </a:rPr>
              <a:t>size</a:t>
            </a:r>
            <a:r>
              <a:rPr lang="en-US" sz="1800" kern="1200" dirty="0" smtClean="0">
                <a:solidFill>
                  <a:prstClr val="black"/>
                </a:solidFill>
                <a:latin typeface="Cambria"/>
                <a:ea typeface="+mn-ea"/>
                <a:cs typeface="Cambria"/>
              </a:rPr>
              <a:t>.</a:t>
            </a:r>
          </a:p>
          <a:p>
            <a:pPr defTabSz="457200"/>
            <a:endParaRPr lang="en-US" sz="1800" kern="1200" dirty="0">
              <a:solidFill>
                <a:prstClr val="black"/>
              </a:solidFill>
              <a:latin typeface="Cambria"/>
              <a:ea typeface="+mn-ea"/>
              <a:cs typeface="Cambria"/>
            </a:endParaRPr>
          </a:p>
          <a:p>
            <a:pPr defTabSz="457200"/>
            <a:r>
              <a:rPr lang="en-US" sz="1800" kern="1200" dirty="0" smtClean="0">
                <a:solidFill>
                  <a:prstClr val="black"/>
                </a:solidFill>
                <a:latin typeface="Cambria"/>
                <a:ea typeface="+mn-ea"/>
                <a:cs typeface="Cambria"/>
              </a:rPr>
              <a:t>In the table below, make a </a:t>
            </a:r>
            <a:r>
              <a:rPr lang="en-US" sz="1800" i="1" kern="1200" dirty="0" smtClean="0">
                <a:solidFill>
                  <a:prstClr val="black"/>
                </a:solidFill>
                <a:latin typeface="Cambria"/>
                <a:ea typeface="+mn-ea"/>
                <a:cs typeface="Cambria"/>
              </a:rPr>
              <a:t>legend</a:t>
            </a:r>
            <a:r>
              <a:rPr lang="en-US" sz="1800" kern="1200" dirty="0" smtClean="0">
                <a:solidFill>
                  <a:prstClr val="black"/>
                </a:solidFill>
                <a:latin typeface="Cambria"/>
                <a:ea typeface="+mn-ea"/>
                <a:cs typeface="Cambria"/>
              </a:rPr>
              <a:t> that matches each color and size to its binary encoding. </a:t>
            </a:r>
          </a:p>
        </p:txBody>
      </p:sp>
      <p:pic>
        <p:nvPicPr>
          <p:cNvPr id="6" name="Picture 5" descr="LEGOEncodingDay1Tower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2702" y="687878"/>
            <a:ext cx="3084392" cy="2205334"/>
          </a:xfrm>
          <a:prstGeom prst="rect">
            <a:avLst/>
          </a:prstGeom>
        </p:spPr>
      </p:pic>
      <p:graphicFrame>
        <p:nvGraphicFramePr>
          <p:cNvPr id="7" name="Content Placeholder 6"/>
          <p:cNvGraphicFramePr>
            <a:graphicFrameLocks/>
          </p:cNvGraphicFramePr>
          <p:nvPr>
            <p:extLst>
              <p:ext uri="{D42A27DB-BD31-4B8C-83A1-F6EECF244321}">
                <p14:modId xmlns:p14="http://schemas.microsoft.com/office/powerpoint/2010/main" val="4010206823"/>
              </p:ext>
            </p:extLst>
          </p:nvPr>
        </p:nvGraphicFramePr>
        <p:xfrm>
          <a:off x="851403" y="3010111"/>
          <a:ext cx="7465690" cy="3515719"/>
        </p:xfrm>
        <a:graphic>
          <a:graphicData uri="http://schemas.openxmlformats.org/drawingml/2006/table">
            <a:tbl>
              <a:tblPr firstRow="1" bandRow="1">
                <a:tableStyleId>{9D7B26C5-4107-4FEC-AEDC-1716B250A1EF}</a:tableStyleId>
              </a:tblPr>
              <a:tblGrid>
                <a:gridCol w="1994661"/>
                <a:gridCol w="1877473"/>
                <a:gridCol w="1960124"/>
                <a:gridCol w="1633432"/>
              </a:tblGrid>
              <a:tr h="449563">
                <a:tc>
                  <a:txBody>
                    <a:bodyPr/>
                    <a:lstStyle/>
                    <a:p>
                      <a:r>
                        <a:rPr lang="en-US" sz="1400" dirty="0" smtClean="0"/>
                        <a:t>Color</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Binary</a:t>
                      </a:r>
                      <a:r>
                        <a:rPr lang="en-US" sz="1400" baseline="0" dirty="0" smtClean="0"/>
                        <a:t> Color</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Size</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Binary Size</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022052">
                <a:tc>
                  <a:txBody>
                    <a:bodyPr/>
                    <a:lstStyle/>
                    <a:p>
                      <a:r>
                        <a:rPr lang="en-US" sz="1400" dirty="0" smtClean="0"/>
                        <a:t>Red</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2 x 4</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022052">
                <a:tc>
                  <a:txBody>
                    <a:bodyPr/>
                    <a:lstStyle/>
                    <a:p>
                      <a:r>
                        <a:rPr lang="en-US" sz="1400" dirty="0" smtClean="0"/>
                        <a:t>Yellow</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2 x 3</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022052">
                <a:tc>
                  <a:txBody>
                    <a:bodyPr/>
                    <a:lstStyle/>
                    <a:p>
                      <a:r>
                        <a:rPr lang="en-US" sz="1400" dirty="0" smtClean="0"/>
                        <a:t>Black</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2 x 2</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2" name="Slide Number Placeholder 1"/>
          <p:cNvSpPr>
            <a:spLocks noGrp="1"/>
          </p:cNvSpPr>
          <p:nvPr>
            <p:ph type="sldNum" sz="quarter" idx="12"/>
          </p:nvPr>
        </p:nvSpPr>
        <p:spPr/>
        <p:txBody>
          <a:bodyPr/>
          <a:lstStyle/>
          <a:p>
            <a:fld id="{2966CD3D-0431-4A4E-BFF4-7144CA6AFCF2}" type="slidenum">
              <a:rPr lang="en-US" smtClean="0">
                <a:solidFill>
                  <a:prstClr val="black">
                    <a:tint val="75000"/>
                  </a:prstClr>
                </a:solidFill>
              </a:rPr>
              <a:pPr/>
              <a:t>72</a:t>
            </a:fld>
            <a:endParaRPr lang="en-US">
              <a:solidFill>
                <a:prstClr val="black">
                  <a:tint val="75000"/>
                </a:prstClr>
              </a:solidFill>
            </a:endParaRPr>
          </a:p>
        </p:txBody>
      </p:sp>
      <p:sp>
        <p:nvSpPr>
          <p:cNvPr id="8" name="TextBox 7"/>
          <p:cNvSpPr txBox="1"/>
          <p:nvPr/>
        </p:nvSpPr>
        <p:spPr>
          <a:xfrm>
            <a:off x="851403" y="211686"/>
            <a:ext cx="3922167" cy="461665"/>
          </a:xfrm>
          <a:prstGeom prst="rect">
            <a:avLst/>
          </a:prstGeom>
          <a:noFill/>
        </p:spPr>
        <p:txBody>
          <a:bodyPr wrap="none" rtlCol="0">
            <a:spAutoFit/>
          </a:bodyPr>
          <a:lstStyle/>
          <a:p>
            <a:pPr defTabSz="457200"/>
            <a:r>
              <a:rPr lang="en-US" sz="2400" b="1" kern="1200" dirty="0" smtClean="0">
                <a:solidFill>
                  <a:prstClr val="black"/>
                </a:solidFill>
                <a:latin typeface="Calibri"/>
                <a:ea typeface="+mn-ea"/>
                <a:cs typeface="+mn-cs"/>
              </a:rPr>
              <a:t>Block Encoding and Decoding</a:t>
            </a:r>
            <a:endParaRPr lang="en-US" sz="2400" b="1" kern="1200" dirty="0">
              <a:solidFill>
                <a:prstClr val="black"/>
              </a:solidFill>
              <a:latin typeface="Calibri"/>
              <a:ea typeface="+mn-ea"/>
              <a:cs typeface="+mn-cs"/>
            </a:endParaRPr>
          </a:p>
        </p:txBody>
      </p:sp>
    </p:spTree>
    <p:extLst>
      <p:ext uri="{BB962C8B-B14F-4D97-AF65-F5344CB8AC3E}">
        <p14:creationId xmlns:p14="http://schemas.microsoft.com/office/powerpoint/2010/main" val="130083410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le 21"/>
          <p:cNvGraphicFramePr>
            <a:graphicFrameLocks noGrp="1"/>
          </p:cNvGraphicFramePr>
          <p:nvPr>
            <p:extLst>
              <p:ext uri="{D42A27DB-BD31-4B8C-83A1-F6EECF244321}">
                <p14:modId xmlns:p14="http://schemas.microsoft.com/office/powerpoint/2010/main" val="2659653745"/>
              </p:ext>
            </p:extLst>
          </p:nvPr>
        </p:nvGraphicFramePr>
        <p:xfrm>
          <a:off x="3760271" y="5746856"/>
          <a:ext cx="4662816" cy="486686"/>
        </p:xfrm>
        <a:graphic>
          <a:graphicData uri="http://schemas.openxmlformats.org/drawingml/2006/table">
            <a:tbl>
              <a:tblPr bandCol="1">
                <a:tableStyleId>{9D7B26C5-4107-4FEC-AEDC-1716B250A1EF}</a:tableStyleId>
              </a:tblPr>
              <a:tblGrid>
                <a:gridCol w="291426"/>
                <a:gridCol w="291426"/>
                <a:gridCol w="291426"/>
                <a:gridCol w="291426"/>
                <a:gridCol w="291426"/>
                <a:gridCol w="291426"/>
                <a:gridCol w="291426"/>
                <a:gridCol w="291426"/>
                <a:gridCol w="291426"/>
                <a:gridCol w="291426"/>
                <a:gridCol w="291426"/>
                <a:gridCol w="291426"/>
                <a:gridCol w="291426"/>
                <a:gridCol w="291426"/>
                <a:gridCol w="291426"/>
                <a:gridCol w="291426"/>
              </a:tblGrid>
              <a:tr h="486686">
                <a:tc>
                  <a:txBody>
                    <a:bodyPr/>
                    <a:lstStyle/>
                    <a:p>
                      <a:pPr algn="ctr"/>
                      <a:r>
                        <a:rPr lang="en-US" sz="1600" b="1" dirty="0" smtClean="0"/>
                        <a:t>0</a:t>
                      </a:r>
                      <a:endParaRPr lang="en-US" sz="1600" b="1" dirty="0"/>
                    </a:p>
                  </a:txBody>
                  <a:tcPr marL="0" marR="0" marT="0" marB="0"/>
                </a:tc>
                <a:tc>
                  <a:txBody>
                    <a:bodyPr/>
                    <a:lstStyle/>
                    <a:p>
                      <a:pPr algn="ctr"/>
                      <a:r>
                        <a:rPr lang="en-US" sz="1600" b="1" dirty="0" smtClean="0"/>
                        <a:t>1</a:t>
                      </a:r>
                      <a:endParaRPr lang="en-US" sz="1600" b="1" dirty="0"/>
                    </a:p>
                  </a:txBody>
                  <a:tcPr marL="0" marR="0" marT="0" marB="0"/>
                </a:tc>
                <a:tc>
                  <a:txBody>
                    <a:bodyPr/>
                    <a:lstStyle/>
                    <a:p>
                      <a:pPr algn="ctr"/>
                      <a:r>
                        <a:rPr lang="en-US" sz="1600" b="1" dirty="0" smtClean="0"/>
                        <a:t>2</a:t>
                      </a:r>
                      <a:endParaRPr lang="en-US" sz="1600" b="1" dirty="0"/>
                    </a:p>
                  </a:txBody>
                  <a:tcPr marL="0" marR="0" marT="0" marB="0"/>
                </a:tc>
                <a:tc>
                  <a:txBody>
                    <a:bodyPr/>
                    <a:lstStyle/>
                    <a:p>
                      <a:pPr algn="ctr"/>
                      <a:r>
                        <a:rPr lang="en-US" sz="1600" b="1" dirty="0" smtClean="0"/>
                        <a:t>3</a:t>
                      </a:r>
                      <a:endParaRPr lang="en-US" sz="1600" b="1" dirty="0"/>
                    </a:p>
                  </a:txBody>
                  <a:tcPr marL="0" marR="0" marT="0" marB="0"/>
                </a:tc>
                <a:tc>
                  <a:txBody>
                    <a:bodyPr/>
                    <a:lstStyle/>
                    <a:p>
                      <a:pPr algn="ctr"/>
                      <a:r>
                        <a:rPr lang="en-US" sz="1600" b="1" dirty="0" smtClean="0"/>
                        <a:t>4</a:t>
                      </a:r>
                      <a:endParaRPr lang="en-US" sz="1600" b="1" dirty="0"/>
                    </a:p>
                  </a:txBody>
                  <a:tcPr marL="0" marR="0" marT="0" marB="0"/>
                </a:tc>
                <a:tc>
                  <a:txBody>
                    <a:bodyPr/>
                    <a:lstStyle/>
                    <a:p>
                      <a:pPr algn="ctr"/>
                      <a:r>
                        <a:rPr lang="en-US" sz="1600" b="1" dirty="0" smtClean="0"/>
                        <a:t>5</a:t>
                      </a:r>
                      <a:endParaRPr lang="en-US" sz="1600" b="1" dirty="0"/>
                    </a:p>
                  </a:txBody>
                  <a:tcPr marL="0" marR="0" marT="0" marB="0"/>
                </a:tc>
                <a:tc>
                  <a:txBody>
                    <a:bodyPr/>
                    <a:lstStyle/>
                    <a:p>
                      <a:pPr algn="ctr"/>
                      <a:r>
                        <a:rPr lang="en-US" sz="1600" b="1" dirty="0" smtClean="0"/>
                        <a:t>6</a:t>
                      </a:r>
                      <a:endParaRPr lang="en-US" sz="1600" b="1" dirty="0"/>
                    </a:p>
                  </a:txBody>
                  <a:tcPr marL="0" marR="0" marT="0" marB="0"/>
                </a:tc>
                <a:tc>
                  <a:txBody>
                    <a:bodyPr/>
                    <a:lstStyle/>
                    <a:p>
                      <a:pPr algn="ctr"/>
                      <a:r>
                        <a:rPr lang="en-US" sz="1600" b="1" dirty="0" smtClean="0"/>
                        <a:t>7</a:t>
                      </a:r>
                      <a:endParaRPr lang="en-US" sz="1600" b="1" dirty="0"/>
                    </a:p>
                  </a:txBody>
                  <a:tcPr marL="0" marR="0" marT="0" marB="0"/>
                </a:tc>
                <a:tc>
                  <a:txBody>
                    <a:bodyPr/>
                    <a:lstStyle/>
                    <a:p>
                      <a:pPr algn="ctr"/>
                      <a:r>
                        <a:rPr lang="en-US" sz="1600" b="1" dirty="0" smtClean="0"/>
                        <a:t>8</a:t>
                      </a:r>
                      <a:endParaRPr lang="en-US" sz="1600" b="1" dirty="0"/>
                    </a:p>
                  </a:txBody>
                  <a:tcPr marL="0" marR="0" marT="0" marB="0"/>
                </a:tc>
                <a:tc>
                  <a:txBody>
                    <a:bodyPr/>
                    <a:lstStyle/>
                    <a:p>
                      <a:pPr algn="ctr"/>
                      <a:r>
                        <a:rPr lang="en-US" sz="1600" b="1" dirty="0" smtClean="0"/>
                        <a:t>9</a:t>
                      </a:r>
                      <a:endParaRPr lang="en-US" sz="1600" b="1" dirty="0"/>
                    </a:p>
                  </a:txBody>
                  <a:tcPr marL="0" marR="0" marT="0" marB="0"/>
                </a:tc>
                <a:tc>
                  <a:txBody>
                    <a:bodyPr/>
                    <a:lstStyle/>
                    <a:p>
                      <a:pPr algn="ctr"/>
                      <a:r>
                        <a:rPr lang="en-US" sz="1600" b="1" dirty="0" smtClean="0"/>
                        <a:t>10</a:t>
                      </a:r>
                      <a:endParaRPr lang="en-US" sz="1600" b="1" dirty="0"/>
                    </a:p>
                  </a:txBody>
                  <a:tcPr marL="0" marR="0" marT="0" marB="0"/>
                </a:tc>
                <a:tc>
                  <a:txBody>
                    <a:bodyPr/>
                    <a:lstStyle/>
                    <a:p>
                      <a:pPr algn="ctr"/>
                      <a:r>
                        <a:rPr lang="en-US" sz="1600" b="1" dirty="0" smtClean="0"/>
                        <a:t>11</a:t>
                      </a:r>
                      <a:endParaRPr lang="en-US" sz="1600" b="1" dirty="0"/>
                    </a:p>
                  </a:txBody>
                  <a:tcPr marL="0" marR="0" marT="0" marB="0"/>
                </a:tc>
                <a:tc>
                  <a:txBody>
                    <a:bodyPr/>
                    <a:lstStyle/>
                    <a:p>
                      <a:pPr algn="ctr"/>
                      <a:r>
                        <a:rPr lang="en-US" sz="1600" b="1" dirty="0" smtClean="0"/>
                        <a:t>12</a:t>
                      </a:r>
                      <a:endParaRPr lang="en-US" sz="1600" b="1" dirty="0"/>
                    </a:p>
                  </a:txBody>
                  <a:tcPr marL="0" marR="0" marT="0" marB="0"/>
                </a:tc>
                <a:tc>
                  <a:txBody>
                    <a:bodyPr/>
                    <a:lstStyle/>
                    <a:p>
                      <a:pPr algn="ctr"/>
                      <a:r>
                        <a:rPr lang="en-US" sz="1600" b="1" dirty="0" smtClean="0"/>
                        <a:t>13</a:t>
                      </a:r>
                      <a:endParaRPr lang="en-US" sz="1600" b="1" dirty="0"/>
                    </a:p>
                  </a:txBody>
                  <a:tcPr marL="0" marR="0" marT="0" marB="0"/>
                </a:tc>
                <a:tc>
                  <a:txBody>
                    <a:bodyPr/>
                    <a:lstStyle/>
                    <a:p>
                      <a:pPr algn="ctr"/>
                      <a:r>
                        <a:rPr lang="en-US" sz="1600" b="1" spc="0" dirty="0" smtClean="0"/>
                        <a:t>14</a:t>
                      </a:r>
                      <a:endParaRPr lang="en-US" sz="1600" b="1" spc="0" dirty="0"/>
                    </a:p>
                  </a:txBody>
                  <a:tcPr marL="0" marR="0" marT="0" marB="0"/>
                </a:tc>
                <a:tc>
                  <a:txBody>
                    <a:bodyPr/>
                    <a:lstStyle/>
                    <a:p>
                      <a:pPr algn="ctr"/>
                      <a:r>
                        <a:rPr lang="en-US" sz="1600" b="1" dirty="0" smtClean="0"/>
                        <a:t>15</a:t>
                      </a:r>
                    </a:p>
                  </a:txBody>
                  <a:tcPr marL="0" marR="0" marT="0" marB="0"/>
                </a:tc>
              </a:tr>
            </a:tbl>
          </a:graphicData>
        </a:graphic>
      </p:graphicFrame>
      <p:grpSp>
        <p:nvGrpSpPr>
          <p:cNvPr id="23" name="Group 22"/>
          <p:cNvGrpSpPr/>
          <p:nvPr/>
        </p:nvGrpSpPr>
        <p:grpSpPr>
          <a:xfrm>
            <a:off x="3758188" y="1161911"/>
            <a:ext cx="4668806" cy="4584945"/>
            <a:chOff x="2132014" y="974768"/>
            <a:chExt cx="4668806" cy="4584945"/>
          </a:xfrm>
        </p:grpSpPr>
        <p:pic>
          <p:nvPicPr>
            <p:cNvPr id="24" name="Picture 23" descr="Screen Shot 2014-05-21 at 10.22.22 AM.png"/>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134097" y="2110901"/>
              <a:ext cx="3522980" cy="3448812"/>
            </a:xfrm>
            <a:prstGeom prst="rect">
              <a:avLst/>
            </a:prstGeom>
          </p:spPr>
        </p:pic>
        <p:pic>
          <p:nvPicPr>
            <p:cNvPr id="25" name="Picture 24" descr="Screen Shot 2014-05-21 at 10.22.22 AM.png"/>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277840" y="2105019"/>
              <a:ext cx="3522980" cy="3448812"/>
            </a:xfrm>
            <a:prstGeom prst="rect">
              <a:avLst/>
            </a:prstGeom>
          </p:spPr>
        </p:pic>
        <p:pic>
          <p:nvPicPr>
            <p:cNvPr id="26" name="Picture 25" descr="Screen Shot 2014-05-21 at 10.22.22 AM.png"/>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273933" y="974768"/>
              <a:ext cx="3522980" cy="3448812"/>
            </a:xfrm>
            <a:prstGeom prst="rect">
              <a:avLst/>
            </a:prstGeom>
          </p:spPr>
        </p:pic>
        <p:pic>
          <p:nvPicPr>
            <p:cNvPr id="27" name="Picture 26" descr="Screen Shot 2014-05-21 at 10.22.22 AM.png"/>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132014" y="974768"/>
              <a:ext cx="3522980" cy="3448812"/>
            </a:xfrm>
            <a:prstGeom prst="rect">
              <a:avLst/>
            </a:prstGeom>
          </p:spPr>
        </p:pic>
      </p:grpSp>
      <p:graphicFrame>
        <p:nvGraphicFramePr>
          <p:cNvPr id="28" name="Table 27"/>
          <p:cNvGraphicFramePr>
            <a:graphicFrameLocks noGrp="1"/>
          </p:cNvGraphicFramePr>
          <p:nvPr>
            <p:extLst>
              <p:ext uri="{D42A27DB-BD31-4B8C-83A1-F6EECF244321}">
                <p14:modId xmlns:p14="http://schemas.microsoft.com/office/powerpoint/2010/main" val="618764198"/>
              </p:ext>
            </p:extLst>
          </p:nvPr>
        </p:nvGraphicFramePr>
        <p:xfrm>
          <a:off x="3150173" y="1181005"/>
          <a:ext cx="608015" cy="4559968"/>
        </p:xfrm>
        <a:graphic>
          <a:graphicData uri="http://schemas.openxmlformats.org/drawingml/2006/table">
            <a:tbl>
              <a:tblPr firstRow="1" bandRow="1">
                <a:tableStyleId>{9D7B26C5-4107-4FEC-AEDC-1716B250A1EF}</a:tableStyleId>
              </a:tblPr>
              <a:tblGrid>
                <a:gridCol w="608015"/>
              </a:tblGrid>
              <a:tr h="284998">
                <a:tc>
                  <a:txBody>
                    <a:bodyPr/>
                    <a:lstStyle/>
                    <a:p>
                      <a:pPr algn="r"/>
                      <a:r>
                        <a:rPr lang="en-US" sz="1600" dirty="0" smtClean="0"/>
                        <a:t>15</a:t>
                      </a:r>
                      <a:endParaRPr lang="en-US" sz="1600" b="1" dirty="0"/>
                    </a:p>
                  </a:txBody>
                  <a:tcPr marT="0" marB="0"/>
                </a:tc>
              </a:tr>
              <a:tr h="284998">
                <a:tc>
                  <a:txBody>
                    <a:bodyPr/>
                    <a:lstStyle/>
                    <a:p>
                      <a:pPr algn="r"/>
                      <a:r>
                        <a:rPr lang="en-US" sz="1600" b="1" dirty="0" smtClean="0"/>
                        <a:t>14</a:t>
                      </a:r>
                      <a:endParaRPr lang="en-US" sz="1600" b="1" dirty="0"/>
                    </a:p>
                  </a:txBody>
                  <a:tcPr marT="0" marB="0"/>
                </a:tc>
              </a:tr>
              <a:tr h="284998">
                <a:tc>
                  <a:txBody>
                    <a:bodyPr/>
                    <a:lstStyle/>
                    <a:p>
                      <a:pPr algn="r"/>
                      <a:r>
                        <a:rPr lang="en-US" sz="1600" b="1" dirty="0" smtClean="0"/>
                        <a:t>13</a:t>
                      </a:r>
                    </a:p>
                  </a:txBody>
                  <a:tcPr marT="0" marB="0"/>
                </a:tc>
              </a:tr>
              <a:tr h="284998">
                <a:tc>
                  <a:txBody>
                    <a:bodyPr/>
                    <a:lstStyle/>
                    <a:p>
                      <a:pPr algn="r"/>
                      <a:r>
                        <a:rPr lang="en-US" sz="1600" b="1" dirty="0" smtClean="0"/>
                        <a:t>12</a:t>
                      </a:r>
                      <a:endParaRPr lang="en-US" sz="1600" b="1" dirty="0"/>
                    </a:p>
                  </a:txBody>
                  <a:tcPr marT="0" marB="0"/>
                </a:tc>
              </a:tr>
              <a:tr h="284998">
                <a:tc>
                  <a:txBody>
                    <a:bodyPr/>
                    <a:lstStyle/>
                    <a:p>
                      <a:pPr algn="r"/>
                      <a:r>
                        <a:rPr lang="en-US" sz="1600" b="1" dirty="0" smtClean="0"/>
                        <a:t>11</a:t>
                      </a:r>
                      <a:endParaRPr lang="en-US" sz="1600" b="1" dirty="0"/>
                    </a:p>
                  </a:txBody>
                  <a:tcPr marT="0" marB="0"/>
                </a:tc>
              </a:tr>
              <a:tr h="284998">
                <a:tc>
                  <a:txBody>
                    <a:bodyPr/>
                    <a:lstStyle/>
                    <a:p>
                      <a:pPr algn="r"/>
                      <a:r>
                        <a:rPr lang="en-US" sz="1600" b="1" dirty="0" smtClean="0"/>
                        <a:t>10</a:t>
                      </a:r>
                      <a:endParaRPr lang="en-US" sz="1600" b="1" dirty="0"/>
                    </a:p>
                  </a:txBody>
                  <a:tcPr marT="0" marB="0"/>
                </a:tc>
              </a:tr>
              <a:tr h="284998">
                <a:tc>
                  <a:txBody>
                    <a:bodyPr/>
                    <a:lstStyle/>
                    <a:p>
                      <a:pPr algn="r"/>
                      <a:r>
                        <a:rPr lang="en-US" sz="1600" b="1" dirty="0" smtClean="0"/>
                        <a:t>9</a:t>
                      </a:r>
                      <a:endParaRPr lang="en-US" sz="1600" b="1" dirty="0"/>
                    </a:p>
                  </a:txBody>
                  <a:tcPr marT="0" marB="0"/>
                </a:tc>
              </a:tr>
              <a:tr h="284998">
                <a:tc>
                  <a:txBody>
                    <a:bodyPr/>
                    <a:lstStyle/>
                    <a:p>
                      <a:pPr algn="r"/>
                      <a:r>
                        <a:rPr lang="en-US" sz="1600" b="1" dirty="0" smtClean="0"/>
                        <a:t>8</a:t>
                      </a:r>
                      <a:endParaRPr lang="en-US" sz="1600" b="1" dirty="0"/>
                    </a:p>
                  </a:txBody>
                  <a:tcPr marT="0" marB="0"/>
                </a:tc>
              </a:tr>
              <a:tr h="284998">
                <a:tc>
                  <a:txBody>
                    <a:bodyPr/>
                    <a:lstStyle/>
                    <a:p>
                      <a:pPr algn="r"/>
                      <a:r>
                        <a:rPr lang="en-US" sz="1600" b="1" dirty="0" smtClean="0"/>
                        <a:t>7</a:t>
                      </a:r>
                      <a:endParaRPr lang="en-US" sz="1600" b="1" dirty="0"/>
                    </a:p>
                  </a:txBody>
                  <a:tcPr marT="0" marB="0"/>
                </a:tc>
              </a:tr>
              <a:tr h="284998">
                <a:tc>
                  <a:txBody>
                    <a:bodyPr/>
                    <a:lstStyle/>
                    <a:p>
                      <a:pPr algn="r"/>
                      <a:r>
                        <a:rPr lang="en-US" sz="1600" b="1" dirty="0" smtClean="0"/>
                        <a:t>6</a:t>
                      </a:r>
                      <a:endParaRPr lang="en-US" sz="1600" b="1" dirty="0"/>
                    </a:p>
                  </a:txBody>
                  <a:tcPr marT="0" marB="0"/>
                </a:tc>
              </a:tr>
              <a:tr h="284998">
                <a:tc>
                  <a:txBody>
                    <a:bodyPr/>
                    <a:lstStyle/>
                    <a:p>
                      <a:pPr algn="r"/>
                      <a:r>
                        <a:rPr lang="en-US" sz="1600" b="1" dirty="0" smtClean="0"/>
                        <a:t>5</a:t>
                      </a:r>
                      <a:endParaRPr lang="en-US" sz="1600" b="1" dirty="0"/>
                    </a:p>
                  </a:txBody>
                  <a:tcPr marT="0" marB="0"/>
                </a:tc>
              </a:tr>
              <a:tr h="284998">
                <a:tc>
                  <a:txBody>
                    <a:bodyPr/>
                    <a:lstStyle/>
                    <a:p>
                      <a:pPr algn="r"/>
                      <a:r>
                        <a:rPr lang="en-US" sz="1600" b="1" dirty="0" smtClean="0"/>
                        <a:t>4</a:t>
                      </a:r>
                      <a:endParaRPr lang="en-US" sz="1600" b="1" dirty="0"/>
                    </a:p>
                  </a:txBody>
                  <a:tcPr marT="0" marB="0"/>
                </a:tc>
              </a:tr>
              <a:tr h="284998">
                <a:tc>
                  <a:txBody>
                    <a:bodyPr/>
                    <a:lstStyle/>
                    <a:p>
                      <a:pPr algn="r"/>
                      <a:r>
                        <a:rPr lang="en-US" sz="1600" b="1" dirty="0" smtClean="0"/>
                        <a:t>3</a:t>
                      </a:r>
                      <a:endParaRPr lang="en-US" sz="1600" b="1" dirty="0"/>
                    </a:p>
                  </a:txBody>
                  <a:tcPr marT="0" marB="0"/>
                </a:tc>
              </a:tr>
              <a:tr h="284998">
                <a:tc>
                  <a:txBody>
                    <a:bodyPr/>
                    <a:lstStyle/>
                    <a:p>
                      <a:pPr algn="r"/>
                      <a:r>
                        <a:rPr lang="en-US" sz="1600" b="1" dirty="0" smtClean="0"/>
                        <a:t>2</a:t>
                      </a:r>
                      <a:endParaRPr lang="en-US" sz="1600" b="1" dirty="0"/>
                    </a:p>
                  </a:txBody>
                  <a:tcPr marT="0" marB="0"/>
                </a:tc>
              </a:tr>
              <a:tr h="284998">
                <a:tc>
                  <a:txBody>
                    <a:bodyPr/>
                    <a:lstStyle/>
                    <a:p>
                      <a:pPr algn="r"/>
                      <a:r>
                        <a:rPr lang="en-US" sz="1600" b="1" dirty="0" smtClean="0"/>
                        <a:t>1</a:t>
                      </a:r>
                      <a:endParaRPr lang="en-US" sz="1600" b="1" dirty="0"/>
                    </a:p>
                  </a:txBody>
                  <a:tcPr marT="0" marB="0"/>
                </a:tc>
              </a:tr>
              <a:tr h="284998">
                <a:tc>
                  <a:txBody>
                    <a:bodyPr/>
                    <a:lstStyle/>
                    <a:p>
                      <a:pPr algn="r"/>
                      <a:r>
                        <a:rPr lang="en-US" sz="1600" b="1" dirty="0" smtClean="0"/>
                        <a:t>0</a:t>
                      </a:r>
                      <a:endParaRPr lang="en-US" sz="1600" b="1" dirty="0"/>
                    </a:p>
                  </a:txBody>
                  <a:tcPr marT="0" marB="0"/>
                </a:tc>
              </a:tr>
            </a:tbl>
          </a:graphicData>
        </a:graphic>
      </p:graphicFrame>
      <p:sp>
        <p:nvSpPr>
          <p:cNvPr id="29" name="TextBox 28"/>
          <p:cNvSpPr txBox="1"/>
          <p:nvPr/>
        </p:nvSpPr>
        <p:spPr>
          <a:xfrm>
            <a:off x="8426994" y="5650927"/>
            <a:ext cx="287258" cy="369332"/>
          </a:xfrm>
          <a:prstGeom prst="rect">
            <a:avLst/>
          </a:prstGeom>
          <a:noFill/>
        </p:spPr>
        <p:txBody>
          <a:bodyPr wrap="none" rtlCol="0">
            <a:spAutoFit/>
          </a:bodyPr>
          <a:lstStyle/>
          <a:p>
            <a:pPr defTabSz="457200"/>
            <a:r>
              <a:rPr lang="en-US" sz="1800" kern="1200" dirty="0" smtClean="0">
                <a:solidFill>
                  <a:prstClr val="black"/>
                </a:solidFill>
                <a:latin typeface="Calibri"/>
                <a:ea typeface="+mn-ea"/>
                <a:cs typeface="+mn-cs"/>
              </a:rPr>
              <a:t>x</a:t>
            </a:r>
            <a:endParaRPr lang="en-US" sz="1800" kern="1200" dirty="0">
              <a:solidFill>
                <a:prstClr val="black"/>
              </a:solidFill>
              <a:latin typeface="Calibri"/>
              <a:ea typeface="+mn-ea"/>
              <a:cs typeface="+mn-cs"/>
            </a:endParaRPr>
          </a:p>
        </p:txBody>
      </p:sp>
      <p:sp>
        <p:nvSpPr>
          <p:cNvPr id="30" name="TextBox 29"/>
          <p:cNvSpPr txBox="1"/>
          <p:nvPr/>
        </p:nvSpPr>
        <p:spPr>
          <a:xfrm>
            <a:off x="3469039" y="811673"/>
            <a:ext cx="289149" cy="369332"/>
          </a:xfrm>
          <a:prstGeom prst="rect">
            <a:avLst/>
          </a:prstGeom>
          <a:noFill/>
        </p:spPr>
        <p:txBody>
          <a:bodyPr wrap="none" rtlCol="0">
            <a:spAutoFit/>
          </a:bodyPr>
          <a:lstStyle/>
          <a:p>
            <a:pPr defTabSz="457200"/>
            <a:r>
              <a:rPr lang="en-US" sz="1800" kern="1200" dirty="0">
                <a:solidFill>
                  <a:prstClr val="black"/>
                </a:solidFill>
                <a:latin typeface="Calibri"/>
                <a:ea typeface="+mn-ea"/>
                <a:cs typeface="+mn-cs"/>
              </a:rPr>
              <a:t>y</a:t>
            </a:r>
            <a:endParaRPr lang="en-US" sz="1800" kern="1200" dirty="0" smtClean="0">
              <a:solidFill>
                <a:prstClr val="black"/>
              </a:solidFill>
              <a:latin typeface="Calibri"/>
              <a:ea typeface="+mn-ea"/>
              <a:cs typeface="+mn-cs"/>
            </a:endParaRPr>
          </a:p>
        </p:txBody>
      </p:sp>
      <p:cxnSp>
        <p:nvCxnSpPr>
          <p:cNvPr id="31" name="Straight Arrow Connector 30"/>
          <p:cNvCxnSpPr/>
          <p:nvPr/>
        </p:nvCxnSpPr>
        <p:spPr>
          <a:xfrm flipV="1">
            <a:off x="3946332" y="811673"/>
            <a:ext cx="0" cy="479996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3946332" y="5599877"/>
            <a:ext cx="4767920" cy="1176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5067721" y="211686"/>
            <a:ext cx="3772776" cy="369332"/>
          </a:xfrm>
          <a:prstGeom prst="rect">
            <a:avLst/>
          </a:prstGeom>
          <a:noFill/>
        </p:spPr>
        <p:txBody>
          <a:bodyPr wrap="square" rtlCol="0">
            <a:spAutoFit/>
          </a:bodyPr>
          <a:lstStyle/>
          <a:p>
            <a:pPr defTabSz="457200"/>
            <a:r>
              <a:rPr lang="en-US" sz="1800" kern="1200" dirty="0" smtClean="0">
                <a:solidFill>
                  <a:prstClr val="black"/>
                </a:solidFill>
                <a:latin typeface="Calibri"/>
                <a:ea typeface="+mn-ea"/>
                <a:cs typeface="+mn-cs"/>
              </a:rPr>
              <a:t>Name(s):  _______________________</a:t>
            </a:r>
            <a:endParaRPr lang="en-US" sz="1800" kern="1200" dirty="0">
              <a:solidFill>
                <a:prstClr val="black"/>
              </a:solidFill>
              <a:latin typeface="Calibri"/>
              <a:ea typeface="+mn-ea"/>
              <a:cs typeface="+mn-cs"/>
            </a:endParaRPr>
          </a:p>
        </p:txBody>
      </p:sp>
      <p:sp>
        <p:nvSpPr>
          <p:cNvPr id="37" name="TextBox 36"/>
          <p:cNvSpPr txBox="1"/>
          <p:nvPr/>
        </p:nvSpPr>
        <p:spPr>
          <a:xfrm>
            <a:off x="411562" y="1020151"/>
            <a:ext cx="2528158" cy="2031325"/>
          </a:xfrm>
          <a:prstGeom prst="rect">
            <a:avLst/>
          </a:prstGeom>
          <a:noFill/>
        </p:spPr>
        <p:txBody>
          <a:bodyPr wrap="square" rtlCol="0">
            <a:spAutoFit/>
          </a:bodyPr>
          <a:lstStyle/>
          <a:p>
            <a:pPr defTabSz="457200"/>
            <a:r>
              <a:rPr lang="en-US" sz="1800" kern="1200" dirty="0" smtClean="0">
                <a:solidFill>
                  <a:prstClr val="black"/>
                </a:solidFill>
                <a:latin typeface="Calibri"/>
                <a:ea typeface="+mn-ea"/>
                <a:cs typeface="+mn-cs"/>
              </a:rPr>
              <a:t>Next, let’s think about </a:t>
            </a:r>
            <a:r>
              <a:rPr lang="en-US" sz="1800" b="1" kern="1200" dirty="0" smtClean="0">
                <a:solidFill>
                  <a:prstClr val="black"/>
                </a:solidFill>
                <a:latin typeface="Calibri"/>
                <a:ea typeface="+mn-ea"/>
                <a:cs typeface="+mn-cs"/>
              </a:rPr>
              <a:t>position</a:t>
            </a:r>
            <a:r>
              <a:rPr lang="en-US" sz="1800" kern="1200" dirty="0" smtClean="0">
                <a:solidFill>
                  <a:prstClr val="black"/>
                </a:solidFill>
                <a:latin typeface="Calibri"/>
                <a:ea typeface="+mn-ea"/>
                <a:cs typeface="+mn-cs"/>
              </a:rPr>
              <a:t>. Look at the table you made on page 2. Did you define position the same way that your classmates did?</a:t>
            </a:r>
            <a:endParaRPr lang="en-US" sz="1800" kern="1200" dirty="0">
              <a:solidFill>
                <a:prstClr val="black"/>
              </a:solidFill>
              <a:latin typeface="Calibri"/>
              <a:ea typeface="+mn-ea"/>
              <a:cs typeface="+mn-cs"/>
            </a:endParaRPr>
          </a:p>
        </p:txBody>
      </p:sp>
      <p:sp>
        <p:nvSpPr>
          <p:cNvPr id="38" name="TextBox 37"/>
          <p:cNvSpPr txBox="1"/>
          <p:nvPr/>
        </p:nvSpPr>
        <p:spPr>
          <a:xfrm>
            <a:off x="411562" y="3715531"/>
            <a:ext cx="2528158" cy="2031325"/>
          </a:xfrm>
          <a:prstGeom prst="rect">
            <a:avLst/>
          </a:prstGeom>
          <a:noFill/>
        </p:spPr>
        <p:txBody>
          <a:bodyPr wrap="square" rtlCol="0">
            <a:spAutoFit/>
          </a:bodyPr>
          <a:lstStyle/>
          <a:p>
            <a:pPr defTabSz="457200"/>
            <a:r>
              <a:rPr lang="en-US" sz="1800" kern="1200" dirty="0" smtClean="0">
                <a:solidFill>
                  <a:prstClr val="black"/>
                </a:solidFill>
                <a:latin typeface="Calibri"/>
                <a:ea typeface="+mn-ea"/>
                <a:cs typeface="+mn-cs"/>
              </a:rPr>
              <a:t>Look at this coordinate system. If I told you the bottom left corner of the block was at x=4 and y=2, would you know exactly where the block is?</a:t>
            </a:r>
            <a:endParaRPr lang="en-US" sz="1800" kern="1200" dirty="0">
              <a:solidFill>
                <a:prstClr val="black"/>
              </a:solidFill>
              <a:latin typeface="Calibri"/>
              <a:ea typeface="+mn-ea"/>
              <a:cs typeface="+mn-cs"/>
            </a:endParaRPr>
          </a:p>
        </p:txBody>
      </p:sp>
      <p:sp>
        <p:nvSpPr>
          <p:cNvPr id="39" name="Slide Number Placeholder 38"/>
          <p:cNvSpPr>
            <a:spLocks noGrp="1"/>
          </p:cNvSpPr>
          <p:nvPr>
            <p:ph type="sldNum" sz="quarter" idx="12"/>
          </p:nvPr>
        </p:nvSpPr>
        <p:spPr/>
        <p:txBody>
          <a:bodyPr/>
          <a:lstStyle/>
          <a:p>
            <a:fld id="{2966CD3D-0431-4A4E-BFF4-7144CA6AFCF2}" type="slidenum">
              <a:rPr lang="en-US" smtClean="0">
                <a:solidFill>
                  <a:prstClr val="black">
                    <a:tint val="75000"/>
                  </a:prstClr>
                </a:solidFill>
              </a:rPr>
              <a:pPr/>
              <a:t>73</a:t>
            </a:fld>
            <a:endParaRPr lang="en-US">
              <a:solidFill>
                <a:prstClr val="black">
                  <a:tint val="75000"/>
                </a:prstClr>
              </a:solidFill>
            </a:endParaRPr>
          </a:p>
        </p:txBody>
      </p:sp>
      <p:sp>
        <p:nvSpPr>
          <p:cNvPr id="40" name="TextBox 39"/>
          <p:cNvSpPr txBox="1"/>
          <p:nvPr/>
        </p:nvSpPr>
        <p:spPr>
          <a:xfrm>
            <a:off x="411562" y="223482"/>
            <a:ext cx="3922167" cy="461665"/>
          </a:xfrm>
          <a:prstGeom prst="rect">
            <a:avLst/>
          </a:prstGeom>
          <a:noFill/>
        </p:spPr>
        <p:txBody>
          <a:bodyPr wrap="none" rtlCol="0">
            <a:spAutoFit/>
          </a:bodyPr>
          <a:lstStyle/>
          <a:p>
            <a:pPr defTabSz="457200"/>
            <a:r>
              <a:rPr lang="en-US" sz="2400" b="1" kern="1200" dirty="0" smtClean="0">
                <a:solidFill>
                  <a:prstClr val="black"/>
                </a:solidFill>
                <a:latin typeface="Calibri"/>
                <a:ea typeface="+mn-ea"/>
                <a:cs typeface="+mn-cs"/>
              </a:rPr>
              <a:t>Block Encoding and Decoding</a:t>
            </a:r>
            <a:endParaRPr lang="en-US" sz="2400" b="1" kern="1200" dirty="0">
              <a:solidFill>
                <a:prstClr val="black"/>
              </a:solidFill>
              <a:latin typeface="Calibri"/>
              <a:ea typeface="+mn-ea"/>
              <a:cs typeface="+mn-cs"/>
            </a:endParaRPr>
          </a:p>
        </p:txBody>
      </p:sp>
    </p:spTree>
    <p:extLst>
      <p:ext uri="{BB962C8B-B14F-4D97-AF65-F5344CB8AC3E}">
        <p14:creationId xmlns:p14="http://schemas.microsoft.com/office/powerpoint/2010/main" val="422624673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67721" y="211686"/>
            <a:ext cx="3772776" cy="369332"/>
          </a:xfrm>
          <a:prstGeom prst="rect">
            <a:avLst/>
          </a:prstGeom>
          <a:noFill/>
        </p:spPr>
        <p:txBody>
          <a:bodyPr wrap="square" rtlCol="0">
            <a:spAutoFit/>
          </a:bodyPr>
          <a:lstStyle/>
          <a:p>
            <a:pPr defTabSz="457200"/>
            <a:r>
              <a:rPr lang="en-US" sz="1800" kern="1200" dirty="0" smtClean="0">
                <a:solidFill>
                  <a:prstClr val="black"/>
                </a:solidFill>
                <a:latin typeface="Calibri"/>
                <a:ea typeface="+mn-ea"/>
                <a:cs typeface="+mn-cs"/>
              </a:rPr>
              <a:t>Name(s):  _______________________</a:t>
            </a:r>
            <a:endParaRPr lang="en-US" sz="1800" kern="1200" dirty="0">
              <a:solidFill>
                <a:prstClr val="black"/>
              </a:solidFill>
              <a:latin typeface="Calibri"/>
              <a:ea typeface="+mn-ea"/>
              <a:cs typeface="+mn-cs"/>
            </a:endParaRPr>
          </a:p>
        </p:txBody>
      </p:sp>
      <p:sp>
        <p:nvSpPr>
          <p:cNvPr id="5" name="TextBox 4"/>
          <p:cNvSpPr txBox="1"/>
          <p:nvPr/>
        </p:nvSpPr>
        <p:spPr>
          <a:xfrm>
            <a:off x="839155" y="1000312"/>
            <a:ext cx="4370029" cy="2308324"/>
          </a:xfrm>
          <a:prstGeom prst="rect">
            <a:avLst/>
          </a:prstGeom>
          <a:noFill/>
        </p:spPr>
        <p:txBody>
          <a:bodyPr wrap="square" rtlCol="0">
            <a:spAutoFit/>
          </a:bodyPr>
          <a:lstStyle/>
          <a:p>
            <a:pPr defTabSz="457200"/>
            <a:r>
              <a:rPr lang="en-US" sz="1800" kern="1200" dirty="0" smtClean="0">
                <a:solidFill>
                  <a:prstClr val="black"/>
                </a:solidFill>
                <a:latin typeface="Cambria"/>
                <a:ea typeface="+mn-ea"/>
                <a:cs typeface="Cambria"/>
              </a:rPr>
              <a:t>Using the coordinate system on the last page, give the position of each block in base-10 (regular counting numbers like 1, 2, 3, 4, 5…) and in binary (1, 10, 11, 100, 101…).</a:t>
            </a:r>
            <a:br>
              <a:rPr lang="en-US" sz="1800" kern="1200" dirty="0" smtClean="0">
                <a:solidFill>
                  <a:prstClr val="black"/>
                </a:solidFill>
                <a:latin typeface="Cambria"/>
                <a:ea typeface="+mn-ea"/>
                <a:cs typeface="Cambria"/>
              </a:rPr>
            </a:br>
            <a:r>
              <a:rPr lang="en-US" sz="1800" kern="1200" dirty="0" smtClean="0">
                <a:solidFill>
                  <a:prstClr val="black"/>
                </a:solidFill>
                <a:latin typeface="Cambria"/>
                <a:ea typeface="+mn-ea"/>
                <a:cs typeface="Cambria"/>
              </a:rPr>
              <a:t/>
            </a:r>
            <a:br>
              <a:rPr lang="en-US" sz="1800" kern="1200" dirty="0" smtClean="0">
                <a:solidFill>
                  <a:prstClr val="black"/>
                </a:solidFill>
                <a:latin typeface="Cambria"/>
                <a:ea typeface="+mn-ea"/>
                <a:cs typeface="Cambria"/>
              </a:rPr>
            </a:br>
            <a:r>
              <a:rPr lang="en-US" sz="1800" kern="1200" dirty="0" smtClean="0">
                <a:solidFill>
                  <a:prstClr val="black"/>
                </a:solidFill>
                <a:latin typeface="Cambria"/>
                <a:ea typeface="+mn-ea"/>
                <a:cs typeface="Cambria"/>
              </a:rPr>
              <a:t>For consistency, give the position of the </a:t>
            </a:r>
            <a:r>
              <a:rPr lang="en-US" sz="1800" i="1" kern="1200" dirty="0" smtClean="0">
                <a:solidFill>
                  <a:prstClr val="black"/>
                </a:solidFill>
                <a:latin typeface="Cambria"/>
                <a:ea typeface="+mn-ea"/>
                <a:cs typeface="Cambria"/>
              </a:rPr>
              <a:t>bottom left corner</a:t>
            </a:r>
            <a:r>
              <a:rPr lang="en-US" sz="1800" kern="1200" dirty="0" smtClean="0">
                <a:solidFill>
                  <a:prstClr val="black"/>
                </a:solidFill>
                <a:latin typeface="Cambria"/>
                <a:ea typeface="+mn-ea"/>
                <a:cs typeface="Cambria"/>
              </a:rPr>
              <a:t> of each block.</a:t>
            </a:r>
          </a:p>
        </p:txBody>
      </p:sp>
      <p:graphicFrame>
        <p:nvGraphicFramePr>
          <p:cNvPr id="7" name="Content Placeholder 6"/>
          <p:cNvGraphicFramePr>
            <a:graphicFrameLocks/>
          </p:cNvGraphicFramePr>
          <p:nvPr>
            <p:extLst>
              <p:ext uri="{D42A27DB-BD31-4B8C-83A1-F6EECF244321}">
                <p14:modId xmlns:p14="http://schemas.microsoft.com/office/powerpoint/2010/main" val="3956259142"/>
              </p:ext>
            </p:extLst>
          </p:nvPr>
        </p:nvGraphicFramePr>
        <p:xfrm>
          <a:off x="839155" y="3655508"/>
          <a:ext cx="7465690" cy="2700843"/>
        </p:xfrm>
        <a:graphic>
          <a:graphicData uri="http://schemas.openxmlformats.org/drawingml/2006/table">
            <a:tbl>
              <a:tblPr firstRow="1" bandRow="1">
                <a:tableStyleId>{9D7B26C5-4107-4FEC-AEDC-1716B250A1EF}</a:tableStyleId>
              </a:tblPr>
              <a:tblGrid>
                <a:gridCol w="1493138"/>
                <a:gridCol w="1493138"/>
                <a:gridCol w="1493138"/>
                <a:gridCol w="1493138"/>
                <a:gridCol w="1493138"/>
              </a:tblGrid>
              <a:tr h="368859">
                <a:tc>
                  <a:txBody>
                    <a:bodyPr/>
                    <a:lstStyle/>
                    <a:p>
                      <a:r>
                        <a:rPr lang="en-US" sz="1400" dirty="0" smtClean="0"/>
                        <a:t>Block</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X Coordinate (base 10)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X</a:t>
                      </a:r>
                      <a:r>
                        <a:rPr lang="en-US" sz="1400" baseline="0" dirty="0" smtClean="0"/>
                        <a:t> Coordinate (binary)</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Y Coordinate (base 10)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Y Coordinate (binary)</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727561">
                <a:tc>
                  <a:txBody>
                    <a:bodyPr/>
                    <a:lstStyle/>
                    <a:p>
                      <a:r>
                        <a:rPr lang="en-US" sz="1400" dirty="0" smtClean="0"/>
                        <a:t>Red 2 x 4</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727561">
                <a:tc>
                  <a:txBody>
                    <a:bodyPr/>
                    <a:lstStyle/>
                    <a:p>
                      <a:r>
                        <a:rPr lang="en-US" sz="1400" dirty="0" smtClean="0"/>
                        <a:t>Yellow 2 x 3</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727561">
                <a:tc>
                  <a:txBody>
                    <a:bodyPr/>
                    <a:lstStyle/>
                    <a:p>
                      <a:r>
                        <a:rPr lang="en-US" sz="1400" dirty="0" smtClean="0"/>
                        <a:t>Black 2 x 2</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8" name="Slide Number Placeholder 7"/>
          <p:cNvSpPr>
            <a:spLocks noGrp="1"/>
          </p:cNvSpPr>
          <p:nvPr>
            <p:ph type="sldNum" sz="quarter" idx="12"/>
          </p:nvPr>
        </p:nvSpPr>
        <p:spPr/>
        <p:txBody>
          <a:bodyPr/>
          <a:lstStyle/>
          <a:p>
            <a:fld id="{2966CD3D-0431-4A4E-BFF4-7144CA6AFCF2}" type="slidenum">
              <a:rPr lang="en-US" smtClean="0">
                <a:solidFill>
                  <a:prstClr val="black">
                    <a:tint val="75000"/>
                  </a:prstClr>
                </a:solidFill>
              </a:rPr>
              <a:pPr/>
              <a:t>74</a:t>
            </a:fld>
            <a:endParaRPr lang="en-US">
              <a:solidFill>
                <a:prstClr val="black">
                  <a:tint val="75000"/>
                </a:prstClr>
              </a:solidFill>
            </a:endParaRPr>
          </a:p>
        </p:txBody>
      </p:sp>
      <p:pic>
        <p:nvPicPr>
          <p:cNvPr id="2" name="Picture 1"/>
          <p:cNvPicPr>
            <a:picLocks noChangeAspect="1"/>
          </p:cNvPicPr>
          <p:nvPr/>
        </p:nvPicPr>
        <p:blipFill>
          <a:blip r:embed="rId2"/>
          <a:stretch>
            <a:fillRect/>
          </a:stretch>
        </p:blipFill>
        <p:spPr>
          <a:xfrm>
            <a:off x="5624302" y="898663"/>
            <a:ext cx="2680543" cy="2533086"/>
          </a:xfrm>
          <a:prstGeom prst="rect">
            <a:avLst/>
          </a:prstGeom>
        </p:spPr>
      </p:pic>
      <p:sp>
        <p:nvSpPr>
          <p:cNvPr id="9" name="TextBox 8"/>
          <p:cNvSpPr txBox="1"/>
          <p:nvPr/>
        </p:nvSpPr>
        <p:spPr>
          <a:xfrm>
            <a:off x="851403" y="211686"/>
            <a:ext cx="3922167" cy="461665"/>
          </a:xfrm>
          <a:prstGeom prst="rect">
            <a:avLst/>
          </a:prstGeom>
          <a:noFill/>
        </p:spPr>
        <p:txBody>
          <a:bodyPr wrap="none" rtlCol="0">
            <a:spAutoFit/>
          </a:bodyPr>
          <a:lstStyle/>
          <a:p>
            <a:pPr defTabSz="457200"/>
            <a:r>
              <a:rPr lang="en-US" sz="2400" b="1" kern="1200" dirty="0" smtClean="0">
                <a:solidFill>
                  <a:prstClr val="black"/>
                </a:solidFill>
                <a:latin typeface="Calibri"/>
                <a:ea typeface="+mn-ea"/>
                <a:cs typeface="+mn-cs"/>
              </a:rPr>
              <a:t>Block Encoding and Decoding</a:t>
            </a:r>
            <a:endParaRPr lang="en-US" sz="2400" b="1" kern="1200" dirty="0">
              <a:solidFill>
                <a:prstClr val="black"/>
              </a:solidFill>
              <a:latin typeface="Calibri"/>
              <a:ea typeface="+mn-ea"/>
              <a:cs typeface="+mn-cs"/>
            </a:endParaRPr>
          </a:p>
        </p:txBody>
      </p:sp>
      <mc:AlternateContent xmlns:mc="http://schemas.openxmlformats.org/markup-compatibility/2006">
        <mc:Choice xmlns:p14="http://schemas.microsoft.com/office/powerpoint/2010/main" Requires="p14">
          <p:contentPart p14:bwMode="auto" r:id="rId3">
            <p14:nvContentPartPr>
              <p14:cNvPr id="3" name="Ink 2"/>
              <p14:cNvContentPartPr/>
              <p14:nvPr/>
            </p14:nvContentPartPr>
            <p14:xfrm>
              <a:off x="2330640" y="2580840"/>
              <a:ext cx="5715360" cy="3804120"/>
            </p14:xfrm>
          </p:contentPart>
        </mc:Choice>
        <mc:Fallback>
          <p:pic>
            <p:nvPicPr>
              <p:cNvPr id="3" name="Ink 2"/>
              <p:cNvPicPr/>
              <p:nvPr/>
            </p:nvPicPr>
            <p:blipFill>
              <a:blip r:embed="rId4"/>
              <a:stretch>
                <a:fillRect/>
              </a:stretch>
            </p:blipFill>
            <p:spPr>
              <a:xfrm>
                <a:off x="2321280" y="2571480"/>
                <a:ext cx="5734080" cy="3822840"/>
              </a:xfrm>
              <a:prstGeom prst="rect">
                <a:avLst/>
              </a:prstGeom>
            </p:spPr>
          </p:pic>
        </mc:Fallback>
      </mc:AlternateContent>
    </p:spTree>
    <p:extLst>
      <p:ext uri="{BB962C8B-B14F-4D97-AF65-F5344CB8AC3E}">
        <p14:creationId xmlns:p14="http://schemas.microsoft.com/office/powerpoint/2010/main" val="308221862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67721" y="211686"/>
            <a:ext cx="3772776" cy="369332"/>
          </a:xfrm>
          <a:prstGeom prst="rect">
            <a:avLst/>
          </a:prstGeom>
          <a:noFill/>
        </p:spPr>
        <p:txBody>
          <a:bodyPr wrap="square" rtlCol="0">
            <a:spAutoFit/>
          </a:bodyPr>
          <a:lstStyle/>
          <a:p>
            <a:pPr defTabSz="457200"/>
            <a:r>
              <a:rPr lang="en-US" sz="1800" kern="1200" dirty="0" smtClean="0">
                <a:solidFill>
                  <a:prstClr val="black"/>
                </a:solidFill>
                <a:latin typeface="Calibri"/>
                <a:ea typeface="+mn-ea"/>
                <a:cs typeface="+mn-cs"/>
              </a:rPr>
              <a:t>Name(s):  _______________________</a:t>
            </a:r>
            <a:endParaRPr lang="en-US" sz="1800" kern="1200" dirty="0">
              <a:solidFill>
                <a:prstClr val="black"/>
              </a:solidFill>
              <a:latin typeface="Calibri"/>
              <a:ea typeface="+mn-ea"/>
              <a:cs typeface="+mn-cs"/>
            </a:endParaRPr>
          </a:p>
        </p:txBody>
      </p:sp>
      <p:sp>
        <p:nvSpPr>
          <p:cNvPr id="2" name="Slide Number Placeholder 1"/>
          <p:cNvSpPr>
            <a:spLocks noGrp="1"/>
          </p:cNvSpPr>
          <p:nvPr>
            <p:ph type="sldNum" sz="quarter" idx="12"/>
          </p:nvPr>
        </p:nvSpPr>
        <p:spPr/>
        <p:txBody>
          <a:bodyPr/>
          <a:lstStyle/>
          <a:p>
            <a:fld id="{2966CD3D-0431-4A4E-BFF4-7144CA6AFCF2}" type="slidenum">
              <a:rPr lang="en-US" smtClean="0">
                <a:solidFill>
                  <a:prstClr val="black">
                    <a:tint val="75000"/>
                  </a:prstClr>
                </a:solidFill>
              </a:rPr>
              <a:pPr/>
              <a:t>75</a:t>
            </a:fld>
            <a:endParaRPr lang="en-US">
              <a:solidFill>
                <a:prstClr val="black">
                  <a:tint val="75000"/>
                </a:prstClr>
              </a:solidFill>
            </a:endParaRPr>
          </a:p>
        </p:txBody>
      </p:sp>
      <p:pic>
        <p:nvPicPr>
          <p:cNvPr id="7" name="Picture 6"/>
          <p:cNvPicPr>
            <a:picLocks noChangeAspect="1"/>
          </p:cNvPicPr>
          <p:nvPr/>
        </p:nvPicPr>
        <p:blipFill>
          <a:blip r:embed="rId2"/>
          <a:stretch>
            <a:fillRect/>
          </a:stretch>
        </p:blipFill>
        <p:spPr>
          <a:xfrm>
            <a:off x="5973512" y="993501"/>
            <a:ext cx="2357972" cy="2228260"/>
          </a:xfrm>
          <a:prstGeom prst="rect">
            <a:avLst/>
          </a:prstGeom>
        </p:spPr>
      </p:pic>
      <p:sp>
        <p:nvSpPr>
          <p:cNvPr id="8" name="TextBox 7"/>
          <p:cNvSpPr txBox="1"/>
          <p:nvPr/>
        </p:nvSpPr>
        <p:spPr>
          <a:xfrm>
            <a:off x="651503" y="993501"/>
            <a:ext cx="4945723" cy="2308324"/>
          </a:xfrm>
          <a:prstGeom prst="rect">
            <a:avLst/>
          </a:prstGeom>
          <a:noFill/>
        </p:spPr>
        <p:txBody>
          <a:bodyPr wrap="square" rtlCol="0">
            <a:spAutoFit/>
          </a:bodyPr>
          <a:lstStyle/>
          <a:p>
            <a:pPr defTabSz="457200"/>
            <a:r>
              <a:rPr lang="en-US" sz="1800" kern="1200" dirty="0" smtClean="0">
                <a:solidFill>
                  <a:prstClr val="black"/>
                </a:solidFill>
                <a:latin typeface="Cambria"/>
                <a:ea typeface="+mn-ea"/>
                <a:cs typeface="Cambria"/>
              </a:rPr>
              <a:t>Now let’s encode the </a:t>
            </a:r>
            <a:r>
              <a:rPr lang="en-US" sz="1800" b="1" kern="1200" dirty="0" smtClean="0">
                <a:solidFill>
                  <a:prstClr val="black"/>
                </a:solidFill>
                <a:latin typeface="Cambria"/>
                <a:ea typeface="+mn-ea"/>
                <a:cs typeface="Cambria"/>
              </a:rPr>
              <a:t>orientation</a:t>
            </a:r>
            <a:r>
              <a:rPr lang="en-US" sz="1800" kern="1200" dirty="0" smtClean="0">
                <a:solidFill>
                  <a:prstClr val="black"/>
                </a:solidFill>
                <a:latin typeface="Cambria"/>
                <a:ea typeface="+mn-ea"/>
                <a:cs typeface="Cambria"/>
              </a:rPr>
              <a:t> of each block into binary. </a:t>
            </a:r>
            <a:endParaRPr lang="en-US" sz="1800" kern="1200" dirty="0">
              <a:solidFill>
                <a:prstClr val="black"/>
              </a:solidFill>
              <a:latin typeface="Cambria"/>
              <a:ea typeface="+mn-ea"/>
              <a:cs typeface="Cambria"/>
            </a:endParaRPr>
          </a:p>
          <a:p>
            <a:pPr defTabSz="457200"/>
            <a:endParaRPr lang="en-US" sz="1800" kern="1200" dirty="0" smtClean="0">
              <a:solidFill>
                <a:prstClr val="black"/>
              </a:solidFill>
              <a:latin typeface="Cambria"/>
              <a:ea typeface="+mn-ea"/>
              <a:cs typeface="Cambria"/>
            </a:endParaRPr>
          </a:p>
          <a:p>
            <a:pPr defTabSz="457200"/>
            <a:r>
              <a:rPr lang="en-US" sz="1800" kern="1200" dirty="0" smtClean="0">
                <a:solidFill>
                  <a:prstClr val="black"/>
                </a:solidFill>
                <a:latin typeface="Cambria"/>
                <a:ea typeface="+mn-ea"/>
                <a:cs typeface="Cambria"/>
              </a:rPr>
              <a:t>Each block can either be </a:t>
            </a:r>
            <a:r>
              <a:rPr lang="en-US" sz="1800" i="1" kern="1200" dirty="0" smtClean="0">
                <a:solidFill>
                  <a:prstClr val="black"/>
                </a:solidFill>
                <a:latin typeface="Cambria"/>
                <a:ea typeface="+mn-ea"/>
                <a:cs typeface="Cambria"/>
              </a:rPr>
              <a:t>horizontal </a:t>
            </a:r>
            <a:r>
              <a:rPr lang="en-US" sz="1800" kern="1200" dirty="0" smtClean="0">
                <a:solidFill>
                  <a:prstClr val="black"/>
                </a:solidFill>
                <a:latin typeface="Cambria"/>
                <a:ea typeface="+mn-ea"/>
                <a:cs typeface="Cambria"/>
              </a:rPr>
              <a:t>or </a:t>
            </a:r>
            <a:r>
              <a:rPr lang="en-US" sz="1800" i="1" kern="1200" dirty="0" smtClean="0">
                <a:solidFill>
                  <a:prstClr val="black"/>
                </a:solidFill>
                <a:latin typeface="Cambria"/>
                <a:ea typeface="+mn-ea"/>
                <a:cs typeface="Cambria"/>
              </a:rPr>
              <a:t>vertical</a:t>
            </a:r>
            <a:r>
              <a:rPr lang="en-US" sz="1800" kern="1200" dirty="0" smtClean="0">
                <a:solidFill>
                  <a:prstClr val="black"/>
                </a:solidFill>
                <a:latin typeface="Cambria"/>
                <a:ea typeface="+mn-ea"/>
                <a:cs typeface="Cambria"/>
              </a:rPr>
              <a:t>. We can let 00 represent horizontal, and let </a:t>
            </a:r>
          </a:p>
          <a:p>
            <a:pPr defTabSz="457200"/>
            <a:r>
              <a:rPr lang="en-US" sz="1800" kern="1200" dirty="0" smtClean="0">
                <a:solidFill>
                  <a:prstClr val="black"/>
                </a:solidFill>
                <a:latin typeface="Cambria"/>
                <a:ea typeface="+mn-ea"/>
                <a:cs typeface="Cambria"/>
              </a:rPr>
              <a:t>01 represent vertical, as shown in the picture below. Now encode the orientation of the blocks in the tower!</a:t>
            </a:r>
          </a:p>
        </p:txBody>
      </p:sp>
      <p:graphicFrame>
        <p:nvGraphicFramePr>
          <p:cNvPr id="10" name="Table 9"/>
          <p:cNvGraphicFramePr>
            <a:graphicFrameLocks noGrp="1"/>
          </p:cNvGraphicFramePr>
          <p:nvPr>
            <p:extLst>
              <p:ext uri="{D42A27DB-BD31-4B8C-83A1-F6EECF244321}">
                <p14:modId xmlns:p14="http://schemas.microsoft.com/office/powerpoint/2010/main" val="1505916456"/>
              </p:ext>
            </p:extLst>
          </p:nvPr>
        </p:nvGraphicFramePr>
        <p:xfrm>
          <a:off x="3852070" y="3432386"/>
          <a:ext cx="4479414" cy="2700843"/>
        </p:xfrm>
        <a:graphic>
          <a:graphicData uri="http://schemas.openxmlformats.org/drawingml/2006/table">
            <a:tbl>
              <a:tblPr firstRow="1" bandRow="1">
                <a:tableStyleId>{9D7B26C5-4107-4FEC-AEDC-1716B250A1EF}</a:tableStyleId>
              </a:tblPr>
              <a:tblGrid>
                <a:gridCol w="1493138"/>
                <a:gridCol w="1493138"/>
                <a:gridCol w="1493138"/>
              </a:tblGrid>
              <a:tr h="368859">
                <a:tc>
                  <a:txBody>
                    <a:bodyPr/>
                    <a:lstStyle/>
                    <a:p>
                      <a:r>
                        <a:rPr lang="en-US" sz="1400" dirty="0" smtClean="0"/>
                        <a:t>Block</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Orientation</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Binary Orientation</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727561">
                <a:tc>
                  <a:txBody>
                    <a:bodyPr/>
                    <a:lstStyle/>
                    <a:p>
                      <a:r>
                        <a:rPr lang="en-US" sz="1400" dirty="0" smtClean="0"/>
                        <a:t>Red 2 x 4</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727561">
                <a:tc>
                  <a:txBody>
                    <a:bodyPr/>
                    <a:lstStyle/>
                    <a:p>
                      <a:r>
                        <a:rPr lang="en-US" sz="1400" dirty="0" smtClean="0"/>
                        <a:t>Yellow 2 x 3</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727561">
                <a:tc>
                  <a:txBody>
                    <a:bodyPr/>
                    <a:lstStyle/>
                    <a:p>
                      <a:r>
                        <a:rPr lang="en-US" sz="1400" dirty="0" smtClean="0"/>
                        <a:t>Black 2 x 2</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pic>
        <p:nvPicPr>
          <p:cNvPr id="11" name="Picture 10" descr="LEGOEncodingBinaryOrientat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504" y="3410178"/>
            <a:ext cx="2828590" cy="2828590"/>
          </a:xfrm>
          <a:prstGeom prst="rect">
            <a:avLst/>
          </a:prstGeom>
        </p:spPr>
      </p:pic>
      <p:sp>
        <p:nvSpPr>
          <p:cNvPr id="12" name="TextBox 11"/>
          <p:cNvSpPr txBox="1"/>
          <p:nvPr/>
        </p:nvSpPr>
        <p:spPr>
          <a:xfrm>
            <a:off x="651503" y="211686"/>
            <a:ext cx="3922167" cy="461665"/>
          </a:xfrm>
          <a:prstGeom prst="rect">
            <a:avLst/>
          </a:prstGeom>
          <a:noFill/>
        </p:spPr>
        <p:txBody>
          <a:bodyPr wrap="none" rtlCol="0">
            <a:spAutoFit/>
          </a:bodyPr>
          <a:lstStyle/>
          <a:p>
            <a:pPr defTabSz="457200"/>
            <a:r>
              <a:rPr lang="en-US" sz="2400" b="1" kern="1200" dirty="0" smtClean="0">
                <a:solidFill>
                  <a:prstClr val="black"/>
                </a:solidFill>
                <a:latin typeface="Calibri"/>
                <a:ea typeface="+mn-ea"/>
                <a:cs typeface="+mn-cs"/>
              </a:rPr>
              <a:t>Block Encoding and Decoding</a:t>
            </a:r>
            <a:endParaRPr lang="en-US" sz="2400" b="1" kern="1200" dirty="0">
              <a:solidFill>
                <a:prstClr val="black"/>
              </a:solidFill>
              <a:latin typeface="Calibri"/>
              <a:ea typeface="+mn-ea"/>
              <a:cs typeface="+mn-cs"/>
            </a:endParaRPr>
          </a:p>
        </p:txBody>
      </p:sp>
    </p:spTree>
    <p:extLst>
      <p:ext uri="{BB962C8B-B14F-4D97-AF65-F5344CB8AC3E}">
        <p14:creationId xmlns:p14="http://schemas.microsoft.com/office/powerpoint/2010/main" val="336006051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67721" y="211686"/>
            <a:ext cx="3772776" cy="369332"/>
          </a:xfrm>
          <a:prstGeom prst="rect">
            <a:avLst/>
          </a:prstGeom>
          <a:noFill/>
        </p:spPr>
        <p:txBody>
          <a:bodyPr wrap="square" rtlCol="0">
            <a:spAutoFit/>
          </a:bodyPr>
          <a:lstStyle/>
          <a:p>
            <a:pPr defTabSz="457200"/>
            <a:r>
              <a:rPr lang="en-US" sz="1800" kern="1200" dirty="0" smtClean="0">
                <a:solidFill>
                  <a:prstClr val="black"/>
                </a:solidFill>
                <a:latin typeface="Calibri"/>
                <a:ea typeface="+mn-ea"/>
                <a:cs typeface="+mn-cs"/>
              </a:rPr>
              <a:t>Name(s):  _______________________</a:t>
            </a:r>
            <a:endParaRPr lang="en-US" sz="1800" kern="1200" dirty="0">
              <a:solidFill>
                <a:prstClr val="black"/>
              </a:solidFill>
              <a:latin typeface="Calibri"/>
              <a:ea typeface="+mn-ea"/>
              <a:cs typeface="+mn-cs"/>
            </a:endParaRPr>
          </a:p>
        </p:txBody>
      </p:sp>
      <p:sp>
        <p:nvSpPr>
          <p:cNvPr id="2" name="Slide Number Placeholder 1"/>
          <p:cNvSpPr>
            <a:spLocks noGrp="1"/>
          </p:cNvSpPr>
          <p:nvPr>
            <p:ph type="sldNum" sz="quarter" idx="12"/>
          </p:nvPr>
        </p:nvSpPr>
        <p:spPr/>
        <p:txBody>
          <a:bodyPr/>
          <a:lstStyle/>
          <a:p>
            <a:fld id="{2966CD3D-0431-4A4E-BFF4-7144CA6AFCF2}" type="slidenum">
              <a:rPr lang="en-US" smtClean="0">
                <a:solidFill>
                  <a:prstClr val="black">
                    <a:tint val="75000"/>
                  </a:prstClr>
                </a:solidFill>
              </a:rPr>
              <a:pPr/>
              <a:t>76</a:t>
            </a:fld>
            <a:endParaRPr lang="en-US">
              <a:solidFill>
                <a:prstClr val="black">
                  <a:tint val="75000"/>
                </a:prstClr>
              </a:solidFill>
            </a:endParaRPr>
          </a:p>
        </p:txBody>
      </p:sp>
      <p:pic>
        <p:nvPicPr>
          <p:cNvPr id="3" name="Picture 2" descr="LEGOEncodingDay1Tower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3907" y="893973"/>
            <a:ext cx="2743130" cy="2057348"/>
          </a:xfrm>
          <a:prstGeom prst="rect">
            <a:avLst/>
          </a:prstGeom>
        </p:spPr>
      </p:pic>
      <p:graphicFrame>
        <p:nvGraphicFramePr>
          <p:cNvPr id="9" name="Content Placeholder 6"/>
          <p:cNvGraphicFramePr>
            <a:graphicFrameLocks/>
          </p:cNvGraphicFramePr>
          <p:nvPr>
            <p:extLst>
              <p:ext uri="{D42A27DB-BD31-4B8C-83A1-F6EECF244321}">
                <p14:modId xmlns:p14="http://schemas.microsoft.com/office/powerpoint/2010/main" val="2917610867"/>
              </p:ext>
            </p:extLst>
          </p:nvPr>
        </p:nvGraphicFramePr>
        <p:xfrm>
          <a:off x="653766" y="3255969"/>
          <a:ext cx="7733270" cy="1306520"/>
        </p:xfrm>
        <a:graphic>
          <a:graphicData uri="http://schemas.openxmlformats.org/drawingml/2006/table">
            <a:tbl>
              <a:tblPr firstRow="1" bandRow="1">
                <a:tableStyleId>{9D7B26C5-4107-4FEC-AEDC-1716B250A1EF}</a:tableStyleId>
              </a:tblPr>
              <a:tblGrid>
                <a:gridCol w="1054727"/>
                <a:gridCol w="1455325"/>
                <a:gridCol w="1369824"/>
                <a:gridCol w="1430127"/>
                <a:gridCol w="1191770"/>
                <a:gridCol w="1231497"/>
              </a:tblGrid>
              <a:tr h="326630">
                <a:tc>
                  <a:txBody>
                    <a:bodyPr/>
                    <a:lstStyle/>
                    <a:p>
                      <a:r>
                        <a:rPr lang="en-US" sz="1400" dirty="0" smtClean="0"/>
                        <a:t>Block</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Color</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Size</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Orientation</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X</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Y</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26630">
                <a:tc>
                  <a:txBody>
                    <a:bodyPr/>
                    <a:lstStyle/>
                    <a:p>
                      <a:pPr algn="ctr"/>
                      <a:r>
                        <a:rPr lang="en-US" sz="1400" dirty="0" smtClean="0"/>
                        <a:t>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Red</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2 x 4</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Horizontal</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26630">
                <a:tc>
                  <a:txBody>
                    <a:bodyPr/>
                    <a:lstStyle/>
                    <a:p>
                      <a:pPr algn="ctr"/>
                      <a:r>
                        <a:rPr lang="en-US" sz="1400" dirty="0" smtClean="0"/>
                        <a:t>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Yellow</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2 x 3</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Vertical</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2</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26630">
                <a:tc>
                  <a:txBody>
                    <a:bodyPr/>
                    <a:lstStyle/>
                    <a:p>
                      <a:pPr algn="ctr"/>
                      <a:r>
                        <a:rPr lang="en-US" sz="1400" dirty="0" smtClean="0"/>
                        <a:t>2</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Black</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2 x 2</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Horizontal</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5" name="TextBox 4"/>
          <p:cNvSpPr txBox="1"/>
          <p:nvPr/>
        </p:nvSpPr>
        <p:spPr>
          <a:xfrm>
            <a:off x="673944" y="730778"/>
            <a:ext cx="4641069" cy="2308324"/>
          </a:xfrm>
          <a:prstGeom prst="rect">
            <a:avLst/>
          </a:prstGeom>
          <a:noFill/>
        </p:spPr>
        <p:txBody>
          <a:bodyPr wrap="square" rtlCol="0">
            <a:spAutoFit/>
          </a:bodyPr>
          <a:lstStyle/>
          <a:p>
            <a:pPr defTabSz="457200"/>
            <a:r>
              <a:rPr lang="en-US" sz="1600" kern="1200" dirty="0" smtClean="0">
                <a:solidFill>
                  <a:prstClr val="black"/>
                </a:solidFill>
                <a:latin typeface="Cambria"/>
                <a:ea typeface="+mn-ea"/>
                <a:cs typeface="Cambria"/>
              </a:rPr>
              <a:t>When we give instructions, the </a:t>
            </a:r>
            <a:r>
              <a:rPr lang="en-US" sz="1600" i="1" kern="1200" dirty="0" smtClean="0">
                <a:solidFill>
                  <a:prstClr val="black"/>
                </a:solidFill>
                <a:latin typeface="Cambria"/>
                <a:ea typeface="+mn-ea"/>
                <a:cs typeface="Cambria"/>
              </a:rPr>
              <a:t>order</a:t>
            </a:r>
            <a:r>
              <a:rPr lang="en-US" sz="1600" kern="1200" dirty="0" smtClean="0">
                <a:solidFill>
                  <a:prstClr val="black"/>
                </a:solidFill>
                <a:latin typeface="Cambria"/>
                <a:ea typeface="+mn-ea"/>
                <a:cs typeface="Cambria"/>
              </a:rPr>
              <a:t> of the steps can matter! If you crack an egg and then cook it, you have a poached egg. If you cook an egg and then crack it, you have a hard-boiled egg. </a:t>
            </a:r>
          </a:p>
          <a:p>
            <a:pPr defTabSz="457200"/>
            <a:endParaRPr lang="en-US" sz="1600" kern="1200" dirty="0">
              <a:solidFill>
                <a:prstClr val="black"/>
              </a:solidFill>
              <a:latin typeface="Cambria"/>
              <a:ea typeface="+mn-ea"/>
              <a:cs typeface="Cambria"/>
            </a:endParaRPr>
          </a:p>
          <a:p>
            <a:pPr defTabSz="457200"/>
            <a:r>
              <a:rPr lang="en-US" sz="1600" kern="1200" dirty="0" smtClean="0">
                <a:solidFill>
                  <a:prstClr val="black"/>
                </a:solidFill>
                <a:latin typeface="Cambria"/>
                <a:ea typeface="+mn-ea"/>
                <a:cs typeface="Cambria"/>
              </a:rPr>
              <a:t>We can represent each step as the addition of another block. Look at the instruction tables below. Do they produce the same LEGO tower? In other words, does order matter?</a:t>
            </a:r>
            <a:endParaRPr lang="en-US" sz="1600" kern="1200" dirty="0">
              <a:solidFill>
                <a:prstClr val="black"/>
              </a:solidFill>
              <a:latin typeface="Cambria"/>
              <a:ea typeface="+mn-ea"/>
              <a:cs typeface="Cambria"/>
            </a:endParaRPr>
          </a:p>
        </p:txBody>
      </p:sp>
      <p:graphicFrame>
        <p:nvGraphicFramePr>
          <p:cNvPr id="12" name="Content Placeholder 6"/>
          <p:cNvGraphicFramePr>
            <a:graphicFrameLocks/>
          </p:cNvGraphicFramePr>
          <p:nvPr>
            <p:extLst>
              <p:ext uri="{D42A27DB-BD31-4B8C-83A1-F6EECF244321}">
                <p14:modId xmlns:p14="http://schemas.microsoft.com/office/powerpoint/2010/main" val="4118423603"/>
              </p:ext>
            </p:extLst>
          </p:nvPr>
        </p:nvGraphicFramePr>
        <p:xfrm>
          <a:off x="673944" y="4902512"/>
          <a:ext cx="7713091" cy="1306520"/>
        </p:xfrm>
        <a:graphic>
          <a:graphicData uri="http://schemas.openxmlformats.org/drawingml/2006/table">
            <a:tbl>
              <a:tblPr firstRow="1" bandRow="1">
                <a:tableStyleId>{9D7B26C5-4107-4FEC-AEDC-1716B250A1EF}</a:tableStyleId>
              </a:tblPr>
              <a:tblGrid>
                <a:gridCol w="1051975"/>
                <a:gridCol w="1451528"/>
                <a:gridCol w="1366249"/>
                <a:gridCol w="1426395"/>
                <a:gridCol w="1188660"/>
                <a:gridCol w="1228284"/>
              </a:tblGrid>
              <a:tr h="326630">
                <a:tc>
                  <a:txBody>
                    <a:bodyPr/>
                    <a:lstStyle/>
                    <a:p>
                      <a:r>
                        <a:rPr lang="en-US" sz="1400" dirty="0" smtClean="0"/>
                        <a:t>Block</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Color</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Size</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Orientation</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X</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Y</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26630">
                <a:tc>
                  <a:txBody>
                    <a:bodyPr/>
                    <a:lstStyle/>
                    <a:p>
                      <a:pPr algn="ctr"/>
                      <a:r>
                        <a:rPr lang="en-US" sz="1400" dirty="0" smtClean="0"/>
                        <a:t>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Black</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2 x 2</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Horizontal</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26630">
                <a:tc>
                  <a:txBody>
                    <a:bodyPr/>
                    <a:lstStyle/>
                    <a:p>
                      <a:pPr algn="ctr"/>
                      <a:r>
                        <a:rPr lang="en-US" sz="1400" dirty="0" smtClean="0"/>
                        <a:t>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Yellow</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2 x 3</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Vertical</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2</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26630">
                <a:tc>
                  <a:txBody>
                    <a:bodyPr/>
                    <a:lstStyle/>
                    <a:p>
                      <a:pPr algn="ctr"/>
                      <a:r>
                        <a:rPr lang="en-US" sz="1400" dirty="0" smtClean="0"/>
                        <a:t>2</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Red</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2 x 4</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Horizontal</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13" name="TextBox 12"/>
          <p:cNvSpPr txBox="1"/>
          <p:nvPr/>
        </p:nvSpPr>
        <p:spPr>
          <a:xfrm>
            <a:off x="673944" y="211686"/>
            <a:ext cx="3922167" cy="461665"/>
          </a:xfrm>
          <a:prstGeom prst="rect">
            <a:avLst/>
          </a:prstGeom>
          <a:noFill/>
        </p:spPr>
        <p:txBody>
          <a:bodyPr wrap="none" rtlCol="0">
            <a:spAutoFit/>
          </a:bodyPr>
          <a:lstStyle/>
          <a:p>
            <a:pPr defTabSz="457200"/>
            <a:r>
              <a:rPr lang="en-US" sz="2400" b="1" kern="1200" dirty="0" smtClean="0">
                <a:solidFill>
                  <a:prstClr val="black"/>
                </a:solidFill>
                <a:latin typeface="Calibri"/>
                <a:ea typeface="+mn-ea"/>
                <a:cs typeface="+mn-cs"/>
              </a:rPr>
              <a:t>Block Encoding and Decoding</a:t>
            </a:r>
            <a:endParaRPr lang="en-US" sz="2400" b="1" kern="1200" dirty="0">
              <a:solidFill>
                <a:prstClr val="black"/>
              </a:solidFill>
              <a:latin typeface="Calibri"/>
              <a:ea typeface="+mn-ea"/>
              <a:cs typeface="+mn-cs"/>
            </a:endParaRPr>
          </a:p>
        </p:txBody>
      </p:sp>
    </p:spTree>
    <p:extLst>
      <p:ext uri="{BB962C8B-B14F-4D97-AF65-F5344CB8AC3E}">
        <p14:creationId xmlns:p14="http://schemas.microsoft.com/office/powerpoint/2010/main" val="314698645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67721" y="211686"/>
            <a:ext cx="3772776" cy="369332"/>
          </a:xfrm>
          <a:prstGeom prst="rect">
            <a:avLst/>
          </a:prstGeom>
          <a:noFill/>
        </p:spPr>
        <p:txBody>
          <a:bodyPr wrap="square" rtlCol="0">
            <a:spAutoFit/>
          </a:bodyPr>
          <a:lstStyle/>
          <a:p>
            <a:pPr defTabSz="457200"/>
            <a:r>
              <a:rPr lang="en-US" sz="1800" kern="1200" dirty="0" smtClean="0">
                <a:solidFill>
                  <a:prstClr val="black"/>
                </a:solidFill>
                <a:latin typeface="Calibri"/>
                <a:ea typeface="+mn-ea"/>
                <a:cs typeface="+mn-cs"/>
              </a:rPr>
              <a:t>Name(s):  _______________________</a:t>
            </a:r>
            <a:endParaRPr lang="en-US" sz="1800" kern="1200" dirty="0">
              <a:solidFill>
                <a:prstClr val="black"/>
              </a:solidFill>
              <a:latin typeface="Calibri"/>
              <a:ea typeface="+mn-ea"/>
              <a:cs typeface="+mn-cs"/>
            </a:endParaRPr>
          </a:p>
        </p:txBody>
      </p:sp>
      <p:sp>
        <p:nvSpPr>
          <p:cNvPr id="8" name="Slide Number Placeholder 7"/>
          <p:cNvSpPr>
            <a:spLocks noGrp="1"/>
          </p:cNvSpPr>
          <p:nvPr>
            <p:ph type="sldNum" sz="quarter" idx="12"/>
          </p:nvPr>
        </p:nvSpPr>
        <p:spPr/>
        <p:txBody>
          <a:bodyPr/>
          <a:lstStyle/>
          <a:p>
            <a:fld id="{2966CD3D-0431-4A4E-BFF4-7144CA6AFCF2}" type="slidenum">
              <a:rPr lang="en-US" smtClean="0">
                <a:solidFill>
                  <a:prstClr val="black">
                    <a:tint val="75000"/>
                  </a:prstClr>
                </a:solidFill>
              </a:rPr>
              <a:pPr/>
              <a:t>77</a:t>
            </a:fld>
            <a:endParaRPr lang="en-US">
              <a:solidFill>
                <a:prstClr val="black">
                  <a:tint val="75000"/>
                </a:prstClr>
              </a:solidFill>
            </a:endParaRPr>
          </a:p>
        </p:txBody>
      </p:sp>
      <p:graphicFrame>
        <p:nvGraphicFramePr>
          <p:cNvPr id="9" name="Table 8"/>
          <p:cNvGraphicFramePr>
            <a:graphicFrameLocks noGrp="1"/>
          </p:cNvGraphicFramePr>
          <p:nvPr>
            <p:extLst>
              <p:ext uri="{D42A27DB-BD31-4B8C-83A1-F6EECF244321}">
                <p14:modId xmlns:p14="http://schemas.microsoft.com/office/powerpoint/2010/main" val="675645661"/>
              </p:ext>
            </p:extLst>
          </p:nvPr>
        </p:nvGraphicFramePr>
        <p:xfrm>
          <a:off x="411590" y="893181"/>
          <a:ext cx="2046016" cy="1099991"/>
        </p:xfrm>
        <a:graphic>
          <a:graphicData uri="http://schemas.openxmlformats.org/drawingml/2006/table">
            <a:tbl>
              <a:tblPr firstRow="1" bandRow="1">
                <a:tableStyleId>{5C22544A-7EE6-4342-B048-85BDC9FD1C3A}</a:tableStyleId>
              </a:tblPr>
              <a:tblGrid>
                <a:gridCol w="1023008"/>
                <a:gridCol w="1023008"/>
              </a:tblGrid>
              <a:tr h="257315">
                <a:tc gridSpan="2">
                  <a:txBody>
                    <a:bodyPr/>
                    <a:lstStyle/>
                    <a:p>
                      <a:pPr algn="ctr"/>
                      <a:r>
                        <a:rPr lang="en-US" sz="1000" dirty="0" smtClean="0"/>
                        <a:t>Color</a:t>
                      </a:r>
                      <a:endParaRPr lang="en-US" sz="1000" dirty="0"/>
                    </a:p>
                  </a:txBody>
                  <a:tcPr marL="0" marR="0" marT="0" marB="0"/>
                </a:tc>
                <a:tc hMerge="1">
                  <a:txBody>
                    <a:bodyPr/>
                    <a:lstStyle/>
                    <a:p>
                      <a:endParaRPr lang="en-US" dirty="0"/>
                    </a:p>
                  </a:txBody>
                  <a:tcPr/>
                </a:tc>
              </a:tr>
              <a:tr h="280892">
                <a:tc>
                  <a:txBody>
                    <a:bodyPr/>
                    <a:lstStyle/>
                    <a:p>
                      <a:pPr algn="ctr"/>
                      <a:r>
                        <a:rPr lang="en-US" sz="1000" dirty="0" smtClean="0"/>
                        <a:t>Red</a:t>
                      </a:r>
                      <a:endParaRPr lang="en-US" sz="1000" dirty="0"/>
                    </a:p>
                  </a:txBody>
                  <a:tcPr marL="0" marR="0" marT="0" marB="0"/>
                </a:tc>
                <a:tc>
                  <a:txBody>
                    <a:bodyPr/>
                    <a:lstStyle/>
                    <a:p>
                      <a:pPr algn="ctr"/>
                      <a:r>
                        <a:rPr lang="en-US" sz="1000" dirty="0" smtClean="0"/>
                        <a:t>001</a:t>
                      </a:r>
                      <a:endParaRPr lang="en-US" sz="1000" dirty="0"/>
                    </a:p>
                  </a:txBody>
                  <a:tcPr marL="0" marR="0" marT="0" marB="0"/>
                </a:tc>
              </a:tr>
              <a:tr h="280892">
                <a:tc>
                  <a:txBody>
                    <a:bodyPr/>
                    <a:lstStyle/>
                    <a:p>
                      <a:pPr algn="ctr"/>
                      <a:r>
                        <a:rPr lang="en-US" sz="1000" dirty="0" smtClean="0"/>
                        <a:t>Yellow</a:t>
                      </a:r>
                      <a:endParaRPr lang="en-US" sz="1000" dirty="0"/>
                    </a:p>
                  </a:txBody>
                  <a:tcPr marL="0" marR="0" marT="0" marB="0"/>
                </a:tc>
                <a:tc>
                  <a:txBody>
                    <a:bodyPr/>
                    <a:lstStyle/>
                    <a:p>
                      <a:pPr algn="ctr"/>
                      <a:r>
                        <a:rPr lang="en-US" sz="1000" dirty="0" smtClean="0"/>
                        <a:t>010</a:t>
                      </a:r>
                      <a:endParaRPr lang="en-US" sz="1000" dirty="0"/>
                    </a:p>
                  </a:txBody>
                  <a:tcPr marL="0" marR="0" marT="0" marB="0"/>
                </a:tc>
              </a:tr>
              <a:tr h="280892">
                <a:tc>
                  <a:txBody>
                    <a:bodyPr/>
                    <a:lstStyle/>
                    <a:p>
                      <a:pPr algn="ctr"/>
                      <a:r>
                        <a:rPr lang="en-US" sz="1000" dirty="0" smtClean="0"/>
                        <a:t>Black</a:t>
                      </a:r>
                      <a:endParaRPr lang="en-US" sz="1000" dirty="0"/>
                    </a:p>
                  </a:txBody>
                  <a:tcPr marL="0" marR="0" marT="0" marB="0"/>
                </a:tc>
                <a:tc>
                  <a:txBody>
                    <a:bodyPr/>
                    <a:lstStyle/>
                    <a:p>
                      <a:pPr algn="ctr"/>
                      <a:r>
                        <a:rPr lang="en-US" sz="1000" dirty="0" smtClean="0"/>
                        <a:t>011</a:t>
                      </a:r>
                      <a:endParaRPr lang="en-US" sz="1000" dirty="0"/>
                    </a:p>
                  </a:txBody>
                  <a:tcPr marL="0" marR="0" marT="0" marB="0"/>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2316979159"/>
              </p:ext>
            </p:extLst>
          </p:nvPr>
        </p:nvGraphicFramePr>
        <p:xfrm>
          <a:off x="411590" y="1993172"/>
          <a:ext cx="2046016" cy="1099991"/>
        </p:xfrm>
        <a:graphic>
          <a:graphicData uri="http://schemas.openxmlformats.org/drawingml/2006/table">
            <a:tbl>
              <a:tblPr firstRow="1" bandRow="1">
                <a:tableStyleId>{5C22544A-7EE6-4342-B048-85BDC9FD1C3A}</a:tableStyleId>
              </a:tblPr>
              <a:tblGrid>
                <a:gridCol w="1023008"/>
                <a:gridCol w="1023008"/>
              </a:tblGrid>
              <a:tr h="257315">
                <a:tc gridSpan="2">
                  <a:txBody>
                    <a:bodyPr/>
                    <a:lstStyle/>
                    <a:p>
                      <a:pPr algn="ctr"/>
                      <a:r>
                        <a:rPr lang="en-US" sz="1000" dirty="0" smtClean="0"/>
                        <a:t>Size</a:t>
                      </a:r>
                      <a:endParaRPr lang="en-US" sz="1000" dirty="0"/>
                    </a:p>
                  </a:txBody>
                  <a:tcPr marL="0" marR="0" marT="0" marB="0"/>
                </a:tc>
                <a:tc hMerge="1">
                  <a:txBody>
                    <a:bodyPr/>
                    <a:lstStyle/>
                    <a:p>
                      <a:endParaRPr lang="en-US" dirty="0"/>
                    </a:p>
                  </a:txBody>
                  <a:tcPr/>
                </a:tc>
              </a:tr>
              <a:tr h="280892">
                <a:tc>
                  <a:txBody>
                    <a:bodyPr/>
                    <a:lstStyle/>
                    <a:p>
                      <a:pPr algn="ctr"/>
                      <a:r>
                        <a:rPr lang="en-US" sz="1000" dirty="0" smtClean="0"/>
                        <a:t>2 x 2</a:t>
                      </a:r>
                      <a:endParaRPr lang="en-US" sz="1000" dirty="0"/>
                    </a:p>
                  </a:txBody>
                  <a:tcPr marL="0" marR="0" marT="0" marB="0"/>
                </a:tc>
                <a:tc>
                  <a:txBody>
                    <a:bodyPr/>
                    <a:lstStyle/>
                    <a:p>
                      <a:pPr algn="ctr"/>
                      <a:r>
                        <a:rPr lang="en-US" sz="1000" dirty="0" smtClean="0"/>
                        <a:t>010010</a:t>
                      </a:r>
                      <a:endParaRPr lang="en-US" sz="1000" dirty="0"/>
                    </a:p>
                  </a:txBody>
                  <a:tcPr marL="0" marR="0" marT="0" marB="0"/>
                </a:tc>
              </a:tr>
              <a:tr h="280892">
                <a:tc>
                  <a:txBody>
                    <a:bodyPr/>
                    <a:lstStyle/>
                    <a:p>
                      <a:pPr algn="ctr"/>
                      <a:r>
                        <a:rPr lang="en-US" sz="1000" dirty="0" smtClean="0"/>
                        <a:t>2 x 3</a:t>
                      </a:r>
                      <a:endParaRPr lang="en-US" sz="1000" dirty="0"/>
                    </a:p>
                  </a:txBody>
                  <a:tcPr marL="0" marR="0" marT="0" marB="0"/>
                </a:tc>
                <a:tc>
                  <a:txBody>
                    <a:bodyPr/>
                    <a:lstStyle/>
                    <a:p>
                      <a:pPr algn="ctr"/>
                      <a:r>
                        <a:rPr lang="en-US" sz="1000" dirty="0" smtClean="0"/>
                        <a:t>010011</a:t>
                      </a:r>
                      <a:endParaRPr lang="en-US" sz="1000" dirty="0"/>
                    </a:p>
                  </a:txBody>
                  <a:tcPr marL="0" marR="0" marT="0" marB="0"/>
                </a:tc>
              </a:tr>
              <a:tr h="280892">
                <a:tc>
                  <a:txBody>
                    <a:bodyPr/>
                    <a:lstStyle/>
                    <a:p>
                      <a:pPr algn="ctr"/>
                      <a:r>
                        <a:rPr lang="en-US" sz="1000" dirty="0" smtClean="0"/>
                        <a:t>2</a:t>
                      </a:r>
                      <a:r>
                        <a:rPr lang="en-US" sz="1000" baseline="0" dirty="0" smtClean="0"/>
                        <a:t> x 4</a:t>
                      </a:r>
                      <a:endParaRPr lang="en-US" sz="1000" dirty="0"/>
                    </a:p>
                  </a:txBody>
                  <a:tcPr marL="0" marR="0" marT="0" marB="0"/>
                </a:tc>
                <a:tc>
                  <a:txBody>
                    <a:bodyPr/>
                    <a:lstStyle/>
                    <a:p>
                      <a:pPr algn="ctr"/>
                      <a:r>
                        <a:rPr lang="en-US" sz="1000" dirty="0" smtClean="0"/>
                        <a:t>010100</a:t>
                      </a:r>
                      <a:endParaRPr lang="en-US" sz="1000" dirty="0"/>
                    </a:p>
                  </a:txBody>
                  <a:tcPr marL="0" marR="0" marT="0" marB="0"/>
                </a:tc>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1770754010"/>
              </p:ext>
            </p:extLst>
          </p:nvPr>
        </p:nvGraphicFramePr>
        <p:xfrm>
          <a:off x="411590" y="3094511"/>
          <a:ext cx="2046016" cy="819099"/>
        </p:xfrm>
        <a:graphic>
          <a:graphicData uri="http://schemas.openxmlformats.org/drawingml/2006/table">
            <a:tbl>
              <a:tblPr firstRow="1" bandRow="1">
                <a:tableStyleId>{5C22544A-7EE6-4342-B048-85BDC9FD1C3A}</a:tableStyleId>
              </a:tblPr>
              <a:tblGrid>
                <a:gridCol w="1023008"/>
                <a:gridCol w="1023008"/>
              </a:tblGrid>
              <a:tr h="257315">
                <a:tc gridSpan="2">
                  <a:txBody>
                    <a:bodyPr/>
                    <a:lstStyle/>
                    <a:p>
                      <a:pPr algn="ctr"/>
                      <a:r>
                        <a:rPr lang="en-US" sz="1000" dirty="0" smtClean="0"/>
                        <a:t>Orientation</a:t>
                      </a:r>
                      <a:endParaRPr lang="en-US" sz="1000" dirty="0"/>
                    </a:p>
                  </a:txBody>
                  <a:tcPr marL="0" marR="0" marT="0" marB="0"/>
                </a:tc>
                <a:tc hMerge="1">
                  <a:txBody>
                    <a:bodyPr/>
                    <a:lstStyle/>
                    <a:p>
                      <a:endParaRPr lang="en-US" dirty="0"/>
                    </a:p>
                  </a:txBody>
                  <a:tcPr/>
                </a:tc>
              </a:tr>
              <a:tr h="280892">
                <a:tc>
                  <a:txBody>
                    <a:bodyPr/>
                    <a:lstStyle/>
                    <a:p>
                      <a:pPr algn="ctr"/>
                      <a:r>
                        <a:rPr lang="en-US" sz="1000" dirty="0" smtClean="0"/>
                        <a:t>Horizontal</a:t>
                      </a:r>
                      <a:endParaRPr lang="en-US" sz="1000" dirty="0"/>
                    </a:p>
                  </a:txBody>
                  <a:tcPr marL="0" marR="0" marT="0" marB="0"/>
                </a:tc>
                <a:tc>
                  <a:txBody>
                    <a:bodyPr/>
                    <a:lstStyle/>
                    <a:p>
                      <a:pPr algn="ctr"/>
                      <a:r>
                        <a:rPr lang="en-US" sz="1000" dirty="0" smtClean="0"/>
                        <a:t>00</a:t>
                      </a:r>
                      <a:endParaRPr lang="en-US" sz="1000" dirty="0"/>
                    </a:p>
                  </a:txBody>
                  <a:tcPr marL="0" marR="0" marT="0" marB="0"/>
                </a:tc>
              </a:tr>
              <a:tr h="280892">
                <a:tc>
                  <a:txBody>
                    <a:bodyPr/>
                    <a:lstStyle/>
                    <a:p>
                      <a:pPr algn="ctr"/>
                      <a:r>
                        <a:rPr lang="en-US" sz="1000" dirty="0" smtClean="0"/>
                        <a:t>Vertical</a:t>
                      </a:r>
                      <a:endParaRPr lang="en-US" sz="1000" dirty="0"/>
                    </a:p>
                  </a:txBody>
                  <a:tcPr marL="0" marR="0" marT="0" marB="0"/>
                </a:tc>
                <a:tc>
                  <a:txBody>
                    <a:bodyPr/>
                    <a:lstStyle/>
                    <a:p>
                      <a:pPr algn="ctr"/>
                      <a:r>
                        <a:rPr lang="en-US" sz="1000" dirty="0" smtClean="0"/>
                        <a:t>01</a:t>
                      </a:r>
                      <a:endParaRPr lang="en-US" sz="1000" dirty="0"/>
                    </a:p>
                  </a:txBody>
                  <a:tcPr marL="0" marR="0" marT="0" marB="0"/>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1562606564"/>
              </p:ext>
            </p:extLst>
          </p:nvPr>
        </p:nvGraphicFramePr>
        <p:xfrm>
          <a:off x="411590" y="3913610"/>
          <a:ext cx="2046016" cy="2504451"/>
        </p:xfrm>
        <a:graphic>
          <a:graphicData uri="http://schemas.openxmlformats.org/drawingml/2006/table">
            <a:tbl>
              <a:tblPr firstRow="1" bandRow="1">
                <a:tableStyleId>{5C22544A-7EE6-4342-B048-85BDC9FD1C3A}</a:tableStyleId>
              </a:tblPr>
              <a:tblGrid>
                <a:gridCol w="1023008"/>
                <a:gridCol w="1023008"/>
              </a:tblGrid>
              <a:tr h="257315">
                <a:tc gridSpan="2">
                  <a:txBody>
                    <a:bodyPr/>
                    <a:lstStyle/>
                    <a:p>
                      <a:pPr algn="ctr"/>
                      <a:r>
                        <a:rPr lang="en-US" sz="1000" dirty="0" smtClean="0"/>
                        <a:t>Numbers</a:t>
                      </a:r>
                      <a:endParaRPr lang="en-US" sz="1000" dirty="0"/>
                    </a:p>
                  </a:txBody>
                  <a:tcPr marL="0" marR="0" marT="0" marB="0"/>
                </a:tc>
                <a:tc hMerge="1">
                  <a:txBody>
                    <a:bodyPr/>
                    <a:lstStyle/>
                    <a:p>
                      <a:endParaRPr lang="en-US" dirty="0"/>
                    </a:p>
                  </a:txBody>
                  <a:tcPr/>
                </a:tc>
              </a:tr>
              <a:tr h="280892">
                <a:tc>
                  <a:txBody>
                    <a:bodyPr/>
                    <a:lstStyle/>
                    <a:p>
                      <a:pPr algn="ctr"/>
                      <a:r>
                        <a:rPr lang="en-US" sz="1000" dirty="0" smtClean="0"/>
                        <a:t>0</a:t>
                      </a:r>
                    </a:p>
                  </a:txBody>
                  <a:tcPr marL="0" marR="0" marT="0" marB="0"/>
                </a:tc>
                <a:tc>
                  <a:txBody>
                    <a:bodyPr/>
                    <a:lstStyle/>
                    <a:p>
                      <a:pPr algn="ctr"/>
                      <a:r>
                        <a:rPr lang="en-US" sz="1000" dirty="0" smtClean="0"/>
                        <a:t>000</a:t>
                      </a:r>
                      <a:endParaRPr lang="en-US" sz="1000" dirty="0"/>
                    </a:p>
                  </a:txBody>
                  <a:tcPr marL="0" marR="0" marT="0" marB="0"/>
                </a:tc>
              </a:tr>
              <a:tr h="280892">
                <a:tc>
                  <a:txBody>
                    <a:bodyPr/>
                    <a:lstStyle/>
                    <a:p>
                      <a:pPr algn="ctr"/>
                      <a:r>
                        <a:rPr lang="en-US" sz="1000" dirty="0" smtClean="0"/>
                        <a:t>1</a:t>
                      </a:r>
                      <a:endParaRPr lang="en-US" sz="1000" dirty="0"/>
                    </a:p>
                  </a:txBody>
                  <a:tcPr marL="0" marR="0" marT="0" marB="0"/>
                </a:tc>
                <a:tc>
                  <a:txBody>
                    <a:bodyPr/>
                    <a:lstStyle/>
                    <a:p>
                      <a:pPr algn="ctr"/>
                      <a:r>
                        <a:rPr lang="en-US" sz="1000" dirty="0" smtClean="0"/>
                        <a:t>001</a:t>
                      </a:r>
                    </a:p>
                  </a:txBody>
                  <a:tcPr marL="0" marR="0" marT="0" marB="0"/>
                </a:tc>
              </a:tr>
              <a:tr h="280892">
                <a:tc>
                  <a:txBody>
                    <a:bodyPr/>
                    <a:lstStyle/>
                    <a:p>
                      <a:pPr algn="ctr"/>
                      <a:r>
                        <a:rPr lang="en-US" sz="1000" dirty="0" smtClean="0"/>
                        <a:t>2</a:t>
                      </a:r>
                      <a:endParaRPr lang="en-US" sz="1000" dirty="0"/>
                    </a:p>
                  </a:txBody>
                  <a:tcPr marL="0" marR="0" marT="0" marB="0"/>
                </a:tc>
                <a:tc>
                  <a:txBody>
                    <a:bodyPr/>
                    <a:lstStyle/>
                    <a:p>
                      <a:pPr algn="ctr"/>
                      <a:r>
                        <a:rPr lang="en-US" sz="1000" dirty="0" smtClean="0"/>
                        <a:t>010</a:t>
                      </a:r>
                      <a:endParaRPr lang="en-US" sz="1000" dirty="0"/>
                    </a:p>
                  </a:txBody>
                  <a:tcPr marL="0" marR="0" marT="0" marB="0"/>
                </a:tc>
              </a:tr>
              <a:tr h="280892">
                <a:tc>
                  <a:txBody>
                    <a:bodyPr/>
                    <a:lstStyle/>
                    <a:p>
                      <a:pPr algn="ctr"/>
                      <a:r>
                        <a:rPr lang="en-US" sz="1000" dirty="0" smtClean="0"/>
                        <a:t>3</a:t>
                      </a:r>
                      <a:endParaRPr lang="en-US" sz="1000" dirty="0"/>
                    </a:p>
                  </a:txBody>
                  <a:tcPr marL="0" marR="0" marT="0" marB="0"/>
                </a:tc>
                <a:tc>
                  <a:txBody>
                    <a:bodyPr/>
                    <a:lstStyle/>
                    <a:p>
                      <a:pPr algn="ctr"/>
                      <a:r>
                        <a:rPr lang="en-US" sz="1000" dirty="0" smtClean="0"/>
                        <a:t>011</a:t>
                      </a:r>
                      <a:endParaRPr lang="en-US" sz="1000" dirty="0"/>
                    </a:p>
                  </a:txBody>
                  <a:tcPr marL="0" marR="0" marT="0" marB="0"/>
                </a:tc>
              </a:tr>
              <a:tr h="280892">
                <a:tc>
                  <a:txBody>
                    <a:bodyPr/>
                    <a:lstStyle/>
                    <a:p>
                      <a:pPr algn="ctr"/>
                      <a:r>
                        <a:rPr lang="en-US" sz="1000" dirty="0" smtClean="0"/>
                        <a:t>4</a:t>
                      </a:r>
                      <a:endParaRPr lang="en-US" sz="1000" dirty="0"/>
                    </a:p>
                  </a:txBody>
                  <a:tcPr marL="0" marR="0" marT="0" marB="0"/>
                </a:tc>
                <a:tc>
                  <a:txBody>
                    <a:bodyPr/>
                    <a:lstStyle/>
                    <a:p>
                      <a:pPr algn="ctr"/>
                      <a:r>
                        <a:rPr lang="en-US" sz="1000" dirty="0" smtClean="0"/>
                        <a:t>100</a:t>
                      </a:r>
                      <a:endParaRPr lang="en-US" sz="1000" dirty="0"/>
                    </a:p>
                  </a:txBody>
                  <a:tcPr marL="0" marR="0" marT="0" marB="0"/>
                </a:tc>
              </a:tr>
              <a:tr h="280892">
                <a:tc>
                  <a:txBody>
                    <a:bodyPr/>
                    <a:lstStyle/>
                    <a:p>
                      <a:pPr algn="ctr"/>
                      <a:r>
                        <a:rPr lang="en-US" sz="1000" dirty="0" smtClean="0"/>
                        <a:t>5</a:t>
                      </a:r>
                      <a:endParaRPr lang="en-US" sz="1000" dirty="0"/>
                    </a:p>
                  </a:txBody>
                  <a:tcPr marL="0" marR="0" marT="0" marB="0"/>
                </a:tc>
                <a:tc>
                  <a:txBody>
                    <a:bodyPr/>
                    <a:lstStyle/>
                    <a:p>
                      <a:pPr algn="ctr"/>
                      <a:r>
                        <a:rPr lang="en-US" sz="1000" dirty="0" smtClean="0"/>
                        <a:t>101</a:t>
                      </a:r>
                      <a:endParaRPr lang="en-US" sz="1000" dirty="0"/>
                    </a:p>
                  </a:txBody>
                  <a:tcPr marL="0" marR="0" marT="0" marB="0"/>
                </a:tc>
              </a:tr>
              <a:tr h="280892">
                <a:tc>
                  <a:txBody>
                    <a:bodyPr/>
                    <a:lstStyle/>
                    <a:p>
                      <a:pPr algn="ctr"/>
                      <a:r>
                        <a:rPr lang="en-US" sz="1000" dirty="0" smtClean="0"/>
                        <a:t>6</a:t>
                      </a:r>
                      <a:endParaRPr lang="en-US" sz="1000" dirty="0"/>
                    </a:p>
                  </a:txBody>
                  <a:tcPr marL="0" marR="0" marT="0" marB="0"/>
                </a:tc>
                <a:tc>
                  <a:txBody>
                    <a:bodyPr/>
                    <a:lstStyle/>
                    <a:p>
                      <a:pPr algn="ctr"/>
                      <a:r>
                        <a:rPr lang="en-US" sz="1000" dirty="0" smtClean="0"/>
                        <a:t>110</a:t>
                      </a:r>
                      <a:endParaRPr lang="en-US" sz="1000" dirty="0"/>
                    </a:p>
                  </a:txBody>
                  <a:tcPr marL="0" marR="0" marT="0" marB="0"/>
                </a:tc>
              </a:tr>
              <a:tr h="280892">
                <a:tc>
                  <a:txBody>
                    <a:bodyPr/>
                    <a:lstStyle/>
                    <a:p>
                      <a:pPr algn="ctr"/>
                      <a:r>
                        <a:rPr lang="en-US" sz="1000" dirty="0" smtClean="0"/>
                        <a:t>7</a:t>
                      </a:r>
                      <a:endParaRPr lang="en-US" sz="1000" dirty="0"/>
                    </a:p>
                  </a:txBody>
                  <a:tcPr marL="0" marR="0" marT="0" marB="0"/>
                </a:tc>
                <a:tc>
                  <a:txBody>
                    <a:bodyPr/>
                    <a:lstStyle/>
                    <a:p>
                      <a:pPr algn="ctr"/>
                      <a:r>
                        <a:rPr lang="en-US" sz="1000" dirty="0" smtClean="0"/>
                        <a:t>111</a:t>
                      </a:r>
                      <a:endParaRPr lang="en-US" sz="1000" dirty="0"/>
                    </a:p>
                  </a:txBody>
                  <a:tcPr marL="0" marR="0" marT="0" marB="0"/>
                </a:tc>
              </a:tr>
            </a:tbl>
          </a:graphicData>
        </a:graphic>
      </p:graphicFrame>
      <p:graphicFrame>
        <p:nvGraphicFramePr>
          <p:cNvPr id="13" name="Content Placeholder 6"/>
          <p:cNvGraphicFramePr>
            <a:graphicFrameLocks/>
          </p:cNvGraphicFramePr>
          <p:nvPr>
            <p:extLst>
              <p:ext uri="{D42A27DB-BD31-4B8C-83A1-F6EECF244321}">
                <p14:modId xmlns:p14="http://schemas.microsoft.com/office/powerpoint/2010/main" val="256268748"/>
              </p:ext>
            </p:extLst>
          </p:nvPr>
        </p:nvGraphicFramePr>
        <p:xfrm>
          <a:off x="2845648" y="2607090"/>
          <a:ext cx="5994848" cy="1306520"/>
        </p:xfrm>
        <a:graphic>
          <a:graphicData uri="http://schemas.openxmlformats.org/drawingml/2006/table">
            <a:tbl>
              <a:tblPr firstRow="1" bandRow="1">
                <a:tableStyleId>{9D7B26C5-4107-4FEC-AEDC-1716B250A1EF}</a:tableStyleId>
              </a:tblPr>
              <a:tblGrid>
                <a:gridCol w="870157"/>
                <a:gridCol w="1004160"/>
                <a:gridCol w="1080637"/>
                <a:gridCol w="1128209"/>
                <a:gridCol w="940172"/>
                <a:gridCol w="971513"/>
              </a:tblGrid>
              <a:tr h="326630">
                <a:tc>
                  <a:txBody>
                    <a:bodyPr/>
                    <a:lstStyle/>
                    <a:p>
                      <a:r>
                        <a:rPr lang="en-US" sz="1400" dirty="0" smtClean="0"/>
                        <a:t>Block</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Color</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Size</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Orientation</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X</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Y</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26630">
                <a:tc>
                  <a:txBody>
                    <a:bodyPr/>
                    <a:lstStyle/>
                    <a:p>
                      <a:pPr algn="ctr"/>
                      <a:r>
                        <a:rPr lang="en-US" sz="1400" dirty="0" smtClean="0"/>
                        <a:t>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Red</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2 x 4</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Horizontal</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26630">
                <a:tc>
                  <a:txBody>
                    <a:bodyPr/>
                    <a:lstStyle/>
                    <a:p>
                      <a:pPr algn="ctr"/>
                      <a:r>
                        <a:rPr lang="en-US" sz="1400" dirty="0" smtClean="0"/>
                        <a:t>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Yellow</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2 x 3</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Vertical</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2</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26630">
                <a:tc>
                  <a:txBody>
                    <a:bodyPr/>
                    <a:lstStyle/>
                    <a:p>
                      <a:pPr algn="ctr"/>
                      <a:r>
                        <a:rPr lang="en-US" sz="1400" dirty="0" smtClean="0"/>
                        <a:t>2</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Black</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2 x 2</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Horizontal</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14" name="TextBox 13"/>
          <p:cNvSpPr txBox="1"/>
          <p:nvPr/>
        </p:nvSpPr>
        <p:spPr>
          <a:xfrm>
            <a:off x="2763337" y="904396"/>
            <a:ext cx="6077159" cy="1323439"/>
          </a:xfrm>
          <a:prstGeom prst="rect">
            <a:avLst/>
          </a:prstGeom>
          <a:noFill/>
        </p:spPr>
        <p:txBody>
          <a:bodyPr wrap="square" rtlCol="0">
            <a:spAutoFit/>
          </a:bodyPr>
          <a:lstStyle/>
          <a:p>
            <a:pPr defTabSz="457200"/>
            <a:r>
              <a:rPr lang="en-US" sz="1600" kern="1200" dirty="0" smtClean="0">
                <a:solidFill>
                  <a:prstClr val="black"/>
                </a:solidFill>
                <a:latin typeface="Cambria"/>
                <a:ea typeface="+mn-ea"/>
                <a:cs typeface="Cambria"/>
              </a:rPr>
              <a:t>Here’s a legend for the encoding we’ve been using to convert our regular instruction table to a </a:t>
            </a:r>
            <a:r>
              <a:rPr lang="en-US" sz="1600" i="1" kern="1200" dirty="0" smtClean="0">
                <a:solidFill>
                  <a:prstClr val="black"/>
                </a:solidFill>
                <a:latin typeface="Cambria"/>
                <a:ea typeface="+mn-ea"/>
                <a:cs typeface="Cambria"/>
              </a:rPr>
              <a:t>binary</a:t>
            </a:r>
            <a:r>
              <a:rPr lang="en-US" sz="1600" kern="1200" dirty="0" smtClean="0">
                <a:solidFill>
                  <a:prstClr val="black"/>
                </a:solidFill>
                <a:latin typeface="Cambria"/>
                <a:ea typeface="+mn-ea"/>
                <a:cs typeface="Cambria"/>
              </a:rPr>
              <a:t> instruction table. </a:t>
            </a:r>
          </a:p>
          <a:p>
            <a:pPr defTabSz="457200"/>
            <a:endParaRPr lang="en-US" sz="1600" kern="1200" dirty="0">
              <a:solidFill>
                <a:prstClr val="black"/>
              </a:solidFill>
              <a:latin typeface="Cambria"/>
              <a:ea typeface="+mn-ea"/>
              <a:cs typeface="Cambria"/>
            </a:endParaRPr>
          </a:p>
          <a:p>
            <a:pPr defTabSz="457200"/>
            <a:r>
              <a:rPr lang="en-US" sz="1600" kern="1200" dirty="0" smtClean="0">
                <a:solidFill>
                  <a:prstClr val="black"/>
                </a:solidFill>
                <a:latin typeface="Cambria"/>
                <a:ea typeface="+mn-ea"/>
                <a:cs typeface="Cambria"/>
              </a:rPr>
              <a:t>You’ve already converted the color, size, orientation, and position. Now convert the block number from base 10 to binary. </a:t>
            </a:r>
          </a:p>
        </p:txBody>
      </p:sp>
      <p:graphicFrame>
        <p:nvGraphicFramePr>
          <p:cNvPr id="16" name="Content Placeholder 6"/>
          <p:cNvGraphicFramePr>
            <a:graphicFrameLocks/>
          </p:cNvGraphicFramePr>
          <p:nvPr>
            <p:extLst>
              <p:ext uri="{D42A27DB-BD31-4B8C-83A1-F6EECF244321}">
                <p14:modId xmlns:p14="http://schemas.microsoft.com/office/powerpoint/2010/main" val="1812592136"/>
              </p:ext>
            </p:extLst>
          </p:nvPr>
        </p:nvGraphicFramePr>
        <p:xfrm>
          <a:off x="2845649" y="4292865"/>
          <a:ext cx="5994848" cy="1306520"/>
        </p:xfrm>
        <a:graphic>
          <a:graphicData uri="http://schemas.openxmlformats.org/drawingml/2006/table">
            <a:tbl>
              <a:tblPr firstRow="1" bandRow="1">
                <a:tableStyleId>{9D7B26C5-4107-4FEC-AEDC-1716B250A1EF}</a:tableStyleId>
              </a:tblPr>
              <a:tblGrid>
                <a:gridCol w="870157"/>
                <a:gridCol w="1004160"/>
                <a:gridCol w="1080637"/>
                <a:gridCol w="1128209"/>
                <a:gridCol w="940172"/>
                <a:gridCol w="971513"/>
              </a:tblGrid>
              <a:tr h="326630">
                <a:tc>
                  <a:txBody>
                    <a:bodyPr/>
                    <a:lstStyle/>
                    <a:p>
                      <a:r>
                        <a:rPr lang="en-US" sz="1400" dirty="0" smtClean="0"/>
                        <a:t>Block</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Color</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Size</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Orientation</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X</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Y</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26630">
                <a:tc>
                  <a:txBody>
                    <a:bodyPr/>
                    <a:lstStyle/>
                    <a:p>
                      <a:pPr algn="ctr"/>
                      <a:r>
                        <a:rPr lang="en-US" sz="1400" dirty="0" smtClean="0"/>
                        <a:t>00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001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010100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00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000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000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26630">
                <a:tc>
                  <a:txBody>
                    <a:bodyPr/>
                    <a:lstStyle/>
                    <a:p>
                      <a:pPr algn="ctr"/>
                      <a:r>
                        <a:rPr lang="en-US" sz="1400" dirty="0" smtClean="0"/>
                        <a:t>01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010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010011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01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000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010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26630">
                <a:tc>
                  <a:txBody>
                    <a:bodyPr/>
                    <a:lstStyle/>
                    <a:p>
                      <a:pPr algn="ctr"/>
                      <a:r>
                        <a:rPr lang="en-US" sz="1400" dirty="0" smtClean="0"/>
                        <a:t>10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011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010010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00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001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001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17" name="TextBox 16"/>
          <p:cNvSpPr txBox="1"/>
          <p:nvPr/>
        </p:nvSpPr>
        <p:spPr>
          <a:xfrm>
            <a:off x="2763338" y="5978639"/>
            <a:ext cx="6077159" cy="338554"/>
          </a:xfrm>
          <a:prstGeom prst="rect">
            <a:avLst/>
          </a:prstGeom>
          <a:noFill/>
        </p:spPr>
        <p:txBody>
          <a:bodyPr wrap="square" rtlCol="0">
            <a:spAutoFit/>
          </a:bodyPr>
          <a:lstStyle/>
          <a:p>
            <a:pPr defTabSz="457200"/>
            <a:r>
              <a:rPr lang="en-US" sz="1600" kern="1200" dirty="0" smtClean="0">
                <a:solidFill>
                  <a:prstClr val="black"/>
                </a:solidFill>
                <a:latin typeface="Cambria"/>
                <a:ea typeface="+mn-ea"/>
                <a:cs typeface="Cambria"/>
              </a:rPr>
              <a:t>Now you have a complete binary instruction table!</a:t>
            </a:r>
          </a:p>
        </p:txBody>
      </p:sp>
      <p:sp>
        <p:nvSpPr>
          <p:cNvPr id="18" name="TextBox 17"/>
          <p:cNvSpPr txBox="1"/>
          <p:nvPr/>
        </p:nvSpPr>
        <p:spPr>
          <a:xfrm>
            <a:off x="411590" y="211686"/>
            <a:ext cx="3922167" cy="461665"/>
          </a:xfrm>
          <a:prstGeom prst="rect">
            <a:avLst/>
          </a:prstGeom>
          <a:noFill/>
        </p:spPr>
        <p:txBody>
          <a:bodyPr wrap="none" rtlCol="0">
            <a:spAutoFit/>
          </a:bodyPr>
          <a:lstStyle/>
          <a:p>
            <a:pPr defTabSz="457200"/>
            <a:r>
              <a:rPr lang="en-US" sz="2400" b="1" kern="1200" dirty="0" smtClean="0">
                <a:solidFill>
                  <a:prstClr val="black"/>
                </a:solidFill>
                <a:latin typeface="Calibri"/>
                <a:ea typeface="+mn-ea"/>
                <a:cs typeface="+mn-cs"/>
              </a:rPr>
              <a:t>Block Encoding and Decoding</a:t>
            </a:r>
            <a:endParaRPr lang="en-US" sz="2400" b="1" kern="1200" dirty="0">
              <a:solidFill>
                <a:prstClr val="black"/>
              </a:solidFill>
              <a:latin typeface="Calibri"/>
              <a:ea typeface="+mn-ea"/>
              <a:cs typeface="+mn-cs"/>
            </a:endParaRPr>
          </a:p>
        </p:txBody>
      </p:sp>
    </p:spTree>
    <p:extLst>
      <p:ext uri="{BB962C8B-B14F-4D97-AF65-F5344CB8AC3E}">
        <p14:creationId xmlns:p14="http://schemas.microsoft.com/office/powerpoint/2010/main" val="396029546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67721" y="211686"/>
            <a:ext cx="3772776" cy="369332"/>
          </a:xfrm>
          <a:prstGeom prst="rect">
            <a:avLst/>
          </a:prstGeom>
          <a:noFill/>
        </p:spPr>
        <p:txBody>
          <a:bodyPr wrap="square" rtlCol="0">
            <a:spAutoFit/>
          </a:bodyPr>
          <a:lstStyle/>
          <a:p>
            <a:pPr defTabSz="457200"/>
            <a:r>
              <a:rPr lang="en-US" sz="1800" kern="1200" dirty="0" smtClean="0">
                <a:solidFill>
                  <a:prstClr val="black"/>
                </a:solidFill>
                <a:latin typeface="Calibri"/>
                <a:ea typeface="+mn-ea"/>
                <a:cs typeface="+mn-cs"/>
              </a:rPr>
              <a:t>Name(s):  _______________________</a:t>
            </a:r>
            <a:endParaRPr lang="en-US" sz="1800" kern="1200" dirty="0">
              <a:solidFill>
                <a:prstClr val="black"/>
              </a:solidFill>
              <a:latin typeface="Calibri"/>
              <a:ea typeface="+mn-ea"/>
              <a:cs typeface="+mn-cs"/>
            </a:endParaRPr>
          </a:p>
        </p:txBody>
      </p:sp>
      <p:sp>
        <p:nvSpPr>
          <p:cNvPr id="8" name="Slide Number Placeholder 7"/>
          <p:cNvSpPr>
            <a:spLocks noGrp="1"/>
          </p:cNvSpPr>
          <p:nvPr>
            <p:ph type="sldNum" sz="quarter" idx="12"/>
          </p:nvPr>
        </p:nvSpPr>
        <p:spPr/>
        <p:txBody>
          <a:bodyPr/>
          <a:lstStyle/>
          <a:p>
            <a:fld id="{2966CD3D-0431-4A4E-BFF4-7144CA6AFCF2}" type="slidenum">
              <a:rPr lang="en-US" smtClean="0">
                <a:solidFill>
                  <a:prstClr val="black">
                    <a:tint val="75000"/>
                  </a:prstClr>
                </a:solidFill>
              </a:rPr>
              <a:pPr/>
              <a:t>78</a:t>
            </a:fld>
            <a:endParaRPr lang="en-US">
              <a:solidFill>
                <a:prstClr val="black">
                  <a:tint val="75000"/>
                </a:prstClr>
              </a:solidFill>
            </a:endParaRPr>
          </a:p>
        </p:txBody>
      </p:sp>
      <p:graphicFrame>
        <p:nvGraphicFramePr>
          <p:cNvPr id="9" name="Table 8"/>
          <p:cNvGraphicFramePr>
            <a:graphicFrameLocks noGrp="1"/>
          </p:cNvGraphicFramePr>
          <p:nvPr>
            <p:extLst>
              <p:ext uri="{D42A27DB-BD31-4B8C-83A1-F6EECF244321}">
                <p14:modId xmlns:p14="http://schemas.microsoft.com/office/powerpoint/2010/main" val="2710306126"/>
              </p:ext>
            </p:extLst>
          </p:nvPr>
        </p:nvGraphicFramePr>
        <p:xfrm>
          <a:off x="411590" y="893181"/>
          <a:ext cx="2046016" cy="1099991"/>
        </p:xfrm>
        <a:graphic>
          <a:graphicData uri="http://schemas.openxmlformats.org/drawingml/2006/table">
            <a:tbl>
              <a:tblPr firstRow="1" bandRow="1">
                <a:tableStyleId>{5C22544A-7EE6-4342-B048-85BDC9FD1C3A}</a:tableStyleId>
              </a:tblPr>
              <a:tblGrid>
                <a:gridCol w="1023008"/>
                <a:gridCol w="1023008"/>
              </a:tblGrid>
              <a:tr h="257315">
                <a:tc gridSpan="2">
                  <a:txBody>
                    <a:bodyPr/>
                    <a:lstStyle/>
                    <a:p>
                      <a:pPr algn="ctr"/>
                      <a:r>
                        <a:rPr lang="en-US" sz="1000" dirty="0" smtClean="0"/>
                        <a:t>Color</a:t>
                      </a:r>
                      <a:endParaRPr lang="en-US" sz="1000" dirty="0"/>
                    </a:p>
                  </a:txBody>
                  <a:tcPr marL="0" marR="0" marT="0" marB="0"/>
                </a:tc>
                <a:tc hMerge="1">
                  <a:txBody>
                    <a:bodyPr/>
                    <a:lstStyle/>
                    <a:p>
                      <a:endParaRPr lang="en-US" dirty="0"/>
                    </a:p>
                  </a:txBody>
                  <a:tcPr/>
                </a:tc>
              </a:tr>
              <a:tr h="280892">
                <a:tc>
                  <a:txBody>
                    <a:bodyPr/>
                    <a:lstStyle/>
                    <a:p>
                      <a:pPr algn="ctr"/>
                      <a:r>
                        <a:rPr lang="en-US" sz="1000" dirty="0" smtClean="0"/>
                        <a:t>Red</a:t>
                      </a:r>
                      <a:endParaRPr lang="en-US" sz="1000" dirty="0"/>
                    </a:p>
                  </a:txBody>
                  <a:tcPr marL="0" marR="0" marT="0" marB="0"/>
                </a:tc>
                <a:tc>
                  <a:txBody>
                    <a:bodyPr/>
                    <a:lstStyle/>
                    <a:p>
                      <a:pPr algn="ctr"/>
                      <a:r>
                        <a:rPr lang="en-US" sz="1000" dirty="0" smtClean="0"/>
                        <a:t>001</a:t>
                      </a:r>
                      <a:endParaRPr lang="en-US" sz="1000" dirty="0"/>
                    </a:p>
                  </a:txBody>
                  <a:tcPr marL="0" marR="0" marT="0" marB="0"/>
                </a:tc>
              </a:tr>
              <a:tr h="280892">
                <a:tc>
                  <a:txBody>
                    <a:bodyPr/>
                    <a:lstStyle/>
                    <a:p>
                      <a:pPr algn="ctr"/>
                      <a:r>
                        <a:rPr lang="en-US" sz="1000" dirty="0" smtClean="0"/>
                        <a:t>Yellow</a:t>
                      </a:r>
                      <a:endParaRPr lang="en-US" sz="1000" dirty="0"/>
                    </a:p>
                  </a:txBody>
                  <a:tcPr marL="0" marR="0" marT="0" marB="0"/>
                </a:tc>
                <a:tc>
                  <a:txBody>
                    <a:bodyPr/>
                    <a:lstStyle/>
                    <a:p>
                      <a:pPr algn="ctr"/>
                      <a:r>
                        <a:rPr lang="en-US" sz="1000" dirty="0" smtClean="0"/>
                        <a:t>010</a:t>
                      </a:r>
                      <a:endParaRPr lang="en-US" sz="1000" dirty="0"/>
                    </a:p>
                  </a:txBody>
                  <a:tcPr marL="0" marR="0" marT="0" marB="0"/>
                </a:tc>
              </a:tr>
              <a:tr h="280892">
                <a:tc>
                  <a:txBody>
                    <a:bodyPr/>
                    <a:lstStyle/>
                    <a:p>
                      <a:pPr algn="ctr"/>
                      <a:r>
                        <a:rPr lang="en-US" sz="1000" dirty="0" smtClean="0"/>
                        <a:t>Black</a:t>
                      </a:r>
                      <a:endParaRPr lang="en-US" sz="1000" dirty="0"/>
                    </a:p>
                  </a:txBody>
                  <a:tcPr marL="0" marR="0" marT="0" marB="0"/>
                </a:tc>
                <a:tc>
                  <a:txBody>
                    <a:bodyPr/>
                    <a:lstStyle/>
                    <a:p>
                      <a:pPr algn="ctr"/>
                      <a:r>
                        <a:rPr lang="en-US" sz="1000" dirty="0" smtClean="0"/>
                        <a:t>011</a:t>
                      </a:r>
                      <a:endParaRPr lang="en-US" sz="1000" dirty="0"/>
                    </a:p>
                  </a:txBody>
                  <a:tcPr marL="0" marR="0" marT="0" marB="0"/>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3233267736"/>
              </p:ext>
            </p:extLst>
          </p:nvPr>
        </p:nvGraphicFramePr>
        <p:xfrm>
          <a:off x="411590" y="1993172"/>
          <a:ext cx="2046016" cy="1099991"/>
        </p:xfrm>
        <a:graphic>
          <a:graphicData uri="http://schemas.openxmlformats.org/drawingml/2006/table">
            <a:tbl>
              <a:tblPr firstRow="1" bandRow="1">
                <a:tableStyleId>{5C22544A-7EE6-4342-B048-85BDC9FD1C3A}</a:tableStyleId>
              </a:tblPr>
              <a:tblGrid>
                <a:gridCol w="1023008"/>
                <a:gridCol w="1023008"/>
              </a:tblGrid>
              <a:tr h="257315">
                <a:tc gridSpan="2">
                  <a:txBody>
                    <a:bodyPr/>
                    <a:lstStyle/>
                    <a:p>
                      <a:pPr algn="ctr"/>
                      <a:r>
                        <a:rPr lang="en-US" sz="1000" dirty="0" smtClean="0"/>
                        <a:t>Size</a:t>
                      </a:r>
                      <a:endParaRPr lang="en-US" sz="1000" dirty="0"/>
                    </a:p>
                  </a:txBody>
                  <a:tcPr marL="0" marR="0" marT="0" marB="0"/>
                </a:tc>
                <a:tc hMerge="1">
                  <a:txBody>
                    <a:bodyPr/>
                    <a:lstStyle/>
                    <a:p>
                      <a:endParaRPr lang="en-US" dirty="0"/>
                    </a:p>
                  </a:txBody>
                  <a:tcPr/>
                </a:tc>
              </a:tr>
              <a:tr h="280892">
                <a:tc>
                  <a:txBody>
                    <a:bodyPr/>
                    <a:lstStyle/>
                    <a:p>
                      <a:pPr algn="ctr"/>
                      <a:r>
                        <a:rPr lang="en-US" sz="1000" dirty="0" smtClean="0"/>
                        <a:t>2 x 2</a:t>
                      </a:r>
                      <a:endParaRPr lang="en-US" sz="1000" dirty="0"/>
                    </a:p>
                  </a:txBody>
                  <a:tcPr marL="0" marR="0" marT="0" marB="0"/>
                </a:tc>
                <a:tc>
                  <a:txBody>
                    <a:bodyPr/>
                    <a:lstStyle/>
                    <a:p>
                      <a:pPr algn="ctr"/>
                      <a:r>
                        <a:rPr lang="en-US" sz="1000" dirty="0" smtClean="0"/>
                        <a:t>010010</a:t>
                      </a:r>
                      <a:endParaRPr lang="en-US" sz="1000" dirty="0"/>
                    </a:p>
                  </a:txBody>
                  <a:tcPr marL="0" marR="0" marT="0" marB="0"/>
                </a:tc>
              </a:tr>
              <a:tr h="280892">
                <a:tc>
                  <a:txBody>
                    <a:bodyPr/>
                    <a:lstStyle/>
                    <a:p>
                      <a:pPr algn="ctr"/>
                      <a:r>
                        <a:rPr lang="en-US" sz="1000" dirty="0" smtClean="0"/>
                        <a:t>2 x 3</a:t>
                      </a:r>
                      <a:endParaRPr lang="en-US" sz="1000" dirty="0"/>
                    </a:p>
                  </a:txBody>
                  <a:tcPr marL="0" marR="0" marT="0" marB="0"/>
                </a:tc>
                <a:tc>
                  <a:txBody>
                    <a:bodyPr/>
                    <a:lstStyle/>
                    <a:p>
                      <a:pPr algn="ctr"/>
                      <a:r>
                        <a:rPr lang="en-US" sz="1000" dirty="0" smtClean="0"/>
                        <a:t>010011</a:t>
                      </a:r>
                      <a:endParaRPr lang="en-US" sz="1000" dirty="0"/>
                    </a:p>
                  </a:txBody>
                  <a:tcPr marL="0" marR="0" marT="0" marB="0"/>
                </a:tc>
              </a:tr>
              <a:tr h="280892">
                <a:tc>
                  <a:txBody>
                    <a:bodyPr/>
                    <a:lstStyle/>
                    <a:p>
                      <a:pPr algn="ctr"/>
                      <a:r>
                        <a:rPr lang="en-US" sz="1000" dirty="0" smtClean="0"/>
                        <a:t>2</a:t>
                      </a:r>
                      <a:r>
                        <a:rPr lang="en-US" sz="1000" baseline="0" dirty="0" smtClean="0"/>
                        <a:t> x 4</a:t>
                      </a:r>
                      <a:endParaRPr lang="en-US" sz="1000" dirty="0"/>
                    </a:p>
                  </a:txBody>
                  <a:tcPr marL="0" marR="0" marT="0" marB="0"/>
                </a:tc>
                <a:tc>
                  <a:txBody>
                    <a:bodyPr/>
                    <a:lstStyle/>
                    <a:p>
                      <a:pPr algn="ctr"/>
                      <a:r>
                        <a:rPr lang="en-US" sz="1000" dirty="0" smtClean="0"/>
                        <a:t>010100</a:t>
                      </a:r>
                      <a:endParaRPr lang="en-US" sz="1000" dirty="0"/>
                    </a:p>
                  </a:txBody>
                  <a:tcPr marL="0" marR="0" marT="0" marB="0"/>
                </a:tc>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1736708782"/>
              </p:ext>
            </p:extLst>
          </p:nvPr>
        </p:nvGraphicFramePr>
        <p:xfrm>
          <a:off x="411590" y="3093163"/>
          <a:ext cx="2046016" cy="819099"/>
        </p:xfrm>
        <a:graphic>
          <a:graphicData uri="http://schemas.openxmlformats.org/drawingml/2006/table">
            <a:tbl>
              <a:tblPr firstRow="1" bandRow="1">
                <a:tableStyleId>{5C22544A-7EE6-4342-B048-85BDC9FD1C3A}</a:tableStyleId>
              </a:tblPr>
              <a:tblGrid>
                <a:gridCol w="1023008"/>
                <a:gridCol w="1023008"/>
              </a:tblGrid>
              <a:tr h="257315">
                <a:tc gridSpan="2">
                  <a:txBody>
                    <a:bodyPr/>
                    <a:lstStyle/>
                    <a:p>
                      <a:pPr algn="ctr"/>
                      <a:r>
                        <a:rPr lang="en-US" sz="1000" dirty="0" smtClean="0"/>
                        <a:t>Orientation</a:t>
                      </a:r>
                      <a:endParaRPr lang="en-US" sz="1000" dirty="0"/>
                    </a:p>
                  </a:txBody>
                  <a:tcPr marL="0" marR="0" marT="0" marB="0"/>
                </a:tc>
                <a:tc hMerge="1">
                  <a:txBody>
                    <a:bodyPr/>
                    <a:lstStyle/>
                    <a:p>
                      <a:endParaRPr lang="en-US" dirty="0"/>
                    </a:p>
                  </a:txBody>
                  <a:tcPr/>
                </a:tc>
              </a:tr>
              <a:tr h="280892">
                <a:tc>
                  <a:txBody>
                    <a:bodyPr/>
                    <a:lstStyle/>
                    <a:p>
                      <a:pPr algn="ctr"/>
                      <a:r>
                        <a:rPr lang="en-US" sz="1000" dirty="0" smtClean="0"/>
                        <a:t>Horizontal</a:t>
                      </a:r>
                      <a:endParaRPr lang="en-US" sz="1000" dirty="0"/>
                    </a:p>
                  </a:txBody>
                  <a:tcPr marL="0" marR="0" marT="0" marB="0"/>
                </a:tc>
                <a:tc>
                  <a:txBody>
                    <a:bodyPr/>
                    <a:lstStyle/>
                    <a:p>
                      <a:pPr algn="ctr"/>
                      <a:r>
                        <a:rPr lang="en-US" sz="1000" dirty="0" smtClean="0"/>
                        <a:t>00</a:t>
                      </a:r>
                      <a:endParaRPr lang="en-US" sz="1000" dirty="0"/>
                    </a:p>
                  </a:txBody>
                  <a:tcPr marL="0" marR="0" marT="0" marB="0"/>
                </a:tc>
              </a:tr>
              <a:tr h="280892">
                <a:tc>
                  <a:txBody>
                    <a:bodyPr/>
                    <a:lstStyle/>
                    <a:p>
                      <a:pPr algn="ctr"/>
                      <a:r>
                        <a:rPr lang="en-US" sz="1000" dirty="0" smtClean="0"/>
                        <a:t>Vertical</a:t>
                      </a:r>
                      <a:endParaRPr lang="en-US" sz="1000" dirty="0"/>
                    </a:p>
                  </a:txBody>
                  <a:tcPr marL="0" marR="0" marT="0" marB="0"/>
                </a:tc>
                <a:tc>
                  <a:txBody>
                    <a:bodyPr/>
                    <a:lstStyle/>
                    <a:p>
                      <a:pPr algn="ctr"/>
                      <a:r>
                        <a:rPr lang="en-US" sz="1000" dirty="0" smtClean="0"/>
                        <a:t>01</a:t>
                      </a:r>
                      <a:endParaRPr lang="en-US" sz="1000" dirty="0"/>
                    </a:p>
                  </a:txBody>
                  <a:tcPr marL="0" marR="0" marT="0" marB="0"/>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2273920439"/>
              </p:ext>
            </p:extLst>
          </p:nvPr>
        </p:nvGraphicFramePr>
        <p:xfrm>
          <a:off x="411590" y="3912262"/>
          <a:ext cx="2046016" cy="2504451"/>
        </p:xfrm>
        <a:graphic>
          <a:graphicData uri="http://schemas.openxmlformats.org/drawingml/2006/table">
            <a:tbl>
              <a:tblPr firstRow="1" bandRow="1">
                <a:tableStyleId>{5C22544A-7EE6-4342-B048-85BDC9FD1C3A}</a:tableStyleId>
              </a:tblPr>
              <a:tblGrid>
                <a:gridCol w="1023008"/>
                <a:gridCol w="1023008"/>
              </a:tblGrid>
              <a:tr h="257315">
                <a:tc gridSpan="2">
                  <a:txBody>
                    <a:bodyPr/>
                    <a:lstStyle/>
                    <a:p>
                      <a:pPr algn="ctr"/>
                      <a:r>
                        <a:rPr lang="en-US" sz="1000" dirty="0" smtClean="0"/>
                        <a:t>Numbers</a:t>
                      </a:r>
                      <a:endParaRPr lang="en-US" sz="1000" dirty="0"/>
                    </a:p>
                  </a:txBody>
                  <a:tcPr marL="0" marR="0" marT="0" marB="0"/>
                </a:tc>
                <a:tc hMerge="1">
                  <a:txBody>
                    <a:bodyPr/>
                    <a:lstStyle/>
                    <a:p>
                      <a:endParaRPr lang="en-US" dirty="0"/>
                    </a:p>
                  </a:txBody>
                  <a:tcPr/>
                </a:tc>
              </a:tr>
              <a:tr h="280892">
                <a:tc>
                  <a:txBody>
                    <a:bodyPr/>
                    <a:lstStyle/>
                    <a:p>
                      <a:pPr algn="ctr"/>
                      <a:r>
                        <a:rPr lang="en-US" sz="1000" dirty="0" smtClean="0"/>
                        <a:t>0</a:t>
                      </a:r>
                    </a:p>
                  </a:txBody>
                  <a:tcPr marL="0" marR="0" marT="0" marB="0"/>
                </a:tc>
                <a:tc>
                  <a:txBody>
                    <a:bodyPr/>
                    <a:lstStyle/>
                    <a:p>
                      <a:pPr algn="ctr"/>
                      <a:r>
                        <a:rPr lang="en-US" sz="1000" dirty="0" smtClean="0"/>
                        <a:t>000</a:t>
                      </a:r>
                      <a:endParaRPr lang="en-US" sz="1000" dirty="0"/>
                    </a:p>
                  </a:txBody>
                  <a:tcPr marL="0" marR="0" marT="0" marB="0"/>
                </a:tc>
              </a:tr>
              <a:tr h="280892">
                <a:tc>
                  <a:txBody>
                    <a:bodyPr/>
                    <a:lstStyle/>
                    <a:p>
                      <a:pPr algn="ctr"/>
                      <a:r>
                        <a:rPr lang="en-US" sz="1000" dirty="0" smtClean="0"/>
                        <a:t>1</a:t>
                      </a:r>
                      <a:endParaRPr lang="en-US" sz="1000" dirty="0"/>
                    </a:p>
                  </a:txBody>
                  <a:tcPr marL="0" marR="0" marT="0" marB="0"/>
                </a:tc>
                <a:tc>
                  <a:txBody>
                    <a:bodyPr/>
                    <a:lstStyle/>
                    <a:p>
                      <a:pPr algn="ctr"/>
                      <a:r>
                        <a:rPr lang="en-US" sz="1000" dirty="0" smtClean="0"/>
                        <a:t>001</a:t>
                      </a:r>
                    </a:p>
                  </a:txBody>
                  <a:tcPr marL="0" marR="0" marT="0" marB="0"/>
                </a:tc>
              </a:tr>
              <a:tr h="280892">
                <a:tc>
                  <a:txBody>
                    <a:bodyPr/>
                    <a:lstStyle/>
                    <a:p>
                      <a:pPr algn="ctr"/>
                      <a:r>
                        <a:rPr lang="en-US" sz="1000" dirty="0" smtClean="0"/>
                        <a:t>2</a:t>
                      </a:r>
                      <a:endParaRPr lang="en-US" sz="1000" dirty="0"/>
                    </a:p>
                  </a:txBody>
                  <a:tcPr marL="0" marR="0" marT="0" marB="0"/>
                </a:tc>
                <a:tc>
                  <a:txBody>
                    <a:bodyPr/>
                    <a:lstStyle/>
                    <a:p>
                      <a:pPr algn="ctr"/>
                      <a:r>
                        <a:rPr lang="en-US" sz="1000" dirty="0" smtClean="0"/>
                        <a:t>010</a:t>
                      </a:r>
                      <a:endParaRPr lang="en-US" sz="1000" dirty="0"/>
                    </a:p>
                  </a:txBody>
                  <a:tcPr marL="0" marR="0" marT="0" marB="0"/>
                </a:tc>
              </a:tr>
              <a:tr h="280892">
                <a:tc>
                  <a:txBody>
                    <a:bodyPr/>
                    <a:lstStyle/>
                    <a:p>
                      <a:pPr algn="ctr"/>
                      <a:r>
                        <a:rPr lang="en-US" sz="1000" dirty="0" smtClean="0"/>
                        <a:t>3</a:t>
                      </a:r>
                      <a:endParaRPr lang="en-US" sz="1000" dirty="0"/>
                    </a:p>
                  </a:txBody>
                  <a:tcPr marL="0" marR="0" marT="0" marB="0"/>
                </a:tc>
                <a:tc>
                  <a:txBody>
                    <a:bodyPr/>
                    <a:lstStyle/>
                    <a:p>
                      <a:pPr algn="ctr"/>
                      <a:r>
                        <a:rPr lang="en-US" sz="1000" dirty="0" smtClean="0"/>
                        <a:t>011</a:t>
                      </a:r>
                      <a:endParaRPr lang="en-US" sz="1000" dirty="0"/>
                    </a:p>
                  </a:txBody>
                  <a:tcPr marL="0" marR="0" marT="0" marB="0"/>
                </a:tc>
              </a:tr>
              <a:tr h="280892">
                <a:tc>
                  <a:txBody>
                    <a:bodyPr/>
                    <a:lstStyle/>
                    <a:p>
                      <a:pPr algn="ctr"/>
                      <a:r>
                        <a:rPr lang="en-US" sz="1000" dirty="0" smtClean="0"/>
                        <a:t>4</a:t>
                      </a:r>
                      <a:endParaRPr lang="en-US" sz="1000" dirty="0"/>
                    </a:p>
                  </a:txBody>
                  <a:tcPr marL="0" marR="0" marT="0" marB="0"/>
                </a:tc>
                <a:tc>
                  <a:txBody>
                    <a:bodyPr/>
                    <a:lstStyle/>
                    <a:p>
                      <a:pPr algn="ctr"/>
                      <a:r>
                        <a:rPr lang="en-US" sz="1000" dirty="0" smtClean="0"/>
                        <a:t>100</a:t>
                      </a:r>
                      <a:endParaRPr lang="en-US" sz="1000" dirty="0"/>
                    </a:p>
                  </a:txBody>
                  <a:tcPr marL="0" marR="0" marT="0" marB="0"/>
                </a:tc>
              </a:tr>
              <a:tr h="280892">
                <a:tc>
                  <a:txBody>
                    <a:bodyPr/>
                    <a:lstStyle/>
                    <a:p>
                      <a:pPr algn="ctr"/>
                      <a:r>
                        <a:rPr lang="en-US" sz="1000" dirty="0" smtClean="0"/>
                        <a:t>5</a:t>
                      </a:r>
                      <a:endParaRPr lang="en-US" sz="1000" dirty="0"/>
                    </a:p>
                  </a:txBody>
                  <a:tcPr marL="0" marR="0" marT="0" marB="0"/>
                </a:tc>
                <a:tc>
                  <a:txBody>
                    <a:bodyPr/>
                    <a:lstStyle/>
                    <a:p>
                      <a:pPr algn="ctr"/>
                      <a:r>
                        <a:rPr lang="en-US" sz="1000" dirty="0" smtClean="0"/>
                        <a:t>101</a:t>
                      </a:r>
                      <a:endParaRPr lang="en-US" sz="1000" dirty="0"/>
                    </a:p>
                  </a:txBody>
                  <a:tcPr marL="0" marR="0" marT="0" marB="0"/>
                </a:tc>
              </a:tr>
              <a:tr h="280892">
                <a:tc>
                  <a:txBody>
                    <a:bodyPr/>
                    <a:lstStyle/>
                    <a:p>
                      <a:pPr algn="ctr"/>
                      <a:r>
                        <a:rPr lang="en-US" sz="1000" dirty="0" smtClean="0"/>
                        <a:t>6</a:t>
                      </a:r>
                      <a:endParaRPr lang="en-US" sz="1000" dirty="0"/>
                    </a:p>
                  </a:txBody>
                  <a:tcPr marL="0" marR="0" marT="0" marB="0"/>
                </a:tc>
                <a:tc>
                  <a:txBody>
                    <a:bodyPr/>
                    <a:lstStyle/>
                    <a:p>
                      <a:pPr algn="ctr"/>
                      <a:r>
                        <a:rPr lang="en-US" sz="1000" dirty="0" smtClean="0"/>
                        <a:t>110</a:t>
                      </a:r>
                      <a:endParaRPr lang="en-US" sz="1000" dirty="0"/>
                    </a:p>
                  </a:txBody>
                  <a:tcPr marL="0" marR="0" marT="0" marB="0"/>
                </a:tc>
              </a:tr>
              <a:tr h="280892">
                <a:tc>
                  <a:txBody>
                    <a:bodyPr/>
                    <a:lstStyle/>
                    <a:p>
                      <a:pPr algn="ctr"/>
                      <a:r>
                        <a:rPr lang="en-US" sz="1000" dirty="0" smtClean="0"/>
                        <a:t>7</a:t>
                      </a:r>
                      <a:endParaRPr lang="en-US" sz="1000" dirty="0"/>
                    </a:p>
                  </a:txBody>
                  <a:tcPr marL="0" marR="0" marT="0" marB="0"/>
                </a:tc>
                <a:tc>
                  <a:txBody>
                    <a:bodyPr/>
                    <a:lstStyle/>
                    <a:p>
                      <a:pPr algn="ctr"/>
                      <a:r>
                        <a:rPr lang="en-US" sz="1000" dirty="0" smtClean="0"/>
                        <a:t>111</a:t>
                      </a:r>
                      <a:endParaRPr lang="en-US" sz="1000" dirty="0"/>
                    </a:p>
                  </a:txBody>
                  <a:tcPr marL="0" marR="0" marT="0" marB="0"/>
                </a:tc>
              </a:tr>
            </a:tbl>
          </a:graphicData>
        </a:graphic>
      </p:graphicFrame>
      <p:sp>
        <p:nvSpPr>
          <p:cNvPr id="14" name="TextBox 13"/>
          <p:cNvSpPr txBox="1"/>
          <p:nvPr/>
        </p:nvSpPr>
        <p:spPr>
          <a:xfrm>
            <a:off x="2763337" y="904396"/>
            <a:ext cx="6077159" cy="1569660"/>
          </a:xfrm>
          <a:prstGeom prst="rect">
            <a:avLst/>
          </a:prstGeom>
          <a:noFill/>
        </p:spPr>
        <p:txBody>
          <a:bodyPr wrap="square" rtlCol="0">
            <a:spAutoFit/>
          </a:bodyPr>
          <a:lstStyle/>
          <a:p>
            <a:pPr defTabSz="457200"/>
            <a:r>
              <a:rPr lang="en-US" sz="1600" kern="1200" dirty="0" smtClean="0">
                <a:solidFill>
                  <a:prstClr val="black"/>
                </a:solidFill>
                <a:latin typeface="Cambria"/>
                <a:ea typeface="+mn-ea"/>
                <a:cs typeface="Cambria"/>
              </a:rPr>
              <a:t>Here’s an encoded instruction table for a small LEGO tower. Can you figure out what this tower is supposed to look like? </a:t>
            </a:r>
          </a:p>
          <a:p>
            <a:pPr defTabSz="457200"/>
            <a:r>
              <a:rPr lang="en-US" sz="1600" kern="1200" dirty="0" smtClean="0">
                <a:solidFill>
                  <a:prstClr val="black"/>
                </a:solidFill>
                <a:latin typeface="Cambria"/>
                <a:ea typeface="+mn-ea"/>
                <a:cs typeface="Cambria"/>
              </a:rPr>
              <a:t>Hint: first, </a:t>
            </a:r>
            <a:r>
              <a:rPr lang="en-US" sz="1600" i="1" kern="1200" dirty="0" smtClean="0">
                <a:solidFill>
                  <a:prstClr val="black"/>
                </a:solidFill>
                <a:latin typeface="Cambria"/>
                <a:ea typeface="+mn-ea"/>
                <a:cs typeface="Cambria"/>
              </a:rPr>
              <a:t>decode</a:t>
            </a:r>
            <a:r>
              <a:rPr lang="en-US" sz="1600" kern="1200" dirty="0" smtClean="0">
                <a:solidFill>
                  <a:prstClr val="black"/>
                </a:solidFill>
                <a:latin typeface="Cambria"/>
                <a:ea typeface="+mn-ea"/>
                <a:cs typeface="Cambria"/>
              </a:rPr>
              <a:t> the instruction table using the legend on the left, and then follow the instructions to recreate the tower.</a:t>
            </a:r>
            <a:br>
              <a:rPr lang="en-US" sz="1600" kern="1200" dirty="0" smtClean="0">
                <a:solidFill>
                  <a:prstClr val="black"/>
                </a:solidFill>
                <a:latin typeface="Cambria"/>
                <a:ea typeface="+mn-ea"/>
                <a:cs typeface="Cambria"/>
              </a:rPr>
            </a:br>
            <a:endParaRPr lang="en-US" sz="1600" kern="1200" dirty="0" smtClean="0">
              <a:solidFill>
                <a:prstClr val="black"/>
              </a:solidFill>
              <a:latin typeface="Cambria"/>
              <a:ea typeface="+mn-ea"/>
              <a:cs typeface="Cambria"/>
            </a:endParaRPr>
          </a:p>
          <a:p>
            <a:pPr defTabSz="457200"/>
            <a:r>
              <a:rPr lang="en-US" sz="1600" kern="1200" dirty="0" smtClean="0">
                <a:solidFill>
                  <a:prstClr val="black"/>
                </a:solidFill>
                <a:latin typeface="Cambria"/>
                <a:ea typeface="+mn-ea"/>
                <a:cs typeface="Cambria"/>
              </a:rPr>
              <a:t> </a:t>
            </a:r>
          </a:p>
        </p:txBody>
      </p:sp>
      <p:graphicFrame>
        <p:nvGraphicFramePr>
          <p:cNvPr id="16" name="Content Placeholder 6"/>
          <p:cNvGraphicFramePr>
            <a:graphicFrameLocks/>
          </p:cNvGraphicFramePr>
          <p:nvPr>
            <p:extLst>
              <p:ext uri="{D42A27DB-BD31-4B8C-83A1-F6EECF244321}">
                <p14:modId xmlns:p14="http://schemas.microsoft.com/office/powerpoint/2010/main" val="4159711656"/>
              </p:ext>
            </p:extLst>
          </p:nvPr>
        </p:nvGraphicFramePr>
        <p:xfrm>
          <a:off x="2845649" y="4292865"/>
          <a:ext cx="5994848" cy="1789670"/>
        </p:xfrm>
        <a:graphic>
          <a:graphicData uri="http://schemas.openxmlformats.org/drawingml/2006/table">
            <a:tbl>
              <a:tblPr firstRow="1" bandRow="1">
                <a:tableStyleId>{9D7B26C5-4107-4FEC-AEDC-1716B250A1EF}</a:tableStyleId>
              </a:tblPr>
              <a:tblGrid>
                <a:gridCol w="870157"/>
                <a:gridCol w="1004160"/>
                <a:gridCol w="1080637"/>
                <a:gridCol w="1128209"/>
                <a:gridCol w="940172"/>
                <a:gridCol w="971513"/>
              </a:tblGrid>
              <a:tr h="326630">
                <a:tc>
                  <a:txBody>
                    <a:bodyPr/>
                    <a:lstStyle/>
                    <a:p>
                      <a:r>
                        <a:rPr lang="en-US" sz="1400" dirty="0" smtClean="0"/>
                        <a:t>Block</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Color</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Size</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Orientation</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X</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Y</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26630">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26630">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26630">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26630">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graphicFrame>
        <p:nvGraphicFramePr>
          <p:cNvPr id="15" name="Content Placeholder 6"/>
          <p:cNvGraphicFramePr>
            <a:graphicFrameLocks/>
          </p:cNvGraphicFramePr>
          <p:nvPr>
            <p:extLst>
              <p:ext uri="{D42A27DB-BD31-4B8C-83A1-F6EECF244321}">
                <p14:modId xmlns:p14="http://schemas.microsoft.com/office/powerpoint/2010/main" val="341071765"/>
              </p:ext>
            </p:extLst>
          </p:nvPr>
        </p:nvGraphicFramePr>
        <p:xfrm>
          <a:off x="2845648" y="2145053"/>
          <a:ext cx="5994848" cy="1633150"/>
        </p:xfrm>
        <a:graphic>
          <a:graphicData uri="http://schemas.openxmlformats.org/drawingml/2006/table">
            <a:tbl>
              <a:tblPr firstRow="1" bandRow="1">
                <a:tableStyleId>{9D7B26C5-4107-4FEC-AEDC-1716B250A1EF}</a:tableStyleId>
              </a:tblPr>
              <a:tblGrid>
                <a:gridCol w="870157"/>
                <a:gridCol w="1004160"/>
                <a:gridCol w="1080637"/>
                <a:gridCol w="1128209"/>
                <a:gridCol w="940172"/>
                <a:gridCol w="971513"/>
              </a:tblGrid>
              <a:tr h="326630">
                <a:tc>
                  <a:txBody>
                    <a:bodyPr/>
                    <a:lstStyle/>
                    <a:p>
                      <a:r>
                        <a:rPr lang="en-US" sz="1400" dirty="0" smtClean="0"/>
                        <a:t>Block</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Color</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Size</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Orientation</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X</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Y</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26630">
                <a:tc>
                  <a:txBody>
                    <a:bodyPr/>
                    <a:lstStyle/>
                    <a:p>
                      <a:pPr algn="ctr"/>
                      <a:r>
                        <a:rPr lang="en-US" sz="1400" dirty="0" smtClean="0"/>
                        <a:t>0000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010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010010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01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000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000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26630">
                <a:tc>
                  <a:txBody>
                    <a:bodyPr/>
                    <a:lstStyle/>
                    <a:p>
                      <a:pPr algn="ctr"/>
                      <a:r>
                        <a:rPr lang="en-US" sz="1400" dirty="0" smtClean="0"/>
                        <a:t>0001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001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010010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01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011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000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26630">
                <a:tc>
                  <a:txBody>
                    <a:bodyPr/>
                    <a:lstStyle/>
                    <a:p>
                      <a:pPr algn="ctr"/>
                      <a:r>
                        <a:rPr lang="en-US" sz="1400" dirty="0" smtClean="0"/>
                        <a:t>0010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001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010011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00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001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000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26630">
                <a:tc>
                  <a:txBody>
                    <a:bodyPr/>
                    <a:lstStyle/>
                    <a:p>
                      <a:pPr algn="ctr"/>
                      <a:r>
                        <a:rPr lang="en-US" sz="1400" dirty="0" smtClean="0"/>
                        <a:t>0011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010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010011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00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001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000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18" name="TextBox 17"/>
          <p:cNvSpPr txBox="1"/>
          <p:nvPr/>
        </p:nvSpPr>
        <p:spPr>
          <a:xfrm>
            <a:off x="411590" y="350185"/>
            <a:ext cx="4076356" cy="461665"/>
          </a:xfrm>
          <a:prstGeom prst="rect">
            <a:avLst/>
          </a:prstGeom>
          <a:noFill/>
        </p:spPr>
        <p:txBody>
          <a:bodyPr wrap="none" rtlCol="0">
            <a:spAutoFit/>
          </a:bodyPr>
          <a:lstStyle/>
          <a:p>
            <a:pPr defTabSz="457200"/>
            <a:r>
              <a:rPr lang="en-US" sz="2400" b="1" kern="1200" dirty="0" smtClean="0">
                <a:solidFill>
                  <a:prstClr val="black"/>
                </a:solidFill>
                <a:latin typeface="Calibri"/>
                <a:ea typeface="+mn-ea"/>
                <a:cs typeface="+mn-cs"/>
              </a:rPr>
              <a:t>Activity: Building the Encoding</a:t>
            </a:r>
            <a:endParaRPr lang="en-US" sz="2400" b="1" kern="1200" dirty="0">
              <a:solidFill>
                <a:prstClr val="black"/>
              </a:solidFill>
              <a:latin typeface="Calibri"/>
              <a:ea typeface="+mn-ea"/>
              <a:cs typeface="+mn-cs"/>
            </a:endParaRPr>
          </a:p>
        </p:txBody>
      </p:sp>
    </p:spTree>
    <p:extLst>
      <p:ext uri="{BB962C8B-B14F-4D97-AF65-F5344CB8AC3E}">
        <p14:creationId xmlns:p14="http://schemas.microsoft.com/office/powerpoint/2010/main" val="410104926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67721" y="211686"/>
            <a:ext cx="3772776" cy="369332"/>
          </a:xfrm>
          <a:prstGeom prst="rect">
            <a:avLst/>
          </a:prstGeom>
          <a:noFill/>
        </p:spPr>
        <p:txBody>
          <a:bodyPr wrap="square" rtlCol="0">
            <a:spAutoFit/>
          </a:bodyPr>
          <a:lstStyle/>
          <a:p>
            <a:pPr defTabSz="457200"/>
            <a:r>
              <a:rPr lang="en-US" sz="1800" kern="1200" dirty="0" smtClean="0">
                <a:solidFill>
                  <a:prstClr val="black"/>
                </a:solidFill>
                <a:latin typeface="Calibri"/>
                <a:ea typeface="+mn-ea"/>
                <a:cs typeface="+mn-cs"/>
              </a:rPr>
              <a:t>Name(s):  _______________________</a:t>
            </a:r>
            <a:endParaRPr lang="en-US" sz="1800" kern="1200" dirty="0">
              <a:solidFill>
                <a:prstClr val="black"/>
              </a:solidFill>
              <a:latin typeface="Calibri"/>
              <a:ea typeface="+mn-ea"/>
              <a:cs typeface="+mn-cs"/>
            </a:endParaRPr>
          </a:p>
        </p:txBody>
      </p:sp>
      <p:sp>
        <p:nvSpPr>
          <p:cNvPr id="2" name="Slide Number Placeholder 1"/>
          <p:cNvSpPr>
            <a:spLocks noGrp="1"/>
          </p:cNvSpPr>
          <p:nvPr>
            <p:ph type="sldNum" sz="quarter" idx="12"/>
          </p:nvPr>
        </p:nvSpPr>
        <p:spPr/>
        <p:txBody>
          <a:bodyPr/>
          <a:lstStyle/>
          <a:p>
            <a:fld id="{2966CD3D-0431-4A4E-BFF4-7144CA6AFCF2}" type="slidenum">
              <a:rPr lang="en-US" smtClean="0">
                <a:solidFill>
                  <a:prstClr val="black">
                    <a:tint val="75000"/>
                  </a:prstClr>
                </a:solidFill>
              </a:rPr>
              <a:pPr/>
              <a:t>79</a:t>
            </a:fld>
            <a:endParaRPr lang="en-US">
              <a:solidFill>
                <a:prstClr val="black">
                  <a:tint val="75000"/>
                </a:prstClr>
              </a:solidFill>
            </a:endParaRPr>
          </a:p>
        </p:txBody>
      </p:sp>
      <p:graphicFrame>
        <p:nvGraphicFramePr>
          <p:cNvPr id="9" name="Content Placeholder 6"/>
          <p:cNvGraphicFramePr>
            <a:graphicFrameLocks/>
          </p:cNvGraphicFramePr>
          <p:nvPr>
            <p:extLst>
              <p:ext uri="{D42A27DB-BD31-4B8C-83A1-F6EECF244321}">
                <p14:modId xmlns:p14="http://schemas.microsoft.com/office/powerpoint/2010/main" val="2984128025"/>
              </p:ext>
            </p:extLst>
          </p:nvPr>
        </p:nvGraphicFramePr>
        <p:xfrm>
          <a:off x="673944" y="2951321"/>
          <a:ext cx="7733270" cy="1633150"/>
        </p:xfrm>
        <a:graphic>
          <a:graphicData uri="http://schemas.openxmlformats.org/drawingml/2006/table">
            <a:tbl>
              <a:tblPr firstRow="1" bandRow="1">
                <a:tableStyleId>{9D7B26C5-4107-4FEC-AEDC-1716B250A1EF}</a:tableStyleId>
              </a:tblPr>
              <a:tblGrid>
                <a:gridCol w="1054727"/>
                <a:gridCol w="1455325"/>
                <a:gridCol w="1369824"/>
                <a:gridCol w="1430127"/>
                <a:gridCol w="1191770"/>
                <a:gridCol w="1231497"/>
              </a:tblGrid>
              <a:tr h="326630">
                <a:tc>
                  <a:txBody>
                    <a:bodyPr/>
                    <a:lstStyle/>
                    <a:p>
                      <a:r>
                        <a:rPr lang="en-US" sz="1400" dirty="0" smtClean="0"/>
                        <a:t>Block</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Color</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Size</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Orientation</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X</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Y</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26630">
                <a:tc>
                  <a:txBody>
                    <a:bodyPr/>
                    <a:lstStyle/>
                    <a:p>
                      <a:pPr algn="ctr"/>
                      <a:r>
                        <a:rPr lang="en-US" sz="1400" dirty="0" smtClean="0"/>
                        <a:t>0000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010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010010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01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000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000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26630">
                <a:tc>
                  <a:txBody>
                    <a:bodyPr/>
                    <a:lstStyle/>
                    <a:p>
                      <a:pPr algn="ctr"/>
                      <a:r>
                        <a:rPr lang="en-US" sz="1400" dirty="0" smtClean="0"/>
                        <a:t>0001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001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010010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01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011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000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26630">
                <a:tc>
                  <a:txBody>
                    <a:bodyPr/>
                    <a:lstStyle/>
                    <a:p>
                      <a:pPr algn="ctr"/>
                      <a:r>
                        <a:rPr lang="en-US" sz="1400" dirty="0" smtClean="0"/>
                        <a:t>0010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001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010011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00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001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000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26630">
                <a:tc>
                  <a:txBody>
                    <a:bodyPr/>
                    <a:lstStyle/>
                    <a:p>
                      <a:pPr algn="ctr"/>
                      <a:r>
                        <a:rPr lang="en-US" sz="1400" dirty="0" smtClean="0"/>
                        <a:t>0011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010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010011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00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001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000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5" name="TextBox 4"/>
          <p:cNvSpPr txBox="1"/>
          <p:nvPr/>
        </p:nvSpPr>
        <p:spPr>
          <a:xfrm>
            <a:off x="673944" y="730778"/>
            <a:ext cx="4641069" cy="830997"/>
          </a:xfrm>
          <a:prstGeom prst="rect">
            <a:avLst/>
          </a:prstGeom>
          <a:noFill/>
        </p:spPr>
        <p:txBody>
          <a:bodyPr wrap="square" rtlCol="0">
            <a:spAutoFit/>
          </a:bodyPr>
          <a:lstStyle/>
          <a:p>
            <a:pPr defTabSz="457200"/>
            <a:r>
              <a:rPr lang="en-US" sz="1600" kern="1200" dirty="0" smtClean="0">
                <a:solidFill>
                  <a:prstClr val="black"/>
                </a:solidFill>
                <a:latin typeface="Cambria"/>
                <a:ea typeface="+mn-ea"/>
                <a:cs typeface="Cambria"/>
              </a:rPr>
              <a:t>Using the instructions from the previous page, we can first decode the instructions as below, and then build the tower to get the tower on the right.</a:t>
            </a:r>
            <a:endParaRPr lang="en-US" sz="1600" kern="1200" dirty="0">
              <a:solidFill>
                <a:prstClr val="black"/>
              </a:solidFill>
              <a:latin typeface="Cambria"/>
              <a:ea typeface="+mn-ea"/>
              <a:cs typeface="Cambria"/>
            </a:endParaRPr>
          </a:p>
        </p:txBody>
      </p:sp>
      <p:graphicFrame>
        <p:nvGraphicFramePr>
          <p:cNvPr id="12" name="Content Placeholder 6"/>
          <p:cNvGraphicFramePr>
            <a:graphicFrameLocks/>
          </p:cNvGraphicFramePr>
          <p:nvPr>
            <p:extLst>
              <p:ext uri="{D42A27DB-BD31-4B8C-83A1-F6EECF244321}">
                <p14:modId xmlns:p14="http://schemas.microsoft.com/office/powerpoint/2010/main" val="1309512277"/>
              </p:ext>
            </p:extLst>
          </p:nvPr>
        </p:nvGraphicFramePr>
        <p:xfrm>
          <a:off x="673944" y="4723200"/>
          <a:ext cx="7713091" cy="1633150"/>
        </p:xfrm>
        <a:graphic>
          <a:graphicData uri="http://schemas.openxmlformats.org/drawingml/2006/table">
            <a:tbl>
              <a:tblPr firstRow="1" bandRow="1">
                <a:tableStyleId>{9D7B26C5-4107-4FEC-AEDC-1716B250A1EF}</a:tableStyleId>
              </a:tblPr>
              <a:tblGrid>
                <a:gridCol w="1054612"/>
                <a:gridCol w="1448891"/>
                <a:gridCol w="1366249"/>
                <a:gridCol w="1441575"/>
                <a:gridCol w="1199405"/>
                <a:gridCol w="1202359"/>
              </a:tblGrid>
              <a:tr h="326630">
                <a:tc>
                  <a:txBody>
                    <a:bodyPr/>
                    <a:lstStyle/>
                    <a:p>
                      <a:r>
                        <a:rPr lang="en-US" sz="1400" dirty="0" smtClean="0"/>
                        <a:t>Block</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Color</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Size</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Orientation</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X</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Y</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26630">
                <a:tc>
                  <a:txBody>
                    <a:bodyPr/>
                    <a:lstStyle/>
                    <a:p>
                      <a:pPr algn="ctr"/>
                      <a:r>
                        <a:rPr lang="en-US" sz="1400" dirty="0" smtClean="0"/>
                        <a:t>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Yellow</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2 x 2</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Vertical</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26630">
                <a:tc>
                  <a:txBody>
                    <a:bodyPr/>
                    <a:lstStyle/>
                    <a:p>
                      <a:pPr algn="ctr"/>
                      <a:r>
                        <a:rPr lang="en-US" sz="1400" dirty="0" smtClean="0"/>
                        <a:t>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Red</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2 x 2</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Vertical</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3</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26630">
                <a:tc>
                  <a:txBody>
                    <a:bodyPr/>
                    <a:lstStyle/>
                    <a:p>
                      <a:pPr algn="ctr"/>
                      <a:r>
                        <a:rPr lang="en-US" sz="1400" dirty="0" smtClean="0"/>
                        <a:t>2</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Red</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2 x 3</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Horizontal</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26630">
                <a:tc>
                  <a:txBody>
                    <a:bodyPr/>
                    <a:lstStyle/>
                    <a:p>
                      <a:pPr algn="ctr"/>
                      <a:r>
                        <a:rPr lang="en-US" sz="1400" dirty="0" smtClean="0"/>
                        <a:t>3</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Yellow</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2 x 3</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Horizontal</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13" name="TextBox 12"/>
          <p:cNvSpPr txBox="1"/>
          <p:nvPr/>
        </p:nvSpPr>
        <p:spPr>
          <a:xfrm>
            <a:off x="673944" y="211686"/>
            <a:ext cx="4076356" cy="461665"/>
          </a:xfrm>
          <a:prstGeom prst="rect">
            <a:avLst/>
          </a:prstGeom>
          <a:noFill/>
        </p:spPr>
        <p:txBody>
          <a:bodyPr wrap="none" rtlCol="0">
            <a:spAutoFit/>
          </a:bodyPr>
          <a:lstStyle/>
          <a:p>
            <a:pPr defTabSz="457200"/>
            <a:r>
              <a:rPr lang="en-US" sz="2400" b="1" kern="1200" dirty="0" smtClean="0">
                <a:solidFill>
                  <a:prstClr val="black"/>
                </a:solidFill>
                <a:latin typeface="Calibri"/>
                <a:ea typeface="+mn-ea"/>
                <a:cs typeface="+mn-cs"/>
              </a:rPr>
              <a:t>Activity: Building the Encoding</a:t>
            </a:r>
            <a:endParaRPr lang="en-US" sz="2400" b="1" kern="1200" dirty="0">
              <a:solidFill>
                <a:prstClr val="black"/>
              </a:solidFill>
              <a:latin typeface="Calibri"/>
              <a:ea typeface="+mn-ea"/>
              <a:cs typeface="+mn-cs"/>
            </a:endParaRPr>
          </a:p>
        </p:txBody>
      </p:sp>
      <p:pic>
        <p:nvPicPr>
          <p:cNvPr id="6" name="Picture 5" descr="photo 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4014" y="730778"/>
            <a:ext cx="2743200" cy="2057400"/>
          </a:xfrm>
          <a:prstGeom prst="rect">
            <a:avLst/>
          </a:prstGeom>
        </p:spPr>
      </p:pic>
    </p:spTree>
    <p:extLst>
      <p:ext uri="{BB962C8B-B14F-4D97-AF65-F5344CB8AC3E}">
        <p14:creationId xmlns:p14="http://schemas.microsoft.com/office/powerpoint/2010/main" val="8247886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pic>
        <p:nvPicPr>
          <p:cNvPr id="2051" name="Picture 3" descr="C:\Users\Owner\Desktop\IMG_0617.JPG"/>
          <p:cNvPicPr>
            <a:picLocks noChangeAspect="1" noChangeArrowheads="1"/>
          </p:cNvPicPr>
          <p:nvPr/>
        </p:nvPicPr>
        <p:blipFill rotWithShape="1">
          <a:blip r:embed="rId3">
            <a:extLst>
              <a:ext uri="{28A0092B-C50C-407E-A947-70E740481C1C}">
                <a14:useLocalDpi xmlns:a14="http://schemas.microsoft.com/office/drawing/2010/main" val="0"/>
              </a:ext>
            </a:extLst>
          </a:blip>
          <a:srcRect l="9820" t="8448" r="7087" b="3144"/>
          <a:stretch/>
        </p:blipFill>
        <p:spPr bwMode="auto">
          <a:xfrm>
            <a:off x="0" y="75156"/>
            <a:ext cx="6294568" cy="502293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Owner\Desktop\IMG_0618.JPG"/>
          <p:cNvPicPr>
            <a:picLocks noChangeAspect="1" noChangeArrowheads="1"/>
          </p:cNvPicPr>
          <p:nvPr/>
        </p:nvPicPr>
        <p:blipFill rotWithShape="1">
          <a:blip r:embed="rId4">
            <a:extLst>
              <a:ext uri="{28A0092B-C50C-407E-A947-70E740481C1C}">
                <a14:useLocalDpi xmlns:a14="http://schemas.microsoft.com/office/drawing/2010/main" val="0"/>
              </a:ext>
            </a:extLst>
          </a:blip>
          <a:srcRect l="14585" t="8240" r="30116" b="8821"/>
          <a:stretch/>
        </p:blipFill>
        <p:spPr bwMode="auto">
          <a:xfrm>
            <a:off x="4255596" y="1280785"/>
            <a:ext cx="4888404" cy="549883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93310" y="5310198"/>
            <a:ext cx="3801175" cy="1323439"/>
          </a:xfrm>
          <a:prstGeom prst="rect">
            <a:avLst/>
          </a:prstGeom>
          <a:noFill/>
        </p:spPr>
        <p:txBody>
          <a:bodyPr wrap="square" rtlCol="0">
            <a:spAutoFit/>
          </a:bodyPr>
          <a:lstStyle/>
          <a:p>
            <a:pPr algn="ctr"/>
            <a:r>
              <a:rPr lang="en-US" sz="2000" dirty="0" smtClean="0">
                <a:latin typeface="Cambria" panose="02040503050406030204" pitchFamily="18" charset="0"/>
              </a:rPr>
              <a:t>Again, introduce yourselves – and find something each pair has in common (that the third person doesn't)</a:t>
            </a:r>
            <a:endParaRPr lang="en-US" sz="2000" b="1" i="1" dirty="0">
              <a:latin typeface="Cambria" panose="02040503050406030204" pitchFamily="18" charset="0"/>
            </a:endParaRPr>
          </a:p>
        </p:txBody>
      </p:sp>
    </p:spTree>
    <p:extLst>
      <p:ext uri="{BB962C8B-B14F-4D97-AF65-F5344CB8AC3E}">
        <p14:creationId xmlns:p14="http://schemas.microsoft.com/office/powerpoint/2010/main" val="2568687713"/>
      </p:ext>
    </p:extLst>
  </p:cSld>
  <p:clrMapOvr>
    <a:masterClrMapping/>
  </p:clrMapOvr>
  <p:transition spd="slow">
    <p:cut/>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4653" y="246898"/>
            <a:ext cx="7772400" cy="730289"/>
          </a:xfrm>
        </p:spPr>
        <p:txBody>
          <a:bodyPr>
            <a:normAutofit/>
          </a:bodyPr>
          <a:lstStyle/>
          <a:p>
            <a:r>
              <a:rPr lang="en-US" sz="3600" dirty="0" smtClean="0"/>
              <a:t>Secret Fortress Construction Challenge</a:t>
            </a:r>
            <a:endParaRPr lang="en-US" sz="3600" dirty="0"/>
          </a:p>
        </p:txBody>
      </p:sp>
      <p:sp>
        <p:nvSpPr>
          <p:cNvPr id="5" name="TextBox 4"/>
          <p:cNvSpPr txBox="1"/>
          <p:nvPr/>
        </p:nvSpPr>
        <p:spPr>
          <a:xfrm>
            <a:off x="442176" y="1348210"/>
            <a:ext cx="8016024" cy="4401204"/>
          </a:xfrm>
          <a:prstGeom prst="rect">
            <a:avLst/>
          </a:prstGeom>
          <a:noFill/>
        </p:spPr>
        <p:txBody>
          <a:bodyPr wrap="square" rtlCol="0">
            <a:spAutoFit/>
          </a:bodyPr>
          <a:lstStyle/>
          <a:p>
            <a:pPr defTabSz="457200"/>
            <a:r>
              <a:rPr lang="en-US" kern="1200" dirty="0" smtClean="0">
                <a:solidFill>
                  <a:prstClr val="black"/>
                </a:solidFill>
                <a:latin typeface="Cambria"/>
                <a:ea typeface="+mn-ea"/>
                <a:cs typeface="Cambria"/>
              </a:rPr>
              <a:t>You should have two identical LEGO block kits. </a:t>
            </a:r>
          </a:p>
          <a:p>
            <a:pPr defTabSz="457200"/>
            <a:r>
              <a:rPr lang="en-US" kern="1200" dirty="0" smtClean="0">
                <a:solidFill>
                  <a:prstClr val="black"/>
                </a:solidFill>
                <a:latin typeface="Cambria"/>
                <a:ea typeface="+mn-ea"/>
                <a:cs typeface="Cambria"/>
              </a:rPr>
              <a:t>Set the extra kit aside, and use one kit to build a LEGO fortress:</a:t>
            </a:r>
          </a:p>
          <a:p>
            <a:pPr defTabSz="457200"/>
            <a:endParaRPr lang="en-US" kern="1200" dirty="0" smtClean="0">
              <a:solidFill>
                <a:prstClr val="black"/>
              </a:solidFill>
              <a:latin typeface="Cambria"/>
              <a:ea typeface="+mn-ea"/>
              <a:cs typeface="Cambria"/>
            </a:endParaRPr>
          </a:p>
          <a:p>
            <a:pPr marL="342900" indent="-342900" defTabSz="457200">
              <a:buFontTx/>
              <a:buAutoNum type="arabicPeriod"/>
            </a:pPr>
            <a:r>
              <a:rPr lang="en-US" kern="1200" dirty="0" smtClean="0">
                <a:solidFill>
                  <a:prstClr val="black"/>
                </a:solidFill>
                <a:latin typeface="Cambria"/>
                <a:ea typeface="+mn-ea"/>
                <a:cs typeface="Cambria"/>
              </a:rPr>
              <a:t>Find a secluded spot to build your </a:t>
            </a:r>
            <a:r>
              <a:rPr lang="en-US" i="1" kern="1200" dirty="0" smtClean="0">
                <a:solidFill>
                  <a:prstClr val="black"/>
                </a:solidFill>
                <a:latin typeface="Cambria"/>
                <a:ea typeface="+mn-ea"/>
                <a:cs typeface="Cambria"/>
              </a:rPr>
              <a:t>secret </a:t>
            </a:r>
            <a:r>
              <a:rPr lang="en-US" kern="1200" dirty="0" smtClean="0">
                <a:solidFill>
                  <a:prstClr val="black"/>
                </a:solidFill>
                <a:latin typeface="Cambria"/>
                <a:ea typeface="+mn-ea"/>
                <a:cs typeface="Cambria"/>
              </a:rPr>
              <a:t>fortress. Don</a:t>
            </a:r>
            <a:r>
              <a:rPr lang="fr-FR" kern="1200" dirty="0" smtClean="0">
                <a:solidFill>
                  <a:prstClr val="black"/>
                </a:solidFill>
                <a:latin typeface="Cambria"/>
                <a:ea typeface="+mn-ea"/>
                <a:cs typeface="Cambria"/>
              </a:rPr>
              <a:t>’</a:t>
            </a:r>
            <a:r>
              <a:rPr lang="en-US" kern="1200" dirty="0" smtClean="0">
                <a:solidFill>
                  <a:prstClr val="black"/>
                </a:solidFill>
                <a:latin typeface="Cambria"/>
                <a:ea typeface="+mn-ea"/>
                <a:cs typeface="Cambria"/>
              </a:rPr>
              <a:t>t let anyone else see it! </a:t>
            </a:r>
          </a:p>
          <a:p>
            <a:pPr marL="342900" indent="-342900" defTabSz="457200">
              <a:buFontTx/>
              <a:buAutoNum type="arabicPeriod"/>
            </a:pPr>
            <a:r>
              <a:rPr lang="en-US" kern="1200" dirty="0">
                <a:solidFill>
                  <a:prstClr val="black"/>
                </a:solidFill>
                <a:latin typeface="Cambria"/>
                <a:ea typeface="+mn-ea"/>
                <a:cs typeface="Cambria"/>
              </a:rPr>
              <a:t>Place your </a:t>
            </a:r>
            <a:r>
              <a:rPr lang="en-US" kern="1200" dirty="0" smtClean="0">
                <a:solidFill>
                  <a:prstClr val="black"/>
                </a:solidFill>
                <a:latin typeface="Cambria"/>
                <a:ea typeface="+mn-ea"/>
                <a:cs typeface="Cambria"/>
              </a:rPr>
              <a:t>Lego baseplate on </a:t>
            </a:r>
            <a:r>
              <a:rPr lang="en-US" kern="1200" dirty="0">
                <a:solidFill>
                  <a:prstClr val="black"/>
                </a:solidFill>
                <a:latin typeface="Cambria"/>
                <a:ea typeface="+mn-ea"/>
                <a:cs typeface="Cambria"/>
              </a:rPr>
              <a:t>top of </a:t>
            </a:r>
            <a:r>
              <a:rPr lang="en-US" kern="1200" dirty="0" smtClean="0">
                <a:solidFill>
                  <a:prstClr val="black"/>
                </a:solidFill>
                <a:latin typeface="Cambria"/>
                <a:ea typeface="+mn-ea"/>
                <a:cs typeface="Cambria"/>
              </a:rPr>
              <a:t>the template </a:t>
            </a:r>
            <a:r>
              <a:rPr lang="en-US" kern="1200" dirty="0">
                <a:solidFill>
                  <a:prstClr val="black"/>
                </a:solidFill>
                <a:latin typeface="Cambria"/>
                <a:ea typeface="+mn-ea"/>
                <a:cs typeface="Cambria"/>
              </a:rPr>
              <a:t>on page 2. </a:t>
            </a:r>
            <a:r>
              <a:rPr lang="en-US" kern="1200" dirty="0" smtClean="0">
                <a:solidFill>
                  <a:prstClr val="black"/>
                </a:solidFill>
                <a:latin typeface="Cambria"/>
                <a:ea typeface="+mn-ea"/>
                <a:cs typeface="Cambria"/>
              </a:rPr>
              <a:t>Note the x and y axes are 0, as usual.</a:t>
            </a:r>
          </a:p>
          <a:p>
            <a:pPr marL="342900" indent="-342900" defTabSz="457200">
              <a:buFontTx/>
              <a:buAutoNum type="arabicPeriod"/>
            </a:pPr>
            <a:r>
              <a:rPr lang="en-US" kern="1200" dirty="0" smtClean="0">
                <a:solidFill>
                  <a:prstClr val="black"/>
                </a:solidFill>
                <a:latin typeface="Cambria"/>
                <a:ea typeface="+mn-ea"/>
                <a:cs typeface="Cambria"/>
              </a:rPr>
              <a:t>[First-timer advice]  Keep your tower to the lower-left corner, where </a:t>
            </a:r>
            <a:r>
              <a:rPr lang="en-US" b="1" i="1" kern="1200" dirty="0" smtClean="0">
                <a:solidFill>
                  <a:prstClr val="black"/>
                </a:solidFill>
                <a:latin typeface="Cambria"/>
                <a:ea typeface="+mn-ea"/>
                <a:cs typeface="Cambria"/>
              </a:rPr>
              <a:t>x and y are 7 or less</a:t>
            </a:r>
          </a:p>
          <a:p>
            <a:pPr marL="342900" indent="-342900" defTabSz="457200">
              <a:buFontTx/>
              <a:buAutoNum type="arabicPeriod"/>
            </a:pPr>
            <a:r>
              <a:rPr lang="en-US" kern="1200" dirty="0" smtClean="0">
                <a:solidFill>
                  <a:prstClr val="black"/>
                </a:solidFill>
                <a:latin typeface="Cambria"/>
                <a:ea typeface="+mn-ea"/>
                <a:cs typeface="Cambria"/>
              </a:rPr>
              <a:t>Write the </a:t>
            </a:r>
            <a:r>
              <a:rPr lang="en-US" b="1" i="1" kern="1200" dirty="0" smtClean="0">
                <a:solidFill>
                  <a:prstClr val="black"/>
                </a:solidFill>
                <a:latin typeface="Cambria"/>
                <a:ea typeface="+mn-ea"/>
                <a:cs typeface="Cambria"/>
              </a:rPr>
              <a:t>English instructions </a:t>
            </a:r>
            <a:r>
              <a:rPr lang="en-US" kern="1200" dirty="0" smtClean="0">
                <a:solidFill>
                  <a:prstClr val="black"/>
                </a:solidFill>
                <a:latin typeface="Cambria"/>
                <a:ea typeface="+mn-ea"/>
                <a:cs typeface="Cambria"/>
              </a:rPr>
              <a:t>for building your tower…  (page 3)</a:t>
            </a:r>
          </a:p>
          <a:p>
            <a:pPr marL="342900" indent="-342900" defTabSz="457200">
              <a:buFontTx/>
              <a:buAutoNum type="arabicPeriod"/>
            </a:pPr>
            <a:r>
              <a:rPr lang="en-US" kern="1200" dirty="0" smtClean="0">
                <a:solidFill>
                  <a:prstClr val="black"/>
                </a:solidFill>
                <a:latin typeface="Cambria"/>
                <a:ea typeface="+mn-ea"/>
                <a:cs typeface="Cambria"/>
              </a:rPr>
              <a:t>Create a </a:t>
            </a:r>
            <a:r>
              <a:rPr lang="en-US" b="1" i="1" kern="1200" dirty="0" smtClean="0">
                <a:solidFill>
                  <a:prstClr val="black"/>
                </a:solidFill>
                <a:latin typeface="Cambria"/>
                <a:ea typeface="+mn-ea"/>
                <a:cs typeface="Cambria"/>
              </a:rPr>
              <a:t>binary encoding </a:t>
            </a:r>
            <a:r>
              <a:rPr lang="en-US" kern="1200" dirty="0" smtClean="0">
                <a:solidFill>
                  <a:prstClr val="black"/>
                </a:solidFill>
                <a:latin typeface="Cambria"/>
                <a:ea typeface="+mn-ea"/>
                <a:cs typeface="Cambria"/>
              </a:rPr>
              <a:t>(the legend) for each type and color of your Legos.  (page 3)</a:t>
            </a:r>
          </a:p>
          <a:p>
            <a:pPr marL="342900" indent="-342900" defTabSz="457200">
              <a:buFontTx/>
              <a:buAutoNum type="arabicPeriod"/>
            </a:pPr>
            <a:r>
              <a:rPr lang="en-US" kern="1200" dirty="0" smtClean="0">
                <a:solidFill>
                  <a:prstClr val="black"/>
                </a:solidFill>
                <a:latin typeface="Cambria"/>
                <a:ea typeface="+mn-ea"/>
                <a:cs typeface="Cambria"/>
              </a:rPr>
              <a:t>Translate the English instructions to </a:t>
            </a:r>
            <a:r>
              <a:rPr lang="en-US" b="1" i="1" kern="1200" dirty="0">
                <a:solidFill>
                  <a:prstClr val="black"/>
                </a:solidFill>
                <a:latin typeface="Cambria"/>
                <a:ea typeface="+mn-ea"/>
                <a:cs typeface="Cambria"/>
              </a:rPr>
              <a:t>b</a:t>
            </a:r>
            <a:r>
              <a:rPr lang="en-US" b="1" i="1" kern="1200" dirty="0" smtClean="0">
                <a:solidFill>
                  <a:prstClr val="black"/>
                </a:solidFill>
                <a:latin typeface="Cambria"/>
                <a:ea typeface="+mn-ea"/>
                <a:cs typeface="Cambria"/>
              </a:rPr>
              <a:t>inary instructions </a:t>
            </a:r>
            <a:r>
              <a:rPr lang="en-US" kern="1200" dirty="0" smtClean="0">
                <a:solidFill>
                  <a:prstClr val="black"/>
                </a:solidFill>
                <a:latin typeface="Cambria"/>
                <a:ea typeface="+mn-ea"/>
                <a:cs typeface="Cambria"/>
              </a:rPr>
              <a:t>for your tower!    (page 4)</a:t>
            </a:r>
          </a:p>
          <a:p>
            <a:pPr marL="342900" indent="-342900" defTabSz="457200">
              <a:buFontTx/>
              <a:buAutoNum type="arabicPeriod"/>
            </a:pPr>
            <a:r>
              <a:rPr lang="en-US" kern="1200" dirty="0" smtClean="0">
                <a:solidFill>
                  <a:prstClr val="black"/>
                </a:solidFill>
                <a:latin typeface="Cambria"/>
                <a:ea typeface="+mn-ea"/>
                <a:cs typeface="Cambria"/>
              </a:rPr>
              <a:t>Be sure to </a:t>
            </a:r>
            <a:r>
              <a:rPr lang="en-US" b="1" i="1" kern="1200" dirty="0" smtClean="0">
                <a:solidFill>
                  <a:prstClr val="black"/>
                </a:solidFill>
                <a:latin typeface="Cambria"/>
                <a:ea typeface="+mn-ea"/>
                <a:cs typeface="Cambria"/>
              </a:rPr>
              <a:t>copy over the legend</a:t>
            </a:r>
            <a:r>
              <a:rPr lang="en-US" kern="1200" dirty="0" smtClean="0">
                <a:solidFill>
                  <a:prstClr val="black"/>
                </a:solidFill>
                <a:latin typeface="Cambria"/>
                <a:ea typeface="+mn-ea"/>
                <a:cs typeface="Cambria"/>
              </a:rPr>
              <a:t>, as well!</a:t>
            </a:r>
          </a:p>
          <a:p>
            <a:pPr marL="342900" indent="-342900" defTabSz="457200">
              <a:buFontTx/>
              <a:buAutoNum type="arabicPeriod"/>
            </a:pPr>
            <a:r>
              <a:rPr lang="en-US" kern="1200" dirty="0" smtClean="0">
                <a:solidFill>
                  <a:prstClr val="black"/>
                </a:solidFill>
                <a:latin typeface="Cambria"/>
                <a:ea typeface="+mn-ea"/>
                <a:cs typeface="Cambria"/>
              </a:rPr>
              <a:t>[Optional]  Create a single line of 0s and 1s that you will send to the other team.</a:t>
            </a:r>
          </a:p>
          <a:p>
            <a:pPr marL="342900" indent="-342900" defTabSz="457200">
              <a:buFontTx/>
              <a:buAutoNum type="arabicPeriod"/>
            </a:pPr>
            <a:r>
              <a:rPr lang="en-US" kern="1200" dirty="0" smtClean="0">
                <a:solidFill>
                  <a:prstClr val="black"/>
                </a:solidFill>
                <a:latin typeface="Cambria"/>
                <a:ea typeface="+mn-ea"/>
                <a:cs typeface="Cambria"/>
              </a:rPr>
              <a:t>[Optional</a:t>
            </a:r>
            <a:r>
              <a:rPr lang="en-US" kern="1200" dirty="0">
                <a:solidFill>
                  <a:prstClr val="black"/>
                </a:solidFill>
                <a:latin typeface="Cambria"/>
                <a:ea typeface="+mn-ea"/>
                <a:cs typeface="Cambria"/>
              </a:rPr>
              <a:t>] </a:t>
            </a:r>
            <a:r>
              <a:rPr lang="en-US" kern="1200" dirty="0" smtClean="0">
                <a:solidFill>
                  <a:prstClr val="black"/>
                </a:solidFill>
                <a:latin typeface="Cambria"/>
                <a:ea typeface="+mn-ea"/>
                <a:cs typeface="Cambria"/>
              </a:rPr>
              <a:t> Text or email that single line of 0s and 1s to the other team. </a:t>
            </a:r>
          </a:p>
          <a:p>
            <a:pPr marL="342900" indent="-342900" defTabSz="457200">
              <a:buFontTx/>
              <a:buAutoNum type="arabicPeriod"/>
            </a:pPr>
            <a:r>
              <a:rPr lang="en-US" kern="1200" dirty="0" smtClean="0">
                <a:solidFill>
                  <a:prstClr val="black"/>
                </a:solidFill>
                <a:latin typeface="Cambria"/>
                <a:ea typeface="+mn-ea"/>
                <a:cs typeface="Cambria"/>
              </a:rPr>
              <a:t>[Optional]  Reassemble the other team's single line of 0s and 1s into binary instructions:</a:t>
            </a:r>
          </a:p>
          <a:p>
            <a:pPr marL="342900" indent="-342900" defTabSz="457200">
              <a:buFontTx/>
              <a:buAutoNum type="arabicPeriod"/>
            </a:pPr>
            <a:r>
              <a:rPr lang="en-US" b="1" i="1" kern="1200" dirty="0" smtClean="0">
                <a:solidFill>
                  <a:prstClr val="black"/>
                </a:solidFill>
                <a:latin typeface="Cambria"/>
                <a:ea typeface="+mn-ea"/>
                <a:cs typeface="Cambria"/>
              </a:rPr>
              <a:t>  Swap!  </a:t>
            </a:r>
            <a:r>
              <a:rPr lang="en-US" kern="1200" dirty="0" smtClean="0">
                <a:solidFill>
                  <a:prstClr val="black"/>
                </a:solidFill>
                <a:latin typeface="Cambria"/>
                <a:ea typeface="+mn-ea"/>
                <a:cs typeface="Cambria"/>
              </a:rPr>
              <a:t>Make sure you have the chart of the other team's </a:t>
            </a:r>
            <a:r>
              <a:rPr lang="en-US" b="1" i="1" kern="1200" dirty="0" smtClean="0">
                <a:solidFill>
                  <a:prstClr val="black"/>
                </a:solidFill>
                <a:latin typeface="Cambria"/>
                <a:ea typeface="+mn-ea"/>
                <a:cs typeface="Cambria"/>
              </a:rPr>
              <a:t>binary instructions</a:t>
            </a:r>
            <a:r>
              <a:rPr lang="en-US" kern="1200" dirty="0" smtClean="0">
                <a:solidFill>
                  <a:prstClr val="black"/>
                </a:solidFill>
                <a:latin typeface="Cambria"/>
                <a:ea typeface="+mn-ea"/>
                <a:cs typeface="Cambria"/>
              </a:rPr>
              <a:t>…</a:t>
            </a:r>
          </a:p>
          <a:p>
            <a:pPr marL="342900" indent="-342900" defTabSz="457200">
              <a:buFontTx/>
              <a:buAutoNum type="arabicPeriod"/>
            </a:pPr>
            <a:r>
              <a:rPr lang="en-US" kern="1200" dirty="0" smtClean="0">
                <a:solidFill>
                  <a:prstClr val="black"/>
                </a:solidFill>
                <a:latin typeface="Cambria"/>
                <a:ea typeface="+mn-ea"/>
                <a:cs typeface="Cambria"/>
              </a:rPr>
              <a:t>Make sure you copy the other team's </a:t>
            </a:r>
            <a:r>
              <a:rPr lang="en-US" b="1" i="1" kern="1200" dirty="0" smtClean="0">
                <a:solidFill>
                  <a:prstClr val="black"/>
                </a:solidFill>
                <a:latin typeface="Cambria"/>
                <a:ea typeface="+mn-ea"/>
                <a:cs typeface="Cambria"/>
              </a:rPr>
              <a:t>legend </a:t>
            </a:r>
            <a:r>
              <a:rPr lang="en-US" i="1" kern="1200" dirty="0" smtClean="0">
                <a:solidFill>
                  <a:prstClr val="black"/>
                </a:solidFill>
                <a:latin typeface="Cambria"/>
                <a:ea typeface="+mn-ea"/>
                <a:cs typeface="Cambria"/>
              </a:rPr>
              <a:t>with their binary encoding</a:t>
            </a:r>
            <a:endParaRPr lang="en-US" kern="1200" dirty="0" smtClean="0">
              <a:solidFill>
                <a:prstClr val="black"/>
              </a:solidFill>
              <a:latin typeface="Cambria"/>
              <a:ea typeface="+mn-ea"/>
              <a:cs typeface="Cambria"/>
            </a:endParaRPr>
          </a:p>
          <a:p>
            <a:pPr marL="342900" indent="-342900" defTabSz="457200">
              <a:buFontTx/>
              <a:buAutoNum type="arabicPeriod"/>
            </a:pPr>
            <a:r>
              <a:rPr lang="en-US" kern="1200" dirty="0" smtClean="0">
                <a:solidFill>
                  <a:prstClr val="black"/>
                </a:solidFill>
                <a:latin typeface="Cambria"/>
                <a:ea typeface="+mn-ea"/>
                <a:cs typeface="Cambria"/>
              </a:rPr>
              <a:t>Convert their binary instructions back to </a:t>
            </a:r>
            <a:r>
              <a:rPr lang="en-US" b="1" i="1" kern="1200" dirty="0" smtClean="0">
                <a:solidFill>
                  <a:prstClr val="black"/>
                </a:solidFill>
                <a:latin typeface="Cambria"/>
                <a:ea typeface="+mn-ea"/>
                <a:cs typeface="Cambria"/>
              </a:rPr>
              <a:t>English instructions </a:t>
            </a:r>
            <a:r>
              <a:rPr lang="en-US" i="1" kern="1200" dirty="0" smtClean="0">
                <a:solidFill>
                  <a:prstClr val="black"/>
                </a:solidFill>
                <a:latin typeface="Cambria"/>
                <a:ea typeface="+mn-ea"/>
                <a:cs typeface="Cambria"/>
              </a:rPr>
              <a:t>using the legend.</a:t>
            </a:r>
          </a:p>
          <a:p>
            <a:pPr marL="342900" indent="-342900" defTabSz="457200">
              <a:buFontTx/>
              <a:buAutoNum type="arabicPeriod"/>
            </a:pPr>
            <a:r>
              <a:rPr lang="en-US" i="1" kern="1200" dirty="0" smtClean="0">
                <a:solidFill>
                  <a:prstClr val="black"/>
                </a:solidFill>
                <a:latin typeface="Cambria"/>
                <a:ea typeface="+mn-ea"/>
                <a:cs typeface="Cambria"/>
              </a:rPr>
              <a:t> </a:t>
            </a:r>
            <a:r>
              <a:rPr lang="en-US" kern="1200" dirty="0" smtClean="0">
                <a:solidFill>
                  <a:prstClr val="black"/>
                </a:solidFill>
                <a:latin typeface="Cambria"/>
                <a:ea typeface="+mn-ea"/>
                <a:cs typeface="Cambria"/>
              </a:rPr>
              <a:t>Try to build their secret fortress!</a:t>
            </a:r>
          </a:p>
          <a:p>
            <a:pPr marL="342900" indent="-342900" defTabSz="457200">
              <a:buFontTx/>
              <a:buAutoNum type="arabicPeriod"/>
            </a:pPr>
            <a:r>
              <a:rPr lang="en-US" kern="1200" dirty="0" smtClean="0">
                <a:solidFill>
                  <a:prstClr val="black"/>
                </a:solidFill>
                <a:latin typeface="Cambria"/>
                <a:ea typeface="+mn-ea"/>
                <a:cs typeface="Cambria"/>
              </a:rPr>
              <a:t>When both teams are done, compare the fortresses you’ve created. </a:t>
            </a:r>
          </a:p>
          <a:p>
            <a:pPr marL="342900" indent="-342900" defTabSz="457200">
              <a:buFontTx/>
              <a:buAutoNum type="arabicPeriod"/>
            </a:pPr>
            <a:r>
              <a:rPr lang="en-US" kern="1200" dirty="0" smtClean="0">
                <a:solidFill>
                  <a:prstClr val="black"/>
                </a:solidFill>
                <a:latin typeface="Cambria"/>
                <a:ea typeface="+mn-ea"/>
                <a:cs typeface="Cambria"/>
              </a:rPr>
              <a:t>Were you successful? Why or why not? </a:t>
            </a:r>
          </a:p>
          <a:p>
            <a:pPr marL="342900" indent="-342900" defTabSz="457200">
              <a:buFontTx/>
              <a:buAutoNum type="arabicPeriod"/>
            </a:pPr>
            <a:r>
              <a:rPr lang="en-US" b="1" kern="1200" dirty="0" smtClean="0">
                <a:solidFill>
                  <a:prstClr val="black"/>
                </a:solidFill>
                <a:latin typeface="Cambria"/>
                <a:ea typeface="+mn-ea"/>
                <a:cs typeface="Cambria"/>
              </a:rPr>
              <a:t>Debug!  </a:t>
            </a:r>
            <a:r>
              <a:rPr lang="en-US" kern="1200" dirty="0" smtClean="0">
                <a:solidFill>
                  <a:prstClr val="black"/>
                </a:solidFill>
                <a:latin typeface="Cambria"/>
                <a:ea typeface="+mn-ea"/>
                <a:cs typeface="Cambria"/>
              </a:rPr>
              <a:t>If something went wrong, find where it went wrong -- which step of the process was it?!</a:t>
            </a:r>
            <a:endParaRPr lang="en-US" kern="1200" dirty="0">
              <a:solidFill>
                <a:prstClr val="black"/>
              </a:solidFill>
              <a:latin typeface="Cambria"/>
              <a:ea typeface="+mn-ea"/>
              <a:cs typeface="Cambria"/>
            </a:endParaRPr>
          </a:p>
        </p:txBody>
      </p:sp>
      <p:sp>
        <p:nvSpPr>
          <p:cNvPr id="6" name="Slide Number Placeholder 7"/>
          <p:cNvSpPr>
            <a:spLocks noGrp="1"/>
          </p:cNvSpPr>
          <p:nvPr>
            <p:ph type="sldNum" sz="quarter" idx="12"/>
          </p:nvPr>
        </p:nvSpPr>
        <p:spPr>
          <a:xfrm>
            <a:off x="6800458" y="6401302"/>
            <a:ext cx="2133600" cy="365125"/>
          </a:xfrm>
        </p:spPr>
        <p:txBody>
          <a:bodyPr/>
          <a:lstStyle/>
          <a:p>
            <a:fld id="{92586830-87D9-8B43-8F0E-8FD3FEDA1409}" type="slidenum">
              <a:rPr lang="en-US" sz="1800" smtClean="0">
                <a:solidFill>
                  <a:prstClr val="black">
                    <a:tint val="75000"/>
                  </a:prstClr>
                </a:solidFill>
              </a:rPr>
              <a:pPr/>
              <a:t>80</a:t>
            </a:fld>
            <a:endParaRPr lang="en-US" sz="1800" dirty="0">
              <a:solidFill>
                <a:prstClr val="black">
                  <a:tint val="75000"/>
                </a:prstClr>
              </a:solidFill>
            </a:endParaRPr>
          </a:p>
        </p:txBody>
      </p:sp>
      <p:sp>
        <p:nvSpPr>
          <p:cNvPr id="3" name="TextBox 2"/>
          <p:cNvSpPr txBox="1"/>
          <p:nvPr/>
        </p:nvSpPr>
        <p:spPr>
          <a:xfrm rot="21006558">
            <a:off x="1058648" y="4223458"/>
            <a:ext cx="7217229" cy="1569660"/>
          </a:xfrm>
          <a:prstGeom prst="rect">
            <a:avLst/>
          </a:prstGeom>
          <a:solidFill>
            <a:srgbClr val="CCECFF"/>
          </a:solidFill>
        </p:spPr>
        <p:txBody>
          <a:bodyPr wrap="square" rtlCol="0">
            <a:spAutoFit/>
          </a:bodyPr>
          <a:lstStyle/>
          <a:p>
            <a:pPr algn="ctr" defTabSz="457200"/>
            <a:r>
              <a:rPr lang="en-US" sz="4800" kern="1200" dirty="0" smtClean="0">
                <a:solidFill>
                  <a:prstClr val="black"/>
                </a:solidFill>
                <a:latin typeface="Calibri"/>
                <a:ea typeface="+mn-ea"/>
                <a:cs typeface="+mn-cs"/>
              </a:rPr>
              <a:t>In pairs, unpack one bag of Legos and build this tower…</a:t>
            </a:r>
            <a:endParaRPr lang="en-US" sz="4800" kern="1200" dirty="0">
              <a:solidFill>
                <a:prstClr val="black"/>
              </a:solidFill>
              <a:latin typeface="Calibri"/>
              <a:ea typeface="+mn-ea"/>
              <a:cs typeface="+mn-cs"/>
            </a:endParaRPr>
          </a:p>
        </p:txBody>
      </p:sp>
    </p:spTree>
    <p:extLst>
      <p:ext uri="{BB962C8B-B14F-4D97-AF65-F5344CB8AC3E}">
        <p14:creationId xmlns:p14="http://schemas.microsoft.com/office/powerpoint/2010/main" val="328543601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07672" y="581018"/>
            <a:ext cx="2229847" cy="461665"/>
          </a:xfrm>
          <a:prstGeom prst="rect">
            <a:avLst/>
          </a:prstGeom>
          <a:noFill/>
        </p:spPr>
        <p:txBody>
          <a:bodyPr wrap="none" rtlCol="0">
            <a:spAutoFit/>
          </a:bodyPr>
          <a:lstStyle/>
          <a:p>
            <a:pPr defTabSz="457200"/>
            <a:r>
              <a:rPr lang="en-US" sz="2400" b="1" kern="1200" dirty="0" smtClean="0">
                <a:solidFill>
                  <a:prstClr val="black"/>
                </a:solidFill>
                <a:latin typeface="Calibri"/>
                <a:ea typeface="+mn-ea"/>
                <a:cs typeface="+mn-cs"/>
              </a:rPr>
              <a:t>Secret Fortress?</a:t>
            </a:r>
            <a:endParaRPr lang="en-US" sz="2400" b="1" kern="1200" dirty="0">
              <a:solidFill>
                <a:prstClr val="black"/>
              </a:solidFill>
              <a:latin typeface="Calibri"/>
              <a:ea typeface="+mn-ea"/>
              <a:cs typeface="+mn-cs"/>
            </a:endParaRPr>
          </a:p>
        </p:txBody>
      </p:sp>
      <p:pic>
        <p:nvPicPr>
          <p:cNvPr id="19" name="Picture 18" descr="IMG_2198.JPG"/>
          <p:cNvPicPr>
            <a:picLocks noChangeAspect="1"/>
          </p:cNvPicPr>
          <p:nvPr/>
        </p:nvPicPr>
        <p:blipFill rotWithShape="1">
          <a:blip r:embed="rId2">
            <a:extLst>
              <a:ext uri="{28A0092B-C50C-407E-A947-70E740481C1C}">
                <a14:useLocalDpi xmlns:a14="http://schemas.microsoft.com/office/drawing/2010/main" val="0"/>
              </a:ext>
            </a:extLst>
          </a:blip>
          <a:srcRect t="10705"/>
          <a:stretch/>
        </p:blipFill>
        <p:spPr>
          <a:xfrm>
            <a:off x="1239520" y="1513840"/>
            <a:ext cx="6827520" cy="4572502"/>
          </a:xfrm>
          <a:prstGeom prst="rect">
            <a:avLst/>
          </a:prstGeom>
        </p:spPr>
      </p:pic>
    </p:spTree>
    <p:extLst>
      <p:ext uri="{BB962C8B-B14F-4D97-AF65-F5344CB8AC3E}">
        <p14:creationId xmlns:p14="http://schemas.microsoft.com/office/powerpoint/2010/main" val="320878828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016024598"/>
              </p:ext>
            </p:extLst>
          </p:nvPr>
        </p:nvGraphicFramePr>
        <p:xfrm>
          <a:off x="2647886" y="5966607"/>
          <a:ext cx="4662816" cy="486686"/>
        </p:xfrm>
        <a:graphic>
          <a:graphicData uri="http://schemas.openxmlformats.org/drawingml/2006/table">
            <a:tbl>
              <a:tblPr bandCol="1">
                <a:tableStyleId>{9D7B26C5-4107-4FEC-AEDC-1716B250A1EF}</a:tableStyleId>
              </a:tblPr>
              <a:tblGrid>
                <a:gridCol w="291426"/>
                <a:gridCol w="291426"/>
                <a:gridCol w="291426"/>
                <a:gridCol w="291426"/>
                <a:gridCol w="291426"/>
                <a:gridCol w="291426"/>
                <a:gridCol w="291426"/>
                <a:gridCol w="291426"/>
                <a:gridCol w="291426"/>
                <a:gridCol w="291426"/>
                <a:gridCol w="291426"/>
                <a:gridCol w="291426"/>
                <a:gridCol w="291426"/>
                <a:gridCol w="291426"/>
                <a:gridCol w="291426"/>
                <a:gridCol w="291426"/>
              </a:tblGrid>
              <a:tr h="486686">
                <a:tc>
                  <a:txBody>
                    <a:bodyPr/>
                    <a:lstStyle/>
                    <a:p>
                      <a:pPr algn="ctr"/>
                      <a:r>
                        <a:rPr lang="en-US" sz="1600" b="1" dirty="0" smtClean="0"/>
                        <a:t>0</a:t>
                      </a:r>
                      <a:endParaRPr lang="en-US" sz="1600" b="1" dirty="0"/>
                    </a:p>
                  </a:txBody>
                  <a:tcPr marL="0" marR="0" marT="0" marB="0"/>
                </a:tc>
                <a:tc>
                  <a:txBody>
                    <a:bodyPr/>
                    <a:lstStyle/>
                    <a:p>
                      <a:pPr algn="ctr"/>
                      <a:r>
                        <a:rPr lang="en-US" sz="1600" b="1" dirty="0" smtClean="0"/>
                        <a:t>1</a:t>
                      </a:r>
                      <a:endParaRPr lang="en-US" sz="1600" b="1" dirty="0"/>
                    </a:p>
                  </a:txBody>
                  <a:tcPr marL="0" marR="0" marT="0" marB="0"/>
                </a:tc>
                <a:tc>
                  <a:txBody>
                    <a:bodyPr/>
                    <a:lstStyle/>
                    <a:p>
                      <a:pPr algn="ctr"/>
                      <a:r>
                        <a:rPr lang="en-US" sz="1600" b="1" dirty="0" smtClean="0"/>
                        <a:t>2</a:t>
                      </a:r>
                      <a:endParaRPr lang="en-US" sz="1600" b="1" dirty="0"/>
                    </a:p>
                  </a:txBody>
                  <a:tcPr marL="0" marR="0" marT="0" marB="0"/>
                </a:tc>
                <a:tc>
                  <a:txBody>
                    <a:bodyPr/>
                    <a:lstStyle/>
                    <a:p>
                      <a:pPr algn="ctr"/>
                      <a:r>
                        <a:rPr lang="en-US" sz="1600" b="1" dirty="0" smtClean="0"/>
                        <a:t>3</a:t>
                      </a:r>
                      <a:endParaRPr lang="en-US" sz="1600" b="1" dirty="0"/>
                    </a:p>
                  </a:txBody>
                  <a:tcPr marL="0" marR="0" marT="0" marB="0"/>
                </a:tc>
                <a:tc>
                  <a:txBody>
                    <a:bodyPr/>
                    <a:lstStyle/>
                    <a:p>
                      <a:pPr algn="ctr"/>
                      <a:r>
                        <a:rPr lang="en-US" sz="1600" b="1" dirty="0" smtClean="0"/>
                        <a:t>4</a:t>
                      </a:r>
                      <a:endParaRPr lang="en-US" sz="1600" b="1" dirty="0"/>
                    </a:p>
                  </a:txBody>
                  <a:tcPr marL="0" marR="0" marT="0" marB="0"/>
                </a:tc>
                <a:tc>
                  <a:txBody>
                    <a:bodyPr/>
                    <a:lstStyle/>
                    <a:p>
                      <a:pPr algn="ctr"/>
                      <a:r>
                        <a:rPr lang="en-US" sz="1600" b="1" dirty="0" smtClean="0"/>
                        <a:t>5</a:t>
                      </a:r>
                      <a:endParaRPr lang="en-US" sz="1600" b="1" dirty="0"/>
                    </a:p>
                  </a:txBody>
                  <a:tcPr marL="0" marR="0" marT="0" marB="0"/>
                </a:tc>
                <a:tc>
                  <a:txBody>
                    <a:bodyPr/>
                    <a:lstStyle/>
                    <a:p>
                      <a:pPr algn="ctr"/>
                      <a:r>
                        <a:rPr lang="en-US" sz="1600" b="1" dirty="0" smtClean="0"/>
                        <a:t>6</a:t>
                      </a:r>
                      <a:endParaRPr lang="en-US" sz="1600" b="1" dirty="0"/>
                    </a:p>
                  </a:txBody>
                  <a:tcPr marL="0" marR="0" marT="0" marB="0"/>
                </a:tc>
                <a:tc>
                  <a:txBody>
                    <a:bodyPr/>
                    <a:lstStyle/>
                    <a:p>
                      <a:pPr algn="ctr"/>
                      <a:r>
                        <a:rPr lang="en-US" sz="1600" b="1" dirty="0" smtClean="0"/>
                        <a:t>7</a:t>
                      </a:r>
                      <a:endParaRPr lang="en-US" sz="1600" b="1" dirty="0"/>
                    </a:p>
                  </a:txBody>
                  <a:tcPr marL="0" marR="0" marT="0" marB="0"/>
                </a:tc>
                <a:tc>
                  <a:txBody>
                    <a:bodyPr/>
                    <a:lstStyle/>
                    <a:p>
                      <a:pPr algn="ctr"/>
                      <a:r>
                        <a:rPr lang="en-US" sz="1600" b="1" dirty="0" smtClean="0"/>
                        <a:t>8</a:t>
                      </a:r>
                      <a:endParaRPr lang="en-US" sz="1600" b="1" dirty="0"/>
                    </a:p>
                  </a:txBody>
                  <a:tcPr marL="0" marR="0" marT="0" marB="0"/>
                </a:tc>
                <a:tc>
                  <a:txBody>
                    <a:bodyPr/>
                    <a:lstStyle/>
                    <a:p>
                      <a:pPr algn="ctr"/>
                      <a:r>
                        <a:rPr lang="en-US" sz="1600" b="1" dirty="0" smtClean="0"/>
                        <a:t>9</a:t>
                      </a:r>
                      <a:endParaRPr lang="en-US" sz="1600" b="1" dirty="0"/>
                    </a:p>
                  </a:txBody>
                  <a:tcPr marL="0" marR="0" marT="0" marB="0"/>
                </a:tc>
                <a:tc>
                  <a:txBody>
                    <a:bodyPr/>
                    <a:lstStyle/>
                    <a:p>
                      <a:pPr algn="ctr"/>
                      <a:r>
                        <a:rPr lang="en-US" sz="1600" b="1" dirty="0" smtClean="0"/>
                        <a:t>10</a:t>
                      </a:r>
                      <a:endParaRPr lang="en-US" sz="1600" b="1" dirty="0"/>
                    </a:p>
                  </a:txBody>
                  <a:tcPr marL="0" marR="0" marT="0" marB="0"/>
                </a:tc>
                <a:tc>
                  <a:txBody>
                    <a:bodyPr/>
                    <a:lstStyle/>
                    <a:p>
                      <a:pPr algn="ctr"/>
                      <a:r>
                        <a:rPr lang="en-US" sz="1600" b="1" dirty="0" smtClean="0"/>
                        <a:t>11</a:t>
                      </a:r>
                      <a:endParaRPr lang="en-US" sz="1600" b="1" dirty="0"/>
                    </a:p>
                  </a:txBody>
                  <a:tcPr marL="0" marR="0" marT="0" marB="0"/>
                </a:tc>
                <a:tc>
                  <a:txBody>
                    <a:bodyPr/>
                    <a:lstStyle/>
                    <a:p>
                      <a:pPr algn="ctr"/>
                      <a:r>
                        <a:rPr lang="en-US" sz="1600" b="1" dirty="0" smtClean="0"/>
                        <a:t>12</a:t>
                      </a:r>
                      <a:endParaRPr lang="en-US" sz="1600" b="1" dirty="0"/>
                    </a:p>
                  </a:txBody>
                  <a:tcPr marL="0" marR="0" marT="0" marB="0"/>
                </a:tc>
                <a:tc>
                  <a:txBody>
                    <a:bodyPr/>
                    <a:lstStyle/>
                    <a:p>
                      <a:pPr algn="ctr"/>
                      <a:r>
                        <a:rPr lang="en-US" sz="1600" b="1" dirty="0" smtClean="0"/>
                        <a:t>13</a:t>
                      </a:r>
                      <a:endParaRPr lang="en-US" sz="1600" b="1" dirty="0"/>
                    </a:p>
                  </a:txBody>
                  <a:tcPr marL="0" marR="0" marT="0" marB="0"/>
                </a:tc>
                <a:tc>
                  <a:txBody>
                    <a:bodyPr/>
                    <a:lstStyle/>
                    <a:p>
                      <a:pPr algn="ctr"/>
                      <a:r>
                        <a:rPr lang="en-US" sz="1600" b="1" spc="0" dirty="0" smtClean="0"/>
                        <a:t>14</a:t>
                      </a:r>
                      <a:endParaRPr lang="en-US" sz="1600" b="1" spc="0" dirty="0"/>
                    </a:p>
                  </a:txBody>
                  <a:tcPr marL="0" marR="0" marT="0" marB="0"/>
                </a:tc>
                <a:tc>
                  <a:txBody>
                    <a:bodyPr/>
                    <a:lstStyle/>
                    <a:p>
                      <a:pPr algn="ctr"/>
                      <a:r>
                        <a:rPr lang="en-US" sz="1600" b="1" dirty="0" smtClean="0"/>
                        <a:t>15</a:t>
                      </a:r>
                    </a:p>
                  </a:txBody>
                  <a:tcPr marL="0" marR="0" marT="0" marB="0"/>
                </a:tc>
              </a:tr>
            </a:tbl>
          </a:graphicData>
        </a:graphic>
      </p:graphicFrame>
      <p:grpSp>
        <p:nvGrpSpPr>
          <p:cNvPr id="5" name="Group 4"/>
          <p:cNvGrpSpPr/>
          <p:nvPr/>
        </p:nvGrpSpPr>
        <p:grpSpPr>
          <a:xfrm>
            <a:off x="2645803" y="1381662"/>
            <a:ext cx="4668806" cy="4584945"/>
            <a:chOff x="2132014" y="974768"/>
            <a:chExt cx="4668806" cy="4584945"/>
          </a:xfrm>
        </p:grpSpPr>
        <p:pic>
          <p:nvPicPr>
            <p:cNvPr id="7" name="Picture 6" descr="Screen Shot 2014-05-21 at 10.22.22 AM.png"/>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134097" y="2110901"/>
              <a:ext cx="3522980" cy="3448812"/>
            </a:xfrm>
            <a:prstGeom prst="rect">
              <a:avLst/>
            </a:prstGeom>
          </p:spPr>
        </p:pic>
        <p:pic>
          <p:nvPicPr>
            <p:cNvPr id="43" name="Picture 42" descr="Screen Shot 2014-05-21 at 10.22.22 AM.png"/>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277840" y="2105019"/>
              <a:ext cx="3522980" cy="3448812"/>
            </a:xfrm>
            <a:prstGeom prst="rect">
              <a:avLst/>
            </a:prstGeom>
          </p:spPr>
        </p:pic>
        <p:pic>
          <p:nvPicPr>
            <p:cNvPr id="37" name="Picture 36" descr="Screen Shot 2014-05-21 at 10.22.22 AM.png"/>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273933" y="974768"/>
              <a:ext cx="3522980" cy="3448812"/>
            </a:xfrm>
            <a:prstGeom prst="rect">
              <a:avLst/>
            </a:prstGeom>
          </p:spPr>
        </p:pic>
        <p:pic>
          <p:nvPicPr>
            <p:cNvPr id="38" name="Picture 37" descr="Screen Shot 2014-05-21 at 10.22.22 AM.png"/>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132014" y="974768"/>
              <a:ext cx="3522980" cy="3448812"/>
            </a:xfrm>
            <a:prstGeom prst="rect">
              <a:avLst/>
            </a:prstGeom>
          </p:spPr>
        </p:pic>
      </p:grpSp>
      <p:graphicFrame>
        <p:nvGraphicFramePr>
          <p:cNvPr id="4" name="Table 3"/>
          <p:cNvGraphicFramePr>
            <a:graphicFrameLocks noGrp="1"/>
          </p:cNvGraphicFramePr>
          <p:nvPr>
            <p:extLst>
              <p:ext uri="{D42A27DB-BD31-4B8C-83A1-F6EECF244321}">
                <p14:modId xmlns:p14="http://schemas.microsoft.com/office/powerpoint/2010/main" val="711792915"/>
              </p:ext>
            </p:extLst>
          </p:nvPr>
        </p:nvGraphicFramePr>
        <p:xfrm>
          <a:off x="2037788" y="1400756"/>
          <a:ext cx="608015" cy="4559968"/>
        </p:xfrm>
        <a:graphic>
          <a:graphicData uri="http://schemas.openxmlformats.org/drawingml/2006/table">
            <a:tbl>
              <a:tblPr firstRow="1" bandRow="1">
                <a:tableStyleId>{9D7B26C5-4107-4FEC-AEDC-1716B250A1EF}</a:tableStyleId>
              </a:tblPr>
              <a:tblGrid>
                <a:gridCol w="608015"/>
              </a:tblGrid>
              <a:tr h="284998">
                <a:tc>
                  <a:txBody>
                    <a:bodyPr/>
                    <a:lstStyle/>
                    <a:p>
                      <a:pPr algn="r"/>
                      <a:r>
                        <a:rPr lang="en-US" sz="1600" dirty="0" smtClean="0"/>
                        <a:t>15</a:t>
                      </a:r>
                      <a:endParaRPr lang="en-US" sz="1600" b="1" dirty="0"/>
                    </a:p>
                  </a:txBody>
                  <a:tcPr marT="0" marB="0"/>
                </a:tc>
              </a:tr>
              <a:tr h="284998">
                <a:tc>
                  <a:txBody>
                    <a:bodyPr/>
                    <a:lstStyle/>
                    <a:p>
                      <a:pPr algn="r"/>
                      <a:r>
                        <a:rPr lang="en-US" sz="1600" b="1" dirty="0" smtClean="0"/>
                        <a:t>14</a:t>
                      </a:r>
                      <a:endParaRPr lang="en-US" sz="1600" b="1" dirty="0"/>
                    </a:p>
                  </a:txBody>
                  <a:tcPr marT="0" marB="0"/>
                </a:tc>
              </a:tr>
              <a:tr h="284998">
                <a:tc>
                  <a:txBody>
                    <a:bodyPr/>
                    <a:lstStyle/>
                    <a:p>
                      <a:pPr algn="r"/>
                      <a:r>
                        <a:rPr lang="en-US" sz="1600" b="1" dirty="0" smtClean="0"/>
                        <a:t>13</a:t>
                      </a:r>
                    </a:p>
                  </a:txBody>
                  <a:tcPr marT="0" marB="0"/>
                </a:tc>
              </a:tr>
              <a:tr h="284998">
                <a:tc>
                  <a:txBody>
                    <a:bodyPr/>
                    <a:lstStyle/>
                    <a:p>
                      <a:pPr algn="r"/>
                      <a:r>
                        <a:rPr lang="en-US" sz="1600" b="1" dirty="0" smtClean="0"/>
                        <a:t>12</a:t>
                      </a:r>
                      <a:endParaRPr lang="en-US" sz="1600" b="1" dirty="0"/>
                    </a:p>
                  </a:txBody>
                  <a:tcPr marT="0" marB="0"/>
                </a:tc>
              </a:tr>
              <a:tr h="284998">
                <a:tc>
                  <a:txBody>
                    <a:bodyPr/>
                    <a:lstStyle/>
                    <a:p>
                      <a:pPr algn="r"/>
                      <a:r>
                        <a:rPr lang="en-US" sz="1600" b="1" dirty="0" smtClean="0"/>
                        <a:t>11</a:t>
                      </a:r>
                      <a:endParaRPr lang="en-US" sz="1600" b="1" dirty="0"/>
                    </a:p>
                  </a:txBody>
                  <a:tcPr marT="0" marB="0"/>
                </a:tc>
              </a:tr>
              <a:tr h="284998">
                <a:tc>
                  <a:txBody>
                    <a:bodyPr/>
                    <a:lstStyle/>
                    <a:p>
                      <a:pPr algn="r"/>
                      <a:r>
                        <a:rPr lang="en-US" sz="1600" b="1" dirty="0" smtClean="0"/>
                        <a:t>10</a:t>
                      </a:r>
                      <a:endParaRPr lang="en-US" sz="1600" b="1" dirty="0"/>
                    </a:p>
                  </a:txBody>
                  <a:tcPr marT="0" marB="0"/>
                </a:tc>
              </a:tr>
              <a:tr h="284998">
                <a:tc>
                  <a:txBody>
                    <a:bodyPr/>
                    <a:lstStyle/>
                    <a:p>
                      <a:pPr algn="r"/>
                      <a:r>
                        <a:rPr lang="en-US" sz="1600" b="1" dirty="0" smtClean="0"/>
                        <a:t>9</a:t>
                      </a:r>
                      <a:endParaRPr lang="en-US" sz="1600" b="1" dirty="0"/>
                    </a:p>
                  </a:txBody>
                  <a:tcPr marT="0" marB="0"/>
                </a:tc>
              </a:tr>
              <a:tr h="284998">
                <a:tc>
                  <a:txBody>
                    <a:bodyPr/>
                    <a:lstStyle/>
                    <a:p>
                      <a:pPr algn="r"/>
                      <a:r>
                        <a:rPr lang="en-US" sz="1600" b="1" dirty="0" smtClean="0"/>
                        <a:t>8</a:t>
                      </a:r>
                      <a:endParaRPr lang="en-US" sz="1600" b="1" dirty="0"/>
                    </a:p>
                  </a:txBody>
                  <a:tcPr marT="0" marB="0"/>
                </a:tc>
              </a:tr>
              <a:tr h="284998">
                <a:tc>
                  <a:txBody>
                    <a:bodyPr/>
                    <a:lstStyle/>
                    <a:p>
                      <a:pPr algn="r"/>
                      <a:r>
                        <a:rPr lang="en-US" sz="1600" b="1" dirty="0" smtClean="0"/>
                        <a:t>7</a:t>
                      </a:r>
                      <a:endParaRPr lang="en-US" sz="1600" b="1" dirty="0"/>
                    </a:p>
                  </a:txBody>
                  <a:tcPr marT="0" marB="0"/>
                </a:tc>
              </a:tr>
              <a:tr h="284998">
                <a:tc>
                  <a:txBody>
                    <a:bodyPr/>
                    <a:lstStyle/>
                    <a:p>
                      <a:pPr algn="r"/>
                      <a:r>
                        <a:rPr lang="en-US" sz="1600" b="1" dirty="0" smtClean="0"/>
                        <a:t>6</a:t>
                      </a:r>
                      <a:endParaRPr lang="en-US" sz="1600" b="1" dirty="0"/>
                    </a:p>
                  </a:txBody>
                  <a:tcPr marT="0" marB="0"/>
                </a:tc>
              </a:tr>
              <a:tr h="284998">
                <a:tc>
                  <a:txBody>
                    <a:bodyPr/>
                    <a:lstStyle/>
                    <a:p>
                      <a:pPr algn="r"/>
                      <a:r>
                        <a:rPr lang="en-US" sz="1600" b="1" dirty="0" smtClean="0"/>
                        <a:t>5</a:t>
                      </a:r>
                      <a:endParaRPr lang="en-US" sz="1600" b="1" dirty="0"/>
                    </a:p>
                  </a:txBody>
                  <a:tcPr marT="0" marB="0"/>
                </a:tc>
              </a:tr>
              <a:tr h="284998">
                <a:tc>
                  <a:txBody>
                    <a:bodyPr/>
                    <a:lstStyle/>
                    <a:p>
                      <a:pPr algn="r"/>
                      <a:r>
                        <a:rPr lang="en-US" sz="1600" b="1" dirty="0" smtClean="0"/>
                        <a:t>4</a:t>
                      </a:r>
                      <a:endParaRPr lang="en-US" sz="1600" b="1" dirty="0"/>
                    </a:p>
                  </a:txBody>
                  <a:tcPr marT="0" marB="0"/>
                </a:tc>
              </a:tr>
              <a:tr h="284998">
                <a:tc>
                  <a:txBody>
                    <a:bodyPr/>
                    <a:lstStyle/>
                    <a:p>
                      <a:pPr algn="r"/>
                      <a:r>
                        <a:rPr lang="en-US" sz="1600" b="1" dirty="0" smtClean="0"/>
                        <a:t>3</a:t>
                      </a:r>
                      <a:endParaRPr lang="en-US" sz="1600" b="1" dirty="0"/>
                    </a:p>
                  </a:txBody>
                  <a:tcPr marT="0" marB="0"/>
                </a:tc>
              </a:tr>
              <a:tr h="284998">
                <a:tc>
                  <a:txBody>
                    <a:bodyPr/>
                    <a:lstStyle/>
                    <a:p>
                      <a:pPr algn="r"/>
                      <a:r>
                        <a:rPr lang="en-US" sz="1600" b="1" dirty="0" smtClean="0"/>
                        <a:t>2</a:t>
                      </a:r>
                      <a:endParaRPr lang="en-US" sz="1600" b="1" dirty="0"/>
                    </a:p>
                  </a:txBody>
                  <a:tcPr marT="0" marB="0"/>
                </a:tc>
              </a:tr>
              <a:tr h="284998">
                <a:tc>
                  <a:txBody>
                    <a:bodyPr/>
                    <a:lstStyle/>
                    <a:p>
                      <a:pPr algn="r"/>
                      <a:r>
                        <a:rPr lang="en-US" sz="1600" b="1" dirty="0" smtClean="0"/>
                        <a:t>1</a:t>
                      </a:r>
                      <a:endParaRPr lang="en-US" sz="1600" b="1" dirty="0"/>
                    </a:p>
                  </a:txBody>
                  <a:tcPr marT="0" marB="0"/>
                </a:tc>
              </a:tr>
              <a:tr h="284998">
                <a:tc>
                  <a:txBody>
                    <a:bodyPr/>
                    <a:lstStyle/>
                    <a:p>
                      <a:pPr algn="r"/>
                      <a:r>
                        <a:rPr lang="en-US" sz="1600" b="1" dirty="0" smtClean="0"/>
                        <a:t>0</a:t>
                      </a:r>
                      <a:endParaRPr lang="en-US" sz="1600" b="1" dirty="0"/>
                    </a:p>
                  </a:txBody>
                  <a:tcPr marT="0" marB="0"/>
                </a:tc>
              </a:tr>
            </a:tbl>
          </a:graphicData>
        </a:graphic>
      </p:graphicFrame>
      <p:sp>
        <p:nvSpPr>
          <p:cNvPr id="6" name="TextBox 5"/>
          <p:cNvSpPr txBox="1"/>
          <p:nvPr/>
        </p:nvSpPr>
        <p:spPr>
          <a:xfrm>
            <a:off x="707672" y="581018"/>
            <a:ext cx="4040589" cy="461665"/>
          </a:xfrm>
          <a:prstGeom prst="rect">
            <a:avLst/>
          </a:prstGeom>
          <a:noFill/>
        </p:spPr>
        <p:txBody>
          <a:bodyPr wrap="none" rtlCol="0">
            <a:spAutoFit/>
          </a:bodyPr>
          <a:lstStyle/>
          <a:p>
            <a:pPr defTabSz="457200"/>
            <a:r>
              <a:rPr lang="en-US" sz="2400" b="1" kern="1200" dirty="0" smtClean="0">
                <a:solidFill>
                  <a:prstClr val="black"/>
                </a:solidFill>
                <a:latin typeface="Calibri"/>
                <a:ea typeface="+mn-ea"/>
                <a:cs typeface="+mn-cs"/>
              </a:rPr>
              <a:t>Secret Fortress Base Template</a:t>
            </a:r>
            <a:endParaRPr lang="en-US" sz="2400" b="1" kern="1200" dirty="0">
              <a:solidFill>
                <a:prstClr val="black"/>
              </a:solidFill>
              <a:latin typeface="Calibri"/>
              <a:ea typeface="+mn-ea"/>
              <a:cs typeface="+mn-cs"/>
            </a:endParaRPr>
          </a:p>
        </p:txBody>
      </p:sp>
      <p:sp>
        <p:nvSpPr>
          <p:cNvPr id="8" name="TextBox 7"/>
          <p:cNvSpPr txBox="1"/>
          <p:nvPr/>
        </p:nvSpPr>
        <p:spPr>
          <a:xfrm>
            <a:off x="7314609" y="5870678"/>
            <a:ext cx="287258" cy="369332"/>
          </a:xfrm>
          <a:prstGeom prst="rect">
            <a:avLst/>
          </a:prstGeom>
          <a:noFill/>
        </p:spPr>
        <p:txBody>
          <a:bodyPr wrap="none" rtlCol="0">
            <a:spAutoFit/>
          </a:bodyPr>
          <a:lstStyle/>
          <a:p>
            <a:pPr defTabSz="457200"/>
            <a:r>
              <a:rPr lang="en-US" sz="1800" kern="1200" dirty="0" smtClean="0">
                <a:solidFill>
                  <a:prstClr val="black"/>
                </a:solidFill>
                <a:latin typeface="Calibri"/>
                <a:ea typeface="+mn-ea"/>
                <a:cs typeface="+mn-cs"/>
              </a:rPr>
              <a:t>x</a:t>
            </a:r>
            <a:endParaRPr lang="en-US" sz="1800" kern="1200" dirty="0">
              <a:solidFill>
                <a:prstClr val="black"/>
              </a:solidFill>
              <a:latin typeface="Calibri"/>
              <a:ea typeface="+mn-ea"/>
              <a:cs typeface="+mn-cs"/>
            </a:endParaRPr>
          </a:p>
        </p:txBody>
      </p:sp>
      <p:sp>
        <p:nvSpPr>
          <p:cNvPr id="10" name="TextBox 9"/>
          <p:cNvSpPr txBox="1"/>
          <p:nvPr/>
        </p:nvSpPr>
        <p:spPr>
          <a:xfrm>
            <a:off x="2356654" y="1031424"/>
            <a:ext cx="289149" cy="369332"/>
          </a:xfrm>
          <a:prstGeom prst="rect">
            <a:avLst/>
          </a:prstGeom>
          <a:noFill/>
        </p:spPr>
        <p:txBody>
          <a:bodyPr wrap="none" rtlCol="0">
            <a:spAutoFit/>
          </a:bodyPr>
          <a:lstStyle/>
          <a:p>
            <a:pPr defTabSz="457200"/>
            <a:r>
              <a:rPr lang="en-US" sz="1800" kern="1200" dirty="0">
                <a:solidFill>
                  <a:prstClr val="black"/>
                </a:solidFill>
                <a:latin typeface="Calibri"/>
                <a:ea typeface="+mn-ea"/>
                <a:cs typeface="+mn-cs"/>
              </a:rPr>
              <a:t>y</a:t>
            </a:r>
            <a:endParaRPr lang="en-US" sz="1800" kern="1200" dirty="0" smtClean="0">
              <a:solidFill>
                <a:prstClr val="black"/>
              </a:solidFill>
              <a:latin typeface="Calibri"/>
              <a:ea typeface="+mn-ea"/>
              <a:cs typeface="+mn-cs"/>
            </a:endParaRPr>
          </a:p>
        </p:txBody>
      </p:sp>
      <p:cxnSp>
        <p:nvCxnSpPr>
          <p:cNvPr id="13" name="Straight Arrow Connector 12"/>
          <p:cNvCxnSpPr/>
          <p:nvPr/>
        </p:nvCxnSpPr>
        <p:spPr>
          <a:xfrm flipV="1">
            <a:off x="2824952" y="1151409"/>
            <a:ext cx="0" cy="465991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2813082" y="5811328"/>
            <a:ext cx="478878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Slide Number Placeholder 7"/>
          <p:cNvSpPr>
            <a:spLocks noGrp="1"/>
          </p:cNvSpPr>
          <p:nvPr>
            <p:ph type="sldNum" sz="quarter" idx="12"/>
          </p:nvPr>
        </p:nvSpPr>
        <p:spPr>
          <a:xfrm>
            <a:off x="6800458" y="6401302"/>
            <a:ext cx="2133600" cy="365125"/>
          </a:xfrm>
        </p:spPr>
        <p:txBody>
          <a:bodyPr/>
          <a:lstStyle/>
          <a:p>
            <a:fld id="{92586830-87D9-8B43-8F0E-8FD3FEDA1409}" type="slidenum">
              <a:rPr lang="en-US" sz="1800" smtClean="0">
                <a:solidFill>
                  <a:prstClr val="black">
                    <a:tint val="75000"/>
                  </a:prstClr>
                </a:solidFill>
              </a:rPr>
              <a:pPr/>
              <a:t>82</a:t>
            </a:fld>
            <a:endParaRPr lang="en-US" sz="1800" dirty="0">
              <a:solidFill>
                <a:prstClr val="black">
                  <a:tint val="75000"/>
                </a:prstClr>
              </a:solidFill>
            </a:endParaRPr>
          </a:p>
        </p:txBody>
      </p:sp>
    </p:spTree>
    <p:extLst>
      <p:ext uri="{BB962C8B-B14F-4D97-AF65-F5344CB8AC3E}">
        <p14:creationId xmlns:p14="http://schemas.microsoft.com/office/powerpoint/2010/main" val="390588043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2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6" name="Slide Number Placeholder 7"/>
          <p:cNvSpPr>
            <a:spLocks noGrp="1"/>
          </p:cNvSpPr>
          <p:nvPr>
            <p:ph type="sldNum" sz="quarter" idx="12"/>
          </p:nvPr>
        </p:nvSpPr>
        <p:spPr>
          <a:xfrm>
            <a:off x="6800458" y="6401302"/>
            <a:ext cx="2133600" cy="365125"/>
          </a:xfrm>
        </p:spPr>
        <p:txBody>
          <a:bodyPr/>
          <a:lstStyle/>
          <a:p>
            <a:fld id="{92586830-87D9-8B43-8F0E-8FD3FEDA1409}" type="slidenum">
              <a:rPr lang="en-US" sz="1800" smtClean="0">
                <a:solidFill>
                  <a:prstClr val="black">
                    <a:tint val="75000"/>
                  </a:prstClr>
                </a:solidFill>
              </a:rPr>
              <a:pPr/>
              <a:t>83</a:t>
            </a:fld>
            <a:endParaRPr lang="en-US" sz="1800" dirty="0">
              <a:solidFill>
                <a:prstClr val="black">
                  <a:tint val="75000"/>
                </a:prstClr>
              </a:solidFill>
            </a:endParaRPr>
          </a:p>
        </p:txBody>
      </p:sp>
    </p:spTree>
    <p:extLst>
      <p:ext uri="{BB962C8B-B14F-4D97-AF65-F5344CB8AC3E}">
        <p14:creationId xmlns:p14="http://schemas.microsoft.com/office/powerpoint/2010/main" val="151742879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a:xfrm>
            <a:off x="6800458" y="6401302"/>
            <a:ext cx="2133600" cy="365125"/>
          </a:xfrm>
        </p:spPr>
        <p:txBody>
          <a:bodyPr/>
          <a:lstStyle/>
          <a:p>
            <a:fld id="{92586830-87D9-8B43-8F0E-8FD3FEDA1409}" type="slidenum">
              <a:rPr lang="en-US" sz="1800" smtClean="0">
                <a:solidFill>
                  <a:prstClr val="black">
                    <a:tint val="75000"/>
                  </a:prstClr>
                </a:solidFill>
              </a:rPr>
              <a:pPr/>
              <a:t>84</a:t>
            </a:fld>
            <a:endParaRPr lang="en-US" sz="1800" dirty="0">
              <a:solidFill>
                <a:prstClr val="black">
                  <a:tint val="75000"/>
                </a:prstClr>
              </a:solidFill>
            </a:endParaRPr>
          </a:p>
        </p:txBody>
      </p:sp>
      <p:graphicFrame>
        <p:nvGraphicFramePr>
          <p:cNvPr id="6" name="Content Placeholder 6"/>
          <p:cNvGraphicFramePr>
            <a:graphicFrameLocks/>
          </p:cNvGraphicFramePr>
          <p:nvPr>
            <p:extLst>
              <p:ext uri="{D42A27DB-BD31-4B8C-83A1-F6EECF244321}">
                <p14:modId xmlns:p14="http://schemas.microsoft.com/office/powerpoint/2010/main" val="1173384601"/>
              </p:ext>
            </p:extLst>
          </p:nvPr>
        </p:nvGraphicFramePr>
        <p:xfrm>
          <a:off x="2520089" y="3050356"/>
          <a:ext cx="5899432" cy="3592930"/>
        </p:xfrm>
        <a:graphic>
          <a:graphicData uri="http://schemas.openxmlformats.org/drawingml/2006/table">
            <a:tbl>
              <a:tblPr firstRow="1" bandRow="1">
                <a:tableStyleId>{9D7B26C5-4107-4FEC-AEDC-1716B250A1EF}</a:tableStyleId>
              </a:tblPr>
              <a:tblGrid>
                <a:gridCol w="804613"/>
                <a:gridCol w="1110215"/>
                <a:gridCol w="1044989"/>
                <a:gridCol w="1090992"/>
                <a:gridCol w="909158"/>
                <a:gridCol w="939465"/>
              </a:tblGrid>
              <a:tr h="326630">
                <a:tc>
                  <a:txBody>
                    <a:bodyPr/>
                    <a:lstStyle/>
                    <a:p>
                      <a:r>
                        <a:rPr lang="en-US" sz="1400" dirty="0" smtClean="0"/>
                        <a:t>Block</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Color</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r>
                        <a:rPr lang="en-US" sz="1400" dirty="0" smtClean="0"/>
                        <a:t>Brick Type</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r>
                        <a:rPr lang="en-US" sz="1400" dirty="0" smtClean="0"/>
                        <a:t>Orientation</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r>
                        <a:rPr lang="en-US" sz="1400" dirty="0" smtClean="0"/>
                        <a:t>X</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r>
                        <a:rPr lang="en-US" sz="1400" dirty="0" smtClean="0"/>
                        <a:t>Y</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r>
              <a:tr h="326630">
                <a:tc>
                  <a:txBody>
                    <a:bodyPr/>
                    <a:lstStyle/>
                    <a:p>
                      <a:pPr algn="ctr"/>
                      <a:r>
                        <a:rPr lang="en-US" sz="1400" dirty="0" smtClean="0">
                          <a:solidFill>
                            <a:schemeClr val="bg1">
                              <a:lumMod val="50000"/>
                            </a:schemeClr>
                          </a:solidFill>
                        </a:rPr>
                        <a:t>Sample</a:t>
                      </a:r>
                      <a:endParaRPr lang="en-US" sz="1400" dirty="0">
                        <a:solidFill>
                          <a:schemeClr val="bg1">
                            <a:lumMod val="50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chemeClr val="bg1">
                              <a:lumMod val="50000"/>
                            </a:schemeClr>
                          </a:solidFill>
                        </a:rPr>
                        <a:t>Red</a:t>
                      </a:r>
                      <a:endParaRPr lang="en-US" sz="1400" dirty="0">
                        <a:solidFill>
                          <a:schemeClr val="bg1">
                            <a:lumMod val="50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solidFill>
                      <a:srgbClr val="0000FF">
                        <a:alpha val="20000"/>
                      </a:srgbClr>
                    </a:solidFill>
                  </a:tcPr>
                </a:tc>
                <a:tc>
                  <a:txBody>
                    <a:bodyPr/>
                    <a:lstStyle/>
                    <a:p>
                      <a:r>
                        <a:rPr lang="en-US" sz="1400" dirty="0" smtClean="0">
                          <a:solidFill>
                            <a:schemeClr val="bg1">
                              <a:lumMod val="50000"/>
                            </a:schemeClr>
                          </a:solidFill>
                        </a:rPr>
                        <a:t>2x4</a:t>
                      </a:r>
                      <a:endParaRPr lang="en-US" sz="1400" dirty="0">
                        <a:solidFill>
                          <a:schemeClr val="bg1">
                            <a:lumMod val="50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solidFill>
                      <a:srgbClr val="0000FF">
                        <a:alpha val="20000"/>
                      </a:srgbClr>
                    </a:solidFill>
                  </a:tcPr>
                </a:tc>
                <a:tc>
                  <a:txBody>
                    <a:bodyPr/>
                    <a:lstStyle/>
                    <a:p>
                      <a:r>
                        <a:rPr lang="en-US" sz="1400" dirty="0" smtClean="0">
                          <a:solidFill>
                            <a:schemeClr val="bg1">
                              <a:lumMod val="50000"/>
                            </a:schemeClr>
                          </a:solidFill>
                        </a:rPr>
                        <a:t>Horizontal</a:t>
                      </a:r>
                      <a:endParaRPr lang="en-US" sz="1400" dirty="0">
                        <a:solidFill>
                          <a:schemeClr val="bg1">
                            <a:lumMod val="50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solidFill>
                      <a:srgbClr val="0000FF">
                        <a:alpha val="20000"/>
                      </a:srgbClr>
                    </a:solidFill>
                  </a:tcPr>
                </a:tc>
                <a:tc>
                  <a:txBody>
                    <a:bodyPr/>
                    <a:lstStyle/>
                    <a:p>
                      <a:r>
                        <a:rPr lang="en-US" sz="1400" dirty="0" smtClean="0">
                          <a:solidFill>
                            <a:schemeClr val="bg1">
                              <a:lumMod val="50000"/>
                            </a:schemeClr>
                          </a:solidFill>
                        </a:rPr>
                        <a:t>6</a:t>
                      </a:r>
                      <a:endParaRPr lang="en-US" sz="1400" dirty="0">
                        <a:solidFill>
                          <a:schemeClr val="bg1">
                            <a:lumMod val="50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solidFill>
                      <a:srgbClr val="0000FF">
                        <a:alpha val="20000"/>
                      </a:srgbClr>
                    </a:solidFill>
                  </a:tcPr>
                </a:tc>
                <a:tc>
                  <a:txBody>
                    <a:bodyPr/>
                    <a:lstStyle/>
                    <a:p>
                      <a:r>
                        <a:rPr lang="en-US" sz="1400" dirty="0" smtClean="0">
                          <a:solidFill>
                            <a:schemeClr val="bg1">
                              <a:lumMod val="50000"/>
                            </a:schemeClr>
                          </a:solidFill>
                        </a:rPr>
                        <a:t>4</a:t>
                      </a:r>
                      <a:endParaRPr lang="en-US" sz="1400" dirty="0">
                        <a:solidFill>
                          <a:schemeClr val="bg1">
                            <a:lumMod val="50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solidFill>
                      <a:srgbClr val="0000FF">
                        <a:alpha val="20000"/>
                      </a:srgbClr>
                    </a:solidFill>
                  </a:tcPr>
                </a:tc>
              </a:tr>
              <a:tr h="326630">
                <a:tc>
                  <a:txBody>
                    <a:bodyPr/>
                    <a:lstStyle/>
                    <a:p>
                      <a:pPr algn="ctr"/>
                      <a:r>
                        <a:rPr lang="en-US" sz="1400" dirty="0" smtClean="0"/>
                        <a:t>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26630">
                <a:tc>
                  <a:txBody>
                    <a:bodyPr/>
                    <a:lstStyle/>
                    <a:p>
                      <a:pPr algn="ctr"/>
                      <a:r>
                        <a:rPr lang="en-US" sz="1400" dirty="0" smtClean="0"/>
                        <a:t>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26630">
                <a:tc>
                  <a:txBody>
                    <a:bodyPr/>
                    <a:lstStyle/>
                    <a:p>
                      <a:pPr algn="ctr"/>
                      <a:r>
                        <a:rPr lang="en-US" sz="1400" dirty="0" smtClean="0"/>
                        <a:t>2</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26630">
                <a:tc>
                  <a:txBody>
                    <a:bodyPr/>
                    <a:lstStyle/>
                    <a:p>
                      <a:pPr algn="ctr"/>
                      <a:r>
                        <a:rPr lang="en-US" sz="1400" dirty="0" smtClean="0"/>
                        <a:t>3</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26630">
                <a:tc>
                  <a:txBody>
                    <a:bodyPr/>
                    <a:lstStyle/>
                    <a:p>
                      <a:pPr algn="ctr"/>
                      <a:r>
                        <a:rPr lang="en-US" sz="1400" dirty="0" smtClean="0"/>
                        <a:t>4</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26630">
                <a:tc>
                  <a:txBody>
                    <a:bodyPr/>
                    <a:lstStyle/>
                    <a:p>
                      <a:pPr algn="ctr"/>
                      <a:r>
                        <a:rPr lang="en-US" sz="1400" dirty="0" smtClean="0"/>
                        <a:t>5</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26630">
                <a:tc>
                  <a:txBody>
                    <a:bodyPr/>
                    <a:lstStyle/>
                    <a:p>
                      <a:pPr algn="ctr"/>
                      <a:r>
                        <a:rPr lang="en-US" sz="1400" dirty="0" smtClean="0"/>
                        <a:t>6</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26630">
                <a:tc>
                  <a:txBody>
                    <a:bodyPr/>
                    <a:lstStyle/>
                    <a:p>
                      <a:pPr algn="ctr"/>
                      <a:r>
                        <a:rPr lang="en-US" sz="1400" dirty="0" smtClean="0"/>
                        <a:t>7</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26630">
                <a:tc>
                  <a:txBody>
                    <a:bodyPr/>
                    <a:lstStyle/>
                    <a:p>
                      <a:pPr algn="ctr"/>
                      <a:r>
                        <a:rPr lang="en-US" sz="1400" dirty="0" smtClean="0"/>
                        <a:t>8</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graphicFrame>
        <p:nvGraphicFramePr>
          <p:cNvPr id="31" name="Table 30"/>
          <p:cNvGraphicFramePr>
            <a:graphicFrameLocks noGrp="1"/>
          </p:cNvGraphicFramePr>
          <p:nvPr>
            <p:extLst>
              <p:ext uri="{D42A27DB-BD31-4B8C-83A1-F6EECF244321}">
                <p14:modId xmlns:p14="http://schemas.microsoft.com/office/powerpoint/2010/main" val="588836525"/>
              </p:ext>
            </p:extLst>
          </p:nvPr>
        </p:nvGraphicFramePr>
        <p:xfrm>
          <a:off x="411590" y="464010"/>
          <a:ext cx="1694456" cy="1735083"/>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Color</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Red</a:t>
                      </a:r>
                      <a:endParaRPr lang="en-US" sz="1000" dirty="0"/>
                    </a:p>
                  </a:txBody>
                  <a:tcPr marL="0" marR="0" marT="0" marB="0"/>
                </a:tc>
                <a:tc>
                  <a:txBody>
                    <a:bodyPr/>
                    <a:lstStyle/>
                    <a:p>
                      <a:pPr algn="ctr"/>
                      <a:r>
                        <a:rPr lang="en-US" sz="1000" dirty="0" smtClean="0"/>
                        <a:t>001</a:t>
                      </a: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bl>
          </a:graphicData>
        </a:graphic>
      </p:graphicFrame>
      <p:sp>
        <p:nvSpPr>
          <p:cNvPr id="32" name="TextBox 31"/>
          <p:cNvSpPr txBox="1"/>
          <p:nvPr/>
        </p:nvSpPr>
        <p:spPr>
          <a:xfrm>
            <a:off x="568936" y="72202"/>
            <a:ext cx="1373994" cy="369332"/>
          </a:xfrm>
          <a:prstGeom prst="rect">
            <a:avLst/>
          </a:prstGeom>
          <a:noFill/>
        </p:spPr>
        <p:txBody>
          <a:bodyPr wrap="none" rtlCol="0">
            <a:spAutoFit/>
          </a:bodyPr>
          <a:lstStyle/>
          <a:p>
            <a:pPr algn="ctr" defTabSz="457200"/>
            <a:r>
              <a:rPr lang="en-US" sz="1800" b="1" kern="1200" dirty="0" smtClean="0">
                <a:solidFill>
                  <a:srgbClr val="1F497D">
                    <a:lumMod val="40000"/>
                    <a:lumOff val="60000"/>
                  </a:srgbClr>
                </a:solidFill>
                <a:latin typeface="Calibri"/>
                <a:ea typeface="+mn-ea"/>
                <a:cs typeface="+mn-cs"/>
              </a:rPr>
              <a:t>Your Legend</a:t>
            </a:r>
            <a:endParaRPr lang="en-US" sz="1800" b="1" kern="1200" dirty="0">
              <a:solidFill>
                <a:srgbClr val="1F497D">
                  <a:lumMod val="40000"/>
                  <a:lumOff val="60000"/>
                </a:srgbClr>
              </a:solidFill>
              <a:latin typeface="Calibri"/>
              <a:ea typeface="+mn-ea"/>
              <a:cs typeface="+mn-cs"/>
            </a:endParaRPr>
          </a:p>
        </p:txBody>
      </p:sp>
      <p:graphicFrame>
        <p:nvGraphicFramePr>
          <p:cNvPr id="33" name="Table 32"/>
          <p:cNvGraphicFramePr>
            <a:graphicFrameLocks noGrp="1"/>
          </p:cNvGraphicFramePr>
          <p:nvPr>
            <p:extLst>
              <p:ext uri="{D42A27DB-BD31-4B8C-83A1-F6EECF244321}">
                <p14:modId xmlns:p14="http://schemas.microsoft.com/office/powerpoint/2010/main" val="997905694"/>
              </p:ext>
            </p:extLst>
          </p:nvPr>
        </p:nvGraphicFramePr>
        <p:xfrm>
          <a:off x="411590" y="2243072"/>
          <a:ext cx="1694456" cy="195426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Brick</a:t>
                      </a:r>
                      <a:r>
                        <a:rPr lang="en-US" sz="1000" baseline="0" dirty="0" smtClean="0"/>
                        <a:t> Type</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2 x 4</a:t>
                      </a:r>
                      <a:endParaRPr lang="en-US" sz="1000" dirty="0"/>
                    </a:p>
                  </a:txBody>
                  <a:tcPr marL="0" marR="0" marT="0" marB="0"/>
                </a:tc>
                <a:tc>
                  <a:txBody>
                    <a:bodyPr/>
                    <a:lstStyle/>
                    <a:p>
                      <a:pPr algn="ctr"/>
                      <a:r>
                        <a:rPr lang="en-US" sz="1000" dirty="0" smtClean="0"/>
                        <a:t>010100</a:t>
                      </a: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bl>
          </a:graphicData>
        </a:graphic>
      </p:graphicFrame>
      <p:graphicFrame>
        <p:nvGraphicFramePr>
          <p:cNvPr id="34" name="Table 33"/>
          <p:cNvGraphicFramePr>
            <a:graphicFrameLocks noGrp="1"/>
          </p:cNvGraphicFramePr>
          <p:nvPr>
            <p:extLst>
              <p:ext uri="{D42A27DB-BD31-4B8C-83A1-F6EECF244321}">
                <p14:modId xmlns:p14="http://schemas.microsoft.com/office/powerpoint/2010/main" val="1130156937"/>
              </p:ext>
            </p:extLst>
          </p:nvPr>
        </p:nvGraphicFramePr>
        <p:xfrm>
          <a:off x="411590" y="4197340"/>
          <a:ext cx="1694456" cy="63915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Orientation</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Horizontal</a:t>
                      </a:r>
                      <a:endParaRPr lang="en-US" sz="1000" dirty="0"/>
                    </a:p>
                  </a:txBody>
                  <a:tcPr marL="0" marR="0" marT="0" marB="0"/>
                </a:tc>
                <a:tc>
                  <a:txBody>
                    <a:bodyPr/>
                    <a:lstStyle/>
                    <a:p>
                      <a:pPr algn="ctr"/>
                      <a:r>
                        <a:rPr lang="en-US" sz="1000" dirty="0" smtClean="0"/>
                        <a:t>00</a:t>
                      </a:r>
                      <a:endParaRPr lang="en-US" sz="1000" dirty="0"/>
                    </a:p>
                  </a:txBody>
                  <a:tcPr marL="0" marR="0" marT="0" marB="0"/>
                </a:tc>
              </a:tr>
              <a:tr h="219185">
                <a:tc>
                  <a:txBody>
                    <a:bodyPr/>
                    <a:lstStyle/>
                    <a:p>
                      <a:pPr algn="ctr"/>
                      <a:r>
                        <a:rPr lang="en-US" sz="1000" dirty="0" smtClean="0"/>
                        <a:t>Vertical</a:t>
                      </a:r>
                      <a:endParaRPr lang="en-US" sz="1000" dirty="0"/>
                    </a:p>
                  </a:txBody>
                  <a:tcPr marL="0" marR="0" marT="0" marB="0"/>
                </a:tc>
                <a:tc>
                  <a:txBody>
                    <a:bodyPr/>
                    <a:lstStyle/>
                    <a:p>
                      <a:pPr algn="ctr"/>
                      <a:r>
                        <a:rPr lang="en-US" sz="1000" dirty="0" smtClean="0"/>
                        <a:t>01</a:t>
                      </a:r>
                      <a:endParaRPr lang="en-US" sz="1000" dirty="0"/>
                    </a:p>
                  </a:txBody>
                  <a:tcPr marL="0" marR="0" marT="0" marB="0"/>
                </a:tc>
              </a:tr>
            </a:tbl>
          </a:graphicData>
        </a:graphic>
      </p:graphicFrame>
      <p:graphicFrame>
        <p:nvGraphicFramePr>
          <p:cNvPr id="35" name="Table 34"/>
          <p:cNvGraphicFramePr>
            <a:graphicFrameLocks noGrp="1"/>
          </p:cNvGraphicFramePr>
          <p:nvPr>
            <p:extLst>
              <p:ext uri="{D42A27DB-BD31-4B8C-83A1-F6EECF244321}">
                <p14:modId xmlns:p14="http://schemas.microsoft.com/office/powerpoint/2010/main" val="3909744776"/>
              </p:ext>
            </p:extLst>
          </p:nvPr>
        </p:nvGraphicFramePr>
        <p:xfrm>
          <a:off x="411590" y="4836498"/>
          <a:ext cx="1694456" cy="195426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Numbers</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0</a:t>
                      </a:r>
                    </a:p>
                  </a:txBody>
                  <a:tcPr marL="0" marR="0" marT="0" marB="0"/>
                </a:tc>
                <a:tc>
                  <a:txBody>
                    <a:bodyPr/>
                    <a:lstStyle/>
                    <a:p>
                      <a:pPr algn="ctr"/>
                      <a:r>
                        <a:rPr lang="en-US" sz="1000" dirty="0" smtClean="0"/>
                        <a:t>000</a:t>
                      </a:r>
                      <a:endParaRPr lang="en-US" sz="1000" dirty="0"/>
                    </a:p>
                  </a:txBody>
                  <a:tcPr marL="0" marR="0" marT="0" marB="0"/>
                </a:tc>
              </a:tr>
              <a:tr h="219185">
                <a:tc>
                  <a:txBody>
                    <a:bodyPr/>
                    <a:lstStyle/>
                    <a:p>
                      <a:pPr algn="ctr"/>
                      <a:r>
                        <a:rPr lang="en-US" sz="1000" dirty="0" smtClean="0"/>
                        <a:t>1</a:t>
                      </a:r>
                      <a:endParaRPr lang="en-US" sz="1000" dirty="0"/>
                    </a:p>
                  </a:txBody>
                  <a:tcPr marL="0" marR="0" marT="0" marB="0"/>
                </a:tc>
                <a:tc>
                  <a:txBody>
                    <a:bodyPr/>
                    <a:lstStyle/>
                    <a:p>
                      <a:pPr algn="ctr"/>
                      <a:r>
                        <a:rPr lang="en-US" sz="1000" dirty="0" smtClean="0"/>
                        <a:t>001</a:t>
                      </a:r>
                    </a:p>
                  </a:txBody>
                  <a:tcPr marL="0" marR="0" marT="0" marB="0"/>
                </a:tc>
              </a:tr>
              <a:tr h="219185">
                <a:tc>
                  <a:txBody>
                    <a:bodyPr/>
                    <a:lstStyle/>
                    <a:p>
                      <a:pPr algn="ctr"/>
                      <a:r>
                        <a:rPr lang="en-US" sz="1000" dirty="0" smtClean="0"/>
                        <a:t>2</a:t>
                      </a:r>
                      <a:endParaRPr lang="en-US" sz="1000" dirty="0"/>
                    </a:p>
                  </a:txBody>
                  <a:tcPr marL="0" marR="0" marT="0" marB="0"/>
                </a:tc>
                <a:tc>
                  <a:txBody>
                    <a:bodyPr/>
                    <a:lstStyle/>
                    <a:p>
                      <a:pPr algn="ctr"/>
                      <a:r>
                        <a:rPr lang="en-US" sz="1000" dirty="0" smtClean="0"/>
                        <a:t>010</a:t>
                      </a:r>
                      <a:endParaRPr lang="en-US" sz="1000" dirty="0"/>
                    </a:p>
                  </a:txBody>
                  <a:tcPr marL="0" marR="0" marT="0" marB="0"/>
                </a:tc>
              </a:tr>
              <a:tr h="219185">
                <a:tc>
                  <a:txBody>
                    <a:bodyPr/>
                    <a:lstStyle/>
                    <a:p>
                      <a:pPr algn="ctr"/>
                      <a:r>
                        <a:rPr lang="en-US" sz="1000" dirty="0" smtClean="0"/>
                        <a:t>3</a:t>
                      </a:r>
                      <a:endParaRPr lang="en-US" sz="1000" dirty="0"/>
                    </a:p>
                  </a:txBody>
                  <a:tcPr marL="0" marR="0" marT="0" marB="0"/>
                </a:tc>
                <a:tc>
                  <a:txBody>
                    <a:bodyPr/>
                    <a:lstStyle/>
                    <a:p>
                      <a:pPr algn="ctr"/>
                      <a:r>
                        <a:rPr lang="en-US" sz="1000" dirty="0" smtClean="0"/>
                        <a:t>011</a:t>
                      </a:r>
                      <a:endParaRPr lang="en-US" sz="1000" dirty="0"/>
                    </a:p>
                  </a:txBody>
                  <a:tcPr marL="0" marR="0" marT="0" marB="0"/>
                </a:tc>
              </a:tr>
              <a:tr h="219185">
                <a:tc>
                  <a:txBody>
                    <a:bodyPr/>
                    <a:lstStyle/>
                    <a:p>
                      <a:pPr algn="ctr"/>
                      <a:r>
                        <a:rPr lang="en-US" sz="1000" dirty="0" smtClean="0"/>
                        <a:t>4</a:t>
                      </a:r>
                      <a:endParaRPr lang="en-US" sz="1000" dirty="0"/>
                    </a:p>
                  </a:txBody>
                  <a:tcPr marL="0" marR="0" marT="0" marB="0"/>
                </a:tc>
                <a:tc>
                  <a:txBody>
                    <a:bodyPr/>
                    <a:lstStyle/>
                    <a:p>
                      <a:pPr algn="ctr"/>
                      <a:r>
                        <a:rPr lang="en-US" sz="1000" dirty="0" smtClean="0"/>
                        <a:t>100</a:t>
                      </a:r>
                      <a:endParaRPr lang="en-US" sz="1000" dirty="0"/>
                    </a:p>
                  </a:txBody>
                  <a:tcPr marL="0" marR="0" marT="0" marB="0"/>
                </a:tc>
              </a:tr>
              <a:tr h="219185">
                <a:tc>
                  <a:txBody>
                    <a:bodyPr/>
                    <a:lstStyle/>
                    <a:p>
                      <a:pPr algn="ctr"/>
                      <a:r>
                        <a:rPr lang="en-US" sz="1000" dirty="0" smtClean="0"/>
                        <a:t>5</a:t>
                      </a:r>
                      <a:endParaRPr lang="en-US" sz="1000" dirty="0"/>
                    </a:p>
                  </a:txBody>
                  <a:tcPr marL="0" marR="0" marT="0" marB="0"/>
                </a:tc>
                <a:tc>
                  <a:txBody>
                    <a:bodyPr/>
                    <a:lstStyle/>
                    <a:p>
                      <a:pPr algn="ctr"/>
                      <a:r>
                        <a:rPr lang="en-US" sz="1000" dirty="0" smtClean="0"/>
                        <a:t>101</a:t>
                      </a:r>
                      <a:endParaRPr lang="en-US" sz="1000" dirty="0"/>
                    </a:p>
                  </a:txBody>
                  <a:tcPr marL="0" marR="0" marT="0" marB="0"/>
                </a:tc>
              </a:tr>
              <a:tr h="219185">
                <a:tc>
                  <a:txBody>
                    <a:bodyPr/>
                    <a:lstStyle/>
                    <a:p>
                      <a:pPr algn="ctr"/>
                      <a:r>
                        <a:rPr lang="en-US" sz="1000" dirty="0" smtClean="0"/>
                        <a:t>6</a:t>
                      </a:r>
                      <a:endParaRPr lang="en-US" sz="1000" dirty="0"/>
                    </a:p>
                  </a:txBody>
                  <a:tcPr marL="0" marR="0" marT="0" marB="0"/>
                </a:tc>
                <a:tc>
                  <a:txBody>
                    <a:bodyPr/>
                    <a:lstStyle/>
                    <a:p>
                      <a:pPr algn="ctr"/>
                      <a:r>
                        <a:rPr lang="en-US" sz="1000" dirty="0" smtClean="0"/>
                        <a:t>110</a:t>
                      </a:r>
                      <a:endParaRPr lang="en-US" sz="1000" dirty="0"/>
                    </a:p>
                  </a:txBody>
                  <a:tcPr marL="0" marR="0" marT="0" marB="0"/>
                </a:tc>
              </a:tr>
              <a:tr h="219185">
                <a:tc>
                  <a:txBody>
                    <a:bodyPr/>
                    <a:lstStyle/>
                    <a:p>
                      <a:pPr algn="ctr"/>
                      <a:r>
                        <a:rPr lang="en-US" sz="1000" dirty="0" smtClean="0"/>
                        <a:t>7</a:t>
                      </a:r>
                      <a:endParaRPr lang="en-US" sz="1000" dirty="0"/>
                    </a:p>
                  </a:txBody>
                  <a:tcPr marL="0" marR="0" marT="0" marB="0"/>
                </a:tc>
                <a:tc>
                  <a:txBody>
                    <a:bodyPr/>
                    <a:lstStyle/>
                    <a:p>
                      <a:pPr algn="ctr"/>
                      <a:r>
                        <a:rPr lang="en-US" sz="1000" dirty="0" smtClean="0"/>
                        <a:t>111</a:t>
                      </a:r>
                      <a:endParaRPr lang="en-US" sz="1000" dirty="0"/>
                    </a:p>
                  </a:txBody>
                  <a:tcPr marL="0" marR="0" marT="0" marB="0"/>
                </a:tc>
              </a:tr>
            </a:tbl>
          </a:graphicData>
        </a:graphic>
      </p:graphicFrame>
      <p:sp>
        <p:nvSpPr>
          <p:cNvPr id="36" name="TextBox 35"/>
          <p:cNvSpPr txBox="1"/>
          <p:nvPr/>
        </p:nvSpPr>
        <p:spPr>
          <a:xfrm>
            <a:off x="2520089" y="249304"/>
            <a:ext cx="6320408" cy="2246769"/>
          </a:xfrm>
          <a:prstGeom prst="rect">
            <a:avLst/>
          </a:prstGeom>
          <a:noFill/>
        </p:spPr>
        <p:txBody>
          <a:bodyPr wrap="square" rtlCol="0">
            <a:spAutoFit/>
          </a:bodyPr>
          <a:lstStyle/>
          <a:p>
            <a:pPr defTabSz="457200"/>
            <a:r>
              <a:rPr lang="en-US" kern="1200" dirty="0" smtClean="0">
                <a:solidFill>
                  <a:prstClr val="black"/>
                </a:solidFill>
                <a:latin typeface="Cambria"/>
                <a:ea typeface="+mn-ea"/>
                <a:cs typeface="Cambria"/>
              </a:rPr>
              <a:t>Fill in the chart below with </a:t>
            </a:r>
            <a:r>
              <a:rPr lang="en-US" b="1" i="1" kern="1200" dirty="0" smtClean="0">
                <a:solidFill>
                  <a:prstClr val="black"/>
                </a:solidFill>
                <a:latin typeface="Cambria"/>
                <a:ea typeface="+mn-ea"/>
                <a:cs typeface="Cambria"/>
              </a:rPr>
              <a:t>English and numeric instructions</a:t>
            </a:r>
            <a:r>
              <a:rPr lang="en-US" kern="1200" dirty="0" smtClean="0">
                <a:solidFill>
                  <a:prstClr val="black"/>
                </a:solidFill>
                <a:latin typeface="Cambria"/>
                <a:ea typeface="+mn-ea"/>
                <a:cs typeface="Cambria"/>
              </a:rPr>
              <a:t> for your fortress. </a:t>
            </a:r>
          </a:p>
          <a:p>
            <a:pPr defTabSz="457200"/>
            <a:endParaRPr lang="en-US" kern="1200" dirty="0">
              <a:solidFill>
                <a:prstClr val="black"/>
              </a:solidFill>
              <a:latin typeface="Cambria"/>
              <a:ea typeface="+mn-ea"/>
              <a:cs typeface="Cambria"/>
            </a:endParaRPr>
          </a:p>
          <a:p>
            <a:pPr defTabSz="457200"/>
            <a:r>
              <a:rPr lang="en-US" kern="1200" dirty="0" smtClean="0">
                <a:solidFill>
                  <a:prstClr val="black"/>
                </a:solidFill>
                <a:latin typeface="Cambria"/>
                <a:ea typeface="+mn-ea"/>
                <a:cs typeface="Cambria"/>
              </a:rPr>
              <a:t>Follow the sample line, which says “</a:t>
            </a:r>
            <a:r>
              <a:rPr lang="en-US" kern="1200" dirty="0">
                <a:solidFill>
                  <a:prstClr val="black"/>
                </a:solidFill>
                <a:latin typeface="Cambria"/>
                <a:ea typeface="+mn-ea"/>
                <a:cs typeface="Cambria"/>
              </a:rPr>
              <a:t>p</a:t>
            </a:r>
            <a:r>
              <a:rPr lang="en-US" kern="1200" dirty="0" smtClean="0">
                <a:solidFill>
                  <a:prstClr val="black"/>
                </a:solidFill>
                <a:latin typeface="Cambria"/>
                <a:ea typeface="+mn-ea"/>
                <a:cs typeface="Cambria"/>
              </a:rPr>
              <a:t>ut the sample block, which is a </a:t>
            </a:r>
            <a:r>
              <a:rPr lang="en-US" b="1" kern="1200" dirty="0" smtClean="0">
                <a:solidFill>
                  <a:prstClr val="black"/>
                </a:solidFill>
                <a:latin typeface="Cambria"/>
                <a:ea typeface="+mn-ea"/>
                <a:cs typeface="Cambria"/>
              </a:rPr>
              <a:t>red 2x4</a:t>
            </a:r>
            <a:r>
              <a:rPr lang="en-US" kern="1200" dirty="0" smtClean="0">
                <a:solidFill>
                  <a:prstClr val="black"/>
                </a:solidFill>
                <a:latin typeface="Cambria"/>
                <a:ea typeface="+mn-ea"/>
                <a:cs typeface="Cambria"/>
              </a:rPr>
              <a:t> block, horizontally, with its bottom left corner at the position given by the x-coordinate </a:t>
            </a:r>
            <a:r>
              <a:rPr lang="en-US" b="1" kern="1200" dirty="0" smtClean="0">
                <a:solidFill>
                  <a:prstClr val="black"/>
                </a:solidFill>
                <a:latin typeface="Cambria"/>
                <a:ea typeface="+mn-ea"/>
                <a:cs typeface="Cambria"/>
              </a:rPr>
              <a:t>6</a:t>
            </a:r>
            <a:r>
              <a:rPr lang="en-US" kern="1200" dirty="0" smtClean="0">
                <a:solidFill>
                  <a:prstClr val="black"/>
                </a:solidFill>
                <a:latin typeface="Cambria"/>
                <a:ea typeface="+mn-ea"/>
                <a:cs typeface="Cambria"/>
              </a:rPr>
              <a:t> and the y-coordinate </a:t>
            </a:r>
            <a:r>
              <a:rPr lang="en-US" b="1" kern="1200" dirty="0" smtClean="0">
                <a:solidFill>
                  <a:prstClr val="black"/>
                </a:solidFill>
                <a:latin typeface="Cambria"/>
                <a:ea typeface="+mn-ea"/>
                <a:cs typeface="Cambria"/>
              </a:rPr>
              <a:t>4</a:t>
            </a:r>
            <a:r>
              <a:rPr lang="en-US" kern="1200" dirty="0" smtClean="0">
                <a:solidFill>
                  <a:prstClr val="black"/>
                </a:solidFill>
                <a:latin typeface="Cambria"/>
                <a:ea typeface="+mn-ea"/>
                <a:cs typeface="Cambria"/>
              </a:rPr>
              <a:t>.”</a:t>
            </a:r>
          </a:p>
          <a:p>
            <a:pPr defTabSz="457200"/>
            <a:endParaRPr lang="en-US" kern="1200" dirty="0" smtClean="0">
              <a:solidFill>
                <a:prstClr val="black"/>
              </a:solidFill>
              <a:latin typeface="Cambria"/>
              <a:ea typeface="+mn-ea"/>
              <a:cs typeface="Cambria"/>
            </a:endParaRPr>
          </a:p>
          <a:p>
            <a:pPr defTabSz="457200"/>
            <a:r>
              <a:rPr lang="en-US" kern="1200" dirty="0" smtClean="0">
                <a:solidFill>
                  <a:prstClr val="black"/>
                </a:solidFill>
                <a:latin typeface="Cambria"/>
                <a:ea typeface="+mn-ea"/>
                <a:cs typeface="Cambria"/>
              </a:rPr>
              <a:t>Then, </a:t>
            </a:r>
            <a:r>
              <a:rPr lang="en-US" b="1" i="1" kern="1200" dirty="0" smtClean="0">
                <a:solidFill>
                  <a:prstClr val="black"/>
                </a:solidFill>
                <a:latin typeface="Cambria"/>
                <a:ea typeface="+mn-ea"/>
                <a:cs typeface="Cambria"/>
              </a:rPr>
              <a:t>fill in the legend </a:t>
            </a:r>
            <a:r>
              <a:rPr lang="en-US" kern="1200" dirty="0" smtClean="0">
                <a:solidFill>
                  <a:prstClr val="black"/>
                </a:solidFill>
                <a:latin typeface="Cambria"/>
                <a:ea typeface="+mn-ea"/>
                <a:cs typeface="Cambria"/>
              </a:rPr>
              <a:t>to create an encoding for all the bricks you used. </a:t>
            </a:r>
          </a:p>
          <a:p>
            <a:pPr defTabSz="457200"/>
            <a:endParaRPr lang="en-US" kern="1200" dirty="0">
              <a:solidFill>
                <a:prstClr val="black"/>
              </a:solidFill>
              <a:latin typeface="Cambria"/>
              <a:ea typeface="+mn-ea"/>
              <a:cs typeface="Cambria"/>
            </a:endParaRPr>
          </a:p>
          <a:p>
            <a:pPr defTabSz="457200"/>
            <a:r>
              <a:rPr lang="en-US" kern="1200" dirty="0" smtClean="0">
                <a:solidFill>
                  <a:prstClr val="black"/>
                </a:solidFill>
                <a:latin typeface="Cambria"/>
                <a:ea typeface="+mn-ea"/>
                <a:cs typeface="Cambria"/>
              </a:rPr>
              <a:t>For example, a 2x4 block might be represented with 010100, since 010 is 2 in binary, and 100 is 4 in binary. </a:t>
            </a:r>
            <a:endParaRPr lang="en-US" kern="1200" dirty="0">
              <a:solidFill>
                <a:prstClr val="black"/>
              </a:solidFill>
              <a:latin typeface="Cambria"/>
              <a:ea typeface="+mn-ea"/>
              <a:cs typeface="Cambria"/>
            </a:endParaRPr>
          </a:p>
        </p:txBody>
      </p:sp>
      <p:sp>
        <p:nvSpPr>
          <p:cNvPr id="12" name="TextBox 11"/>
          <p:cNvSpPr txBox="1"/>
          <p:nvPr/>
        </p:nvSpPr>
        <p:spPr>
          <a:xfrm>
            <a:off x="3806589" y="2702720"/>
            <a:ext cx="3138863" cy="307777"/>
          </a:xfrm>
          <a:prstGeom prst="rect">
            <a:avLst/>
          </a:prstGeom>
          <a:solidFill>
            <a:schemeClr val="bg1">
              <a:lumMod val="50000"/>
            </a:schemeClr>
          </a:solidFill>
        </p:spPr>
        <p:txBody>
          <a:bodyPr wrap="none" rtlCol="0">
            <a:spAutoFit/>
          </a:bodyPr>
          <a:lstStyle/>
          <a:p>
            <a:pPr algn="ctr" defTabSz="457200"/>
            <a:r>
              <a:rPr lang="en-US" kern="1200" dirty="0" smtClean="0">
                <a:solidFill>
                  <a:prstClr val="white"/>
                </a:solidFill>
                <a:latin typeface="Calibri"/>
                <a:ea typeface="+mn-ea"/>
                <a:cs typeface="+mn-cs"/>
              </a:rPr>
              <a:t>Chart </a:t>
            </a:r>
            <a:r>
              <a:rPr lang="en-US" kern="1200" dirty="0">
                <a:solidFill>
                  <a:prstClr val="white"/>
                </a:solidFill>
                <a:latin typeface="Calibri"/>
                <a:ea typeface="+mn-ea"/>
                <a:cs typeface="+mn-cs"/>
              </a:rPr>
              <a:t>A</a:t>
            </a:r>
            <a:r>
              <a:rPr lang="en-US" kern="1200" dirty="0" smtClean="0">
                <a:solidFill>
                  <a:prstClr val="white"/>
                </a:solidFill>
                <a:latin typeface="Calibri"/>
                <a:ea typeface="+mn-ea"/>
                <a:cs typeface="+mn-cs"/>
              </a:rPr>
              <a:t>. Your team's English Instructions</a:t>
            </a:r>
          </a:p>
        </p:txBody>
      </p:sp>
      <p:pic>
        <p:nvPicPr>
          <p:cNvPr id="2" name="Picture 1" descr="IMG_2199.JPG"/>
          <p:cNvPicPr>
            <a:picLocks noChangeAspect="1"/>
          </p:cNvPicPr>
          <p:nvPr/>
        </p:nvPicPr>
        <p:blipFill rotWithShape="1">
          <a:blip r:embed="rId2">
            <a:extLst>
              <a:ext uri="{28A0092B-C50C-407E-A947-70E740481C1C}">
                <a14:useLocalDpi xmlns:a14="http://schemas.microsoft.com/office/drawing/2010/main" val="0"/>
              </a:ext>
            </a:extLst>
          </a:blip>
          <a:srcRect l="25382" t="19203" r="19625" b="23694"/>
          <a:stretch/>
        </p:blipFill>
        <p:spPr>
          <a:xfrm>
            <a:off x="4377206" y="5078273"/>
            <a:ext cx="2247114" cy="1750000"/>
          </a:xfrm>
          <a:prstGeom prst="rect">
            <a:avLst/>
          </a:prstGeom>
          <a:ln w="38100" cmpd="sng">
            <a:solidFill>
              <a:srgbClr val="0000FF"/>
            </a:solidFill>
          </a:ln>
        </p:spPr>
      </p:pic>
      <p:sp>
        <p:nvSpPr>
          <p:cNvPr id="13" name="TextBox 12"/>
          <p:cNvSpPr txBox="1"/>
          <p:nvPr/>
        </p:nvSpPr>
        <p:spPr>
          <a:xfrm rot="21318401">
            <a:off x="3727815" y="791366"/>
            <a:ext cx="3296410" cy="923330"/>
          </a:xfrm>
          <a:prstGeom prst="rect">
            <a:avLst/>
          </a:prstGeom>
          <a:solidFill>
            <a:schemeClr val="bg1"/>
          </a:solidFill>
          <a:ln>
            <a:solidFill>
              <a:schemeClr val="bg1">
                <a:lumMod val="65000"/>
              </a:schemeClr>
            </a:solidFill>
          </a:ln>
        </p:spPr>
        <p:txBody>
          <a:bodyPr wrap="square" rtlCol="0">
            <a:spAutoFit/>
          </a:bodyPr>
          <a:lstStyle/>
          <a:p>
            <a:pPr algn="ctr" defTabSz="457200"/>
            <a:r>
              <a:rPr lang="en-US" sz="5400" kern="1200" dirty="0" smtClean="0">
                <a:solidFill>
                  <a:prstClr val="black"/>
                </a:solidFill>
                <a:latin typeface="Calibri"/>
                <a:ea typeface="+mn-ea"/>
                <a:cs typeface="+mn-cs"/>
              </a:rPr>
              <a:t>Let's go!</a:t>
            </a:r>
            <a:endParaRPr lang="en-US" sz="5400" kern="1200" dirty="0">
              <a:solidFill>
                <a:prstClr val="black"/>
              </a:solidFill>
              <a:latin typeface="Calibri"/>
              <a:ea typeface="+mn-ea"/>
              <a:cs typeface="+mn-cs"/>
            </a:endParaRPr>
          </a:p>
        </p:txBody>
      </p:sp>
      <p:sp>
        <p:nvSpPr>
          <p:cNvPr id="3" name="Down Arrow 2"/>
          <p:cNvSpPr/>
          <p:nvPr/>
        </p:nvSpPr>
        <p:spPr>
          <a:xfrm>
            <a:off x="4784262" y="2008414"/>
            <a:ext cx="1094014" cy="1567543"/>
          </a:xfrm>
          <a:prstGeom prst="downArrow">
            <a:avLst/>
          </a:prstGeom>
          <a:solidFill>
            <a:srgbClr val="FFCC99"/>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Tree>
    <p:extLst>
      <p:ext uri="{BB962C8B-B14F-4D97-AF65-F5344CB8AC3E}">
        <p14:creationId xmlns:p14="http://schemas.microsoft.com/office/powerpoint/2010/main" val="105275256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2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6" name="Slide Number Placeholder 7"/>
          <p:cNvSpPr>
            <a:spLocks noGrp="1"/>
          </p:cNvSpPr>
          <p:nvPr>
            <p:ph type="sldNum" sz="quarter" idx="12"/>
          </p:nvPr>
        </p:nvSpPr>
        <p:spPr>
          <a:xfrm>
            <a:off x="6800458" y="6401302"/>
            <a:ext cx="2133600" cy="365125"/>
          </a:xfrm>
        </p:spPr>
        <p:txBody>
          <a:bodyPr/>
          <a:lstStyle/>
          <a:p>
            <a:fld id="{92586830-87D9-8B43-8F0E-8FD3FEDA1409}" type="slidenum">
              <a:rPr lang="en-US" sz="1800" smtClean="0">
                <a:solidFill>
                  <a:prstClr val="black">
                    <a:tint val="75000"/>
                  </a:prstClr>
                </a:solidFill>
              </a:rPr>
              <a:pPr/>
              <a:t>85</a:t>
            </a:fld>
            <a:endParaRPr lang="en-US" sz="1800" dirty="0">
              <a:solidFill>
                <a:prstClr val="black">
                  <a:tint val="75000"/>
                </a:prstClr>
              </a:solidFill>
            </a:endParaRPr>
          </a:p>
        </p:txBody>
      </p:sp>
      <p:sp>
        <p:nvSpPr>
          <p:cNvPr id="3" name="TextBox 2"/>
          <p:cNvSpPr txBox="1"/>
          <p:nvPr/>
        </p:nvSpPr>
        <p:spPr>
          <a:xfrm>
            <a:off x="4847481" y="3105624"/>
            <a:ext cx="3397955" cy="1569660"/>
          </a:xfrm>
          <a:prstGeom prst="rect">
            <a:avLst/>
          </a:prstGeom>
          <a:solidFill>
            <a:schemeClr val="bg1">
              <a:lumMod val="95000"/>
            </a:schemeClr>
          </a:solidFill>
        </p:spPr>
        <p:txBody>
          <a:bodyPr wrap="square" rtlCol="0">
            <a:spAutoFit/>
          </a:bodyPr>
          <a:lstStyle/>
          <a:p>
            <a:pPr algn="ctr" defTabSz="457200"/>
            <a:r>
              <a:rPr lang="en-US" sz="2400" kern="1200" dirty="0" smtClean="0">
                <a:solidFill>
                  <a:prstClr val="black"/>
                </a:solidFill>
                <a:latin typeface="Cambria" panose="02040503050406030204" pitchFamily="18" charset="0"/>
                <a:ea typeface="+mn-ea"/>
                <a:cs typeface="+mn-cs"/>
              </a:rPr>
              <a:t>How could you tell someone how to build this tower – </a:t>
            </a:r>
            <a:r>
              <a:rPr lang="en-US" sz="2400" b="1" i="1" u="sng" kern="1200" dirty="0" smtClean="0">
                <a:solidFill>
                  <a:prstClr val="black"/>
                </a:solidFill>
                <a:latin typeface="Cambria" panose="02040503050406030204" pitchFamily="18" charset="0"/>
                <a:ea typeface="+mn-ea"/>
                <a:cs typeface="+mn-cs"/>
              </a:rPr>
              <a:t>if they could not SEE it!</a:t>
            </a:r>
            <a:endParaRPr lang="en-US" sz="2400" b="1" i="1" u="sng" kern="1200" dirty="0">
              <a:solidFill>
                <a:prstClr val="black"/>
              </a:solidFill>
              <a:latin typeface="Cambria" panose="02040503050406030204" pitchFamily="18" charset="0"/>
              <a:ea typeface="+mn-ea"/>
              <a:cs typeface="+mn-cs"/>
            </a:endParaRPr>
          </a:p>
        </p:txBody>
      </p:sp>
    </p:spTree>
    <p:extLst>
      <p:ext uri="{BB962C8B-B14F-4D97-AF65-F5344CB8AC3E}">
        <p14:creationId xmlns:p14="http://schemas.microsoft.com/office/powerpoint/2010/main" val="69287747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706066447"/>
              </p:ext>
            </p:extLst>
          </p:nvPr>
        </p:nvGraphicFramePr>
        <p:xfrm>
          <a:off x="2647886" y="5966607"/>
          <a:ext cx="4662816" cy="486686"/>
        </p:xfrm>
        <a:graphic>
          <a:graphicData uri="http://schemas.openxmlformats.org/drawingml/2006/table">
            <a:tbl>
              <a:tblPr bandCol="1">
                <a:tableStyleId>{9D7B26C5-4107-4FEC-AEDC-1716B250A1EF}</a:tableStyleId>
              </a:tblPr>
              <a:tblGrid>
                <a:gridCol w="291426"/>
                <a:gridCol w="291426"/>
                <a:gridCol w="291426"/>
                <a:gridCol w="291426"/>
                <a:gridCol w="291426"/>
                <a:gridCol w="291426"/>
                <a:gridCol w="291426"/>
                <a:gridCol w="291426"/>
                <a:gridCol w="291426"/>
                <a:gridCol w="291426"/>
                <a:gridCol w="291426"/>
                <a:gridCol w="291426"/>
                <a:gridCol w="291426"/>
                <a:gridCol w="291426"/>
                <a:gridCol w="291426"/>
                <a:gridCol w="291426"/>
              </a:tblGrid>
              <a:tr h="486686">
                <a:tc>
                  <a:txBody>
                    <a:bodyPr/>
                    <a:lstStyle/>
                    <a:p>
                      <a:pPr algn="ctr"/>
                      <a:r>
                        <a:rPr lang="en-US" sz="1600" b="1" dirty="0" smtClean="0"/>
                        <a:t>0</a:t>
                      </a:r>
                      <a:endParaRPr lang="en-US" sz="1600" b="1" dirty="0"/>
                    </a:p>
                  </a:txBody>
                  <a:tcPr marL="0" marR="0" marT="0" marB="0"/>
                </a:tc>
                <a:tc>
                  <a:txBody>
                    <a:bodyPr/>
                    <a:lstStyle/>
                    <a:p>
                      <a:pPr algn="ctr"/>
                      <a:r>
                        <a:rPr lang="en-US" sz="1600" b="1" dirty="0" smtClean="0"/>
                        <a:t>1</a:t>
                      </a:r>
                      <a:endParaRPr lang="en-US" sz="1600" b="1" dirty="0"/>
                    </a:p>
                  </a:txBody>
                  <a:tcPr marL="0" marR="0" marT="0" marB="0"/>
                </a:tc>
                <a:tc>
                  <a:txBody>
                    <a:bodyPr/>
                    <a:lstStyle/>
                    <a:p>
                      <a:pPr algn="ctr"/>
                      <a:r>
                        <a:rPr lang="en-US" sz="1600" b="1" dirty="0" smtClean="0"/>
                        <a:t>2</a:t>
                      </a:r>
                      <a:endParaRPr lang="en-US" sz="1600" b="1" dirty="0"/>
                    </a:p>
                  </a:txBody>
                  <a:tcPr marL="0" marR="0" marT="0" marB="0"/>
                </a:tc>
                <a:tc>
                  <a:txBody>
                    <a:bodyPr/>
                    <a:lstStyle/>
                    <a:p>
                      <a:pPr algn="ctr"/>
                      <a:r>
                        <a:rPr lang="en-US" sz="1600" b="1" dirty="0" smtClean="0"/>
                        <a:t>3</a:t>
                      </a:r>
                      <a:endParaRPr lang="en-US" sz="1600" b="1" dirty="0"/>
                    </a:p>
                  </a:txBody>
                  <a:tcPr marL="0" marR="0" marT="0" marB="0"/>
                </a:tc>
                <a:tc>
                  <a:txBody>
                    <a:bodyPr/>
                    <a:lstStyle/>
                    <a:p>
                      <a:pPr algn="ctr"/>
                      <a:r>
                        <a:rPr lang="en-US" sz="1600" b="1" dirty="0" smtClean="0"/>
                        <a:t>4</a:t>
                      </a:r>
                      <a:endParaRPr lang="en-US" sz="1600" b="1" dirty="0"/>
                    </a:p>
                  </a:txBody>
                  <a:tcPr marL="0" marR="0" marT="0" marB="0"/>
                </a:tc>
                <a:tc>
                  <a:txBody>
                    <a:bodyPr/>
                    <a:lstStyle/>
                    <a:p>
                      <a:pPr algn="ctr"/>
                      <a:r>
                        <a:rPr lang="en-US" sz="1600" b="1" dirty="0" smtClean="0"/>
                        <a:t>5</a:t>
                      </a:r>
                      <a:endParaRPr lang="en-US" sz="1600" b="1" dirty="0"/>
                    </a:p>
                  </a:txBody>
                  <a:tcPr marL="0" marR="0" marT="0" marB="0"/>
                </a:tc>
                <a:tc>
                  <a:txBody>
                    <a:bodyPr/>
                    <a:lstStyle/>
                    <a:p>
                      <a:pPr algn="ctr"/>
                      <a:r>
                        <a:rPr lang="en-US" sz="1600" b="1" dirty="0" smtClean="0"/>
                        <a:t>6</a:t>
                      </a:r>
                      <a:endParaRPr lang="en-US" sz="1600" b="1" dirty="0"/>
                    </a:p>
                  </a:txBody>
                  <a:tcPr marL="0" marR="0" marT="0" marB="0"/>
                </a:tc>
                <a:tc>
                  <a:txBody>
                    <a:bodyPr/>
                    <a:lstStyle/>
                    <a:p>
                      <a:pPr algn="ctr"/>
                      <a:r>
                        <a:rPr lang="en-US" sz="1600" b="1" dirty="0" smtClean="0"/>
                        <a:t>7</a:t>
                      </a:r>
                      <a:endParaRPr lang="en-US" sz="1600" b="1" dirty="0"/>
                    </a:p>
                  </a:txBody>
                  <a:tcPr marL="0" marR="0" marT="0" marB="0"/>
                </a:tc>
                <a:tc>
                  <a:txBody>
                    <a:bodyPr/>
                    <a:lstStyle/>
                    <a:p>
                      <a:pPr algn="ctr"/>
                      <a:r>
                        <a:rPr lang="en-US" sz="1600" b="1" dirty="0" smtClean="0"/>
                        <a:t>8</a:t>
                      </a:r>
                      <a:endParaRPr lang="en-US" sz="1600" b="1" dirty="0"/>
                    </a:p>
                  </a:txBody>
                  <a:tcPr marL="0" marR="0" marT="0" marB="0"/>
                </a:tc>
                <a:tc>
                  <a:txBody>
                    <a:bodyPr/>
                    <a:lstStyle/>
                    <a:p>
                      <a:pPr algn="ctr"/>
                      <a:r>
                        <a:rPr lang="en-US" sz="1600" b="1" dirty="0" smtClean="0"/>
                        <a:t>9</a:t>
                      </a:r>
                      <a:endParaRPr lang="en-US" sz="1600" b="1" dirty="0"/>
                    </a:p>
                  </a:txBody>
                  <a:tcPr marL="0" marR="0" marT="0" marB="0"/>
                </a:tc>
                <a:tc>
                  <a:txBody>
                    <a:bodyPr/>
                    <a:lstStyle/>
                    <a:p>
                      <a:pPr algn="ctr"/>
                      <a:r>
                        <a:rPr lang="en-US" sz="1600" b="1" dirty="0" smtClean="0"/>
                        <a:t>10</a:t>
                      </a:r>
                      <a:endParaRPr lang="en-US" sz="1600" b="1" dirty="0"/>
                    </a:p>
                  </a:txBody>
                  <a:tcPr marL="0" marR="0" marT="0" marB="0"/>
                </a:tc>
                <a:tc>
                  <a:txBody>
                    <a:bodyPr/>
                    <a:lstStyle/>
                    <a:p>
                      <a:pPr algn="ctr"/>
                      <a:r>
                        <a:rPr lang="en-US" sz="1600" b="1" dirty="0" smtClean="0"/>
                        <a:t>11</a:t>
                      </a:r>
                      <a:endParaRPr lang="en-US" sz="1600" b="1" dirty="0"/>
                    </a:p>
                  </a:txBody>
                  <a:tcPr marL="0" marR="0" marT="0" marB="0"/>
                </a:tc>
                <a:tc>
                  <a:txBody>
                    <a:bodyPr/>
                    <a:lstStyle/>
                    <a:p>
                      <a:pPr algn="ctr"/>
                      <a:r>
                        <a:rPr lang="en-US" sz="1600" b="1" dirty="0" smtClean="0"/>
                        <a:t>12</a:t>
                      </a:r>
                      <a:endParaRPr lang="en-US" sz="1600" b="1" dirty="0"/>
                    </a:p>
                  </a:txBody>
                  <a:tcPr marL="0" marR="0" marT="0" marB="0"/>
                </a:tc>
                <a:tc>
                  <a:txBody>
                    <a:bodyPr/>
                    <a:lstStyle/>
                    <a:p>
                      <a:pPr algn="ctr"/>
                      <a:r>
                        <a:rPr lang="en-US" sz="1600" b="1" dirty="0" smtClean="0"/>
                        <a:t>13</a:t>
                      </a:r>
                      <a:endParaRPr lang="en-US" sz="1600" b="1" dirty="0"/>
                    </a:p>
                  </a:txBody>
                  <a:tcPr marL="0" marR="0" marT="0" marB="0"/>
                </a:tc>
                <a:tc>
                  <a:txBody>
                    <a:bodyPr/>
                    <a:lstStyle/>
                    <a:p>
                      <a:pPr algn="ctr"/>
                      <a:r>
                        <a:rPr lang="en-US" sz="1600" b="1" spc="0" dirty="0" smtClean="0"/>
                        <a:t>14</a:t>
                      </a:r>
                      <a:endParaRPr lang="en-US" sz="1600" b="1" spc="0" dirty="0"/>
                    </a:p>
                  </a:txBody>
                  <a:tcPr marL="0" marR="0" marT="0" marB="0"/>
                </a:tc>
                <a:tc>
                  <a:txBody>
                    <a:bodyPr/>
                    <a:lstStyle/>
                    <a:p>
                      <a:pPr algn="ctr"/>
                      <a:r>
                        <a:rPr lang="en-US" sz="1600" b="1" dirty="0" smtClean="0"/>
                        <a:t>15</a:t>
                      </a:r>
                    </a:p>
                  </a:txBody>
                  <a:tcPr marL="0" marR="0" marT="0" marB="0"/>
                </a:tc>
              </a:tr>
            </a:tbl>
          </a:graphicData>
        </a:graphic>
      </p:graphicFrame>
      <p:grpSp>
        <p:nvGrpSpPr>
          <p:cNvPr id="5" name="Group 4"/>
          <p:cNvGrpSpPr/>
          <p:nvPr/>
        </p:nvGrpSpPr>
        <p:grpSpPr>
          <a:xfrm>
            <a:off x="2645803" y="1381662"/>
            <a:ext cx="4668806" cy="4584945"/>
            <a:chOff x="2132014" y="974768"/>
            <a:chExt cx="4668806" cy="4584945"/>
          </a:xfrm>
        </p:grpSpPr>
        <p:pic>
          <p:nvPicPr>
            <p:cNvPr id="7" name="Picture 6" descr="Screen Shot 2014-05-21 at 10.22.22 AM.png"/>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134097" y="2110901"/>
              <a:ext cx="3522980" cy="3448812"/>
            </a:xfrm>
            <a:prstGeom prst="rect">
              <a:avLst/>
            </a:prstGeom>
          </p:spPr>
        </p:pic>
        <p:pic>
          <p:nvPicPr>
            <p:cNvPr id="43" name="Picture 42" descr="Screen Shot 2014-05-21 at 10.22.22 AM.png"/>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277840" y="2105019"/>
              <a:ext cx="3522980" cy="3448812"/>
            </a:xfrm>
            <a:prstGeom prst="rect">
              <a:avLst/>
            </a:prstGeom>
          </p:spPr>
        </p:pic>
        <p:pic>
          <p:nvPicPr>
            <p:cNvPr id="37" name="Picture 36" descr="Screen Shot 2014-05-21 at 10.22.22 AM.png"/>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273933" y="974768"/>
              <a:ext cx="3522980" cy="3448812"/>
            </a:xfrm>
            <a:prstGeom prst="rect">
              <a:avLst/>
            </a:prstGeom>
          </p:spPr>
        </p:pic>
        <p:pic>
          <p:nvPicPr>
            <p:cNvPr id="38" name="Picture 37" descr="Screen Shot 2014-05-21 at 10.22.22 AM.png"/>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132014" y="974768"/>
              <a:ext cx="3522980" cy="3448812"/>
            </a:xfrm>
            <a:prstGeom prst="rect">
              <a:avLst/>
            </a:prstGeom>
          </p:spPr>
        </p:pic>
      </p:grpSp>
      <p:graphicFrame>
        <p:nvGraphicFramePr>
          <p:cNvPr id="4" name="Table 3"/>
          <p:cNvGraphicFramePr>
            <a:graphicFrameLocks noGrp="1"/>
          </p:cNvGraphicFramePr>
          <p:nvPr>
            <p:extLst>
              <p:ext uri="{D42A27DB-BD31-4B8C-83A1-F6EECF244321}">
                <p14:modId xmlns:p14="http://schemas.microsoft.com/office/powerpoint/2010/main" val="1047748749"/>
              </p:ext>
            </p:extLst>
          </p:nvPr>
        </p:nvGraphicFramePr>
        <p:xfrm>
          <a:off x="2037788" y="1400756"/>
          <a:ext cx="608015" cy="4559968"/>
        </p:xfrm>
        <a:graphic>
          <a:graphicData uri="http://schemas.openxmlformats.org/drawingml/2006/table">
            <a:tbl>
              <a:tblPr firstRow="1" bandRow="1">
                <a:tableStyleId>{9D7B26C5-4107-4FEC-AEDC-1716B250A1EF}</a:tableStyleId>
              </a:tblPr>
              <a:tblGrid>
                <a:gridCol w="608015"/>
              </a:tblGrid>
              <a:tr h="284998">
                <a:tc>
                  <a:txBody>
                    <a:bodyPr/>
                    <a:lstStyle/>
                    <a:p>
                      <a:pPr algn="r"/>
                      <a:r>
                        <a:rPr lang="en-US" sz="1600" dirty="0" smtClean="0"/>
                        <a:t>15</a:t>
                      </a:r>
                      <a:endParaRPr lang="en-US" sz="1600" b="1" dirty="0"/>
                    </a:p>
                  </a:txBody>
                  <a:tcPr marT="0" marB="0"/>
                </a:tc>
              </a:tr>
              <a:tr h="284998">
                <a:tc>
                  <a:txBody>
                    <a:bodyPr/>
                    <a:lstStyle/>
                    <a:p>
                      <a:pPr algn="r"/>
                      <a:r>
                        <a:rPr lang="en-US" sz="1600" b="1" dirty="0" smtClean="0"/>
                        <a:t>14</a:t>
                      </a:r>
                      <a:endParaRPr lang="en-US" sz="1600" b="1" dirty="0"/>
                    </a:p>
                  </a:txBody>
                  <a:tcPr marT="0" marB="0"/>
                </a:tc>
              </a:tr>
              <a:tr h="284998">
                <a:tc>
                  <a:txBody>
                    <a:bodyPr/>
                    <a:lstStyle/>
                    <a:p>
                      <a:pPr algn="r"/>
                      <a:r>
                        <a:rPr lang="en-US" sz="1600" b="1" dirty="0" smtClean="0"/>
                        <a:t>13</a:t>
                      </a:r>
                    </a:p>
                  </a:txBody>
                  <a:tcPr marT="0" marB="0"/>
                </a:tc>
              </a:tr>
              <a:tr h="284998">
                <a:tc>
                  <a:txBody>
                    <a:bodyPr/>
                    <a:lstStyle/>
                    <a:p>
                      <a:pPr algn="r"/>
                      <a:r>
                        <a:rPr lang="en-US" sz="1600" b="1" dirty="0" smtClean="0"/>
                        <a:t>12</a:t>
                      </a:r>
                      <a:endParaRPr lang="en-US" sz="1600" b="1" dirty="0"/>
                    </a:p>
                  </a:txBody>
                  <a:tcPr marT="0" marB="0"/>
                </a:tc>
              </a:tr>
              <a:tr h="284998">
                <a:tc>
                  <a:txBody>
                    <a:bodyPr/>
                    <a:lstStyle/>
                    <a:p>
                      <a:pPr algn="r"/>
                      <a:r>
                        <a:rPr lang="en-US" sz="1600" b="1" dirty="0" smtClean="0"/>
                        <a:t>11</a:t>
                      </a:r>
                      <a:endParaRPr lang="en-US" sz="1600" b="1" dirty="0"/>
                    </a:p>
                  </a:txBody>
                  <a:tcPr marT="0" marB="0"/>
                </a:tc>
              </a:tr>
              <a:tr h="284998">
                <a:tc>
                  <a:txBody>
                    <a:bodyPr/>
                    <a:lstStyle/>
                    <a:p>
                      <a:pPr algn="r"/>
                      <a:r>
                        <a:rPr lang="en-US" sz="1600" b="1" dirty="0" smtClean="0"/>
                        <a:t>10</a:t>
                      </a:r>
                      <a:endParaRPr lang="en-US" sz="1600" b="1" dirty="0"/>
                    </a:p>
                  </a:txBody>
                  <a:tcPr marT="0" marB="0"/>
                </a:tc>
              </a:tr>
              <a:tr h="284998">
                <a:tc>
                  <a:txBody>
                    <a:bodyPr/>
                    <a:lstStyle/>
                    <a:p>
                      <a:pPr algn="r"/>
                      <a:r>
                        <a:rPr lang="en-US" sz="1600" b="1" dirty="0" smtClean="0"/>
                        <a:t>9</a:t>
                      </a:r>
                      <a:endParaRPr lang="en-US" sz="1600" b="1" dirty="0"/>
                    </a:p>
                  </a:txBody>
                  <a:tcPr marT="0" marB="0"/>
                </a:tc>
              </a:tr>
              <a:tr h="284998">
                <a:tc>
                  <a:txBody>
                    <a:bodyPr/>
                    <a:lstStyle/>
                    <a:p>
                      <a:pPr algn="r"/>
                      <a:r>
                        <a:rPr lang="en-US" sz="1600" b="1" dirty="0" smtClean="0"/>
                        <a:t>8</a:t>
                      </a:r>
                      <a:endParaRPr lang="en-US" sz="1600" b="1" dirty="0"/>
                    </a:p>
                  </a:txBody>
                  <a:tcPr marT="0" marB="0"/>
                </a:tc>
              </a:tr>
              <a:tr h="284998">
                <a:tc>
                  <a:txBody>
                    <a:bodyPr/>
                    <a:lstStyle/>
                    <a:p>
                      <a:pPr algn="r"/>
                      <a:r>
                        <a:rPr lang="en-US" sz="1600" b="1" dirty="0" smtClean="0"/>
                        <a:t>7</a:t>
                      </a:r>
                      <a:endParaRPr lang="en-US" sz="1600" b="1" dirty="0"/>
                    </a:p>
                  </a:txBody>
                  <a:tcPr marT="0" marB="0"/>
                </a:tc>
              </a:tr>
              <a:tr h="284998">
                <a:tc>
                  <a:txBody>
                    <a:bodyPr/>
                    <a:lstStyle/>
                    <a:p>
                      <a:pPr algn="r"/>
                      <a:r>
                        <a:rPr lang="en-US" sz="1600" b="1" dirty="0" smtClean="0"/>
                        <a:t>6</a:t>
                      </a:r>
                      <a:endParaRPr lang="en-US" sz="1600" b="1" dirty="0"/>
                    </a:p>
                  </a:txBody>
                  <a:tcPr marT="0" marB="0"/>
                </a:tc>
              </a:tr>
              <a:tr h="284998">
                <a:tc>
                  <a:txBody>
                    <a:bodyPr/>
                    <a:lstStyle/>
                    <a:p>
                      <a:pPr algn="r"/>
                      <a:r>
                        <a:rPr lang="en-US" sz="1600" b="1" dirty="0" smtClean="0"/>
                        <a:t>5</a:t>
                      </a:r>
                      <a:endParaRPr lang="en-US" sz="1600" b="1" dirty="0"/>
                    </a:p>
                  </a:txBody>
                  <a:tcPr marT="0" marB="0"/>
                </a:tc>
              </a:tr>
              <a:tr h="284998">
                <a:tc>
                  <a:txBody>
                    <a:bodyPr/>
                    <a:lstStyle/>
                    <a:p>
                      <a:pPr algn="r"/>
                      <a:r>
                        <a:rPr lang="en-US" sz="1600" b="1" dirty="0" smtClean="0"/>
                        <a:t>4</a:t>
                      </a:r>
                      <a:endParaRPr lang="en-US" sz="1600" b="1" dirty="0"/>
                    </a:p>
                  </a:txBody>
                  <a:tcPr marT="0" marB="0"/>
                </a:tc>
              </a:tr>
              <a:tr h="284998">
                <a:tc>
                  <a:txBody>
                    <a:bodyPr/>
                    <a:lstStyle/>
                    <a:p>
                      <a:pPr algn="r"/>
                      <a:r>
                        <a:rPr lang="en-US" sz="1600" b="1" dirty="0" smtClean="0"/>
                        <a:t>3</a:t>
                      </a:r>
                      <a:endParaRPr lang="en-US" sz="1600" b="1" dirty="0"/>
                    </a:p>
                  </a:txBody>
                  <a:tcPr marT="0" marB="0"/>
                </a:tc>
              </a:tr>
              <a:tr h="284998">
                <a:tc>
                  <a:txBody>
                    <a:bodyPr/>
                    <a:lstStyle/>
                    <a:p>
                      <a:pPr algn="r"/>
                      <a:r>
                        <a:rPr lang="en-US" sz="1600" b="1" dirty="0" smtClean="0"/>
                        <a:t>2</a:t>
                      </a:r>
                      <a:endParaRPr lang="en-US" sz="1600" b="1" dirty="0"/>
                    </a:p>
                  </a:txBody>
                  <a:tcPr marT="0" marB="0"/>
                </a:tc>
              </a:tr>
              <a:tr h="284998">
                <a:tc>
                  <a:txBody>
                    <a:bodyPr/>
                    <a:lstStyle/>
                    <a:p>
                      <a:pPr algn="r"/>
                      <a:r>
                        <a:rPr lang="en-US" sz="1600" b="1" dirty="0" smtClean="0"/>
                        <a:t>1</a:t>
                      </a:r>
                      <a:endParaRPr lang="en-US" sz="1600" b="1" dirty="0"/>
                    </a:p>
                  </a:txBody>
                  <a:tcPr marT="0" marB="0"/>
                </a:tc>
              </a:tr>
              <a:tr h="284998">
                <a:tc>
                  <a:txBody>
                    <a:bodyPr/>
                    <a:lstStyle/>
                    <a:p>
                      <a:pPr algn="r"/>
                      <a:r>
                        <a:rPr lang="en-US" sz="1600" b="1" dirty="0" smtClean="0"/>
                        <a:t>0</a:t>
                      </a:r>
                      <a:endParaRPr lang="en-US" sz="1600" b="1" dirty="0"/>
                    </a:p>
                  </a:txBody>
                  <a:tcPr marT="0" marB="0"/>
                </a:tc>
              </a:tr>
            </a:tbl>
          </a:graphicData>
        </a:graphic>
      </p:graphicFrame>
      <p:sp>
        <p:nvSpPr>
          <p:cNvPr id="6" name="TextBox 5"/>
          <p:cNvSpPr txBox="1"/>
          <p:nvPr/>
        </p:nvSpPr>
        <p:spPr>
          <a:xfrm>
            <a:off x="707672" y="581018"/>
            <a:ext cx="4040589" cy="461665"/>
          </a:xfrm>
          <a:prstGeom prst="rect">
            <a:avLst/>
          </a:prstGeom>
          <a:noFill/>
        </p:spPr>
        <p:txBody>
          <a:bodyPr wrap="none" rtlCol="0">
            <a:spAutoFit/>
          </a:bodyPr>
          <a:lstStyle/>
          <a:p>
            <a:pPr defTabSz="457200"/>
            <a:r>
              <a:rPr lang="en-US" sz="2400" b="1" kern="1200" dirty="0" smtClean="0">
                <a:solidFill>
                  <a:prstClr val="black"/>
                </a:solidFill>
                <a:latin typeface="Calibri"/>
                <a:ea typeface="+mn-ea"/>
                <a:cs typeface="+mn-cs"/>
              </a:rPr>
              <a:t>Secret Fortress Base Template</a:t>
            </a:r>
            <a:endParaRPr lang="en-US" sz="2400" b="1" kern="1200" dirty="0">
              <a:solidFill>
                <a:prstClr val="black"/>
              </a:solidFill>
              <a:latin typeface="Calibri"/>
              <a:ea typeface="+mn-ea"/>
              <a:cs typeface="+mn-cs"/>
            </a:endParaRPr>
          </a:p>
        </p:txBody>
      </p:sp>
      <p:sp>
        <p:nvSpPr>
          <p:cNvPr id="8" name="TextBox 7"/>
          <p:cNvSpPr txBox="1"/>
          <p:nvPr/>
        </p:nvSpPr>
        <p:spPr>
          <a:xfrm>
            <a:off x="7314609" y="5870678"/>
            <a:ext cx="287258" cy="369332"/>
          </a:xfrm>
          <a:prstGeom prst="rect">
            <a:avLst/>
          </a:prstGeom>
          <a:noFill/>
        </p:spPr>
        <p:txBody>
          <a:bodyPr wrap="none" rtlCol="0">
            <a:spAutoFit/>
          </a:bodyPr>
          <a:lstStyle/>
          <a:p>
            <a:pPr defTabSz="457200"/>
            <a:r>
              <a:rPr lang="en-US" sz="1800" kern="1200" dirty="0" smtClean="0">
                <a:solidFill>
                  <a:prstClr val="black"/>
                </a:solidFill>
                <a:latin typeface="Calibri"/>
                <a:ea typeface="+mn-ea"/>
                <a:cs typeface="+mn-cs"/>
              </a:rPr>
              <a:t>x</a:t>
            </a:r>
            <a:endParaRPr lang="en-US" sz="1800" kern="1200" dirty="0">
              <a:solidFill>
                <a:prstClr val="black"/>
              </a:solidFill>
              <a:latin typeface="Calibri"/>
              <a:ea typeface="+mn-ea"/>
              <a:cs typeface="+mn-cs"/>
            </a:endParaRPr>
          </a:p>
        </p:txBody>
      </p:sp>
      <p:sp>
        <p:nvSpPr>
          <p:cNvPr id="10" name="TextBox 9"/>
          <p:cNvSpPr txBox="1"/>
          <p:nvPr/>
        </p:nvSpPr>
        <p:spPr>
          <a:xfrm>
            <a:off x="2356654" y="1031424"/>
            <a:ext cx="289149" cy="369332"/>
          </a:xfrm>
          <a:prstGeom prst="rect">
            <a:avLst/>
          </a:prstGeom>
          <a:noFill/>
        </p:spPr>
        <p:txBody>
          <a:bodyPr wrap="none" rtlCol="0">
            <a:spAutoFit/>
          </a:bodyPr>
          <a:lstStyle/>
          <a:p>
            <a:pPr defTabSz="457200"/>
            <a:r>
              <a:rPr lang="en-US" sz="1800" kern="1200" dirty="0">
                <a:solidFill>
                  <a:prstClr val="black"/>
                </a:solidFill>
                <a:latin typeface="Calibri"/>
                <a:ea typeface="+mn-ea"/>
                <a:cs typeface="+mn-cs"/>
              </a:rPr>
              <a:t>y</a:t>
            </a:r>
            <a:endParaRPr lang="en-US" sz="1800" kern="1200" dirty="0" smtClean="0">
              <a:solidFill>
                <a:prstClr val="black"/>
              </a:solidFill>
              <a:latin typeface="Calibri"/>
              <a:ea typeface="+mn-ea"/>
              <a:cs typeface="+mn-cs"/>
            </a:endParaRPr>
          </a:p>
        </p:txBody>
      </p:sp>
      <p:cxnSp>
        <p:nvCxnSpPr>
          <p:cNvPr id="13" name="Straight Arrow Connector 12"/>
          <p:cNvCxnSpPr/>
          <p:nvPr/>
        </p:nvCxnSpPr>
        <p:spPr>
          <a:xfrm flipV="1">
            <a:off x="2824952" y="1151409"/>
            <a:ext cx="0" cy="465991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2813082" y="5811328"/>
            <a:ext cx="478878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Slide Number Placeholder 7"/>
          <p:cNvSpPr>
            <a:spLocks noGrp="1"/>
          </p:cNvSpPr>
          <p:nvPr>
            <p:ph type="sldNum" sz="quarter" idx="12"/>
          </p:nvPr>
        </p:nvSpPr>
        <p:spPr>
          <a:xfrm>
            <a:off x="6800458" y="6401302"/>
            <a:ext cx="2133600" cy="365125"/>
          </a:xfrm>
        </p:spPr>
        <p:txBody>
          <a:bodyPr/>
          <a:lstStyle/>
          <a:p>
            <a:fld id="{92586830-87D9-8B43-8F0E-8FD3FEDA1409}" type="slidenum">
              <a:rPr lang="en-US" sz="1800" smtClean="0">
                <a:solidFill>
                  <a:prstClr val="black">
                    <a:tint val="75000"/>
                  </a:prstClr>
                </a:solidFill>
              </a:rPr>
              <a:pPr/>
              <a:t>86</a:t>
            </a:fld>
            <a:endParaRPr lang="en-US" sz="1800" dirty="0">
              <a:solidFill>
                <a:prstClr val="black">
                  <a:tint val="75000"/>
                </a:prstClr>
              </a:solidFill>
            </a:endParaRPr>
          </a:p>
        </p:txBody>
      </p:sp>
      <p:sp>
        <p:nvSpPr>
          <p:cNvPr id="15" name="TextBox 14"/>
          <p:cNvSpPr txBox="1"/>
          <p:nvPr/>
        </p:nvSpPr>
        <p:spPr>
          <a:xfrm>
            <a:off x="5419496" y="257852"/>
            <a:ext cx="3397955" cy="646331"/>
          </a:xfrm>
          <a:prstGeom prst="rect">
            <a:avLst/>
          </a:prstGeom>
          <a:solidFill>
            <a:srgbClr val="CCECFF"/>
          </a:solidFill>
        </p:spPr>
        <p:txBody>
          <a:bodyPr wrap="square" rtlCol="0">
            <a:spAutoFit/>
          </a:bodyPr>
          <a:lstStyle/>
          <a:p>
            <a:pPr algn="ctr" defTabSz="457200"/>
            <a:r>
              <a:rPr lang="en-US" sz="1800" kern="1200" dirty="0" smtClean="0">
                <a:solidFill>
                  <a:prstClr val="black"/>
                </a:solidFill>
                <a:latin typeface="Cambria" panose="02040503050406030204" pitchFamily="18" charset="0"/>
                <a:ea typeface="+mn-ea"/>
                <a:cs typeface="+mn-cs"/>
              </a:rPr>
              <a:t>We definitely need to be able to describe </a:t>
            </a:r>
            <a:r>
              <a:rPr lang="en-US" sz="1800" b="1" i="1" kern="1200" dirty="0" smtClean="0">
                <a:solidFill>
                  <a:prstClr val="black"/>
                </a:solidFill>
                <a:latin typeface="Cambria" panose="02040503050406030204" pitchFamily="18" charset="0"/>
                <a:ea typeface="+mn-ea"/>
                <a:cs typeface="+mn-cs"/>
              </a:rPr>
              <a:t>positions</a:t>
            </a:r>
            <a:r>
              <a:rPr lang="en-US" sz="1800" kern="1200" dirty="0" smtClean="0">
                <a:solidFill>
                  <a:prstClr val="black"/>
                </a:solidFill>
                <a:latin typeface="Cambria" panose="02040503050406030204" pitchFamily="18" charset="0"/>
                <a:ea typeface="+mn-ea"/>
                <a:cs typeface="+mn-cs"/>
              </a:rPr>
              <a:t> of Legos!</a:t>
            </a:r>
            <a:endParaRPr lang="en-US" sz="1800" b="1" i="1" u="sng" kern="1200" dirty="0">
              <a:solidFill>
                <a:prstClr val="black"/>
              </a:solidFill>
              <a:latin typeface="Cambria" panose="02040503050406030204" pitchFamily="18" charset="0"/>
              <a:ea typeface="+mn-ea"/>
              <a:cs typeface="+mn-cs"/>
            </a:endParaRPr>
          </a:p>
        </p:txBody>
      </p:sp>
    </p:spTree>
    <p:extLst>
      <p:ext uri="{BB962C8B-B14F-4D97-AF65-F5344CB8AC3E}">
        <p14:creationId xmlns:p14="http://schemas.microsoft.com/office/powerpoint/2010/main" val="411730192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a:xfrm>
            <a:off x="6800458" y="6401302"/>
            <a:ext cx="2133600" cy="365125"/>
          </a:xfrm>
        </p:spPr>
        <p:txBody>
          <a:bodyPr/>
          <a:lstStyle/>
          <a:p>
            <a:fld id="{92586830-87D9-8B43-8F0E-8FD3FEDA1409}" type="slidenum">
              <a:rPr lang="en-US" sz="1800" smtClean="0">
                <a:solidFill>
                  <a:prstClr val="black">
                    <a:tint val="75000"/>
                  </a:prstClr>
                </a:solidFill>
              </a:rPr>
              <a:pPr/>
              <a:t>87</a:t>
            </a:fld>
            <a:endParaRPr lang="en-US" sz="1800" dirty="0">
              <a:solidFill>
                <a:prstClr val="black">
                  <a:tint val="75000"/>
                </a:prstClr>
              </a:solidFill>
            </a:endParaRPr>
          </a:p>
        </p:txBody>
      </p:sp>
      <p:graphicFrame>
        <p:nvGraphicFramePr>
          <p:cNvPr id="6" name="Content Placeholder 6"/>
          <p:cNvGraphicFramePr>
            <a:graphicFrameLocks/>
          </p:cNvGraphicFramePr>
          <p:nvPr>
            <p:extLst>
              <p:ext uri="{D42A27DB-BD31-4B8C-83A1-F6EECF244321}">
                <p14:modId xmlns:p14="http://schemas.microsoft.com/office/powerpoint/2010/main" val="3645684320"/>
              </p:ext>
            </p:extLst>
          </p:nvPr>
        </p:nvGraphicFramePr>
        <p:xfrm>
          <a:off x="2520089" y="3050356"/>
          <a:ext cx="5899432" cy="3592930"/>
        </p:xfrm>
        <a:graphic>
          <a:graphicData uri="http://schemas.openxmlformats.org/drawingml/2006/table">
            <a:tbl>
              <a:tblPr firstRow="1" bandRow="1">
                <a:tableStyleId>{9D7B26C5-4107-4FEC-AEDC-1716B250A1EF}</a:tableStyleId>
              </a:tblPr>
              <a:tblGrid>
                <a:gridCol w="804613"/>
                <a:gridCol w="1110215"/>
                <a:gridCol w="1044989"/>
                <a:gridCol w="1090992"/>
                <a:gridCol w="909158"/>
                <a:gridCol w="939465"/>
              </a:tblGrid>
              <a:tr h="326630">
                <a:tc>
                  <a:txBody>
                    <a:bodyPr/>
                    <a:lstStyle/>
                    <a:p>
                      <a:r>
                        <a:rPr lang="en-US" sz="1400" dirty="0" smtClean="0"/>
                        <a:t>Block</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Color</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r>
                        <a:rPr lang="en-US" sz="1400" dirty="0" smtClean="0"/>
                        <a:t>Brick Type</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r>
                        <a:rPr lang="en-US" sz="1400" dirty="0" smtClean="0"/>
                        <a:t>Orientation</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r>
                        <a:rPr lang="en-US" sz="1400" dirty="0" smtClean="0"/>
                        <a:t>X</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r>
                        <a:rPr lang="en-US" sz="1400" dirty="0" smtClean="0"/>
                        <a:t>Y</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r>
              <a:tr h="326630">
                <a:tc>
                  <a:txBody>
                    <a:bodyPr/>
                    <a:lstStyle/>
                    <a:p>
                      <a:pPr algn="ctr"/>
                      <a:r>
                        <a:rPr lang="en-US" sz="1400" dirty="0" smtClean="0">
                          <a:solidFill>
                            <a:schemeClr val="bg1">
                              <a:lumMod val="50000"/>
                            </a:schemeClr>
                          </a:solidFill>
                        </a:rPr>
                        <a:t>Sample</a:t>
                      </a:r>
                      <a:endParaRPr lang="en-US" sz="1400" dirty="0">
                        <a:solidFill>
                          <a:schemeClr val="bg1">
                            <a:lumMod val="50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chemeClr val="bg1">
                              <a:lumMod val="50000"/>
                            </a:schemeClr>
                          </a:solidFill>
                        </a:rPr>
                        <a:t>Red</a:t>
                      </a:r>
                      <a:endParaRPr lang="en-US" sz="1400" dirty="0">
                        <a:solidFill>
                          <a:schemeClr val="bg1">
                            <a:lumMod val="50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solidFill>
                      <a:srgbClr val="0000FF">
                        <a:alpha val="20000"/>
                      </a:srgbClr>
                    </a:solidFill>
                  </a:tcPr>
                </a:tc>
                <a:tc>
                  <a:txBody>
                    <a:bodyPr/>
                    <a:lstStyle/>
                    <a:p>
                      <a:r>
                        <a:rPr lang="en-US" sz="1400" dirty="0" smtClean="0">
                          <a:solidFill>
                            <a:schemeClr val="bg1">
                              <a:lumMod val="50000"/>
                            </a:schemeClr>
                          </a:solidFill>
                        </a:rPr>
                        <a:t>2x4</a:t>
                      </a:r>
                      <a:endParaRPr lang="en-US" sz="1400" dirty="0">
                        <a:solidFill>
                          <a:schemeClr val="bg1">
                            <a:lumMod val="50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solidFill>
                      <a:srgbClr val="0000FF">
                        <a:alpha val="20000"/>
                      </a:srgbClr>
                    </a:solidFill>
                  </a:tcPr>
                </a:tc>
                <a:tc>
                  <a:txBody>
                    <a:bodyPr/>
                    <a:lstStyle/>
                    <a:p>
                      <a:r>
                        <a:rPr lang="en-US" sz="1400" dirty="0" smtClean="0">
                          <a:solidFill>
                            <a:schemeClr val="bg1">
                              <a:lumMod val="50000"/>
                            </a:schemeClr>
                          </a:solidFill>
                        </a:rPr>
                        <a:t>Horizontal</a:t>
                      </a:r>
                      <a:endParaRPr lang="en-US" sz="1400" dirty="0">
                        <a:solidFill>
                          <a:schemeClr val="bg1">
                            <a:lumMod val="50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solidFill>
                      <a:srgbClr val="0000FF">
                        <a:alpha val="20000"/>
                      </a:srgbClr>
                    </a:solidFill>
                  </a:tcPr>
                </a:tc>
                <a:tc>
                  <a:txBody>
                    <a:bodyPr/>
                    <a:lstStyle/>
                    <a:p>
                      <a:r>
                        <a:rPr lang="en-US" sz="1400" dirty="0" smtClean="0">
                          <a:solidFill>
                            <a:schemeClr val="bg1">
                              <a:lumMod val="50000"/>
                            </a:schemeClr>
                          </a:solidFill>
                        </a:rPr>
                        <a:t>6</a:t>
                      </a:r>
                      <a:endParaRPr lang="en-US" sz="1400" dirty="0">
                        <a:solidFill>
                          <a:schemeClr val="bg1">
                            <a:lumMod val="50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solidFill>
                      <a:srgbClr val="0000FF">
                        <a:alpha val="20000"/>
                      </a:srgbClr>
                    </a:solidFill>
                  </a:tcPr>
                </a:tc>
                <a:tc>
                  <a:txBody>
                    <a:bodyPr/>
                    <a:lstStyle/>
                    <a:p>
                      <a:r>
                        <a:rPr lang="en-US" sz="1400" dirty="0" smtClean="0">
                          <a:solidFill>
                            <a:schemeClr val="bg1">
                              <a:lumMod val="50000"/>
                            </a:schemeClr>
                          </a:solidFill>
                        </a:rPr>
                        <a:t>4</a:t>
                      </a:r>
                      <a:endParaRPr lang="en-US" sz="1400" dirty="0">
                        <a:solidFill>
                          <a:schemeClr val="bg1">
                            <a:lumMod val="50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solidFill>
                      <a:srgbClr val="0000FF">
                        <a:alpha val="20000"/>
                      </a:srgbClr>
                    </a:solidFill>
                  </a:tcPr>
                </a:tc>
              </a:tr>
              <a:tr h="326630">
                <a:tc>
                  <a:txBody>
                    <a:bodyPr/>
                    <a:lstStyle/>
                    <a:p>
                      <a:pPr algn="ctr"/>
                      <a:r>
                        <a:rPr lang="en-US" sz="1400" b="1" dirty="0" smtClean="0"/>
                        <a:t>0</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Red</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400" b="1" dirty="0" smtClean="0"/>
                        <a:t>2x3</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400" b="1" dirty="0" smtClean="0"/>
                        <a:t>Vertical</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400" b="1" dirty="0" smtClean="0"/>
                        <a:t>0</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400" b="1" dirty="0" smtClean="0"/>
                        <a:t>0</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26630">
                <a:tc>
                  <a:txBody>
                    <a:bodyPr/>
                    <a:lstStyle/>
                    <a:p>
                      <a:pPr algn="ctr"/>
                      <a:r>
                        <a:rPr lang="en-US" sz="1400" b="1" dirty="0" smtClean="0"/>
                        <a:t>1</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Yellow</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400" b="1" dirty="0" smtClean="0"/>
                        <a:t>2x3</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400" b="1" dirty="0" smtClean="0"/>
                        <a:t>Horizontal</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400" b="1" dirty="0" smtClean="0"/>
                        <a:t>2</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400" b="1" dirty="0" smtClean="0"/>
                        <a:t>0</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26630">
                <a:tc>
                  <a:txBody>
                    <a:bodyPr/>
                    <a:lstStyle/>
                    <a:p>
                      <a:pPr algn="ctr"/>
                      <a:r>
                        <a:rPr lang="en-US" sz="1400" b="1" dirty="0" smtClean="0"/>
                        <a:t>2</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Yellow</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400" b="1" dirty="0" smtClean="0"/>
                        <a:t>2x2</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400" b="1" dirty="0" smtClean="0"/>
                        <a:t>Vertical</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400" b="1" dirty="0" smtClean="0"/>
                        <a:t>1</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400" b="1" dirty="0" smtClean="0"/>
                        <a:t>1</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26630">
                <a:tc>
                  <a:txBody>
                    <a:bodyPr/>
                    <a:lstStyle/>
                    <a:p>
                      <a:pPr algn="ctr"/>
                      <a:r>
                        <a:rPr lang="en-US" sz="1400" b="1" dirty="0" smtClean="0"/>
                        <a:t>3</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26630">
                <a:tc>
                  <a:txBody>
                    <a:bodyPr/>
                    <a:lstStyle/>
                    <a:p>
                      <a:pPr algn="ctr"/>
                      <a:r>
                        <a:rPr lang="en-US" sz="1400" dirty="0" smtClean="0"/>
                        <a:t>4</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26630">
                <a:tc>
                  <a:txBody>
                    <a:bodyPr/>
                    <a:lstStyle/>
                    <a:p>
                      <a:pPr algn="ctr"/>
                      <a:r>
                        <a:rPr lang="en-US" sz="1400" dirty="0" smtClean="0"/>
                        <a:t>5</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26630">
                <a:tc>
                  <a:txBody>
                    <a:bodyPr/>
                    <a:lstStyle/>
                    <a:p>
                      <a:pPr algn="ctr"/>
                      <a:r>
                        <a:rPr lang="en-US" sz="1400" dirty="0" smtClean="0"/>
                        <a:t>6</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26630">
                <a:tc>
                  <a:txBody>
                    <a:bodyPr/>
                    <a:lstStyle/>
                    <a:p>
                      <a:pPr algn="ctr"/>
                      <a:r>
                        <a:rPr lang="en-US" sz="1400" dirty="0" smtClean="0"/>
                        <a:t>7</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26630">
                <a:tc>
                  <a:txBody>
                    <a:bodyPr/>
                    <a:lstStyle/>
                    <a:p>
                      <a:pPr algn="ctr"/>
                      <a:r>
                        <a:rPr lang="en-US" sz="1400" dirty="0" smtClean="0"/>
                        <a:t>8</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graphicFrame>
        <p:nvGraphicFramePr>
          <p:cNvPr id="31" name="Table 30"/>
          <p:cNvGraphicFramePr>
            <a:graphicFrameLocks noGrp="1"/>
          </p:cNvGraphicFramePr>
          <p:nvPr>
            <p:extLst>
              <p:ext uri="{D42A27DB-BD31-4B8C-83A1-F6EECF244321}">
                <p14:modId xmlns:p14="http://schemas.microsoft.com/office/powerpoint/2010/main" val="1388932177"/>
              </p:ext>
            </p:extLst>
          </p:nvPr>
        </p:nvGraphicFramePr>
        <p:xfrm>
          <a:off x="411590" y="464010"/>
          <a:ext cx="1694456" cy="1735083"/>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Color</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Red</a:t>
                      </a:r>
                      <a:endParaRPr lang="en-US" sz="1000" dirty="0"/>
                    </a:p>
                  </a:txBody>
                  <a:tcPr marL="0" marR="0" marT="0" marB="0"/>
                </a:tc>
                <a:tc>
                  <a:txBody>
                    <a:bodyPr/>
                    <a:lstStyle/>
                    <a:p>
                      <a:pPr algn="ctr"/>
                      <a:r>
                        <a:rPr lang="en-US" sz="1000" dirty="0" smtClean="0"/>
                        <a:t>001</a:t>
                      </a: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bl>
          </a:graphicData>
        </a:graphic>
      </p:graphicFrame>
      <p:sp>
        <p:nvSpPr>
          <p:cNvPr id="32" name="TextBox 31"/>
          <p:cNvSpPr txBox="1"/>
          <p:nvPr/>
        </p:nvSpPr>
        <p:spPr>
          <a:xfrm>
            <a:off x="568936" y="72202"/>
            <a:ext cx="1373994" cy="369332"/>
          </a:xfrm>
          <a:prstGeom prst="rect">
            <a:avLst/>
          </a:prstGeom>
          <a:noFill/>
        </p:spPr>
        <p:txBody>
          <a:bodyPr wrap="none" rtlCol="0">
            <a:spAutoFit/>
          </a:bodyPr>
          <a:lstStyle/>
          <a:p>
            <a:pPr algn="ctr" defTabSz="457200"/>
            <a:r>
              <a:rPr lang="en-US" sz="1800" b="1" kern="1200" dirty="0" smtClean="0">
                <a:solidFill>
                  <a:srgbClr val="1F497D">
                    <a:lumMod val="40000"/>
                    <a:lumOff val="60000"/>
                  </a:srgbClr>
                </a:solidFill>
                <a:latin typeface="Calibri"/>
                <a:ea typeface="+mn-ea"/>
                <a:cs typeface="+mn-cs"/>
              </a:rPr>
              <a:t>Your Legend</a:t>
            </a:r>
            <a:endParaRPr lang="en-US" sz="1800" b="1" kern="1200" dirty="0">
              <a:solidFill>
                <a:srgbClr val="1F497D">
                  <a:lumMod val="40000"/>
                  <a:lumOff val="60000"/>
                </a:srgbClr>
              </a:solidFill>
              <a:latin typeface="Calibri"/>
              <a:ea typeface="+mn-ea"/>
              <a:cs typeface="+mn-cs"/>
            </a:endParaRPr>
          </a:p>
        </p:txBody>
      </p:sp>
      <p:graphicFrame>
        <p:nvGraphicFramePr>
          <p:cNvPr id="33" name="Table 32"/>
          <p:cNvGraphicFramePr>
            <a:graphicFrameLocks noGrp="1"/>
          </p:cNvGraphicFramePr>
          <p:nvPr>
            <p:extLst>
              <p:ext uri="{D42A27DB-BD31-4B8C-83A1-F6EECF244321}">
                <p14:modId xmlns:p14="http://schemas.microsoft.com/office/powerpoint/2010/main" val="3363994490"/>
              </p:ext>
            </p:extLst>
          </p:nvPr>
        </p:nvGraphicFramePr>
        <p:xfrm>
          <a:off x="411590" y="2243072"/>
          <a:ext cx="1694456" cy="195426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Brick</a:t>
                      </a:r>
                      <a:r>
                        <a:rPr lang="en-US" sz="1000" baseline="0" dirty="0" smtClean="0"/>
                        <a:t> Type</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2 x 4</a:t>
                      </a:r>
                      <a:endParaRPr lang="en-US" sz="1000" dirty="0"/>
                    </a:p>
                  </a:txBody>
                  <a:tcPr marL="0" marR="0" marT="0" marB="0"/>
                </a:tc>
                <a:tc>
                  <a:txBody>
                    <a:bodyPr/>
                    <a:lstStyle/>
                    <a:p>
                      <a:pPr algn="ctr"/>
                      <a:r>
                        <a:rPr lang="en-US" sz="1000" dirty="0" smtClean="0"/>
                        <a:t>010100</a:t>
                      </a: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bl>
          </a:graphicData>
        </a:graphic>
      </p:graphicFrame>
      <p:graphicFrame>
        <p:nvGraphicFramePr>
          <p:cNvPr id="34" name="Table 33"/>
          <p:cNvGraphicFramePr>
            <a:graphicFrameLocks noGrp="1"/>
          </p:cNvGraphicFramePr>
          <p:nvPr>
            <p:extLst>
              <p:ext uri="{D42A27DB-BD31-4B8C-83A1-F6EECF244321}">
                <p14:modId xmlns:p14="http://schemas.microsoft.com/office/powerpoint/2010/main" val="3416882909"/>
              </p:ext>
            </p:extLst>
          </p:nvPr>
        </p:nvGraphicFramePr>
        <p:xfrm>
          <a:off x="411590" y="4197340"/>
          <a:ext cx="1694456" cy="63915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Orientation</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Horizontal</a:t>
                      </a:r>
                      <a:endParaRPr lang="en-US" sz="1000" dirty="0"/>
                    </a:p>
                  </a:txBody>
                  <a:tcPr marL="0" marR="0" marT="0" marB="0"/>
                </a:tc>
                <a:tc>
                  <a:txBody>
                    <a:bodyPr/>
                    <a:lstStyle/>
                    <a:p>
                      <a:pPr algn="ctr"/>
                      <a:r>
                        <a:rPr lang="en-US" sz="1000" dirty="0" smtClean="0"/>
                        <a:t>00</a:t>
                      </a:r>
                      <a:endParaRPr lang="en-US" sz="1000" dirty="0"/>
                    </a:p>
                  </a:txBody>
                  <a:tcPr marL="0" marR="0" marT="0" marB="0"/>
                </a:tc>
              </a:tr>
              <a:tr h="219185">
                <a:tc>
                  <a:txBody>
                    <a:bodyPr/>
                    <a:lstStyle/>
                    <a:p>
                      <a:pPr algn="ctr"/>
                      <a:r>
                        <a:rPr lang="en-US" sz="1000" dirty="0" smtClean="0"/>
                        <a:t>Vertical</a:t>
                      </a:r>
                      <a:endParaRPr lang="en-US" sz="1000" dirty="0"/>
                    </a:p>
                  </a:txBody>
                  <a:tcPr marL="0" marR="0" marT="0" marB="0"/>
                </a:tc>
                <a:tc>
                  <a:txBody>
                    <a:bodyPr/>
                    <a:lstStyle/>
                    <a:p>
                      <a:pPr algn="ctr"/>
                      <a:r>
                        <a:rPr lang="en-US" sz="1000" dirty="0" smtClean="0"/>
                        <a:t>01</a:t>
                      </a:r>
                      <a:endParaRPr lang="en-US" sz="1000" dirty="0"/>
                    </a:p>
                  </a:txBody>
                  <a:tcPr marL="0" marR="0" marT="0" marB="0"/>
                </a:tc>
              </a:tr>
            </a:tbl>
          </a:graphicData>
        </a:graphic>
      </p:graphicFrame>
      <p:graphicFrame>
        <p:nvGraphicFramePr>
          <p:cNvPr id="35" name="Table 34"/>
          <p:cNvGraphicFramePr>
            <a:graphicFrameLocks noGrp="1"/>
          </p:cNvGraphicFramePr>
          <p:nvPr>
            <p:extLst>
              <p:ext uri="{D42A27DB-BD31-4B8C-83A1-F6EECF244321}">
                <p14:modId xmlns:p14="http://schemas.microsoft.com/office/powerpoint/2010/main" val="2603445970"/>
              </p:ext>
            </p:extLst>
          </p:nvPr>
        </p:nvGraphicFramePr>
        <p:xfrm>
          <a:off x="411590" y="4836498"/>
          <a:ext cx="1694456" cy="195426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Numbers</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0</a:t>
                      </a:r>
                    </a:p>
                  </a:txBody>
                  <a:tcPr marL="0" marR="0" marT="0" marB="0"/>
                </a:tc>
                <a:tc>
                  <a:txBody>
                    <a:bodyPr/>
                    <a:lstStyle/>
                    <a:p>
                      <a:pPr algn="ctr"/>
                      <a:r>
                        <a:rPr lang="en-US" sz="1000" dirty="0" smtClean="0"/>
                        <a:t>0000</a:t>
                      </a:r>
                      <a:endParaRPr lang="en-US" sz="1000" dirty="0"/>
                    </a:p>
                  </a:txBody>
                  <a:tcPr marL="0" marR="0" marT="0" marB="0"/>
                </a:tc>
              </a:tr>
              <a:tr h="219185">
                <a:tc>
                  <a:txBody>
                    <a:bodyPr/>
                    <a:lstStyle/>
                    <a:p>
                      <a:pPr algn="ctr"/>
                      <a:r>
                        <a:rPr lang="en-US" sz="1000" dirty="0" smtClean="0"/>
                        <a:t>1</a:t>
                      </a:r>
                      <a:endParaRPr lang="en-US" sz="1000" dirty="0"/>
                    </a:p>
                  </a:txBody>
                  <a:tcPr marL="0" marR="0" marT="0" marB="0"/>
                </a:tc>
                <a:tc>
                  <a:txBody>
                    <a:bodyPr/>
                    <a:lstStyle/>
                    <a:p>
                      <a:pPr algn="ctr"/>
                      <a:r>
                        <a:rPr lang="en-US" sz="1000" dirty="0" smtClean="0"/>
                        <a:t>0001</a:t>
                      </a:r>
                    </a:p>
                  </a:txBody>
                  <a:tcPr marL="0" marR="0" marT="0" marB="0"/>
                </a:tc>
              </a:tr>
              <a:tr h="219185">
                <a:tc>
                  <a:txBody>
                    <a:bodyPr/>
                    <a:lstStyle/>
                    <a:p>
                      <a:pPr algn="ctr"/>
                      <a:r>
                        <a:rPr lang="en-US" sz="1000" dirty="0" smtClean="0"/>
                        <a:t>2</a:t>
                      </a:r>
                      <a:endParaRPr lang="en-US" sz="1000" dirty="0"/>
                    </a:p>
                  </a:txBody>
                  <a:tcPr marL="0" marR="0" marT="0" marB="0"/>
                </a:tc>
                <a:tc>
                  <a:txBody>
                    <a:bodyPr/>
                    <a:lstStyle/>
                    <a:p>
                      <a:pPr algn="ctr"/>
                      <a:r>
                        <a:rPr lang="en-US" sz="1000" dirty="0" smtClean="0"/>
                        <a:t>0010</a:t>
                      </a:r>
                      <a:endParaRPr lang="en-US" sz="1000" dirty="0"/>
                    </a:p>
                  </a:txBody>
                  <a:tcPr marL="0" marR="0" marT="0" marB="0"/>
                </a:tc>
              </a:tr>
              <a:tr h="219185">
                <a:tc>
                  <a:txBody>
                    <a:bodyPr/>
                    <a:lstStyle/>
                    <a:p>
                      <a:pPr algn="ctr"/>
                      <a:r>
                        <a:rPr lang="en-US" sz="1000" dirty="0" smtClean="0"/>
                        <a:t>3</a:t>
                      </a:r>
                      <a:endParaRPr lang="en-US" sz="1000" dirty="0"/>
                    </a:p>
                  </a:txBody>
                  <a:tcPr marL="0" marR="0" marT="0" marB="0"/>
                </a:tc>
                <a:tc>
                  <a:txBody>
                    <a:bodyPr/>
                    <a:lstStyle/>
                    <a:p>
                      <a:pPr algn="ctr"/>
                      <a:r>
                        <a:rPr lang="en-US" sz="1000" dirty="0" smtClean="0"/>
                        <a:t>0011</a:t>
                      </a:r>
                      <a:endParaRPr lang="en-US" sz="1000" dirty="0"/>
                    </a:p>
                  </a:txBody>
                  <a:tcPr marL="0" marR="0" marT="0" marB="0"/>
                </a:tc>
              </a:tr>
              <a:tr h="219185">
                <a:tc>
                  <a:txBody>
                    <a:bodyPr/>
                    <a:lstStyle/>
                    <a:p>
                      <a:pPr algn="ctr"/>
                      <a:r>
                        <a:rPr lang="en-US" sz="1000" dirty="0" smtClean="0"/>
                        <a:t>4</a:t>
                      </a:r>
                      <a:endParaRPr lang="en-US" sz="1000" dirty="0"/>
                    </a:p>
                  </a:txBody>
                  <a:tcPr marL="0" marR="0" marT="0" marB="0"/>
                </a:tc>
                <a:tc>
                  <a:txBody>
                    <a:bodyPr/>
                    <a:lstStyle/>
                    <a:p>
                      <a:pPr algn="ctr"/>
                      <a:r>
                        <a:rPr lang="en-US" sz="1000" dirty="0" smtClean="0"/>
                        <a:t>0100</a:t>
                      </a:r>
                      <a:endParaRPr lang="en-US" sz="1000" dirty="0"/>
                    </a:p>
                  </a:txBody>
                  <a:tcPr marL="0" marR="0" marT="0" marB="0"/>
                </a:tc>
              </a:tr>
              <a:tr h="219185">
                <a:tc>
                  <a:txBody>
                    <a:bodyPr/>
                    <a:lstStyle/>
                    <a:p>
                      <a:pPr algn="ctr"/>
                      <a:r>
                        <a:rPr lang="en-US" sz="1000" dirty="0" smtClean="0"/>
                        <a:t>5</a:t>
                      </a:r>
                      <a:endParaRPr lang="en-US" sz="1000" dirty="0"/>
                    </a:p>
                  </a:txBody>
                  <a:tcPr marL="0" marR="0" marT="0" marB="0"/>
                </a:tc>
                <a:tc>
                  <a:txBody>
                    <a:bodyPr/>
                    <a:lstStyle/>
                    <a:p>
                      <a:pPr algn="ctr"/>
                      <a:r>
                        <a:rPr lang="en-US" sz="1000" dirty="0" smtClean="0"/>
                        <a:t>0101</a:t>
                      </a:r>
                      <a:endParaRPr lang="en-US" sz="1000" dirty="0"/>
                    </a:p>
                  </a:txBody>
                  <a:tcPr marL="0" marR="0" marT="0" marB="0"/>
                </a:tc>
              </a:tr>
              <a:tr h="219185">
                <a:tc>
                  <a:txBody>
                    <a:bodyPr/>
                    <a:lstStyle/>
                    <a:p>
                      <a:pPr algn="ctr"/>
                      <a:r>
                        <a:rPr lang="en-US" sz="1000" dirty="0" smtClean="0"/>
                        <a:t>6</a:t>
                      </a:r>
                      <a:endParaRPr lang="en-US" sz="1000" dirty="0"/>
                    </a:p>
                  </a:txBody>
                  <a:tcPr marL="0" marR="0" marT="0" marB="0"/>
                </a:tc>
                <a:tc>
                  <a:txBody>
                    <a:bodyPr/>
                    <a:lstStyle/>
                    <a:p>
                      <a:pPr algn="ctr"/>
                      <a:r>
                        <a:rPr lang="en-US" sz="1000" dirty="0" smtClean="0"/>
                        <a:t>0110</a:t>
                      </a:r>
                      <a:endParaRPr lang="en-US" sz="1000" dirty="0"/>
                    </a:p>
                  </a:txBody>
                  <a:tcPr marL="0" marR="0" marT="0" marB="0"/>
                </a:tc>
              </a:tr>
              <a:tr h="219185">
                <a:tc>
                  <a:txBody>
                    <a:bodyPr/>
                    <a:lstStyle/>
                    <a:p>
                      <a:pPr algn="ctr"/>
                      <a:r>
                        <a:rPr lang="en-US" sz="1000" dirty="0" smtClean="0"/>
                        <a:t>7</a:t>
                      </a:r>
                      <a:endParaRPr lang="en-US" sz="1000" dirty="0"/>
                    </a:p>
                  </a:txBody>
                  <a:tcPr marL="0" marR="0" marT="0" marB="0"/>
                </a:tc>
                <a:tc>
                  <a:txBody>
                    <a:bodyPr/>
                    <a:lstStyle/>
                    <a:p>
                      <a:pPr algn="ctr"/>
                      <a:r>
                        <a:rPr lang="en-US" sz="1000" dirty="0" smtClean="0"/>
                        <a:t>0111</a:t>
                      </a:r>
                      <a:endParaRPr lang="en-US" sz="1000" dirty="0"/>
                    </a:p>
                  </a:txBody>
                  <a:tcPr marL="0" marR="0" marT="0" marB="0"/>
                </a:tc>
              </a:tr>
            </a:tbl>
          </a:graphicData>
        </a:graphic>
      </p:graphicFrame>
      <p:sp>
        <p:nvSpPr>
          <p:cNvPr id="36" name="TextBox 35"/>
          <p:cNvSpPr txBox="1"/>
          <p:nvPr/>
        </p:nvSpPr>
        <p:spPr>
          <a:xfrm>
            <a:off x="2520089" y="249304"/>
            <a:ext cx="6320408" cy="2246769"/>
          </a:xfrm>
          <a:prstGeom prst="rect">
            <a:avLst/>
          </a:prstGeom>
          <a:noFill/>
        </p:spPr>
        <p:txBody>
          <a:bodyPr wrap="square" rtlCol="0">
            <a:spAutoFit/>
          </a:bodyPr>
          <a:lstStyle/>
          <a:p>
            <a:pPr defTabSz="457200"/>
            <a:r>
              <a:rPr lang="en-US" kern="1200" dirty="0" smtClean="0">
                <a:solidFill>
                  <a:prstClr val="black"/>
                </a:solidFill>
                <a:latin typeface="Cambria"/>
                <a:ea typeface="+mn-ea"/>
                <a:cs typeface="Cambria"/>
              </a:rPr>
              <a:t>Fill in the chart below with </a:t>
            </a:r>
            <a:r>
              <a:rPr lang="en-US" b="1" i="1" kern="1200" dirty="0" smtClean="0">
                <a:solidFill>
                  <a:prstClr val="black"/>
                </a:solidFill>
                <a:latin typeface="Cambria"/>
                <a:ea typeface="+mn-ea"/>
                <a:cs typeface="Cambria"/>
              </a:rPr>
              <a:t>English and numeric instructions</a:t>
            </a:r>
            <a:r>
              <a:rPr lang="en-US" kern="1200" dirty="0" smtClean="0">
                <a:solidFill>
                  <a:prstClr val="black"/>
                </a:solidFill>
                <a:latin typeface="Cambria"/>
                <a:ea typeface="+mn-ea"/>
                <a:cs typeface="Cambria"/>
              </a:rPr>
              <a:t> for your fortress. </a:t>
            </a:r>
          </a:p>
          <a:p>
            <a:pPr defTabSz="457200"/>
            <a:endParaRPr lang="en-US" kern="1200" dirty="0">
              <a:solidFill>
                <a:prstClr val="black"/>
              </a:solidFill>
              <a:latin typeface="Cambria"/>
              <a:ea typeface="+mn-ea"/>
              <a:cs typeface="Cambria"/>
            </a:endParaRPr>
          </a:p>
          <a:p>
            <a:pPr defTabSz="457200"/>
            <a:r>
              <a:rPr lang="en-US" kern="1200" dirty="0" smtClean="0">
                <a:solidFill>
                  <a:prstClr val="black"/>
                </a:solidFill>
                <a:latin typeface="Cambria"/>
                <a:ea typeface="+mn-ea"/>
                <a:cs typeface="Cambria"/>
              </a:rPr>
              <a:t>Follow the sample line, which says “</a:t>
            </a:r>
            <a:r>
              <a:rPr lang="en-US" kern="1200" dirty="0">
                <a:solidFill>
                  <a:prstClr val="black"/>
                </a:solidFill>
                <a:latin typeface="Cambria"/>
                <a:ea typeface="+mn-ea"/>
                <a:cs typeface="Cambria"/>
              </a:rPr>
              <a:t>p</a:t>
            </a:r>
            <a:r>
              <a:rPr lang="en-US" kern="1200" dirty="0" smtClean="0">
                <a:solidFill>
                  <a:prstClr val="black"/>
                </a:solidFill>
                <a:latin typeface="Cambria"/>
                <a:ea typeface="+mn-ea"/>
                <a:cs typeface="Cambria"/>
              </a:rPr>
              <a:t>ut the sample block, which is a </a:t>
            </a:r>
            <a:r>
              <a:rPr lang="en-US" b="1" kern="1200" dirty="0" smtClean="0">
                <a:solidFill>
                  <a:prstClr val="black"/>
                </a:solidFill>
                <a:latin typeface="Cambria"/>
                <a:ea typeface="+mn-ea"/>
                <a:cs typeface="Cambria"/>
              </a:rPr>
              <a:t>red 2x4</a:t>
            </a:r>
            <a:r>
              <a:rPr lang="en-US" kern="1200" dirty="0" smtClean="0">
                <a:solidFill>
                  <a:prstClr val="black"/>
                </a:solidFill>
                <a:latin typeface="Cambria"/>
                <a:ea typeface="+mn-ea"/>
                <a:cs typeface="Cambria"/>
              </a:rPr>
              <a:t> block, horizontally, with its bottom left corner at the position given by the x-coordinate </a:t>
            </a:r>
            <a:r>
              <a:rPr lang="en-US" b="1" kern="1200" dirty="0" smtClean="0">
                <a:solidFill>
                  <a:prstClr val="black"/>
                </a:solidFill>
                <a:latin typeface="Cambria"/>
                <a:ea typeface="+mn-ea"/>
                <a:cs typeface="Cambria"/>
              </a:rPr>
              <a:t>6</a:t>
            </a:r>
            <a:r>
              <a:rPr lang="en-US" kern="1200" dirty="0" smtClean="0">
                <a:solidFill>
                  <a:prstClr val="black"/>
                </a:solidFill>
                <a:latin typeface="Cambria"/>
                <a:ea typeface="+mn-ea"/>
                <a:cs typeface="Cambria"/>
              </a:rPr>
              <a:t> and the y-coordinate </a:t>
            </a:r>
            <a:r>
              <a:rPr lang="en-US" b="1" kern="1200" dirty="0" smtClean="0">
                <a:solidFill>
                  <a:prstClr val="black"/>
                </a:solidFill>
                <a:latin typeface="Cambria"/>
                <a:ea typeface="+mn-ea"/>
                <a:cs typeface="Cambria"/>
              </a:rPr>
              <a:t>4</a:t>
            </a:r>
            <a:r>
              <a:rPr lang="en-US" kern="1200" dirty="0" smtClean="0">
                <a:solidFill>
                  <a:prstClr val="black"/>
                </a:solidFill>
                <a:latin typeface="Cambria"/>
                <a:ea typeface="+mn-ea"/>
                <a:cs typeface="Cambria"/>
              </a:rPr>
              <a:t>.”</a:t>
            </a:r>
          </a:p>
          <a:p>
            <a:pPr defTabSz="457200"/>
            <a:endParaRPr lang="en-US" kern="1200" dirty="0" smtClean="0">
              <a:solidFill>
                <a:prstClr val="black"/>
              </a:solidFill>
              <a:latin typeface="Cambria"/>
              <a:ea typeface="+mn-ea"/>
              <a:cs typeface="Cambria"/>
            </a:endParaRPr>
          </a:p>
          <a:p>
            <a:pPr defTabSz="457200"/>
            <a:r>
              <a:rPr lang="en-US" kern="1200" dirty="0" smtClean="0">
                <a:solidFill>
                  <a:prstClr val="black"/>
                </a:solidFill>
                <a:latin typeface="Cambria"/>
                <a:ea typeface="+mn-ea"/>
                <a:cs typeface="Cambria"/>
              </a:rPr>
              <a:t>Then, </a:t>
            </a:r>
            <a:r>
              <a:rPr lang="en-US" b="1" i="1" kern="1200" dirty="0" smtClean="0">
                <a:solidFill>
                  <a:prstClr val="black"/>
                </a:solidFill>
                <a:latin typeface="Cambria"/>
                <a:ea typeface="+mn-ea"/>
                <a:cs typeface="Cambria"/>
              </a:rPr>
              <a:t>fill in the legend </a:t>
            </a:r>
            <a:r>
              <a:rPr lang="en-US" kern="1200" dirty="0" smtClean="0">
                <a:solidFill>
                  <a:prstClr val="black"/>
                </a:solidFill>
                <a:latin typeface="Cambria"/>
                <a:ea typeface="+mn-ea"/>
                <a:cs typeface="Cambria"/>
              </a:rPr>
              <a:t>to create an encoding for all the bricks you used. </a:t>
            </a:r>
          </a:p>
          <a:p>
            <a:pPr defTabSz="457200"/>
            <a:endParaRPr lang="en-US" kern="1200" dirty="0">
              <a:solidFill>
                <a:prstClr val="black"/>
              </a:solidFill>
              <a:latin typeface="Cambria"/>
              <a:ea typeface="+mn-ea"/>
              <a:cs typeface="Cambria"/>
            </a:endParaRPr>
          </a:p>
          <a:p>
            <a:pPr defTabSz="457200"/>
            <a:r>
              <a:rPr lang="en-US" kern="1200" dirty="0" smtClean="0">
                <a:solidFill>
                  <a:prstClr val="black"/>
                </a:solidFill>
                <a:latin typeface="Cambria"/>
                <a:ea typeface="+mn-ea"/>
                <a:cs typeface="Cambria"/>
              </a:rPr>
              <a:t>For example, a 2x4 block might be represented with 010100, since 010 is 2 in binary, and 100 is 4 in binary. </a:t>
            </a:r>
            <a:endParaRPr lang="en-US" kern="1200" dirty="0">
              <a:solidFill>
                <a:prstClr val="black"/>
              </a:solidFill>
              <a:latin typeface="Cambria"/>
              <a:ea typeface="+mn-ea"/>
              <a:cs typeface="Cambria"/>
            </a:endParaRPr>
          </a:p>
        </p:txBody>
      </p:sp>
      <p:sp>
        <p:nvSpPr>
          <p:cNvPr id="12" name="TextBox 11"/>
          <p:cNvSpPr txBox="1"/>
          <p:nvPr/>
        </p:nvSpPr>
        <p:spPr>
          <a:xfrm>
            <a:off x="3806589" y="2702720"/>
            <a:ext cx="3138863" cy="307777"/>
          </a:xfrm>
          <a:prstGeom prst="rect">
            <a:avLst/>
          </a:prstGeom>
          <a:solidFill>
            <a:schemeClr val="bg1">
              <a:lumMod val="50000"/>
            </a:schemeClr>
          </a:solidFill>
        </p:spPr>
        <p:txBody>
          <a:bodyPr wrap="none" rtlCol="0">
            <a:spAutoFit/>
          </a:bodyPr>
          <a:lstStyle/>
          <a:p>
            <a:pPr algn="ctr" defTabSz="457200"/>
            <a:r>
              <a:rPr lang="en-US" kern="1200" dirty="0" smtClean="0">
                <a:solidFill>
                  <a:prstClr val="white"/>
                </a:solidFill>
                <a:latin typeface="Calibri"/>
                <a:ea typeface="+mn-ea"/>
                <a:cs typeface="+mn-cs"/>
              </a:rPr>
              <a:t>Chart </a:t>
            </a:r>
            <a:r>
              <a:rPr lang="en-US" kern="1200" dirty="0">
                <a:solidFill>
                  <a:prstClr val="white"/>
                </a:solidFill>
                <a:latin typeface="Calibri"/>
                <a:ea typeface="+mn-ea"/>
                <a:cs typeface="+mn-cs"/>
              </a:rPr>
              <a:t>A</a:t>
            </a:r>
            <a:r>
              <a:rPr lang="en-US" kern="1200" dirty="0" smtClean="0">
                <a:solidFill>
                  <a:prstClr val="white"/>
                </a:solidFill>
                <a:latin typeface="Calibri"/>
                <a:ea typeface="+mn-ea"/>
                <a:cs typeface="+mn-cs"/>
              </a:rPr>
              <a:t>. Your team's English Instructions</a:t>
            </a:r>
          </a:p>
        </p:txBody>
      </p:sp>
      <p:pic>
        <p:nvPicPr>
          <p:cNvPr id="2" name="Picture 1" descr="IMG_2199.JPG"/>
          <p:cNvPicPr>
            <a:picLocks noChangeAspect="1"/>
          </p:cNvPicPr>
          <p:nvPr/>
        </p:nvPicPr>
        <p:blipFill rotWithShape="1">
          <a:blip r:embed="rId2">
            <a:extLst>
              <a:ext uri="{28A0092B-C50C-407E-A947-70E740481C1C}">
                <a14:useLocalDpi xmlns:a14="http://schemas.microsoft.com/office/drawing/2010/main" val="0"/>
              </a:ext>
            </a:extLst>
          </a:blip>
          <a:srcRect l="25382" t="19203" r="19625" b="23694"/>
          <a:stretch/>
        </p:blipFill>
        <p:spPr>
          <a:xfrm>
            <a:off x="4377206" y="5078273"/>
            <a:ext cx="2247114" cy="1750000"/>
          </a:xfrm>
          <a:prstGeom prst="rect">
            <a:avLst/>
          </a:prstGeom>
          <a:ln w="38100" cmpd="sng">
            <a:solidFill>
              <a:srgbClr val="0000FF"/>
            </a:solidFill>
          </a:ln>
        </p:spPr>
      </p:pic>
      <p:sp>
        <p:nvSpPr>
          <p:cNvPr id="13" name="TextBox 12"/>
          <p:cNvSpPr txBox="1"/>
          <p:nvPr/>
        </p:nvSpPr>
        <p:spPr>
          <a:xfrm rot="21318401">
            <a:off x="3727815" y="791366"/>
            <a:ext cx="3296410" cy="923330"/>
          </a:xfrm>
          <a:prstGeom prst="rect">
            <a:avLst/>
          </a:prstGeom>
          <a:solidFill>
            <a:schemeClr val="bg1"/>
          </a:solidFill>
          <a:ln>
            <a:solidFill>
              <a:schemeClr val="bg1">
                <a:lumMod val="65000"/>
              </a:schemeClr>
            </a:solidFill>
          </a:ln>
        </p:spPr>
        <p:txBody>
          <a:bodyPr wrap="square" rtlCol="0">
            <a:spAutoFit/>
          </a:bodyPr>
          <a:lstStyle/>
          <a:p>
            <a:pPr algn="ctr" defTabSz="457200"/>
            <a:r>
              <a:rPr lang="en-US" sz="5400" kern="1200" dirty="0" smtClean="0">
                <a:solidFill>
                  <a:prstClr val="black"/>
                </a:solidFill>
                <a:latin typeface="Calibri"/>
                <a:ea typeface="+mn-ea"/>
                <a:cs typeface="+mn-cs"/>
              </a:rPr>
              <a:t>Let's go!</a:t>
            </a:r>
            <a:endParaRPr lang="en-US" sz="5400" kern="1200" dirty="0">
              <a:solidFill>
                <a:prstClr val="black"/>
              </a:solidFill>
              <a:latin typeface="Calibri"/>
              <a:ea typeface="+mn-ea"/>
              <a:cs typeface="+mn-cs"/>
            </a:endParaRPr>
          </a:p>
        </p:txBody>
      </p:sp>
      <p:sp>
        <p:nvSpPr>
          <p:cNvPr id="14" name="Down Arrow 13"/>
          <p:cNvSpPr/>
          <p:nvPr/>
        </p:nvSpPr>
        <p:spPr>
          <a:xfrm>
            <a:off x="4784262" y="2008414"/>
            <a:ext cx="1094014" cy="1567543"/>
          </a:xfrm>
          <a:prstGeom prst="downArrow">
            <a:avLst/>
          </a:prstGeom>
          <a:solidFill>
            <a:srgbClr val="FFCC99"/>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Tree>
    <p:extLst>
      <p:ext uri="{BB962C8B-B14F-4D97-AF65-F5344CB8AC3E}">
        <p14:creationId xmlns:p14="http://schemas.microsoft.com/office/powerpoint/2010/main" val="392555693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6"/>
          <p:cNvGraphicFramePr>
            <a:graphicFrameLocks/>
          </p:cNvGraphicFramePr>
          <p:nvPr>
            <p:extLst>
              <p:ext uri="{D42A27DB-BD31-4B8C-83A1-F6EECF244321}">
                <p14:modId xmlns:p14="http://schemas.microsoft.com/office/powerpoint/2010/main" val="2893211500"/>
              </p:ext>
            </p:extLst>
          </p:nvPr>
        </p:nvGraphicFramePr>
        <p:xfrm>
          <a:off x="2520089" y="3050356"/>
          <a:ext cx="5899432" cy="3632060"/>
        </p:xfrm>
        <a:graphic>
          <a:graphicData uri="http://schemas.openxmlformats.org/drawingml/2006/table">
            <a:tbl>
              <a:tblPr firstRow="1" bandRow="1">
                <a:tableStyleId>{9D7B26C5-4107-4FEC-AEDC-1716B250A1EF}</a:tableStyleId>
              </a:tblPr>
              <a:tblGrid>
                <a:gridCol w="804613"/>
                <a:gridCol w="1110215"/>
                <a:gridCol w="1044989"/>
                <a:gridCol w="1090992"/>
                <a:gridCol w="909158"/>
                <a:gridCol w="939465"/>
              </a:tblGrid>
              <a:tr h="326630">
                <a:tc>
                  <a:txBody>
                    <a:bodyPr/>
                    <a:lstStyle/>
                    <a:p>
                      <a:r>
                        <a:rPr lang="en-US" sz="1400" dirty="0" smtClean="0"/>
                        <a:t>Block</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Color</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Brick Type</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Orientation</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X</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Y</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solidFill>
                            <a:srgbClr val="7F7F7F"/>
                          </a:solidFill>
                        </a:rPr>
                        <a:t>Sample</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001</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010100</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00</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0110</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0100</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r>
              <a:tr h="326630">
                <a:tc>
                  <a:txBody>
                    <a:bodyPr/>
                    <a:lstStyle/>
                    <a:p>
                      <a:pPr algn="ctr"/>
                      <a:r>
                        <a:rPr lang="en-US" sz="1400" dirty="0" smtClean="0"/>
                        <a:t>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0" baseline="0" dirty="0" smtClean="0"/>
                        <a:t>      </a:t>
                      </a:r>
                      <a:r>
                        <a:rPr lang="en-US" sz="1400" b="0" dirty="0" smtClean="0"/>
                        <a:t>    (Red)</a:t>
                      </a:r>
                      <a:endParaRPr lang="en-US" sz="14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0" baseline="0" dirty="0" smtClean="0"/>
                        <a:t>             </a:t>
                      </a:r>
                      <a:r>
                        <a:rPr lang="en-US" sz="1050" b="0" baseline="0" dirty="0" smtClean="0"/>
                        <a:t>(</a:t>
                      </a:r>
                      <a:r>
                        <a:rPr lang="en-US" sz="1050" b="0" dirty="0" smtClean="0"/>
                        <a:t>2x3)</a:t>
                      </a:r>
                      <a:endParaRPr lang="en-US" sz="14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0" baseline="0" dirty="0" smtClean="0"/>
                        <a:t>    </a:t>
                      </a:r>
                      <a:r>
                        <a:rPr lang="en-US" sz="1400" b="0" dirty="0" smtClean="0"/>
                        <a:t>     </a:t>
                      </a:r>
                      <a:r>
                        <a:rPr lang="en-US" sz="1100" b="0" dirty="0" smtClean="0"/>
                        <a:t>Vertical</a:t>
                      </a:r>
                      <a:endParaRPr lang="en-US" sz="11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0" baseline="0" dirty="0" smtClean="0"/>
                        <a:t>      </a:t>
                      </a:r>
                      <a:r>
                        <a:rPr lang="en-US" sz="1400" b="0" dirty="0" smtClean="0"/>
                        <a:t> </a:t>
                      </a:r>
                      <a:r>
                        <a:rPr lang="en-US" sz="1400" b="0" baseline="0" dirty="0" smtClean="0"/>
                        <a:t>     </a:t>
                      </a:r>
                      <a:r>
                        <a:rPr lang="en-US" sz="1100" b="0" baseline="0" dirty="0" smtClean="0"/>
                        <a:t>(0)</a:t>
                      </a:r>
                      <a:endParaRPr lang="en-US" sz="11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0" baseline="0" dirty="0" smtClean="0"/>
                        <a:t>      </a:t>
                      </a:r>
                      <a:r>
                        <a:rPr lang="en-US" sz="1400" b="0" dirty="0" smtClean="0"/>
                        <a:t> </a:t>
                      </a:r>
                      <a:r>
                        <a:rPr lang="en-US" sz="1400" b="0" baseline="0" dirty="0" smtClean="0"/>
                        <a:t>     </a:t>
                      </a:r>
                      <a:r>
                        <a:rPr lang="en-US" sz="1100" b="0" baseline="0" dirty="0" smtClean="0"/>
                        <a:t>(0)</a:t>
                      </a:r>
                      <a:endParaRPr lang="en-US" sz="11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0" baseline="0" dirty="0" smtClean="0"/>
                        <a:t>      </a:t>
                      </a:r>
                      <a:r>
                        <a:rPr lang="en-US" sz="1400" b="0" dirty="0" smtClean="0"/>
                        <a:t>  </a:t>
                      </a:r>
                      <a:r>
                        <a:rPr lang="en-US" sz="1400" b="0" baseline="0" dirty="0" smtClean="0"/>
                        <a:t> </a:t>
                      </a:r>
                      <a:r>
                        <a:rPr lang="en-US" sz="1100" b="0" baseline="0" dirty="0" smtClean="0"/>
                        <a:t>(</a:t>
                      </a:r>
                      <a:r>
                        <a:rPr lang="en-US" sz="1100" b="0" dirty="0" smtClean="0"/>
                        <a:t>Yellow)</a:t>
                      </a:r>
                      <a:endParaRPr lang="en-US" sz="14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baseline="0" dirty="0" smtClean="0"/>
                        <a:t>             </a:t>
                      </a:r>
                      <a:r>
                        <a:rPr lang="en-US" sz="1050" b="0" baseline="0" dirty="0" smtClean="0"/>
                        <a:t>(</a:t>
                      </a:r>
                      <a:r>
                        <a:rPr lang="en-US" sz="1050" b="0" dirty="0" smtClean="0"/>
                        <a:t>2x3)</a:t>
                      </a:r>
                      <a:endParaRPr lang="en-US" sz="1400" b="0" dirty="0" smtClean="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0" baseline="0" dirty="0" smtClean="0"/>
                        <a:t>    </a:t>
                      </a:r>
                      <a:r>
                        <a:rPr lang="en-US" sz="1400" b="0" dirty="0" smtClean="0"/>
                        <a:t>   </a:t>
                      </a:r>
                      <a:r>
                        <a:rPr lang="en-US" sz="1100" b="0" dirty="0" smtClean="0"/>
                        <a:t>Horizontal</a:t>
                      </a:r>
                      <a:endParaRPr lang="en-US" sz="14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800" b="0" baseline="0" dirty="0" smtClean="0"/>
                        <a:t>         </a:t>
                      </a:r>
                      <a:r>
                        <a:rPr lang="en-US" sz="1100" b="0" baseline="0" dirty="0" smtClean="0"/>
                        <a:t>(2)</a:t>
                      </a:r>
                      <a:endParaRPr lang="en-US" sz="11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800" b="0" baseline="0" dirty="0" smtClean="0"/>
                        <a:t>         </a:t>
                      </a:r>
                      <a:r>
                        <a:rPr lang="en-US" sz="1100" b="0" baseline="0" dirty="0" smtClean="0"/>
                        <a:t>(0)</a:t>
                      </a:r>
                      <a:endParaRPr lang="en-US" sz="11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2</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baseline="0" dirty="0" smtClean="0"/>
                        <a:t>      </a:t>
                      </a:r>
                      <a:r>
                        <a:rPr lang="en-US" sz="1400" b="0" dirty="0" smtClean="0"/>
                        <a:t>   </a:t>
                      </a:r>
                      <a:r>
                        <a:rPr lang="en-US" sz="1100" b="0" dirty="0" smtClean="0"/>
                        <a:t>(Yellow)</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baseline="0" dirty="0" smtClean="0"/>
                        <a:t>             </a:t>
                      </a:r>
                      <a:r>
                        <a:rPr lang="en-US" sz="1050" b="0" baseline="0" dirty="0" smtClean="0"/>
                        <a:t>(</a:t>
                      </a:r>
                      <a:r>
                        <a:rPr lang="en-US" sz="1050" b="0" dirty="0" smtClean="0"/>
                        <a:t>2x3)</a:t>
                      </a:r>
                      <a:endParaRPr lang="en-US" sz="1400" b="0" dirty="0" smtClean="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0" baseline="0" dirty="0" smtClean="0"/>
                        <a:t>    </a:t>
                      </a:r>
                      <a:r>
                        <a:rPr lang="en-US" sz="1400" b="0" dirty="0" smtClean="0"/>
                        <a:t>     </a:t>
                      </a:r>
                      <a:r>
                        <a:rPr lang="en-US" sz="1100" b="0" dirty="0" smtClean="0"/>
                        <a:t>Vertical</a:t>
                      </a:r>
                      <a:endParaRPr lang="en-US" sz="14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0" dirty="0" smtClean="0"/>
                        <a:t>           </a:t>
                      </a:r>
                      <a:r>
                        <a:rPr lang="en-US" sz="1100" b="0" dirty="0" smtClean="0"/>
                        <a:t> (1)</a:t>
                      </a:r>
                      <a:endParaRPr lang="en-US" sz="11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0" dirty="0" smtClean="0"/>
                        <a:t>           </a:t>
                      </a:r>
                      <a:r>
                        <a:rPr lang="en-US" sz="1100" b="0" dirty="0" smtClean="0"/>
                        <a:t> (1)</a:t>
                      </a:r>
                      <a:endParaRPr lang="en-US" sz="11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3</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0" baseline="0" dirty="0" smtClean="0"/>
                        <a:t>      </a:t>
                      </a:r>
                      <a:r>
                        <a:rPr lang="en-US" sz="1400" b="0" dirty="0" smtClean="0"/>
                        <a:t>    (Red)</a:t>
                      </a:r>
                      <a:endParaRPr lang="en-US" sz="14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baseline="0" dirty="0" smtClean="0"/>
                        <a:t>             </a:t>
                      </a:r>
                      <a:r>
                        <a:rPr lang="en-US" sz="1050" b="0" baseline="0" dirty="0" smtClean="0"/>
                        <a:t>(</a:t>
                      </a:r>
                      <a:r>
                        <a:rPr lang="en-US" sz="1050" b="0" dirty="0" smtClean="0"/>
                        <a:t>2x3)</a:t>
                      </a:r>
                      <a:endParaRPr lang="en-US" sz="1400" b="0" dirty="0" smtClean="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0" baseline="0" dirty="0" smtClean="0"/>
                        <a:t>    </a:t>
                      </a:r>
                      <a:r>
                        <a:rPr lang="en-US" sz="1400" b="0" dirty="0" smtClean="0"/>
                        <a:t>     </a:t>
                      </a:r>
                      <a:r>
                        <a:rPr lang="en-US" sz="1100" b="0" dirty="0" smtClean="0"/>
                        <a:t>Vertical</a:t>
                      </a:r>
                      <a:endParaRPr lang="en-US" sz="14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0" dirty="0" smtClean="0"/>
                        <a:t>            </a:t>
                      </a:r>
                      <a:r>
                        <a:rPr lang="en-US" sz="1100" b="0" dirty="0" smtClean="0"/>
                        <a:t>(1)</a:t>
                      </a:r>
                      <a:endParaRPr lang="en-US" sz="11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0" dirty="0" smtClean="0"/>
                        <a:t>            </a:t>
                      </a:r>
                      <a:r>
                        <a:rPr lang="en-US" sz="1100" b="0" dirty="0" smtClean="0"/>
                        <a:t>(2)</a:t>
                      </a:r>
                      <a:endParaRPr lang="en-US" sz="11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4</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5</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6</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7</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8</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233405998"/>
              </p:ext>
            </p:extLst>
          </p:nvPr>
        </p:nvGraphicFramePr>
        <p:xfrm>
          <a:off x="411590" y="464010"/>
          <a:ext cx="1694456" cy="1735083"/>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Color</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Red</a:t>
                      </a:r>
                      <a:endParaRPr lang="en-US" sz="1000" dirty="0"/>
                    </a:p>
                  </a:txBody>
                  <a:tcPr marL="0" marR="0" marT="0" marB="0"/>
                </a:tc>
                <a:tc>
                  <a:txBody>
                    <a:bodyPr/>
                    <a:lstStyle/>
                    <a:p>
                      <a:pPr algn="ctr"/>
                      <a:r>
                        <a:rPr lang="en-US" sz="1000" dirty="0" smtClean="0"/>
                        <a:t>001</a:t>
                      </a: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47332635"/>
              </p:ext>
            </p:extLst>
          </p:nvPr>
        </p:nvGraphicFramePr>
        <p:xfrm>
          <a:off x="411590" y="2243072"/>
          <a:ext cx="1694456" cy="195426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Brick</a:t>
                      </a:r>
                      <a:r>
                        <a:rPr lang="en-US" sz="1000" baseline="0" dirty="0" smtClean="0"/>
                        <a:t> Type</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2 x 4</a:t>
                      </a:r>
                      <a:endParaRPr lang="en-US" sz="1000" dirty="0"/>
                    </a:p>
                  </a:txBody>
                  <a:tcPr marL="0" marR="0" marT="0" marB="0"/>
                </a:tc>
                <a:tc>
                  <a:txBody>
                    <a:bodyPr/>
                    <a:lstStyle/>
                    <a:p>
                      <a:pPr algn="ctr"/>
                      <a:r>
                        <a:rPr lang="en-US" sz="1000" dirty="0" smtClean="0"/>
                        <a:t>010100</a:t>
                      </a: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2414869004"/>
              </p:ext>
            </p:extLst>
          </p:nvPr>
        </p:nvGraphicFramePr>
        <p:xfrm>
          <a:off x="411590" y="4197340"/>
          <a:ext cx="1694456" cy="63915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Orientation</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Horizontal</a:t>
                      </a:r>
                      <a:endParaRPr lang="en-US" sz="1000" dirty="0"/>
                    </a:p>
                  </a:txBody>
                  <a:tcPr marL="0" marR="0" marT="0" marB="0"/>
                </a:tc>
                <a:tc>
                  <a:txBody>
                    <a:bodyPr/>
                    <a:lstStyle/>
                    <a:p>
                      <a:pPr algn="ctr"/>
                      <a:r>
                        <a:rPr lang="en-US" sz="1000" dirty="0" smtClean="0"/>
                        <a:t>00</a:t>
                      </a:r>
                      <a:endParaRPr lang="en-US" sz="1000" dirty="0"/>
                    </a:p>
                  </a:txBody>
                  <a:tcPr marL="0" marR="0" marT="0" marB="0"/>
                </a:tc>
              </a:tr>
              <a:tr h="219185">
                <a:tc>
                  <a:txBody>
                    <a:bodyPr/>
                    <a:lstStyle/>
                    <a:p>
                      <a:pPr algn="ctr"/>
                      <a:r>
                        <a:rPr lang="en-US" sz="1000" dirty="0" smtClean="0"/>
                        <a:t>Vertical</a:t>
                      </a:r>
                      <a:endParaRPr lang="en-US" sz="1000" dirty="0"/>
                    </a:p>
                  </a:txBody>
                  <a:tcPr marL="0" marR="0" marT="0" marB="0"/>
                </a:tc>
                <a:tc>
                  <a:txBody>
                    <a:bodyPr/>
                    <a:lstStyle/>
                    <a:p>
                      <a:pPr algn="ctr"/>
                      <a:r>
                        <a:rPr lang="en-US" sz="1000" dirty="0" smtClean="0"/>
                        <a:t>01</a:t>
                      </a:r>
                      <a:endParaRPr lang="en-US" sz="1000" dirty="0"/>
                    </a:p>
                  </a:txBody>
                  <a:tcPr marL="0" marR="0" marT="0" marB="0"/>
                </a:tc>
              </a:tr>
            </a:tbl>
          </a:graphicData>
        </a:graphic>
      </p:graphicFrame>
      <p:sp>
        <p:nvSpPr>
          <p:cNvPr id="21" name="TextBox 20"/>
          <p:cNvSpPr txBox="1"/>
          <p:nvPr/>
        </p:nvSpPr>
        <p:spPr>
          <a:xfrm>
            <a:off x="2520090" y="561618"/>
            <a:ext cx="5899432" cy="1815882"/>
          </a:xfrm>
          <a:prstGeom prst="rect">
            <a:avLst/>
          </a:prstGeom>
          <a:noFill/>
        </p:spPr>
        <p:txBody>
          <a:bodyPr wrap="square" rtlCol="0">
            <a:spAutoFit/>
          </a:bodyPr>
          <a:lstStyle/>
          <a:p>
            <a:pPr defTabSz="457200"/>
            <a:r>
              <a:rPr lang="en-US" sz="1600" b="1" i="1" kern="1200" dirty="0" smtClean="0">
                <a:solidFill>
                  <a:prstClr val="black"/>
                </a:solidFill>
                <a:latin typeface="Cambria"/>
                <a:ea typeface="+mn-ea"/>
                <a:cs typeface="Cambria"/>
              </a:rPr>
              <a:t>Copy the legend </a:t>
            </a:r>
            <a:r>
              <a:rPr lang="en-US" sz="1600" kern="1200" dirty="0" smtClean="0">
                <a:solidFill>
                  <a:prstClr val="black"/>
                </a:solidFill>
                <a:latin typeface="Cambria"/>
                <a:ea typeface="+mn-ea"/>
                <a:cs typeface="Cambria"/>
              </a:rPr>
              <a:t>you created on the last page to this page.</a:t>
            </a:r>
          </a:p>
          <a:p>
            <a:pPr defTabSz="457200"/>
            <a:endParaRPr lang="en-US" sz="1600" kern="1200" dirty="0">
              <a:solidFill>
                <a:prstClr val="black"/>
              </a:solidFill>
              <a:latin typeface="Cambria"/>
              <a:ea typeface="+mn-ea"/>
              <a:cs typeface="Cambria"/>
            </a:endParaRPr>
          </a:p>
          <a:p>
            <a:pPr defTabSz="457200"/>
            <a:r>
              <a:rPr lang="en-US" sz="1600" kern="1200" dirty="0" smtClean="0">
                <a:solidFill>
                  <a:prstClr val="black"/>
                </a:solidFill>
                <a:latin typeface="Cambria"/>
                <a:ea typeface="+mn-ea"/>
                <a:cs typeface="Cambria"/>
              </a:rPr>
              <a:t>Then, </a:t>
            </a:r>
            <a:r>
              <a:rPr lang="en-US" sz="1600" b="1" i="1" kern="1200" dirty="0" smtClean="0">
                <a:solidFill>
                  <a:prstClr val="black"/>
                </a:solidFill>
                <a:latin typeface="Cambria"/>
                <a:ea typeface="+mn-ea"/>
                <a:cs typeface="Cambria"/>
              </a:rPr>
              <a:t>translate</a:t>
            </a:r>
            <a:r>
              <a:rPr lang="en-US" sz="1600" kern="1200" dirty="0" smtClean="0">
                <a:solidFill>
                  <a:prstClr val="black"/>
                </a:solidFill>
                <a:latin typeface="Cambria"/>
                <a:ea typeface="+mn-ea"/>
                <a:cs typeface="Cambria"/>
              </a:rPr>
              <a:t> the instructions in Chart A to binary. </a:t>
            </a:r>
          </a:p>
          <a:p>
            <a:pPr defTabSz="457200"/>
            <a:endParaRPr lang="en-US" sz="1600" kern="1200" dirty="0">
              <a:solidFill>
                <a:prstClr val="black"/>
              </a:solidFill>
              <a:latin typeface="Cambria"/>
              <a:ea typeface="+mn-ea"/>
              <a:cs typeface="Cambria"/>
            </a:endParaRPr>
          </a:p>
          <a:p>
            <a:pPr defTabSz="457200"/>
            <a:r>
              <a:rPr lang="en-US" sz="1600" kern="1200" dirty="0" smtClean="0">
                <a:solidFill>
                  <a:prstClr val="black"/>
                </a:solidFill>
                <a:latin typeface="Cambria"/>
                <a:ea typeface="+mn-ea"/>
                <a:cs typeface="Cambria"/>
              </a:rPr>
              <a:t>Converting information into binary allows a computer to store it and communicate it. Computers use an </a:t>
            </a:r>
            <a:r>
              <a:rPr lang="en-US" sz="1600" i="1" kern="1200" dirty="0" smtClean="0">
                <a:solidFill>
                  <a:prstClr val="black"/>
                </a:solidFill>
                <a:latin typeface="Cambria"/>
                <a:ea typeface="+mn-ea"/>
                <a:cs typeface="Cambria"/>
              </a:rPr>
              <a:t>electric signal</a:t>
            </a:r>
            <a:r>
              <a:rPr lang="en-US" sz="1600" kern="1200" dirty="0" smtClean="0">
                <a:solidFill>
                  <a:prstClr val="black"/>
                </a:solidFill>
                <a:latin typeface="Cambria"/>
                <a:ea typeface="+mn-ea"/>
                <a:cs typeface="Cambria"/>
              </a:rPr>
              <a:t> to represent the 1s and </a:t>
            </a:r>
            <a:r>
              <a:rPr lang="en-US" sz="1600" i="1" kern="1200" dirty="0" smtClean="0">
                <a:solidFill>
                  <a:prstClr val="black"/>
                </a:solidFill>
                <a:latin typeface="Cambria"/>
                <a:ea typeface="+mn-ea"/>
                <a:cs typeface="Cambria"/>
              </a:rPr>
              <a:t>no signal</a:t>
            </a:r>
            <a:r>
              <a:rPr lang="en-US" sz="1600" kern="1200" dirty="0" smtClean="0">
                <a:solidFill>
                  <a:prstClr val="black"/>
                </a:solidFill>
                <a:latin typeface="Cambria"/>
                <a:ea typeface="+mn-ea"/>
                <a:cs typeface="Cambria"/>
              </a:rPr>
              <a:t> to represent the 0s. </a:t>
            </a:r>
            <a:endParaRPr lang="en-US" sz="1600" kern="1200" dirty="0">
              <a:solidFill>
                <a:prstClr val="black"/>
              </a:solidFill>
              <a:latin typeface="Cambria"/>
              <a:ea typeface="+mn-ea"/>
              <a:cs typeface="Cambria"/>
            </a:endParaRPr>
          </a:p>
        </p:txBody>
      </p:sp>
      <p:sp>
        <p:nvSpPr>
          <p:cNvPr id="12" name="Slide Number Placeholder 7"/>
          <p:cNvSpPr>
            <a:spLocks noGrp="1"/>
          </p:cNvSpPr>
          <p:nvPr>
            <p:ph type="sldNum" sz="quarter" idx="12"/>
          </p:nvPr>
        </p:nvSpPr>
        <p:spPr>
          <a:xfrm>
            <a:off x="6800458" y="6401302"/>
            <a:ext cx="2133600" cy="365125"/>
          </a:xfrm>
        </p:spPr>
        <p:txBody>
          <a:bodyPr/>
          <a:lstStyle/>
          <a:p>
            <a:fld id="{92586830-87D9-8B43-8F0E-8FD3FEDA1409}" type="slidenum">
              <a:rPr lang="en-US" sz="1800" smtClean="0">
                <a:solidFill>
                  <a:prstClr val="black">
                    <a:tint val="75000"/>
                  </a:prstClr>
                </a:solidFill>
              </a:rPr>
              <a:pPr/>
              <a:t>88</a:t>
            </a:fld>
            <a:endParaRPr lang="en-US" sz="1800" dirty="0">
              <a:solidFill>
                <a:prstClr val="black">
                  <a:tint val="75000"/>
                </a:prstClr>
              </a:solidFill>
            </a:endParaRPr>
          </a:p>
        </p:txBody>
      </p:sp>
      <p:sp>
        <p:nvSpPr>
          <p:cNvPr id="23" name="TextBox 22"/>
          <p:cNvSpPr txBox="1"/>
          <p:nvPr/>
        </p:nvSpPr>
        <p:spPr>
          <a:xfrm>
            <a:off x="568936" y="72202"/>
            <a:ext cx="1373994" cy="369332"/>
          </a:xfrm>
          <a:prstGeom prst="rect">
            <a:avLst/>
          </a:prstGeom>
          <a:noFill/>
        </p:spPr>
        <p:txBody>
          <a:bodyPr wrap="none" rtlCol="0">
            <a:spAutoFit/>
          </a:bodyPr>
          <a:lstStyle/>
          <a:p>
            <a:pPr algn="ctr" defTabSz="457200"/>
            <a:r>
              <a:rPr lang="en-US" sz="1800" b="1" kern="1200" dirty="0" smtClean="0">
                <a:solidFill>
                  <a:srgbClr val="1F497D">
                    <a:lumMod val="40000"/>
                    <a:lumOff val="60000"/>
                  </a:srgbClr>
                </a:solidFill>
                <a:latin typeface="Calibri"/>
                <a:ea typeface="+mn-ea"/>
                <a:cs typeface="+mn-cs"/>
              </a:rPr>
              <a:t>Your Legend</a:t>
            </a:r>
            <a:endParaRPr lang="en-US" sz="1800" b="1" kern="1200" dirty="0">
              <a:solidFill>
                <a:srgbClr val="1F497D">
                  <a:lumMod val="40000"/>
                  <a:lumOff val="60000"/>
                </a:srgbClr>
              </a:solidFill>
              <a:latin typeface="Calibri"/>
              <a:ea typeface="+mn-ea"/>
              <a:cs typeface="+mn-cs"/>
            </a:endParaRPr>
          </a:p>
        </p:txBody>
      </p:sp>
      <p:sp>
        <p:nvSpPr>
          <p:cNvPr id="24" name="TextBox 23"/>
          <p:cNvSpPr txBox="1"/>
          <p:nvPr/>
        </p:nvSpPr>
        <p:spPr>
          <a:xfrm>
            <a:off x="3837532" y="2702720"/>
            <a:ext cx="3076972" cy="307777"/>
          </a:xfrm>
          <a:prstGeom prst="rect">
            <a:avLst/>
          </a:prstGeom>
          <a:solidFill>
            <a:schemeClr val="bg1">
              <a:lumMod val="50000"/>
            </a:schemeClr>
          </a:solidFill>
        </p:spPr>
        <p:txBody>
          <a:bodyPr wrap="none" rtlCol="0">
            <a:spAutoFit/>
          </a:bodyPr>
          <a:lstStyle/>
          <a:p>
            <a:pPr algn="ctr" defTabSz="457200"/>
            <a:r>
              <a:rPr lang="en-US" kern="1200" dirty="0" smtClean="0">
                <a:solidFill>
                  <a:prstClr val="white"/>
                </a:solidFill>
                <a:latin typeface="Calibri"/>
                <a:ea typeface="+mn-ea"/>
                <a:cs typeface="+mn-cs"/>
              </a:rPr>
              <a:t>Chart B. Your team's binary Instructions</a:t>
            </a:r>
          </a:p>
        </p:txBody>
      </p:sp>
      <p:sp>
        <p:nvSpPr>
          <p:cNvPr id="25" name="TextBox 24"/>
          <p:cNvSpPr txBox="1"/>
          <p:nvPr/>
        </p:nvSpPr>
        <p:spPr>
          <a:xfrm rot="21318401">
            <a:off x="3639665" y="5399974"/>
            <a:ext cx="5098627" cy="769441"/>
          </a:xfrm>
          <a:prstGeom prst="rect">
            <a:avLst/>
          </a:prstGeom>
          <a:solidFill>
            <a:schemeClr val="bg1"/>
          </a:solidFill>
          <a:ln>
            <a:solidFill>
              <a:schemeClr val="bg1">
                <a:lumMod val="65000"/>
              </a:schemeClr>
            </a:solidFill>
          </a:ln>
        </p:spPr>
        <p:txBody>
          <a:bodyPr wrap="square" rtlCol="0">
            <a:spAutoFit/>
          </a:bodyPr>
          <a:lstStyle/>
          <a:p>
            <a:pPr algn="ctr" defTabSz="457200"/>
            <a:r>
              <a:rPr lang="en-US" sz="4400" kern="1200" dirty="0">
                <a:solidFill>
                  <a:prstClr val="black"/>
                </a:solidFill>
                <a:latin typeface="Calibri"/>
                <a:ea typeface="+mn-ea"/>
                <a:cs typeface="+mn-cs"/>
              </a:rPr>
              <a:t>&amp;</a:t>
            </a:r>
            <a:r>
              <a:rPr lang="en-US" sz="4400" kern="1200" dirty="0" smtClean="0">
                <a:solidFill>
                  <a:prstClr val="black"/>
                </a:solidFill>
                <a:latin typeface="Calibri"/>
                <a:ea typeface="+mn-ea"/>
                <a:cs typeface="+mn-cs"/>
              </a:rPr>
              <a:t> convert to binary…</a:t>
            </a:r>
            <a:endParaRPr lang="en-US" sz="4400" kern="1200" dirty="0">
              <a:solidFill>
                <a:prstClr val="black"/>
              </a:solidFill>
              <a:latin typeface="Calibri"/>
              <a:ea typeface="+mn-ea"/>
              <a:cs typeface="+mn-cs"/>
            </a:endParaRPr>
          </a:p>
        </p:txBody>
      </p:sp>
      <p:sp>
        <p:nvSpPr>
          <p:cNvPr id="2" name="Left Arrow 1"/>
          <p:cNvSpPr/>
          <p:nvPr/>
        </p:nvSpPr>
        <p:spPr>
          <a:xfrm>
            <a:off x="2214003" y="752947"/>
            <a:ext cx="1090143" cy="460759"/>
          </a:xfrm>
          <a:prstGeom prst="leftArrow">
            <a:avLst/>
          </a:prstGeom>
          <a:solidFill>
            <a:srgbClr val="CCECFF"/>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6" name="Left Arrow 25"/>
          <p:cNvSpPr/>
          <p:nvPr/>
        </p:nvSpPr>
        <p:spPr>
          <a:xfrm>
            <a:off x="2214003" y="2549738"/>
            <a:ext cx="1090143" cy="460759"/>
          </a:xfrm>
          <a:prstGeom prst="leftArrow">
            <a:avLst/>
          </a:prstGeom>
          <a:solidFill>
            <a:srgbClr val="CCECFF"/>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7" name="Left Arrow 26"/>
          <p:cNvSpPr/>
          <p:nvPr/>
        </p:nvSpPr>
        <p:spPr>
          <a:xfrm>
            <a:off x="2214003" y="2780117"/>
            <a:ext cx="1090143" cy="460759"/>
          </a:xfrm>
          <a:prstGeom prst="leftArrow">
            <a:avLst/>
          </a:prstGeom>
          <a:solidFill>
            <a:srgbClr val="CCECFF"/>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8" name="TextBox 27"/>
          <p:cNvSpPr txBox="1"/>
          <p:nvPr/>
        </p:nvSpPr>
        <p:spPr>
          <a:xfrm rot="21318401">
            <a:off x="3468816" y="325086"/>
            <a:ext cx="4099951" cy="1754326"/>
          </a:xfrm>
          <a:prstGeom prst="rect">
            <a:avLst/>
          </a:prstGeom>
          <a:solidFill>
            <a:schemeClr val="bg1"/>
          </a:solidFill>
          <a:ln>
            <a:solidFill>
              <a:schemeClr val="bg1">
                <a:lumMod val="65000"/>
              </a:schemeClr>
            </a:solidFill>
          </a:ln>
        </p:spPr>
        <p:txBody>
          <a:bodyPr wrap="square" rtlCol="0">
            <a:spAutoFit/>
          </a:bodyPr>
          <a:lstStyle/>
          <a:p>
            <a:pPr algn="ctr" defTabSz="457200"/>
            <a:r>
              <a:rPr lang="en-US" sz="5400" kern="1200" dirty="0" smtClean="0">
                <a:solidFill>
                  <a:prstClr val="black"/>
                </a:solidFill>
                <a:latin typeface="Calibri"/>
                <a:ea typeface="+mn-ea"/>
                <a:cs typeface="+mn-cs"/>
              </a:rPr>
              <a:t>Now, we fill the legend…</a:t>
            </a:r>
            <a:endParaRPr lang="en-US" sz="5400" kern="1200" dirty="0">
              <a:solidFill>
                <a:prstClr val="black"/>
              </a:solidFill>
              <a:latin typeface="Calibri"/>
              <a:ea typeface="+mn-ea"/>
              <a:cs typeface="+mn-cs"/>
            </a:endParaRPr>
          </a:p>
        </p:txBody>
      </p:sp>
      <p:graphicFrame>
        <p:nvGraphicFramePr>
          <p:cNvPr id="16" name="Table 15"/>
          <p:cNvGraphicFramePr>
            <a:graphicFrameLocks noGrp="1"/>
          </p:cNvGraphicFramePr>
          <p:nvPr>
            <p:extLst>
              <p:ext uri="{D42A27DB-BD31-4B8C-83A1-F6EECF244321}">
                <p14:modId xmlns:p14="http://schemas.microsoft.com/office/powerpoint/2010/main" val="359502168"/>
              </p:ext>
            </p:extLst>
          </p:nvPr>
        </p:nvGraphicFramePr>
        <p:xfrm>
          <a:off x="411590" y="4836498"/>
          <a:ext cx="1694456" cy="195426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Numbers</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0</a:t>
                      </a:r>
                    </a:p>
                  </a:txBody>
                  <a:tcPr marL="0" marR="0" marT="0" marB="0"/>
                </a:tc>
                <a:tc>
                  <a:txBody>
                    <a:bodyPr/>
                    <a:lstStyle/>
                    <a:p>
                      <a:pPr algn="ctr"/>
                      <a:r>
                        <a:rPr lang="en-US" sz="1000" dirty="0" smtClean="0"/>
                        <a:t>0000</a:t>
                      </a:r>
                      <a:endParaRPr lang="en-US" sz="1000" dirty="0"/>
                    </a:p>
                  </a:txBody>
                  <a:tcPr marL="0" marR="0" marT="0" marB="0"/>
                </a:tc>
              </a:tr>
              <a:tr h="219185">
                <a:tc>
                  <a:txBody>
                    <a:bodyPr/>
                    <a:lstStyle/>
                    <a:p>
                      <a:pPr algn="ctr"/>
                      <a:r>
                        <a:rPr lang="en-US" sz="1000" dirty="0" smtClean="0"/>
                        <a:t>1</a:t>
                      </a:r>
                      <a:endParaRPr lang="en-US" sz="1000" dirty="0"/>
                    </a:p>
                  </a:txBody>
                  <a:tcPr marL="0" marR="0" marT="0" marB="0"/>
                </a:tc>
                <a:tc>
                  <a:txBody>
                    <a:bodyPr/>
                    <a:lstStyle/>
                    <a:p>
                      <a:pPr algn="ctr"/>
                      <a:r>
                        <a:rPr lang="en-US" sz="1000" dirty="0" smtClean="0"/>
                        <a:t>0001</a:t>
                      </a:r>
                    </a:p>
                  </a:txBody>
                  <a:tcPr marL="0" marR="0" marT="0" marB="0"/>
                </a:tc>
              </a:tr>
              <a:tr h="219185">
                <a:tc>
                  <a:txBody>
                    <a:bodyPr/>
                    <a:lstStyle/>
                    <a:p>
                      <a:pPr algn="ctr"/>
                      <a:r>
                        <a:rPr lang="en-US" sz="1000" dirty="0" smtClean="0"/>
                        <a:t>2</a:t>
                      </a:r>
                      <a:endParaRPr lang="en-US" sz="1000" dirty="0"/>
                    </a:p>
                  </a:txBody>
                  <a:tcPr marL="0" marR="0" marT="0" marB="0"/>
                </a:tc>
                <a:tc>
                  <a:txBody>
                    <a:bodyPr/>
                    <a:lstStyle/>
                    <a:p>
                      <a:pPr algn="ctr"/>
                      <a:r>
                        <a:rPr lang="en-US" sz="1000" dirty="0" smtClean="0"/>
                        <a:t>0010</a:t>
                      </a:r>
                      <a:endParaRPr lang="en-US" sz="1000" dirty="0"/>
                    </a:p>
                  </a:txBody>
                  <a:tcPr marL="0" marR="0" marT="0" marB="0"/>
                </a:tc>
              </a:tr>
              <a:tr h="219185">
                <a:tc>
                  <a:txBody>
                    <a:bodyPr/>
                    <a:lstStyle/>
                    <a:p>
                      <a:pPr algn="ctr"/>
                      <a:r>
                        <a:rPr lang="en-US" sz="1000" dirty="0" smtClean="0"/>
                        <a:t>3</a:t>
                      </a:r>
                      <a:endParaRPr lang="en-US" sz="1000" dirty="0"/>
                    </a:p>
                  </a:txBody>
                  <a:tcPr marL="0" marR="0" marT="0" marB="0"/>
                </a:tc>
                <a:tc>
                  <a:txBody>
                    <a:bodyPr/>
                    <a:lstStyle/>
                    <a:p>
                      <a:pPr algn="ctr"/>
                      <a:r>
                        <a:rPr lang="en-US" sz="1000" dirty="0" smtClean="0"/>
                        <a:t>0011</a:t>
                      </a:r>
                      <a:endParaRPr lang="en-US" sz="1000" dirty="0"/>
                    </a:p>
                  </a:txBody>
                  <a:tcPr marL="0" marR="0" marT="0" marB="0"/>
                </a:tc>
              </a:tr>
              <a:tr h="219185">
                <a:tc>
                  <a:txBody>
                    <a:bodyPr/>
                    <a:lstStyle/>
                    <a:p>
                      <a:pPr algn="ctr"/>
                      <a:r>
                        <a:rPr lang="en-US" sz="1000" dirty="0" smtClean="0"/>
                        <a:t>4</a:t>
                      </a:r>
                      <a:endParaRPr lang="en-US" sz="1000" dirty="0"/>
                    </a:p>
                  </a:txBody>
                  <a:tcPr marL="0" marR="0" marT="0" marB="0"/>
                </a:tc>
                <a:tc>
                  <a:txBody>
                    <a:bodyPr/>
                    <a:lstStyle/>
                    <a:p>
                      <a:pPr algn="ctr"/>
                      <a:r>
                        <a:rPr lang="en-US" sz="1000" dirty="0" smtClean="0"/>
                        <a:t>0100</a:t>
                      </a:r>
                      <a:endParaRPr lang="en-US" sz="1000" dirty="0"/>
                    </a:p>
                  </a:txBody>
                  <a:tcPr marL="0" marR="0" marT="0" marB="0"/>
                </a:tc>
              </a:tr>
              <a:tr h="219185">
                <a:tc>
                  <a:txBody>
                    <a:bodyPr/>
                    <a:lstStyle/>
                    <a:p>
                      <a:pPr algn="ctr"/>
                      <a:r>
                        <a:rPr lang="en-US" sz="1000" dirty="0" smtClean="0"/>
                        <a:t>5</a:t>
                      </a:r>
                      <a:endParaRPr lang="en-US" sz="1000" dirty="0"/>
                    </a:p>
                  </a:txBody>
                  <a:tcPr marL="0" marR="0" marT="0" marB="0"/>
                </a:tc>
                <a:tc>
                  <a:txBody>
                    <a:bodyPr/>
                    <a:lstStyle/>
                    <a:p>
                      <a:pPr algn="ctr"/>
                      <a:r>
                        <a:rPr lang="en-US" sz="1000" dirty="0" smtClean="0"/>
                        <a:t>0101</a:t>
                      </a:r>
                      <a:endParaRPr lang="en-US" sz="1000" dirty="0"/>
                    </a:p>
                  </a:txBody>
                  <a:tcPr marL="0" marR="0" marT="0" marB="0"/>
                </a:tc>
              </a:tr>
              <a:tr h="219185">
                <a:tc>
                  <a:txBody>
                    <a:bodyPr/>
                    <a:lstStyle/>
                    <a:p>
                      <a:pPr algn="ctr"/>
                      <a:r>
                        <a:rPr lang="en-US" sz="1000" dirty="0" smtClean="0"/>
                        <a:t>6</a:t>
                      </a:r>
                      <a:endParaRPr lang="en-US" sz="1000" dirty="0"/>
                    </a:p>
                  </a:txBody>
                  <a:tcPr marL="0" marR="0" marT="0" marB="0"/>
                </a:tc>
                <a:tc>
                  <a:txBody>
                    <a:bodyPr/>
                    <a:lstStyle/>
                    <a:p>
                      <a:pPr algn="ctr"/>
                      <a:r>
                        <a:rPr lang="en-US" sz="1000" dirty="0" smtClean="0"/>
                        <a:t>0110</a:t>
                      </a:r>
                      <a:endParaRPr lang="en-US" sz="1000" dirty="0"/>
                    </a:p>
                  </a:txBody>
                  <a:tcPr marL="0" marR="0" marT="0" marB="0"/>
                </a:tc>
              </a:tr>
              <a:tr h="219185">
                <a:tc>
                  <a:txBody>
                    <a:bodyPr/>
                    <a:lstStyle/>
                    <a:p>
                      <a:pPr algn="ctr"/>
                      <a:r>
                        <a:rPr lang="en-US" sz="1000" dirty="0" smtClean="0"/>
                        <a:t>7</a:t>
                      </a:r>
                      <a:endParaRPr lang="en-US" sz="1000" dirty="0"/>
                    </a:p>
                  </a:txBody>
                  <a:tcPr marL="0" marR="0" marT="0" marB="0"/>
                </a:tc>
                <a:tc>
                  <a:txBody>
                    <a:bodyPr/>
                    <a:lstStyle/>
                    <a:p>
                      <a:pPr algn="ctr"/>
                      <a:r>
                        <a:rPr lang="en-US" sz="1000" dirty="0" smtClean="0"/>
                        <a:t>0111</a:t>
                      </a:r>
                      <a:endParaRPr lang="en-US" sz="1000" dirty="0"/>
                    </a:p>
                  </a:txBody>
                  <a:tcPr marL="0" marR="0" marT="0" marB="0"/>
                </a:tc>
              </a:tr>
            </a:tbl>
          </a:graphicData>
        </a:graphic>
      </p:graphicFrame>
    </p:spTree>
    <p:extLst>
      <p:ext uri="{BB962C8B-B14F-4D97-AF65-F5344CB8AC3E}">
        <p14:creationId xmlns:p14="http://schemas.microsoft.com/office/powerpoint/2010/main" val="205215070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6"/>
          <p:cNvGraphicFramePr>
            <a:graphicFrameLocks/>
          </p:cNvGraphicFramePr>
          <p:nvPr>
            <p:extLst>
              <p:ext uri="{D42A27DB-BD31-4B8C-83A1-F6EECF244321}">
                <p14:modId xmlns:p14="http://schemas.microsoft.com/office/powerpoint/2010/main" val="1533634132"/>
              </p:ext>
            </p:extLst>
          </p:nvPr>
        </p:nvGraphicFramePr>
        <p:xfrm>
          <a:off x="2520089" y="3050356"/>
          <a:ext cx="5899432" cy="3592930"/>
        </p:xfrm>
        <a:graphic>
          <a:graphicData uri="http://schemas.openxmlformats.org/drawingml/2006/table">
            <a:tbl>
              <a:tblPr firstRow="1" bandRow="1">
                <a:tableStyleId>{9D7B26C5-4107-4FEC-AEDC-1716B250A1EF}</a:tableStyleId>
              </a:tblPr>
              <a:tblGrid>
                <a:gridCol w="804613"/>
                <a:gridCol w="1110215"/>
                <a:gridCol w="1044989"/>
                <a:gridCol w="1090992"/>
                <a:gridCol w="909158"/>
                <a:gridCol w="939465"/>
              </a:tblGrid>
              <a:tr h="326630">
                <a:tc>
                  <a:txBody>
                    <a:bodyPr/>
                    <a:lstStyle/>
                    <a:p>
                      <a:r>
                        <a:rPr lang="en-US" sz="1400" dirty="0" smtClean="0"/>
                        <a:t>Block</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Color</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Brick Type</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Orientation</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X</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Y</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solidFill>
                            <a:srgbClr val="7F7F7F"/>
                          </a:solidFill>
                        </a:rPr>
                        <a:t>Sample</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001</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010100</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00</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0110</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0100</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r>
              <a:tr h="326630">
                <a:tc>
                  <a:txBody>
                    <a:bodyPr/>
                    <a:lstStyle/>
                    <a:p>
                      <a:pPr algn="ctr"/>
                      <a:r>
                        <a:rPr lang="en-US" sz="1400" dirty="0" smtClean="0"/>
                        <a:t>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001    </a:t>
                      </a:r>
                      <a:r>
                        <a:rPr lang="en-US" sz="1400" b="0" dirty="0" smtClean="0"/>
                        <a:t>(Red)</a:t>
                      </a:r>
                      <a:endParaRPr lang="en-US" sz="14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010011</a:t>
                      </a:r>
                      <a:r>
                        <a:rPr lang="en-US" sz="1400" b="1" baseline="0" dirty="0" smtClean="0"/>
                        <a:t> </a:t>
                      </a:r>
                      <a:r>
                        <a:rPr lang="en-US" sz="1050" b="0" baseline="0" dirty="0" smtClean="0"/>
                        <a:t>(</a:t>
                      </a:r>
                      <a:r>
                        <a:rPr lang="en-US" sz="1050" b="0" dirty="0" smtClean="0"/>
                        <a:t>2x3)</a:t>
                      </a:r>
                      <a:endParaRPr lang="en-US" sz="14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01     </a:t>
                      </a:r>
                      <a:r>
                        <a:rPr lang="en-US" sz="1100" b="0" dirty="0" smtClean="0"/>
                        <a:t>Vertical</a:t>
                      </a:r>
                      <a:endParaRPr lang="en-US" sz="11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0000     </a:t>
                      </a:r>
                      <a:r>
                        <a:rPr kumimoji="0" lang="en-US" sz="1100" b="0" i="0" u="none" strike="noStrike" kern="1200" cap="none" spc="0" normalizeH="0" baseline="0" noProof="0" dirty="0" smtClean="0">
                          <a:ln>
                            <a:noFill/>
                          </a:ln>
                          <a:solidFill>
                            <a:prstClr val="black"/>
                          </a:solidFill>
                          <a:effectLst/>
                          <a:uLnTx/>
                          <a:uFillTx/>
                          <a:latin typeface="+mn-lt"/>
                          <a:ea typeface="+mn-ea"/>
                          <a:cs typeface="+mn-cs"/>
                        </a:rPr>
                        <a:t>(0)</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0000     </a:t>
                      </a:r>
                      <a:r>
                        <a:rPr kumimoji="0" lang="en-US" sz="1100" b="0" i="0" u="none" strike="noStrike" kern="1200" cap="none" spc="0" normalizeH="0" baseline="0" noProof="0" dirty="0" smtClean="0">
                          <a:ln>
                            <a:noFill/>
                          </a:ln>
                          <a:solidFill>
                            <a:prstClr val="black"/>
                          </a:solidFill>
                          <a:effectLst/>
                          <a:uLnTx/>
                          <a:uFillTx/>
                          <a:latin typeface="+mn-lt"/>
                          <a:ea typeface="+mn-ea"/>
                          <a:cs typeface="+mn-cs"/>
                        </a:rPr>
                        <a:t>(0)</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010  </a:t>
                      </a:r>
                      <a:r>
                        <a:rPr lang="en-US" sz="1400" b="1" baseline="0" dirty="0" smtClean="0"/>
                        <a:t> </a:t>
                      </a:r>
                      <a:r>
                        <a:rPr lang="en-US" sz="1100" b="0" baseline="0" dirty="0" smtClean="0"/>
                        <a:t>(</a:t>
                      </a:r>
                      <a:r>
                        <a:rPr lang="en-US" sz="1100" b="0" dirty="0" smtClean="0"/>
                        <a:t>Yellow)</a:t>
                      </a:r>
                      <a:endParaRPr lang="en-US" sz="14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010011</a:t>
                      </a:r>
                      <a:r>
                        <a:rPr lang="en-US" sz="1400" b="1" baseline="0" dirty="0" smtClean="0"/>
                        <a:t> </a:t>
                      </a:r>
                      <a:r>
                        <a:rPr lang="en-US" sz="1050" b="0" baseline="0" dirty="0" smtClean="0"/>
                        <a:t>(</a:t>
                      </a:r>
                      <a:r>
                        <a:rPr lang="en-US" sz="1050" b="0" dirty="0" smtClean="0"/>
                        <a:t>2x3)</a:t>
                      </a:r>
                      <a:endParaRPr lang="en-US" sz="1400" b="0" dirty="0" smtClean="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00   </a:t>
                      </a:r>
                      <a:r>
                        <a:rPr lang="en-US" sz="1100" b="0" dirty="0" smtClean="0"/>
                        <a:t>Horizontal</a:t>
                      </a:r>
                      <a:endParaRPr lang="en-US" sz="14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0010     </a:t>
                      </a:r>
                      <a:r>
                        <a:rPr kumimoji="0" lang="en-US" sz="1100" b="0" i="0" u="none" strike="noStrike" kern="1200" cap="none" spc="0" normalizeH="0" baseline="0" noProof="0" dirty="0" smtClean="0">
                          <a:ln>
                            <a:noFill/>
                          </a:ln>
                          <a:solidFill>
                            <a:prstClr val="black"/>
                          </a:solidFill>
                          <a:effectLst/>
                          <a:uLnTx/>
                          <a:uFillTx/>
                          <a:latin typeface="+mn-lt"/>
                          <a:ea typeface="+mn-ea"/>
                          <a:cs typeface="+mn-cs"/>
                        </a:rPr>
                        <a:t>(2)</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0000     </a:t>
                      </a:r>
                      <a:r>
                        <a:rPr kumimoji="0" lang="en-US" sz="1100" b="0" i="0" u="none" strike="noStrike" kern="1200" cap="none" spc="0" normalizeH="0" baseline="0" noProof="0" dirty="0" smtClean="0">
                          <a:ln>
                            <a:noFill/>
                          </a:ln>
                          <a:solidFill>
                            <a:prstClr val="black"/>
                          </a:solidFill>
                          <a:effectLst/>
                          <a:uLnTx/>
                          <a:uFillTx/>
                          <a:latin typeface="+mn-lt"/>
                          <a:ea typeface="+mn-ea"/>
                          <a:cs typeface="+mn-cs"/>
                        </a:rPr>
                        <a:t>(0)</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2</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010   </a:t>
                      </a:r>
                      <a:r>
                        <a:rPr lang="en-US" sz="1100" b="0" dirty="0" smtClean="0"/>
                        <a:t>(Yellow)</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010010</a:t>
                      </a:r>
                      <a:r>
                        <a:rPr lang="en-US" sz="1400" b="1" baseline="0" dirty="0" smtClean="0"/>
                        <a:t> </a:t>
                      </a:r>
                      <a:r>
                        <a:rPr lang="en-US" sz="1050" b="0" baseline="0" dirty="0" smtClean="0"/>
                        <a:t>(</a:t>
                      </a:r>
                      <a:r>
                        <a:rPr lang="en-US" sz="1050" b="0" dirty="0" smtClean="0"/>
                        <a:t>2x2)</a:t>
                      </a:r>
                      <a:endParaRPr lang="en-US" sz="1400" b="0" dirty="0" smtClean="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01     </a:t>
                      </a:r>
                      <a:r>
                        <a:rPr lang="en-US" sz="1100" b="0" dirty="0" smtClean="0"/>
                        <a:t>Vertical</a:t>
                      </a:r>
                      <a:endParaRPr lang="en-US" sz="14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0001     </a:t>
                      </a:r>
                      <a:r>
                        <a:rPr kumimoji="0" lang="en-US" sz="1100" b="0" i="0" u="none" strike="noStrike" kern="1200" cap="none" spc="0" normalizeH="0" baseline="0" noProof="0" dirty="0" smtClean="0">
                          <a:ln>
                            <a:noFill/>
                          </a:ln>
                          <a:solidFill>
                            <a:prstClr val="black"/>
                          </a:solidFill>
                          <a:effectLst/>
                          <a:uLnTx/>
                          <a:uFillTx/>
                          <a:latin typeface="+mn-lt"/>
                          <a:ea typeface="+mn-ea"/>
                          <a:cs typeface="+mn-cs"/>
                        </a:rPr>
                        <a:t>(1)</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0001     </a:t>
                      </a:r>
                      <a:r>
                        <a:rPr kumimoji="0" lang="en-US" sz="1100" b="0" i="0" u="none" strike="noStrike" kern="1200" cap="none" spc="0" normalizeH="0" baseline="0" noProof="0" dirty="0" smtClean="0">
                          <a:ln>
                            <a:noFill/>
                          </a:ln>
                          <a:solidFill>
                            <a:prstClr val="black"/>
                          </a:solidFill>
                          <a:effectLst/>
                          <a:uLnTx/>
                          <a:uFillTx/>
                          <a:latin typeface="+mn-lt"/>
                          <a:ea typeface="+mn-ea"/>
                          <a:cs typeface="+mn-cs"/>
                        </a:rPr>
                        <a:t>(1)</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3</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001    </a:t>
                      </a:r>
                      <a:r>
                        <a:rPr lang="en-US" sz="1400" b="0" dirty="0" smtClean="0"/>
                        <a:t>(Red)</a:t>
                      </a:r>
                      <a:endParaRPr lang="en-US" sz="14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010010</a:t>
                      </a:r>
                      <a:r>
                        <a:rPr lang="en-US" sz="1400" b="1" baseline="0" dirty="0" smtClean="0"/>
                        <a:t> </a:t>
                      </a:r>
                      <a:r>
                        <a:rPr lang="en-US" sz="1050" b="0" baseline="0" dirty="0" smtClean="0"/>
                        <a:t>(</a:t>
                      </a:r>
                      <a:r>
                        <a:rPr lang="en-US" sz="1050" b="0" dirty="0" smtClean="0"/>
                        <a:t>2x2)</a:t>
                      </a:r>
                      <a:endParaRPr lang="en-US" sz="1400" b="0" dirty="0" smtClean="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01     </a:t>
                      </a:r>
                      <a:r>
                        <a:rPr lang="en-US" sz="1100" b="0" dirty="0" smtClean="0"/>
                        <a:t>Vertical</a:t>
                      </a:r>
                      <a:endParaRPr lang="en-US" sz="14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0001     </a:t>
                      </a:r>
                      <a:r>
                        <a:rPr kumimoji="0" lang="en-US" sz="1100" b="0" i="0" u="none" strike="noStrike" kern="1200" cap="none" spc="0" normalizeH="0" baseline="0" noProof="0" dirty="0" smtClean="0">
                          <a:ln>
                            <a:noFill/>
                          </a:ln>
                          <a:solidFill>
                            <a:prstClr val="black"/>
                          </a:solidFill>
                          <a:effectLst/>
                          <a:uLnTx/>
                          <a:uFillTx/>
                          <a:latin typeface="+mn-lt"/>
                          <a:ea typeface="+mn-ea"/>
                          <a:cs typeface="+mn-cs"/>
                        </a:rPr>
                        <a:t>(1)</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0010     </a:t>
                      </a:r>
                      <a:r>
                        <a:rPr kumimoji="0" lang="en-US" sz="1100" b="0" i="0" u="none" strike="noStrike" kern="1200" cap="none" spc="0" normalizeH="0" baseline="0" noProof="0" dirty="0" smtClean="0">
                          <a:ln>
                            <a:noFill/>
                          </a:ln>
                          <a:solidFill>
                            <a:prstClr val="black"/>
                          </a:solidFill>
                          <a:effectLst/>
                          <a:uLnTx/>
                          <a:uFillTx/>
                          <a:latin typeface="+mn-lt"/>
                          <a:ea typeface="+mn-ea"/>
                          <a:cs typeface="+mn-cs"/>
                        </a:rPr>
                        <a:t>(2)</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4</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5</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6</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7</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8</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2214026533"/>
              </p:ext>
            </p:extLst>
          </p:nvPr>
        </p:nvGraphicFramePr>
        <p:xfrm>
          <a:off x="411590" y="4197340"/>
          <a:ext cx="1694456" cy="63915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Orientation</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Horizontal</a:t>
                      </a:r>
                      <a:endParaRPr lang="en-US" sz="1000" dirty="0"/>
                    </a:p>
                  </a:txBody>
                  <a:tcPr marL="0" marR="0" marT="0" marB="0"/>
                </a:tc>
                <a:tc>
                  <a:txBody>
                    <a:bodyPr/>
                    <a:lstStyle/>
                    <a:p>
                      <a:pPr algn="ctr"/>
                      <a:r>
                        <a:rPr lang="en-US" sz="1000" dirty="0" smtClean="0"/>
                        <a:t>00</a:t>
                      </a:r>
                      <a:endParaRPr lang="en-US" sz="1000" dirty="0"/>
                    </a:p>
                  </a:txBody>
                  <a:tcPr marL="0" marR="0" marT="0" marB="0"/>
                </a:tc>
              </a:tr>
              <a:tr h="219185">
                <a:tc>
                  <a:txBody>
                    <a:bodyPr/>
                    <a:lstStyle/>
                    <a:p>
                      <a:pPr algn="ctr"/>
                      <a:r>
                        <a:rPr lang="en-US" sz="1000" dirty="0" smtClean="0"/>
                        <a:t>Vertical</a:t>
                      </a:r>
                      <a:endParaRPr lang="en-US" sz="1000" dirty="0"/>
                    </a:p>
                  </a:txBody>
                  <a:tcPr marL="0" marR="0" marT="0" marB="0"/>
                </a:tc>
                <a:tc>
                  <a:txBody>
                    <a:bodyPr/>
                    <a:lstStyle/>
                    <a:p>
                      <a:pPr algn="ctr"/>
                      <a:r>
                        <a:rPr lang="en-US" sz="1000" dirty="0" smtClean="0"/>
                        <a:t>01</a:t>
                      </a:r>
                      <a:endParaRPr lang="en-US" sz="1000" dirty="0"/>
                    </a:p>
                  </a:txBody>
                  <a:tcPr marL="0" marR="0" marT="0" marB="0"/>
                </a:tc>
              </a:tr>
            </a:tbl>
          </a:graphicData>
        </a:graphic>
      </p:graphicFrame>
      <p:sp>
        <p:nvSpPr>
          <p:cNvPr id="21" name="TextBox 20"/>
          <p:cNvSpPr txBox="1"/>
          <p:nvPr/>
        </p:nvSpPr>
        <p:spPr>
          <a:xfrm>
            <a:off x="2520090" y="561618"/>
            <a:ext cx="5899432" cy="1815882"/>
          </a:xfrm>
          <a:prstGeom prst="rect">
            <a:avLst/>
          </a:prstGeom>
          <a:noFill/>
        </p:spPr>
        <p:txBody>
          <a:bodyPr wrap="square" rtlCol="0">
            <a:spAutoFit/>
          </a:bodyPr>
          <a:lstStyle/>
          <a:p>
            <a:pPr defTabSz="457200"/>
            <a:r>
              <a:rPr lang="en-US" sz="1600" b="1" i="1" kern="1200" dirty="0" smtClean="0">
                <a:solidFill>
                  <a:prstClr val="black"/>
                </a:solidFill>
                <a:latin typeface="Cambria"/>
                <a:ea typeface="+mn-ea"/>
                <a:cs typeface="Cambria"/>
              </a:rPr>
              <a:t>Copy the legend </a:t>
            </a:r>
            <a:r>
              <a:rPr lang="en-US" sz="1600" kern="1200" dirty="0" smtClean="0">
                <a:solidFill>
                  <a:prstClr val="black"/>
                </a:solidFill>
                <a:latin typeface="Cambria"/>
                <a:ea typeface="+mn-ea"/>
                <a:cs typeface="Cambria"/>
              </a:rPr>
              <a:t>you created on the last page to this page.</a:t>
            </a:r>
          </a:p>
          <a:p>
            <a:pPr defTabSz="457200"/>
            <a:endParaRPr lang="en-US" sz="1600" kern="1200" dirty="0">
              <a:solidFill>
                <a:prstClr val="black"/>
              </a:solidFill>
              <a:latin typeface="Cambria"/>
              <a:ea typeface="+mn-ea"/>
              <a:cs typeface="Cambria"/>
            </a:endParaRPr>
          </a:p>
          <a:p>
            <a:pPr defTabSz="457200"/>
            <a:r>
              <a:rPr lang="en-US" sz="1600" kern="1200" dirty="0" smtClean="0">
                <a:solidFill>
                  <a:prstClr val="black"/>
                </a:solidFill>
                <a:latin typeface="Cambria"/>
                <a:ea typeface="+mn-ea"/>
                <a:cs typeface="Cambria"/>
              </a:rPr>
              <a:t>Then, </a:t>
            </a:r>
            <a:r>
              <a:rPr lang="en-US" sz="1600" b="1" i="1" kern="1200" dirty="0" smtClean="0">
                <a:solidFill>
                  <a:prstClr val="black"/>
                </a:solidFill>
                <a:latin typeface="Cambria"/>
                <a:ea typeface="+mn-ea"/>
                <a:cs typeface="Cambria"/>
              </a:rPr>
              <a:t>translate</a:t>
            </a:r>
            <a:r>
              <a:rPr lang="en-US" sz="1600" kern="1200" dirty="0" smtClean="0">
                <a:solidFill>
                  <a:prstClr val="black"/>
                </a:solidFill>
                <a:latin typeface="Cambria"/>
                <a:ea typeface="+mn-ea"/>
                <a:cs typeface="Cambria"/>
              </a:rPr>
              <a:t> the instructions in Chart A to binary. </a:t>
            </a:r>
          </a:p>
          <a:p>
            <a:pPr defTabSz="457200"/>
            <a:endParaRPr lang="en-US" sz="1600" kern="1200" dirty="0">
              <a:solidFill>
                <a:prstClr val="black"/>
              </a:solidFill>
              <a:latin typeface="Cambria"/>
              <a:ea typeface="+mn-ea"/>
              <a:cs typeface="Cambria"/>
            </a:endParaRPr>
          </a:p>
          <a:p>
            <a:pPr defTabSz="457200"/>
            <a:r>
              <a:rPr lang="en-US" sz="1600" kern="1200" dirty="0" smtClean="0">
                <a:solidFill>
                  <a:prstClr val="black"/>
                </a:solidFill>
                <a:latin typeface="Cambria"/>
                <a:ea typeface="+mn-ea"/>
                <a:cs typeface="Cambria"/>
              </a:rPr>
              <a:t>Converting information into binary allows a computer to store it and communicate it. Computers use an </a:t>
            </a:r>
            <a:r>
              <a:rPr lang="en-US" sz="1600" i="1" kern="1200" dirty="0" smtClean="0">
                <a:solidFill>
                  <a:prstClr val="black"/>
                </a:solidFill>
                <a:latin typeface="Cambria"/>
                <a:ea typeface="+mn-ea"/>
                <a:cs typeface="Cambria"/>
              </a:rPr>
              <a:t>electric signal</a:t>
            </a:r>
            <a:r>
              <a:rPr lang="en-US" sz="1600" kern="1200" dirty="0" smtClean="0">
                <a:solidFill>
                  <a:prstClr val="black"/>
                </a:solidFill>
                <a:latin typeface="Cambria"/>
                <a:ea typeface="+mn-ea"/>
                <a:cs typeface="Cambria"/>
              </a:rPr>
              <a:t> to represent the 1s and </a:t>
            </a:r>
            <a:r>
              <a:rPr lang="en-US" sz="1600" i="1" kern="1200" dirty="0" smtClean="0">
                <a:solidFill>
                  <a:prstClr val="black"/>
                </a:solidFill>
                <a:latin typeface="Cambria"/>
                <a:ea typeface="+mn-ea"/>
                <a:cs typeface="Cambria"/>
              </a:rPr>
              <a:t>no signal</a:t>
            </a:r>
            <a:r>
              <a:rPr lang="en-US" sz="1600" kern="1200" dirty="0" smtClean="0">
                <a:solidFill>
                  <a:prstClr val="black"/>
                </a:solidFill>
                <a:latin typeface="Cambria"/>
                <a:ea typeface="+mn-ea"/>
                <a:cs typeface="Cambria"/>
              </a:rPr>
              <a:t> to represent the 0s. </a:t>
            </a:r>
            <a:endParaRPr lang="en-US" sz="1600" kern="1200" dirty="0">
              <a:solidFill>
                <a:prstClr val="black"/>
              </a:solidFill>
              <a:latin typeface="Cambria"/>
              <a:ea typeface="+mn-ea"/>
              <a:cs typeface="Cambria"/>
            </a:endParaRPr>
          </a:p>
        </p:txBody>
      </p:sp>
      <p:sp>
        <p:nvSpPr>
          <p:cNvPr id="12" name="Slide Number Placeholder 7"/>
          <p:cNvSpPr>
            <a:spLocks noGrp="1"/>
          </p:cNvSpPr>
          <p:nvPr>
            <p:ph type="sldNum" sz="quarter" idx="12"/>
          </p:nvPr>
        </p:nvSpPr>
        <p:spPr>
          <a:xfrm>
            <a:off x="6800458" y="6401302"/>
            <a:ext cx="2133600" cy="365125"/>
          </a:xfrm>
        </p:spPr>
        <p:txBody>
          <a:bodyPr/>
          <a:lstStyle/>
          <a:p>
            <a:fld id="{92586830-87D9-8B43-8F0E-8FD3FEDA1409}" type="slidenum">
              <a:rPr lang="en-US" sz="1800" smtClean="0">
                <a:solidFill>
                  <a:prstClr val="black">
                    <a:tint val="75000"/>
                  </a:prstClr>
                </a:solidFill>
              </a:rPr>
              <a:pPr/>
              <a:t>89</a:t>
            </a:fld>
            <a:endParaRPr lang="en-US" sz="1800" dirty="0">
              <a:solidFill>
                <a:prstClr val="black">
                  <a:tint val="75000"/>
                </a:prstClr>
              </a:solidFill>
            </a:endParaRPr>
          </a:p>
        </p:txBody>
      </p:sp>
      <p:sp>
        <p:nvSpPr>
          <p:cNvPr id="23" name="TextBox 22"/>
          <p:cNvSpPr txBox="1"/>
          <p:nvPr/>
        </p:nvSpPr>
        <p:spPr>
          <a:xfrm>
            <a:off x="568936" y="72202"/>
            <a:ext cx="1373994" cy="369332"/>
          </a:xfrm>
          <a:prstGeom prst="rect">
            <a:avLst/>
          </a:prstGeom>
          <a:noFill/>
        </p:spPr>
        <p:txBody>
          <a:bodyPr wrap="none" rtlCol="0">
            <a:spAutoFit/>
          </a:bodyPr>
          <a:lstStyle/>
          <a:p>
            <a:pPr algn="ctr" defTabSz="457200"/>
            <a:r>
              <a:rPr lang="en-US" sz="1800" b="1" kern="1200" dirty="0" smtClean="0">
                <a:solidFill>
                  <a:srgbClr val="1F497D">
                    <a:lumMod val="40000"/>
                    <a:lumOff val="60000"/>
                  </a:srgbClr>
                </a:solidFill>
                <a:latin typeface="Calibri"/>
                <a:ea typeface="+mn-ea"/>
                <a:cs typeface="+mn-cs"/>
              </a:rPr>
              <a:t>Your Legend</a:t>
            </a:r>
            <a:endParaRPr lang="en-US" sz="1800" b="1" kern="1200" dirty="0">
              <a:solidFill>
                <a:srgbClr val="1F497D">
                  <a:lumMod val="40000"/>
                  <a:lumOff val="60000"/>
                </a:srgbClr>
              </a:solidFill>
              <a:latin typeface="Calibri"/>
              <a:ea typeface="+mn-ea"/>
              <a:cs typeface="+mn-cs"/>
            </a:endParaRPr>
          </a:p>
        </p:txBody>
      </p:sp>
      <p:sp>
        <p:nvSpPr>
          <p:cNvPr id="24" name="TextBox 23"/>
          <p:cNvSpPr txBox="1"/>
          <p:nvPr/>
        </p:nvSpPr>
        <p:spPr>
          <a:xfrm>
            <a:off x="3837532" y="2702720"/>
            <a:ext cx="3076972" cy="307777"/>
          </a:xfrm>
          <a:prstGeom prst="rect">
            <a:avLst/>
          </a:prstGeom>
          <a:solidFill>
            <a:schemeClr val="bg1">
              <a:lumMod val="50000"/>
            </a:schemeClr>
          </a:solidFill>
        </p:spPr>
        <p:txBody>
          <a:bodyPr wrap="none" rtlCol="0">
            <a:spAutoFit/>
          </a:bodyPr>
          <a:lstStyle/>
          <a:p>
            <a:pPr algn="ctr" defTabSz="457200"/>
            <a:r>
              <a:rPr lang="en-US" kern="1200" dirty="0" smtClean="0">
                <a:solidFill>
                  <a:prstClr val="white"/>
                </a:solidFill>
                <a:latin typeface="Calibri"/>
                <a:ea typeface="+mn-ea"/>
                <a:cs typeface="+mn-cs"/>
              </a:rPr>
              <a:t>Chart B. Your team's binary Instructions</a:t>
            </a:r>
          </a:p>
        </p:txBody>
      </p:sp>
      <p:sp>
        <p:nvSpPr>
          <p:cNvPr id="11" name="TextBox 10"/>
          <p:cNvSpPr txBox="1"/>
          <p:nvPr/>
        </p:nvSpPr>
        <p:spPr>
          <a:xfrm rot="21318401">
            <a:off x="3641340" y="5363887"/>
            <a:ext cx="4099951" cy="923330"/>
          </a:xfrm>
          <a:prstGeom prst="rect">
            <a:avLst/>
          </a:prstGeom>
          <a:solidFill>
            <a:schemeClr val="bg1"/>
          </a:solidFill>
          <a:ln>
            <a:solidFill>
              <a:schemeClr val="bg1">
                <a:lumMod val="65000"/>
              </a:schemeClr>
            </a:solidFill>
          </a:ln>
        </p:spPr>
        <p:txBody>
          <a:bodyPr wrap="square" rtlCol="0">
            <a:spAutoFit/>
          </a:bodyPr>
          <a:lstStyle/>
          <a:p>
            <a:pPr algn="ctr" defTabSz="457200"/>
            <a:r>
              <a:rPr lang="en-US" sz="5400" kern="1200" dirty="0" smtClean="0">
                <a:solidFill>
                  <a:prstClr val="black"/>
                </a:solidFill>
                <a:latin typeface="Calibri"/>
                <a:ea typeface="+mn-ea"/>
                <a:cs typeface="+mn-cs"/>
              </a:rPr>
              <a:t>My answer…</a:t>
            </a:r>
            <a:endParaRPr lang="en-US" sz="5400" kern="1200" dirty="0">
              <a:solidFill>
                <a:prstClr val="black"/>
              </a:solidFill>
              <a:latin typeface="Calibri"/>
              <a:ea typeface="+mn-ea"/>
              <a:cs typeface="+mn-cs"/>
            </a:endParaRPr>
          </a:p>
        </p:txBody>
      </p:sp>
      <p:graphicFrame>
        <p:nvGraphicFramePr>
          <p:cNvPr id="13" name="Table 12"/>
          <p:cNvGraphicFramePr>
            <a:graphicFrameLocks noGrp="1"/>
          </p:cNvGraphicFramePr>
          <p:nvPr>
            <p:extLst>
              <p:ext uri="{D42A27DB-BD31-4B8C-83A1-F6EECF244321}">
                <p14:modId xmlns:p14="http://schemas.microsoft.com/office/powerpoint/2010/main" val="3248087977"/>
              </p:ext>
            </p:extLst>
          </p:nvPr>
        </p:nvGraphicFramePr>
        <p:xfrm>
          <a:off x="411590" y="464010"/>
          <a:ext cx="1694456" cy="1735083"/>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Color</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Red</a:t>
                      </a:r>
                      <a:endParaRPr lang="en-US" sz="1000" dirty="0"/>
                    </a:p>
                  </a:txBody>
                  <a:tcPr marL="0" marR="0" marT="0" marB="0"/>
                </a:tc>
                <a:tc>
                  <a:txBody>
                    <a:bodyPr/>
                    <a:lstStyle/>
                    <a:p>
                      <a:pPr algn="ctr"/>
                      <a:r>
                        <a:rPr lang="en-US" sz="1000" dirty="0" smtClean="0"/>
                        <a:t>001</a:t>
                      </a:r>
                      <a:endParaRPr lang="en-US" sz="1000" dirty="0"/>
                    </a:p>
                  </a:txBody>
                  <a:tcPr marL="0" marR="0" marT="0" marB="0"/>
                </a:tc>
              </a:tr>
              <a:tr h="219185">
                <a:tc>
                  <a:txBody>
                    <a:bodyPr/>
                    <a:lstStyle/>
                    <a:p>
                      <a:pPr algn="ctr"/>
                      <a:r>
                        <a:rPr lang="en-US" sz="1000" dirty="0" smtClean="0"/>
                        <a:t>Yellow</a:t>
                      </a:r>
                      <a:endParaRPr lang="en-US" sz="1000" dirty="0"/>
                    </a:p>
                  </a:txBody>
                  <a:tcPr marL="0" marR="0" marT="0" marB="0"/>
                </a:tc>
                <a:tc>
                  <a:txBody>
                    <a:bodyPr/>
                    <a:lstStyle/>
                    <a:p>
                      <a:pPr algn="ctr"/>
                      <a:r>
                        <a:rPr lang="en-US" sz="1000" dirty="0" smtClean="0"/>
                        <a:t>010</a:t>
                      </a: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1611097169"/>
              </p:ext>
            </p:extLst>
          </p:nvPr>
        </p:nvGraphicFramePr>
        <p:xfrm>
          <a:off x="411590" y="2243072"/>
          <a:ext cx="1694456" cy="195426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Brick</a:t>
                      </a:r>
                      <a:r>
                        <a:rPr lang="en-US" sz="1000" baseline="0" dirty="0" smtClean="0"/>
                        <a:t> Type</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2 x 4</a:t>
                      </a:r>
                      <a:endParaRPr lang="en-US" sz="1000" dirty="0"/>
                    </a:p>
                  </a:txBody>
                  <a:tcPr marL="0" marR="0" marT="0" marB="0"/>
                </a:tc>
                <a:tc>
                  <a:txBody>
                    <a:bodyPr/>
                    <a:lstStyle/>
                    <a:p>
                      <a:pPr algn="ctr"/>
                      <a:r>
                        <a:rPr lang="en-US" sz="1000" dirty="0" smtClean="0"/>
                        <a:t>010100</a:t>
                      </a:r>
                      <a:endParaRPr lang="en-US" sz="1000" dirty="0"/>
                    </a:p>
                  </a:txBody>
                  <a:tcPr marL="0" marR="0" marT="0" marB="0"/>
                </a:tc>
              </a:tr>
              <a:tr h="219185">
                <a:tc>
                  <a:txBody>
                    <a:bodyPr/>
                    <a:lstStyle/>
                    <a:p>
                      <a:pPr algn="ctr"/>
                      <a:r>
                        <a:rPr lang="en-US" sz="1000" dirty="0" smtClean="0"/>
                        <a:t>2 x 3 </a:t>
                      </a:r>
                      <a:endParaRPr lang="en-US" sz="1000" dirty="0"/>
                    </a:p>
                  </a:txBody>
                  <a:tcPr marL="0" marR="0" marT="0" marB="0"/>
                </a:tc>
                <a:tc>
                  <a:txBody>
                    <a:bodyPr/>
                    <a:lstStyle/>
                    <a:p>
                      <a:pPr algn="ctr"/>
                      <a:r>
                        <a:rPr lang="en-US" sz="1000" dirty="0" smtClean="0"/>
                        <a:t>010011</a:t>
                      </a:r>
                      <a:endParaRPr lang="en-US" sz="1000" dirty="0"/>
                    </a:p>
                  </a:txBody>
                  <a:tcPr marL="0" marR="0" marT="0" marB="0"/>
                </a:tc>
              </a:tr>
              <a:tr h="219185">
                <a:tc>
                  <a:txBody>
                    <a:bodyPr/>
                    <a:lstStyle/>
                    <a:p>
                      <a:pPr algn="ctr"/>
                      <a:r>
                        <a:rPr lang="en-US" sz="1000" dirty="0" smtClean="0"/>
                        <a:t>2 x 2</a:t>
                      </a:r>
                      <a:endParaRPr lang="en-US" sz="1000" dirty="0"/>
                    </a:p>
                  </a:txBody>
                  <a:tcPr marL="0" marR="0" marT="0" marB="0"/>
                </a:tc>
                <a:tc>
                  <a:txBody>
                    <a:bodyPr/>
                    <a:lstStyle/>
                    <a:p>
                      <a:pPr algn="ctr"/>
                      <a:r>
                        <a:rPr lang="en-US" sz="1000" dirty="0" smtClean="0"/>
                        <a:t>010010</a:t>
                      </a: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1597686709"/>
              </p:ext>
            </p:extLst>
          </p:nvPr>
        </p:nvGraphicFramePr>
        <p:xfrm>
          <a:off x="411590" y="4836498"/>
          <a:ext cx="1694456" cy="195426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Numbers</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0</a:t>
                      </a:r>
                    </a:p>
                  </a:txBody>
                  <a:tcPr marL="0" marR="0" marT="0" marB="0"/>
                </a:tc>
                <a:tc>
                  <a:txBody>
                    <a:bodyPr/>
                    <a:lstStyle/>
                    <a:p>
                      <a:pPr algn="ctr"/>
                      <a:r>
                        <a:rPr lang="en-US" sz="1000" dirty="0" smtClean="0"/>
                        <a:t>0000</a:t>
                      </a:r>
                      <a:endParaRPr lang="en-US" sz="1000" dirty="0"/>
                    </a:p>
                  </a:txBody>
                  <a:tcPr marL="0" marR="0" marT="0" marB="0"/>
                </a:tc>
              </a:tr>
              <a:tr h="219185">
                <a:tc>
                  <a:txBody>
                    <a:bodyPr/>
                    <a:lstStyle/>
                    <a:p>
                      <a:pPr algn="ctr"/>
                      <a:r>
                        <a:rPr lang="en-US" sz="1000" dirty="0" smtClean="0"/>
                        <a:t>1</a:t>
                      </a:r>
                      <a:endParaRPr lang="en-US" sz="1000" dirty="0"/>
                    </a:p>
                  </a:txBody>
                  <a:tcPr marL="0" marR="0" marT="0" marB="0"/>
                </a:tc>
                <a:tc>
                  <a:txBody>
                    <a:bodyPr/>
                    <a:lstStyle/>
                    <a:p>
                      <a:pPr algn="ctr"/>
                      <a:r>
                        <a:rPr lang="en-US" sz="1000" dirty="0" smtClean="0"/>
                        <a:t>0001</a:t>
                      </a:r>
                    </a:p>
                  </a:txBody>
                  <a:tcPr marL="0" marR="0" marT="0" marB="0"/>
                </a:tc>
              </a:tr>
              <a:tr h="219185">
                <a:tc>
                  <a:txBody>
                    <a:bodyPr/>
                    <a:lstStyle/>
                    <a:p>
                      <a:pPr algn="ctr"/>
                      <a:r>
                        <a:rPr lang="en-US" sz="1000" dirty="0" smtClean="0"/>
                        <a:t>2</a:t>
                      </a:r>
                      <a:endParaRPr lang="en-US" sz="1000" dirty="0"/>
                    </a:p>
                  </a:txBody>
                  <a:tcPr marL="0" marR="0" marT="0" marB="0"/>
                </a:tc>
                <a:tc>
                  <a:txBody>
                    <a:bodyPr/>
                    <a:lstStyle/>
                    <a:p>
                      <a:pPr algn="ctr"/>
                      <a:r>
                        <a:rPr lang="en-US" sz="1000" dirty="0" smtClean="0"/>
                        <a:t>0010</a:t>
                      </a:r>
                      <a:endParaRPr lang="en-US" sz="1000" dirty="0"/>
                    </a:p>
                  </a:txBody>
                  <a:tcPr marL="0" marR="0" marT="0" marB="0"/>
                </a:tc>
              </a:tr>
              <a:tr h="219185">
                <a:tc>
                  <a:txBody>
                    <a:bodyPr/>
                    <a:lstStyle/>
                    <a:p>
                      <a:pPr algn="ctr"/>
                      <a:r>
                        <a:rPr lang="en-US" sz="1000" dirty="0" smtClean="0"/>
                        <a:t>3</a:t>
                      </a:r>
                      <a:endParaRPr lang="en-US" sz="1000" dirty="0"/>
                    </a:p>
                  </a:txBody>
                  <a:tcPr marL="0" marR="0" marT="0" marB="0"/>
                </a:tc>
                <a:tc>
                  <a:txBody>
                    <a:bodyPr/>
                    <a:lstStyle/>
                    <a:p>
                      <a:pPr algn="ctr"/>
                      <a:r>
                        <a:rPr lang="en-US" sz="1000" dirty="0" smtClean="0"/>
                        <a:t>0011</a:t>
                      </a:r>
                      <a:endParaRPr lang="en-US" sz="1000" dirty="0"/>
                    </a:p>
                  </a:txBody>
                  <a:tcPr marL="0" marR="0" marT="0" marB="0"/>
                </a:tc>
              </a:tr>
              <a:tr h="219185">
                <a:tc>
                  <a:txBody>
                    <a:bodyPr/>
                    <a:lstStyle/>
                    <a:p>
                      <a:pPr algn="ctr"/>
                      <a:r>
                        <a:rPr lang="en-US" sz="1000" dirty="0" smtClean="0"/>
                        <a:t>4</a:t>
                      </a:r>
                      <a:endParaRPr lang="en-US" sz="1000" dirty="0"/>
                    </a:p>
                  </a:txBody>
                  <a:tcPr marL="0" marR="0" marT="0" marB="0"/>
                </a:tc>
                <a:tc>
                  <a:txBody>
                    <a:bodyPr/>
                    <a:lstStyle/>
                    <a:p>
                      <a:pPr algn="ctr"/>
                      <a:r>
                        <a:rPr lang="en-US" sz="1000" dirty="0" smtClean="0"/>
                        <a:t>0100</a:t>
                      </a:r>
                      <a:endParaRPr lang="en-US" sz="1000" dirty="0"/>
                    </a:p>
                  </a:txBody>
                  <a:tcPr marL="0" marR="0" marT="0" marB="0"/>
                </a:tc>
              </a:tr>
              <a:tr h="219185">
                <a:tc>
                  <a:txBody>
                    <a:bodyPr/>
                    <a:lstStyle/>
                    <a:p>
                      <a:pPr algn="ctr"/>
                      <a:r>
                        <a:rPr lang="en-US" sz="1000" dirty="0" smtClean="0"/>
                        <a:t>5</a:t>
                      </a:r>
                      <a:endParaRPr lang="en-US" sz="1000" dirty="0"/>
                    </a:p>
                  </a:txBody>
                  <a:tcPr marL="0" marR="0" marT="0" marB="0"/>
                </a:tc>
                <a:tc>
                  <a:txBody>
                    <a:bodyPr/>
                    <a:lstStyle/>
                    <a:p>
                      <a:pPr algn="ctr"/>
                      <a:r>
                        <a:rPr lang="en-US" sz="1000" dirty="0" smtClean="0"/>
                        <a:t>0101</a:t>
                      </a:r>
                      <a:endParaRPr lang="en-US" sz="1000" dirty="0"/>
                    </a:p>
                  </a:txBody>
                  <a:tcPr marL="0" marR="0" marT="0" marB="0"/>
                </a:tc>
              </a:tr>
              <a:tr h="219185">
                <a:tc>
                  <a:txBody>
                    <a:bodyPr/>
                    <a:lstStyle/>
                    <a:p>
                      <a:pPr algn="ctr"/>
                      <a:r>
                        <a:rPr lang="en-US" sz="1000" dirty="0" smtClean="0"/>
                        <a:t>6</a:t>
                      </a:r>
                      <a:endParaRPr lang="en-US" sz="1000" dirty="0"/>
                    </a:p>
                  </a:txBody>
                  <a:tcPr marL="0" marR="0" marT="0" marB="0"/>
                </a:tc>
                <a:tc>
                  <a:txBody>
                    <a:bodyPr/>
                    <a:lstStyle/>
                    <a:p>
                      <a:pPr algn="ctr"/>
                      <a:r>
                        <a:rPr lang="en-US" sz="1000" dirty="0" smtClean="0"/>
                        <a:t>0110</a:t>
                      </a:r>
                      <a:endParaRPr lang="en-US" sz="1000" dirty="0"/>
                    </a:p>
                  </a:txBody>
                  <a:tcPr marL="0" marR="0" marT="0" marB="0"/>
                </a:tc>
              </a:tr>
              <a:tr h="219185">
                <a:tc>
                  <a:txBody>
                    <a:bodyPr/>
                    <a:lstStyle/>
                    <a:p>
                      <a:pPr algn="ctr"/>
                      <a:r>
                        <a:rPr lang="en-US" sz="1000" dirty="0" smtClean="0"/>
                        <a:t>7</a:t>
                      </a:r>
                      <a:endParaRPr lang="en-US" sz="1000" dirty="0"/>
                    </a:p>
                  </a:txBody>
                  <a:tcPr marL="0" marR="0" marT="0" marB="0"/>
                </a:tc>
                <a:tc>
                  <a:txBody>
                    <a:bodyPr/>
                    <a:lstStyle/>
                    <a:p>
                      <a:pPr algn="ctr"/>
                      <a:r>
                        <a:rPr lang="en-US" sz="1000" dirty="0" smtClean="0"/>
                        <a:t>0111</a:t>
                      </a:r>
                      <a:endParaRPr lang="en-US" sz="1000" dirty="0"/>
                    </a:p>
                  </a:txBody>
                  <a:tcPr marL="0" marR="0" marT="0" marB="0"/>
                </a:tc>
              </a:tr>
            </a:tbl>
          </a:graphicData>
        </a:graphic>
      </p:graphicFrame>
    </p:spTree>
    <p:extLst>
      <p:ext uri="{BB962C8B-B14F-4D97-AF65-F5344CB8AC3E}">
        <p14:creationId xmlns:p14="http://schemas.microsoft.com/office/powerpoint/2010/main" val="33725851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1" name="Shape 91"/>
          <p:cNvSpPr txBox="1"/>
          <p:nvPr/>
        </p:nvSpPr>
        <p:spPr>
          <a:xfrm>
            <a:off x="198750" y="145375"/>
            <a:ext cx="6032999" cy="780599"/>
          </a:xfrm>
          <a:prstGeom prst="rect">
            <a:avLst/>
          </a:prstGeom>
          <a:noFill/>
        </p:spPr>
        <p:txBody>
          <a:bodyPr lIns="91425" tIns="91425" rIns="91425" bIns="91425" anchor="t" anchorCtr="0">
            <a:noAutofit/>
          </a:bodyPr>
          <a:lstStyle/>
          <a:p>
            <a:pPr lvl="0" rtl="0">
              <a:spcBef>
                <a:spcPts val="0"/>
              </a:spcBef>
              <a:buNone/>
            </a:pPr>
            <a:r>
              <a:rPr lang="en-US" sz="3600" b="1" i="1" dirty="0" smtClean="0">
                <a:latin typeface="Droid Serif"/>
                <a:ea typeface="Droid Serif"/>
                <a:cs typeface="Droid Serif"/>
                <a:sym typeface="Droid Serif"/>
              </a:rPr>
              <a:t>Why</a:t>
            </a:r>
            <a:r>
              <a:rPr lang="en-US" sz="3600" dirty="0" smtClean="0">
                <a:latin typeface="Droid Serif"/>
                <a:ea typeface="Droid Serif"/>
                <a:cs typeface="Droid Serif"/>
                <a:sym typeface="Droid Serif"/>
              </a:rPr>
              <a:t> Computer Science?</a:t>
            </a:r>
            <a:endParaRPr lang="en" sz="3600" dirty="0">
              <a:latin typeface="Droid Serif"/>
              <a:ea typeface="Droid Serif"/>
              <a:cs typeface="Droid Serif"/>
              <a:sym typeface="Droid Serif"/>
            </a:endParaRPr>
          </a:p>
        </p:txBody>
      </p:sp>
      <p:sp>
        <p:nvSpPr>
          <p:cNvPr id="5" name="TextBox 4"/>
          <p:cNvSpPr txBox="1"/>
          <p:nvPr/>
        </p:nvSpPr>
        <p:spPr>
          <a:xfrm>
            <a:off x="1268216" y="1848880"/>
            <a:ext cx="6660301" cy="1754326"/>
          </a:xfrm>
          <a:prstGeom prst="rect">
            <a:avLst/>
          </a:prstGeom>
          <a:solidFill>
            <a:srgbClr val="CCECFF"/>
          </a:solidFill>
        </p:spPr>
        <p:txBody>
          <a:bodyPr wrap="square" rtlCol="0">
            <a:spAutoFit/>
          </a:bodyPr>
          <a:lstStyle/>
          <a:p>
            <a:pPr algn="ctr"/>
            <a:r>
              <a:rPr lang="en-US" sz="3600" dirty="0" smtClean="0">
                <a:solidFill>
                  <a:schemeClr val="bg1">
                    <a:lumMod val="65000"/>
                  </a:schemeClr>
                </a:solidFill>
                <a:latin typeface="Cambria"/>
                <a:cs typeface="Cambria"/>
              </a:rPr>
              <a:t>CS is “good for you”</a:t>
            </a:r>
            <a:endParaRPr lang="en-US" sz="3600" dirty="0">
              <a:solidFill>
                <a:schemeClr val="bg1">
                  <a:lumMod val="65000"/>
                </a:schemeClr>
              </a:solidFill>
              <a:latin typeface="Cambria"/>
              <a:cs typeface="Cambria"/>
            </a:endParaRPr>
          </a:p>
          <a:p>
            <a:pPr algn="ctr"/>
            <a:r>
              <a:rPr lang="en-US" sz="3600" dirty="0" smtClean="0">
                <a:solidFill>
                  <a:schemeClr val="bg1">
                    <a:lumMod val="65000"/>
                  </a:schemeClr>
                </a:solidFill>
                <a:latin typeface="Cambria"/>
                <a:cs typeface="Cambria"/>
              </a:rPr>
              <a:t>CS is important and interesting</a:t>
            </a:r>
            <a:endParaRPr lang="en-US" sz="3600" dirty="0">
              <a:solidFill>
                <a:schemeClr val="bg1">
                  <a:lumMod val="65000"/>
                </a:schemeClr>
              </a:solidFill>
              <a:latin typeface="Cambria"/>
              <a:cs typeface="Cambria"/>
            </a:endParaRPr>
          </a:p>
          <a:p>
            <a:pPr algn="ctr"/>
            <a:r>
              <a:rPr lang="en-US" sz="3600" dirty="0" smtClean="0">
                <a:solidFill>
                  <a:schemeClr val="bg1">
                    <a:lumMod val="65000"/>
                  </a:schemeClr>
                </a:solidFill>
                <a:latin typeface="Cambria"/>
                <a:cs typeface="Cambria"/>
              </a:rPr>
              <a:t>CS is empowering and fun…</a:t>
            </a:r>
            <a:endParaRPr lang="en-US" sz="3600" dirty="0">
              <a:latin typeface="Cambria"/>
              <a:cs typeface="Cambria"/>
            </a:endParaRPr>
          </a:p>
        </p:txBody>
      </p:sp>
      <p:sp>
        <p:nvSpPr>
          <p:cNvPr id="6" name="Rectangle 5"/>
          <p:cNvSpPr/>
          <p:nvPr/>
        </p:nvSpPr>
        <p:spPr>
          <a:xfrm rot="20894516">
            <a:off x="5354661" y="4097478"/>
            <a:ext cx="3381128" cy="707886"/>
          </a:xfrm>
          <a:prstGeom prst="rect">
            <a:avLst/>
          </a:prstGeom>
          <a:solidFill>
            <a:srgbClr val="FF9900"/>
          </a:solidFill>
        </p:spPr>
        <p:txBody>
          <a:bodyPr wrap="square">
            <a:spAutoFit/>
          </a:bodyPr>
          <a:lstStyle/>
          <a:p>
            <a:pPr algn="ctr"/>
            <a:r>
              <a:rPr lang="en-US" sz="2000" dirty="0" smtClean="0">
                <a:latin typeface="Cambria"/>
                <a:cs typeface="Cambria"/>
              </a:rPr>
              <a:t>What’s even more important than this last one?</a:t>
            </a:r>
            <a:endParaRPr lang="en-US" sz="2000" dirty="0"/>
          </a:p>
        </p:txBody>
      </p:sp>
    </p:spTree>
    <p:extLst>
      <p:ext uri="{BB962C8B-B14F-4D97-AF65-F5344CB8AC3E}">
        <p14:creationId xmlns:p14="http://schemas.microsoft.com/office/powerpoint/2010/main" val="3043147472"/>
      </p:ext>
    </p:extLst>
  </p:cSld>
  <p:clrMapOvr>
    <a:masterClrMapping/>
  </p:clrMapOvr>
  <p:transition spd="slow">
    <p:cut/>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6"/>
          <p:cNvGraphicFramePr>
            <a:graphicFrameLocks/>
          </p:cNvGraphicFramePr>
          <p:nvPr>
            <p:extLst>
              <p:ext uri="{D42A27DB-BD31-4B8C-83A1-F6EECF244321}">
                <p14:modId xmlns:p14="http://schemas.microsoft.com/office/powerpoint/2010/main" val="2270496622"/>
              </p:ext>
            </p:extLst>
          </p:nvPr>
        </p:nvGraphicFramePr>
        <p:xfrm>
          <a:off x="2520089" y="3050356"/>
          <a:ext cx="5899432" cy="3592930"/>
        </p:xfrm>
        <a:graphic>
          <a:graphicData uri="http://schemas.openxmlformats.org/drawingml/2006/table">
            <a:tbl>
              <a:tblPr firstRow="1" bandRow="1">
                <a:tableStyleId>{9D7B26C5-4107-4FEC-AEDC-1716B250A1EF}</a:tableStyleId>
              </a:tblPr>
              <a:tblGrid>
                <a:gridCol w="804613"/>
                <a:gridCol w="1110215"/>
                <a:gridCol w="1044989"/>
                <a:gridCol w="1090992"/>
                <a:gridCol w="909158"/>
                <a:gridCol w="939465"/>
              </a:tblGrid>
              <a:tr h="326630">
                <a:tc>
                  <a:txBody>
                    <a:bodyPr/>
                    <a:lstStyle/>
                    <a:p>
                      <a:r>
                        <a:rPr lang="en-US" sz="1400" dirty="0" smtClean="0"/>
                        <a:t>Block</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Color</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Brick Type</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Orientation</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X</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Y</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solidFill>
                            <a:srgbClr val="7F7F7F"/>
                          </a:solidFill>
                        </a:rPr>
                        <a:t>Sample</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001</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010100</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00</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0110</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0100</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r>
              <a:tr h="326630">
                <a:tc>
                  <a:txBody>
                    <a:bodyPr/>
                    <a:lstStyle/>
                    <a:p>
                      <a:pPr algn="ctr"/>
                      <a:r>
                        <a:rPr lang="en-US" sz="1400" dirty="0" smtClean="0"/>
                        <a:t>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001    </a:t>
                      </a:r>
                      <a:endParaRPr lang="en-US" sz="14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010011</a:t>
                      </a:r>
                      <a:r>
                        <a:rPr lang="en-US" sz="1400" b="1" baseline="0" dirty="0" smtClean="0"/>
                        <a:t> </a:t>
                      </a:r>
                      <a:endParaRPr lang="en-US" sz="14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01</a:t>
                      </a:r>
                      <a:endParaRPr lang="en-US" sz="11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0000     </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0000     </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010  </a:t>
                      </a:r>
                      <a:r>
                        <a:rPr lang="en-US" sz="1400" b="1" baseline="0" dirty="0" smtClean="0"/>
                        <a:t> </a:t>
                      </a:r>
                      <a:endParaRPr lang="en-US" sz="14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010011</a:t>
                      </a:r>
                      <a:r>
                        <a:rPr lang="en-US" sz="1400" b="1" baseline="0" dirty="0" smtClean="0"/>
                        <a:t> </a:t>
                      </a:r>
                      <a:endParaRPr lang="en-US" sz="1400" b="0" dirty="0" smtClean="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00</a:t>
                      </a:r>
                      <a:endParaRPr lang="en-US" sz="14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0010     </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0000     </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2</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010   </a:t>
                      </a:r>
                      <a:endParaRPr lang="en-US" sz="1100" b="0" dirty="0" smtClean="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010010</a:t>
                      </a:r>
                      <a:r>
                        <a:rPr lang="en-US" sz="1400" b="1" baseline="0" dirty="0" smtClean="0"/>
                        <a:t> </a:t>
                      </a:r>
                      <a:endParaRPr lang="en-US" sz="1400" b="0" dirty="0" smtClean="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01</a:t>
                      </a:r>
                      <a:endParaRPr lang="en-US" sz="14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0001     </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0001     </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3</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001    </a:t>
                      </a:r>
                      <a:endParaRPr lang="en-US" sz="14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010010</a:t>
                      </a:r>
                      <a:r>
                        <a:rPr lang="en-US" sz="1400" b="1" baseline="0" dirty="0" smtClean="0"/>
                        <a:t> </a:t>
                      </a:r>
                      <a:r>
                        <a:rPr lang="en-US" sz="1050" b="0" baseline="0" dirty="0" smtClean="0"/>
                        <a:t>(</a:t>
                      </a:r>
                      <a:endParaRPr lang="en-US" sz="1400" b="0" dirty="0" smtClean="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01</a:t>
                      </a:r>
                      <a:endParaRPr lang="en-US" sz="14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0001     </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0010     </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4</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5</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6</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7</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8</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705249391"/>
              </p:ext>
            </p:extLst>
          </p:nvPr>
        </p:nvGraphicFramePr>
        <p:xfrm>
          <a:off x="411590" y="4197340"/>
          <a:ext cx="1694456" cy="63915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Orientation</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Horizontal</a:t>
                      </a:r>
                      <a:endParaRPr lang="en-US" sz="1000" dirty="0"/>
                    </a:p>
                  </a:txBody>
                  <a:tcPr marL="0" marR="0" marT="0" marB="0"/>
                </a:tc>
                <a:tc>
                  <a:txBody>
                    <a:bodyPr/>
                    <a:lstStyle/>
                    <a:p>
                      <a:pPr algn="ctr"/>
                      <a:r>
                        <a:rPr lang="en-US" sz="1000" dirty="0" smtClean="0"/>
                        <a:t>00</a:t>
                      </a:r>
                      <a:endParaRPr lang="en-US" sz="1000" dirty="0"/>
                    </a:p>
                  </a:txBody>
                  <a:tcPr marL="0" marR="0" marT="0" marB="0"/>
                </a:tc>
              </a:tr>
              <a:tr h="219185">
                <a:tc>
                  <a:txBody>
                    <a:bodyPr/>
                    <a:lstStyle/>
                    <a:p>
                      <a:pPr algn="ctr"/>
                      <a:r>
                        <a:rPr lang="en-US" sz="1000" dirty="0" smtClean="0"/>
                        <a:t>Vertical</a:t>
                      </a:r>
                      <a:endParaRPr lang="en-US" sz="1000" dirty="0"/>
                    </a:p>
                  </a:txBody>
                  <a:tcPr marL="0" marR="0" marT="0" marB="0"/>
                </a:tc>
                <a:tc>
                  <a:txBody>
                    <a:bodyPr/>
                    <a:lstStyle/>
                    <a:p>
                      <a:pPr algn="ctr"/>
                      <a:r>
                        <a:rPr lang="en-US" sz="1000" dirty="0" smtClean="0"/>
                        <a:t>01</a:t>
                      </a:r>
                      <a:endParaRPr lang="en-US" sz="1000" dirty="0"/>
                    </a:p>
                  </a:txBody>
                  <a:tcPr marL="0" marR="0" marT="0" marB="0"/>
                </a:tc>
              </a:tr>
            </a:tbl>
          </a:graphicData>
        </a:graphic>
      </p:graphicFrame>
      <p:sp>
        <p:nvSpPr>
          <p:cNvPr id="21" name="TextBox 20"/>
          <p:cNvSpPr txBox="1"/>
          <p:nvPr/>
        </p:nvSpPr>
        <p:spPr>
          <a:xfrm>
            <a:off x="2520090" y="561618"/>
            <a:ext cx="5899432" cy="1815882"/>
          </a:xfrm>
          <a:prstGeom prst="rect">
            <a:avLst/>
          </a:prstGeom>
          <a:noFill/>
        </p:spPr>
        <p:txBody>
          <a:bodyPr wrap="square" rtlCol="0">
            <a:spAutoFit/>
          </a:bodyPr>
          <a:lstStyle/>
          <a:p>
            <a:pPr defTabSz="457200"/>
            <a:r>
              <a:rPr lang="en-US" sz="1600" b="1" i="1" kern="1200" dirty="0" smtClean="0">
                <a:solidFill>
                  <a:prstClr val="black"/>
                </a:solidFill>
                <a:latin typeface="Cambria"/>
                <a:ea typeface="+mn-ea"/>
                <a:cs typeface="Cambria"/>
              </a:rPr>
              <a:t>Copy the legend </a:t>
            </a:r>
            <a:r>
              <a:rPr lang="en-US" sz="1600" kern="1200" dirty="0" smtClean="0">
                <a:solidFill>
                  <a:prstClr val="black"/>
                </a:solidFill>
                <a:latin typeface="Cambria"/>
                <a:ea typeface="+mn-ea"/>
                <a:cs typeface="Cambria"/>
              </a:rPr>
              <a:t>you created on the last page to this page.</a:t>
            </a:r>
          </a:p>
          <a:p>
            <a:pPr defTabSz="457200"/>
            <a:endParaRPr lang="en-US" sz="1600" kern="1200" dirty="0">
              <a:solidFill>
                <a:prstClr val="black"/>
              </a:solidFill>
              <a:latin typeface="Cambria"/>
              <a:ea typeface="+mn-ea"/>
              <a:cs typeface="Cambria"/>
            </a:endParaRPr>
          </a:p>
          <a:p>
            <a:pPr defTabSz="457200"/>
            <a:r>
              <a:rPr lang="en-US" sz="1600" kern="1200" dirty="0" smtClean="0">
                <a:solidFill>
                  <a:prstClr val="black"/>
                </a:solidFill>
                <a:latin typeface="Cambria"/>
                <a:ea typeface="+mn-ea"/>
                <a:cs typeface="Cambria"/>
              </a:rPr>
              <a:t>Then, </a:t>
            </a:r>
            <a:r>
              <a:rPr lang="en-US" sz="1600" b="1" i="1" kern="1200" dirty="0" smtClean="0">
                <a:solidFill>
                  <a:prstClr val="black"/>
                </a:solidFill>
                <a:latin typeface="Cambria"/>
                <a:ea typeface="+mn-ea"/>
                <a:cs typeface="Cambria"/>
              </a:rPr>
              <a:t>translate</a:t>
            </a:r>
            <a:r>
              <a:rPr lang="en-US" sz="1600" kern="1200" dirty="0" smtClean="0">
                <a:solidFill>
                  <a:prstClr val="black"/>
                </a:solidFill>
                <a:latin typeface="Cambria"/>
                <a:ea typeface="+mn-ea"/>
                <a:cs typeface="Cambria"/>
              </a:rPr>
              <a:t> the instructions in Chart A to binary. </a:t>
            </a:r>
          </a:p>
          <a:p>
            <a:pPr defTabSz="457200"/>
            <a:endParaRPr lang="en-US" sz="1600" kern="1200" dirty="0">
              <a:solidFill>
                <a:prstClr val="black"/>
              </a:solidFill>
              <a:latin typeface="Cambria"/>
              <a:ea typeface="+mn-ea"/>
              <a:cs typeface="Cambria"/>
            </a:endParaRPr>
          </a:p>
          <a:p>
            <a:pPr defTabSz="457200"/>
            <a:r>
              <a:rPr lang="en-US" sz="1600" kern="1200" dirty="0" smtClean="0">
                <a:solidFill>
                  <a:prstClr val="black"/>
                </a:solidFill>
                <a:latin typeface="Cambria"/>
                <a:ea typeface="+mn-ea"/>
                <a:cs typeface="Cambria"/>
              </a:rPr>
              <a:t>Converting information into binary allows a computer to store it and communicate it. Computers use an </a:t>
            </a:r>
            <a:r>
              <a:rPr lang="en-US" sz="1600" i="1" kern="1200" dirty="0" smtClean="0">
                <a:solidFill>
                  <a:prstClr val="black"/>
                </a:solidFill>
                <a:latin typeface="Cambria"/>
                <a:ea typeface="+mn-ea"/>
                <a:cs typeface="Cambria"/>
              </a:rPr>
              <a:t>electric signal</a:t>
            </a:r>
            <a:r>
              <a:rPr lang="en-US" sz="1600" kern="1200" dirty="0" smtClean="0">
                <a:solidFill>
                  <a:prstClr val="black"/>
                </a:solidFill>
                <a:latin typeface="Cambria"/>
                <a:ea typeface="+mn-ea"/>
                <a:cs typeface="Cambria"/>
              </a:rPr>
              <a:t> to represent the 1s and </a:t>
            </a:r>
            <a:r>
              <a:rPr lang="en-US" sz="1600" i="1" kern="1200" dirty="0" smtClean="0">
                <a:solidFill>
                  <a:prstClr val="black"/>
                </a:solidFill>
                <a:latin typeface="Cambria"/>
                <a:ea typeface="+mn-ea"/>
                <a:cs typeface="Cambria"/>
              </a:rPr>
              <a:t>no signal</a:t>
            </a:r>
            <a:r>
              <a:rPr lang="en-US" sz="1600" kern="1200" dirty="0" smtClean="0">
                <a:solidFill>
                  <a:prstClr val="black"/>
                </a:solidFill>
                <a:latin typeface="Cambria"/>
                <a:ea typeface="+mn-ea"/>
                <a:cs typeface="Cambria"/>
              </a:rPr>
              <a:t> to represent the 0s. </a:t>
            </a:r>
            <a:endParaRPr lang="en-US" sz="1600" kern="1200" dirty="0">
              <a:solidFill>
                <a:prstClr val="black"/>
              </a:solidFill>
              <a:latin typeface="Cambria"/>
              <a:ea typeface="+mn-ea"/>
              <a:cs typeface="Cambria"/>
            </a:endParaRPr>
          </a:p>
        </p:txBody>
      </p:sp>
      <p:sp>
        <p:nvSpPr>
          <p:cNvPr id="12" name="Slide Number Placeholder 7"/>
          <p:cNvSpPr>
            <a:spLocks noGrp="1"/>
          </p:cNvSpPr>
          <p:nvPr>
            <p:ph type="sldNum" sz="quarter" idx="12"/>
          </p:nvPr>
        </p:nvSpPr>
        <p:spPr>
          <a:xfrm>
            <a:off x="6800458" y="6401302"/>
            <a:ext cx="2133600" cy="365125"/>
          </a:xfrm>
        </p:spPr>
        <p:txBody>
          <a:bodyPr/>
          <a:lstStyle/>
          <a:p>
            <a:fld id="{92586830-87D9-8B43-8F0E-8FD3FEDA1409}" type="slidenum">
              <a:rPr lang="en-US" sz="1800" smtClean="0">
                <a:solidFill>
                  <a:prstClr val="black">
                    <a:tint val="75000"/>
                  </a:prstClr>
                </a:solidFill>
              </a:rPr>
              <a:pPr/>
              <a:t>90</a:t>
            </a:fld>
            <a:endParaRPr lang="en-US" sz="1800" dirty="0">
              <a:solidFill>
                <a:prstClr val="black">
                  <a:tint val="75000"/>
                </a:prstClr>
              </a:solidFill>
            </a:endParaRPr>
          </a:p>
        </p:txBody>
      </p:sp>
      <p:sp>
        <p:nvSpPr>
          <p:cNvPr id="23" name="TextBox 22"/>
          <p:cNvSpPr txBox="1"/>
          <p:nvPr/>
        </p:nvSpPr>
        <p:spPr>
          <a:xfrm>
            <a:off x="568936" y="72202"/>
            <a:ext cx="1373994" cy="369332"/>
          </a:xfrm>
          <a:prstGeom prst="rect">
            <a:avLst/>
          </a:prstGeom>
          <a:noFill/>
        </p:spPr>
        <p:txBody>
          <a:bodyPr wrap="none" rtlCol="0">
            <a:spAutoFit/>
          </a:bodyPr>
          <a:lstStyle/>
          <a:p>
            <a:pPr algn="ctr" defTabSz="457200"/>
            <a:r>
              <a:rPr lang="en-US" sz="1800" b="1" kern="1200" dirty="0" smtClean="0">
                <a:solidFill>
                  <a:srgbClr val="1F497D">
                    <a:lumMod val="40000"/>
                    <a:lumOff val="60000"/>
                  </a:srgbClr>
                </a:solidFill>
                <a:latin typeface="Calibri"/>
                <a:ea typeface="+mn-ea"/>
                <a:cs typeface="+mn-cs"/>
              </a:rPr>
              <a:t>Your Legend</a:t>
            </a:r>
            <a:endParaRPr lang="en-US" sz="1800" b="1" kern="1200" dirty="0">
              <a:solidFill>
                <a:srgbClr val="1F497D">
                  <a:lumMod val="40000"/>
                  <a:lumOff val="60000"/>
                </a:srgbClr>
              </a:solidFill>
              <a:latin typeface="Calibri"/>
              <a:ea typeface="+mn-ea"/>
              <a:cs typeface="+mn-cs"/>
            </a:endParaRPr>
          </a:p>
        </p:txBody>
      </p:sp>
      <p:sp>
        <p:nvSpPr>
          <p:cNvPr id="24" name="TextBox 23"/>
          <p:cNvSpPr txBox="1"/>
          <p:nvPr/>
        </p:nvSpPr>
        <p:spPr>
          <a:xfrm>
            <a:off x="3837532" y="2702720"/>
            <a:ext cx="3076972" cy="307777"/>
          </a:xfrm>
          <a:prstGeom prst="rect">
            <a:avLst/>
          </a:prstGeom>
          <a:solidFill>
            <a:schemeClr val="bg1">
              <a:lumMod val="50000"/>
            </a:schemeClr>
          </a:solidFill>
        </p:spPr>
        <p:txBody>
          <a:bodyPr wrap="none" rtlCol="0">
            <a:spAutoFit/>
          </a:bodyPr>
          <a:lstStyle/>
          <a:p>
            <a:pPr algn="ctr" defTabSz="457200"/>
            <a:r>
              <a:rPr lang="en-US" kern="1200" dirty="0" smtClean="0">
                <a:solidFill>
                  <a:prstClr val="white"/>
                </a:solidFill>
                <a:latin typeface="Calibri"/>
                <a:ea typeface="+mn-ea"/>
                <a:cs typeface="+mn-cs"/>
              </a:rPr>
              <a:t>Chart B. Your team's binary Instructions</a:t>
            </a:r>
          </a:p>
        </p:txBody>
      </p:sp>
      <p:sp>
        <p:nvSpPr>
          <p:cNvPr id="11" name="TextBox 10"/>
          <p:cNvSpPr txBox="1"/>
          <p:nvPr/>
        </p:nvSpPr>
        <p:spPr>
          <a:xfrm rot="21318401">
            <a:off x="3641340" y="5363887"/>
            <a:ext cx="4099951" cy="923330"/>
          </a:xfrm>
          <a:prstGeom prst="rect">
            <a:avLst/>
          </a:prstGeom>
          <a:solidFill>
            <a:schemeClr val="bg1"/>
          </a:solidFill>
          <a:ln>
            <a:solidFill>
              <a:schemeClr val="bg1">
                <a:lumMod val="65000"/>
              </a:schemeClr>
            </a:solidFill>
          </a:ln>
        </p:spPr>
        <p:txBody>
          <a:bodyPr wrap="square" rtlCol="0">
            <a:spAutoFit/>
          </a:bodyPr>
          <a:lstStyle/>
          <a:p>
            <a:pPr algn="ctr" defTabSz="457200"/>
            <a:r>
              <a:rPr lang="en-US" sz="5400" kern="1200" dirty="0" smtClean="0">
                <a:solidFill>
                  <a:prstClr val="black"/>
                </a:solidFill>
                <a:latin typeface="Calibri"/>
                <a:ea typeface="+mn-ea"/>
                <a:cs typeface="+mn-cs"/>
              </a:rPr>
              <a:t>just the bits!</a:t>
            </a:r>
            <a:endParaRPr lang="en-US" sz="5400" kern="1200" dirty="0">
              <a:solidFill>
                <a:prstClr val="black"/>
              </a:solidFill>
              <a:latin typeface="Calibri"/>
              <a:ea typeface="+mn-ea"/>
              <a:cs typeface="+mn-cs"/>
            </a:endParaRPr>
          </a:p>
        </p:txBody>
      </p:sp>
      <p:graphicFrame>
        <p:nvGraphicFramePr>
          <p:cNvPr id="13" name="Table 12"/>
          <p:cNvGraphicFramePr>
            <a:graphicFrameLocks noGrp="1"/>
          </p:cNvGraphicFramePr>
          <p:nvPr>
            <p:extLst>
              <p:ext uri="{D42A27DB-BD31-4B8C-83A1-F6EECF244321}">
                <p14:modId xmlns:p14="http://schemas.microsoft.com/office/powerpoint/2010/main" val="3806724576"/>
              </p:ext>
            </p:extLst>
          </p:nvPr>
        </p:nvGraphicFramePr>
        <p:xfrm>
          <a:off x="411590" y="464010"/>
          <a:ext cx="1694456" cy="1735083"/>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Color</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Red</a:t>
                      </a:r>
                      <a:endParaRPr lang="en-US" sz="1000" dirty="0"/>
                    </a:p>
                  </a:txBody>
                  <a:tcPr marL="0" marR="0" marT="0" marB="0"/>
                </a:tc>
                <a:tc>
                  <a:txBody>
                    <a:bodyPr/>
                    <a:lstStyle/>
                    <a:p>
                      <a:pPr algn="ctr"/>
                      <a:r>
                        <a:rPr lang="en-US" sz="1000" dirty="0" smtClean="0"/>
                        <a:t>001</a:t>
                      </a:r>
                      <a:endParaRPr lang="en-US" sz="1000" dirty="0"/>
                    </a:p>
                  </a:txBody>
                  <a:tcPr marL="0" marR="0" marT="0" marB="0"/>
                </a:tc>
              </a:tr>
              <a:tr h="219185">
                <a:tc>
                  <a:txBody>
                    <a:bodyPr/>
                    <a:lstStyle/>
                    <a:p>
                      <a:pPr algn="ctr"/>
                      <a:r>
                        <a:rPr lang="en-US" sz="1000" dirty="0" smtClean="0"/>
                        <a:t>Yellow</a:t>
                      </a:r>
                      <a:endParaRPr lang="en-US" sz="1000" dirty="0"/>
                    </a:p>
                  </a:txBody>
                  <a:tcPr marL="0" marR="0" marT="0" marB="0"/>
                </a:tc>
                <a:tc>
                  <a:txBody>
                    <a:bodyPr/>
                    <a:lstStyle/>
                    <a:p>
                      <a:pPr algn="ctr"/>
                      <a:r>
                        <a:rPr lang="en-US" sz="1000" dirty="0" smtClean="0"/>
                        <a:t>010</a:t>
                      </a: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449343123"/>
              </p:ext>
            </p:extLst>
          </p:nvPr>
        </p:nvGraphicFramePr>
        <p:xfrm>
          <a:off x="411590" y="2243072"/>
          <a:ext cx="1694456" cy="195426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Brick</a:t>
                      </a:r>
                      <a:r>
                        <a:rPr lang="en-US" sz="1000" baseline="0" dirty="0" smtClean="0"/>
                        <a:t> Type</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2 x 4</a:t>
                      </a:r>
                      <a:endParaRPr lang="en-US" sz="1000" dirty="0"/>
                    </a:p>
                  </a:txBody>
                  <a:tcPr marL="0" marR="0" marT="0" marB="0"/>
                </a:tc>
                <a:tc>
                  <a:txBody>
                    <a:bodyPr/>
                    <a:lstStyle/>
                    <a:p>
                      <a:pPr algn="ctr"/>
                      <a:r>
                        <a:rPr lang="en-US" sz="1000" dirty="0" smtClean="0"/>
                        <a:t>010100</a:t>
                      </a:r>
                      <a:endParaRPr lang="en-US" sz="1000" dirty="0"/>
                    </a:p>
                  </a:txBody>
                  <a:tcPr marL="0" marR="0" marT="0" marB="0"/>
                </a:tc>
              </a:tr>
              <a:tr h="219185">
                <a:tc>
                  <a:txBody>
                    <a:bodyPr/>
                    <a:lstStyle/>
                    <a:p>
                      <a:pPr algn="ctr"/>
                      <a:r>
                        <a:rPr lang="en-US" sz="1000" dirty="0" smtClean="0"/>
                        <a:t>2 x 3 </a:t>
                      </a:r>
                      <a:endParaRPr lang="en-US" sz="1000" dirty="0"/>
                    </a:p>
                  </a:txBody>
                  <a:tcPr marL="0" marR="0" marT="0" marB="0"/>
                </a:tc>
                <a:tc>
                  <a:txBody>
                    <a:bodyPr/>
                    <a:lstStyle/>
                    <a:p>
                      <a:pPr algn="ctr"/>
                      <a:r>
                        <a:rPr lang="en-US" sz="1000" dirty="0" smtClean="0"/>
                        <a:t>010011</a:t>
                      </a:r>
                      <a:endParaRPr lang="en-US" sz="1000" dirty="0"/>
                    </a:p>
                  </a:txBody>
                  <a:tcPr marL="0" marR="0" marT="0" marB="0"/>
                </a:tc>
              </a:tr>
              <a:tr h="219185">
                <a:tc>
                  <a:txBody>
                    <a:bodyPr/>
                    <a:lstStyle/>
                    <a:p>
                      <a:pPr algn="ctr"/>
                      <a:r>
                        <a:rPr lang="en-US" sz="1000" dirty="0" smtClean="0"/>
                        <a:t>2 x 2</a:t>
                      </a:r>
                      <a:endParaRPr lang="en-US" sz="1000" dirty="0"/>
                    </a:p>
                  </a:txBody>
                  <a:tcPr marL="0" marR="0" marT="0" marB="0"/>
                </a:tc>
                <a:tc>
                  <a:txBody>
                    <a:bodyPr/>
                    <a:lstStyle/>
                    <a:p>
                      <a:pPr algn="ctr"/>
                      <a:r>
                        <a:rPr lang="en-US" sz="1000" dirty="0" smtClean="0"/>
                        <a:t>010010</a:t>
                      </a: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2769689460"/>
              </p:ext>
            </p:extLst>
          </p:nvPr>
        </p:nvGraphicFramePr>
        <p:xfrm>
          <a:off x="411590" y="4836498"/>
          <a:ext cx="1694456" cy="195426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Numbers</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0</a:t>
                      </a:r>
                    </a:p>
                  </a:txBody>
                  <a:tcPr marL="0" marR="0" marT="0" marB="0"/>
                </a:tc>
                <a:tc>
                  <a:txBody>
                    <a:bodyPr/>
                    <a:lstStyle/>
                    <a:p>
                      <a:pPr algn="ctr"/>
                      <a:r>
                        <a:rPr lang="en-US" sz="1000" dirty="0" smtClean="0"/>
                        <a:t>0000</a:t>
                      </a:r>
                      <a:endParaRPr lang="en-US" sz="1000" dirty="0"/>
                    </a:p>
                  </a:txBody>
                  <a:tcPr marL="0" marR="0" marT="0" marB="0"/>
                </a:tc>
              </a:tr>
              <a:tr h="219185">
                <a:tc>
                  <a:txBody>
                    <a:bodyPr/>
                    <a:lstStyle/>
                    <a:p>
                      <a:pPr algn="ctr"/>
                      <a:r>
                        <a:rPr lang="en-US" sz="1000" dirty="0" smtClean="0"/>
                        <a:t>1</a:t>
                      </a:r>
                      <a:endParaRPr lang="en-US" sz="1000" dirty="0"/>
                    </a:p>
                  </a:txBody>
                  <a:tcPr marL="0" marR="0" marT="0" marB="0"/>
                </a:tc>
                <a:tc>
                  <a:txBody>
                    <a:bodyPr/>
                    <a:lstStyle/>
                    <a:p>
                      <a:pPr algn="ctr"/>
                      <a:r>
                        <a:rPr lang="en-US" sz="1000" dirty="0" smtClean="0"/>
                        <a:t>0001</a:t>
                      </a:r>
                    </a:p>
                  </a:txBody>
                  <a:tcPr marL="0" marR="0" marT="0" marB="0"/>
                </a:tc>
              </a:tr>
              <a:tr h="219185">
                <a:tc>
                  <a:txBody>
                    <a:bodyPr/>
                    <a:lstStyle/>
                    <a:p>
                      <a:pPr algn="ctr"/>
                      <a:r>
                        <a:rPr lang="en-US" sz="1000" dirty="0" smtClean="0"/>
                        <a:t>2</a:t>
                      </a:r>
                      <a:endParaRPr lang="en-US" sz="1000" dirty="0"/>
                    </a:p>
                  </a:txBody>
                  <a:tcPr marL="0" marR="0" marT="0" marB="0"/>
                </a:tc>
                <a:tc>
                  <a:txBody>
                    <a:bodyPr/>
                    <a:lstStyle/>
                    <a:p>
                      <a:pPr algn="ctr"/>
                      <a:r>
                        <a:rPr lang="en-US" sz="1000" dirty="0" smtClean="0"/>
                        <a:t>0010</a:t>
                      </a:r>
                      <a:endParaRPr lang="en-US" sz="1000" dirty="0"/>
                    </a:p>
                  </a:txBody>
                  <a:tcPr marL="0" marR="0" marT="0" marB="0"/>
                </a:tc>
              </a:tr>
              <a:tr h="219185">
                <a:tc>
                  <a:txBody>
                    <a:bodyPr/>
                    <a:lstStyle/>
                    <a:p>
                      <a:pPr algn="ctr"/>
                      <a:r>
                        <a:rPr lang="en-US" sz="1000" dirty="0" smtClean="0"/>
                        <a:t>3</a:t>
                      </a:r>
                      <a:endParaRPr lang="en-US" sz="1000" dirty="0"/>
                    </a:p>
                  </a:txBody>
                  <a:tcPr marL="0" marR="0" marT="0" marB="0"/>
                </a:tc>
                <a:tc>
                  <a:txBody>
                    <a:bodyPr/>
                    <a:lstStyle/>
                    <a:p>
                      <a:pPr algn="ctr"/>
                      <a:r>
                        <a:rPr lang="en-US" sz="1000" dirty="0" smtClean="0"/>
                        <a:t>0011</a:t>
                      </a:r>
                      <a:endParaRPr lang="en-US" sz="1000" dirty="0"/>
                    </a:p>
                  </a:txBody>
                  <a:tcPr marL="0" marR="0" marT="0" marB="0"/>
                </a:tc>
              </a:tr>
              <a:tr h="219185">
                <a:tc>
                  <a:txBody>
                    <a:bodyPr/>
                    <a:lstStyle/>
                    <a:p>
                      <a:pPr algn="ctr"/>
                      <a:r>
                        <a:rPr lang="en-US" sz="1000" dirty="0" smtClean="0"/>
                        <a:t>4</a:t>
                      </a:r>
                      <a:endParaRPr lang="en-US" sz="1000" dirty="0"/>
                    </a:p>
                  </a:txBody>
                  <a:tcPr marL="0" marR="0" marT="0" marB="0"/>
                </a:tc>
                <a:tc>
                  <a:txBody>
                    <a:bodyPr/>
                    <a:lstStyle/>
                    <a:p>
                      <a:pPr algn="ctr"/>
                      <a:r>
                        <a:rPr lang="en-US" sz="1000" dirty="0" smtClean="0"/>
                        <a:t>0100</a:t>
                      </a:r>
                      <a:endParaRPr lang="en-US" sz="1000" dirty="0"/>
                    </a:p>
                  </a:txBody>
                  <a:tcPr marL="0" marR="0" marT="0" marB="0"/>
                </a:tc>
              </a:tr>
              <a:tr h="219185">
                <a:tc>
                  <a:txBody>
                    <a:bodyPr/>
                    <a:lstStyle/>
                    <a:p>
                      <a:pPr algn="ctr"/>
                      <a:r>
                        <a:rPr lang="en-US" sz="1000" dirty="0" smtClean="0"/>
                        <a:t>5</a:t>
                      </a:r>
                      <a:endParaRPr lang="en-US" sz="1000" dirty="0"/>
                    </a:p>
                  </a:txBody>
                  <a:tcPr marL="0" marR="0" marT="0" marB="0"/>
                </a:tc>
                <a:tc>
                  <a:txBody>
                    <a:bodyPr/>
                    <a:lstStyle/>
                    <a:p>
                      <a:pPr algn="ctr"/>
                      <a:r>
                        <a:rPr lang="en-US" sz="1000" dirty="0" smtClean="0"/>
                        <a:t>0101</a:t>
                      </a:r>
                      <a:endParaRPr lang="en-US" sz="1000" dirty="0"/>
                    </a:p>
                  </a:txBody>
                  <a:tcPr marL="0" marR="0" marT="0" marB="0"/>
                </a:tc>
              </a:tr>
              <a:tr h="219185">
                <a:tc>
                  <a:txBody>
                    <a:bodyPr/>
                    <a:lstStyle/>
                    <a:p>
                      <a:pPr algn="ctr"/>
                      <a:r>
                        <a:rPr lang="en-US" sz="1000" dirty="0" smtClean="0"/>
                        <a:t>6</a:t>
                      </a:r>
                      <a:endParaRPr lang="en-US" sz="1000" dirty="0"/>
                    </a:p>
                  </a:txBody>
                  <a:tcPr marL="0" marR="0" marT="0" marB="0"/>
                </a:tc>
                <a:tc>
                  <a:txBody>
                    <a:bodyPr/>
                    <a:lstStyle/>
                    <a:p>
                      <a:pPr algn="ctr"/>
                      <a:r>
                        <a:rPr lang="en-US" sz="1000" dirty="0" smtClean="0"/>
                        <a:t>0110</a:t>
                      </a:r>
                      <a:endParaRPr lang="en-US" sz="1000" dirty="0"/>
                    </a:p>
                  </a:txBody>
                  <a:tcPr marL="0" marR="0" marT="0" marB="0"/>
                </a:tc>
              </a:tr>
              <a:tr h="219185">
                <a:tc>
                  <a:txBody>
                    <a:bodyPr/>
                    <a:lstStyle/>
                    <a:p>
                      <a:pPr algn="ctr"/>
                      <a:r>
                        <a:rPr lang="en-US" sz="1000" dirty="0" smtClean="0"/>
                        <a:t>7</a:t>
                      </a:r>
                      <a:endParaRPr lang="en-US" sz="1000" dirty="0"/>
                    </a:p>
                  </a:txBody>
                  <a:tcPr marL="0" marR="0" marT="0" marB="0"/>
                </a:tc>
                <a:tc>
                  <a:txBody>
                    <a:bodyPr/>
                    <a:lstStyle/>
                    <a:p>
                      <a:pPr algn="ctr"/>
                      <a:r>
                        <a:rPr lang="en-US" sz="1000" dirty="0" smtClean="0"/>
                        <a:t>0111</a:t>
                      </a:r>
                      <a:endParaRPr lang="en-US" sz="1000" dirty="0"/>
                    </a:p>
                  </a:txBody>
                  <a:tcPr marL="0" marR="0" marT="0" marB="0"/>
                </a:tc>
              </a:tr>
            </a:tbl>
          </a:graphicData>
        </a:graphic>
      </p:graphicFrame>
    </p:spTree>
    <p:extLst>
      <p:ext uri="{BB962C8B-B14F-4D97-AF65-F5344CB8AC3E}">
        <p14:creationId xmlns:p14="http://schemas.microsoft.com/office/powerpoint/2010/main" val="188808437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ontent Placeholder 6"/>
          <p:cNvGraphicFramePr>
            <a:graphicFrameLocks/>
          </p:cNvGraphicFramePr>
          <p:nvPr>
            <p:extLst>
              <p:ext uri="{D42A27DB-BD31-4B8C-83A1-F6EECF244321}">
                <p14:modId xmlns:p14="http://schemas.microsoft.com/office/powerpoint/2010/main" val="2864426543"/>
              </p:ext>
            </p:extLst>
          </p:nvPr>
        </p:nvGraphicFramePr>
        <p:xfrm>
          <a:off x="2520089" y="3050356"/>
          <a:ext cx="5899432" cy="3592930"/>
        </p:xfrm>
        <a:graphic>
          <a:graphicData uri="http://schemas.openxmlformats.org/drawingml/2006/table">
            <a:tbl>
              <a:tblPr firstRow="1" bandRow="1">
                <a:tableStyleId>{9D7B26C5-4107-4FEC-AEDC-1716B250A1EF}</a:tableStyleId>
              </a:tblPr>
              <a:tblGrid>
                <a:gridCol w="804613"/>
                <a:gridCol w="1110215"/>
                <a:gridCol w="1044989"/>
                <a:gridCol w="1090992"/>
                <a:gridCol w="909158"/>
                <a:gridCol w="939465"/>
              </a:tblGrid>
              <a:tr h="326630">
                <a:tc>
                  <a:txBody>
                    <a:bodyPr/>
                    <a:lstStyle/>
                    <a:p>
                      <a:r>
                        <a:rPr lang="en-US" sz="1400" dirty="0" smtClean="0"/>
                        <a:t>Block</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Color</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Brick Type</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Orientation</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X</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Y</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solidFill>
                            <a:srgbClr val="7F7F7F"/>
                          </a:solidFill>
                        </a:rPr>
                        <a:t>Sample</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001</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010100</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00</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0110</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0100</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r>
              <a:tr h="326630">
                <a:tc>
                  <a:txBody>
                    <a:bodyPr/>
                    <a:lstStyle/>
                    <a:p>
                      <a:pPr algn="ctr"/>
                      <a:r>
                        <a:rPr lang="en-US" sz="1400" dirty="0" smtClean="0"/>
                        <a:t>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001    </a:t>
                      </a:r>
                      <a:endParaRPr lang="en-US" sz="14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010011</a:t>
                      </a:r>
                      <a:r>
                        <a:rPr lang="en-US" sz="1400" b="1" baseline="0" dirty="0" smtClean="0"/>
                        <a:t> </a:t>
                      </a:r>
                      <a:endParaRPr lang="en-US" sz="14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01</a:t>
                      </a:r>
                      <a:endParaRPr lang="en-US" sz="11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0000     </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0000     </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010  </a:t>
                      </a:r>
                      <a:r>
                        <a:rPr lang="en-US" sz="1400" b="1" baseline="0" dirty="0" smtClean="0"/>
                        <a:t> </a:t>
                      </a:r>
                      <a:endParaRPr lang="en-US" sz="14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010011</a:t>
                      </a:r>
                      <a:r>
                        <a:rPr lang="en-US" sz="1400" b="1" baseline="0" dirty="0" smtClean="0"/>
                        <a:t> </a:t>
                      </a:r>
                      <a:endParaRPr lang="en-US" sz="1400" b="0" dirty="0" smtClean="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00</a:t>
                      </a:r>
                      <a:endParaRPr lang="en-US" sz="14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0010     </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0000     </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2</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010   </a:t>
                      </a:r>
                      <a:endParaRPr lang="en-US" sz="1100" b="0" dirty="0" smtClean="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010010</a:t>
                      </a:r>
                      <a:r>
                        <a:rPr lang="en-US" sz="1400" b="1" baseline="0" dirty="0" smtClean="0"/>
                        <a:t> </a:t>
                      </a:r>
                      <a:endParaRPr lang="en-US" sz="1400" b="0" dirty="0" smtClean="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01</a:t>
                      </a:r>
                      <a:endParaRPr lang="en-US" sz="14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0001     </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0001     </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3</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001    </a:t>
                      </a:r>
                      <a:endParaRPr lang="en-US" sz="14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010010</a:t>
                      </a:r>
                      <a:r>
                        <a:rPr lang="en-US" sz="1400" b="1" baseline="0" dirty="0" smtClean="0"/>
                        <a:t> </a:t>
                      </a:r>
                      <a:r>
                        <a:rPr lang="en-US" sz="1050" b="0" baseline="0" dirty="0" smtClean="0"/>
                        <a:t>(</a:t>
                      </a:r>
                      <a:endParaRPr lang="en-US" sz="1400" b="0" dirty="0" smtClean="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01</a:t>
                      </a:r>
                      <a:endParaRPr lang="en-US" sz="14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0001     </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0010     </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4</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5</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6</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7</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8</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2966367294"/>
              </p:ext>
            </p:extLst>
          </p:nvPr>
        </p:nvGraphicFramePr>
        <p:xfrm>
          <a:off x="411590" y="464010"/>
          <a:ext cx="1694456" cy="1735083"/>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Color</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Red</a:t>
                      </a:r>
                      <a:endParaRPr lang="en-US" sz="1000" dirty="0"/>
                    </a:p>
                  </a:txBody>
                  <a:tcPr marL="0" marR="0" marT="0" marB="0"/>
                </a:tc>
                <a:tc>
                  <a:txBody>
                    <a:bodyPr/>
                    <a:lstStyle/>
                    <a:p>
                      <a:pPr algn="ctr"/>
                      <a:r>
                        <a:rPr lang="en-US" sz="1000" dirty="0" smtClean="0"/>
                        <a:t>001</a:t>
                      </a:r>
                      <a:endParaRPr lang="en-US" sz="1000" dirty="0"/>
                    </a:p>
                  </a:txBody>
                  <a:tcPr marL="0" marR="0" marT="0" marB="0"/>
                </a:tc>
              </a:tr>
              <a:tr h="219185">
                <a:tc>
                  <a:txBody>
                    <a:bodyPr/>
                    <a:lstStyle/>
                    <a:p>
                      <a:pPr algn="ctr"/>
                      <a:r>
                        <a:rPr lang="en-US" sz="1000" dirty="0" smtClean="0"/>
                        <a:t>Yellow</a:t>
                      </a:r>
                      <a:endParaRPr lang="en-US" sz="1000" dirty="0"/>
                    </a:p>
                  </a:txBody>
                  <a:tcPr marL="0" marR="0" marT="0" marB="0"/>
                </a:tc>
                <a:tc>
                  <a:txBody>
                    <a:bodyPr/>
                    <a:lstStyle/>
                    <a:p>
                      <a:pPr algn="ctr"/>
                      <a:r>
                        <a:rPr lang="en-US" sz="1000" dirty="0" smtClean="0"/>
                        <a:t>010</a:t>
                      </a: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717654117"/>
              </p:ext>
            </p:extLst>
          </p:nvPr>
        </p:nvGraphicFramePr>
        <p:xfrm>
          <a:off x="411590" y="2243072"/>
          <a:ext cx="1694456" cy="195426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Brick</a:t>
                      </a:r>
                      <a:r>
                        <a:rPr lang="en-US" sz="1000" baseline="0" dirty="0" smtClean="0"/>
                        <a:t> Type</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2 x 4</a:t>
                      </a:r>
                      <a:endParaRPr lang="en-US" sz="1000" dirty="0"/>
                    </a:p>
                  </a:txBody>
                  <a:tcPr marL="0" marR="0" marT="0" marB="0"/>
                </a:tc>
                <a:tc>
                  <a:txBody>
                    <a:bodyPr/>
                    <a:lstStyle/>
                    <a:p>
                      <a:pPr algn="ctr"/>
                      <a:r>
                        <a:rPr lang="en-US" sz="1000" dirty="0" smtClean="0"/>
                        <a:t>010100</a:t>
                      </a:r>
                      <a:endParaRPr lang="en-US" sz="1000" dirty="0"/>
                    </a:p>
                  </a:txBody>
                  <a:tcPr marL="0" marR="0" marT="0" marB="0"/>
                </a:tc>
              </a:tr>
              <a:tr h="219185">
                <a:tc>
                  <a:txBody>
                    <a:bodyPr/>
                    <a:lstStyle/>
                    <a:p>
                      <a:pPr algn="ctr"/>
                      <a:r>
                        <a:rPr lang="en-US" sz="1000" dirty="0" smtClean="0"/>
                        <a:t>2 x 3 </a:t>
                      </a:r>
                      <a:endParaRPr lang="en-US" sz="1000" dirty="0"/>
                    </a:p>
                  </a:txBody>
                  <a:tcPr marL="0" marR="0" marT="0" marB="0"/>
                </a:tc>
                <a:tc>
                  <a:txBody>
                    <a:bodyPr/>
                    <a:lstStyle/>
                    <a:p>
                      <a:pPr algn="ctr"/>
                      <a:r>
                        <a:rPr lang="en-US" sz="1000" dirty="0" smtClean="0"/>
                        <a:t>010011</a:t>
                      </a:r>
                      <a:endParaRPr lang="en-US" sz="1000" dirty="0"/>
                    </a:p>
                  </a:txBody>
                  <a:tcPr marL="0" marR="0" marT="0" marB="0"/>
                </a:tc>
              </a:tr>
              <a:tr h="219185">
                <a:tc>
                  <a:txBody>
                    <a:bodyPr/>
                    <a:lstStyle/>
                    <a:p>
                      <a:pPr algn="ctr"/>
                      <a:r>
                        <a:rPr lang="en-US" sz="1000" dirty="0" smtClean="0"/>
                        <a:t>2 x 2</a:t>
                      </a:r>
                      <a:endParaRPr lang="en-US" sz="1000" dirty="0"/>
                    </a:p>
                  </a:txBody>
                  <a:tcPr marL="0" marR="0" marT="0" marB="0"/>
                </a:tc>
                <a:tc>
                  <a:txBody>
                    <a:bodyPr/>
                    <a:lstStyle/>
                    <a:p>
                      <a:pPr algn="ctr"/>
                      <a:r>
                        <a:rPr lang="en-US" sz="1000" dirty="0" smtClean="0"/>
                        <a:t>010010</a:t>
                      </a: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1440491984"/>
              </p:ext>
            </p:extLst>
          </p:nvPr>
        </p:nvGraphicFramePr>
        <p:xfrm>
          <a:off x="411590" y="4197340"/>
          <a:ext cx="1694456" cy="63915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Orientation</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Horizontal</a:t>
                      </a:r>
                      <a:endParaRPr lang="en-US" sz="1000" dirty="0"/>
                    </a:p>
                  </a:txBody>
                  <a:tcPr marL="0" marR="0" marT="0" marB="0"/>
                </a:tc>
                <a:tc>
                  <a:txBody>
                    <a:bodyPr/>
                    <a:lstStyle/>
                    <a:p>
                      <a:pPr algn="ctr"/>
                      <a:r>
                        <a:rPr lang="en-US" sz="1000" dirty="0" smtClean="0"/>
                        <a:t>00</a:t>
                      </a:r>
                      <a:endParaRPr lang="en-US" sz="1000" dirty="0"/>
                    </a:p>
                  </a:txBody>
                  <a:tcPr marL="0" marR="0" marT="0" marB="0"/>
                </a:tc>
              </a:tr>
              <a:tr h="219185">
                <a:tc>
                  <a:txBody>
                    <a:bodyPr/>
                    <a:lstStyle/>
                    <a:p>
                      <a:pPr algn="ctr"/>
                      <a:r>
                        <a:rPr lang="en-US" sz="1000" dirty="0" smtClean="0"/>
                        <a:t>Vertical</a:t>
                      </a:r>
                      <a:endParaRPr lang="en-US" sz="1000" dirty="0"/>
                    </a:p>
                  </a:txBody>
                  <a:tcPr marL="0" marR="0" marT="0" marB="0"/>
                </a:tc>
                <a:tc>
                  <a:txBody>
                    <a:bodyPr/>
                    <a:lstStyle/>
                    <a:p>
                      <a:pPr algn="ctr"/>
                      <a:r>
                        <a:rPr lang="en-US" sz="1000" dirty="0" smtClean="0"/>
                        <a:t>01</a:t>
                      </a:r>
                      <a:endParaRPr lang="en-US" sz="1000" dirty="0"/>
                    </a:p>
                  </a:txBody>
                  <a:tcPr marL="0" marR="0" marT="0" marB="0"/>
                </a:tc>
              </a:tr>
            </a:tbl>
          </a:graphicData>
        </a:graphic>
      </p:graphicFrame>
      <p:sp>
        <p:nvSpPr>
          <p:cNvPr id="21" name="TextBox 20"/>
          <p:cNvSpPr txBox="1"/>
          <p:nvPr/>
        </p:nvSpPr>
        <p:spPr>
          <a:xfrm>
            <a:off x="2520090" y="561618"/>
            <a:ext cx="5899432" cy="1815882"/>
          </a:xfrm>
          <a:prstGeom prst="rect">
            <a:avLst/>
          </a:prstGeom>
          <a:noFill/>
        </p:spPr>
        <p:txBody>
          <a:bodyPr wrap="square" rtlCol="0">
            <a:spAutoFit/>
          </a:bodyPr>
          <a:lstStyle/>
          <a:p>
            <a:pPr defTabSz="457200"/>
            <a:r>
              <a:rPr lang="en-US" sz="1600" b="1" i="1" kern="1200" dirty="0" smtClean="0">
                <a:solidFill>
                  <a:prstClr val="black"/>
                </a:solidFill>
                <a:latin typeface="Cambria"/>
                <a:ea typeface="+mn-ea"/>
                <a:cs typeface="Cambria"/>
              </a:rPr>
              <a:t>Copy the legend </a:t>
            </a:r>
            <a:r>
              <a:rPr lang="en-US" sz="1600" kern="1200" dirty="0" smtClean="0">
                <a:solidFill>
                  <a:prstClr val="black"/>
                </a:solidFill>
                <a:latin typeface="Cambria"/>
                <a:ea typeface="+mn-ea"/>
                <a:cs typeface="Cambria"/>
              </a:rPr>
              <a:t>you created on the last page to this page.</a:t>
            </a:r>
          </a:p>
          <a:p>
            <a:pPr defTabSz="457200"/>
            <a:endParaRPr lang="en-US" sz="1600" kern="1200" dirty="0">
              <a:solidFill>
                <a:prstClr val="black"/>
              </a:solidFill>
              <a:latin typeface="Cambria"/>
              <a:ea typeface="+mn-ea"/>
              <a:cs typeface="Cambria"/>
            </a:endParaRPr>
          </a:p>
          <a:p>
            <a:pPr defTabSz="457200"/>
            <a:r>
              <a:rPr lang="en-US" sz="1600" kern="1200" dirty="0" smtClean="0">
                <a:solidFill>
                  <a:prstClr val="black"/>
                </a:solidFill>
                <a:latin typeface="Cambria"/>
                <a:ea typeface="+mn-ea"/>
                <a:cs typeface="Cambria"/>
              </a:rPr>
              <a:t>Then, </a:t>
            </a:r>
            <a:r>
              <a:rPr lang="en-US" sz="1600" b="1" i="1" kern="1200" dirty="0" smtClean="0">
                <a:solidFill>
                  <a:prstClr val="black"/>
                </a:solidFill>
                <a:latin typeface="Cambria"/>
                <a:ea typeface="+mn-ea"/>
                <a:cs typeface="Cambria"/>
              </a:rPr>
              <a:t>translate</a:t>
            </a:r>
            <a:r>
              <a:rPr lang="en-US" sz="1600" kern="1200" dirty="0" smtClean="0">
                <a:solidFill>
                  <a:prstClr val="black"/>
                </a:solidFill>
                <a:latin typeface="Cambria"/>
                <a:ea typeface="+mn-ea"/>
                <a:cs typeface="Cambria"/>
              </a:rPr>
              <a:t> the instructions in Chart A to binary. </a:t>
            </a:r>
          </a:p>
          <a:p>
            <a:pPr defTabSz="457200"/>
            <a:endParaRPr lang="en-US" sz="1600" kern="1200" dirty="0">
              <a:solidFill>
                <a:prstClr val="black"/>
              </a:solidFill>
              <a:latin typeface="Cambria"/>
              <a:ea typeface="+mn-ea"/>
              <a:cs typeface="Cambria"/>
            </a:endParaRPr>
          </a:p>
          <a:p>
            <a:pPr defTabSz="457200"/>
            <a:r>
              <a:rPr lang="en-US" sz="1600" kern="1200" dirty="0" smtClean="0">
                <a:solidFill>
                  <a:prstClr val="black"/>
                </a:solidFill>
                <a:latin typeface="Cambria"/>
                <a:ea typeface="+mn-ea"/>
                <a:cs typeface="Cambria"/>
              </a:rPr>
              <a:t>Converting information into binary allows a computer to store it and communicate it. Computers use an </a:t>
            </a:r>
            <a:r>
              <a:rPr lang="en-US" sz="1600" i="1" kern="1200" dirty="0" smtClean="0">
                <a:solidFill>
                  <a:prstClr val="black"/>
                </a:solidFill>
                <a:latin typeface="Cambria"/>
                <a:ea typeface="+mn-ea"/>
                <a:cs typeface="Cambria"/>
              </a:rPr>
              <a:t>electric signal</a:t>
            </a:r>
            <a:r>
              <a:rPr lang="en-US" sz="1600" kern="1200" dirty="0" smtClean="0">
                <a:solidFill>
                  <a:prstClr val="black"/>
                </a:solidFill>
                <a:latin typeface="Cambria"/>
                <a:ea typeface="+mn-ea"/>
                <a:cs typeface="Cambria"/>
              </a:rPr>
              <a:t> to represent the 1s and </a:t>
            </a:r>
            <a:r>
              <a:rPr lang="en-US" sz="1600" i="1" kern="1200" dirty="0" smtClean="0">
                <a:solidFill>
                  <a:prstClr val="black"/>
                </a:solidFill>
                <a:latin typeface="Cambria"/>
                <a:ea typeface="+mn-ea"/>
                <a:cs typeface="Cambria"/>
              </a:rPr>
              <a:t>no signal</a:t>
            </a:r>
            <a:r>
              <a:rPr lang="en-US" sz="1600" kern="1200" dirty="0" smtClean="0">
                <a:solidFill>
                  <a:prstClr val="black"/>
                </a:solidFill>
                <a:latin typeface="Cambria"/>
                <a:ea typeface="+mn-ea"/>
                <a:cs typeface="Cambria"/>
              </a:rPr>
              <a:t> to represent the 0s. </a:t>
            </a:r>
            <a:endParaRPr lang="en-US" sz="1600" kern="1200" dirty="0">
              <a:solidFill>
                <a:prstClr val="black"/>
              </a:solidFill>
              <a:latin typeface="Cambria"/>
              <a:ea typeface="+mn-ea"/>
              <a:cs typeface="Cambria"/>
            </a:endParaRPr>
          </a:p>
        </p:txBody>
      </p:sp>
      <p:sp>
        <p:nvSpPr>
          <p:cNvPr id="12" name="Slide Number Placeholder 7"/>
          <p:cNvSpPr>
            <a:spLocks noGrp="1"/>
          </p:cNvSpPr>
          <p:nvPr>
            <p:ph type="sldNum" sz="quarter" idx="12"/>
          </p:nvPr>
        </p:nvSpPr>
        <p:spPr>
          <a:xfrm>
            <a:off x="6800458" y="6401302"/>
            <a:ext cx="2133600" cy="365125"/>
          </a:xfrm>
        </p:spPr>
        <p:txBody>
          <a:bodyPr/>
          <a:lstStyle/>
          <a:p>
            <a:fld id="{92586830-87D9-8B43-8F0E-8FD3FEDA1409}" type="slidenum">
              <a:rPr lang="en-US" sz="1800" smtClean="0">
                <a:solidFill>
                  <a:prstClr val="black">
                    <a:tint val="75000"/>
                  </a:prstClr>
                </a:solidFill>
              </a:rPr>
              <a:pPr/>
              <a:t>91</a:t>
            </a:fld>
            <a:endParaRPr lang="en-US" sz="1800" dirty="0">
              <a:solidFill>
                <a:prstClr val="black">
                  <a:tint val="75000"/>
                </a:prstClr>
              </a:solidFill>
            </a:endParaRPr>
          </a:p>
        </p:txBody>
      </p:sp>
      <p:sp>
        <p:nvSpPr>
          <p:cNvPr id="23" name="TextBox 22"/>
          <p:cNvSpPr txBox="1"/>
          <p:nvPr/>
        </p:nvSpPr>
        <p:spPr>
          <a:xfrm>
            <a:off x="568936" y="72202"/>
            <a:ext cx="1373994" cy="369332"/>
          </a:xfrm>
          <a:prstGeom prst="rect">
            <a:avLst/>
          </a:prstGeom>
          <a:noFill/>
        </p:spPr>
        <p:txBody>
          <a:bodyPr wrap="none" rtlCol="0">
            <a:spAutoFit/>
          </a:bodyPr>
          <a:lstStyle/>
          <a:p>
            <a:pPr algn="ctr" defTabSz="457200"/>
            <a:r>
              <a:rPr lang="en-US" sz="1800" b="1" kern="1200" dirty="0" smtClean="0">
                <a:solidFill>
                  <a:srgbClr val="1F497D">
                    <a:lumMod val="40000"/>
                    <a:lumOff val="60000"/>
                  </a:srgbClr>
                </a:solidFill>
                <a:latin typeface="Calibri"/>
                <a:ea typeface="+mn-ea"/>
                <a:cs typeface="+mn-cs"/>
              </a:rPr>
              <a:t>Your Legend</a:t>
            </a:r>
            <a:endParaRPr lang="en-US" sz="1800" b="1" kern="1200" dirty="0">
              <a:solidFill>
                <a:srgbClr val="1F497D">
                  <a:lumMod val="40000"/>
                  <a:lumOff val="60000"/>
                </a:srgbClr>
              </a:solidFill>
              <a:latin typeface="Calibri"/>
              <a:ea typeface="+mn-ea"/>
              <a:cs typeface="+mn-cs"/>
            </a:endParaRPr>
          </a:p>
        </p:txBody>
      </p:sp>
      <p:sp>
        <p:nvSpPr>
          <p:cNvPr id="24" name="TextBox 23"/>
          <p:cNvSpPr txBox="1"/>
          <p:nvPr/>
        </p:nvSpPr>
        <p:spPr>
          <a:xfrm>
            <a:off x="3837532" y="2702720"/>
            <a:ext cx="3076972" cy="307777"/>
          </a:xfrm>
          <a:prstGeom prst="rect">
            <a:avLst/>
          </a:prstGeom>
          <a:solidFill>
            <a:schemeClr val="bg1">
              <a:lumMod val="50000"/>
            </a:schemeClr>
          </a:solidFill>
        </p:spPr>
        <p:txBody>
          <a:bodyPr wrap="none" rtlCol="0">
            <a:spAutoFit/>
          </a:bodyPr>
          <a:lstStyle/>
          <a:p>
            <a:pPr algn="ctr" defTabSz="457200"/>
            <a:r>
              <a:rPr lang="en-US" kern="1200" dirty="0" smtClean="0">
                <a:solidFill>
                  <a:prstClr val="white"/>
                </a:solidFill>
                <a:latin typeface="Calibri"/>
                <a:ea typeface="+mn-ea"/>
                <a:cs typeface="+mn-cs"/>
              </a:rPr>
              <a:t>Chart B. Your team's binary Instructions</a:t>
            </a:r>
          </a:p>
        </p:txBody>
      </p:sp>
      <p:sp>
        <p:nvSpPr>
          <p:cNvPr id="11" name="TextBox 10"/>
          <p:cNvSpPr txBox="1"/>
          <p:nvPr/>
        </p:nvSpPr>
        <p:spPr>
          <a:xfrm rot="21163779">
            <a:off x="3496929" y="574110"/>
            <a:ext cx="5222854" cy="1615827"/>
          </a:xfrm>
          <a:prstGeom prst="rect">
            <a:avLst/>
          </a:prstGeom>
          <a:solidFill>
            <a:srgbClr val="FFCC99"/>
          </a:solidFill>
        </p:spPr>
        <p:txBody>
          <a:bodyPr wrap="square" rtlCol="0">
            <a:spAutoFit/>
          </a:bodyPr>
          <a:lstStyle/>
          <a:p>
            <a:pPr algn="ctr" defTabSz="457200"/>
            <a:r>
              <a:rPr lang="en-US" sz="2800" b="1" i="1" kern="1200" dirty="0" smtClean="0">
                <a:solidFill>
                  <a:prstClr val="black"/>
                </a:solidFill>
                <a:latin typeface="Cambria" panose="02040503050406030204" pitchFamily="18" charset="0"/>
                <a:ea typeface="+mn-ea"/>
                <a:cs typeface="Handwriting - Dakota"/>
              </a:rPr>
              <a:t>Differentiating delivery</a:t>
            </a:r>
            <a:endParaRPr lang="en-US" sz="1600" b="1" i="1" kern="1200" dirty="0" smtClean="0">
              <a:solidFill>
                <a:prstClr val="black"/>
              </a:solidFill>
              <a:latin typeface="Cambria" panose="02040503050406030204" pitchFamily="18" charset="0"/>
              <a:ea typeface="+mn-ea"/>
              <a:cs typeface="Handwriting - Dakota"/>
            </a:endParaRPr>
          </a:p>
          <a:p>
            <a:pPr algn="ctr" defTabSz="457200"/>
            <a:endParaRPr lang="en-US" sz="1100" b="1" u="sng" kern="1200" dirty="0" smtClean="0">
              <a:solidFill>
                <a:prstClr val="black"/>
              </a:solidFill>
              <a:latin typeface="Cambria" panose="02040503050406030204" pitchFamily="18" charset="0"/>
              <a:ea typeface="+mn-ea"/>
              <a:cs typeface="Handwriting - Dakota"/>
            </a:endParaRPr>
          </a:p>
          <a:p>
            <a:pPr algn="ctr" defTabSz="457200"/>
            <a:r>
              <a:rPr lang="en-US" sz="2000" kern="1200" dirty="0" smtClean="0">
                <a:solidFill>
                  <a:prstClr val="black"/>
                </a:solidFill>
                <a:latin typeface="Cambria" panose="02040503050406030204" pitchFamily="18" charset="0"/>
                <a:ea typeface="+mn-ea"/>
                <a:cs typeface="Handwriting - Dakota"/>
              </a:rPr>
              <a:t>Extra challenge:   text </a:t>
            </a:r>
            <a:r>
              <a:rPr lang="en-US" sz="2000" u="sng" kern="1200" dirty="0" smtClean="0">
                <a:solidFill>
                  <a:prstClr val="black"/>
                </a:solidFill>
                <a:latin typeface="Cambria" panose="02040503050406030204" pitchFamily="18" charset="0"/>
                <a:ea typeface="+mn-ea"/>
                <a:cs typeface="Handwriting - Dakota"/>
              </a:rPr>
              <a:t>one single line</a:t>
            </a:r>
            <a:r>
              <a:rPr lang="en-US" sz="2000" kern="1200" dirty="0" smtClean="0">
                <a:solidFill>
                  <a:prstClr val="black"/>
                </a:solidFill>
                <a:latin typeface="Cambria" panose="02040503050406030204" pitchFamily="18" charset="0"/>
                <a:ea typeface="+mn-ea"/>
                <a:cs typeface="Handwriting - Dakota"/>
              </a:rPr>
              <a:t> of bits</a:t>
            </a:r>
          </a:p>
          <a:p>
            <a:pPr algn="ctr" defTabSz="457200"/>
            <a:r>
              <a:rPr lang="en-US" sz="2000" b="1" kern="1200" dirty="0" smtClean="0">
                <a:solidFill>
                  <a:prstClr val="black"/>
                </a:solidFill>
                <a:latin typeface="Cambria" panose="02040503050406030204" pitchFamily="18" charset="0"/>
                <a:ea typeface="+mn-ea"/>
                <a:cs typeface="Handwriting - Dakota"/>
              </a:rPr>
              <a:t>Usual:  just swap binary pages (this one) </a:t>
            </a:r>
          </a:p>
          <a:p>
            <a:pPr algn="ctr" defTabSz="457200"/>
            <a:r>
              <a:rPr lang="en-US" sz="2000" kern="1200" dirty="0" smtClean="0">
                <a:solidFill>
                  <a:prstClr val="black"/>
                </a:solidFill>
                <a:latin typeface="Cambria" panose="02040503050406030204" pitchFamily="18" charset="0"/>
                <a:ea typeface="+mn-ea"/>
                <a:cs typeface="Handwriting - Dakota"/>
              </a:rPr>
              <a:t>Simpler: just swap English pages (previous)</a:t>
            </a:r>
            <a:endParaRPr lang="en-US" sz="2000" kern="1200" dirty="0">
              <a:solidFill>
                <a:prstClr val="black"/>
              </a:solidFill>
              <a:latin typeface="Cambria" panose="02040503050406030204" pitchFamily="18" charset="0"/>
              <a:ea typeface="+mn-ea"/>
              <a:cs typeface="Handwriting - Dakota"/>
            </a:endParaRPr>
          </a:p>
        </p:txBody>
      </p:sp>
      <p:sp>
        <p:nvSpPr>
          <p:cNvPr id="2" name="TextBox 1"/>
          <p:cNvSpPr txBox="1"/>
          <p:nvPr/>
        </p:nvSpPr>
        <p:spPr>
          <a:xfrm rot="21318401">
            <a:off x="3984549" y="5331458"/>
            <a:ext cx="3619099" cy="923330"/>
          </a:xfrm>
          <a:prstGeom prst="rect">
            <a:avLst/>
          </a:prstGeom>
          <a:solidFill>
            <a:schemeClr val="bg1"/>
          </a:solidFill>
          <a:ln>
            <a:solidFill>
              <a:schemeClr val="bg1">
                <a:lumMod val="65000"/>
              </a:schemeClr>
            </a:solidFill>
          </a:ln>
        </p:spPr>
        <p:txBody>
          <a:bodyPr wrap="square" rtlCol="0">
            <a:spAutoFit/>
          </a:bodyPr>
          <a:lstStyle/>
          <a:p>
            <a:pPr algn="ctr" defTabSz="457200"/>
            <a:r>
              <a:rPr lang="en-US" sz="5400" b="1" i="1" kern="1200" dirty="0" smtClean="0">
                <a:solidFill>
                  <a:prstClr val="black"/>
                </a:solidFill>
                <a:latin typeface="Calibri"/>
                <a:ea typeface="+mn-ea"/>
                <a:cs typeface="+mn-cs"/>
              </a:rPr>
              <a:t>- swap bits -</a:t>
            </a:r>
            <a:endParaRPr lang="en-US" sz="5400" b="1" i="1" kern="1200" dirty="0">
              <a:solidFill>
                <a:prstClr val="black"/>
              </a:solidFill>
              <a:latin typeface="Calibri"/>
              <a:ea typeface="+mn-ea"/>
              <a:cs typeface="+mn-cs"/>
            </a:endParaRPr>
          </a:p>
        </p:txBody>
      </p:sp>
      <p:graphicFrame>
        <p:nvGraphicFramePr>
          <p:cNvPr id="16" name="Table 15"/>
          <p:cNvGraphicFramePr>
            <a:graphicFrameLocks noGrp="1"/>
          </p:cNvGraphicFramePr>
          <p:nvPr>
            <p:extLst>
              <p:ext uri="{D42A27DB-BD31-4B8C-83A1-F6EECF244321}">
                <p14:modId xmlns:p14="http://schemas.microsoft.com/office/powerpoint/2010/main" val="775989930"/>
              </p:ext>
            </p:extLst>
          </p:nvPr>
        </p:nvGraphicFramePr>
        <p:xfrm>
          <a:off x="411590" y="4836498"/>
          <a:ext cx="1694456" cy="195426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Numbers</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0</a:t>
                      </a:r>
                    </a:p>
                  </a:txBody>
                  <a:tcPr marL="0" marR="0" marT="0" marB="0"/>
                </a:tc>
                <a:tc>
                  <a:txBody>
                    <a:bodyPr/>
                    <a:lstStyle/>
                    <a:p>
                      <a:pPr algn="ctr"/>
                      <a:r>
                        <a:rPr lang="en-US" sz="1000" dirty="0" smtClean="0"/>
                        <a:t>0000</a:t>
                      </a:r>
                      <a:endParaRPr lang="en-US" sz="1000" dirty="0"/>
                    </a:p>
                  </a:txBody>
                  <a:tcPr marL="0" marR="0" marT="0" marB="0"/>
                </a:tc>
              </a:tr>
              <a:tr h="219185">
                <a:tc>
                  <a:txBody>
                    <a:bodyPr/>
                    <a:lstStyle/>
                    <a:p>
                      <a:pPr algn="ctr"/>
                      <a:r>
                        <a:rPr lang="en-US" sz="1000" dirty="0" smtClean="0"/>
                        <a:t>1</a:t>
                      </a:r>
                      <a:endParaRPr lang="en-US" sz="1000" dirty="0"/>
                    </a:p>
                  </a:txBody>
                  <a:tcPr marL="0" marR="0" marT="0" marB="0"/>
                </a:tc>
                <a:tc>
                  <a:txBody>
                    <a:bodyPr/>
                    <a:lstStyle/>
                    <a:p>
                      <a:pPr algn="ctr"/>
                      <a:r>
                        <a:rPr lang="en-US" sz="1000" dirty="0" smtClean="0"/>
                        <a:t>0001</a:t>
                      </a:r>
                    </a:p>
                  </a:txBody>
                  <a:tcPr marL="0" marR="0" marT="0" marB="0"/>
                </a:tc>
              </a:tr>
              <a:tr h="219185">
                <a:tc>
                  <a:txBody>
                    <a:bodyPr/>
                    <a:lstStyle/>
                    <a:p>
                      <a:pPr algn="ctr"/>
                      <a:r>
                        <a:rPr lang="en-US" sz="1000" dirty="0" smtClean="0"/>
                        <a:t>2</a:t>
                      </a:r>
                      <a:endParaRPr lang="en-US" sz="1000" dirty="0"/>
                    </a:p>
                  </a:txBody>
                  <a:tcPr marL="0" marR="0" marT="0" marB="0"/>
                </a:tc>
                <a:tc>
                  <a:txBody>
                    <a:bodyPr/>
                    <a:lstStyle/>
                    <a:p>
                      <a:pPr algn="ctr"/>
                      <a:r>
                        <a:rPr lang="en-US" sz="1000" dirty="0" smtClean="0"/>
                        <a:t>0010</a:t>
                      </a:r>
                      <a:endParaRPr lang="en-US" sz="1000" dirty="0"/>
                    </a:p>
                  </a:txBody>
                  <a:tcPr marL="0" marR="0" marT="0" marB="0"/>
                </a:tc>
              </a:tr>
              <a:tr h="219185">
                <a:tc>
                  <a:txBody>
                    <a:bodyPr/>
                    <a:lstStyle/>
                    <a:p>
                      <a:pPr algn="ctr"/>
                      <a:r>
                        <a:rPr lang="en-US" sz="1000" dirty="0" smtClean="0"/>
                        <a:t>3</a:t>
                      </a:r>
                      <a:endParaRPr lang="en-US" sz="1000" dirty="0"/>
                    </a:p>
                  </a:txBody>
                  <a:tcPr marL="0" marR="0" marT="0" marB="0"/>
                </a:tc>
                <a:tc>
                  <a:txBody>
                    <a:bodyPr/>
                    <a:lstStyle/>
                    <a:p>
                      <a:pPr algn="ctr"/>
                      <a:r>
                        <a:rPr lang="en-US" sz="1000" dirty="0" smtClean="0"/>
                        <a:t>0011</a:t>
                      </a:r>
                      <a:endParaRPr lang="en-US" sz="1000" dirty="0"/>
                    </a:p>
                  </a:txBody>
                  <a:tcPr marL="0" marR="0" marT="0" marB="0"/>
                </a:tc>
              </a:tr>
              <a:tr h="219185">
                <a:tc>
                  <a:txBody>
                    <a:bodyPr/>
                    <a:lstStyle/>
                    <a:p>
                      <a:pPr algn="ctr"/>
                      <a:r>
                        <a:rPr lang="en-US" sz="1000" dirty="0" smtClean="0"/>
                        <a:t>4</a:t>
                      </a:r>
                      <a:endParaRPr lang="en-US" sz="1000" dirty="0"/>
                    </a:p>
                  </a:txBody>
                  <a:tcPr marL="0" marR="0" marT="0" marB="0"/>
                </a:tc>
                <a:tc>
                  <a:txBody>
                    <a:bodyPr/>
                    <a:lstStyle/>
                    <a:p>
                      <a:pPr algn="ctr"/>
                      <a:r>
                        <a:rPr lang="en-US" sz="1000" dirty="0" smtClean="0"/>
                        <a:t>0100</a:t>
                      </a:r>
                      <a:endParaRPr lang="en-US" sz="1000" dirty="0"/>
                    </a:p>
                  </a:txBody>
                  <a:tcPr marL="0" marR="0" marT="0" marB="0"/>
                </a:tc>
              </a:tr>
              <a:tr h="219185">
                <a:tc>
                  <a:txBody>
                    <a:bodyPr/>
                    <a:lstStyle/>
                    <a:p>
                      <a:pPr algn="ctr"/>
                      <a:r>
                        <a:rPr lang="en-US" sz="1000" dirty="0" smtClean="0"/>
                        <a:t>5</a:t>
                      </a:r>
                      <a:endParaRPr lang="en-US" sz="1000" dirty="0"/>
                    </a:p>
                  </a:txBody>
                  <a:tcPr marL="0" marR="0" marT="0" marB="0"/>
                </a:tc>
                <a:tc>
                  <a:txBody>
                    <a:bodyPr/>
                    <a:lstStyle/>
                    <a:p>
                      <a:pPr algn="ctr"/>
                      <a:r>
                        <a:rPr lang="en-US" sz="1000" dirty="0" smtClean="0"/>
                        <a:t>0101</a:t>
                      </a:r>
                      <a:endParaRPr lang="en-US" sz="1000" dirty="0"/>
                    </a:p>
                  </a:txBody>
                  <a:tcPr marL="0" marR="0" marT="0" marB="0"/>
                </a:tc>
              </a:tr>
              <a:tr h="219185">
                <a:tc>
                  <a:txBody>
                    <a:bodyPr/>
                    <a:lstStyle/>
                    <a:p>
                      <a:pPr algn="ctr"/>
                      <a:r>
                        <a:rPr lang="en-US" sz="1000" dirty="0" smtClean="0"/>
                        <a:t>6</a:t>
                      </a:r>
                      <a:endParaRPr lang="en-US" sz="1000" dirty="0"/>
                    </a:p>
                  </a:txBody>
                  <a:tcPr marL="0" marR="0" marT="0" marB="0"/>
                </a:tc>
                <a:tc>
                  <a:txBody>
                    <a:bodyPr/>
                    <a:lstStyle/>
                    <a:p>
                      <a:pPr algn="ctr"/>
                      <a:r>
                        <a:rPr lang="en-US" sz="1000" dirty="0" smtClean="0"/>
                        <a:t>0110</a:t>
                      </a:r>
                      <a:endParaRPr lang="en-US" sz="1000" dirty="0"/>
                    </a:p>
                  </a:txBody>
                  <a:tcPr marL="0" marR="0" marT="0" marB="0"/>
                </a:tc>
              </a:tr>
              <a:tr h="219185">
                <a:tc>
                  <a:txBody>
                    <a:bodyPr/>
                    <a:lstStyle/>
                    <a:p>
                      <a:pPr algn="ctr"/>
                      <a:r>
                        <a:rPr lang="en-US" sz="1000" dirty="0" smtClean="0"/>
                        <a:t>7</a:t>
                      </a:r>
                      <a:endParaRPr lang="en-US" sz="1000" dirty="0"/>
                    </a:p>
                  </a:txBody>
                  <a:tcPr marL="0" marR="0" marT="0" marB="0"/>
                </a:tc>
                <a:tc>
                  <a:txBody>
                    <a:bodyPr/>
                    <a:lstStyle/>
                    <a:p>
                      <a:pPr algn="ctr"/>
                      <a:r>
                        <a:rPr lang="en-US" sz="1000" dirty="0" smtClean="0"/>
                        <a:t>0111</a:t>
                      </a:r>
                      <a:endParaRPr lang="en-US" sz="1000" dirty="0"/>
                    </a:p>
                  </a:txBody>
                  <a:tcPr marL="0" marR="0" marT="0" marB="0"/>
                </a:tc>
              </a:tr>
            </a:tbl>
          </a:graphicData>
        </a:graphic>
      </p:graphicFrame>
    </p:spTree>
    <p:extLst>
      <p:ext uri="{BB962C8B-B14F-4D97-AF65-F5344CB8AC3E}">
        <p14:creationId xmlns:p14="http://schemas.microsoft.com/office/powerpoint/2010/main" val="25772762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483111" y="127827"/>
            <a:ext cx="5563721" cy="1323439"/>
          </a:xfrm>
          <a:prstGeom prst="rect">
            <a:avLst/>
          </a:prstGeom>
          <a:noFill/>
        </p:spPr>
        <p:txBody>
          <a:bodyPr wrap="square" rtlCol="0">
            <a:spAutoFit/>
          </a:bodyPr>
          <a:lstStyle/>
          <a:p>
            <a:pPr defTabSz="457200"/>
            <a:r>
              <a:rPr lang="en-US" sz="2000" b="1" i="1" kern="1200" dirty="0" smtClean="0">
                <a:solidFill>
                  <a:prstClr val="black"/>
                </a:solidFill>
                <a:latin typeface="Calibri"/>
                <a:ea typeface="+mn-ea"/>
                <a:cs typeface="+mn-cs"/>
              </a:rPr>
              <a:t>Extra -- Transferring the bits!</a:t>
            </a:r>
            <a:endParaRPr lang="en-US" sz="2000" b="1" kern="1200" dirty="0" smtClean="0">
              <a:solidFill>
                <a:prstClr val="black"/>
              </a:solidFill>
              <a:latin typeface="Calibri"/>
              <a:ea typeface="+mn-ea"/>
              <a:cs typeface="+mn-cs"/>
            </a:endParaRPr>
          </a:p>
          <a:p>
            <a:pPr defTabSz="457200"/>
            <a:endParaRPr lang="en-US" b="1" kern="1200" dirty="0" smtClean="0">
              <a:solidFill>
                <a:prstClr val="black"/>
              </a:solidFill>
              <a:latin typeface="Calibri"/>
              <a:ea typeface="+mn-ea"/>
              <a:cs typeface="+mn-cs"/>
            </a:endParaRPr>
          </a:p>
          <a:p>
            <a:pPr defTabSz="457200"/>
            <a:r>
              <a:rPr lang="en-US" kern="1200" dirty="0" smtClean="0">
                <a:solidFill>
                  <a:prstClr val="black"/>
                </a:solidFill>
                <a:latin typeface="Calibri"/>
                <a:ea typeface="+mn-ea"/>
                <a:cs typeface="+mn-cs"/>
              </a:rPr>
              <a:t>If you send your instructions electronically, they have to be converted to a </a:t>
            </a:r>
            <a:r>
              <a:rPr lang="en-US" b="1" i="1" kern="1200" dirty="0" smtClean="0">
                <a:solidFill>
                  <a:prstClr val="black"/>
                </a:solidFill>
                <a:latin typeface="Calibri"/>
                <a:ea typeface="+mn-ea"/>
                <a:cs typeface="+mn-cs"/>
              </a:rPr>
              <a:t>single line </a:t>
            </a:r>
            <a:r>
              <a:rPr lang="en-US" kern="1200" dirty="0" smtClean="0">
                <a:solidFill>
                  <a:prstClr val="black"/>
                </a:solidFill>
                <a:latin typeface="Calibri"/>
                <a:ea typeface="+mn-ea"/>
                <a:cs typeface="+mn-cs"/>
              </a:rPr>
              <a:t>of  0s and 1s! For example, for these sample blocks,</a:t>
            </a:r>
          </a:p>
          <a:p>
            <a:pPr marL="457200" lvl="1" defTabSz="457200"/>
            <a:endParaRPr lang="en-US" sz="1800" kern="1200" dirty="0" smtClean="0">
              <a:solidFill>
                <a:prstClr val="black"/>
              </a:solidFill>
              <a:latin typeface="Calibri"/>
              <a:ea typeface="+mn-ea"/>
              <a:cs typeface="+mn-cs"/>
            </a:endParaRPr>
          </a:p>
        </p:txBody>
      </p:sp>
      <p:graphicFrame>
        <p:nvGraphicFramePr>
          <p:cNvPr id="7" name="Table 6"/>
          <p:cNvGraphicFramePr>
            <a:graphicFrameLocks noGrp="1"/>
          </p:cNvGraphicFramePr>
          <p:nvPr>
            <p:extLst>
              <p:ext uri="{D42A27DB-BD31-4B8C-83A1-F6EECF244321}">
                <p14:modId xmlns:p14="http://schemas.microsoft.com/office/powerpoint/2010/main" val="2975419587"/>
              </p:ext>
            </p:extLst>
          </p:nvPr>
        </p:nvGraphicFramePr>
        <p:xfrm>
          <a:off x="2752843" y="1257708"/>
          <a:ext cx="5788488" cy="822960"/>
        </p:xfrm>
        <a:graphic>
          <a:graphicData uri="http://schemas.openxmlformats.org/drawingml/2006/table">
            <a:tbl>
              <a:tblPr firstRow="1" bandRow="1">
                <a:tableStyleId>{616DA210-FB5B-4158-B5E0-FEB733F419BA}</a:tableStyleId>
              </a:tblPr>
              <a:tblGrid>
                <a:gridCol w="964748"/>
                <a:gridCol w="964748"/>
                <a:gridCol w="964748"/>
                <a:gridCol w="964748"/>
                <a:gridCol w="964748"/>
                <a:gridCol w="964748"/>
              </a:tblGrid>
              <a:tr h="221331">
                <a:tc>
                  <a:txBody>
                    <a:bodyPr/>
                    <a:lstStyle/>
                    <a:p>
                      <a:r>
                        <a:rPr lang="en-US" sz="1200" dirty="0" smtClean="0"/>
                        <a:t>Block</a:t>
                      </a:r>
                      <a:endParaRPr lang="en-US" sz="1200" dirty="0"/>
                    </a:p>
                  </a:txBody>
                  <a:tcPr/>
                </a:tc>
                <a:tc>
                  <a:txBody>
                    <a:bodyPr/>
                    <a:lstStyle/>
                    <a:p>
                      <a:r>
                        <a:rPr lang="en-US" sz="1200" dirty="0" smtClean="0"/>
                        <a:t>Color</a:t>
                      </a:r>
                      <a:endParaRPr lang="en-US" sz="1200" dirty="0"/>
                    </a:p>
                  </a:txBody>
                  <a:tcPr/>
                </a:tc>
                <a:tc>
                  <a:txBody>
                    <a:bodyPr/>
                    <a:lstStyle/>
                    <a:p>
                      <a:r>
                        <a:rPr lang="en-US" sz="1200" dirty="0" smtClean="0"/>
                        <a:t>Brick Type</a:t>
                      </a:r>
                      <a:endParaRPr lang="en-US" sz="1200" dirty="0"/>
                    </a:p>
                  </a:txBody>
                  <a:tcPr/>
                </a:tc>
                <a:tc>
                  <a:txBody>
                    <a:bodyPr/>
                    <a:lstStyle/>
                    <a:p>
                      <a:r>
                        <a:rPr lang="en-US" sz="1200" dirty="0" smtClean="0"/>
                        <a:t>Orientation</a:t>
                      </a:r>
                      <a:endParaRPr lang="en-US" sz="1200" dirty="0"/>
                    </a:p>
                  </a:txBody>
                  <a:tcPr/>
                </a:tc>
                <a:tc>
                  <a:txBody>
                    <a:bodyPr/>
                    <a:lstStyle/>
                    <a:p>
                      <a:r>
                        <a:rPr lang="en-US" sz="1200" dirty="0" smtClean="0"/>
                        <a:t>X</a:t>
                      </a:r>
                      <a:endParaRPr lang="en-US" sz="1200" dirty="0"/>
                    </a:p>
                  </a:txBody>
                  <a:tcPr/>
                </a:tc>
                <a:tc>
                  <a:txBody>
                    <a:bodyPr/>
                    <a:lstStyle/>
                    <a:p>
                      <a:r>
                        <a:rPr lang="en-US" sz="1200" dirty="0" smtClean="0"/>
                        <a:t>Y</a:t>
                      </a:r>
                      <a:endParaRPr lang="en-US" sz="1200" dirty="0"/>
                    </a:p>
                  </a:txBody>
                  <a:tcPr/>
                </a:tc>
              </a:tr>
              <a:tr h="221331">
                <a:tc>
                  <a:txBody>
                    <a:bodyPr/>
                    <a:lstStyle/>
                    <a:p>
                      <a:r>
                        <a:rPr lang="en-US" sz="1200" dirty="0" smtClean="0"/>
                        <a:t>0001</a:t>
                      </a:r>
                      <a:endParaRPr lang="en-US" sz="1200" dirty="0"/>
                    </a:p>
                  </a:txBody>
                  <a:tcPr/>
                </a:tc>
                <a:tc>
                  <a:txBody>
                    <a:bodyPr/>
                    <a:lstStyle/>
                    <a:p>
                      <a:r>
                        <a:rPr lang="en-US" sz="1200" dirty="0" smtClean="0"/>
                        <a:t>001</a:t>
                      </a:r>
                      <a:endParaRPr lang="en-US" sz="1200" dirty="0"/>
                    </a:p>
                  </a:txBody>
                  <a:tcPr/>
                </a:tc>
                <a:tc>
                  <a:txBody>
                    <a:bodyPr/>
                    <a:lstStyle/>
                    <a:p>
                      <a:r>
                        <a:rPr lang="en-US" sz="1200" dirty="0" smtClean="0"/>
                        <a:t>010100</a:t>
                      </a:r>
                      <a:endParaRPr lang="en-US" sz="1200" dirty="0"/>
                    </a:p>
                  </a:txBody>
                  <a:tcPr/>
                </a:tc>
                <a:tc>
                  <a:txBody>
                    <a:bodyPr/>
                    <a:lstStyle/>
                    <a:p>
                      <a:r>
                        <a:rPr lang="en-US" sz="1200" dirty="0" smtClean="0"/>
                        <a:t>00</a:t>
                      </a:r>
                      <a:endParaRPr lang="en-US" sz="1200" dirty="0"/>
                    </a:p>
                  </a:txBody>
                  <a:tcPr/>
                </a:tc>
                <a:tc>
                  <a:txBody>
                    <a:bodyPr/>
                    <a:lstStyle/>
                    <a:p>
                      <a:r>
                        <a:rPr lang="en-US" sz="1200" dirty="0" smtClean="0"/>
                        <a:t>0110</a:t>
                      </a:r>
                      <a:endParaRPr lang="en-US" sz="1200" dirty="0"/>
                    </a:p>
                  </a:txBody>
                  <a:tcPr/>
                </a:tc>
                <a:tc>
                  <a:txBody>
                    <a:bodyPr/>
                    <a:lstStyle/>
                    <a:p>
                      <a:r>
                        <a:rPr lang="en-US" sz="1200" dirty="0" smtClean="0"/>
                        <a:t>0100</a:t>
                      </a:r>
                      <a:endParaRPr lang="en-US" sz="1200" dirty="0"/>
                    </a:p>
                  </a:txBody>
                  <a:tcPr/>
                </a:tc>
              </a:tr>
              <a:tr h="221331">
                <a:tc>
                  <a:txBody>
                    <a:bodyPr/>
                    <a:lstStyle/>
                    <a:p>
                      <a:r>
                        <a:rPr lang="en-US" sz="1200" dirty="0" smtClean="0"/>
                        <a:t>0010</a:t>
                      </a:r>
                      <a:endParaRPr lang="en-US" sz="1200" dirty="0"/>
                    </a:p>
                  </a:txBody>
                  <a:tcPr/>
                </a:tc>
                <a:tc>
                  <a:txBody>
                    <a:bodyPr/>
                    <a:lstStyle/>
                    <a:p>
                      <a:r>
                        <a:rPr lang="en-US" sz="1200" dirty="0" smtClean="0"/>
                        <a:t>010</a:t>
                      </a:r>
                      <a:endParaRPr lang="en-US" sz="1200" dirty="0"/>
                    </a:p>
                  </a:txBody>
                  <a:tcPr/>
                </a:tc>
                <a:tc>
                  <a:txBody>
                    <a:bodyPr/>
                    <a:lstStyle/>
                    <a:p>
                      <a:r>
                        <a:rPr lang="en-US" sz="1200" dirty="0" smtClean="0"/>
                        <a:t>101101</a:t>
                      </a:r>
                      <a:endParaRPr lang="en-US" sz="1200" dirty="0"/>
                    </a:p>
                  </a:txBody>
                  <a:tcPr/>
                </a:tc>
                <a:tc>
                  <a:txBody>
                    <a:bodyPr/>
                    <a:lstStyle/>
                    <a:p>
                      <a:r>
                        <a:rPr lang="en-US" sz="1200" dirty="0" smtClean="0"/>
                        <a:t>01</a:t>
                      </a:r>
                      <a:endParaRPr lang="en-US" sz="1200" dirty="0"/>
                    </a:p>
                  </a:txBody>
                  <a:tcPr/>
                </a:tc>
                <a:tc>
                  <a:txBody>
                    <a:bodyPr/>
                    <a:lstStyle/>
                    <a:p>
                      <a:r>
                        <a:rPr lang="en-US" sz="1200" dirty="0" smtClean="0"/>
                        <a:t>0111</a:t>
                      </a:r>
                      <a:endParaRPr lang="en-US" sz="1200" dirty="0"/>
                    </a:p>
                  </a:txBody>
                  <a:tcPr/>
                </a:tc>
                <a:tc>
                  <a:txBody>
                    <a:bodyPr/>
                    <a:lstStyle/>
                    <a:p>
                      <a:r>
                        <a:rPr lang="en-US" sz="1200" dirty="0" smtClean="0"/>
                        <a:t>0100</a:t>
                      </a:r>
                      <a:endParaRPr lang="en-US" sz="1200" dirty="0"/>
                    </a:p>
                  </a:txBody>
                  <a:tcPr/>
                </a:tc>
              </a:tr>
            </a:tbl>
          </a:graphicData>
        </a:graphic>
      </p:graphicFrame>
      <p:sp>
        <p:nvSpPr>
          <p:cNvPr id="8" name="TextBox 7"/>
          <p:cNvSpPr txBox="1"/>
          <p:nvPr/>
        </p:nvSpPr>
        <p:spPr>
          <a:xfrm>
            <a:off x="2483110" y="2148758"/>
            <a:ext cx="6395377" cy="4585871"/>
          </a:xfrm>
          <a:prstGeom prst="rect">
            <a:avLst/>
          </a:prstGeom>
          <a:noFill/>
        </p:spPr>
        <p:txBody>
          <a:bodyPr wrap="square" rtlCol="0">
            <a:spAutoFit/>
          </a:bodyPr>
          <a:lstStyle/>
          <a:p>
            <a:pPr defTabSz="457200"/>
            <a:r>
              <a:rPr lang="en-US" kern="1200" dirty="0" smtClean="0">
                <a:solidFill>
                  <a:prstClr val="black"/>
                </a:solidFill>
                <a:latin typeface="Calibri"/>
                <a:ea typeface="+mn-ea"/>
                <a:cs typeface="Calibri"/>
              </a:rPr>
              <a:t>You would construct – and </a:t>
            </a:r>
            <a:r>
              <a:rPr lang="en-US" kern="1200" dirty="0">
                <a:solidFill>
                  <a:prstClr val="black"/>
                </a:solidFill>
                <a:latin typeface="Calibri"/>
                <a:ea typeface="+mn-ea"/>
                <a:cs typeface="Calibri"/>
              </a:rPr>
              <a:t>send – </a:t>
            </a:r>
            <a:r>
              <a:rPr lang="en-US" kern="1200" dirty="0" smtClean="0">
                <a:solidFill>
                  <a:prstClr val="black"/>
                </a:solidFill>
                <a:latin typeface="Calibri"/>
                <a:ea typeface="+mn-ea"/>
                <a:cs typeface="Calibri"/>
              </a:rPr>
              <a:t> this line of 0s and 1s:</a:t>
            </a:r>
            <a:endParaRPr lang="en-US" kern="1200" dirty="0">
              <a:solidFill>
                <a:prstClr val="black"/>
              </a:solidFill>
              <a:latin typeface="Calibri"/>
              <a:ea typeface="+mn-ea"/>
              <a:cs typeface="Calibri"/>
            </a:endParaRPr>
          </a:p>
          <a:p>
            <a:pPr defTabSz="457200"/>
            <a:r>
              <a:rPr lang="en-US" kern="1200" dirty="0" smtClean="0">
                <a:solidFill>
                  <a:prstClr val="black"/>
                </a:solidFill>
                <a:latin typeface="Calibri"/>
                <a:ea typeface="+mn-ea"/>
                <a:cs typeface="Calibri"/>
              </a:rPr>
              <a:t>0001001010100000110010000100101011010101110100</a:t>
            </a:r>
          </a:p>
          <a:p>
            <a:pPr defTabSz="457200"/>
            <a:endParaRPr lang="en-US" kern="1200" dirty="0">
              <a:solidFill>
                <a:prstClr val="black"/>
              </a:solidFill>
              <a:latin typeface="Cambria"/>
              <a:ea typeface="+mn-ea"/>
              <a:cs typeface="Cambria"/>
            </a:endParaRPr>
          </a:p>
          <a:p>
            <a:pPr defTabSz="457200"/>
            <a:r>
              <a:rPr lang="en-US" sz="2400" kern="1200" dirty="0" smtClean="0">
                <a:solidFill>
                  <a:prstClr val="black"/>
                </a:solidFill>
                <a:latin typeface="Cambria"/>
                <a:ea typeface="+mn-ea"/>
                <a:cs typeface="Cambria"/>
              </a:rPr>
              <a:t>Try it!  </a:t>
            </a:r>
          </a:p>
          <a:p>
            <a:pPr defTabSz="457200"/>
            <a:endParaRPr lang="en-US" kern="1200" dirty="0" smtClean="0">
              <a:solidFill>
                <a:prstClr val="black"/>
              </a:solidFill>
              <a:latin typeface="Cambria"/>
              <a:ea typeface="+mn-ea"/>
              <a:cs typeface="Cambria"/>
            </a:endParaRPr>
          </a:p>
          <a:p>
            <a:pPr defTabSz="457200"/>
            <a:r>
              <a:rPr lang="en-US" kern="1200" dirty="0" smtClean="0">
                <a:solidFill>
                  <a:prstClr val="black"/>
                </a:solidFill>
                <a:latin typeface="Cambria"/>
                <a:ea typeface="+mn-ea"/>
                <a:cs typeface="Cambria"/>
              </a:rPr>
              <a:t>Write </a:t>
            </a:r>
            <a:r>
              <a:rPr lang="en-US" b="1" i="1" kern="1200" dirty="0" smtClean="0">
                <a:solidFill>
                  <a:prstClr val="black"/>
                </a:solidFill>
                <a:latin typeface="Cambria"/>
                <a:ea typeface="+mn-ea"/>
                <a:cs typeface="Cambria"/>
              </a:rPr>
              <a:t>your binary instructions as a single line </a:t>
            </a:r>
            <a:r>
              <a:rPr lang="en-US" kern="1200" dirty="0" smtClean="0">
                <a:solidFill>
                  <a:prstClr val="black"/>
                </a:solidFill>
                <a:latin typeface="Cambria"/>
                <a:ea typeface="+mn-ea"/>
                <a:cs typeface="Cambria"/>
              </a:rPr>
              <a:t>of 0s and 1s (it's OK to wrap):</a:t>
            </a:r>
          </a:p>
          <a:p>
            <a:pPr defTabSz="457200"/>
            <a:r>
              <a:rPr lang="en-US" sz="1800" kern="1200" dirty="0" smtClean="0">
                <a:solidFill>
                  <a:prstClr val="black"/>
                </a:solidFill>
                <a:latin typeface="Cambria"/>
                <a:ea typeface="+mn-ea"/>
                <a:cs typeface="Cambria"/>
              </a:rPr>
              <a:t>__________________________________________________________________________________________________________________________________________________</a:t>
            </a:r>
          </a:p>
          <a:p>
            <a:pPr defTabSz="457200"/>
            <a:endParaRPr lang="en-US" kern="1200" dirty="0">
              <a:solidFill>
                <a:prstClr val="black"/>
              </a:solidFill>
              <a:latin typeface="Cambria"/>
              <a:ea typeface="+mn-ea"/>
              <a:cs typeface="Cambria"/>
            </a:endParaRPr>
          </a:p>
          <a:p>
            <a:pPr defTabSz="457200"/>
            <a:endParaRPr lang="en-US" kern="1200" dirty="0" smtClean="0">
              <a:solidFill>
                <a:prstClr val="black"/>
              </a:solidFill>
              <a:latin typeface="Cambria"/>
              <a:ea typeface="+mn-ea"/>
              <a:cs typeface="Cambria"/>
            </a:endParaRPr>
          </a:p>
          <a:p>
            <a:pPr defTabSz="457200"/>
            <a:r>
              <a:rPr lang="en-US" kern="1200" dirty="0" smtClean="0">
                <a:solidFill>
                  <a:prstClr val="black"/>
                </a:solidFill>
                <a:latin typeface="Cambria"/>
                <a:ea typeface="+mn-ea"/>
                <a:cs typeface="Cambria"/>
              </a:rPr>
              <a:t>Next, </a:t>
            </a:r>
            <a:r>
              <a:rPr lang="en-US" b="1" i="1" kern="1200" dirty="0" smtClean="0">
                <a:solidFill>
                  <a:srgbClr val="0000FF"/>
                </a:solidFill>
                <a:latin typeface="Cambria"/>
                <a:ea typeface="+mn-ea"/>
                <a:cs typeface="Cambria"/>
              </a:rPr>
              <a:t>send a text or email </a:t>
            </a:r>
            <a:r>
              <a:rPr lang="en-US" kern="1200" dirty="0" smtClean="0">
                <a:solidFill>
                  <a:prstClr val="black"/>
                </a:solidFill>
                <a:latin typeface="Cambria"/>
                <a:ea typeface="+mn-ea"/>
                <a:cs typeface="Cambria"/>
              </a:rPr>
              <a:t>to the other team with the bits of your tower.</a:t>
            </a:r>
          </a:p>
          <a:p>
            <a:pPr defTabSz="457200"/>
            <a:r>
              <a:rPr lang="en-US" kern="1200" dirty="0" smtClean="0">
                <a:solidFill>
                  <a:prstClr val="black"/>
                </a:solidFill>
                <a:latin typeface="Cambria"/>
                <a:ea typeface="+mn-ea"/>
                <a:cs typeface="Cambria"/>
              </a:rPr>
              <a:t>Also, </a:t>
            </a:r>
            <a:r>
              <a:rPr lang="en-US" b="1" i="1" kern="1200" dirty="0" smtClean="0">
                <a:solidFill>
                  <a:srgbClr val="0000FF"/>
                </a:solidFill>
                <a:latin typeface="Cambria"/>
                <a:ea typeface="+mn-ea"/>
                <a:cs typeface="Cambria"/>
              </a:rPr>
              <a:t>give them your legend </a:t>
            </a:r>
            <a:r>
              <a:rPr lang="en-US" kern="1200" dirty="0" smtClean="0">
                <a:solidFill>
                  <a:prstClr val="black"/>
                </a:solidFill>
                <a:latin typeface="Cambria"/>
                <a:ea typeface="+mn-ea"/>
                <a:cs typeface="Cambria"/>
              </a:rPr>
              <a:t>or let them copy it…</a:t>
            </a:r>
          </a:p>
          <a:p>
            <a:pPr defTabSz="457200"/>
            <a:endParaRPr lang="en-US" kern="1200" dirty="0">
              <a:solidFill>
                <a:prstClr val="black"/>
              </a:solidFill>
              <a:latin typeface="Cambria"/>
              <a:ea typeface="+mn-ea"/>
              <a:cs typeface="Cambria"/>
            </a:endParaRPr>
          </a:p>
          <a:p>
            <a:pPr defTabSz="457200"/>
            <a:r>
              <a:rPr lang="en-US" kern="1200" dirty="0" smtClean="0">
                <a:solidFill>
                  <a:prstClr val="black"/>
                </a:solidFill>
                <a:latin typeface="Cambria"/>
                <a:ea typeface="+mn-ea"/>
                <a:cs typeface="Cambria"/>
              </a:rPr>
              <a:t>Below, </a:t>
            </a:r>
            <a:r>
              <a:rPr lang="en-US" b="1" i="1" kern="1200" dirty="0" smtClean="0">
                <a:solidFill>
                  <a:prstClr val="black"/>
                </a:solidFill>
                <a:latin typeface="Cambria"/>
                <a:ea typeface="+mn-ea"/>
                <a:cs typeface="Cambria"/>
              </a:rPr>
              <a:t>write down the other team's bits</a:t>
            </a:r>
            <a:r>
              <a:rPr lang="en-US" kern="1200" dirty="0">
                <a:solidFill>
                  <a:prstClr val="black"/>
                </a:solidFill>
                <a:latin typeface="Cambria"/>
                <a:ea typeface="+mn-ea"/>
                <a:cs typeface="Cambria"/>
              </a:rPr>
              <a:t> </a:t>
            </a:r>
            <a:r>
              <a:rPr lang="en-US" kern="1200" dirty="0" smtClean="0">
                <a:solidFill>
                  <a:prstClr val="black"/>
                </a:solidFill>
                <a:latin typeface="Cambria"/>
                <a:ea typeface="+mn-ea"/>
                <a:cs typeface="Cambria"/>
              </a:rPr>
              <a:t>when they send them to you:</a:t>
            </a:r>
          </a:p>
          <a:p>
            <a:pPr defTabSz="457200"/>
            <a:r>
              <a:rPr lang="en-US" sz="1800" kern="1200" dirty="0" smtClean="0">
                <a:solidFill>
                  <a:prstClr val="black"/>
                </a:solidFill>
                <a:latin typeface="Cambria"/>
                <a:ea typeface="+mn-ea"/>
                <a:cs typeface="Cambria"/>
              </a:rPr>
              <a:t>__________________________________________________________________________________________________________________________________________________</a:t>
            </a:r>
          </a:p>
          <a:p>
            <a:pPr defTabSz="457200"/>
            <a:endParaRPr lang="en-US" kern="1200" dirty="0" smtClean="0">
              <a:solidFill>
                <a:prstClr val="black"/>
              </a:solidFill>
              <a:latin typeface="Cambria"/>
              <a:ea typeface="+mn-ea"/>
              <a:cs typeface="Cambria"/>
            </a:endParaRPr>
          </a:p>
          <a:p>
            <a:pPr defTabSz="457200"/>
            <a:endParaRPr lang="en-US" kern="1200" dirty="0">
              <a:solidFill>
                <a:prstClr val="black"/>
              </a:solidFill>
              <a:latin typeface="Cambria"/>
              <a:ea typeface="+mn-ea"/>
              <a:cs typeface="Cambria"/>
            </a:endParaRPr>
          </a:p>
          <a:p>
            <a:pPr defTabSz="457200"/>
            <a:r>
              <a:rPr lang="en-US" kern="1200" dirty="0" smtClean="0">
                <a:solidFill>
                  <a:prstClr val="black"/>
                </a:solidFill>
                <a:latin typeface="Cambria"/>
                <a:ea typeface="+mn-ea"/>
                <a:cs typeface="Cambria"/>
              </a:rPr>
              <a:t>And </a:t>
            </a:r>
            <a:r>
              <a:rPr lang="en-US" b="1" i="1" kern="1200" dirty="0" smtClean="0">
                <a:solidFill>
                  <a:prstClr val="black"/>
                </a:solidFill>
                <a:latin typeface="Cambria"/>
                <a:ea typeface="+mn-ea"/>
                <a:cs typeface="Cambria"/>
              </a:rPr>
              <a:t>copy their legend </a:t>
            </a:r>
            <a:r>
              <a:rPr lang="en-US" kern="1200" dirty="0" smtClean="0">
                <a:solidFill>
                  <a:prstClr val="black"/>
                </a:solidFill>
                <a:latin typeface="Cambria"/>
                <a:ea typeface="+mn-ea"/>
                <a:cs typeface="Cambria"/>
              </a:rPr>
              <a:t>to the spots on this page.</a:t>
            </a:r>
            <a:endParaRPr lang="en-US" kern="1200" dirty="0">
              <a:solidFill>
                <a:prstClr val="black"/>
              </a:solidFill>
              <a:latin typeface="Cambria"/>
              <a:ea typeface="+mn-ea"/>
              <a:cs typeface="Cambria"/>
            </a:endParaRPr>
          </a:p>
        </p:txBody>
      </p:sp>
      <p:sp>
        <p:nvSpPr>
          <p:cNvPr id="9" name="Slide Number Placeholder 7"/>
          <p:cNvSpPr>
            <a:spLocks noGrp="1"/>
          </p:cNvSpPr>
          <p:nvPr>
            <p:ph type="sldNum" sz="quarter" idx="12"/>
          </p:nvPr>
        </p:nvSpPr>
        <p:spPr>
          <a:xfrm>
            <a:off x="6800458" y="6401302"/>
            <a:ext cx="2133600" cy="365125"/>
          </a:xfrm>
        </p:spPr>
        <p:txBody>
          <a:bodyPr/>
          <a:lstStyle/>
          <a:p>
            <a:fld id="{92586830-87D9-8B43-8F0E-8FD3FEDA1409}" type="slidenum">
              <a:rPr lang="en-US" sz="1800" smtClean="0">
                <a:solidFill>
                  <a:prstClr val="black">
                    <a:tint val="75000"/>
                  </a:prstClr>
                </a:solidFill>
              </a:rPr>
              <a:pPr/>
              <a:t>92</a:t>
            </a:fld>
            <a:endParaRPr lang="en-US" sz="1800" dirty="0">
              <a:solidFill>
                <a:prstClr val="black">
                  <a:tint val="75000"/>
                </a:prstClr>
              </a:solidFill>
            </a:endParaRPr>
          </a:p>
        </p:txBody>
      </p:sp>
      <p:graphicFrame>
        <p:nvGraphicFramePr>
          <p:cNvPr id="12" name="Table 11"/>
          <p:cNvGraphicFramePr>
            <a:graphicFrameLocks noGrp="1"/>
          </p:cNvGraphicFramePr>
          <p:nvPr>
            <p:extLst>
              <p:ext uri="{D42A27DB-BD31-4B8C-83A1-F6EECF244321}">
                <p14:modId xmlns:p14="http://schemas.microsoft.com/office/powerpoint/2010/main" val="2235121739"/>
              </p:ext>
            </p:extLst>
          </p:nvPr>
        </p:nvGraphicFramePr>
        <p:xfrm>
          <a:off x="411590" y="4197340"/>
          <a:ext cx="1694456" cy="63915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Orientation</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Horizontal</a:t>
                      </a:r>
                      <a:endParaRPr lang="en-US" sz="1000" dirty="0"/>
                    </a:p>
                  </a:txBody>
                  <a:tcPr marL="0" marR="0" marT="0" marB="0"/>
                </a:tc>
                <a:tc>
                  <a:txBody>
                    <a:bodyPr/>
                    <a:lstStyle/>
                    <a:p>
                      <a:pPr algn="ctr"/>
                      <a:r>
                        <a:rPr lang="en-US" sz="1000" dirty="0" smtClean="0"/>
                        <a:t>00</a:t>
                      </a:r>
                      <a:endParaRPr lang="en-US" sz="1000" dirty="0"/>
                    </a:p>
                  </a:txBody>
                  <a:tcPr marL="0" marR="0" marT="0" marB="0"/>
                </a:tc>
              </a:tr>
              <a:tr h="219185">
                <a:tc>
                  <a:txBody>
                    <a:bodyPr/>
                    <a:lstStyle/>
                    <a:p>
                      <a:pPr algn="ctr"/>
                      <a:r>
                        <a:rPr lang="en-US" sz="1000" dirty="0" smtClean="0"/>
                        <a:t>Vertical</a:t>
                      </a:r>
                      <a:endParaRPr lang="en-US" sz="1000" dirty="0"/>
                    </a:p>
                  </a:txBody>
                  <a:tcPr marL="0" marR="0" marT="0" marB="0"/>
                </a:tc>
                <a:tc>
                  <a:txBody>
                    <a:bodyPr/>
                    <a:lstStyle/>
                    <a:p>
                      <a:pPr algn="ctr"/>
                      <a:r>
                        <a:rPr lang="en-US" sz="1000" dirty="0" smtClean="0"/>
                        <a:t>01</a:t>
                      </a:r>
                      <a:endParaRPr lang="en-US" sz="1000" dirty="0"/>
                    </a:p>
                  </a:txBody>
                  <a:tcPr marL="0" marR="0" marT="0" marB="0"/>
                </a:tc>
              </a:tr>
            </a:tbl>
          </a:graphicData>
        </a:graphic>
      </p:graphicFrame>
      <p:sp>
        <p:nvSpPr>
          <p:cNvPr id="14" name="TextBox 13"/>
          <p:cNvSpPr txBox="1"/>
          <p:nvPr/>
        </p:nvSpPr>
        <p:spPr>
          <a:xfrm>
            <a:off x="547353" y="72202"/>
            <a:ext cx="1417162" cy="369332"/>
          </a:xfrm>
          <a:prstGeom prst="rect">
            <a:avLst/>
          </a:prstGeom>
          <a:noFill/>
        </p:spPr>
        <p:txBody>
          <a:bodyPr wrap="none" rtlCol="0">
            <a:spAutoFit/>
          </a:bodyPr>
          <a:lstStyle/>
          <a:p>
            <a:pPr algn="ctr" defTabSz="457200"/>
            <a:r>
              <a:rPr lang="en-US" sz="1800" b="1" kern="1200" dirty="0" smtClean="0">
                <a:solidFill>
                  <a:srgbClr val="1F497D">
                    <a:lumMod val="40000"/>
                    <a:lumOff val="60000"/>
                  </a:srgbClr>
                </a:solidFill>
                <a:latin typeface="Calibri"/>
                <a:ea typeface="+mn-ea"/>
                <a:cs typeface="+mn-cs"/>
              </a:rPr>
              <a:t>Their Legend</a:t>
            </a:r>
            <a:endParaRPr lang="en-US" sz="1800" b="1" kern="1200" dirty="0">
              <a:solidFill>
                <a:srgbClr val="1F497D">
                  <a:lumMod val="40000"/>
                  <a:lumOff val="60000"/>
                </a:srgbClr>
              </a:solidFill>
              <a:latin typeface="Calibri"/>
              <a:ea typeface="+mn-ea"/>
              <a:cs typeface="+mn-cs"/>
            </a:endParaRPr>
          </a:p>
        </p:txBody>
      </p:sp>
      <p:sp>
        <p:nvSpPr>
          <p:cNvPr id="2" name="TextBox 1"/>
          <p:cNvSpPr txBox="1"/>
          <p:nvPr/>
        </p:nvSpPr>
        <p:spPr>
          <a:xfrm rot="269790">
            <a:off x="6380564" y="141452"/>
            <a:ext cx="2618062" cy="600164"/>
          </a:xfrm>
          <a:prstGeom prst="rect">
            <a:avLst/>
          </a:prstGeom>
          <a:solidFill>
            <a:srgbClr val="CCECFF"/>
          </a:solidFill>
        </p:spPr>
        <p:txBody>
          <a:bodyPr wrap="square" rtlCol="0">
            <a:spAutoFit/>
          </a:bodyPr>
          <a:lstStyle/>
          <a:p>
            <a:pPr algn="ctr" defTabSz="457200"/>
            <a:r>
              <a:rPr lang="en-US" sz="1100" kern="1200" dirty="0" smtClean="0">
                <a:solidFill>
                  <a:prstClr val="black"/>
                </a:solidFill>
                <a:latin typeface="Cambria" panose="02040503050406030204" pitchFamily="18" charset="0"/>
                <a:ea typeface="+mn-ea"/>
                <a:cs typeface="Handwriting - Dakota"/>
              </a:rPr>
              <a:t>Differentiating delivery</a:t>
            </a:r>
            <a:r>
              <a:rPr lang="en-US" sz="1100" b="1" kern="1200" dirty="0" smtClean="0">
                <a:solidFill>
                  <a:prstClr val="black"/>
                </a:solidFill>
                <a:latin typeface="Cambria" panose="02040503050406030204" pitchFamily="18" charset="0"/>
                <a:ea typeface="+mn-ea"/>
                <a:cs typeface="Handwriting - Dakota"/>
              </a:rPr>
              <a:t>!</a:t>
            </a:r>
          </a:p>
          <a:p>
            <a:pPr algn="ctr" defTabSz="457200"/>
            <a:r>
              <a:rPr lang="en-US" sz="1100" kern="1200" dirty="0" smtClean="0">
                <a:solidFill>
                  <a:prstClr val="black"/>
                </a:solidFill>
                <a:latin typeface="Cambria" panose="02040503050406030204" pitchFamily="18" charset="0"/>
                <a:ea typeface="+mn-ea"/>
                <a:cs typeface="Handwriting - Dakota"/>
              </a:rPr>
              <a:t>Simpler:  just swap binary pages. </a:t>
            </a:r>
          </a:p>
          <a:p>
            <a:pPr algn="ctr" defTabSz="457200"/>
            <a:r>
              <a:rPr lang="en-US" sz="1100" kern="1200" dirty="0" smtClean="0">
                <a:solidFill>
                  <a:prstClr val="black"/>
                </a:solidFill>
                <a:latin typeface="Cambria" panose="02040503050406030204" pitchFamily="18" charset="0"/>
                <a:ea typeface="+mn-ea"/>
                <a:cs typeface="Handwriting - Dakota"/>
              </a:rPr>
              <a:t>Simplest: just swap English pages.</a:t>
            </a:r>
            <a:endParaRPr lang="en-US" sz="1100" kern="1200" dirty="0">
              <a:solidFill>
                <a:prstClr val="black"/>
              </a:solidFill>
              <a:latin typeface="Cambria" panose="02040503050406030204" pitchFamily="18" charset="0"/>
              <a:ea typeface="+mn-ea"/>
              <a:cs typeface="Handwriting - Dakota"/>
            </a:endParaRPr>
          </a:p>
        </p:txBody>
      </p:sp>
      <p:graphicFrame>
        <p:nvGraphicFramePr>
          <p:cNvPr id="15" name="Table 14"/>
          <p:cNvGraphicFramePr>
            <a:graphicFrameLocks noGrp="1"/>
          </p:cNvGraphicFramePr>
          <p:nvPr>
            <p:extLst>
              <p:ext uri="{D42A27DB-BD31-4B8C-83A1-F6EECF244321}">
                <p14:modId xmlns:p14="http://schemas.microsoft.com/office/powerpoint/2010/main" val="3836651173"/>
              </p:ext>
            </p:extLst>
          </p:nvPr>
        </p:nvGraphicFramePr>
        <p:xfrm>
          <a:off x="411590" y="464010"/>
          <a:ext cx="1694456" cy="1735083"/>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Color</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Red</a:t>
                      </a:r>
                      <a:endParaRPr lang="en-US" sz="1000" dirty="0"/>
                    </a:p>
                  </a:txBody>
                  <a:tcPr marL="0" marR="0" marT="0" marB="0"/>
                </a:tc>
                <a:tc>
                  <a:txBody>
                    <a:bodyPr/>
                    <a:lstStyle/>
                    <a:p>
                      <a:pPr algn="ctr"/>
                      <a:r>
                        <a:rPr lang="en-US" sz="1000" dirty="0" smtClean="0"/>
                        <a:t>001</a:t>
                      </a:r>
                      <a:endParaRPr lang="en-US" sz="1000" dirty="0"/>
                    </a:p>
                  </a:txBody>
                  <a:tcPr marL="0" marR="0" marT="0" marB="0"/>
                </a:tc>
              </a:tr>
              <a:tr h="219185">
                <a:tc>
                  <a:txBody>
                    <a:bodyPr/>
                    <a:lstStyle/>
                    <a:p>
                      <a:pPr algn="ctr"/>
                      <a:r>
                        <a:rPr lang="en-US" sz="1000" dirty="0" smtClean="0"/>
                        <a:t>Yellow</a:t>
                      </a:r>
                      <a:endParaRPr lang="en-US" sz="1000" dirty="0"/>
                    </a:p>
                  </a:txBody>
                  <a:tcPr marL="0" marR="0" marT="0" marB="0"/>
                </a:tc>
                <a:tc>
                  <a:txBody>
                    <a:bodyPr/>
                    <a:lstStyle/>
                    <a:p>
                      <a:pPr algn="ctr"/>
                      <a:r>
                        <a:rPr lang="en-US" sz="1000" dirty="0" smtClean="0"/>
                        <a:t>010</a:t>
                      </a: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1582698615"/>
              </p:ext>
            </p:extLst>
          </p:nvPr>
        </p:nvGraphicFramePr>
        <p:xfrm>
          <a:off x="411590" y="2243072"/>
          <a:ext cx="1694456" cy="195426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Brick</a:t>
                      </a:r>
                      <a:r>
                        <a:rPr lang="en-US" sz="1000" baseline="0" dirty="0" smtClean="0"/>
                        <a:t> Type</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2 x 4</a:t>
                      </a:r>
                      <a:endParaRPr lang="en-US" sz="1000" dirty="0"/>
                    </a:p>
                  </a:txBody>
                  <a:tcPr marL="0" marR="0" marT="0" marB="0"/>
                </a:tc>
                <a:tc>
                  <a:txBody>
                    <a:bodyPr/>
                    <a:lstStyle/>
                    <a:p>
                      <a:pPr algn="ctr"/>
                      <a:r>
                        <a:rPr lang="en-US" sz="1000" dirty="0" smtClean="0"/>
                        <a:t>010100</a:t>
                      </a:r>
                      <a:endParaRPr lang="en-US" sz="1000" dirty="0"/>
                    </a:p>
                  </a:txBody>
                  <a:tcPr marL="0" marR="0" marT="0" marB="0"/>
                </a:tc>
              </a:tr>
              <a:tr h="219185">
                <a:tc>
                  <a:txBody>
                    <a:bodyPr/>
                    <a:lstStyle/>
                    <a:p>
                      <a:pPr algn="ctr"/>
                      <a:r>
                        <a:rPr lang="en-US" sz="1000" dirty="0" smtClean="0"/>
                        <a:t>2 x 3 </a:t>
                      </a:r>
                      <a:endParaRPr lang="en-US" sz="1000" dirty="0"/>
                    </a:p>
                  </a:txBody>
                  <a:tcPr marL="0" marR="0" marT="0" marB="0"/>
                </a:tc>
                <a:tc>
                  <a:txBody>
                    <a:bodyPr/>
                    <a:lstStyle/>
                    <a:p>
                      <a:pPr algn="ctr"/>
                      <a:r>
                        <a:rPr lang="en-US" sz="1000" dirty="0" smtClean="0"/>
                        <a:t>010011</a:t>
                      </a:r>
                      <a:endParaRPr lang="en-US" sz="1000" dirty="0"/>
                    </a:p>
                  </a:txBody>
                  <a:tcPr marL="0" marR="0" marT="0" marB="0"/>
                </a:tc>
              </a:tr>
              <a:tr h="219185">
                <a:tc>
                  <a:txBody>
                    <a:bodyPr/>
                    <a:lstStyle/>
                    <a:p>
                      <a:pPr algn="ctr"/>
                      <a:r>
                        <a:rPr lang="en-US" sz="1000" dirty="0" smtClean="0"/>
                        <a:t>2 x 2</a:t>
                      </a:r>
                      <a:endParaRPr lang="en-US" sz="1000" dirty="0"/>
                    </a:p>
                  </a:txBody>
                  <a:tcPr marL="0" marR="0" marT="0" marB="0"/>
                </a:tc>
                <a:tc>
                  <a:txBody>
                    <a:bodyPr/>
                    <a:lstStyle/>
                    <a:p>
                      <a:pPr algn="ctr"/>
                      <a:r>
                        <a:rPr lang="en-US" sz="1000" dirty="0" smtClean="0"/>
                        <a:t>010010</a:t>
                      </a: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bl>
          </a:graphicData>
        </a:graphic>
      </p:graphicFrame>
      <p:sp>
        <p:nvSpPr>
          <p:cNvPr id="17" name="TextBox 16"/>
          <p:cNvSpPr txBox="1"/>
          <p:nvPr/>
        </p:nvSpPr>
        <p:spPr>
          <a:xfrm>
            <a:off x="6367216" y="4601526"/>
            <a:ext cx="2555864" cy="923330"/>
          </a:xfrm>
          <a:prstGeom prst="rect">
            <a:avLst/>
          </a:prstGeom>
          <a:solidFill>
            <a:schemeClr val="bg1"/>
          </a:solidFill>
          <a:ln>
            <a:solidFill>
              <a:schemeClr val="bg1">
                <a:lumMod val="65000"/>
              </a:schemeClr>
            </a:solidFill>
          </a:ln>
        </p:spPr>
        <p:txBody>
          <a:bodyPr wrap="square" rtlCol="0">
            <a:spAutoFit/>
          </a:bodyPr>
          <a:lstStyle/>
          <a:p>
            <a:pPr algn="ctr" defTabSz="457200"/>
            <a:r>
              <a:rPr lang="en-US" sz="5400" kern="1200" dirty="0" smtClean="0">
                <a:solidFill>
                  <a:prstClr val="black"/>
                </a:solidFill>
                <a:latin typeface="Calibri"/>
                <a:ea typeface="+mn-ea"/>
                <a:cs typeface="+mn-cs"/>
              </a:rPr>
              <a:t>Extra…</a:t>
            </a:r>
            <a:endParaRPr lang="en-US" sz="5400" kern="1200" dirty="0">
              <a:solidFill>
                <a:prstClr val="black"/>
              </a:solidFill>
              <a:latin typeface="Calibri"/>
              <a:ea typeface="+mn-ea"/>
              <a:cs typeface="+mn-cs"/>
            </a:endParaRPr>
          </a:p>
        </p:txBody>
      </p:sp>
      <p:sp>
        <p:nvSpPr>
          <p:cNvPr id="18" name="TextBox 17"/>
          <p:cNvSpPr txBox="1"/>
          <p:nvPr/>
        </p:nvSpPr>
        <p:spPr>
          <a:xfrm>
            <a:off x="4538134" y="2858731"/>
            <a:ext cx="3487906" cy="1569660"/>
          </a:xfrm>
          <a:prstGeom prst="rect">
            <a:avLst/>
          </a:prstGeom>
          <a:solidFill>
            <a:srgbClr val="FFCC99"/>
          </a:solidFill>
        </p:spPr>
        <p:txBody>
          <a:bodyPr wrap="square" rtlCol="0">
            <a:spAutoFit/>
          </a:bodyPr>
          <a:lstStyle/>
          <a:p>
            <a:pPr algn="ctr" defTabSz="457200"/>
            <a:r>
              <a:rPr lang="en-US" sz="2400" b="1" kern="1200" dirty="0" smtClean="0">
                <a:solidFill>
                  <a:srgbClr val="0000FF"/>
                </a:solidFill>
                <a:latin typeface="Calibri"/>
                <a:ea typeface="+mn-ea"/>
                <a:cs typeface="+mn-cs"/>
              </a:rPr>
              <a:t>001 010011 01 0000 0000 </a:t>
            </a:r>
          </a:p>
          <a:p>
            <a:pPr algn="ctr" defTabSz="457200"/>
            <a:r>
              <a:rPr lang="en-US" sz="2400" b="1" kern="1200" dirty="0" smtClean="0">
                <a:solidFill>
                  <a:srgbClr val="0000FF"/>
                </a:solidFill>
                <a:latin typeface="Calibri"/>
                <a:ea typeface="+mn-ea"/>
                <a:cs typeface="+mn-cs"/>
              </a:rPr>
              <a:t>010 010011 00 0010 0000 </a:t>
            </a:r>
          </a:p>
          <a:p>
            <a:pPr algn="ctr" defTabSz="457200"/>
            <a:r>
              <a:rPr lang="en-US" sz="2400" b="1" kern="1200" dirty="0" smtClean="0">
                <a:solidFill>
                  <a:srgbClr val="0000FF"/>
                </a:solidFill>
                <a:latin typeface="Calibri"/>
                <a:ea typeface="+mn-ea"/>
                <a:cs typeface="+mn-cs"/>
              </a:rPr>
              <a:t>010 010010 01 0001 0001</a:t>
            </a:r>
          </a:p>
          <a:p>
            <a:pPr algn="ctr" defTabSz="457200"/>
            <a:r>
              <a:rPr lang="en-US" sz="2400" b="1" kern="1200" dirty="0" smtClean="0">
                <a:solidFill>
                  <a:srgbClr val="0000FF"/>
                </a:solidFill>
                <a:latin typeface="Calibri"/>
                <a:ea typeface="+mn-ea"/>
                <a:cs typeface="+mn-cs"/>
              </a:rPr>
              <a:t>001 010010 01 0001 0010</a:t>
            </a:r>
            <a:endParaRPr lang="en-US" sz="2400" b="1" kern="1200" dirty="0">
              <a:solidFill>
                <a:srgbClr val="0000FF"/>
              </a:solidFill>
              <a:latin typeface="Calibri"/>
              <a:ea typeface="+mn-ea"/>
              <a:cs typeface="+mn-cs"/>
            </a:endParaRPr>
          </a:p>
        </p:txBody>
      </p:sp>
      <p:graphicFrame>
        <p:nvGraphicFramePr>
          <p:cNvPr id="19" name="Table 18"/>
          <p:cNvGraphicFramePr>
            <a:graphicFrameLocks noGrp="1"/>
          </p:cNvGraphicFramePr>
          <p:nvPr>
            <p:extLst>
              <p:ext uri="{D42A27DB-BD31-4B8C-83A1-F6EECF244321}">
                <p14:modId xmlns:p14="http://schemas.microsoft.com/office/powerpoint/2010/main" val="2532095075"/>
              </p:ext>
            </p:extLst>
          </p:nvPr>
        </p:nvGraphicFramePr>
        <p:xfrm>
          <a:off x="411590" y="4836498"/>
          <a:ext cx="1694456" cy="195426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Numbers</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0</a:t>
                      </a:r>
                    </a:p>
                  </a:txBody>
                  <a:tcPr marL="0" marR="0" marT="0" marB="0"/>
                </a:tc>
                <a:tc>
                  <a:txBody>
                    <a:bodyPr/>
                    <a:lstStyle/>
                    <a:p>
                      <a:pPr algn="ctr"/>
                      <a:r>
                        <a:rPr lang="en-US" sz="1000" dirty="0" smtClean="0"/>
                        <a:t>0000</a:t>
                      </a:r>
                      <a:endParaRPr lang="en-US" sz="1000" dirty="0"/>
                    </a:p>
                  </a:txBody>
                  <a:tcPr marL="0" marR="0" marT="0" marB="0"/>
                </a:tc>
              </a:tr>
              <a:tr h="219185">
                <a:tc>
                  <a:txBody>
                    <a:bodyPr/>
                    <a:lstStyle/>
                    <a:p>
                      <a:pPr algn="ctr"/>
                      <a:r>
                        <a:rPr lang="en-US" sz="1000" dirty="0" smtClean="0"/>
                        <a:t>1</a:t>
                      </a:r>
                      <a:endParaRPr lang="en-US" sz="1000" dirty="0"/>
                    </a:p>
                  </a:txBody>
                  <a:tcPr marL="0" marR="0" marT="0" marB="0"/>
                </a:tc>
                <a:tc>
                  <a:txBody>
                    <a:bodyPr/>
                    <a:lstStyle/>
                    <a:p>
                      <a:pPr algn="ctr"/>
                      <a:r>
                        <a:rPr lang="en-US" sz="1000" dirty="0" smtClean="0"/>
                        <a:t>0001</a:t>
                      </a:r>
                    </a:p>
                  </a:txBody>
                  <a:tcPr marL="0" marR="0" marT="0" marB="0"/>
                </a:tc>
              </a:tr>
              <a:tr h="219185">
                <a:tc>
                  <a:txBody>
                    <a:bodyPr/>
                    <a:lstStyle/>
                    <a:p>
                      <a:pPr algn="ctr"/>
                      <a:r>
                        <a:rPr lang="en-US" sz="1000" dirty="0" smtClean="0"/>
                        <a:t>2</a:t>
                      </a:r>
                      <a:endParaRPr lang="en-US" sz="1000" dirty="0"/>
                    </a:p>
                  </a:txBody>
                  <a:tcPr marL="0" marR="0" marT="0" marB="0"/>
                </a:tc>
                <a:tc>
                  <a:txBody>
                    <a:bodyPr/>
                    <a:lstStyle/>
                    <a:p>
                      <a:pPr algn="ctr"/>
                      <a:r>
                        <a:rPr lang="en-US" sz="1000" dirty="0" smtClean="0"/>
                        <a:t>0010</a:t>
                      </a:r>
                      <a:endParaRPr lang="en-US" sz="1000" dirty="0"/>
                    </a:p>
                  </a:txBody>
                  <a:tcPr marL="0" marR="0" marT="0" marB="0"/>
                </a:tc>
              </a:tr>
              <a:tr h="219185">
                <a:tc>
                  <a:txBody>
                    <a:bodyPr/>
                    <a:lstStyle/>
                    <a:p>
                      <a:pPr algn="ctr"/>
                      <a:r>
                        <a:rPr lang="en-US" sz="1000" dirty="0" smtClean="0"/>
                        <a:t>3</a:t>
                      </a:r>
                      <a:endParaRPr lang="en-US" sz="1000" dirty="0"/>
                    </a:p>
                  </a:txBody>
                  <a:tcPr marL="0" marR="0" marT="0" marB="0"/>
                </a:tc>
                <a:tc>
                  <a:txBody>
                    <a:bodyPr/>
                    <a:lstStyle/>
                    <a:p>
                      <a:pPr algn="ctr"/>
                      <a:r>
                        <a:rPr lang="en-US" sz="1000" dirty="0" smtClean="0"/>
                        <a:t>0011</a:t>
                      </a:r>
                      <a:endParaRPr lang="en-US" sz="1000" dirty="0"/>
                    </a:p>
                  </a:txBody>
                  <a:tcPr marL="0" marR="0" marT="0" marB="0"/>
                </a:tc>
              </a:tr>
              <a:tr h="219185">
                <a:tc>
                  <a:txBody>
                    <a:bodyPr/>
                    <a:lstStyle/>
                    <a:p>
                      <a:pPr algn="ctr"/>
                      <a:r>
                        <a:rPr lang="en-US" sz="1000" dirty="0" smtClean="0"/>
                        <a:t>4</a:t>
                      </a:r>
                      <a:endParaRPr lang="en-US" sz="1000" dirty="0"/>
                    </a:p>
                  </a:txBody>
                  <a:tcPr marL="0" marR="0" marT="0" marB="0"/>
                </a:tc>
                <a:tc>
                  <a:txBody>
                    <a:bodyPr/>
                    <a:lstStyle/>
                    <a:p>
                      <a:pPr algn="ctr"/>
                      <a:r>
                        <a:rPr lang="en-US" sz="1000" dirty="0" smtClean="0"/>
                        <a:t>0100</a:t>
                      </a:r>
                      <a:endParaRPr lang="en-US" sz="1000" dirty="0"/>
                    </a:p>
                  </a:txBody>
                  <a:tcPr marL="0" marR="0" marT="0" marB="0"/>
                </a:tc>
              </a:tr>
              <a:tr h="219185">
                <a:tc>
                  <a:txBody>
                    <a:bodyPr/>
                    <a:lstStyle/>
                    <a:p>
                      <a:pPr algn="ctr"/>
                      <a:r>
                        <a:rPr lang="en-US" sz="1000" dirty="0" smtClean="0"/>
                        <a:t>5</a:t>
                      </a:r>
                      <a:endParaRPr lang="en-US" sz="1000" dirty="0"/>
                    </a:p>
                  </a:txBody>
                  <a:tcPr marL="0" marR="0" marT="0" marB="0"/>
                </a:tc>
                <a:tc>
                  <a:txBody>
                    <a:bodyPr/>
                    <a:lstStyle/>
                    <a:p>
                      <a:pPr algn="ctr"/>
                      <a:r>
                        <a:rPr lang="en-US" sz="1000" dirty="0" smtClean="0"/>
                        <a:t>0101</a:t>
                      </a:r>
                      <a:endParaRPr lang="en-US" sz="1000" dirty="0"/>
                    </a:p>
                  </a:txBody>
                  <a:tcPr marL="0" marR="0" marT="0" marB="0"/>
                </a:tc>
              </a:tr>
              <a:tr h="219185">
                <a:tc>
                  <a:txBody>
                    <a:bodyPr/>
                    <a:lstStyle/>
                    <a:p>
                      <a:pPr algn="ctr"/>
                      <a:r>
                        <a:rPr lang="en-US" sz="1000" dirty="0" smtClean="0"/>
                        <a:t>6</a:t>
                      </a:r>
                      <a:endParaRPr lang="en-US" sz="1000" dirty="0"/>
                    </a:p>
                  </a:txBody>
                  <a:tcPr marL="0" marR="0" marT="0" marB="0"/>
                </a:tc>
                <a:tc>
                  <a:txBody>
                    <a:bodyPr/>
                    <a:lstStyle/>
                    <a:p>
                      <a:pPr algn="ctr"/>
                      <a:r>
                        <a:rPr lang="en-US" sz="1000" dirty="0" smtClean="0"/>
                        <a:t>0110</a:t>
                      </a:r>
                      <a:endParaRPr lang="en-US" sz="1000" dirty="0"/>
                    </a:p>
                  </a:txBody>
                  <a:tcPr marL="0" marR="0" marT="0" marB="0"/>
                </a:tc>
              </a:tr>
              <a:tr h="219185">
                <a:tc>
                  <a:txBody>
                    <a:bodyPr/>
                    <a:lstStyle/>
                    <a:p>
                      <a:pPr algn="ctr"/>
                      <a:r>
                        <a:rPr lang="en-US" sz="1000" dirty="0" smtClean="0"/>
                        <a:t>7</a:t>
                      </a:r>
                      <a:endParaRPr lang="en-US" sz="1000" dirty="0"/>
                    </a:p>
                  </a:txBody>
                  <a:tcPr marL="0" marR="0" marT="0" marB="0"/>
                </a:tc>
                <a:tc>
                  <a:txBody>
                    <a:bodyPr/>
                    <a:lstStyle/>
                    <a:p>
                      <a:pPr algn="ctr"/>
                      <a:r>
                        <a:rPr lang="en-US" sz="1000" dirty="0" smtClean="0"/>
                        <a:t>0111</a:t>
                      </a:r>
                      <a:endParaRPr lang="en-US" sz="1000" dirty="0"/>
                    </a:p>
                  </a:txBody>
                  <a:tcPr marL="0" marR="0" marT="0" marB="0"/>
                </a:tc>
              </a:tr>
            </a:tbl>
          </a:graphicData>
        </a:graphic>
      </p:graphicFrame>
    </p:spTree>
    <p:extLst>
      <p:ext uri="{BB962C8B-B14F-4D97-AF65-F5344CB8AC3E}">
        <p14:creationId xmlns:p14="http://schemas.microsoft.com/office/powerpoint/2010/main" val="178025408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483111" y="127827"/>
            <a:ext cx="5563721" cy="1323439"/>
          </a:xfrm>
          <a:prstGeom prst="rect">
            <a:avLst/>
          </a:prstGeom>
          <a:noFill/>
        </p:spPr>
        <p:txBody>
          <a:bodyPr wrap="square" rtlCol="0">
            <a:spAutoFit/>
          </a:bodyPr>
          <a:lstStyle/>
          <a:p>
            <a:pPr defTabSz="457200"/>
            <a:r>
              <a:rPr lang="en-US" sz="2000" b="1" i="1" kern="1200" dirty="0" smtClean="0">
                <a:solidFill>
                  <a:prstClr val="black"/>
                </a:solidFill>
                <a:latin typeface="Calibri"/>
                <a:ea typeface="+mn-ea"/>
                <a:cs typeface="+mn-cs"/>
              </a:rPr>
              <a:t>Extra -- Transferring the bits!</a:t>
            </a:r>
            <a:endParaRPr lang="en-US" sz="2000" b="1" kern="1200" dirty="0" smtClean="0">
              <a:solidFill>
                <a:prstClr val="black"/>
              </a:solidFill>
              <a:latin typeface="Calibri"/>
              <a:ea typeface="+mn-ea"/>
              <a:cs typeface="+mn-cs"/>
            </a:endParaRPr>
          </a:p>
          <a:p>
            <a:pPr defTabSz="457200"/>
            <a:endParaRPr lang="en-US" b="1" kern="1200" dirty="0" smtClean="0">
              <a:solidFill>
                <a:prstClr val="black"/>
              </a:solidFill>
              <a:latin typeface="Calibri"/>
              <a:ea typeface="+mn-ea"/>
              <a:cs typeface="+mn-cs"/>
            </a:endParaRPr>
          </a:p>
          <a:p>
            <a:pPr defTabSz="457200"/>
            <a:r>
              <a:rPr lang="en-US" kern="1200" dirty="0" smtClean="0">
                <a:solidFill>
                  <a:prstClr val="black"/>
                </a:solidFill>
                <a:latin typeface="Calibri"/>
                <a:ea typeface="+mn-ea"/>
                <a:cs typeface="+mn-cs"/>
              </a:rPr>
              <a:t>If you send your instructions electronically, they have to be converted to a </a:t>
            </a:r>
            <a:r>
              <a:rPr lang="en-US" b="1" i="1" kern="1200" dirty="0" smtClean="0">
                <a:solidFill>
                  <a:prstClr val="black"/>
                </a:solidFill>
                <a:latin typeface="Calibri"/>
                <a:ea typeface="+mn-ea"/>
                <a:cs typeface="+mn-cs"/>
              </a:rPr>
              <a:t>single line </a:t>
            </a:r>
            <a:r>
              <a:rPr lang="en-US" kern="1200" dirty="0" smtClean="0">
                <a:solidFill>
                  <a:prstClr val="black"/>
                </a:solidFill>
                <a:latin typeface="Calibri"/>
                <a:ea typeface="+mn-ea"/>
                <a:cs typeface="+mn-cs"/>
              </a:rPr>
              <a:t>of  0s and 1s! For example, for these sample blocks,</a:t>
            </a:r>
          </a:p>
          <a:p>
            <a:pPr marL="457200" lvl="1" defTabSz="457200"/>
            <a:endParaRPr lang="en-US" sz="1800" kern="1200" dirty="0" smtClean="0">
              <a:solidFill>
                <a:prstClr val="black"/>
              </a:solidFill>
              <a:latin typeface="Calibri"/>
              <a:ea typeface="+mn-ea"/>
              <a:cs typeface="+mn-cs"/>
            </a:endParaRPr>
          </a:p>
        </p:txBody>
      </p:sp>
      <p:sp>
        <p:nvSpPr>
          <p:cNvPr id="8" name="TextBox 7"/>
          <p:cNvSpPr txBox="1"/>
          <p:nvPr/>
        </p:nvSpPr>
        <p:spPr>
          <a:xfrm>
            <a:off x="2483110" y="2148758"/>
            <a:ext cx="6395377" cy="4585871"/>
          </a:xfrm>
          <a:prstGeom prst="rect">
            <a:avLst/>
          </a:prstGeom>
          <a:noFill/>
        </p:spPr>
        <p:txBody>
          <a:bodyPr wrap="square" rtlCol="0">
            <a:spAutoFit/>
          </a:bodyPr>
          <a:lstStyle/>
          <a:p>
            <a:pPr defTabSz="457200"/>
            <a:r>
              <a:rPr lang="en-US" kern="1200" dirty="0" smtClean="0">
                <a:solidFill>
                  <a:prstClr val="black"/>
                </a:solidFill>
                <a:latin typeface="Calibri"/>
                <a:ea typeface="+mn-ea"/>
                <a:cs typeface="Calibri"/>
              </a:rPr>
              <a:t>You would construct – and </a:t>
            </a:r>
            <a:r>
              <a:rPr lang="en-US" kern="1200" dirty="0">
                <a:solidFill>
                  <a:prstClr val="black"/>
                </a:solidFill>
                <a:latin typeface="Calibri"/>
                <a:ea typeface="+mn-ea"/>
                <a:cs typeface="Calibri"/>
              </a:rPr>
              <a:t>send – </a:t>
            </a:r>
            <a:r>
              <a:rPr lang="en-US" kern="1200" dirty="0" smtClean="0">
                <a:solidFill>
                  <a:prstClr val="black"/>
                </a:solidFill>
                <a:latin typeface="Calibri"/>
                <a:ea typeface="+mn-ea"/>
                <a:cs typeface="Calibri"/>
              </a:rPr>
              <a:t> this line of 0s and 1s:</a:t>
            </a:r>
            <a:endParaRPr lang="en-US" kern="1200" dirty="0">
              <a:solidFill>
                <a:prstClr val="black"/>
              </a:solidFill>
              <a:latin typeface="Calibri"/>
              <a:ea typeface="+mn-ea"/>
              <a:cs typeface="Calibri"/>
            </a:endParaRPr>
          </a:p>
          <a:p>
            <a:pPr defTabSz="457200"/>
            <a:r>
              <a:rPr lang="en-US" kern="1200" dirty="0">
                <a:solidFill>
                  <a:prstClr val="black"/>
                </a:solidFill>
                <a:latin typeface="Calibri"/>
                <a:ea typeface="+mn-ea"/>
                <a:cs typeface="Calibri"/>
              </a:rPr>
              <a:t>0001001010100000110010000100101011010101110100</a:t>
            </a:r>
          </a:p>
          <a:p>
            <a:pPr defTabSz="457200"/>
            <a:endParaRPr lang="en-US" kern="1200" dirty="0">
              <a:solidFill>
                <a:prstClr val="black"/>
              </a:solidFill>
              <a:latin typeface="Cambria"/>
              <a:ea typeface="+mn-ea"/>
              <a:cs typeface="Cambria"/>
            </a:endParaRPr>
          </a:p>
          <a:p>
            <a:pPr defTabSz="457200"/>
            <a:r>
              <a:rPr lang="en-US" sz="2400" kern="1200" dirty="0" smtClean="0">
                <a:solidFill>
                  <a:prstClr val="black"/>
                </a:solidFill>
                <a:latin typeface="Cambria"/>
                <a:ea typeface="+mn-ea"/>
                <a:cs typeface="Cambria"/>
              </a:rPr>
              <a:t>Try it!  </a:t>
            </a:r>
          </a:p>
          <a:p>
            <a:pPr defTabSz="457200"/>
            <a:endParaRPr lang="en-US" kern="1200" dirty="0" smtClean="0">
              <a:solidFill>
                <a:prstClr val="black"/>
              </a:solidFill>
              <a:latin typeface="Cambria"/>
              <a:ea typeface="+mn-ea"/>
              <a:cs typeface="Cambria"/>
            </a:endParaRPr>
          </a:p>
          <a:p>
            <a:pPr defTabSz="457200"/>
            <a:r>
              <a:rPr lang="en-US" kern="1200" dirty="0" smtClean="0">
                <a:solidFill>
                  <a:prstClr val="black"/>
                </a:solidFill>
                <a:latin typeface="Cambria"/>
                <a:ea typeface="+mn-ea"/>
                <a:cs typeface="Cambria"/>
              </a:rPr>
              <a:t>Write </a:t>
            </a:r>
            <a:r>
              <a:rPr lang="en-US" b="1" i="1" kern="1200" dirty="0" smtClean="0">
                <a:solidFill>
                  <a:prstClr val="black"/>
                </a:solidFill>
                <a:latin typeface="Cambria"/>
                <a:ea typeface="+mn-ea"/>
                <a:cs typeface="Cambria"/>
              </a:rPr>
              <a:t>your binary instructions as a single line </a:t>
            </a:r>
            <a:r>
              <a:rPr lang="en-US" kern="1200" dirty="0" smtClean="0">
                <a:solidFill>
                  <a:prstClr val="black"/>
                </a:solidFill>
                <a:latin typeface="Cambria"/>
                <a:ea typeface="+mn-ea"/>
                <a:cs typeface="Cambria"/>
              </a:rPr>
              <a:t>of 0s and 1s (it's OK to wrap):</a:t>
            </a:r>
          </a:p>
          <a:p>
            <a:pPr defTabSz="457200"/>
            <a:r>
              <a:rPr lang="en-US" sz="1800" kern="1200" dirty="0" smtClean="0">
                <a:solidFill>
                  <a:prstClr val="black"/>
                </a:solidFill>
                <a:latin typeface="Cambria"/>
                <a:ea typeface="+mn-ea"/>
                <a:cs typeface="Cambria"/>
              </a:rPr>
              <a:t>__________________________________________________________________________________________________________________________________________________</a:t>
            </a:r>
          </a:p>
          <a:p>
            <a:pPr defTabSz="457200"/>
            <a:endParaRPr lang="en-US" kern="1200" dirty="0">
              <a:solidFill>
                <a:prstClr val="black"/>
              </a:solidFill>
              <a:latin typeface="Cambria"/>
              <a:ea typeface="+mn-ea"/>
              <a:cs typeface="Cambria"/>
            </a:endParaRPr>
          </a:p>
          <a:p>
            <a:pPr defTabSz="457200"/>
            <a:endParaRPr lang="en-US" kern="1200" dirty="0" smtClean="0">
              <a:solidFill>
                <a:prstClr val="black"/>
              </a:solidFill>
              <a:latin typeface="Cambria"/>
              <a:ea typeface="+mn-ea"/>
              <a:cs typeface="Cambria"/>
            </a:endParaRPr>
          </a:p>
          <a:p>
            <a:pPr defTabSz="457200"/>
            <a:r>
              <a:rPr lang="en-US" kern="1200" dirty="0" smtClean="0">
                <a:solidFill>
                  <a:prstClr val="black"/>
                </a:solidFill>
                <a:latin typeface="Cambria"/>
                <a:ea typeface="+mn-ea"/>
                <a:cs typeface="Cambria"/>
              </a:rPr>
              <a:t>Next, </a:t>
            </a:r>
            <a:r>
              <a:rPr lang="en-US" b="1" i="1" kern="1200" dirty="0" smtClean="0">
                <a:solidFill>
                  <a:prstClr val="black"/>
                </a:solidFill>
                <a:latin typeface="Cambria"/>
                <a:ea typeface="+mn-ea"/>
                <a:cs typeface="Cambria"/>
              </a:rPr>
              <a:t>send a text or email </a:t>
            </a:r>
            <a:r>
              <a:rPr lang="en-US" kern="1200" dirty="0" smtClean="0">
                <a:solidFill>
                  <a:prstClr val="black"/>
                </a:solidFill>
                <a:latin typeface="Cambria"/>
                <a:ea typeface="+mn-ea"/>
                <a:cs typeface="Cambria"/>
              </a:rPr>
              <a:t>to the other team with the bits of your tower.</a:t>
            </a:r>
          </a:p>
          <a:p>
            <a:pPr defTabSz="457200"/>
            <a:r>
              <a:rPr lang="en-US" kern="1200" dirty="0" smtClean="0">
                <a:solidFill>
                  <a:prstClr val="black"/>
                </a:solidFill>
                <a:latin typeface="Cambria"/>
                <a:ea typeface="+mn-ea"/>
                <a:cs typeface="Cambria"/>
              </a:rPr>
              <a:t>Also, </a:t>
            </a:r>
            <a:r>
              <a:rPr lang="en-US" b="1" i="1" kern="1200" dirty="0" smtClean="0">
                <a:solidFill>
                  <a:prstClr val="black"/>
                </a:solidFill>
                <a:latin typeface="Cambria"/>
                <a:ea typeface="+mn-ea"/>
                <a:cs typeface="Cambria"/>
              </a:rPr>
              <a:t>give them your legend </a:t>
            </a:r>
            <a:r>
              <a:rPr lang="en-US" kern="1200" dirty="0" smtClean="0">
                <a:solidFill>
                  <a:prstClr val="black"/>
                </a:solidFill>
                <a:latin typeface="Cambria"/>
                <a:ea typeface="+mn-ea"/>
                <a:cs typeface="Cambria"/>
              </a:rPr>
              <a:t>or let them copy it…</a:t>
            </a:r>
          </a:p>
          <a:p>
            <a:pPr defTabSz="457200"/>
            <a:endParaRPr lang="en-US" kern="1200" dirty="0">
              <a:solidFill>
                <a:prstClr val="black"/>
              </a:solidFill>
              <a:latin typeface="Cambria"/>
              <a:ea typeface="+mn-ea"/>
              <a:cs typeface="Cambria"/>
            </a:endParaRPr>
          </a:p>
          <a:p>
            <a:pPr defTabSz="457200"/>
            <a:r>
              <a:rPr lang="en-US" kern="1200" dirty="0" smtClean="0">
                <a:solidFill>
                  <a:prstClr val="black"/>
                </a:solidFill>
                <a:latin typeface="Cambria"/>
                <a:ea typeface="+mn-ea"/>
                <a:cs typeface="Cambria"/>
              </a:rPr>
              <a:t>Below, </a:t>
            </a:r>
            <a:r>
              <a:rPr lang="en-US" b="1" i="1" kern="1200" dirty="0" smtClean="0">
                <a:solidFill>
                  <a:prstClr val="black"/>
                </a:solidFill>
                <a:latin typeface="Cambria"/>
                <a:ea typeface="+mn-ea"/>
                <a:cs typeface="Cambria"/>
              </a:rPr>
              <a:t>write down the other team's bits</a:t>
            </a:r>
            <a:r>
              <a:rPr lang="en-US" kern="1200" dirty="0">
                <a:solidFill>
                  <a:prstClr val="black"/>
                </a:solidFill>
                <a:latin typeface="Cambria"/>
                <a:ea typeface="+mn-ea"/>
                <a:cs typeface="Cambria"/>
              </a:rPr>
              <a:t> </a:t>
            </a:r>
            <a:r>
              <a:rPr lang="en-US" kern="1200" dirty="0" smtClean="0">
                <a:solidFill>
                  <a:prstClr val="black"/>
                </a:solidFill>
                <a:latin typeface="Cambria"/>
                <a:ea typeface="+mn-ea"/>
                <a:cs typeface="Cambria"/>
              </a:rPr>
              <a:t>when they send them to you:</a:t>
            </a:r>
          </a:p>
          <a:p>
            <a:pPr defTabSz="457200"/>
            <a:r>
              <a:rPr lang="en-US" sz="1800" kern="1200" dirty="0" smtClean="0">
                <a:solidFill>
                  <a:prstClr val="black"/>
                </a:solidFill>
                <a:latin typeface="Cambria"/>
                <a:ea typeface="+mn-ea"/>
                <a:cs typeface="Cambria"/>
              </a:rPr>
              <a:t>__________________________________________________________________________________________________________________________________________________</a:t>
            </a:r>
          </a:p>
          <a:p>
            <a:pPr defTabSz="457200"/>
            <a:endParaRPr lang="en-US" kern="1200" dirty="0" smtClean="0">
              <a:solidFill>
                <a:prstClr val="black"/>
              </a:solidFill>
              <a:latin typeface="Cambria"/>
              <a:ea typeface="+mn-ea"/>
              <a:cs typeface="Cambria"/>
            </a:endParaRPr>
          </a:p>
          <a:p>
            <a:pPr defTabSz="457200"/>
            <a:endParaRPr lang="en-US" kern="1200" dirty="0">
              <a:solidFill>
                <a:prstClr val="black"/>
              </a:solidFill>
              <a:latin typeface="Cambria"/>
              <a:ea typeface="+mn-ea"/>
              <a:cs typeface="Cambria"/>
            </a:endParaRPr>
          </a:p>
          <a:p>
            <a:pPr defTabSz="457200"/>
            <a:r>
              <a:rPr lang="en-US" kern="1200" dirty="0" smtClean="0">
                <a:solidFill>
                  <a:prstClr val="black"/>
                </a:solidFill>
                <a:latin typeface="Cambria"/>
                <a:ea typeface="+mn-ea"/>
                <a:cs typeface="Cambria"/>
              </a:rPr>
              <a:t>And </a:t>
            </a:r>
            <a:r>
              <a:rPr lang="en-US" b="1" i="1" kern="1200" dirty="0" smtClean="0">
                <a:solidFill>
                  <a:prstClr val="black"/>
                </a:solidFill>
                <a:latin typeface="Cambria"/>
                <a:ea typeface="+mn-ea"/>
                <a:cs typeface="Cambria"/>
              </a:rPr>
              <a:t>copy their legend </a:t>
            </a:r>
            <a:r>
              <a:rPr lang="en-US" kern="1200" dirty="0" smtClean="0">
                <a:solidFill>
                  <a:prstClr val="black"/>
                </a:solidFill>
                <a:latin typeface="Cambria"/>
                <a:ea typeface="+mn-ea"/>
                <a:cs typeface="Cambria"/>
              </a:rPr>
              <a:t>to the spots on this page.</a:t>
            </a:r>
            <a:endParaRPr lang="en-US" kern="1200" dirty="0">
              <a:solidFill>
                <a:prstClr val="black"/>
              </a:solidFill>
              <a:latin typeface="Cambria"/>
              <a:ea typeface="+mn-ea"/>
              <a:cs typeface="Cambria"/>
            </a:endParaRPr>
          </a:p>
        </p:txBody>
      </p:sp>
      <p:sp>
        <p:nvSpPr>
          <p:cNvPr id="9" name="Slide Number Placeholder 7"/>
          <p:cNvSpPr>
            <a:spLocks noGrp="1"/>
          </p:cNvSpPr>
          <p:nvPr>
            <p:ph type="sldNum" sz="quarter" idx="12"/>
          </p:nvPr>
        </p:nvSpPr>
        <p:spPr>
          <a:xfrm>
            <a:off x="6800458" y="6401302"/>
            <a:ext cx="2133600" cy="365125"/>
          </a:xfrm>
        </p:spPr>
        <p:txBody>
          <a:bodyPr/>
          <a:lstStyle/>
          <a:p>
            <a:fld id="{92586830-87D9-8B43-8F0E-8FD3FEDA1409}" type="slidenum">
              <a:rPr lang="en-US" sz="1800" smtClean="0">
                <a:solidFill>
                  <a:prstClr val="black">
                    <a:tint val="75000"/>
                  </a:prstClr>
                </a:solidFill>
              </a:rPr>
              <a:pPr/>
              <a:t>93</a:t>
            </a:fld>
            <a:endParaRPr lang="en-US" sz="1800" dirty="0">
              <a:solidFill>
                <a:prstClr val="black">
                  <a:tint val="75000"/>
                </a:prstClr>
              </a:solidFill>
            </a:endParaRPr>
          </a:p>
        </p:txBody>
      </p:sp>
      <p:graphicFrame>
        <p:nvGraphicFramePr>
          <p:cNvPr id="12" name="Table 11"/>
          <p:cNvGraphicFramePr>
            <a:graphicFrameLocks noGrp="1"/>
          </p:cNvGraphicFramePr>
          <p:nvPr>
            <p:extLst>
              <p:ext uri="{D42A27DB-BD31-4B8C-83A1-F6EECF244321}">
                <p14:modId xmlns:p14="http://schemas.microsoft.com/office/powerpoint/2010/main" val="840382375"/>
              </p:ext>
            </p:extLst>
          </p:nvPr>
        </p:nvGraphicFramePr>
        <p:xfrm>
          <a:off x="411590" y="4197340"/>
          <a:ext cx="1694456" cy="63915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Orientation</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Horizontal</a:t>
                      </a:r>
                      <a:endParaRPr lang="en-US" sz="1000" dirty="0"/>
                    </a:p>
                  </a:txBody>
                  <a:tcPr marL="0" marR="0" marT="0" marB="0"/>
                </a:tc>
                <a:tc>
                  <a:txBody>
                    <a:bodyPr/>
                    <a:lstStyle/>
                    <a:p>
                      <a:pPr algn="ctr"/>
                      <a:r>
                        <a:rPr lang="en-US" sz="1000" dirty="0" smtClean="0"/>
                        <a:t>00</a:t>
                      </a:r>
                      <a:endParaRPr lang="en-US" sz="1000" dirty="0"/>
                    </a:p>
                  </a:txBody>
                  <a:tcPr marL="0" marR="0" marT="0" marB="0"/>
                </a:tc>
              </a:tr>
              <a:tr h="219185">
                <a:tc>
                  <a:txBody>
                    <a:bodyPr/>
                    <a:lstStyle/>
                    <a:p>
                      <a:pPr algn="ctr"/>
                      <a:r>
                        <a:rPr lang="en-US" sz="1000" dirty="0" smtClean="0"/>
                        <a:t>Vertical</a:t>
                      </a:r>
                      <a:endParaRPr lang="en-US" sz="1000" dirty="0"/>
                    </a:p>
                  </a:txBody>
                  <a:tcPr marL="0" marR="0" marT="0" marB="0"/>
                </a:tc>
                <a:tc>
                  <a:txBody>
                    <a:bodyPr/>
                    <a:lstStyle/>
                    <a:p>
                      <a:pPr algn="ctr"/>
                      <a:r>
                        <a:rPr lang="en-US" sz="1000" dirty="0" smtClean="0"/>
                        <a:t>01</a:t>
                      </a:r>
                      <a:endParaRPr lang="en-US" sz="1000" dirty="0"/>
                    </a:p>
                  </a:txBody>
                  <a:tcPr marL="0" marR="0" marT="0" marB="0"/>
                </a:tc>
              </a:tr>
            </a:tbl>
          </a:graphicData>
        </a:graphic>
      </p:graphicFrame>
      <p:sp>
        <p:nvSpPr>
          <p:cNvPr id="14" name="TextBox 13"/>
          <p:cNvSpPr txBox="1"/>
          <p:nvPr/>
        </p:nvSpPr>
        <p:spPr>
          <a:xfrm>
            <a:off x="547353" y="72202"/>
            <a:ext cx="1417162" cy="369332"/>
          </a:xfrm>
          <a:prstGeom prst="rect">
            <a:avLst/>
          </a:prstGeom>
          <a:noFill/>
        </p:spPr>
        <p:txBody>
          <a:bodyPr wrap="none" rtlCol="0">
            <a:spAutoFit/>
          </a:bodyPr>
          <a:lstStyle/>
          <a:p>
            <a:pPr algn="ctr" defTabSz="457200"/>
            <a:r>
              <a:rPr lang="en-US" sz="1800" b="1" kern="1200" dirty="0" smtClean="0">
                <a:solidFill>
                  <a:srgbClr val="1F497D">
                    <a:lumMod val="40000"/>
                    <a:lumOff val="60000"/>
                  </a:srgbClr>
                </a:solidFill>
                <a:latin typeface="Calibri"/>
                <a:ea typeface="+mn-ea"/>
                <a:cs typeface="+mn-cs"/>
              </a:rPr>
              <a:t>Their Legend</a:t>
            </a:r>
            <a:endParaRPr lang="en-US" sz="1800" b="1" kern="1200" dirty="0">
              <a:solidFill>
                <a:srgbClr val="1F497D">
                  <a:lumMod val="40000"/>
                  <a:lumOff val="60000"/>
                </a:srgbClr>
              </a:solidFill>
              <a:latin typeface="Calibri"/>
              <a:ea typeface="+mn-ea"/>
              <a:cs typeface="+mn-cs"/>
            </a:endParaRPr>
          </a:p>
        </p:txBody>
      </p:sp>
      <p:sp>
        <p:nvSpPr>
          <p:cNvPr id="2" name="TextBox 1"/>
          <p:cNvSpPr txBox="1"/>
          <p:nvPr/>
        </p:nvSpPr>
        <p:spPr>
          <a:xfrm rot="269790">
            <a:off x="6380564" y="141452"/>
            <a:ext cx="2618062" cy="600164"/>
          </a:xfrm>
          <a:prstGeom prst="rect">
            <a:avLst/>
          </a:prstGeom>
          <a:solidFill>
            <a:srgbClr val="CCECFF"/>
          </a:solidFill>
        </p:spPr>
        <p:txBody>
          <a:bodyPr wrap="square" rtlCol="0">
            <a:spAutoFit/>
          </a:bodyPr>
          <a:lstStyle/>
          <a:p>
            <a:pPr algn="ctr" defTabSz="457200"/>
            <a:r>
              <a:rPr lang="en-US" sz="1100" kern="1200" dirty="0" smtClean="0">
                <a:solidFill>
                  <a:prstClr val="black"/>
                </a:solidFill>
                <a:latin typeface="Cambria" panose="02040503050406030204" pitchFamily="18" charset="0"/>
                <a:ea typeface="+mn-ea"/>
                <a:cs typeface="Handwriting - Dakota"/>
              </a:rPr>
              <a:t>Differentiating delivery</a:t>
            </a:r>
            <a:r>
              <a:rPr lang="en-US" sz="1100" b="1" kern="1200" dirty="0" smtClean="0">
                <a:solidFill>
                  <a:prstClr val="black"/>
                </a:solidFill>
                <a:latin typeface="Cambria" panose="02040503050406030204" pitchFamily="18" charset="0"/>
                <a:ea typeface="+mn-ea"/>
                <a:cs typeface="Handwriting - Dakota"/>
              </a:rPr>
              <a:t>!</a:t>
            </a:r>
          </a:p>
          <a:p>
            <a:pPr algn="ctr" defTabSz="457200"/>
            <a:r>
              <a:rPr lang="en-US" sz="1100" kern="1200" dirty="0" smtClean="0">
                <a:solidFill>
                  <a:prstClr val="black"/>
                </a:solidFill>
                <a:latin typeface="Cambria" panose="02040503050406030204" pitchFamily="18" charset="0"/>
                <a:ea typeface="+mn-ea"/>
                <a:cs typeface="Handwriting - Dakota"/>
              </a:rPr>
              <a:t>Simpler:  just swap binary pages. </a:t>
            </a:r>
          </a:p>
          <a:p>
            <a:pPr algn="ctr" defTabSz="457200"/>
            <a:r>
              <a:rPr lang="en-US" sz="1100" kern="1200" dirty="0" smtClean="0">
                <a:solidFill>
                  <a:prstClr val="black"/>
                </a:solidFill>
                <a:latin typeface="Cambria" panose="02040503050406030204" pitchFamily="18" charset="0"/>
                <a:ea typeface="+mn-ea"/>
                <a:cs typeface="Handwriting - Dakota"/>
              </a:rPr>
              <a:t>Simplest: just swap English pages.</a:t>
            </a:r>
            <a:endParaRPr lang="en-US" sz="1100" kern="1200" dirty="0">
              <a:solidFill>
                <a:prstClr val="black"/>
              </a:solidFill>
              <a:latin typeface="Cambria" panose="02040503050406030204" pitchFamily="18" charset="0"/>
              <a:ea typeface="+mn-ea"/>
              <a:cs typeface="Handwriting - Dakota"/>
            </a:endParaRPr>
          </a:p>
        </p:txBody>
      </p:sp>
      <p:graphicFrame>
        <p:nvGraphicFramePr>
          <p:cNvPr id="15" name="Table 14"/>
          <p:cNvGraphicFramePr>
            <a:graphicFrameLocks noGrp="1"/>
          </p:cNvGraphicFramePr>
          <p:nvPr>
            <p:extLst>
              <p:ext uri="{D42A27DB-BD31-4B8C-83A1-F6EECF244321}">
                <p14:modId xmlns:p14="http://schemas.microsoft.com/office/powerpoint/2010/main" val="2864458807"/>
              </p:ext>
            </p:extLst>
          </p:nvPr>
        </p:nvGraphicFramePr>
        <p:xfrm>
          <a:off x="411590" y="464010"/>
          <a:ext cx="1694456" cy="1735083"/>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Color</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Red</a:t>
                      </a:r>
                      <a:endParaRPr lang="en-US" sz="1000" dirty="0"/>
                    </a:p>
                  </a:txBody>
                  <a:tcPr marL="0" marR="0" marT="0" marB="0"/>
                </a:tc>
                <a:tc>
                  <a:txBody>
                    <a:bodyPr/>
                    <a:lstStyle/>
                    <a:p>
                      <a:pPr algn="ctr"/>
                      <a:r>
                        <a:rPr lang="en-US" sz="1000" dirty="0" smtClean="0"/>
                        <a:t>001</a:t>
                      </a:r>
                      <a:endParaRPr lang="en-US" sz="1000" dirty="0"/>
                    </a:p>
                  </a:txBody>
                  <a:tcPr marL="0" marR="0" marT="0" marB="0"/>
                </a:tc>
              </a:tr>
              <a:tr h="219185">
                <a:tc>
                  <a:txBody>
                    <a:bodyPr/>
                    <a:lstStyle/>
                    <a:p>
                      <a:pPr algn="ctr"/>
                      <a:r>
                        <a:rPr lang="en-US" sz="1000" dirty="0" smtClean="0"/>
                        <a:t>Yellow</a:t>
                      </a:r>
                      <a:endParaRPr lang="en-US" sz="1000" dirty="0"/>
                    </a:p>
                  </a:txBody>
                  <a:tcPr marL="0" marR="0" marT="0" marB="0"/>
                </a:tc>
                <a:tc>
                  <a:txBody>
                    <a:bodyPr/>
                    <a:lstStyle/>
                    <a:p>
                      <a:pPr algn="ctr"/>
                      <a:r>
                        <a:rPr lang="en-US" sz="1000" dirty="0" smtClean="0"/>
                        <a:t>010</a:t>
                      </a: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2136320375"/>
              </p:ext>
            </p:extLst>
          </p:nvPr>
        </p:nvGraphicFramePr>
        <p:xfrm>
          <a:off x="411590" y="2243072"/>
          <a:ext cx="1694456" cy="195426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Brick</a:t>
                      </a:r>
                      <a:r>
                        <a:rPr lang="en-US" sz="1000" baseline="0" dirty="0" smtClean="0"/>
                        <a:t> Type</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2 x 4</a:t>
                      </a:r>
                      <a:endParaRPr lang="en-US" sz="1000" dirty="0"/>
                    </a:p>
                  </a:txBody>
                  <a:tcPr marL="0" marR="0" marT="0" marB="0"/>
                </a:tc>
                <a:tc>
                  <a:txBody>
                    <a:bodyPr/>
                    <a:lstStyle/>
                    <a:p>
                      <a:pPr algn="ctr"/>
                      <a:r>
                        <a:rPr lang="en-US" sz="1000" dirty="0" smtClean="0"/>
                        <a:t>010100</a:t>
                      </a:r>
                      <a:endParaRPr lang="en-US" sz="1000" dirty="0"/>
                    </a:p>
                  </a:txBody>
                  <a:tcPr marL="0" marR="0" marT="0" marB="0"/>
                </a:tc>
              </a:tr>
              <a:tr h="219185">
                <a:tc>
                  <a:txBody>
                    <a:bodyPr/>
                    <a:lstStyle/>
                    <a:p>
                      <a:pPr algn="ctr"/>
                      <a:r>
                        <a:rPr lang="en-US" sz="1000" dirty="0" smtClean="0"/>
                        <a:t>2 x 3 </a:t>
                      </a:r>
                      <a:endParaRPr lang="en-US" sz="1000" dirty="0"/>
                    </a:p>
                  </a:txBody>
                  <a:tcPr marL="0" marR="0" marT="0" marB="0"/>
                </a:tc>
                <a:tc>
                  <a:txBody>
                    <a:bodyPr/>
                    <a:lstStyle/>
                    <a:p>
                      <a:pPr algn="ctr"/>
                      <a:r>
                        <a:rPr lang="en-US" sz="1000" dirty="0" smtClean="0"/>
                        <a:t>010011</a:t>
                      </a:r>
                      <a:endParaRPr lang="en-US" sz="1000" dirty="0"/>
                    </a:p>
                  </a:txBody>
                  <a:tcPr marL="0" marR="0" marT="0" marB="0"/>
                </a:tc>
              </a:tr>
              <a:tr h="219185">
                <a:tc>
                  <a:txBody>
                    <a:bodyPr/>
                    <a:lstStyle/>
                    <a:p>
                      <a:pPr algn="ctr"/>
                      <a:r>
                        <a:rPr lang="en-US" sz="1000" dirty="0" smtClean="0"/>
                        <a:t>2 x 2</a:t>
                      </a:r>
                      <a:endParaRPr lang="en-US" sz="1000" dirty="0"/>
                    </a:p>
                  </a:txBody>
                  <a:tcPr marL="0" marR="0" marT="0" marB="0"/>
                </a:tc>
                <a:tc>
                  <a:txBody>
                    <a:bodyPr/>
                    <a:lstStyle/>
                    <a:p>
                      <a:pPr algn="ctr"/>
                      <a:r>
                        <a:rPr lang="en-US" sz="1000" dirty="0" smtClean="0"/>
                        <a:t>010010</a:t>
                      </a: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bl>
          </a:graphicData>
        </a:graphic>
      </p:graphicFrame>
      <p:sp>
        <p:nvSpPr>
          <p:cNvPr id="17" name="TextBox 16"/>
          <p:cNvSpPr txBox="1"/>
          <p:nvPr/>
        </p:nvSpPr>
        <p:spPr>
          <a:xfrm>
            <a:off x="6367216" y="4601526"/>
            <a:ext cx="2555864" cy="923330"/>
          </a:xfrm>
          <a:prstGeom prst="rect">
            <a:avLst/>
          </a:prstGeom>
          <a:solidFill>
            <a:schemeClr val="bg1"/>
          </a:solidFill>
          <a:ln>
            <a:solidFill>
              <a:schemeClr val="bg1">
                <a:lumMod val="65000"/>
              </a:schemeClr>
            </a:solidFill>
          </a:ln>
        </p:spPr>
        <p:txBody>
          <a:bodyPr wrap="square" rtlCol="0">
            <a:spAutoFit/>
          </a:bodyPr>
          <a:lstStyle/>
          <a:p>
            <a:pPr algn="ctr" defTabSz="457200"/>
            <a:r>
              <a:rPr lang="en-US" sz="5400" kern="1200" dirty="0" smtClean="0">
                <a:solidFill>
                  <a:prstClr val="black"/>
                </a:solidFill>
                <a:latin typeface="Calibri"/>
                <a:ea typeface="+mn-ea"/>
                <a:cs typeface="+mn-cs"/>
              </a:rPr>
              <a:t>Extra…</a:t>
            </a:r>
            <a:endParaRPr lang="en-US" sz="5400" kern="1200" dirty="0">
              <a:solidFill>
                <a:prstClr val="black"/>
              </a:solidFill>
              <a:latin typeface="Calibri"/>
              <a:ea typeface="+mn-ea"/>
              <a:cs typeface="+mn-cs"/>
            </a:endParaRPr>
          </a:p>
        </p:txBody>
      </p:sp>
      <p:sp>
        <p:nvSpPr>
          <p:cNvPr id="19" name="TextBox 18"/>
          <p:cNvSpPr txBox="1"/>
          <p:nvPr/>
        </p:nvSpPr>
        <p:spPr>
          <a:xfrm>
            <a:off x="2325788" y="4826122"/>
            <a:ext cx="3561144" cy="1569660"/>
          </a:xfrm>
          <a:prstGeom prst="rect">
            <a:avLst/>
          </a:prstGeom>
          <a:solidFill>
            <a:srgbClr val="CCECFF"/>
          </a:solidFill>
        </p:spPr>
        <p:txBody>
          <a:bodyPr wrap="square" rtlCol="0">
            <a:spAutoFit/>
          </a:bodyPr>
          <a:lstStyle/>
          <a:p>
            <a:pPr algn="ctr" defTabSz="457200"/>
            <a:r>
              <a:rPr lang="en-US" sz="2400" b="1" kern="1200" dirty="0" smtClean="0">
                <a:solidFill>
                  <a:srgbClr val="F79646">
                    <a:lumMod val="75000"/>
                  </a:srgbClr>
                </a:solidFill>
                <a:latin typeface="Calibri"/>
                <a:ea typeface="+mn-ea"/>
                <a:cs typeface="+mn-cs"/>
              </a:rPr>
              <a:t>010 010011 00 0001 0000 001 010011 01 0010 0000 001 010010 01 0000 0011 010 010010 01 0011 0001</a:t>
            </a:r>
            <a:endParaRPr lang="en-US" sz="2400" b="1" kern="1200" dirty="0">
              <a:solidFill>
                <a:srgbClr val="F79646">
                  <a:lumMod val="75000"/>
                </a:srgbClr>
              </a:solidFill>
              <a:latin typeface="Calibri"/>
              <a:ea typeface="+mn-ea"/>
              <a:cs typeface="+mn-cs"/>
            </a:endParaRPr>
          </a:p>
        </p:txBody>
      </p:sp>
      <p:sp>
        <p:nvSpPr>
          <p:cNvPr id="21" name="TextBox 20"/>
          <p:cNvSpPr txBox="1"/>
          <p:nvPr/>
        </p:nvSpPr>
        <p:spPr>
          <a:xfrm>
            <a:off x="4538134" y="2858731"/>
            <a:ext cx="3487906" cy="1569660"/>
          </a:xfrm>
          <a:prstGeom prst="rect">
            <a:avLst/>
          </a:prstGeom>
          <a:solidFill>
            <a:srgbClr val="FFCC99"/>
          </a:solidFill>
        </p:spPr>
        <p:txBody>
          <a:bodyPr wrap="square" rtlCol="0">
            <a:spAutoFit/>
          </a:bodyPr>
          <a:lstStyle/>
          <a:p>
            <a:pPr algn="ctr" defTabSz="457200"/>
            <a:r>
              <a:rPr lang="en-US" sz="2400" b="1" kern="1200" dirty="0" smtClean="0">
                <a:solidFill>
                  <a:srgbClr val="0000FF"/>
                </a:solidFill>
                <a:latin typeface="Calibri"/>
                <a:ea typeface="+mn-ea"/>
                <a:cs typeface="+mn-cs"/>
              </a:rPr>
              <a:t>001 010011 01 0000 0000 </a:t>
            </a:r>
          </a:p>
          <a:p>
            <a:pPr algn="ctr" defTabSz="457200"/>
            <a:r>
              <a:rPr lang="en-US" sz="2400" b="1" kern="1200" dirty="0" smtClean="0">
                <a:solidFill>
                  <a:srgbClr val="0000FF"/>
                </a:solidFill>
                <a:latin typeface="Calibri"/>
                <a:ea typeface="+mn-ea"/>
                <a:cs typeface="+mn-cs"/>
              </a:rPr>
              <a:t>010 010011 00 0010 0000 </a:t>
            </a:r>
          </a:p>
          <a:p>
            <a:pPr algn="ctr" defTabSz="457200"/>
            <a:r>
              <a:rPr lang="en-US" sz="2400" b="1" kern="1200" dirty="0" smtClean="0">
                <a:solidFill>
                  <a:srgbClr val="0000FF"/>
                </a:solidFill>
                <a:latin typeface="Calibri"/>
                <a:ea typeface="+mn-ea"/>
                <a:cs typeface="+mn-cs"/>
              </a:rPr>
              <a:t>010 010010 01 0001 0001</a:t>
            </a:r>
          </a:p>
          <a:p>
            <a:pPr algn="ctr" defTabSz="457200"/>
            <a:r>
              <a:rPr lang="en-US" sz="2400" b="1" kern="1200" dirty="0" smtClean="0">
                <a:solidFill>
                  <a:srgbClr val="0000FF"/>
                </a:solidFill>
                <a:latin typeface="Calibri"/>
                <a:ea typeface="+mn-ea"/>
                <a:cs typeface="+mn-cs"/>
              </a:rPr>
              <a:t>001 010010 01 0001 0010</a:t>
            </a:r>
            <a:endParaRPr lang="en-US" sz="2400" b="1" kern="1200" dirty="0">
              <a:solidFill>
                <a:srgbClr val="0000FF"/>
              </a:solidFill>
              <a:latin typeface="Calibri"/>
              <a:ea typeface="+mn-ea"/>
              <a:cs typeface="+mn-cs"/>
            </a:endParaRPr>
          </a:p>
        </p:txBody>
      </p:sp>
      <p:graphicFrame>
        <p:nvGraphicFramePr>
          <p:cNvPr id="22" name="Table 21"/>
          <p:cNvGraphicFramePr>
            <a:graphicFrameLocks noGrp="1"/>
          </p:cNvGraphicFramePr>
          <p:nvPr>
            <p:extLst>
              <p:ext uri="{D42A27DB-BD31-4B8C-83A1-F6EECF244321}">
                <p14:modId xmlns:p14="http://schemas.microsoft.com/office/powerpoint/2010/main" val="2411996127"/>
              </p:ext>
            </p:extLst>
          </p:nvPr>
        </p:nvGraphicFramePr>
        <p:xfrm>
          <a:off x="2752843" y="1257708"/>
          <a:ext cx="5788488" cy="822960"/>
        </p:xfrm>
        <a:graphic>
          <a:graphicData uri="http://schemas.openxmlformats.org/drawingml/2006/table">
            <a:tbl>
              <a:tblPr firstRow="1" bandRow="1">
                <a:tableStyleId>{616DA210-FB5B-4158-B5E0-FEB733F419BA}</a:tableStyleId>
              </a:tblPr>
              <a:tblGrid>
                <a:gridCol w="964748"/>
                <a:gridCol w="964748"/>
                <a:gridCol w="964748"/>
                <a:gridCol w="964748"/>
                <a:gridCol w="964748"/>
                <a:gridCol w="964748"/>
              </a:tblGrid>
              <a:tr h="221331">
                <a:tc>
                  <a:txBody>
                    <a:bodyPr/>
                    <a:lstStyle/>
                    <a:p>
                      <a:r>
                        <a:rPr lang="en-US" sz="1200" dirty="0" smtClean="0"/>
                        <a:t>Block</a:t>
                      </a:r>
                      <a:endParaRPr lang="en-US" sz="1200" dirty="0"/>
                    </a:p>
                  </a:txBody>
                  <a:tcPr/>
                </a:tc>
                <a:tc>
                  <a:txBody>
                    <a:bodyPr/>
                    <a:lstStyle/>
                    <a:p>
                      <a:r>
                        <a:rPr lang="en-US" sz="1200" dirty="0" smtClean="0"/>
                        <a:t>Color</a:t>
                      </a:r>
                      <a:endParaRPr lang="en-US" sz="1200" dirty="0"/>
                    </a:p>
                  </a:txBody>
                  <a:tcPr/>
                </a:tc>
                <a:tc>
                  <a:txBody>
                    <a:bodyPr/>
                    <a:lstStyle/>
                    <a:p>
                      <a:r>
                        <a:rPr lang="en-US" sz="1200" dirty="0" smtClean="0"/>
                        <a:t>Brick Type</a:t>
                      </a:r>
                      <a:endParaRPr lang="en-US" sz="1200" dirty="0"/>
                    </a:p>
                  </a:txBody>
                  <a:tcPr/>
                </a:tc>
                <a:tc>
                  <a:txBody>
                    <a:bodyPr/>
                    <a:lstStyle/>
                    <a:p>
                      <a:r>
                        <a:rPr lang="en-US" sz="1200" dirty="0" smtClean="0"/>
                        <a:t>Orientation</a:t>
                      </a:r>
                      <a:endParaRPr lang="en-US" sz="1200" dirty="0"/>
                    </a:p>
                  </a:txBody>
                  <a:tcPr/>
                </a:tc>
                <a:tc>
                  <a:txBody>
                    <a:bodyPr/>
                    <a:lstStyle/>
                    <a:p>
                      <a:r>
                        <a:rPr lang="en-US" sz="1200" dirty="0" smtClean="0"/>
                        <a:t>X</a:t>
                      </a:r>
                      <a:endParaRPr lang="en-US" sz="1200" dirty="0"/>
                    </a:p>
                  </a:txBody>
                  <a:tcPr/>
                </a:tc>
                <a:tc>
                  <a:txBody>
                    <a:bodyPr/>
                    <a:lstStyle/>
                    <a:p>
                      <a:r>
                        <a:rPr lang="en-US" sz="1200" dirty="0" smtClean="0"/>
                        <a:t>Y</a:t>
                      </a:r>
                      <a:endParaRPr lang="en-US" sz="1200" dirty="0"/>
                    </a:p>
                  </a:txBody>
                  <a:tcPr/>
                </a:tc>
              </a:tr>
              <a:tr h="221331">
                <a:tc>
                  <a:txBody>
                    <a:bodyPr/>
                    <a:lstStyle/>
                    <a:p>
                      <a:r>
                        <a:rPr lang="en-US" sz="1200" dirty="0" smtClean="0"/>
                        <a:t>0001</a:t>
                      </a:r>
                      <a:endParaRPr lang="en-US" sz="1200" dirty="0"/>
                    </a:p>
                  </a:txBody>
                  <a:tcPr/>
                </a:tc>
                <a:tc>
                  <a:txBody>
                    <a:bodyPr/>
                    <a:lstStyle/>
                    <a:p>
                      <a:r>
                        <a:rPr lang="en-US" sz="1200" dirty="0" smtClean="0"/>
                        <a:t>001</a:t>
                      </a:r>
                      <a:endParaRPr lang="en-US" sz="1200" dirty="0"/>
                    </a:p>
                  </a:txBody>
                  <a:tcPr/>
                </a:tc>
                <a:tc>
                  <a:txBody>
                    <a:bodyPr/>
                    <a:lstStyle/>
                    <a:p>
                      <a:r>
                        <a:rPr lang="en-US" sz="1200" dirty="0" smtClean="0"/>
                        <a:t>010100</a:t>
                      </a:r>
                      <a:endParaRPr lang="en-US" sz="1200" dirty="0"/>
                    </a:p>
                  </a:txBody>
                  <a:tcPr/>
                </a:tc>
                <a:tc>
                  <a:txBody>
                    <a:bodyPr/>
                    <a:lstStyle/>
                    <a:p>
                      <a:r>
                        <a:rPr lang="en-US" sz="1200" dirty="0" smtClean="0"/>
                        <a:t>00</a:t>
                      </a:r>
                      <a:endParaRPr lang="en-US" sz="1200" dirty="0"/>
                    </a:p>
                  </a:txBody>
                  <a:tcPr/>
                </a:tc>
                <a:tc>
                  <a:txBody>
                    <a:bodyPr/>
                    <a:lstStyle/>
                    <a:p>
                      <a:r>
                        <a:rPr lang="en-US" sz="1200" dirty="0" smtClean="0"/>
                        <a:t>0110</a:t>
                      </a:r>
                      <a:endParaRPr lang="en-US" sz="1200" dirty="0"/>
                    </a:p>
                  </a:txBody>
                  <a:tcPr/>
                </a:tc>
                <a:tc>
                  <a:txBody>
                    <a:bodyPr/>
                    <a:lstStyle/>
                    <a:p>
                      <a:r>
                        <a:rPr lang="en-US" sz="1200" dirty="0" smtClean="0"/>
                        <a:t>0100</a:t>
                      </a:r>
                      <a:endParaRPr lang="en-US" sz="1200" dirty="0"/>
                    </a:p>
                  </a:txBody>
                  <a:tcPr/>
                </a:tc>
              </a:tr>
              <a:tr h="221331">
                <a:tc>
                  <a:txBody>
                    <a:bodyPr/>
                    <a:lstStyle/>
                    <a:p>
                      <a:r>
                        <a:rPr lang="en-US" sz="1200" dirty="0" smtClean="0"/>
                        <a:t>0010</a:t>
                      </a:r>
                      <a:endParaRPr lang="en-US" sz="1200" dirty="0"/>
                    </a:p>
                  </a:txBody>
                  <a:tcPr/>
                </a:tc>
                <a:tc>
                  <a:txBody>
                    <a:bodyPr/>
                    <a:lstStyle/>
                    <a:p>
                      <a:r>
                        <a:rPr lang="en-US" sz="1200" dirty="0" smtClean="0"/>
                        <a:t>010</a:t>
                      </a:r>
                      <a:endParaRPr lang="en-US" sz="1200" dirty="0"/>
                    </a:p>
                  </a:txBody>
                  <a:tcPr/>
                </a:tc>
                <a:tc>
                  <a:txBody>
                    <a:bodyPr/>
                    <a:lstStyle/>
                    <a:p>
                      <a:r>
                        <a:rPr lang="en-US" sz="1200" dirty="0" smtClean="0"/>
                        <a:t>101101</a:t>
                      </a:r>
                      <a:endParaRPr lang="en-US" sz="1200" dirty="0"/>
                    </a:p>
                  </a:txBody>
                  <a:tcPr/>
                </a:tc>
                <a:tc>
                  <a:txBody>
                    <a:bodyPr/>
                    <a:lstStyle/>
                    <a:p>
                      <a:r>
                        <a:rPr lang="en-US" sz="1200" dirty="0" smtClean="0"/>
                        <a:t>01</a:t>
                      </a:r>
                      <a:endParaRPr lang="en-US" sz="1200" dirty="0"/>
                    </a:p>
                  </a:txBody>
                  <a:tcPr/>
                </a:tc>
                <a:tc>
                  <a:txBody>
                    <a:bodyPr/>
                    <a:lstStyle/>
                    <a:p>
                      <a:r>
                        <a:rPr lang="en-US" sz="1200" dirty="0" smtClean="0"/>
                        <a:t>0111</a:t>
                      </a:r>
                      <a:endParaRPr lang="en-US" sz="1200" dirty="0"/>
                    </a:p>
                  </a:txBody>
                  <a:tcPr/>
                </a:tc>
                <a:tc>
                  <a:txBody>
                    <a:bodyPr/>
                    <a:lstStyle/>
                    <a:p>
                      <a:r>
                        <a:rPr lang="en-US" sz="1200" dirty="0" smtClean="0"/>
                        <a:t>0100</a:t>
                      </a:r>
                      <a:endParaRPr lang="en-US" sz="1200" dirty="0"/>
                    </a:p>
                  </a:txBody>
                  <a:tcPr/>
                </a:tc>
              </a:tr>
            </a:tbl>
          </a:graphicData>
        </a:graphic>
      </p:graphicFrame>
      <p:graphicFrame>
        <p:nvGraphicFramePr>
          <p:cNvPr id="23" name="Table 22"/>
          <p:cNvGraphicFramePr>
            <a:graphicFrameLocks noGrp="1"/>
          </p:cNvGraphicFramePr>
          <p:nvPr>
            <p:extLst>
              <p:ext uri="{D42A27DB-BD31-4B8C-83A1-F6EECF244321}">
                <p14:modId xmlns:p14="http://schemas.microsoft.com/office/powerpoint/2010/main" val="309094010"/>
              </p:ext>
            </p:extLst>
          </p:nvPr>
        </p:nvGraphicFramePr>
        <p:xfrm>
          <a:off x="411590" y="4836498"/>
          <a:ext cx="1694456" cy="195426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Numbers</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0</a:t>
                      </a:r>
                    </a:p>
                  </a:txBody>
                  <a:tcPr marL="0" marR="0" marT="0" marB="0"/>
                </a:tc>
                <a:tc>
                  <a:txBody>
                    <a:bodyPr/>
                    <a:lstStyle/>
                    <a:p>
                      <a:pPr algn="ctr"/>
                      <a:r>
                        <a:rPr lang="en-US" sz="1000" dirty="0" smtClean="0"/>
                        <a:t>0000</a:t>
                      </a:r>
                      <a:endParaRPr lang="en-US" sz="1000" dirty="0"/>
                    </a:p>
                  </a:txBody>
                  <a:tcPr marL="0" marR="0" marT="0" marB="0"/>
                </a:tc>
              </a:tr>
              <a:tr h="219185">
                <a:tc>
                  <a:txBody>
                    <a:bodyPr/>
                    <a:lstStyle/>
                    <a:p>
                      <a:pPr algn="ctr"/>
                      <a:r>
                        <a:rPr lang="en-US" sz="1000" dirty="0" smtClean="0"/>
                        <a:t>1</a:t>
                      </a:r>
                      <a:endParaRPr lang="en-US" sz="1000" dirty="0"/>
                    </a:p>
                  </a:txBody>
                  <a:tcPr marL="0" marR="0" marT="0" marB="0"/>
                </a:tc>
                <a:tc>
                  <a:txBody>
                    <a:bodyPr/>
                    <a:lstStyle/>
                    <a:p>
                      <a:pPr algn="ctr"/>
                      <a:r>
                        <a:rPr lang="en-US" sz="1000" dirty="0" smtClean="0"/>
                        <a:t>0001</a:t>
                      </a:r>
                    </a:p>
                  </a:txBody>
                  <a:tcPr marL="0" marR="0" marT="0" marB="0"/>
                </a:tc>
              </a:tr>
              <a:tr h="219185">
                <a:tc>
                  <a:txBody>
                    <a:bodyPr/>
                    <a:lstStyle/>
                    <a:p>
                      <a:pPr algn="ctr"/>
                      <a:r>
                        <a:rPr lang="en-US" sz="1000" dirty="0" smtClean="0"/>
                        <a:t>2</a:t>
                      </a:r>
                      <a:endParaRPr lang="en-US" sz="1000" dirty="0"/>
                    </a:p>
                  </a:txBody>
                  <a:tcPr marL="0" marR="0" marT="0" marB="0"/>
                </a:tc>
                <a:tc>
                  <a:txBody>
                    <a:bodyPr/>
                    <a:lstStyle/>
                    <a:p>
                      <a:pPr algn="ctr"/>
                      <a:r>
                        <a:rPr lang="en-US" sz="1000" dirty="0" smtClean="0"/>
                        <a:t>0010</a:t>
                      </a:r>
                      <a:endParaRPr lang="en-US" sz="1000" dirty="0"/>
                    </a:p>
                  </a:txBody>
                  <a:tcPr marL="0" marR="0" marT="0" marB="0"/>
                </a:tc>
              </a:tr>
              <a:tr h="219185">
                <a:tc>
                  <a:txBody>
                    <a:bodyPr/>
                    <a:lstStyle/>
                    <a:p>
                      <a:pPr algn="ctr"/>
                      <a:r>
                        <a:rPr lang="en-US" sz="1000" dirty="0" smtClean="0"/>
                        <a:t>3</a:t>
                      </a:r>
                      <a:endParaRPr lang="en-US" sz="1000" dirty="0"/>
                    </a:p>
                  </a:txBody>
                  <a:tcPr marL="0" marR="0" marT="0" marB="0"/>
                </a:tc>
                <a:tc>
                  <a:txBody>
                    <a:bodyPr/>
                    <a:lstStyle/>
                    <a:p>
                      <a:pPr algn="ctr"/>
                      <a:r>
                        <a:rPr lang="en-US" sz="1000" dirty="0" smtClean="0"/>
                        <a:t>0011</a:t>
                      </a:r>
                      <a:endParaRPr lang="en-US" sz="1000" dirty="0"/>
                    </a:p>
                  </a:txBody>
                  <a:tcPr marL="0" marR="0" marT="0" marB="0"/>
                </a:tc>
              </a:tr>
              <a:tr h="219185">
                <a:tc>
                  <a:txBody>
                    <a:bodyPr/>
                    <a:lstStyle/>
                    <a:p>
                      <a:pPr algn="ctr"/>
                      <a:r>
                        <a:rPr lang="en-US" sz="1000" dirty="0" smtClean="0"/>
                        <a:t>4</a:t>
                      </a:r>
                      <a:endParaRPr lang="en-US" sz="1000" dirty="0"/>
                    </a:p>
                  </a:txBody>
                  <a:tcPr marL="0" marR="0" marT="0" marB="0"/>
                </a:tc>
                <a:tc>
                  <a:txBody>
                    <a:bodyPr/>
                    <a:lstStyle/>
                    <a:p>
                      <a:pPr algn="ctr"/>
                      <a:r>
                        <a:rPr lang="en-US" sz="1000" dirty="0" smtClean="0"/>
                        <a:t>0100</a:t>
                      </a:r>
                      <a:endParaRPr lang="en-US" sz="1000" dirty="0"/>
                    </a:p>
                  </a:txBody>
                  <a:tcPr marL="0" marR="0" marT="0" marB="0"/>
                </a:tc>
              </a:tr>
              <a:tr h="219185">
                <a:tc>
                  <a:txBody>
                    <a:bodyPr/>
                    <a:lstStyle/>
                    <a:p>
                      <a:pPr algn="ctr"/>
                      <a:r>
                        <a:rPr lang="en-US" sz="1000" dirty="0" smtClean="0"/>
                        <a:t>5</a:t>
                      </a:r>
                      <a:endParaRPr lang="en-US" sz="1000" dirty="0"/>
                    </a:p>
                  </a:txBody>
                  <a:tcPr marL="0" marR="0" marT="0" marB="0"/>
                </a:tc>
                <a:tc>
                  <a:txBody>
                    <a:bodyPr/>
                    <a:lstStyle/>
                    <a:p>
                      <a:pPr algn="ctr"/>
                      <a:r>
                        <a:rPr lang="en-US" sz="1000" dirty="0" smtClean="0"/>
                        <a:t>0101</a:t>
                      </a:r>
                      <a:endParaRPr lang="en-US" sz="1000" dirty="0"/>
                    </a:p>
                  </a:txBody>
                  <a:tcPr marL="0" marR="0" marT="0" marB="0"/>
                </a:tc>
              </a:tr>
              <a:tr h="219185">
                <a:tc>
                  <a:txBody>
                    <a:bodyPr/>
                    <a:lstStyle/>
                    <a:p>
                      <a:pPr algn="ctr"/>
                      <a:r>
                        <a:rPr lang="en-US" sz="1000" dirty="0" smtClean="0"/>
                        <a:t>6</a:t>
                      </a:r>
                      <a:endParaRPr lang="en-US" sz="1000" dirty="0"/>
                    </a:p>
                  </a:txBody>
                  <a:tcPr marL="0" marR="0" marT="0" marB="0"/>
                </a:tc>
                <a:tc>
                  <a:txBody>
                    <a:bodyPr/>
                    <a:lstStyle/>
                    <a:p>
                      <a:pPr algn="ctr"/>
                      <a:r>
                        <a:rPr lang="en-US" sz="1000" dirty="0" smtClean="0"/>
                        <a:t>0110</a:t>
                      </a:r>
                      <a:endParaRPr lang="en-US" sz="1000" dirty="0"/>
                    </a:p>
                  </a:txBody>
                  <a:tcPr marL="0" marR="0" marT="0" marB="0"/>
                </a:tc>
              </a:tr>
              <a:tr h="219185">
                <a:tc>
                  <a:txBody>
                    <a:bodyPr/>
                    <a:lstStyle/>
                    <a:p>
                      <a:pPr algn="ctr"/>
                      <a:r>
                        <a:rPr lang="en-US" sz="1000" dirty="0" smtClean="0"/>
                        <a:t>7</a:t>
                      </a:r>
                      <a:endParaRPr lang="en-US" sz="1000" dirty="0"/>
                    </a:p>
                  </a:txBody>
                  <a:tcPr marL="0" marR="0" marT="0" marB="0"/>
                </a:tc>
                <a:tc>
                  <a:txBody>
                    <a:bodyPr/>
                    <a:lstStyle/>
                    <a:p>
                      <a:pPr algn="ctr"/>
                      <a:r>
                        <a:rPr lang="en-US" sz="1000" dirty="0" smtClean="0"/>
                        <a:t>0111</a:t>
                      </a:r>
                      <a:endParaRPr lang="en-US" sz="1000" dirty="0"/>
                    </a:p>
                  </a:txBody>
                  <a:tcPr marL="0" marR="0" marT="0" marB="0"/>
                </a:tc>
              </a:tr>
            </a:tbl>
          </a:graphicData>
        </a:graphic>
      </p:graphicFrame>
    </p:spTree>
    <p:extLst>
      <p:ext uri="{BB962C8B-B14F-4D97-AF65-F5344CB8AC3E}">
        <p14:creationId xmlns:p14="http://schemas.microsoft.com/office/powerpoint/2010/main" val="259479934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6"/>
          <p:cNvGraphicFramePr>
            <a:graphicFrameLocks/>
          </p:cNvGraphicFramePr>
          <p:nvPr>
            <p:extLst>
              <p:ext uri="{D42A27DB-BD31-4B8C-83A1-F6EECF244321}">
                <p14:modId xmlns:p14="http://schemas.microsoft.com/office/powerpoint/2010/main" val="3346112617"/>
              </p:ext>
            </p:extLst>
          </p:nvPr>
        </p:nvGraphicFramePr>
        <p:xfrm>
          <a:off x="2520089" y="3050356"/>
          <a:ext cx="5899432" cy="3592930"/>
        </p:xfrm>
        <a:graphic>
          <a:graphicData uri="http://schemas.openxmlformats.org/drawingml/2006/table">
            <a:tbl>
              <a:tblPr firstRow="1" bandRow="1">
                <a:tableStyleId>{9D7B26C5-4107-4FEC-AEDC-1716B250A1EF}</a:tableStyleId>
              </a:tblPr>
              <a:tblGrid>
                <a:gridCol w="804613"/>
                <a:gridCol w="1110215"/>
                <a:gridCol w="1044989"/>
                <a:gridCol w="1090992"/>
                <a:gridCol w="909158"/>
                <a:gridCol w="939465"/>
              </a:tblGrid>
              <a:tr h="326630">
                <a:tc>
                  <a:txBody>
                    <a:bodyPr/>
                    <a:lstStyle/>
                    <a:p>
                      <a:r>
                        <a:rPr lang="en-US" sz="1400" dirty="0" smtClean="0"/>
                        <a:t>Block</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Color</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Brick Type</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Orientation</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X</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Y</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solidFill>
                            <a:srgbClr val="7F7F7F"/>
                          </a:solidFill>
                        </a:rPr>
                        <a:t>Sample</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001</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010100</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00</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0110</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0100</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r>
              <a:tr h="326630">
                <a:tc>
                  <a:txBody>
                    <a:bodyPr/>
                    <a:lstStyle/>
                    <a:p>
                      <a:pPr algn="ctr"/>
                      <a:r>
                        <a:rPr lang="en-US" sz="1400" dirty="0" smtClean="0"/>
                        <a:t>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010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010011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00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0001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0000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001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010011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01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0010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0000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2</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001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010010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01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0000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0011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3</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010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010010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01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0011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0001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4</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5</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6</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7</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8</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3842164679"/>
              </p:ext>
            </p:extLst>
          </p:nvPr>
        </p:nvGraphicFramePr>
        <p:xfrm>
          <a:off x="411590" y="4197340"/>
          <a:ext cx="1694456" cy="63915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Orientation</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Horizontal</a:t>
                      </a:r>
                      <a:endParaRPr lang="en-US" sz="1000" dirty="0"/>
                    </a:p>
                  </a:txBody>
                  <a:tcPr marL="0" marR="0" marT="0" marB="0"/>
                </a:tc>
                <a:tc>
                  <a:txBody>
                    <a:bodyPr/>
                    <a:lstStyle/>
                    <a:p>
                      <a:pPr algn="ctr"/>
                      <a:r>
                        <a:rPr lang="en-US" sz="1000" dirty="0" smtClean="0"/>
                        <a:t>00</a:t>
                      </a:r>
                      <a:endParaRPr lang="en-US" sz="1000" dirty="0"/>
                    </a:p>
                  </a:txBody>
                  <a:tcPr marL="0" marR="0" marT="0" marB="0"/>
                </a:tc>
              </a:tr>
              <a:tr h="219185">
                <a:tc>
                  <a:txBody>
                    <a:bodyPr/>
                    <a:lstStyle/>
                    <a:p>
                      <a:pPr algn="ctr"/>
                      <a:r>
                        <a:rPr lang="en-US" sz="1000" dirty="0" smtClean="0"/>
                        <a:t>Vertical</a:t>
                      </a:r>
                      <a:endParaRPr lang="en-US" sz="1000" dirty="0"/>
                    </a:p>
                  </a:txBody>
                  <a:tcPr marL="0" marR="0" marT="0" marB="0"/>
                </a:tc>
                <a:tc>
                  <a:txBody>
                    <a:bodyPr/>
                    <a:lstStyle/>
                    <a:p>
                      <a:pPr algn="ctr"/>
                      <a:r>
                        <a:rPr lang="en-US" sz="1000" dirty="0" smtClean="0"/>
                        <a:t>01</a:t>
                      </a:r>
                      <a:endParaRPr lang="en-US" sz="1000" dirty="0"/>
                    </a:p>
                  </a:txBody>
                  <a:tcPr marL="0" marR="0" marT="0" marB="0"/>
                </a:tc>
              </a:tr>
            </a:tbl>
          </a:graphicData>
        </a:graphic>
      </p:graphicFrame>
      <p:sp>
        <p:nvSpPr>
          <p:cNvPr id="21" name="TextBox 20"/>
          <p:cNvSpPr txBox="1"/>
          <p:nvPr/>
        </p:nvSpPr>
        <p:spPr>
          <a:xfrm>
            <a:off x="2520090" y="404286"/>
            <a:ext cx="5899432" cy="2062103"/>
          </a:xfrm>
          <a:prstGeom prst="rect">
            <a:avLst/>
          </a:prstGeom>
          <a:noFill/>
        </p:spPr>
        <p:txBody>
          <a:bodyPr wrap="square" rtlCol="0">
            <a:spAutoFit/>
          </a:bodyPr>
          <a:lstStyle/>
          <a:p>
            <a:pPr defTabSz="457200"/>
            <a:r>
              <a:rPr lang="en-US" sz="1600" kern="1200" dirty="0" smtClean="0">
                <a:solidFill>
                  <a:prstClr val="black"/>
                </a:solidFill>
                <a:latin typeface="Cambria"/>
                <a:ea typeface="+mn-ea"/>
                <a:cs typeface="Cambria"/>
              </a:rPr>
              <a:t>Make sure you have </a:t>
            </a:r>
            <a:r>
              <a:rPr lang="en-US" sz="1600" b="1" i="1" kern="1200" dirty="0" smtClean="0">
                <a:solidFill>
                  <a:prstClr val="black"/>
                </a:solidFill>
                <a:latin typeface="Cambria"/>
                <a:ea typeface="+mn-ea"/>
                <a:cs typeface="Cambria"/>
              </a:rPr>
              <a:t>the other team's legend</a:t>
            </a:r>
            <a:r>
              <a:rPr lang="en-US" sz="1600" kern="1200" dirty="0" smtClean="0">
                <a:solidFill>
                  <a:prstClr val="black"/>
                </a:solidFill>
                <a:latin typeface="Cambria"/>
                <a:ea typeface="+mn-ea"/>
                <a:cs typeface="Cambria"/>
              </a:rPr>
              <a:t>.</a:t>
            </a:r>
          </a:p>
          <a:p>
            <a:pPr defTabSz="457200"/>
            <a:endParaRPr lang="en-US" sz="1600" kern="1200" dirty="0">
              <a:solidFill>
                <a:prstClr val="black"/>
              </a:solidFill>
              <a:latin typeface="Cambria"/>
              <a:ea typeface="+mn-ea"/>
              <a:cs typeface="Cambria"/>
            </a:endParaRPr>
          </a:p>
          <a:p>
            <a:pPr defTabSz="457200"/>
            <a:r>
              <a:rPr lang="en-US" sz="1600" kern="1200" dirty="0" smtClean="0">
                <a:solidFill>
                  <a:prstClr val="black"/>
                </a:solidFill>
                <a:latin typeface="Cambria"/>
                <a:ea typeface="+mn-ea"/>
                <a:cs typeface="Cambria"/>
              </a:rPr>
              <a:t>Then, make sure you have </a:t>
            </a:r>
            <a:r>
              <a:rPr lang="en-US" sz="1600" b="1" i="1" kern="1200" dirty="0" smtClean="0">
                <a:solidFill>
                  <a:prstClr val="black"/>
                </a:solidFill>
                <a:latin typeface="Cambria"/>
                <a:ea typeface="+mn-ea"/>
                <a:cs typeface="Cambria"/>
              </a:rPr>
              <a:t>the other team's binary instructions</a:t>
            </a:r>
            <a:r>
              <a:rPr lang="en-US" sz="1600" kern="1200" dirty="0" smtClean="0">
                <a:solidFill>
                  <a:prstClr val="black"/>
                </a:solidFill>
                <a:latin typeface="Cambria"/>
                <a:ea typeface="+mn-ea"/>
                <a:cs typeface="Cambria"/>
              </a:rPr>
              <a:t>. </a:t>
            </a:r>
            <a:endParaRPr lang="en-US" sz="1600" kern="1200" dirty="0">
              <a:solidFill>
                <a:prstClr val="black"/>
              </a:solidFill>
              <a:latin typeface="Cambria"/>
              <a:ea typeface="+mn-ea"/>
              <a:cs typeface="Cambria"/>
            </a:endParaRPr>
          </a:p>
          <a:p>
            <a:pPr defTabSz="457200"/>
            <a:endParaRPr lang="en-US" sz="1600" kern="1200" dirty="0">
              <a:solidFill>
                <a:prstClr val="black"/>
              </a:solidFill>
              <a:latin typeface="Cambria"/>
              <a:ea typeface="+mn-ea"/>
              <a:cs typeface="Cambria"/>
            </a:endParaRPr>
          </a:p>
          <a:p>
            <a:pPr defTabSz="457200"/>
            <a:r>
              <a:rPr lang="en-US" sz="1600" kern="1200" dirty="0" smtClean="0">
                <a:solidFill>
                  <a:prstClr val="black"/>
                </a:solidFill>
                <a:latin typeface="Cambria"/>
                <a:ea typeface="+mn-ea"/>
                <a:cs typeface="Cambria"/>
              </a:rPr>
              <a:t>If you swapped pages, you should be set. </a:t>
            </a:r>
          </a:p>
          <a:p>
            <a:pPr defTabSz="457200"/>
            <a:endParaRPr lang="en-US" sz="1600" kern="1200" dirty="0">
              <a:solidFill>
                <a:prstClr val="black"/>
              </a:solidFill>
              <a:latin typeface="Cambria"/>
              <a:ea typeface="+mn-ea"/>
              <a:cs typeface="Cambria"/>
            </a:endParaRPr>
          </a:p>
          <a:p>
            <a:pPr defTabSz="457200"/>
            <a:r>
              <a:rPr lang="en-US" sz="1600" kern="1200" dirty="0" smtClean="0">
                <a:solidFill>
                  <a:prstClr val="black"/>
                </a:solidFill>
                <a:latin typeface="Cambria"/>
                <a:ea typeface="+mn-ea"/>
                <a:cs typeface="Cambria"/>
              </a:rPr>
              <a:t>If you transferred a single-line of 0s and 1s, you will need to make sure you have the correct bits in each spot!</a:t>
            </a:r>
            <a:endParaRPr lang="en-US" sz="1600" kern="1200" dirty="0">
              <a:solidFill>
                <a:prstClr val="black"/>
              </a:solidFill>
              <a:latin typeface="Cambria"/>
              <a:ea typeface="+mn-ea"/>
              <a:cs typeface="Cambria"/>
            </a:endParaRPr>
          </a:p>
        </p:txBody>
      </p:sp>
      <p:sp>
        <p:nvSpPr>
          <p:cNvPr id="12" name="Slide Number Placeholder 7"/>
          <p:cNvSpPr>
            <a:spLocks noGrp="1"/>
          </p:cNvSpPr>
          <p:nvPr>
            <p:ph type="sldNum" sz="quarter" idx="12"/>
          </p:nvPr>
        </p:nvSpPr>
        <p:spPr>
          <a:xfrm>
            <a:off x="6800458" y="6401302"/>
            <a:ext cx="2133600" cy="365125"/>
          </a:xfrm>
        </p:spPr>
        <p:txBody>
          <a:bodyPr/>
          <a:lstStyle/>
          <a:p>
            <a:fld id="{92586830-87D9-8B43-8F0E-8FD3FEDA1409}" type="slidenum">
              <a:rPr lang="en-US" sz="1800" smtClean="0">
                <a:solidFill>
                  <a:prstClr val="black">
                    <a:tint val="75000"/>
                  </a:prstClr>
                </a:solidFill>
              </a:rPr>
              <a:pPr/>
              <a:t>94</a:t>
            </a:fld>
            <a:endParaRPr lang="en-US" sz="1800" dirty="0">
              <a:solidFill>
                <a:prstClr val="black">
                  <a:tint val="75000"/>
                </a:prstClr>
              </a:solidFill>
            </a:endParaRPr>
          </a:p>
        </p:txBody>
      </p:sp>
      <p:sp>
        <p:nvSpPr>
          <p:cNvPr id="23" name="TextBox 22"/>
          <p:cNvSpPr txBox="1"/>
          <p:nvPr/>
        </p:nvSpPr>
        <p:spPr>
          <a:xfrm>
            <a:off x="547353" y="72202"/>
            <a:ext cx="1417162" cy="369332"/>
          </a:xfrm>
          <a:prstGeom prst="rect">
            <a:avLst/>
          </a:prstGeom>
          <a:noFill/>
        </p:spPr>
        <p:txBody>
          <a:bodyPr wrap="none" rtlCol="0">
            <a:spAutoFit/>
          </a:bodyPr>
          <a:lstStyle/>
          <a:p>
            <a:pPr algn="ctr" defTabSz="457200"/>
            <a:r>
              <a:rPr lang="en-US" sz="1800" b="1" kern="1200" dirty="0" smtClean="0">
                <a:solidFill>
                  <a:srgbClr val="1F497D">
                    <a:lumMod val="40000"/>
                    <a:lumOff val="60000"/>
                  </a:srgbClr>
                </a:solidFill>
                <a:latin typeface="Calibri"/>
                <a:ea typeface="+mn-ea"/>
                <a:cs typeface="+mn-cs"/>
              </a:rPr>
              <a:t>Their Legend</a:t>
            </a:r>
            <a:endParaRPr lang="en-US" sz="1800" b="1" kern="1200" dirty="0">
              <a:solidFill>
                <a:srgbClr val="1F497D">
                  <a:lumMod val="40000"/>
                  <a:lumOff val="60000"/>
                </a:srgbClr>
              </a:solidFill>
              <a:latin typeface="Calibri"/>
              <a:ea typeface="+mn-ea"/>
              <a:cs typeface="+mn-cs"/>
            </a:endParaRPr>
          </a:p>
        </p:txBody>
      </p:sp>
      <p:sp>
        <p:nvSpPr>
          <p:cNvPr id="11" name="TextBox 10"/>
          <p:cNvSpPr txBox="1"/>
          <p:nvPr/>
        </p:nvSpPr>
        <p:spPr>
          <a:xfrm>
            <a:off x="3794444" y="2702720"/>
            <a:ext cx="3163146" cy="307777"/>
          </a:xfrm>
          <a:prstGeom prst="rect">
            <a:avLst/>
          </a:prstGeom>
          <a:solidFill>
            <a:schemeClr val="bg1">
              <a:lumMod val="50000"/>
            </a:schemeClr>
          </a:solidFill>
        </p:spPr>
        <p:txBody>
          <a:bodyPr wrap="none" rtlCol="0">
            <a:spAutoFit/>
          </a:bodyPr>
          <a:lstStyle/>
          <a:p>
            <a:pPr algn="ctr" defTabSz="457200"/>
            <a:r>
              <a:rPr lang="en-US" kern="1200" dirty="0" smtClean="0">
                <a:solidFill>
                  <a:prstClr val="white"/>
                </a:solidFill>
                <a:latin typeface="Calibri"/>
                <a:ea typeface="+mn-ea"/>
                <a:cs typeface="+mn-cs"/>
              </a:rPr>
              <a:t>Chart </a:t>
            </a:r>
            <a:r>
              <a:rPr lang="en-US" kern="1200" dirty="0">
                <a:solidFill>
                  <a:prstClr val="white"/>
                </a:solidFill>
                <a:latin typeface="Calibri"/>
                <a:ea typeface="+mn-ea"/>
                <a:cs typeface="+mn-cs"/>
              </a:rPr>
              <a:t>C</a:t>
            </a:r>
            <a:r>
              <a:rPr lang="en-US" kern="1200" dirty="0" smtClean="0">
                <a:solidFill>
                  <a:prstClr val="white"/>
                </a:solidFill>
                <a:latin typeface="Calibri"/>
                <a:ea typeface="+mn-ea"/>
                <a:cs typeface="+mn-cs"/>
              </a:rPr>
              <a:t>. Other team's binary Instructions</a:t>
            </a:r>
          </a:p>
        </p:txBody>
      </p:sp>
      <p:graphicFrame>
        <p:nvGraphicFramePr>
          <p:cNvPr id="13" name="Table 12"/>
          <p:cNvGraphicFramePr>
            <a:graphicFrameLocks noGrp="1"/>
          </p:cNvGraphicFramePr>
          <p:nvPr>
            <p:extLst>
              <p:ext uri="{D42A27DB-BD31-4B8C-83A1-F6EECF244321}">
                <p14:modId xmlns:p14="http://schemas.microsoft.com/office/powerpoint/2010/main" val="1747177566"/>
              </p:ext>
            </p:extLst>
          </p:nvPr>
        </p:nvGraphicFramePr>
        <p:xfrm>
          <a:off x="411590" y="464010"/>
          <a:ext cx="1694456" cy="1735083"/>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Color</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Red</a:t>
                      </a:r>
                      <a:endParaRPr lang="en-US" sz="1000" dirty="0"/>
                    </a:p>
                  </a:txBody>
                  <a:tcPr marL="0" marR="0" marT="0" marB="0"/>
                </a:tc>
                <a:tc>
                  <a:txBody>
                    <a:bodyPr/>
                    <a:lstStyle/>
                    <a:p>
                      <a:pPr algn="ctr"/>
                      <a:r>
                        <a:rPr lang="en-US" sz="1000" dirty="0" smtClean="0"/>
                        <a:t>001</a:t>
                      </a:r>
                      <a:endParaRPr lang="en-US" sz="1000" dirty="0"/>
                    </a:p>
                  </a:txBody>
                  <a:tcPr marL="0" marR="0" marT="0" marB="0"/>
                </a:tc>
              </a:tr>
              <a:tr h="219185">
                <a:tc>
                  <a:txBody>
                    <a:bodyPr/>
                    <a:lstStyle/>
                    <a:p>
                      <a:pPr algn="ctr"/>
                      <a:r>
                        <a:rPr lang="en-US" sz="1000" dirty="0" smtClean="0"/>
                        <a:t>Yellow</a:t>
                      </a:r>
                      <a:endParaRPr lang="en-US" sz="1000" dirty="0"/>
                    </a:p>
                  </a:txBody>
                  <a:tcPr marL="0" marR="0" marT="0" marB="0"/>
                </a:tc>
                <a:tc>
                  <a:txBody>
                    <a:bodyPr/>
                    <a:lstStyle/>
                    <a:p>
                      <a:pPr algn="ctr"/>
                      <a:r>
                        <a:rPr lang="en-US" sz="1000" dirty="0" smtClean="0"/>
                        <a:t>010</a:t>
                      </a: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1357815763"/>
              </p:ext>
            </p:extLst>
          </p:nvPr>
        </p:nvGraphicFramePr>
        <p:xfrm>
          <a:off x="411590" y="2243072"/>
          <a:ext cx="1694456" cy="195426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Brick</a:t>
                      </a:r>
                      <a:r>
                        <a:rPr lang="en-US" sz="1000" baseline="0" dirty="0" smtClean="0"/>
                        <a:t> Type</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2 x 4</a:t>
                      </a:r>
                      <a:endParaRPr lang="en-US" sz="1000" dirty="0"/>
                    </a:p>
                  </a:txBody>
                  <a:tcPr marL="0" marR="0" marT="0" marB="0"/>
                </a:tc>
                <a:tc>
                  <a:txBody>
                    <a:bodyPr/>
                    <a:lstStyle/>
                    <a:p>
                      <a:pPr algn="ctr"/>
                      <a:r>
                        <a:rPr lang="en-US" sz="1000" dirty="0" smtClean="0"/>
                        <a:t>010100</a:t>
                      </a:r>
                      <a:endParaRPr lang="en-US" sz="1000" dirty="0"/>
                    </a:p>
                  </a:txBody>
                  <a:tcPr marL="0" marR="0" marT="0" marB="0"/>
                </a:tc>
              </a:tr>
              <a:tr h="219185">
                <a:tc>
                  <a:txBody>
                    <a:bodyPr/>
                    <a:lstStyle/>
                    <a:p>
                      <a:pPr algn="ctr"/>
                      <a:r>
                        <a:rPr lang="en-US" sz="1000" dirty="0" smtClean="0"/>
                        <a:t>2 x 3 </a:t>
                      </a:r>
                      <a:endParaRPr lang="en-US" sz="1000" dirty="0"/>
                    </a:p>
                  </a:txBody>
                  <a:tcPr marL="0" marR="0" marT="0" marB="0"/>
                </a:tc>
                <a:tc>
                  <a:txBody>
                    <a:bodyPr/>
                    <a:lstStyle/>
                    <a:p>
                      <a:pPr algn="ctr"/>
                      <a:r>
                        <a:rPr lang="en-US" sz="1000" dirty="0" smtClean="0"/>
                        <a:t>010011</a:t>
                      </a:r>
                      <a:endParaRPr lang="en-US" sz="1000" dirty="0"/>
                    </a:p>
                  </a:txBody>
                  <a:tcPr marL="0" marR="0" marT="0" marB="0"/>
                </a:tc>
              </a:tr>
              <a:tr h="219185">
                <a:tc>
                  <a:txBody>
                    <a:bodyPr/>
                    <a:lstStyle/>
                    <a:p>
                      <a:pPr algn="ctr"/>
                      <a:r>
                        <a:rPr lang="en-US" sz="1000" dirty="0" smtClean="0"/>
                        <a:t>2 x 2</a:t>
                      </a:r>
                      <a:endParaRPr lang="en-US" sz="1000" dirty="0"/>
                    </a:p>
                  </a:txBody>
                  <a:tcPr marL="0" marR="0" marT="0" marB="0"/>
                </a:tc>
                <a:tc>
                  <a:txBody>
                    <a:bodyPr/>
                    <a:lstStyle/>
                    <a:p>
                      <a:pPr algn="ctr"/>
                      <a:r>
                        <a:rPr lang="en-US" sz="1000" dirty="0" smtClean="0"/>
                        <a:t>010010</a:t>
                      </a: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bl>
          </a:graphicData>
        </a:graphic>
      </p:graphicFrame>
      <p:sp>
        <p:nvSpPr>
          <p:cNvPr id="20" name="TextBox 19"/>
          <p:cNvSpPr txBox="1"/>
          <p:nvPr/>
        </p:nvSpPr>
        <p:spPr>
          <a:xfrm rot="21318401">
            <a:off x="3498267" y="5320266"/>
            <a:ext cx="5313893" cy="923330"/>
          </a:xfrm>
          <a:prstGeom prst="rect">
            <a:avLst/>
          </a:prstGeom>
          <a:solidFill>
            <a:schemeClr val="bg1"/>
          </a:solidFill>
          <a:ln>
            <a:solidFill>
              <a:schemeClr val="bg1">
                <a:lumMod val="65000"/>
              </a:schemeClr>
            </a:solidFill>
          </a:ln>
        </p:spPr>
        <p:txBody>
          <a:bodyPr wrap="square" rtlCol="0">
            <a:spAutoFit/>
          </a:bodyPr>
          <a:lstStyle/>
          <a:p>
            <a:pPr algn="ctr" defTabSz="457200"/>
            <a:r>
              <a:rPr lang="en-US" sz="5400" i="1" kern="1200" dirty="0" smtClean="0">
                <a:solidFill>
                  <a:prstClr val="black"/>
                </a:solidFill>
                <a:latin typeface="Calibri"/>
                <a:ea typeface="+mn-ea"/>
                <a:cs typeface="+mn-cs"/>
              </a:rPr>
              <a:t>Try it from here…</a:t>
            </a:r>
            <a:endParaRPr lang="en-US" sz="5400" i="1" kern="1200" dirty="0">
              <a:solidFill>
                <a:prstClr val="black"/>
              </a:solidFill>
              <a:latin typeface="Calibri"/>
              <a:ea typeface="+mn-ea"/>
              <a:cs typeface="+mn-cs"/>
            </a:endParaRPr>
          </a:p>
        </p:txBody>
      </p:sp>
      <p:sp>
        <p:nvSpPr>
          <p:cNvPr id="24" name="TextBox 23"/>
          <p:cNvSpPr txBox="1"/>
          <p:nvPr/>
        </p:nvSpPr>
        <p:spPr>
          <a:xfrm rot="21318401">
            <a:off x="3196711" y="1330539"/>
            <a:ext cx="5716561" cy="769441"/>
          </a:xfrm>
          <a:prstGeom prst="rect">
            <a:avLst/>
          </a:prstGeom>
          <a:solidFill>
            <a:schemeClr val="bg1"/>
          </a:solidFill>
          <a:ln>
            <a:solidFill>
              <a:schemeClr val="bg1">
                <a:lumMod val="65000"/>
              </a:schemeClr>
            </a:solidFill>
          </a:ln>
        </p:spPr>
        <p:txBody>
          <a:bodyPr wrap="square" rtlCol="0">
            <a:spAutoFit/>
          </a:bodyPr>
          <a:lstStyle/>
          <a:p>
            <a:pPr algn="ctr" defTabSz="457200"/>
            <a:r>
              <a:rPr lang="en-US" sz="4400" kern="1200" dirty="0" smtClean="0">
                <a:solidFill>
                  <a:prstClr val="black"/>
                </a:solidFill>
                <a:latin typeface="Calibri"/>
                <a:ea typeface="+mn-ea"/>
                <a:cs typeface="+mn-cs"/>
              </a:rPr>
              <a:t>Now, we've swapped.</a:t>
            </a:r>
            <a:endParaRPr lang="en-US" sz="4400" kern="1200" dirty="0">
              <a:solidFill>
                <a:prstClr val="black"/>
              </a:solidFill>
              <a:latin typeface="Calibri"/>
              <a:ea typeface="+mn-ea"/>
              <a:cs typeface="+mn-cs"/>
            </a:endParaRPr>
          </a:p>
        </p:txBody>
      </p:sp>
      <p:sp>
        <p:nvSpPr>
          <p:cNvPr id="17" name="Left Arrow 16"/>
          <p:cNvSpPr/>
          <p:nvPr/>
        </p:nvSpPr>
        <p:spPr>
          <a:xfrm>
            <a:off x="2214003" y="752947"/>
            <a:ext cx="1090143" cy="460759"/>
          </a:xfrm>
          <a:prstGeom prst="leftArrow">
            <a:avLst/>
          </a:prstGeom>
          <a:solidFill>
            <a:srgbClr val="CCECFF"/>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2" name="TextBox 21"/>
          <p:cNvSpPr txBox="1"/>
          <p:nvPr/>
        </p:nvSpPr>
        <p:spPr>
          <a:xfrm>
            <a:off x="3174816" y="748979"/>
            <a:ext cx="3340165" cy="461665"/>
          </a:xfrm>
          <a:prstGeom prst="rect">
            <a:avLst/>
          </a:prstGeom>
          <a:solidFill>
            <a:srgbClr val="CCECFF"/>
          </a:solidFill>
          <a:ln>
            <a:solidFill>
              <a:schemeClr val="accent6">
                <a:lumMod val="75000"/>
              </a:schemeClr>
            </a:solidFill>
          </a:ln>
        </p:spPr>
        <p:txBody>
          <a:bodyPr wrap="square" rtlCol="0">
            <a:spAutoFit/>
          </a:bodyPr>
          <a:lstStyle/>
          <a:p>
            <a:pPr algn="ctr" defTabSz="457200"/>
            <a:r>
              <a:rPr lang="en-US" sz="2400" kern="1200" dirty="0" smtClean="0">
                <a:solidFill>
                  <a:prstClr val="black"/>
                </a:solidFill>
                <a:latin typeface="Calibri"/>
                <a:ea typeface="+mn-ea"/>
                <a:cs typeface="+mn-cs"/>
              </a:rPr>
              <a:t>Get the legend, too!</a:t>
            </a:r>
            <a:endParaRPr lang="en-US" sz="2400" kern="1200" dirty="0">
              <a:solidFill>
                <a:prstClr val="black"/>
              </a:solidFill>
              <a:latin typeface="Calibri"/>
              <a:ea typeface="+mn-ea"/>
              <a:cs typeface="+mn-cs"/>
            </a:endParaRPr>
          </a:p>
        </p:txBody>
      </p:sp>
      <p:graphicFrame>
        <p:nvGraphicFramePr>
          <p:cNvPr id="15" name="Table 14"/>
          <p:cNvGraphicFramePr>
            <a:graphicFrameLocks noGrp="1"/>
          </p:cNvGraphicFramePr>
          <p:nvPr>
            <p:extLst>
              <p:ext uri="{D42A27DB-BD31-4B8C-83A1-F6EECF244321}">
                <p14:modId xmlns:p14="http://schemas.microsoft.com/office/powerpoint/2010/main" val="834456242"/>
              </p:ext>
            </p:extLst>
          </p:nvPr>
        </p:nvGraphicFramePr>
        <p:xfrm>
          <a:off x="411590" y="4836498"/>
          <a:ext cx="1694456" cy="195426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Numbers</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0</a:t>
                      </a:r>
                    </a:p>
                  </a:txBody>
                  <a:tcPr marL="0" marR="0" marT="0" marB="0"/>
                </a:tc>
                <a:tc>
                  <a:txBody>
                    <a:bodyPr/>
                    <a:lstStyle/>
                    <a:p>
                      <a:pPr algn="ctr"/>
                      <a:r>
                        <a:rPr lang="en-US" sz="1000" dirty="0" smtClean="0"/>
                        <a:t>0000</a:t>
                      </a:r>
                      <a:endParaRPr lang="en-US" sz="1000" dirty="0"/>
                    </a:p>
                  </a:txBody>
                  <a:tcPr marL="0" marR="0" marT="0" marB="0"/>
                </a:tc>
              </a:tr>
              <a:tr h="219185">
                <a:tc>
                  <a:txBody>
                    <a:bodyPr/>
                    <a:lstStyle/>
                    <a:p>
                      <a:pPr algn="ctr"/>
                      <a:r>
                        <a:rPr lang="en-US" sz="1000" dirty="0" smtClean="0"/>
                        <a:t>1</a:t>
                      </a:r>
                      <a:endParaRPr lang="en-US" sz="1000" dirty="0"/>
                    </a:p>
                  </a:txBody>
                  <a:tcPr marL="0" marR="0" marT="0" marB="0"/>
                </a:tc>
                <a:tc>
                  <a:txBody>
                    <a:bodyPr/>
                    <a:lstStyle/>
                    <a:p>
                      <a:pPr algn="ctr"/>
                      <a:r>
                        <a:rPr lang="en-US" sz="1000" dirty="0" smtClean="0"/>
                        <a:t>0001</a:t>
                      </a:r>
                    </a:p>
                  </a:txBody>
                  <a:tcPr marL="0" marR="0" marT="0" marB="0"/>
                </a:tc>
              </a:tr>
              <a:tr h="219185">
                <a:tc>
                  <a:txBody>
                    <a:bodyPr/>
                    <a:lstStyle/>
                    <a:p>
                      <a:pPr algn="ctr"/>
                      <a:r>
                        <a:rPr lang="en-US" sz="1000" dirty="0" smtClean="0"/>
                        <a:t>2</a:t>
                      </a:r>
                      <a:endParaRPr lang="en-US" sz="1000" dirty="0"/>
                    </a:p>
                  </a:txBody>
                  <a:tcPr marL="0" marR="0" marT="0" marB="0"/>
                </a:tc>
                <a:tc>
                  <a:txBody>
                    <a:bodyPr/>
                    <a:lstStyle/>
                    <a:p>
                      <a:pPr algn="ctr"/>
                      <a:r>
                        <a:rPr lang="en-US" sz="1000" dirty="0" smtClean="0"/>
                        <a:t>0010</a:t>
                      </a:r>
                      <a:endParaRPr lang="en-US" sz="1000" dirty="0"/>
                    </a:p>
                  </a:txBody>
                  <a:tcPr marL="0" marR="0" marT="0" marB="0"/>
                </a:tc>
              </a:tr>
              <a:tr h="219185">
                <a:tc>
                  <a:txBody>
                    <a:bodyPr/>
                    <a:lstStyle/>
                    <a:p>
                      <a:pPr algn="ctr"/>
                      <a:r>
                        <a:rPr lang="en-US" sz="1000" dirty="0" smtClean="0"/>
                        <a:t>3</a:t>
                      </a:r>
                      <a:endParaRPr lang="en-US" sz="1000" dirty="0"/>
                    </a:p>
                  </a:txBody>
                  <a:tcPr marL="0" marR="0" marT="0" marB="0"/>
                </a:tc>
                <a:tc>
                  <a:txBody>
                    <a:bodyPr/>
                    <a:lstStyle/>
                    <a:p>
                      <a:pPr algn="ctr"/>
                      <a:r>
                        <a:rPr lang="en-US" sz="1000" dirty="0" smtClean="0"/>
                        <a:t>0011</a:t>
                      </a:r>
                      <a:endParaRPr lang="en-US" sz="1000" dirty="0"/>
                    </a:p>
                  </a:txBody>
                  <a:tcPr marL="0" marR="0" marT="0" marB="0"/>
                </a:tc>
              </a:tr>
              <a:tr h="219185">
                <a:tc>
                  <a:txBody>
                    <a:bodyPr/>
                    <a:lstStyle/>
                    <a:p>
                      <a:pPr algn="ctr"/>
                      <a:r>
                        <a:rPr lang="en-US" sz="1000" dirty="0" smtClean="0"/>
                        <a:t>4</a:t>
                      </a:r>
                      <a:endParaRPr lang="en-US" sz="1000" dirty="0"/>
                    </a:p>
                  </a:txBody>
                  <a:tcPr marL="0" marR="0" marT="0" marB="0"/>
                </a:tc>
                <a:tc>
                  <a:txBody>
                    <a:bodyPr/>
                    <a:lstStyle/>
                    <a:p>
                      <a:pPr algn="ctr"/>
                      <a:r>
                        <a:rPr lang="en-US" sz="1000" dirty="0" smtClean="0"/>
                        <a:t>0100</a:t>
                      </a:r>
                      <a:endParaRPr lang="en-US" sz="1000" dirty="0"/>
                    </a:p>
                  </a:txBody>
                  <a:tcPr marL="0" marR="0" marT="0" marB="0"/>
                </a:tc>
              </a:tr>
              <a:tr h="219185">
                <a:tc>
                  <a:txBody>
                    <a:bodyPr/>
                    <a:lstStyle/>
                    <a:p>
                      <a:pPr algn="ctr"/>
                      <a:r>
                        <a:rPr lang="en-US" sz="1000" dirty="0" smtClean="0"/>
                        <a:t>5</a:t>
                      </a:r>
                      <a:endParaRPr lang="en-US" sz="1000" dirty="0"/>
                    </a:p>
                  </a:txBody>
                  <a:tcPr marL="0" marR="0" marT="0" marB="0"/>
                </a:tc>
                <a:tc>
                  <a:txBody>
                    <a:bodyPr/>
                    <a:lstStyle/>
                    <a:p>
                      <a:pPr algn="ctr"/>
                      <a:r>
                        <a:rPr lang="en-US" sz="1000" dirty="0" smtClean="0"/>
                        <a:t>0101</a:t>
                      </a:r>
                      <a:endParaRPr lang="en-US" sz="1000" dirty="0"/>
                    </a:p>
                  </a:txBody>
                  <a:tcPr marL="0" marR="0" marT="0" marB="0"/>
                </a:tc>
              </a:tr>
              <a:tr h="219185">
                <a:tc>
                  <a:txBody>
                    <a:bodyPr/>
                    <a:lstStyle/>
                    <a:p>
                      <a:pPr algn="ctr"/>
                      <a:r>
                        <a:rPr lang="en-US" sz="1000" dirty="0" smtClean="0"/>
                        <a:t>6</a:t>
                      </a:r>
                      <a:endParaRPr lang="en-US" sz="1000" dirty="0"/>
                    </a:p>
                  </a:txBody>
                  <a:tcPr marL="0" marR="0" marT="0" marB="0"/>
                </a:tc>
                <a:tc>
                  <a:txBody>
                    <a:bodyPr/>
                    <a:lstStyle/>
                    <a:p>
                      <a:pPr algn="ctr"/>
                      <a:r>
                        <a:rPr lang="en-US" sz="1000" dirty="0" smtClean="0"/>
                        <a:t>0110</a:t>
                      </a:r>
                      <a:endParaRPr lang="en-US" sz="1000" dirty="0"/>
                    </a:p>
                  </a:txBody>
                  <a:tcPr marL="0" marR="0" marT="0" marB="0"/>
                </a:tc>
              </a:tr>
              <a:tr h="219185">
                <a:tc>
                  <a:txBody>
                    <a:bodyPr/>
                    <a:lstStyle/>
                    <a:p>
                      <a:pPr algn="ctr"/>
                      <a:r>
                        <a:rPr lang="en-US" sz="1000" dirty="0" smtClean="0"/>
                        <a:t>7</a:t>
                      </a:r>
                      <a:endParaRPr lang="en-US" sz="1000" dirty="0"/>
                    </a:p>
                  </a:txBody>
                  <a:tcPr marL="0" marR="0" marT="0" marB="0"/>
                </a:tc>
                <a:tc>
                  <a:txBody>
                    <a:bodyPr/>
                    <a:lstStyle/>
                    <a:p>
                      <a:pPr algn="ctr"/>
                      <a:r>
                        <a:rPr lang="en-US" sz="1000" dirty="0" smtClean="0"/>
                        <a:t>0111</a:t>
                      </a:r>
                      <a:endParaRPr lang="en-US" sz="1000" dirty="0"/>
                    </a:p>
                  </a:txBody>
                  <a:tcPr marL="0" marR="0" marT="0" marB="0"/>
                </a:tc>
              </a:tr>
            </a:tbl>
          </a:graphicData>
        </a:graphic>
      </p:graphicFrame>
    </p:spTree>
    <p:extLst>
      <p:ext uri="{BB962C8B-B14F-4D97-AF65-F5344CB8AC3E}">
        <p14:creationId xmlns:p14="http://schemas.microsoft.com/office/powerpoint/2010/main" val="355915037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6"/>
          <p:cNvGraphicFramePr>
            <a:graphicFrameLocks/>
          </p:cNvGraphicFramePr>
          <p:nvPr>
            <p:extLst>
              <p:ext uri="{D42A27DB-BD31-4B8C-83A1-F6EECF244321}">
                <p14:modId xmlns:p14="http://schemas.microsoft.com/office/powerpoint/2010/main" val="3880645542"/>
              </p:ext>
            </p:extLst>
          </p:nvPr>
        </p:nvGraphicFramePr>
        <p:xfrm>
          <a:off x="2520089" y="3050356"/>
          <a:ext cx="5899432" cy="3592930"/>
        </p:xfrm>
        <a:graphic>
          <a:graphicData uri="http://schemas.openxmlformats.org/drawingml/2006/table">
            <a:tbl>
              <a:tblPr firstRow="1" bandRow="1">
                <a:tableStyleId>{9D7B26C5-4107-4FEC-AEDC-1716B250A1EF}</a:tableStyleId>
              </a:tblPr>
              <a:tblGrid>
                <a:gridCol w="804613"/>
                <a:gridCol w="1110215"/>
                <a:gridCol w="1044989"/>
                <a:gridCol w="1090992"/>
                <a:gridCol w="909158"/>
                <a:gridCol w="939465"/>
              </a:tblGrid>
              <a:tr h="326630">
                <a:tc>
                  <a:txBody>
                    <a:bodyPr/>
                    <a:lstStyle/>
                    <a:p>
                      <a:r>
                        <a:rPr lang="en-US" sz="1400" dirty="0" smtClean="0"/>
                        <a:t>Block</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Color</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Brick Type</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Orientation</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X</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Y</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solidFill>
                            <a:srgbClr val="7F7F7F"/>
                          </a:solidFill>
                        </a:rPr>
                        <a:t>Sample</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Red</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2x4</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Horizontal</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6</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4</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r>
              <a:tr h="326630">
                <a:tc>
                  <a:txBody>
                    <a:bodyPr/>
                    <a:lstStyle/>
                    <a:p>
                      <a:pPr algn="ctr"/>
                      <a:r>
                        <a:rPr lang="en-US" sz="1400" dirty="0" smtClean="0"/>
                        <a:t>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Yellow</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2x3</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Horizontal</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2</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3</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4</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5</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6</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7</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8</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3852757207"/>
              </p:ext>
            </p:extLst>
          </p:nvPr>
        </p:nvGraphicFramePr>
        <p:xfrm>
          <a:off x="411590" y="4197340"/>
          <a:ext cx="1694456" cy="63915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Orientation</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Horizontal</a:t>
                      </a:r>
                      <a:endParaRPr lang="en-US" sz="1000" dirty="0"/>
                    </a:p>
                  </a:txBody>
                  <a:tcPr marL="0" marR="0" marT="0" marB="0"/>
                </a:tc>
                <a:tc>
                  <a:txBody>
                    <a:bodyPr/>
                    <a:lstStyle/>
                    <a:p>
                      <a:pPr algn="ctr"/>
                      <a:r>
                        <a:rPr lang="en-US" sz="1000" dirty="0" smtClean="0"/>
                        <a:t>00</a:t>
                      </a:r>
                      <a:endParaRPr lang="en-US" sz="1000" dirty="0"/>
                    </a:p>
                  </a:txBody>
                  <a:tcPr marL="0" marR="0" marT="0" marB="0"/>
                </a:tc>
              </a:tr>
              <a:tr h="219185">
                <a:tc>
                  <a:txBody>
                    <a:bodyPr/>
                    <a:lstStyle/>
                    <a:p>
                      <a:pPr algn="ctr"/>
                      <a:r>
                        <a:rPr lang="en-US" sz="1000" dirty="0" smtClean="0"/>
                        <a:t>Vertical</a:t>
                      </a:r>
                      <a:endParaRPr lang="en-US" sz="1000" dirty="0"/>
                    </a:p>
                  </a:txBody>
                  <a:tcPr marL="0" marR="0" marT="0" marB="0"/>
                </a:tc>
                <a:tc>
                  <a:txBody>
                    <a:bodyPr/>
                    <a:lstStyle/>
                    <a:p>
                      <a:pPr algn="ctr"/>
                      <a:r>
                        <a:rPr lang="en-US" sz="1000" dirty="0" smtClean="0"/>
                        <a:t>01</a:t>
                      </a:r>
                      <a:endParaRPr lang="en-US" sz="1000" dirty="0"/>
                    </a:p>
                  </a:txBody>
                  <a:tcPr marL="0" marR="0" marT="0" marB="0"/>
                </a:tc>
              </a:tr>
            </a:tbl>
          </a:graphicData>
        </a:graphic>
      </p:graphicFrame>
      <p:sp>
        <p:nvSpPr>
          <p:cNvPr id="21" name="TextBox 20"/>
          <p:cNvSpPr txBox="1"/>
          <p:nvPr/>
        </p:nvSpPr>
        <p:spPr>
          <a:xfrm>
            <a:off x="2520090" y="2286541"/>
            <a:ext cx="5899432" cy="338554"/>
          </a:xfrm>
          <a:prstGeom prst="rect">
            <a:avLst/>
          </a:prstGeom>
          <a:noFill/>
        </p:spPr>
        <p:txBody>
          <a:bodyPr wrap="square" rtlCol="0">
            <a:spAutoFit/>
          </a:bodyPr>
          <a:lstStyle/>
          <a:p>
            <a:pPr defTabSz="457200"/>
            <a:r>
              <a:rPr lang="en-US" sz="1600" kern="1200" dirty="0" smtClean="0">
                <a:solidFill>
                  <a:prstClr val="black"/>
                </a:solidFill>
                <a:latin typeface="Cambria"/>
                <a:ea typeface="+mn-ea"/>
                <a:cs typeface="Cambria"/>
              </a:rPr>
              <a:t>Translate the other team's instructions to </a:t>
            </a:r>
            <a:r>
              <a:rPr lang="en-US" sz="1600" b="1" i="1" kern="1200" dirty="0" smtClean="0">
                <a:solidFill>
                  <a:prstClr val="black"/>
                </a:solidFill>
                <a:latin typeface="Cambria"/>
                <a:ea typeface="+mn-ea"/>
                <a:cs typeface="Cambria"/>
              </a:rPr>
              <a:t>English instructions</a:t>
            </a:r>
            <a:r>
              <a:rPr lang="en-US" sz="1600" kern="1200" dirty="0" smtClean="0">
                <a:solidFill>
                  <a:prstClr val="black"/>
                </a:solidFill>
                <a:latin typeface="Cambria"/>
                <a:ea typeface="+mn-ea"/>
                <a:cs typeface="Cambria"/>
              </a:rPr>
              <a:t>.</a:t>
            </a:r>
          </a:p>
        </p:txBody>
      </p:sp>
      <p:sp>
        <p:nvSpPr>
          <p:cNvPr id="12" name="Slide Number Placeholder 7"/>
          <p:cNvSpPr>
            <a:spLocks noGrp="1"/>
          </p:cNvSpPr>
          <p:nvPr>
            <p:ph type="sldNum" sz="quarter" idx="12"/>
          </p:nvPr>
        </p:nvSpPr>
        <p:spPr>
          <a:xfrm>
            <a:off x="6800458" y="6401302"/>
            <a:ext cx="2133600" cy="365125"/>
          </a:xfrm>
        </p:spPr>
        <p:txBody>
          <a:bodyPr/>
          <a:lstStyle/>
          <a:p>
            <a:fld id="{92586830-87D9-8B43-8F0E-8FD3FEDA1409}" type="slidenum">
              <a:rPr lang="en-US" sz="1800" smtClean="0">
                <a:solidFill>
                  <a:prstClr val="black">
                    <a:tint val="75000"/>
                  </a:prstClr>
                </a:solidFill>
              </a:rPr>
              <a:pPr/>
              <a:t>95</a:t>
            </a:fld>
            <a:endParaRPr lang="en-US" sz="1800" dirty="0">
              <a:solidFill>
                <a:prstClr val="black">
                  <a:tint val="75000"/>
                </a:prstClr>
              </a:solidFill>
            </a:endParaRPr>
          </a:p>
        </p:txBody>
      </p:sp>
      <p:sp>
        <p:nvSpPr>
          <p:cNvPr id="22" name="TextBox 21"/>
          <p:cNvSpPr txBox="1"/>
          <p:nvPr/>
        </p:nvSpPr>
        <p:spPr>
          <a:xfrm>
            <a:off x="3767574" y="2702720"/>
            <a:ext cx="3216884" cy="307777"/>
          </a:xfrm>
          <a:prstGeom prst="rect">
            <a:avLst/>
          </a:prstGeom>
          <a:solidFill>
            <a:schemeClr val="bg1">
              <a:lumMod val="50000"/>
            </a:schemeClr>
          </a:solidFill>
        </p:spPr>
        <p:txBody>
          <a:bodyPr wrap="none" rtlCol="0">
            <a:spAutoFit/>
          </a:bodyPr>
          <a:lstStyle/>
          <a:p>
            <a:pPr algn="ctr" defTabSz="457200"/>
            <a:r>
              <a:rPr lang="en-US" kern="1200" dirty="0" smtClean="0">
                <a:solidFill>
                  <a:prstClr val="white"/>
                </a:solidFill>
                <a:latin typeface="Calibri"/>
                <a:ea typeface="+mn-ea"/>
                <a:cs typeface="+mn-cs"/>
              </a:rPr>
              <a:t>Chart D. Other team's English Instructions</a:t>
            </a:r>
          </a:p>
        </p:txBody>
      </p:sp>
      <p:sp>
        <p:nvSpPr>
          <p:cNvPr id="23" name="TextBox 22"/>
          <p:cNvSpPr txBox="1"/>
          <p:nvPr/>
        </p:nvSpPr>
        <p:spPr>
          <a:xfrm>
            <a:off x="547353" y="72202"/>
            <a:ext cx="1417162" cy="369332"/>
          </a:xfrm>
          <a:prstGeom prst="rect">
            <a:avLst/>
          </a:prstGeom>
          <a:noFill/>
        </p:spPr>
        <p:txBody>
          <a:bodyPr wrap="none" rtlCol="0">
            <a:spAutoFit/>
          </a:bodyPr>
          <a:lstStyle/>
          <a:p>
            <a:pPr algn="ctr" defTabSz="457200"/>
            <a:r>
              <a:rPr lang="en-US" sz="1800" b="1" kern="1200" dirty="0" smtClean="0">
                <a:solidFill>
                  <a:srgbClr val="1F497D">
                    <a:lumMod val="40000"/>
                    <a:lumOff val="60000"/>
                  </a:srgbClr>
                </a:solidFill>
                <a:latin typeface="Calibri"/>
                <a:ea typeface="+mn-ea"/>
                <a:cs typeface="+mn-cs"/>
              </a:rPr>
              <a:t>Their Legend</a:t>
            </a:r>
            <a:endParaRPr lang="en-US" sz="1800" b="1" kern="1200" dirty="0">
              <a:solidFill>
                <a:srgbClr val="1F497D">
                  <a:lumMod val="40000"/>
                  <a:lumOff val="60000"/>
                </a:srgbClr>
              </a:solidFill>
              <a:latin typeface="Calibri"/>
              <a:ea typeface="+mn-ea"/>
              <a:cs typeface="+mn-cs"/>
            </a:endParaRPr>
          </a:p>
        </p:txBody>
      </p:sp>
      <p:graphicFrame>
        <p:nvGraphicFramePr>
          <p:cNvPr id="11" name="Table 10"/>
          <p:cNvGraphicFramePr>
            <a:graphicFrameLocks noGrp="1"/>
          </p:cNvGraphicFramePr>
          <p:nvPr>
            <p:extLst>
              <p:ext uri="{D42A27DB-BD31-4B8C-83A1-F6EECF244321}">
                <p14:modId xmlns:p14="http://schemas.microsoft.com/office/powerpoint/2010/main" val="3867091018"/>
              </p:ext>
            </p:extLst>
          </p:nvPr>
        </p:nvGraphicFramePr>
        <p:xfrm>
          <a:off x="411590" y="464010"/>
          <a:ext cx="1694456" cy="1735083"/>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Color</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Red</a:t>
                      </a:r>
                      <a:endParaRPr lang="en-US" sz="1000" dirty="0"/>
                    </a:p>
                  </a:txBody>
                  <a:tcPr marL="0" marR="0" marT="0" marB="0"/>
                </a:tc>
                <a:tc>
                  <a:txBody>
                    <a:bodyPr/>
                    <a:lstStyle/>
                    <a:p>
                      <a:pPr algn="ctr"/>
                      <a:r>
                        <a:rPr lang="en-US" sz="1000" dirty="0" smtClean="0"/>
                        <a:t>001</a:t>
                      </a:r>
                      <a:endParaRPr lang="en-US" sz="1000" dirty="0"/>
                    </a:p>
                  </a:txBody>
                  <a:tcPr marL="0" marR="0" marT="0" marB="0"/>
                </a:tc>
              </a:tr>
              <a:tr h="219185">
                <a:tc>
                  <a:txBody>
                    <a:bodyPr/>
                    <a:lstStyle/>
                    <a:p>
                      <a:pPr algn="ctr"/>
                      <a:r>
                        <a:rPr lang="en-US" sz="1000" dirty="0" smtClean="0"/>
                        <a:t>Yellow</a:t>
                      </a:r>
                      <a:endParaRPr lang="en-US" sz="1000" dirty="0"/>
                    </a:p>
                  </a:txBody>
                  <a:tcPr marL="0" marR="0" marT="0" marB="0"/>
                </a:tc>
                <a:tc>
                  <a:txBody>
                    <a:bodyPr/>
                    <a:lstStyle/>
                    <a:p>
                      <a:pPr algn="ctr"/>
                      <a:r>
                        <a:rPr lang="en-US" sz="1000" dirty="0" smtClean="0"/>
                        <a:t>010</a:t>
                      </a: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3774105724"/>
              </p:ext>
            </p:extLst>
          </p:nvPr>
        </p:nvGraphicFramePr>
        <p:xfrm>
          <a:off x="411590" y="2243072"/>
          <a:ext cx="1694456" cy="195426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Brick</a:t>
                      </a:r>
                      <a:r>
                        <a:rPr lang="en-US" sz="1000" baseline="0" dirty="0" smtClean="0"/>
                        <a:t> Type</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2 x 4</a:t>
                      </a:r>
                      <a:endParaRPr lang="en-US" sz="1000" dirty="0"/>
                    </a:p>
                  </a:txBody>
                  <a:tcPr marL="0" marR="0" marT="0" marB="0"/>
                </a:tc>
                <a:tc>
                  <a:txBody>
                    <a:bodyPr/>
                    <a:lstStyle/>
                    <a:p>
                      <a:pPr algn="ctr"/>
                      <a:r>
                        <a:rPr lang="en-US" sz="1000" dirty="0" smtClean="0"/>
                        <a:t>010100</a:t>
                      </a:r>
                      <a:endParaRPr lang="en-US" sz="1000" dirty="0"/>
                    </a:p>
                  </a:txBody>
                  <a:tcPr marL="0" marR="0" marT="0" marB="0"/>
                </a:tc>
              </a:tr>
              <a:tr h="219185">
                <a:tc>
                  <a:txBody>
                    <a:bodyPr/>
                    <a:lstStyle/>
                    <a:p>
                      <a:pPr algn="ctr"/>
                      <a:r>
                        <a:rPr lang="en-US" sz="1000" dirty="0" smtClean="0"/>
                        <a:t>2 x 3 </a:t>
                      </a:r>
                      <a:endParaRPr lang="en-US" sz="1000" dirty="0"/>
                    </a:p>
                  </a:txBody>
                  <a:tcPr marL="0" marR="0" marT="0" marB="0"/>
                </a:tc>
                <a:tc>
                  <a:txBody>
                    <a:bodyPr/>
                    <a:lstStyle/>
                    <a:p>
                      <a:pPr algn="ctr"/>
                      <a:r>
                        <a:rPr lang="en-US" sz="1000" dirty="0" smtClean="0"/>
                        <a:t>010011</a:t>
                      </a:r>
                      <a:endParaRPr lang="en-US" sz="1000" dirty="0"/>
                    </a:p>
                  </a:txBody>
                  <a:tcPr marL="0" marR="0" marT="0" marB="0"/>
                </a:tc>
              </a:tr>
              <a:tr h="219185">
                <a:tc>
                  <a:txBody>
                    <a:bodyPr/>
                    <a:lstStyle/>
                    <a:p>
                      <a:pPr algn="ctr"/>
                      <a:r>
                        <a:rPr lang="en-US" sz="1000" dirty="0" smtClean="0"/>
                        <a:t>2 x 2</a:t>
                      </a:r>
                      <a:endParaRPr lang="en-US" sz="1000" dirty="0"/>
                    </a:p>
                  </a:txBody>
                  <a:tcPr marL="0" marR="0" marT="0" marB="0"/>
                </a:tc>
                <a:tc>
                  <a:txBody>
                    <a:bodyPr/>
                    <a:lstStyle/>
                    <a:p>
                      <a:pPr algn="ctr"/>
                      <a:r>
                        <a:rPr lang="en-US" sz="1000" dirty="0" smtClean="0"/>
                        <a:t>010010</a:t>
                      </a: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bl>
          </a:graphicData>
        </a:graphic>
      </p:graphicFrame>
      <p:sp>
        <p:nvSpPr>
          <p:cNvPr id="16" name="TextBox 15"/>
          <p:cNvSpPr txBox="1"/>
          <p:nvPr/>
        </p:nvSpPr>
        <p:spPr>
          <a:xfrm rot="21318401">
            <a:off x="4210460" y="5359217"/>
            <a:ext cx="2940607" cy="923330"/>
          </a:xfrm>
          <a:prstGeom prst="rect">
            <a:avLst/>
          </a:prstGeom>
          <a:solidFill>
            <a:schemeClr val="bg1"/>
          </a:solidFill>
          <a:ln>
            <a:solidFill>
              <a:schemeClr val="bg1">
                <a:lumMod val="65000"/>
              </a:schemeClr>
            </a:solidFill>
          </a:ln>
        </p:spPr>
        <p:txBody>
          <a:bodyPr wrap="square" rtlCol="0">
            <a:spAutoFit/>
          </a:bodyPr>
          <a:lstStyle/>
          <a:p>
            <a:pPr algn="ctr" defTabSz="457200"/>
            <a:r>
              <a:rPr lang="en-US" sz="5400" kern="1200" dirty="0" smtClean="0">
                <a:solidFill>
                  <a:prstClr val="black"/>
                </a:solidFill>
                <a:latin typeface="Calibri"/>
                <a:ea typeface="+mn-ea"/>
                <a:cs typeface="+mn-cs"/>
              </a:rPr>
              <a:t>Decode…</a:t>
            </a:r>
            <a:endParaRPr lang="en-US" sz="5400" kern="1200" dirty="0">
              <a:solidFill>
                <a:prstClr val="black"/>
              </a:solidFill>
              <a:latin typeface="Calibri"/>
              <a:ea typeface="+mn-ea"/>
              <a:cs typeface="+mn-cs"/>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6176" y="149118"/>
            <a:ext cx="5153745" cy="2114845"/>
          </a:xfrm>
          <a:prstGeom prst="rect">
            <a:avLst/>
          </a:prstGeom>
        </p:spPr>
      </p:pic>
      <p:graphicFrame>
        <p:nvGraphicFramePr>
          <p:cNvPr id="15" name="Table 14"/>
          <p:cNvGraphicFramePr>
            <a:graphicFrameLocks noGrp="1"/>
          </p:cNvGraphicFramePr>
          <p:nvPr>
            <p:extLst>
              <p:ext uri="{D42A27DB-BD31-4B8C-83A1-F6EECF244321}">
                <p14:modId xmlns:p14="http://schemas.microsoft.com/office/powerpoint/2010/main" val="3153583453"/>
              </p:ext>
            </p:extLst>
          </p:nvPr>
        </p:nvGraphicFramePr>
        <p:xfrm>
          <a:off x="411590" y="4836498"/>
          <a:ext cx="1694456" cy="195426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Numbers</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0</a:t>
                      </a:r>
                    </a:p>
                  </a:txBody>
                  <a:tcPr marL="0" marR="0" marT="0" marB="0"/>
                </a:tc>
                <a:tc>
                  <a:txBody>
                    <a:bodyPr/>
                    <a:lstStyle/>
                    <a:p>
                      <a:pPr algn="ctr"/>
                      <a:r>
                        <a:rPr lang="en-US" sz="1000" dirty="0" smtClean="0"/>
                        <a:t>0000</a:t>
                      </a:r>
                      <a:endParaRPr lang="en-US" sz="1000" dirty="0"/>
                    </a:p>
                  </a:txBody>
                  <a:tcPr marL="0" marR="0" marT="0" marB="0"/>
                </a:tc>
              </a:tr>
              <a:tr h="219185">
                <a:tc>
                  <a:txBody>
                    <a:bodyPr/>
                    <a:lstStyle/>
                    <a:p>
                      <a:pPr algn="ctr"/>
                      <a:r>
                        <a:rPr lang="en-US" sz="1000" dirty="0" smtClean="0"/>
                        <a:t>1</a:t>
                      </a:r>
                      <a:endParaRPr lang="en-US" sz="1000" dirty="0"/>
                    </a:p>
                  </a:txBody>
                  <a:tcPr marL="0" marR="0" marT="0" marB="0"/>
                </a:tc>
                <a:tc>
                  <a:txBody>
                    <a:bodyPr/>
                    <a:lstStyle/>
                    <a:p>
                      <a:pPr algn="ctr"/>
                      <a:r>
                        <a:rPr lang="en-US" sz="1000" dirty="0" smtClean="0"/>
                        <a:t>0001</a:t>
                      </a:r>
                    </a:p>
                  </a:txBody>
                  <a:tcPr marL="0" marR="0" marT="0" marB="0"/>
                </a:tc>
              </a:tr>
              <a:tr h="219185">
                <a:tc>
                  <a:txBody>
                    <a:bodyPr/>
                    <a:lstStyle/>
                    <a:p>
                      <a:pPr algn="ctr"/>
                      <a:r>
                        <a:rPr lang="en-US" sz="1000" dirty="0" smtClean="0"/>
                        <a:t>2</a:t>
                      </a:r>
                      <a:endParaRPr lang="en-US" sz="1000" dirty="0"/>
                    </a:p>
                  </a:txBody>
                  <a:tcPr marL="0" marR="0" marT="0" marB="0"/>
                </a:tc>
                <a:tc>
                  <a:txBody>
                    <a:bodyPr/>
                    <a:lstStyle/>
                    <a:p>
                      <a:pPr algn="ctr"/>
                      <a:r>
                        <a:rPr lang="en-US" sz="1000" dirty="0" smtClean="0"/>
                        <a:t>0010</a:t>
                      </a:r>
                      <a:endParaRPr lang="en-US" sz="1000" dirty="0"/>
                    </a:p>
                  </a:txBody>
                  <a:tcPr marL="0" marR="0" marT="0" marB="0"/>
                </a:tc>
              </a:tr>
              <a:tr h="219185">
                <a:tc>
                  <a:txBody>
                    <a:bodyPr/>
                    <a:lstStyle/>
                    <a:p>
                      <a:pPr algn="ctr"/>
                      <a:r>
                        <a:rPr lang="en-US" sz="1000" dirty="0" smtClean="0"/>
                        <a:t>3</a:t>
                      </a:r>
                      <a:endParaRPr lang="en-US" sz="1000" dirty="0"/>
                    </a:p>
                  </a:txBody>
                  <a:tcPr marL="0" marR="0" marT="0" marB="0"/>
                </a:tc>
                <a:tc>
                  <a:txBody>
                    <a:bodyPr/>
                    <a:lstStyle/>
                    <a:p>
                      <a:pPr algn="ctr"/>
                      <a:r>
                        <a:rPr lang="en-US" sz="1000" dirty="0" smtClean="0"/>
                        <a:t>0011</a:t>
                      </a:r>
                      <a:endParaRPr lang="en-US" sz="1000" dirty="0"/>
                    </a:p>
                  </a:txBody>
                  <a:tcPr marL="0" marR="0" marT="0" marB="0"/>
                </a:tc>
              </a:tr>
              <a:tr h="219185">
                <a:tc>
                  <a:txBody>
                    <a:bodyPr/>
                    <a:lstStyle/>
                    <a:p>
                      <a:pPr algn="ctr"/>
                      <a:r>
                        <a:rPr lang="en-US" sz="1000" dirty="0" smtClean="0"/>
                        <a:t>4</a:t>
                      </a:r>
                      <a:endParaRPr lang="en-US" sz="1000" dirty="0"/>
                    </a:p>
                  </a:txBody>
                  <a:tcPr marL="0" marR="0" marT="0" marB="0"/>
                </a:tc>
                <a:tc>
                  <a:txBody>
                    <a:bodyPr/>
                    <a:lstStyle/>
                    <a:p>
                      <a:pPr algn="ctr"/>
                      <a:r>
                        <a:rPr lang="en-US" sz="1000" dirty="0" smtClean="0"/>
                        <a:t>0100</a:t>
                      </a:r>
                      <a:endParaRPr lang="en-US" sz="1000" dirty="0"/>
                    </a:p>
                  </a:txBody>
                  <a:tcPr marL="0" marR="0" marT="0" marB="0"/>
                </a:tc>
              </a:tr>
              <a:tr h="219185">
                <a:tc>
                  <a:txBody>
                    <a:bodyPr/>
                    <a:lstStyle/>
                    <a:p>
                      <a:pPr algn="ctr"/>
                      <a:r>
                        <a:rPr lang="en-US" sz="1000" dirty="0" smtClean="0"/>
                        <a:t>5</a:t>
                      </a:r>
                      <a:endParaRPr lang="en-US" sz="1000" dirty="0"/>
                    </a:p>
                  </a:txBody>
                  <a:tcPr marL="0" marR="0" marT="0" marB="0"/>
                </a:tc>
                <a:tc>
                  <a:txBody>
                    <a:bodyPr/>
                    <a:lstStyle/>
                    <a:p>
                      <a:pPr algn="ctr"/>
                      <a:r>
                        <a:rPr lang="en-US" sz="1000" dirty="0" smtClean="0"/>
                        <a:t>0101</a:t>
                      </a:r>
                      <a:endParaRPr lang="en-US" sz="1000" dirty="0"/>
                    </a:p>
                  </a:txBody>
                  <a:tcPr marL="0" marR="0" marT="0" marB="0"/>
                </a:tc>
              </a:tr>
              <a:tr h="219185">
                <a:tc>
                  <a:txBody>
                    <a:bodyPr/>
                    <a:lstStyle/>
                    <a:p>
                      <a:pPr algn="ctr"/>
                      <a:r>
                        <a:rPr lang="en-US" sz="1000" dirty="0" smtClean="0"/>
                        <a:t>6</a:t>
                      </a:r>
                      <a:endParaRPr lang="en-US" sz="1000" dirty="0"/>
                    </a:p>
                  </a:txBody>
                  <a:tcPr marL="0" marR="0" marT="0" marB="0"/>
                </a:tc>
                <a:tc>
                  <a:txBody>
                    <a:bodyPr/>
                    <a:lstStyle/>
                    <a:p>
                      <a:pPr algn="ctr"/>
                      <a:r>
                        <a:rPr lang="en-US" sz="1000" dirty="0" smtClean="0"/>
                        <a:t>0110</a:t>
                      </a:r>
                      <a:endParaRPr lang="en-US" sz="1000" dirty="0"/>
                    </a:p>
                  </a:txBody>
                  <a:tcPr marL="0" marR="0" marT="0" marB="0"/>
                </a:tc>
              </a:tr>
              <a:tr h="219185">
                <a:tc>
                  <a:txBody>
                    <a:bodyPr/>
                    <a:lstStyle/>
                    <a:p>
                      <a:pPr algn="ctr"/>
                      <a:r>
                        <a:rPr lang="en-US" sz="1000" dirty="0" smtClean="0"/>
                        <a:t>7</a:t>
                      </a:r>
                      <a:endParaRPr lang="en-US" sz="1000" dirty="0"/>
                    </a:p>
                  </a:txBody>
                  <a:tcPr marL="0" marR="0" marT="0" marB="0"/>
                </a:tc>
                <a:tc>
                  <a:txBody>
                    <a:bodyPr/>
                    <a:lstStyle/>
                    <a:p>
                      <a:pPr algn="ctr"/>
                      <a:r>
                        <a:rPr lang="en-US" sz="1000" dirty="0" smtClean="0"/>
                        <a:t>0111</a:t>
                      </a:r>
                      <a:endParaRPr lang="en-US" sz="1000" dirty="0"/>
                    </a:p>
                  </a:txBody>
                  <a:tcPr marL="0" marR="0" marT="0" marB="0"/>
                </a:tc>
              </a:tr>
            </a:tbl>
          </a:graphicData>
        </a:graphic>
      </p:graphicFrame>
    </p:spTree>
    <p:extLst>
      <p:ext uri="{BB962C8B-B14F-4D97-AF65-F5344CB8AC3E}">
        <p14:creationId xmlns:p14="http://schemas.microsoft.com/office/powerpoint/2010/main" val="53733666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6"/>
          <p:cNvGraphicFramePr>
            <a:graphicFrameLocks/>
          </p:cNvGraphicFramePr>
          <p:nvPr>
            <p:extLst>
              <p:ext uri="{D42A27DB-BD31-4B8C-83A1-F6EECF244321}">
                <p14:modId xmlns:p14="http://schemas.microsoft.com/office/powerpoint/2010/main" val="3916758855"/>
              </p:ext>
            </p:extLst>
          </p:nvPr>
        </p:nvGraphicFramePr>
        <p:xfrm>
          <a:off x="2520089" y="3050356"/>
          <a:ext cx="5899432" cy="3592930"/>
        </p:xfrm>
        <a:graphic>
          <a:graphicData uri="http://schemas.openxmlformats.org/drawingml/2006/table">
            <a:tbl>
              <a:tblPr firstRow="1" bandRow="1">
                <a:tableStyleId>{9D7B26C5-4107-4FEC-AEDC-1716B250A1EF}</a:tableStyleId>
              </a:tblPr>
              <a:tblGrid>
                <a:gridCol w="804613"/>
                <a:gridCol w="1110215"/>
                <a:gridCol w="1044989"/>
                <a:gridCol w="1090992"/>
                <a:gridCol w="909158"/>
                <a:gridCol w="939465"/>
              </a:tblGrid>
              <a:tr h="326630">
                <a:tc>
                  <a:txBody>
                    <a:bodyPr/>
                    <a:lstStyle/>
                    <a:p>
                      <a:r>
                        <a:rPr lang="en-US" sz="1400" dirty="0" smtClean="0"/>
                        <a:t>Block</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Color</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Brick Type</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Orientation</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X</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dirty="0" smtClean="0"/>
                        <a:t>Y</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solidFill>
                            <a:srgbClr val="7F7F7F"/>
                          </a:solidFill>
                        </a:rPr>
                        <a:t>Sample</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Red</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2x4</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Horizontal</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6</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c>
                  <a:txBody>
                    <a:bodyPr/>
                    <a:lstStyle/>
                    <a:p>
                      <a:r>
                        <a:rPr lang="en-US" sz="1400" dirty="0" smtClean="0">
                          <a:solidFill>
                            <a:srgbClr val="7F7F7F"/>
                          </a:solidFill>
                        </a:rPr>
                        <a:t>4</a:t>
                      </a:r>
                      <a:endParaRPr lang="en-US" sz="1400" dirty="0">
                        <a:solidFill>
                          <a:srgbClr val="7F7F7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0000FF">
                        <a:alpha val="20000"/>
                      </a:srgbClr>
                    </a:solidFill>
                  </a:tcPr>
                </a:tc>
              </a:tr>
              <a:tr h="326630">
                <a:tc>
                  <a:txBody>
                    <a:bodyPr/>
                    <a:lstStyle/>
                    <a:p>
                      <a:pPr algn="ctr"/>
                      <a:r>
                        <a:rPr lang="en-US" sz="1400" dirty="0" smtClean="0"/>
                        <a:t>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Yellow</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2x3</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Horizontal</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1</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0</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1</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Red</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2x3</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Vertical</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2</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0</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2</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Red</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2x2</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Vertical</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0</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3</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3</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Yellow</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2x2</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Vertical</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3</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sz="1400" b="1" dirty="0" smtClean="0"/>
                        <a:t>1</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4</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5</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6</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7</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326630">
                <a:tc>
                  <a:txBody>
                    <a:bodyPr/>
                    <a:lstStyle/>
                    <a:p>
                      <a:pPr algn="ctr"/>
                      <a:r>
                        <a:rPr lang="en-US" sz="1400" dirty="0" smtClean="0"/>
                        <a:t>8</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1792717493"/>
              </p:ext>
            </p:extLst>
          </p:nvPr>
        </p:nvGraphicFramePr>
        <p:xfrm>
          <a:off x="411590" y="4197340"/>
          <a:ext cx="1694456" cy="63915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Orientation</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Horizontal</a:t>
                      </a:r>
                      <a:endParaRPr lang="en-US" sz="1000" dirty="0"/>
                    </a:p>
                  </a:txBody>
                  <a:tcPr marL="0" marR="0" marT="0" marB="0"/>
                </a:tc>
                <a:tc>
                  <a:txBody>
                    <a:bodyPr/>
                    <a:lstStyle/>
                    <a:p>
                      <a:pPr algn="ctr"/>
                      <a:r>
                        <a:rPr lang="en-US" sz="1000" dirty="0" smtClean="0"/>
                        <a:t>00</a:t>
                      </a:r>
                      <a:endParaRPr lang="en-US" sz="1000" dirty="0"/>
                    </a:p>
                  </a:txBody>
                  <a:tcPr marL="0" marR="0" marT="0" marB="0"/>
                </a:tc>
              </a:tr>
              <a:tr h="219185">
                <a:tc>
                  <a:txBody>
                    <a:bodyPr/>
                    <a:lstStyle/>
                    <a:p>
                      <a:pPr algn="ctr"/>
                      <a:r>
                        <a:rPr lang="en-US" sz="1000" dirty="0" smtClean="0"/>
                        <a:t>Vertical</a:t>
                      </a:r>
                      <a:endParaRPr lang="en-US" sz="1000" dirty="0"/>
                    </a:p>
                  </a:txBody>
                  <a:tcPr marL="0" marR="0" marT="0" marB="0"/>
                </a:tc>
                <a:tc>
                  <a:txBody>
                    <a:bodyPr/>
                    <a:lstStyle/>
                    <a:p>
                      <a:pPr algn="ctr"/>
                      <a:r>
                        <a:rPr lang="en-US" sz="1000" dirty="0" smtClean="0"/>
                        <a:t>01</a:t>
                      </a:r>
                      <a:endParaRPr lang="en-US" sz="1000" dirty="0"/>
                    </a:p>
                  </a:txBody>
                  <a:tcPr marL="0" marR="0" marT="0" marB="0"/>
                </a:tc>
              </a:tr>
            </a:tbl>
          </a:graphicData>
        </a:graphic>
      </p:graphicFrame>
      <p:sp>
        <p:nvSpPr>
          <p:cNvPr id="21" name="TextBox 20"/>
          <p:cNvSpPr txBox="1"/>
          <p:nvPr/>
        </p:nvSpPr>
        <p:spPr>
          <a:xfrm>
            <a:off x="2520090" y="1067329"/>
            <a:ext cx="5899432" cy="338554"/>
          </a:xfrm>
          <a:prstGeom prst="rect">
            <a:avLst/>
          </a:prstGeom>
          <a:noFill/>
        </p:spPr>
        <p:txBody>
          <a:bodyPr wrap="square" rtlCol="0">
            <a:spAutoFit/>
          </a:bodyPr>
          <a:lstStyle/>
          <a:p>
            <a:pPr defTabSz="457200"/>
            <a:r>
              <a:rPr lang="en-US" sz="1600" kern="1200" dirty="0" smtClean="0">
                <a:solidFill>
                  <a:prstClr val="black"/>
                </a:solidFill>
                <a:latin typeface="Cambria"/>
                <a:ea typeface="+mn-ea"/>
                <a:cs typeface="Cambria"/>
              </a:rPr>
              <a:t>Translate the other team's instructions to </a:t>
            </a:r>
            <a:r>
              <a:rPr lang="en-US" sz="1600" b="1" i="1" kern="1200" dirty="0" smtClean="0">
                <a:solidFill>
                  <a:prstClr val="black"/>
                </a:solidFill>
                <a:latin typeface="Cambria"/>
                <a:ea typeface="+mn-ea"/>
                <a:cs typeface="Cambria"/>
              </a:rPr>
              <a:t>English instructions</a:t>
            </a:r>
            <a:r>
              <a:rPr lang="en-US" sz="1600" kern="1200" dirty="0" smtClean="0">
                <a:solidFill>
                  <a:prstClr val="black"/>
                </a:solidFill>
                <a:latin typeface="Cambria"/>
                <a:ea typeface="+mn-ea"/>
                <a:cs typeface="Cambria"/>
              </a:rPr>
              <a:t>.</a:t>
            </a:r>
          </a:p>
        </p:txBody>
      </p:sp>
      <p:sp>
        <p:nvSpPr>
          <p:cNvPr id="12" name="Slide Number Placeholder 7"/>
          <p:cNvSpPr>
            <a:spLocks noGrp="1"/>
          </p:cNvSpPr>
          <p:nvPr>
            <p:ph type="sldNum" sz="quarter" idx="12"/>
          </p:nvPr>
        </p:nvSpPr>
        <p:spPr>
          <a:xfrm>
            <a:off x="6800458" y="6401302"/>
            <a:ext cx="2133600" cy="365125"/>
          </a:xfrm>
        </p:spPr>
        <p:txBody>
          <a:bodyPr/>
          <a:lstStyle/>
          <a:p>
            <a:fld id="{92586830-87D9-8B43-8F0E-8FD3FEDA1409}" type="slidenum">
              <a:rPr lang="en-US" sz="1800" smtClean="0">
                <a:solidFill>
                  <a:prstClr val="black">
                    <a:tint val="75000"/>
                  </a:prstClr>
                </a:solidFill>
              </a:rPr>
              <a:pPr/>
              <a:t>96</a:t>
            </a:fld>
            <a:endParaRPr lang="en-US" sz="1800" dirty="0">
              <a:solidFill>
                <a:prstClr val="black">
                  <a:tint val="75000"/>
                </a:prstClr>
              </a:solidFill>
            </a:endParaRPr>
          </a:p>
        </p:txBody>
      </p:sp>
      <p:sp>
        <p:nvSpPr>
          <p:cNvPr id="22" name="TextBox 21"/>
          <p:cNvSpPr txBox="1"/>
          <p:nvPr/>
        </p:nvSpPr>
        <p:spPr>
          <a:xfrm>
            <a:off x="3767574" y="2702720"/>
            <a:ext cx="3216884" cy="307777"/>
          </a:xfrm>
          <a:prstGeom prst="rect">
            <a:avLst/>
          </a:prstGeom>
          <a:solidFill>
            <a:schemeClr val="bg1">
              <a:lumMod val="50000"/>
            </a:schemeClr>
          </a:solidFill>
        </p:spPr>
        <p:txBody>
          <a:bodyPr wrap="none" rtlCol="0">
            <a:spAutoFit/>
          </a:bodyPr>
          <a:lstStyle/>
          <a:p>
            <a:pPr algn="ctr" defTabSz="457200"/>
            <a:r>
              <a:rPr lang="en-US" kern="1200" dirty="0" smtClean="0">
                <a:solidFill>
                  <a:prstClr val="white"/>
                </a:solidFill>
                <a:latin typeface="Calibri"/>
                <a:ea typeface="+mn-ea"/>
                <a:cs typeface="+mn-cs"/>
              </a:rPr>
              <a:t>Chart D. Other team's English Instructions</a:t>
            </a:r>
          </a:p>
        </p:txBody>
      </p:sp>
      <p:sp>
        <p:nvSpPr>
          <p:cNvPr id="23" name="TextBox 22"/>
          <p:cNvSpPr txBox="1"/>
          <p:nvPr/>
        </p:nvSpPr>
        <p:spPr>
          <a:xfrm>
            <a:off x="547353" y="72202"/>
            <a:ext cx="1417162" cy="369332"/>
          </a:xfrm>
          <a:prstGeom prst="rect">
            <a:avLst/>
          </a:prstGeom>
          <a:noFill/>
        </p:spPr>
        <p:txBody>
          <a:bodyPr wrap="none" rtlCol="0">
            <a:spAutoFit/>
          </a:bodyPr>
          <a:lstStyle/>
          <a:p>
            <a:pPr algn="ctr" defTabSz="457200"/>
            <a:r>
              <a:rPr lang="en-US" sz="1800" b="1" kern="1200" dirty="0" smtClean="0">
                <a:solidFill>
                  <a:srgbClr val="1F497D">
                    <a:lumMod val="40000"/>
                    <a:lumOff val="60000"/>
                  </a:srgbClr>
                </a:solidFill>
                <a:latin typeface="Calibri"/>
                <a:ea typeface="+mn-ea"/>
                <a:cs typeface="+mn-cs"/>
              </a:rPr>
              <a:t>Their Legend</a:t>
            </a:r>
            <a:endParaRPr lang="en-US" sz="1800" b="1" kern="1200" dirty="0">
              <a:solidFill>
                <a:srgbClr val="1F497D">
                  <a:lumMod val="40000"/>
                  <a:lumOff val="60000"/>
                </a:srgbClr>
              </a:solidFill>
              <a:latin typeface="Calibri"/>
              <a:ea typeface="+mn-ea"/>
              <a:cs typeface="+mn-cs"/>
            </a:endParaRPr>
          </a:p>
        </p:txBody>
      </p:sp>
      <p:graphicFrame>
        <p:nvGraphicFramePr>
          <p:cNvPr id="11" name="Table 10"/>
          <p:cNvGraphicFramePr>
            <a:graphicFrameLocks noGrp="1"/>
          </p:cNvGraphicFramePr>
          <p:nvPr>
            <p:extLst>
              <p:ext uri="{D42A27DB-BD31-4B8C-83A1-F6EECF244321}">
                <p14:modId xmlns:p14="http://schemas.microsoft.com/office/powerpoint/2010/main" val="1083929352"/>
              </p:ext>
            </p:extLst>
          </p:nvPr>
        </p:nvGraphicFramePr>
        <p:xfrm>
          <a:off x="411590" y="464010"/>
          <a:ext cx="1694456" cy="1735083"/>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Color</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Red</a:t>
                      </a:r>
                      <a:endParaRPr lang="en-US" sz="1000" dirty="0"/>
                    </a:p>
                  </a:txBody>
                  <a:tcPr marL="0" marR="0" marT="0" marB="0"/>
                </a:tc>
                <a:tc>
                  <a:txBody>
                    <a:bodyPr/>
                    <a:lstStyle/>
                    <a:p>
                      <a:pPr algn="ctr"/>
                      <a:r>
                        <a:rPr lang="en-US" sz="1000" dirty="0" smtClean="0"/>
                        <a:t>001</a:t>
                      </a:r>
                      <a:endParaRPr lang="en-US" sz="1000" dirty="0"/>
                    </a:p>
                  </a:txBody>
                  <a:tcPr marL="0" marR="0" marT="0" marB="0"/>
                </a:tc>
              </a:tr>
              <a:tr h="219185">
                <a:tc>
                  <a:txBody>
                    <a:bodyPr/>
                    <a:lstStyle/>
                    <a:p>
                      <a:pPr algn="ctr"/>
                      <a:r>
                        <a:rPr lang="en-US" sz="1000" dirty="0" smtClean="0"/>
                        <a:t>Yellow</a:t>
                      </a:r>
                      <a:endParaRPr lang="en-US" sz="1000" dirty="0"/>
                    </a:p>
                  </a:txBody>
                  <a:tcPr marL="0" marR="0" marT="0" marB="0"/>
                </a:tc>
                <a:tc>
                  <a:txBody>
                    <a:bodyPr/>
                    <a:lstStyle/>
                    <a:p>
                      <a:pPr algn="ctr"/>
                      <a:r>
                        <a:rPr lang="en-US" sz="1000" dirty="0" smtClean="0"/>
                        <a:t>010</a:t>
                      </a: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2330147442"/>
              </p:ext>
            </p:extLst>
          </p:nvPr>
        </p:nvGraphicFramePr>
        <p:xfrm>
          <a:off x="411590" y="2243072"/>
          <a:ext cx="1694456" cy="195426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Brick</a:t>
                      </a:r>
                      <a:r>
                        <a:rPr lang="en-US" sz="1000" baseline="0" dirty="0" smtClean="0"/>
                        <a:t> Type</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2 x 4</a:t>
                      </a:r>
                      <a:endParaRPr lang="en-US" sz="1000" dirty="0"/>
                    </a:p>
                  </a:txBody>
                  <a:tcPr marL="0" marR="0" marT="0" marB="0"/>
                </a:tc>
                <a:tc>
                  <a:txBody>
                    <a:bodyPr/>
                    <a:lstStyle/>
                    <a:p>
                      <a:pPr algn="ctr"/>
                      <a:r>
                        <a:rPr lang="en-US" sz="1000" dirty="0" smtClean="0"/>
                        <a:t>010100</a:t>
                      </a:r>
                      <a:endParaRPr lang="en-US" sz="1000" dirty="0"/>
                    </a:p>
                  </a:txBody>
                  <a:tcPr marL="0" marR="0" marT="0" marB="0"/>
                </a:tc>
              </a:tr>
              <a:tr h="219185">
                <a:tc>
                  <a:txBody>
                    <a:bodyPr/>
                    <a:lstStyle/>
                    <a:p>
                      <a:pPr algn="ctr"/>
                      <a:r>
                        <a:rPr lang="en-US" sz="1000" dirty="0" smtClean="0"/>
                        <a:t>2 x 3 </a:t>
                      </a:r>
                      <a:endParaRPr lang="en-US" sz="1000" dirty="0"/>
                    </a:p>
                  </a:txBody>
                  <a:tcPr marL="0" marR="0" marT="0" marB="0"/>
                </a:tc>
                <a:tc>
                  <a:txBody>
                    <a:bodyPr/>
                    <a:lstStyle/>
                    <a:p>
                      <a:pPr algn="ctr"/>
                      <a:r>
                        <a:rPr lang="en-US" sz="1000" dirty="0" smtClean="0"/>
                        <a:t>010011</a:t>
                      </a:r>
                      <a:endParaRPr lang="en-US" sz="1000" dirty="0"/>
                    </a:p>
                  </a:txBody>
                  <a:tcPr marL="0" marR="0" marT="0" marB="0"/>
                </a:tc>
              </a:tr>
              <a:tr h="219185">
                <a:tc>
                  <a:txBody>
                    <a:bodyPr/>
                    <a:lstStyle/>
                    <a:p>
                      <a:pPr algn="ctr"/>
                      <a:r>
                        <a:rPr lang="en-US" sz="1000" dirty="0" smtClean="0"/>
                        <a:t>2 x 2</a:t>
                      </a:r>
                      <a:endParaRPr lang="en-US" sz="1000" dirty="0"/>
                    </a:p>
                  </a:txBody>
                  <a:tcPr marL="0" marR="0" marT="0" marB="0"/>
                </a:tc>
                <a:tc>
                  <a:txBody>
                    <a:bodyPr/>
                    <a:lstStyle/>
                    <a:p>
                      <a:pPr algn="ctr"/>
                      <a:r>
                        <a:rPr lang="en-US" sz="1000" dirty="0" smtClean="0"/>
                        <a:t>010010</a:t>
                      </a: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r h="219185">
                <a:tc>
                  <a:txBody>
                    <a:bodyPr/>
                    <a:lstStyle/>
                    <a:p>
                      <a:pPr algn="ctr"/>
                      <a:endParaRPr lang="en-US" sz="1000" dirty="0"/>
                    </a:p>
                  </a:txBody>
                  <a:tcPr marL="0" marR="0" marT="0" marB="0"/>
                </a:tc>
                <a:tc>
                  <a:txBody>
                    <a:bodyPr/>
                    <a:lstStyle/>
                    <a:p>
                      <a:pPr algn="ctr"/>
                      <a:endParaRPr lang="en-US" sz="1000" dirty="0"/>
                    </a:p>
                  </a:txBody>
                  <a:tcPr marL="0" marR="0" marT="0" marB="0"/>
                </a:tc>
              </a:tr>
            </a:tbl>
          </a:graphicData>
        </a:graphic>
      </p:graphicFrame>
      <p:sp>
        <p:nvSpPr>
          <p:cNvPr id="15" name="TextBox 14"/>
          <p:cNvSpPr txBox="1"/>
          <p:nvPr/>
        </p:nvSpPr>
        <p:spPr>
          <a:xfrm rot="21318401">
            <a:off x="3441265" y="5289631"/>
            <a:ext cx="4641533" cy="923330"/>
          </a:xfrm>
          <a:prstGeom prst="rect">
            <a:avLst/>
          </a:prstGeom>
          <a:solidFill>
            <a:schemeClr val="bg1"/>
          </a:solidFill>
          <a:ln>
            <a:solidFill>
              <a:schemeClr val="bg1">
                <a:lumMod val="65000"/>
              </a:schemeClr>
            </a:solidFill>
          </a:ln>
        </p:spPr>
        <p:txBody>
          <a:bodyPr wrap="square" rtlCol="0">
            <a:spAutoFit/>
          </a:bodyPr>
          <a:lstStyle/>
          <a:p>
            <a:pPr algn="ctr" defTabSz="457200"/>
            <a:r>
              <a:rPr lang="en-US" sz="5400" kern="1200" dirty="0" smtClean="0">
                <a:solidFill>
                  <a:prstClr val="black"/>
                </a:solidFill>
                <a:latin typeface="Calibri"/>
                <a:ea typeface="+mn-ea"/>
                <a:cs typeface="+mn-cs"/>
              </a:rPr>
              <a:t>My answers…</a:t>
            </a:r>
            <a:endParaRPr lang="en-US" sz="5400" kern="1200" dirty="0">
              <a:solidFill>
                <a:prstClr val="black"/>
              </a:solidFill>
              <a:latin typeface="Calibri"/>
              <a:ea typeface="+mn-ea"/>
              <a:cs typeface="+mn-cs"/>
            </a:endParaRPr>
          </a:p>
        </p:txBody>
      </p:sp>
      <p:graphicFrame>
        <p:nvGraphicFramePr>
          <p:cNvPr id="16" name="Table 15"/>
          <p:cNvGraphicFramePr>
            <a:graphicFrameLocks noGrp="1"/>
          </p:cNvGraphicFramePr>
          <p:nvPr>
            <p:extLst>
              <p:ext uri="{D42A27DB-BD31-4B8C-83A1-F6EECF244321}">
                <p14:modId xmlns:p14="http://schemas.microsoft.com/office/powerpoint/2010/main" val="1304322162"/>
              </p:ext>
            </p:extLst>
          </p:nvPr>
        </p:nvGraphicFramePr>
        <p:xfrm>
          <a:off x="411590" y="4836498"/>
          <a:ext cx="1694456" cy="1954268"/>
        </p:xfrm>
        <a:graphic>
          <a:graphicData uri="http://schemas.openxmlformats.org/drawingml/2006/table">
            <a:tbl>
              <a:tblPr firstRow="1" bandRow="1">
                <a:tableStyleId>{5C22544A-7EE6-4342-B048-85BDC9FD1C3A}</a:tableStyleId>
              </a:tblPr>
              <a:tblGrid>
                <a:gridCol w="847228"/>
                <a:gridCol w="847228"/>
              </a:tblGrid>
              <a:tr h="200788">
                <a:tc gridSpan="2">
                  <a:txBody>
                    <a:bodyPr/>
                    <a:lstStyle/>
                    <a:p>
                      <a:pPr algn="ctr"/>
                      <a:r>
                        <a:rPr lang="en-US" sz="1000" dirty="0" smtClean="0"/>
                        <a:t>Numbers</a:t>
                      </a:r>
                      <a:endParaRPr lang="en-US" sz="1000" dirty="0"/>
                    </a:p>
                  </a:txBody>
                  <a:tcPr marL="0" marR="0" marT="0" marB="0"/>
                </a:tc>
                <a:tc hMerge="1">
                  <a:txBody>
                    <a:bodyPr/>
                    <a:lstStyle/>
                    <a:p>
                      <a:endParaRPr lang="en-US" dirty="0"/>
                    </a:p>
                  </a:txBody>
                  <a:tcPr/>
                </a:tc>
              </a:tr>
              <a:tr h="219185">
                <a:tc>
                  <a:txBody>
                    <a:bodyPr/>
                    <a:lstStyle/>
                    <a:p>
                      <a:pPr algn="ctr"/>
                      <a:r>
                        <a:rPr lang="en-US" sz="1000" dirty="0" smtClean="0"/>
                        <a:t>0</a:t>
                      </a:r>
                    </a:p>
                  </a:txBody>
                  <a:tcPr marL="0" marR="0" marT="0" marB="0"/>
                </a:tc>
                <a:tc>
                  <a:txBody>
                    <a:bodyPr/>
                    <a:lstStyle/>
                    <a:p>
                      <a:pPr algn="ctr"/>
                      <a:r>
                        <a:rPr lang="en-US" sz="1000" dirty="0" smtClean="0"/>
                        <a:t>0000</a:t>
                      </a:r>
                      <a:endParaRPr lang="en-US" sz="1000" dirty="0"/>
                    </a:p>
                  </a:txBody>
                  <a:tcPr marL="0" marR="0" marT="0" marB="0"/>
                </a:tc>
              </a:tr>
              <a:tr h="219185">
                <a:tc>
                  <a:txBody>
                    <a:bodyPr/>
                    <a:lstStyle/>
                    <a:p>
                      <a:pPr algn="ctr"/>
                      <a:r>
                        <a:rPr lang="en-US" sz="1000" dirty="0" smtClean="0"/>
                        <a:t>1</a:t>
                      </a:r>
                      <a:endParaRPr lang="en-US" sz="1000" dirty="0"/>
                    </a:p>
                  </a:txBody>
                  <a:tcPr marL="0" marR="0" marT="0" marB="0"/>
                </a:tc>
                <a:tc>
                  <a:txBody>
                    <a:bodyPr/>
                    <a:lstStyle/>
                    <a:p>
                      <a:pPr algn="ctr"/>
                      <a:r>
                        <a:rPr lang="en-US" sz="1000" dirty="0" smtClean="0"/>
                        <a:t>0001</a:t>
                      </a:r>
                    </a:p>
                  </a:txBody>
                  <a:tcPr marL="0" marR="0" marT="0" marB="0"/>
                </a:tc>
              </a:tr>
              <a:tr h="219185">
                <a:tc>
                  <a:txBody>
                    <a:bodyPr/>
                    <a:lstStyle/>
                    <a:p>
                      <a:pPr algn="ctr"/>
                      <a:r>
                        <a:rPr lang="en-US" sz="1000" dirty="0" smtClean="0"/>
                        <a:t>2</a:t>
                      </a:r>
                      <a:endParaRPr lang="en-US" sz="1000" dirty="0"/>
                    </a:p>
                  </a:txBody>
                  <a:tcPr marL="0" marR="0" marT="0" marB="0"/>
                </a:tc>
                <a:tc>
                  <a:txBody>
                    <a:bodyPr/>
                    <a:lstStyle/>
                    <a:p>
                      <a:pPr algn="ctr"/>
                      <a:r>
                        <a:rPr lang="en-US" sz="1000" dirty="0" smtClean="0"/>
                        <a:t>0010</a:t>
                      </a:r>
                      <a:endParaRPr lang="en-US" sz="1000" dirty="0"/>
                    </a:p>
                  </a:txBody>
                  <a:tcPr marL="0" marR="0" marT="0" marB="0"/>
                </a:tc>
              </a:tr>
              <a:tr h="219185">
                <a:tc>
                  <a:txBody>
                    <a:bodyPr/>
                    <a:lstStyle/>
                    <a:p>
                      <a:pPr algn="ctr"/>
                      <a:r>
                        <a:rPr lang="en-US" sz="1000" dirty="0" smtClean="0"/>
                        <a:t>3</a:t>
                      </a:r>
                      <a:endParaRPr lang="en-US" sz="1000" dirty="0"/>
                    </a:p>
                  </a:txBody>
                  <a:tcPr marL="0" marR="0" marT="0" marB="0"/>
                </a:tc>
                <a:tc>
                  <a:txBody>
                    <a:bodyPr/>
                    <a:lstStyle/>
                    <a:p>
                      <a:pPr algn="ctr"/>
                      <a:r>
                        <a:rPr lang="en-US" sz="1000" dirty="0" smtClean="0"/>
                        <a:t>0011</a:t>
                      </a:r>
                      <a:endParaRPr lang="en-US" sz="1000" dirty="0"/>
                    </a:p>
                  </a:txBody>
                  <a:tcPr marL="0" marR="0" marT="0" marB="0"/>
                </a:tc>
              </a:tr>
              <a:tr h="219185">
                <a:tc>
                  <a:txBody>
                    <a:bodyPr/>
                    <a:lstStyle/>
                    <a:p>
                      <a:pPr algn="ctr"/>
                      <a:r>
                        <a:rPr lang="en-US" sz="1000" dirty="0" smtClean="0"/>
                        <a:t>4</a:t>
                      </a:r>
                      <a:endParaRPr lang="en-US" sz="1000" dirty="0"/>
                    </a:p>
                  </a:txBody>
                  <a:tcPr marL="0" marR="0" marT="0" marB="0"/>
                </a:tc>
                <a:tc>
                  <a:txBody>
                    <a:bodyPr/>
                    <a:lstStyle/>
                    <a:p>
                      <a:pPr algn="ctr"/>
                      <a:r>
                        <a:rPr lang="en-US" sz="1000" dirty="0" smtClean="0"/>
                        <a:t>0100</a:t>
                      </a:r>
                      <a:endParaRPr lang="en-US" sz="1000" dirty="0"/>
                    </a:p>
                  </a:txBody>
                  <a:tcPr marL="0" marR="0" marT="0" marB="0"/>
                </a:tc>
              </a:tr>
              <a:tr h="219185">
                <a:tc>
                  <a:txBody>
                    <a:bodyPr/>
                    <a:lstStyle/>
                    <a:p>
                      <a:pPr algn="ctr"/>
                      <a:r>
                        <a:rPr lang="en-US" sz="1000" dirty="0" smtClean="0"/>
                        <a:t>5</a:t>
                      </a:r>
                      <a:endParaRPr lang="en-US" sz="1000" dirty="0"/>
                    </a:p>
                  </a:txBody>
                  <a:tcPr marL="0" marR="0" marT="0" marB="0"/>
                </a:tc>
                <a:tc>
                  <a:txBody>
                    <a:bodyPr/>
                    <a:lstStyle/>
                    <a:p>
                      <a:pPr algn="ctr"/>
                      <a:r>
                        <a:rPr lang="en-US" sz="1000" dirty="0" smtClean="0"/>
                        <a:t>0101</a:t>
                      </a:r>
                      <a:endParaRPr lang="en-US" sz="1000" dirty="0"/>
                    </a:p>
                  </a:txBody>
                  <a:tcPr marL="0" marR="0" marT="0" marB="0"/>
                </a:tc>
              </a:tr>
              <a:tr h="219185">
                <a:tc>
                  <a:txBody>
                    <a:bodyPr/>
                    <a:lstStyle/>
                    <a:p>
                      <a:pPr algn="ctr"/>
                      <a:r>
                        <a:rPr lang="en-US" sz="1000" dirty="0" smtClean="0"/>
                        <a:t>6</a:t>
                      </a:r>
                      <a:endParaRPr lang="en-US" sz="1000" dirty="0"/>
                    </a:p>
                  </a:txBody>
                  <a:tcPr marL="0" marR="0" marT="0" marB="0"/>
                </a:tc>
                <a:tc>
                  <a:txBody>
                    <a:bodyPr/>
                    <a:lstStyle/>
                    <a:p>
                      <a:pPr algn="ctr"/>
                      <a:r>
                        <a:rPr lang="en-US" sz="1000" dirty="0" smtClean="0"/>
                        <a:t>0110</a:t>
                      </a:r>
                      <a:endParaRPr lang="en-US" sz="1000" dirty="0"/>
                    </a:p>
                  </a:txBody>
                  <a:tcPr marL="0" marR="0" marT="0" marB="0"/>
                </a:tc>
              </a:tr>
              <a:tr h="219185">
                <a:tc>
                  <a:txBody>
                    <a:bodyPr/>
                    <a:lstStyle/>
                    <a:p>
                      <a:pPr algn="ctr"/>
                      <a:r>
                        <a:rPr lang="en-US" sz="1000" dirty="0" smtClean="0"/>
                        <a:t>7</a:t>
                      </a:r>
                      <a:endParaRPr lang="en-US" sz="1000" dirty="0"/>
                    </a:p>
                  </a:txBody>
                  <a:tcPr marL="0" marR="0" marT="0" marB="0"/>
                </a:tc>
                <a:tc>
                  <a:txBody>
                    <a:bodyPr/>
                    <a:lstStyle/>
                    <a:p>
                      <a:pPr algn="ctr"/>
                      <a:r>
                        <a:rPr lang="en-US" sz="1000" dirty="0" smtClean="0"/>
                        <a:t>0111</a:t>
                      </a:r>
                      <a:endParaRPr lang="en-US" sz="1000" dirty="0"/>
                    </a:p>
                  </a:txBody>
                  <a:tcPr marL="0" marR="0" marT="0" marB="0"/>
                </a:tc>
              </a:tr>
            </a:tbl>
          </a:graphicData>
        </a:graphic>
      </p:graphicFrame>
    </p:spTree>
    <p:extLst>
      <p:ext uri="{BB962C8B-B14F-4D97-AF65-F5344CB8AC3E}">
        <p14:creationId xmlns:p14="http://schemas.microsoft.com/office/powerpoint/2010/main" val="222276987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809380045"/>
              </p:ext>
            </p:extLst>
          </p:nvPr>
        </p:nvGraphicFramePr>
        <p:xfrm>
          <a:off x="2647886" y="5966607"/>
          <a:ext cx="4662816" cy="486686"/>
        </p:xfrm>
        <a:graphic>
          <a:graphicData uri="http://schemas.openxmlformats.org/drawingml/2006/table">
            <a:tbl>
              <a:tblPr bandCol="1">
                <a:tableStyleId>{9D7B26C5-4107-4FEC-AEDC-1716B250A1EF}</a:tableStyleId>
              </a:tblPr>
              <a:tblGrid>
                <a:gridCol w="291426"/>
                <a:gridCol w="291426"/>
                <a:gridCol w="291426"/>
                <a:gridCol w="291426"/>
                <a:gridCol w="291426"/>
                <a:gridCol w="291426"/>
                <a:gridCol w="291426"/>
                <a:gridCol w="291426"/>
                <a:gridCol w="291426"/>
                <a:gridCol w="291426"/>
                <a:gridCol w="291426"/>
                <a:gridCol w="291426"/>
                <a:gridCol w="291426"/>
                <a:gridCol w="291426"/>
                <a:gridCol w="291426"/>
                <a:gridCol w="291426"/>
              </a:tblGrid>
              <a:tr h="486686">
                <a:tc>
                  <a:txBody>
                    <a:bodyPr/>
                    <a:lstStyle/>
                    <a:p>
                      <a:pPr algn="ctr"/>
                      <a:r>
                        <a:rPr lang="en-US" sz="1600" b="1" dirty="0" smtClean="0"/>
                        <a:t>0</a:t>
                      </a:r>
                      <a:endParaRPr lang="en-US" sz="1600" b="1" dirty="0"/>
                    </a:p>
                  </a:txBody>
                  <a:tcPr marL="0" marR="0" marT="0" marB="0"/>
                </a:tc>
                <a:tc>
                  <a:txBody>
                    <a:bodyPr/>
                    <a:lstStyle/>
                    <a:p>
                      <a:pPr algn="ctr"/>
                      <a:r>
                        <a:rPr lang="en-US" sz="1600" b="1" dirty="0" smtClean="0"/>
                        <a:t>1</a:t>
                      </a:r>
                      <a:endParaRPr lang="en-US" sz="1600" b="1" dirty="0"/>
                    </a:p>
                  </a:txBody>
                  <a:tcPr marL="0" marR="0" marT="0" marB="0"/>
                </a:tc>
                <a:tc>
                  <a:txBody>
                    <a:bodyPr/>
                    <a:lstStyle/>
                    <a:p>
                      <a:pPr algn="ctr"/>
                      <a:r>
                        <a:rPr lang="en-US" sz="1600" b="1" dirty="0" smtClean="0"/>
                        <a:t>2</a:t>
                      </a:r>
                      <a:endParaRPr lang="en-US" sz="1600" b="1" dirty="0"/>
                    </a:p>
                  </a:txBody>
                  <a:tcPr marL="0" marR="0" marT="0" marB="0"/>
                </a:tc>
                <a:tc>
                  <a:txBody>
                    <a:bodyPr/>
                    <a:lstStyle/>
                    <a:p>
                      <a:pPr algn="ctr"/>
                      <a:r>
                        <a:rPr lang="en-US" sz="1600" b="1" dirty="0" smtClean="0"/>
                        <a:t>3</a:t>
                      </a:r>
                      <a:endParaRPr lang="en-US" sz="1600" b="1" dirty="0"/>
                    </a:p>
                  </a:txBody>
                  <a:tcPr marL="0" marR="0" marT="0" marB="0"/>
                </a:tc>
                <a:tc>
                  <a:txBody>
                    <a:bodyPr/>
                    <a:lstStyle/>
                    <a:p>
                      <a:pPr algn="ctr"/>
                      <a:r>
                        <a:rPr lang="en-US" sz="1600" b="1" dirty="0" smtClean="0"/>
                        <a:t>4</a:t>
                      </a:r>
                      <a:endParaRPr lang="en-US" sz="1600" b="1" dirty="0"/>
                    </a:p>
                  </a:txBody>
                  <a:tcPr marL="0" marR="0" marT="0" marB="0"/>
                </a:tc>
                <a:tc>
                  <a:txBody>
                    <a:bodyPr/>
                    <a:lstStyle/>
                    <a:p>
                      <a:pPr algn="ctr"/>
                      <a:r>
                        <a:rPr lang="en-US" sz="1600" b="1" dirty="0" smtClean="0"/>
                        <a:t>5</a:t>
                      </a:r>
                      <a:endParaRPr lang="en-US" sz="1600" b="1" dirty="0"/>
                    </a:p>
                  </a:txBody>
                  <a:tcPr marL="0" marR="0" marT="0" marB="0"/>
                </a:tc>
                <a:tc>
                  <a:txBody>
                    <a:bodyPr/>
                    <a:lstStyle/>
                    <a:p>
                      <a:pPr algn="ctr"/>
                      <a:r>
                        <a:rPr lang="en-US" sz="1600" b="1" dirty="0" smtClean="0"/>
                        <a:t>6</a:t>
                      </a:r>
                      <a:endParaRPr lang="en-US" sz="1600" b="1" dirty="0"/>
                    </a:p>
                  </a:txBody>
                  <a:tcPr marL="0" marR="0" marT="0" marB="0"/>
                </a:tc>
                <a:tc>
                  <a:txBody>
                    <a:bodyPr/>
                    <a:lstStyle/>
                    <a:p>
                      <a:pPr algn="ctr"/>
                      <a:r>
                        <a:rPr lang="en-US" sz="1600" b="1" dirty="0" smtClean="0"/>
                        <a:t>7</a:t>
                      </a:r>
                      <a:endParaRPr lang="en-US" sz="1600" b="1" dirty="0"/>
                    </a:p>
                  </a:txBody>
                  <a:tcPr marL="0" marR="0" marT="0" marB="0"/>
                </a:tc>
                <a:tc>
                  <a:txBody>
                    <a:bodyPr/>
                    <a:lstStyle/>
                    <a:p>
                      <a:pPr algn="ctr"/>
                      <a:r>
                        <a:rPr lang="en-US" sz="1600" b="1" dirty="0" smtClean="0"/>
                        <a:t>8</a:t>
                      </a:r>
                      <a:endParaRPr lang="en-US" sz="1600" b="1" dirty="0"/>
                    </a:p>
                  </a:txBody>
                  <a:tcPr marL="0" marR="0" marT="0" marB="0"/>
                </a:tc>
                <a:tc>
                  <a:txBody>
                    <a:bodyPr/>
                    <a:lstStyle/>
                    <a:p>
                      <a:pPr algn="ctr"/>
                      <a:r>
                        <a:rPr lang="en-US" sz="1600" b="1" dirty="0" smtClean="0"/>
                        <a:t>9</a:t>
                      </a:r>
                      <a:endParaRPr lang="en-US" sz="1600" b="1" dirty="0"/>
                    </a:p>
                  </a:txBody>
                  <a:tcPr marL="0" marR="0" marT="0" marB="0"/>
                </a:tc>
                <a:tc>
                  <a:txBody>
                    <a:bodyPr/>
                    <a:lstStyle/>
                    <a:p>
                      <a:pPr algn="ctr"/>
                      <a:r>
                        <a:rPr lang="en-US" sz="1600" b="1" dirty="0" smtClean="0"/>
                        <a:t>10</a:t>
                      </a:r>
                      <a:endParaRPr lang="en-US" sz="1600" b="1" dirty="0"/>
                    </a:p>
                  </a:txBody>
                  <a:tcPr marL="0" marR="0" marT="0" marB="0"/>
                </a:tc>
                <a:tc>
                  <a:txBody>
                    <a:bodyPr/>
                    <a:lstStyle/>
                    <a:p>
                      <a:pPr algn="ctr"/>
                      <a:r>
                        <a:rPr lang="en-US" sz="1600" b="1" dirty="0" smtClean="0"/>
                        <a:t>11</a:t>
                      </a:r>
                      <a:endParaRPr lang="en-US" sz="1600" b="1" dirty="0"/>
                    </a:p>
                  </a:txBody>
                  <a:tcPr marL="0" marR="0" marT="0" marB="0"/>
                </a:tc>
                <a:tc>
                  <a:txBody>
                    <a:bodyPr/>
                    <a:lstStyle/>
                    <a:p>
                      <a:pPr algn="ctr"/>
                      <a:r>
                        <a:rPr lang="en-US" sz="1600" b="1" dirty="0" smtClean="0"/>
                        <a:t>12</a:t>
                      </a:r>
                      <a:endParaRPr lang="en-US" sz="1600" b="1" dirty="0"/>
                    </a:p>
                  </a:txBody>
                  <a:tcPr marL="0" marR="0" marT="0" marB="0"/>
                </a:tc>
                <a:tc>
                  <a:txBody>
                    <a:bodyPr/>
                    <a:lstStyle/>
                    <a:p>
                      <a:pPr algn="ctr"/>
                      <a:r>
                        <a:rPr lang="en-US" sz="1600" b="1" dirty="0" smtClean="0"/>
                        <a:t>13</a:t>
                      </a:r>
                      <a:endParaRPr lang="en-US" sz="1600" b="1" dirty="0"/>
                    </a:p>
                  </a:txBody>
                  <a:tcPr marL="0" marR="0" marT="0" marB="0"/>
                </a:tc>
                <a:tc>
                  <a:txBody>
                    <a:bodyPr/>
                    <a:lstStyle/>
                    <a:p>
                      <a:pPr algn="ctr"/>
                      <a:r>
                        <a:rPr lang="en-US" sz="1600" b="1" spc="0" dirty="0" smtClean="0"/>
                        <a:t>14</a:t>
                      </a:r>
                      <a:endParaRPr lang="en-US" sz="1600" b="1" spc="0" dirty="0"/>
                    </a:p>
                  </a:txBody>
                  <a:tcPr marL="0" marR="0" marT="0" marB="0"/>
                </a:tc>
                <a:tc>
                  <a:txBody>
                    <a:bodyPr/>
                    <a:lstStyle/>
                    <a:p>
                      <a:pPr algn="ctr"/>
                      <a:r>
                        <a:rPr lang="en-US" sz="1600" b="1" dirty="0" smtClean="0"/>
                        <a:t>15</a:t>
                      </a:r>
                    </a:p>
                  </a:txBody>
                  <a:tcPr marL="0" marR="0" marT="0" marB="0"/>
                </a:tc>
              </a:tr>
            </a:tbl>
          </a:graphicData>
        </a:graphic>
      </p:graphicFrame>
      <p:grpSp>
        <p:nvGrpSpPr>
          <p:cNvPr id="5" name="Group 4"/>
          <p:cNvGrpSpPr/>
          <p:nvPr/>
        </p:nvGrpSpPr>
        <p:grpSpPr>
          <a:xfrm>
            <a:off x="2645803" y="1381662"/>
            <a:ext cx="4668806" cy="4584945"/>
            <a:chOff x="2132014" y="974768"/>
            <a:chExt cx="4668806" cy="4584945"/>
          </a:xfrm>
        </p:grpSpPr>
        <p:pic>
          <p:nvPicPr>
            <p:cNvPr id="7" name="Picture 6" descr="Screen Shot 2014-05-21 at 10.22.22 AM.png"/>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134097" y="2110901"/>
              <a:ext cx="3522980" cy="3448812"/>
            </a:xfrm>
            <a:prstGeom prst="rect">
              <a:avLst/>
            </a:prstGeom>
          </p:spPr>
        </p:pic>
        <p:pic>
          <p:nvPicPr>
            <p:cNvPr id="43" name="Picture 42" descr="Screen Shot 2014-05-21 at 10.22.22 AM.png"/>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277840" y="2105019"/>
              <a:ext cx="3522980" cy="3448812"/>
            </a:xfrm>
            <a:prstGeom prst="rect">
              <a:avLst/>
            </a:prstGeom>
          </p:spPr>
        </p:pic>
        <p:pic>
          <p:nvPicPr>
            <p:cNvPr id="37" name="Picture 36" descr="Screen Shot 2014-05-21 at 10.22.22 AM.png"/>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273933" y="974768"/>
              <a:ext cx="3522980" cy="3448812"/>
            </a:xfrm>
            <a:prstGeom prst="rect">
              <a:avLst/>
            </a:prstGeom>
          </p:spPr>
        </p:pic>
        <p:pic>
          <p:nvPicPr>
            <p:cNvPr id="38" name="Picture 37" descr="Screen Shot 2014-05-21 at 10.22.22 AM.png"/>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132014" y="974768"/>
              <a:ext cx="3522980" cy="3448812"/>
            </a:xfrm>
            <a:prstGeom prst="rect">
              <a:avLst/>
            </a:prstGeom>
          </p:spPr>
        </p:pic>
      </p:grpSp>
      <p:graphicFrame>
        <p:nvGraphicFramePr>
          <p:cNvPr id="4" name="Table 3"/>
          <p:cNvGraphicFramePr>
            <a:graphicFrameLocks noGrp="1"/>
          </p:cNvGraphicFramePr>
          <p:nvPr>
            <p:extLst>
              <p:ext uri="{D42A27DB-BD31-4B8C-83A1-F6EECF244321}">
                <p14:modId xmlns:p14="http://schemas.microsoft.com/office/powerpoint/2010/main" val="3721783391"/>
              </p:ext>
            </p:extLst>
          </p:nvPr>
        </p:nvGraphicFramePr>
        <p:xfrm>
          <a:off x="2037788" y="1400756"/>
          <a:ext cx="608015" cy="4559968"/>
        </p:xfrm>
        <a:graphic>
          <a:graphicData uri="http://schemas.openxmlformats.org/drawingml/2006/table">
            <a:tbl>
              <a:tblPr firstRow="1" bandRow="1">
                <a:tableStyleId>{9D7B26C5-4107-4FEC-AEDC-1716B250A1EF}</a:tableStyleId>
              </a:tblPr>
              <a:tblGrid>
                <a:gridCol w="608015"/>
              </a:tblGrid>
              <a:tr h="284998">
                <a:tc>
                  <a:txBody>
                    <a:bodyPr/>
                    <a:lstStyle/>
                    <a:p>
                      <a:pPr algn="r"/>
                      <a:r>
                        <a:rPr lang="en-US" sz="1600" dirty="0" smtClean="0"/>
                        <a:t>15</a:t>
                      </a:r>
                      <a:endParaRPr lang="en-US" sz="1600" b="1" dirty="0"/>
                    </a:p>
                  </a:txBody>
                  <a:tcPr marT="0" marB="0"/>
                </a:tc>
              </a:tr>
              <a:tr h="284998">
                <a:tc>
                  <a:txBody>
                    <a:bodyPr/>
                    <a:lstStyle/>
                    <a:p>
                      <a:pPr algn="r"/>
                      <a:r>
                        <a:rPr lang="en-US" sz="1600" b="1" dirty="0" smtClean="0"/>
                        <a:t>14</a:t>
                      </a:r>
                      <a:endParaRPr lang="en-US" sz="1600" b="1" dirty="0"/>
                    </a:p>
                  </a:txBody>
                  <a:tcPr marT="0" marB="0"/>
                </a:tc>
              </a:tr>
              <a:tr h="284998">
                <a:tc>
                  <a:txBody>
                    <a:bodyPr/>
                    <a:lstStyle/>
                    <a:p>
                      <a:pPr algn="r"/>
                      <a:r>
                        <a:rPr lang="en-US" sz="1600" b="1" dirty="0" smtClean="0"/>
                        <a:t>13</a:t>
                      </a:r>
                    </a:p>
                  </a:txBody>
                  <a:tcPr marT="0" marB="0"/>
                </a:tc>
              </a:tr>
              <a:tr h="284998">
                <a:tc>
                  <a:txBody>
                    <a:bodyPr/>
                    <a:lstStyle/>
                    <a:p>
                      <a:pPr algn="r"/>
                      <a:r>
                        <a:rPr lang="en-US" sz="1600" b="1" dirty="0" smtClean="0"/>
                        <a:t>12</a:t>
                      </a:r>
                      <a:endParaRPr lang="en-US" sz="1600" b="1" dirty="0"/>
                    </a:p>
                  </a:txBody>
                  <a:tcPr marT="0" marB="0"/>
                </a:tc>
              </a:tr>
              <a:tr h="284998">
                <a:tc>
                  <a:txBody>
                    <a:bodyPr/>
                    <a:lstStyle/>
                    <a:p>
                      <a:pPr algn="r"/>
                      <a:r>
                        <a:rPr lang="en-US" sz="1600" b="1" dirty="0" smtClean="0"/>
                        <a:t>11</a:t>
                      </a:r>
                      <a:endParaRPr lang="en-US" sz="1600" b="1" dirty="0"/>
                    </a:p>
                  </a:txBody>
                  <a:tcPr marT="0" marB="0"/>
                </a:tc>
              </a:tr>
              <a:tr h="284998">
                <a:tc>
                  <a:txBody>
                    <a:bodyPr/>
                    <a:lstStyle/>
                    <a:p>
                      <a:pPr algn="r"/>
                      <a:r>
                        <a:rPr lang="en-US" sz="1600" b="1" dirty="0" smtClean="0"/>
                        <a:t>10</a:t>
                      </a:r>
                      <a:endParaRPr lang="en-US" sz="1600" b="1" dirty="0"/>
                    </a:p>
                  </a:txBody>
                  <a:tcPr marT="0" marB="0"/>
                </a:tc>
              </a:tr>
              <a:tr h="284998">
                <a:tc>
                  <a:txBody>
                    <a:bodyPr/>
                    <a:lstStyle/>
                    <a:p>
                      <a:pPr algn="r"/>
                      <a:r>
                        <a:rPr lang="en-US" sz="1600" b="1" dirty="0" smtClean="0"/>
                        <a:t>9</a:t>
                      </a:r>
                      <a:endParaRPr lang="en-US" sz="1600" b="1" dirty="0"/>
                    </a:p>
                  </a:txBody>
                  <a:tcPr marT="0" marB="0"/>
                </a:tc>
              </a:tr>
              <a:tr h="284998">
                <a:tc>
                  <a:txBody>
                    <a:bodyPr/>
                    <a:lstStyle/>
                    <a:p>
                      <a:pPr algn="r"/>
                      <a:r>
                        <a:rPr lang="en-US" sz="1600" b="1" dirty="0" smtClean="0"/>
                        <a:t>8</a:t>
                      </a:r>
                      <a:endParaRPr lang="en-US" sz="1600" b="1" dirty="0"/>
                    </a:p>
                  </a:txBody>
                  <a:tcPr marT="0" marB="0"/>
                </a:tc>
              </a:tr>
              <a:tr h="284998">
                <a:tc>
                  <a:txBody>
                    <a:bodyPr/>
                    <a:lstStyle/>
                    <a:p>
                      <a:pPr algn="r"/>
                      <a:r>
                        <a:rPr lang="en-US" sz="1600" b="1" dirty="0" smtClean="0"/>
                        <a:t>7</a:t>
                      </a:r>
                      <a:endParaRPr lang="en-US" sz="1600" b="1" dirty="0"/>
                    </a:p>
                  </a:txBody>
                  <a:tcPr marT="0" marB="0"/>
                </a:tc>
              </a:tr>
              <a:tr h="284998">
                <a:tc>
                  <a:txBody>
                    <a:bodyPr/>
                    <a:lstStyle/>
                    <a:p>
                      <a:pPr algn="r"/>
                      <a:r>
                        <a:rPr lang="en-US" sz="1600" b="1" dirty="0" smtClean="0"/>
                        <a:t>6</a:t>
                      </a:r>
                      <a:endParaRPr lang="en-US" sz="1600" b="1" dirty="0"/>
                    </a:p>
                  </a:txBody>
                  <a:tcPr marT="0" marB="0"/>
                </a:tc>
              </a:tr>
              <a:tr h="284998">
                <a:tc>
                  <a:txBody>
                    <a:bodyPr/>
                    <a:lstStyle/>
                    <a:p>
                      <a:pPr algn="r"/>
                      <a:r>
                        <a:rPr lang="en-US" sz="1600" b="1" dirty="0" smtClean="0"/>
                        <a:t>5</a:t>
                      </a:r>
                      <a:endParaRPr lang="en-US" sz="1600" b="1" dirty="0"/>
                    </a:p>
                  </a:txBody>
                  <a:tcPr marT="0" marB="0"/>
                </a:tc>
              </a:tr>
              <a:tr h="284998">
                <a:tc>
                  <a:txBody>
                    <a:bodyPr/>
                    <a:lstStyle/>
                    <a:p>
                      <a:pPr algn="r"/>
                      <a:r>
                        <a:rPr lang="en-US" sz="1600" b="1" dirty="0" smtClean="0"/>
                        <a:t>4</a:t>
                      </a:r>
                      <a:endParaRPr lang="en-US" sz="1600" b="1" dirty="0"/>
                    </a:p>
                  </a:txBody>
                  <a:tcPr marT="0" marB="0"/>
                </a:tc>
              </a:tr>
              <a:tr h="284998">
                <a:tc>
                  <a:txBody>
                    <a:bodyPr/>
                    <a:lstStyle/>
                    <a:p>
                      <a:pPr algn="r"/>
                      <a:r>
                        <a:rPr lang="en-US" sz="1600" b="1" dirty="0" smtClean="0"/>
                        <a:t>3</a:t>
                      </a:r>
                      <a:endParaRPr lang="en-US" sz="1600" b="1" dirty="0"/>
                    </a:p>
                  </a:txBody>
                  <a:tcPr marT="0" marB="0"/>
                </a:tc>
              </a:tr>
              <a:tr h="284998">
                <a:tc>
                  <a:txBody>
                    <a:bodyPr/>
                    <a:lstStyle/>
                    <a:p>
                      <a:pPr algn="r"/>
                      <a:r>
                        <a:rPr lang="en-US" sz="1600" b="1" dirty="0" smtClean="0"/>
                        <a:t>2</a:t>
                      </a:r>
                      <a:endParaRPr lang="en-US" sz="1600" b="1" dirty="0"/>
                    </a:p>
                  </a:txBody>
                  <a:tcPr marT="0" marB="0"/>
                </a:tc>
              </a:tr>
              <a:tr h="284998">
                <a:tc>
                  <a:txBody>
                    <a:bodyPr/>
                    <a:lstStyle/>
                    <a:p>
                      <a:pPr algn="r"/>
                      <a:r>
                        <a:rPr lang="en-US" sz="1600" b="1" dirty="0" smtClean="0"/>
                        <a:t>1</a:t>
                      </a:r>
                      <a:endParaRPr lang="en-US" sz="1600" b="1" dirty="0"/>
                    </a:p>
                  </a:txBody>
                  <a:tcPr marT="0" marB="0"/>
                </a:tc>
              </a:tr>
              <a:tr h="284998">
                <a:tc>
                  <a:txBody>
                    <a:bodyPr/>
                    <a:lstStyle/>
                    <a:p>
                      <a:pPr algn="r"/>
                      <a:r>
                        <a:rPr lang="en-US" sz="1600" b="1" dirty="0" smtClean="0"/>
                        <a:t>0</a:t>
                      </a:r>
                      <a:endParaRPr lang="en-US" sz="1600" b="1" dirty="0"/>
                    </a:p>
                  </a:txBody>
                  <a:tcPr marT="0" marB="0"/>
                </a:tc>
              </a:tr>
            </a:tbl>
          </a:graphicData>
        </a:graphic>
      </p:graphicFrame>
      <p:sp>
        <p:nvSpPr>
          <p:cNvPr id="6" name="TextBox 5"/>
          <p:cNvSpPr txBox="1"/>
          <p:nvPr/>
        </p:nvSpPr>
        <p:spPr>
          <a:xfrm>
            <a:off x="707672" y="457400"/>
            <a:ext cx="2640567" cy="461665"/>
          </a:xfrm>
          <a:prstGeom prst="rect">
            <a:avLst/>
          </a:prstGeom>
          <a:noFill/>
        </p:spPr>
        <p:txBody>
          <a:bodyPr wrap="none" rtlCol="0">
            <a:spAutoFit/>
          </a:bodyPr>
          <a:lstStyle/>
          <a:p>
            <a:pPr defTabSz="457200"/>
            <a:r>
              <a:rPr lang="en-US" sz="2400" b="1" kern="1200" dirty="0" smtClean="0">
                <a:solidFill>
                  <a:prstClr val="black"/>
                </a:solidFill>
                <a:latin typeface="Calibri"/>
                <a:ea typeface="+mn-ea"/>
                <a:cs typeface="+mn-cs"/>
              </a:rPr>
              <a:t>DECODED Fortress!</a:t>
            </a:r>
            <a:endParaRPr lang="en-US" sz="2400" b="1" kern="1200" dirty="0">
              <a:solidFill>
                <a:prstClr val="black"/>
              </a:solidFill>
              <a:latin typeface="Calibri"/>
              <a:ea typeface="+mn-ea"/>
              <a:cs typeface="+mn-cs"/>
            </a:endParaRPr>
          </a:p>
        </p:txBody>
      </p:sp>
      <p:sp>
        <p:nvSpPr>
          <p:cNvPr id="8" name="TextBox 7"/>
          <p:cNvSpPr txBox="1"/>
          <p:nvPr/>
        </p:nvSpPr>
        <p:spPr>
          <a:xfrm>
            <a:off x="7314609" y="5870678"/>
            <a:ext cx="287258" cy="369332"/>
          </a:xfrm>
          <a:prstGeom prst="rect">
            <a:avLst/>
          </a:prstGeom>
          <a:noFill/>
        </p:spPr>
        <p:txBody>
          <a:bodyPr wrap="none" rtlCol="0">
            <a:spAutoFit/>
          </a:bodyPr>
          <a:lstStyle/>
          <a:p>
            <a:pPr defTabSz="457200"/>
            <a:r>
              <a:rPr lang="en-US" sz="1800" kern="1200" dirty="0" smtClean="0">
                <a:solidFill>
                  <a:prstClr val="black"/>
                </a:solidFill>
                <a:latin typeface="Calibri"/>
                <a:ea typeface="+mn-ea"/>
                <a:cs typeface="+mn-cs"/>
              </a:rPr>
              <a:t>x</a:t>
            </a:r>
            <a:endParaRPr lang="en-US" sz="1800" kern="1200" dirty="0">
              <a:solidFill>
                <a:prstClr val="black"/>
              </a:solidFill>
              <a:latin typeface="Calibri"/>
              <a:ea typeface="+mn-ea"/>
              <a:cs typeface="+mn-cs"/>
            </a:endParaRPr>
          </a:p>
        </p:txBody>
      </p:sp>
      <p:sp>
        <p:nvSpPr>
          <p:cNvPr id="10" name="TextBox 9"/>
          <p:cNvSpPr txBox="1"/>
          <p:nvPr/>
        </p:nvSpPr>
        <p:spPr>
          <a:xfrm>
            <a:off x="2356654" y="1031424"/>
            <a:ext cx="289149" cy="369332"/>
          </a:xfrm>
          <a:prstGeom prst="rect">
            <a:avLst/>
          </a:prstGeom>
          <a:noFill/>
        </p:spPr>
        <p:txBody>
          <a:bodyPr wrap="none" rtlCol="0">
            <a:spAutoFit/>
          </a:bodyPr>
          <a:lstStyle/>
          <a:p>
            <a:pPr defTabSz="457200"/>
            <a:r>
              <a:rPr lang="en-US" sz="1800" kern="1200" dirty="0">
                <a:solidFill>
                  <a:prstClr val="black"/>
                </a:solidFill>
                <a:latin typeface="Calibri"/>
                <a:ea typeface="+mn-ea"/>
                <a:cs typeface="+mn-cs"/>
              </a:rPr>
              <a:t>y</a:t>
            </a:r>
            <a:endParaRPr lang="en-US" sz="1800" kern="1200" dirty="0" smtClean="0">
              <a:solidFill>
                <a:prstClr val="black"/>
              </a:solidFill>
              <a:latin typeface="Calibri"/>
              <a:ea typeface="+mn-ea"/>
              <a:cs typeface="+mn-cs"/>
            </a:endParaRPr>
          </a:p>
        </p:txBody>
      </p:sp>
      <p:cxnSp>
        <p:nvCxnSpPr>
          <p:cNvPr id="13" name="Straight Arrow Connector 12"/>
          <p:cNvCxnSpPr/>
          <p:nvPr/>
        </p:nvCxnSpPr>
        <p:spPr>
          <a:xfrm flipV="1">
            <a:off x="2824952" y="1151409"/>
            <a:ext cx="0" cy="465991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2813082" y="5811328"/>
            <a:ext cx="478878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Slide Number Placeholder 7"/>
          <p:cNvSpPr>
            <a:spLocks noGrp="1"/>
          </p:cNvSpPr>
          <p:nvPr>
            <p:ph type="sldNum" sz="quarter" idx="12"/>
          </p:nvPr>
        </p:nvSpPr>
        <p:spPr>
          <a:xfrm>
            <a:off x="6800458" y="6401302"/>
            <a:ext cx="2133600" cy="365125"/>
          </a:xfrm>
        </p:spPr>
        <p:txBody>
          <a:bodyPr/>
          <a:lstStyle/>
          <a:p>
            <a:fld id="{92586830-87D9-8B43-8F0E-8FD3FEDA1409}" type="slidenum">
              <a:rPr lang="en-US" sz="1800" smtClean="0">
                <a:solidFill>
                  <a:prstClr val="black">
                    <a:tint val="75000"/>
                  </a:prstClr>
                </a:solidFill>
              </a:rPr>
              <a:pPr/>
              <a:t>97</a:t>
            </a:fld>
            <a:endParaRPr lang="en-US" sz="1800" dirty="0">
              <a:solidFill>
                <a:prstClr val="black">
                  <a:tint val="75000"/>
                </a:prstClr>
              </a:solidFill>
            </a:endParaRPr>
          </a:p>
        </p:txBody>
      </p:sp>
      <p:sp>
        <p:nvSpPr>
          <p:cNvPr id="18" name="TextBox 17"/>
          <p:cNvSpPr txBox="1"/>
          <p:nvPr/>
        </p:nvSpPr>
        <p:spPr>
          <a:xfrm rot="269790">
            <a:off x="5615850" y="380963"/>
            <a:ext cx="3389703" cy="400110"/>
          </a:xfrm>
          <a:prstGeom prst="rect">
            <a:avLst/>
          </a:prstGeom>
          <a:solidFill>
            <a:srgbClr val="FFCC99"/>
          </a:solidFill>
        </p:spPr>
        <p:txBody>
          <a:bodyPr wrap="square" rtlCol="0">
            <a:spAutoFit/>
          </a:bodyPr>
          <a:lstStyle/>
          <a:p>
            <a:pPr algn="ctr" defTabSz="457200"/>
            <a:r>
              <a:rPr lang="en-US" sz="2000" kern="1200" dirty="0" smtClean="0">
                <a:solidFill>
                  <a:prstClr val="black"/>
                </a:solidFill>
                <a:latin typeface="Cambria" panose="02040503050406030204" pitchFamily="18" charset="0"/>
                <a:ea typeface="+mn-ea"/>
                <a:cs typeface="Handwriting - Dakota"/>
              </a:rPr>
              <a:t>See if they match!</a:t>
            </a:r>
            <a:endParaRPr lang="en-US" sz="2000" kern="1200" dirty="0">
              <a:solidFill>
                <a:prstClr val="black"/>
              </a:solidFill>
              <a:latin typeface="Cambria" panose="02040503050406030204" pitchFamily="18" charset="0"/>
              <a:ea typeface="+mn-ea"/>
              <a:cs typeface="Handwriting - Dakota"/>
            </a:endParaRPr>
          </a:p>
        </p:txBody>
      </p:sp>
    </p:spTree>
    <p:extLst>
      <p:ext uri="{BB962C8B-B14F-4D97-AF65-F5344CB8AC3E}">
        <p14:creationId xmlns:p14="http://schemas.microsoft.com/office/powerpoint/2010/main" val="315038686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07672" y="457400"/>
            <a:ext cx="2640567" cy="461665"/>
          </a:xfrm>
          <a:prstGeom prst="rect">
            <a:avLst/>
          </a:prstGeom>
          <a:noFill/>
        </p:spPr>
        <p:txBody>
          <a:bodyPr wrap="none" rtlCol="0">
            <a:spAutoFit/>
          </a:bodyPr>
          <a:lstStyle/>
          <a:p>
            <a:pPr defTabSz="457200"/>
            <a:r>
              <a:rPr lang="en-US" sz="2400" b="1" kern="1200" dirty="0" smtClean="0">
                <a:solidFill>
                  <a:prstClr val="black"/>
                </a:solidFill>
                <a:latin typeface="Calibri"/>
                <a:ea typeface="+mn-ea"/>
                <a:cs typeface="+mn-cs"/>
              </a:rPr>
              <a:t>DECODED Fortress!</a:t>
            </a:r>
            <a:endParaRPr lang="en-US" sz="2400" b="1" kern="1200" dirty="0">
              <a:solidFill>
                <a:prstClr val="black"/>
              </a:solidFill>
              <a:latin typeface="Calibri"/>
              <a:ea typeface="+mn-ea"/>
              <a:cs typeface="+mn-cs"/>
            </a:endParaRPr>
          </a:p>
        </p:txBody>
      </p:sp>
      <p:pic>
        <p:nvPicPr>
          <p:cNvPr id="2" name="Picture 1" descr="IMG_2206.JPG"/>
          <p:cNvPicPr>
            <a:picLocks noChangeAspect="1"/>
          </p:cNvPicPr>
          <p:nvPr/>
        </p:nvPicPr>
        <p:blipFill rotWithShape="1">
          <a:blip r:embed="rId2">
            <a:extLst>
              <a:ext uri="{28A0092B-C50C-407E-A947-70E740481C1C}">
                <a14:useLocalDpi xmlns:a14="http://schemas.microsoft.com/office/drawing/2010/main" val="0"/>
              </a:ext>
            </a:extLst>
          </a:blip>
          <a:srcRect l="26395" b="17042"/>
          <a:stretch/>
        </p:blipFill>
        <p:spPr>
          <a:xfrm>
            <a:off x="1534160" y="1137919"/>
            <a:ext cx="6380480" cy="5393409"/>
          </a:xfrm>
          <a:prstGeom prst="rect">
            <a:avLst/>
          </a:prstGeom>
        </p:spPr>
      </p:pic>
      <p:sp>
        <p:nvSpPr>
          <p:cNvPr id="5" name="TextBox 4"/>
          <p:cNvSpPr txBox="1"/>
          <p:nvPr/>
        </p:nvSpPr>
        <p:spPr>
          <a:xfrm rot="269790">
            <a:off x="5615850" y="380963"/>
            <a:ext cx="3389703" cy="400110"/>
          </a:xfrm>
          <a:prstGeom prst="rect">
            <a:avLst/>
          </a:prstGeom>
          <a:solidFill>
            <a:srgbClr val="FFCC99"/>
          </a:solidFill>
        </p:spPr>
        <p:txBody>
          <a:bodyPr wrap="square" rtlCol="0">
            <a:spAutoFit/>
          </a:bodyPr>
          <a:lstStyle/>
          <a:p>
            <a:pPr algn="ctr" defTabSz="457200"/>
            <a:r>
              <a:rPr lang="en-US" sz="2000" kern="1200" dirty="0" smtClean="0">
                <a:solidFill>
                  <a:prstClr val="black"/>
                </a:solidFill>
                <a:latin typeface="Cambria" panose="02040503050406030204" pitchFamily="18" charset="0"/>
                <a:ea typeface="+mn-ea"/>
                <a:cs typeface="Handwriting - Dakota"/>
              </a:rPr>
              <a:t>See if they match!</a:t>
            </a:r>
            <a:endParaRPr lang="en-US" sz="2000" kern="1200" dirty="0">
              <a:solidFill>
                <a:prstClr val="black"/>
              </a:solidFill>
              <a:latin typeface="Cambria" panose="02040503050406030204" pitchFamily="18" charset="0"/>
              <a:ea typeface="+mn-ea"/>
              <a:cs typeface="Handwriting - Dakota"/>
            </a:endParaRPr>
          </a:p>
        </p:txBody>
      </p:sp>
    </p:spTree>
    <p:extLst>
      <p:ext uri="{BB962C8B-B14F-4D97-AF65-F5344CB8AC3E}">
        <p14:creationId xmlns:p14="http://schemas.microsoft.com/office/powerpoint/2010/main" val="333112443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2157253" y="3888895"/>
            <a:ext cx="1618358" cy="2145920"/>
          </a:xfrm>
          <a:prstGeom prst="rect">
            <a:avLst/>
          </a:prstGeom>
          <a:solidFill>
            <a:srgbClr val="CCECFF"/>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6" name="TextBox 5"/>
          <p:cNvSpPr txBox="1"/>
          <p:nvPr/>
        </p:nvSpPr>
        <p:spPr>
          <a:xfrm>
            <a:off x="184650" y="103457"/>
            <a:ext cx="2962991" cy="707886"/>
          </a:xfrm>
          <a:prstGeom prst="rect">
            <a:avLst/>
          </a:prstGeom>
          <a:noFill/>
        </p:spPr>
        <p:txBody>
          <a:bodyPr wrap="none" rtlCol="0">
            <a:spAutoFit/>
          </a:bodyPr>
          <a:lstStyle/>
          <a:p>
            <a:pPr defTabSz="457200"/>
            <a:r>
              <a:rPr lang="en-US" sz="4000" b="1" kern="1200" dirty="0" smtClean="0">
                <a:solidFill>
                  <a:prstClr val="black"/>
                </a:solidFill>
                <a:latin typeface="Calibri"/>
                <a:ea typeface="+mn-ea"/>
                <a:cs typeface="+mn-cs"/>
              </a:rPr>
              <a:t>Bug tracker…</a:t>
            </a:r>
            <a:endParaRPr lang="en-US" sz="4000" b="1" kern="1200" dirty="0">
              <a:solidFill>
                <a:prstClr val="black"/>
              </a:solidFill>
              <a:latin typeface="Calibri"/>
              <a:ea typeface="+mn-ea"/>
              <a:cs typeface="+mn-cs"/>
            </a:endParaRPr>
          </a:p>
        </p:txBody>
      </p:sp>
      <p:sp>
        <p:nvSpPr>
          <p:cNvPr id="16" name="Slide Number Placeholder 7"/>
          <p:cNvSpPr>
            <a:spLocks noGrp="1"/>
          </p:cNvSpPr>
          <p:nvPr>
            <p:ph type="sldNum" sz="quarter" idx="12"/>
          </p:nvPr>
        </p:nvSpPr>
        <p:spPr>
          <a:xfrm>
            <a:off x="6800458" y="6401302"/>
            <a:ext cx="2133600" cy="365125"/>
          </a:xfrm>
        </p:spPr>
        <p:txBody>
          <a:bodyPr/>
          <a:lstStyle/>
          <a:p>
            <a:fld id="{92586830-87D9-8B43-8F0E-8FD3FEDA1409}" type="slidenum">
              <a:rPr lang="en-US" sz="1800" smtClean="0">
                <a:solidFill>
                  <a:prstClr val="black">
                    <a:tint val="75000"/>
                  </a:prstClr>
                </a:solidFill>
              </a:rPr>
              <a:pPr/>
              <a:t>99</a:t>
            </a:fld>
            <a:endParaRPr lang="en-US" sz="1800" dirty="0">
              <a:solidFill>
                <a:prstClr val="black">
                  <a:tint val="75000"/>
                </a:prstClr>
              </a:solidFill>
            </a:endParaRPr>
          </a:p>
        </p:txBody>
      </p:sp>
      <p:sp>
        <p:nvSpPr>
          <p:cNvPr id="2" name="TextBox 1"/>
          <p:cNvSpPr txBox="1"/>
          <p:nvPr/>
        </p:nvSpPr>
        <p:spPr>
          <a:xfrm>
            <a:off x="1236245" y="1264132"/>
            <a:ext cx="4394289" cy="646331"/>
          </a:xfrm>
          <a:prstGeom prst="rect">
            <a:avLst/>
          </a:prstGeom>
          <a:noFill/>
        </p:spPr>
        <p:txBody>
          <a:bodyPr wrap="square" rtlCol="0">
            <a:spAutoFit/>
          </a:bodyPr>
          <a:lstStyle/>
          <a:p>
            <a:pPr algn="r" defTabSz="457200"/>
            <a:r>
              <a:rPr lang="en-US" sz="1800" kern="1200" dirty="0" smtClean="0">
                <a:solidFill>
                  <a:prstClr val="black"/>
                </a:solidFill>
                <a:latin typeface="Cambria" panose="02040503050406030204" pitchFamily="18" charset="0"/>
                <a:ea typeface="+mn-ea"/>
                <a:cs typeface="+mn-cs"/>
              </a:rPr>
              <a:t>How many differences were they between the original and DECODED towers?</a:t>
            </a:r>
            <a:endParaRPr lang="en-US" sz="1800" kern="1200" dirty="0">
              <a:solidFill>
                <a:prstClr val="black"/>
              </a:solidFill>
              <a:latin typeface="Cambria" panose="02040503050406030204" pitchFamily="18" charset="0"/>
              <a:ea typeface="+mn-ea"/>
              <a:cs typeface="+mn-cs"/>
            </a:endParaRPr>
          </a:p>
        </p:txBody>
      </p:sp>
      <p:sp>
        <p:nvSpPr>
          <p:cNvPr id="9" name="Rectangle 8"/>
          <p:cNvSpPr/>
          <p:nvPr/>
        </p:nvSpPr>
        <p:spPr>
          <a:xfrm>
            <a:off x="5912609" y="1264132"/>
            <a:ext cx="1775697" cy="741709"/>
          </a:xfrm>
          <a:prstGeom prst="rect">
            <a:avLst/>
          </a:prstGeom>
          <a:solidFill>
            <a:srgbClr val="FFCC99"/>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9" name="TextBox 18"/>
          <p:cNvSpPr txBox="1"/>
          <p:nvPr/>
        </p:nvSpPr>
        <p:spPr>
          <a:xfrm>
            <a:off x="280964" y="2765094"/>
            <a:ext cx="4753925" cy="646331"/>
          </a:xfrm>
          <a:prstGeom prst="rect">
            <a:avLst/>
          </a:prstGeom>
          <a:noFill/>
        </p:spPr>
        <p:txBody>
          <a:bodyPr wrap="square" rtlCol="0">
            <a:spAutoFit/>
          </a:bodyPr>
          <a:lstStyle/>
          <a:p>
            <a:pPr defTabSz="457200"/>
            <a:r>
              <a:rPr lang="en-US" sz="1800" kern="1200" dirty="0" smtClean="0">
                <a:solidFill>
                  <a:prstClr val="black"/>
                </a:solidFill>
                <a:latin typeface="Cambria" panose="02040503050406030204" pitchFamily="18" charset="0"/>
                <a:ea typeface="+mn-ea"/>
                <a:cs typeface="+mn-cs"/>
              </a:rPr>
              <a:t>Find where the differences happened and make a mark for each location of these "bugs" </a:t>
            </a:r>
            <a:endParaRPr lang="en-US" sz="1800" kern="1200" dirty="0">
              <a:solidFill>
                <a:prstClr val="black"/>
              </a:solidFill>
              <a:latin typeface="Cambria" panose="02040503050406030204" pitchFamily="18" charset="0"/>
              <a:ea typeface="+mn-ea"/>
              <a:cs typeface="+mn-cs"/>
            </a:endParaRPr>
          </a:p>
        </p:txBody>
      </p:sp>
      <p:sp>
        <p:nvSpPr>
          <p:cNvPr id="20" name="Rectangle 19"/>
          <p:cNvSpPr/>
          <p:nvPr/>
        </p:nvSpPr>
        <p:spPr>
          <a:xfrm>
            <a:off x="483260" y="3888895"/>
            <a:ext cx="1618358" cy="2145920"/>
          </a:xfrm>
          <a:prstGeom prst="rect">
            <a:avLst/>
          </a:prstGeom>
          <a:solidFill>
            <a:srgbClr val="CCECFF"/>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1" name="Rectangle 10"/>
          <p:cNvSpPr/>
          <p:nvPr/>
        </p:nvSpPr>
        <p:spPr>
          <a:xfrm>
            <a:off x="144890" y="6504817"/>
            <a:ext cx="2872877" cy="261610"/>
          </a:xfrm>
          <a:prstGeom prst="rect">
            <a:avLst/>
          </a:prstGeom>
        </p:spPr>
        <p:txBody>
          <a:bodyPr wrap="none">
            <a:spAutoFit/>
          </a:bodyPr>
          <a:lstStyle/>
          <a:p>
            <a:pPr defTabSz="457200"/>
            <a:r>
              <a:rPr lang="en-US" sz="1100" kern="1200" dirty="0">
                <a:solidFill>
                  <a:prstClr val="black"/>
                </a:solidFill>
                <a:latin typeface="Calibri"/>
                <a:ea typeface="+mn-ea"/>
                <a:cs typeface="+mn-cs"/>
              </a:rPr>
              <a:t>If you want to </a:t>
            </a:r>
            <a:r>
              <a:rPr lang="en-US" sz="1100" i="1" kern="1200" dirty="0">
                <a:solidFill>
                  <a:prstClr val="black"/>
                </a:solidFill>
                <a:latin typeface="Calibri"/>
                <a:ea typeface="+mn-ea"/>
                <a:cs typeface="+mn-cs"/>
              </a:rPr>
              <a:t>actually</a:t>
            </a:r>
            <a:r>
              <a:rPr lang="en-US" sz="1100" kern="1200" dirty="0">
                <a:solidFill>
                  <a:prstClr val="black"/>
                </a:solidFill>
                <a:latin typeface="Calibri"/>
                <a:ea typeface="+mn-ea"/>
                <a:cs typeface="+mn-cs"/>
              </a:rPr>
              <a:t> </a:t>
            </a:r>
            <a:r>
              <a:rPr lang="en-US" sz="1100" b="1" i="1" kern="1200" dirty="0">
                <a:solidFill>
                  <a:prstClr val="black"/>
                </a:solidFill>
                <a:latin typeface="Calibri"/>
                <a:ea typeface="+mn-ea"/>
                <a:cs typeface="+mn-cs"/>
              </a:rPr>
              <a:t>draw </a:t>
            </a:r>
            <a:r>
              <a:rPr lang="en-US" sz="1100" kern="1200" dirty="0">
                <a:solidFill>
                  <a:prstClr val="black"/>
                </a:solidFill>
                <a:latin typeface="Calibri"/>
                <a:ea typeface="+mn-ea"/>
                <a:cs typeface="+mn-cs"/>
              </a:rPr>
              <a:t>bugs, even better!</a:t>
            </a:r>
          </a:p>
        </p:txBody>
      </p:sp>
      <p:sp>
        <p:nvSpPr>
          <p:cNvPr id="12" name="Rectangle 11"/>
          <p:cNvSpPr/>
          <p:nvPr/>
        </p:nvSpPr>
        <p:spPr>
          <a:xfrm>
            <a:off x="494361" y="3930394"/>
            <a:ext cx="1517347" cy="523220"/>
          </a:xfrm>
          <a:prstGeom prst="rect">
            <a:avLst/>
          </a:prstGeom>
        </p:spPr>
        <p:txBody>
          <a:bodyPr wrap="square">
            <a:spAutoFit/>
          </a:bodyPr>
          <a:lstStyle/>
          <a:p>
            <a:pPr algn="ctr" defTabSz="457200"/>
            <a:r>
              <a:rPr lang="en-US" kern="1200" dirty="0" smtClean="0">
                <a:solidFill>
                  <a:prstClr val="black"/>
                </a:solidFill>
                <a:latin typeface="Calibri"/>
                <a:ea typeface="+mn-ea"/>
                <a:cs typeface="+mn-cs"/>
              </a:rPr>
              <a:t>Translating from tower to English</a:t>
            </a:r>
            <a:endParaRPr lang="en-US" kern="1200" dirty="0">
              <a:solidFill>
                <a:prstClr val="black"/>
              </a:solidFill>
              <a:latin typeface="Calibri"/>
              <a:ea typeface="+mn-ea"/>
              <a:cs typeface="+mn-cs"/>
            </a:endParaRPr>
          </a:p>
        </p:txBody>
      </p:sp>
      <p:sp>
        <p:nvSpPr>
          <p:cNvPr id="22" name="Rectangle 21"/>
          <p:cNvSpPr/>
          <p:nvPr/>
        </p:nvSpPr>
        <p:spPr>
          <a:xfrm>
            <a:off x="2248684" y="3930394"/>
            <a:ext cx="1426336" cy="523220"/>
          </a:xfrm>
          <a:prstGeom prst="rect">
            <a:avLst/>
          </a:prstGeom>
        </p:spPr>
        <p:txBody>
          <a:bodyPr wrap="square">
            <a:spAutoFit/>
          </a:bodyPr>
          <a:lstStyle/>
          <a:p>
            <a:pPr algn="ctr" defTabSz="457200"/>
            <a:r>
              <a:rPr lang="en-US" kern="1200" dirty="0" smtClean="0">
                <a:solidFill>
                  <a:prstClr val="black"/>
                </a:solidFill>
                <a:latin typeface="Calibri"/>
                <a:ea typeface="+mn-ea"/>
                <a:cs typeface="+mn-cs"/>
              </a:rPr>
              <a:t>Translating from English to binary</a:t>
            </a:r>
            <a:endParaRPr lang="en-US" kern="1200" dirty="0">
              <a:solidFill>
                <a:prstClr val="black"/>
              </a:solidFill>
              <a:latin typeface="Calibri"/>
              <a:ea typeface="+mn-ea"/>
              <a:cs typeface="+mn-cs"/>
            </a:endParaRPr>
          </a:p>
        </p:txBody>
      </p:sp>
      <p:sp>
        <p:nvSpPr>
          <p:cNvPr id="24" name="Rectangle 23"/>
          <p:cNvSpPr/>
          <p:nvPr/>
        </p:nvSpPr>
        <p:spPr>
          <a:xfrm>
            <a:off x="3820567" y="3888895"/>
            <a:ext cx="1618358" cy="2145920"/>
          </a:xfrm>
          <a:prstGeom prst="rect">
            <a:avLst/>
          </a:prstGeom>
          <a:solidFill>
            <a:srgbClr val="CCECFF"/>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5" name="Rectangle 24"/>
          <p:cNvSpPr/>
          <p:nvPr/>
        </p:nvSpPr>
        <p:spPr>
          <a:xfrm>
            <a:off x="5506359" y="3888895"/>
            <a:ext cx="1618358" cy="2145920"/>
          </a:xfrm>
          <a:prstGeom prst="rect">
            <a:avLst/>
          </a:prstGeom>
          <a:solidFill>
            <a:srgbClr val="CCECFF"/>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6" name="Rectangle 25"/>
          <p:cNvSpPr/>
          <p:nvPr/>
        </p:nvSpPr>
        <p:spPr>
          <a:xfrm>
            <a:off x="7180912" y="3888895"/>
            <a:ext cx="1618358" cy="2145920"/>
          </a:xfrm>
          <a:prstGeom prst="rect">
            <a:avLst/>
          </a:prstGeom>
          <a:solidFill>
            <a:srgbClr val="CCECFF"/>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7" name="Rectangle 26"/>
          <p:cNvSpPr/>
          <p:nvPr/>
        </p:nvSpPr>
        <p:spPr>
          <a:xfrm>
            <a:off x="3786850" y="4001275"/>
            <a:ext cx="1665490" cy="307777"/>
          </a:xfrm>
          <a:prstGeom prst="rect">
            <a:avLst/>
          </a:prstGeom>
        </p:spPr>
        <p:txBody>
          <a:bodyPr wrap="none">
            <a:spAutoFit/>
          </a:bodyPr>
          <a:lstStyle/>
          <a:p>
            <a:pPr algn="ctr" defTabSz="457200"/>
            <a:r>
              <a:rPr lang="en-US" kern="1200" dirty="0" smtClean="0">
                <a:solidFill>
                  <a:prstClr val="black"/>
                </a:solidFill>
                <a:latin typeface="Calibri"/>
                <a:ea typeface="+mn-ea"/>
                <a:cs typeface="+mn-cs"/>
              </a:rPr>
              <a:t>Transferring the bits</a:t>
            </a:r>
            <a:endParaRPr lang="en-US" kern="1200" dirty="0">
              <a:solidFill>
                <a:prstClr val="black"/>
              </a:solidFill>
              <a:latin typeface="Calibri"/>
              <a:ea typeface="+mn-ea"/>
              <a:cs typeface="+mn-cs"/>
            </a:endParaRPr>
          </a:p>
        </p:txBody>
      </p:sp>
      <p:sp>
        <p:nvSpPr>
          <p:cNvPr id="28" name="Rectangle 27"/>
          <p:cNvSpPr/>
          <p:nvPr/>
        </p:nvSpPr>
        <p:spPr>
          <a:xfrm>
            <a:off x="5582856" y="3948479"/>
            <a:ext cx="1486220" cy="523220"/>
          </a:xfrm>
          <a:prstGeom prst="rect">
            <a:avLst/>
          </a:prstGeom>
        </p:spPr>
        <p:txBody>
          <a:bodyPr wrap="square">
            <a:spAutoFit/>
          </a:bodyPr>
          <a:lstStyle/>
          <a:p>
            <a:pPr algn="ctr" defTabSz="457200"/>
            <a:r>
              <a:rPr lang="en-US" kern="1200" dirty="0" smtClean="0">
                <a:solidFill>
                  <a:prstClr val="black"/>
                </a:solidFill>
                <a:latin typeface="Calibri"/>
                <a:ea typeface="+mn-ea"/>
                <a:cs typeface="+mn-cs"/>
              </a:rPr>
              <a:t>Translating from binary to English</a:t>
            </a:r>
            <a:endParaRPr lang="en-US" kern="1200" dirty="0">
              <a:solidFill>
                <a:prstClr val="black"/>
              </a:solidFill>
              <a:latin typeface="Calibri"/>
              <a:ea typeface="+mn-ea"/>
              <a:cs typeface="+mn-cs"/>
            </a:endParaRPr>
          </a:p>
        </p:txBody>
      </p:sp>
      <p:sp>
        <p:nvSpPr>
          <p:cNvPr id="29" name="Rectangle 28"/>
          <p:cNvSpPr/>
          <p:nvPr/>
        </p:nvSpPr>
        <p:spPr>
          <a:xfrm>
            <a:off x="7237105" y="3948479"/>
            <a:ext cx="1486220" cy="523220"/>
          </a:xfrm>
          <a:prstGeom prst="rect">
            <a:avLst/>
          </a:prstGeom>
        </p:spPr>
        <p:txBody>
          <a:bodyPr wrap="square">
            <a:spAutoFit/>
          </a:bodyPr>
          <a:lstStyle/>
          <a:p>
            <a:pPr algn="ctr" defTabSz="457200"/>
            <a:r>
              <a:rPr lang="en-US" kern="1200" dirty="0" smtClean="0">
                <a:solidFill>
                  <a:prstClr val="black"/>
                </a:solidFill>
                <a:latin typeface="Calibri"/>
                <a:ea typeface="+mn-ea"/>
                <a:cs typeface="+mn-cs"/>
              </a:rPr>
              <a:t>Translating from English to tower</a:t>
            </a:r>
            <a:endParaRPr lang="en-US" kern="1200" dirty="0">
              <a:solidFill>
                <a:prstClr val="black"/>
              </a:solidFill>
              <a:latin typeface="Calibri"/>
              <a:ea typeface="+mn-ea"/>
              <a:cs typeface="+mn-cs"/>
            </a:endParaRPr>
          </a:p>
        </p:txBody>
      </p:sp>
      <p:grpSp>
        <p:nvGrpSpPr>
          <p:cNvPr id="21" name="Group 20"/>
          <p:cNvGrpSpPr/>
          <p:nvPr/>
        </p:nvGrpSpPr>
        <p:grpSpPr>
          <a:xfrm rot="2899488">
            <a:off x="3173757" y="6518701"/>
            <a:ext cx="178291" cy="314541"/>
            <a:chOff x="6759522" y="2909951"/>
            <a:chExt cx="178291" cy="314541"/>
          </a:xfrm>
        </p:grpSpPr>
        <p:sp>
          <p:nvSpPr>
            <p:cNvPr id="15" name="Teardrop 14"/>
            <p:cNvSpPr/>
            <p:nvPr/>
          </p:nvSpPr>
          <p:spPr>
            <a:xfrm>
              <a:off x="6759522" y="3078398"/>
              <a:ext cx="78670" cy="146094"/>
            </a:xfrm>
            <a:prstGeom prst="teardrop">
              <a:avLst/>
            </a:prstGeom>
            <a:solidFill>
              <a:srgbClr val="40404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2" name="Teardrop 31"/>
            <p:cNvSpPr/>
            <p:nvPr/>
          </p:nvSpPr>
          <p:spPr>
            <a:xfrm rot="11073179">
              <a:off x="6854697" y="2909951"/>
              <a:ext cx="83116" cy="145177"/>
            </a:xfrm>
            <a:prstGeom prst="teardrop">
              <a:avLst/>
            </a:prstGeom>
            <a:solidFill>
              <a:srgbClr val="40404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4" name="Oval 13"/>
            <p:cNvSpPr/>
            <p:nvPr/>
          </p:nvSpPr>
          <p:spPr>
            <a:xfrm>
              <a:off x="6800458" y="3011789"/>
              <a:ext cx="88799" cy="112380"/>
            </a:xfrm>
            <a:prstGeom prst="ellipse">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Tree>
    <p:extLst>
      <p:ext uri="{BB962C8B-B14F-4D97-AF65-F5344CB8AC3E}">
        <p14:creationId xmlns:p14="http://schemas.microsoft.com/office/powerpoint/2010/main" val="1509810101"/>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Them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blank">
      <a:dk1>
        <a:srgbClr val="000000"/>
      </a:dk1>
      <a:lt1>
        <a:srgbClr val="FFFFFF"/>
      </a:lt1>
      <a:dk2>
        <a:srgbClr val="073763"/>
      </a:dk2>
      <a:lt2>
        <a:srgbClr val="CFE2F3"/>
      </a:lt2>
      <a:accent1>
        <a:srgbClr val="404040"/>
      </a:accent1>
      <a:accent2>
        <a:srgbClr val="808080"/>
      </a:accent2>
      <a:accent3>
        <a:srgbClr val="C0C0C0"/>
      </a:accent3>
      <a:accent4>
        <a:srgbClr val="396187"/>
      </a:accent4>
      <a:accent5>
        <a:srgbClr val="6B8CAB"/>
      </a:accent5>
      <a:accent6>
        <a:srgbClr val="9DB7CF"/>
      </a:accent6>
      <a:hlink>
        <a:srgbClr val="0000EE"/>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5600</TotalTime>
  <Words>13866</Words>
  <Application>Microsoft Office PowerPoint</Application>
  <PresentationFormat>On-screen Show (4:3)</PresentationFormat>
  <Paragraphs>3851</Paragraphs>
  <Slides>309</Slides>
  <Notes>217</Notes>
  <HiddenSlides>0</HiddenSlides>
  <MMClips>0</MMClips>
  <ScaleCrop>false</ScaleCrop>
  <HeadingPairs>
    <vt:vector size="4" baseType="variant">
      <vt:variant>
        <vt:lpstr>Theme</vt:lpstr>
      </vt:variant>
      <vt:variant>
        <vt:i4>7</vt:i4>
      </vt:variant>
      <vt:variant>
        <vt:lpstr>Slide Titles</vt:lpstr>
      </vt:variant>
      <vt:variant>
        <vt:i4>309</vt:i4>
      </vt:variant>
    </vt:vector>
  </HeadingPairs>
  <TitlesOfParts>
    <vt:vector size="316" baseType="lpstr">
      <vt:lpstr>Custom Theme</vt:lpstr>
      <vt:lpstr>Custom Theme</vt:lpstr>
      <vt:lpstr>Office Theme</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25-15-21   19-15-12-22-5-4    20-8-5    6-9-18-19-20   15-14-5 </vt:lpstr>
      <vt:lpstr> KVTU    LFFQ    TXJNNJOH </vt:lpstr>
      <vt:lpstr> REVELC    SI   SECNETNES    GNISREVER </vt:lpstr>
      <vt:lpstr> SENTENCE WIT MISSIN LETTER AR CONFUSIN </vt:lpstr>
      <vt:lpstr> UOY    ERA    YAWFLAH    ENOD </vt:lpstr>
      <vt:lpstr> VEREOYEN    OLEVS    OCPMTURE    CSEICNE </vt:lpstr>
      <vt:lpstr> VOWOLS    ORO    OMPORTONT   ON    SONTONCOS </vt:lpstr>
      <vt:lpstr> IS   IT   CATS   RAINING   DOGS   AND </vt:lpstr>
      <vt:lpstr>PowerPoint Presentation</vt:lpstr>
      <vt:lpstr>Morse Code</vt:lpstr>
      <vt:lpstr> Morse Code</vt:lpstr>
      <vt:lpstr>  PUPPIES ARE CUTE </vt:lpstr>
      <vt:lpstr> </vt:lpstr>
      <vt:lpstr> </vt:lpstr>
      <vt:lpstr>The "digital age" ...</vt:lpstr>
      <vt:lpstr>Binary is just another code! </vt:lpstr>
      <vt:lpstr>Binary is just another code! </vt:lpstr>
      <vt:lpstr>PowerPoint Presentation</vt:lpstr>
      <vt:lpstr>PowerPoint Presentation</vt:lpstr>
      <vt:lpstr>Our numbers...</vt:lpstr>
      <vt:lpstr>PowerPoint Presentation</vt:lpstr>
      <vt:lpstr>PowerPoint Presentation</vt:lpstr>
      <vt:lpstr>Computers' numbers</vt:lpstr>
      <vt:lpstr>Decoding binary      decimal</vt:lpstr>
      <vt:lpstr>Practice</vt:lpstr>
      <vt:lpstr>Try these!</vt:lpstr>
      <vt:lpstr>Acting out in binary…</vt:lpstr>
      <vt:lpstr>Acting out in binary…</vt:lpstr>
      <vt:lpstr>but why do computers use binary… ?</vt:lpstr>
      <vt:lpstr>PowerPoint Presentation</vt:lpstr>
      <vt:lpstr>PowerPoint Presentation</vt:lpstr>
      <vt:lpstr>PowerPoint Presentation</vt:lpstr>
      <vt:lpstr>PowerPoint Presentation</vt:lpstr>
      <vt:lpstr>How high can you count in binary on your fingers?</vt:lpstr>
      <vt:lpstr>Online binary practice...</vt:lpstr>
      <vt:lpstr>The "digital age" ... </vt:lpstr>
      <vt:lpstr>PowerPoint Presentation</vt:lpstr>
      <vt:lpstr>PowerPoint Presentation</vt:lpstr>
      <vt:lpstr>PowerPoint Presentation</vt:lpstr>
      <vt:lpstr>Secret Fortress Construction Challenge</vt:lpstr>
      <vt:lpstr>PowerPoint Presentation</vt:lpstr>
      <vt:lpstr>PowerPoint Presentation</vt:lpstr>
      <vt:lpstr>Motivating slides… initial day(s)</vt:lpstr>
      <vt:lpstr>Understanding Block Encoding and Decoding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Secret Fortress Construction Challenge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Secret Fortress Construction Challenge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Recommendation ~ try these mazes:</vt:lpstr>
      <vt:lpstr>PowerPoint Presentation</vt:lpstr>
      <vt:lpstr>PowerPoint Presentation</vt:lpstr>
      <vt:lpstr>PowerPoint Presentation</vt:lpstr>
      <vt:lpstr>PowerPoint Presentation</vt:lpstr>
      <vt:lpstr>The repeat block</vt:lpstr>
      <vt:lpstr>Studio 1 Ocean mazes...</vt:lpstr>
      <vt:lpstr>Studio 2</vt:lpstr>
      <vt:lpstr>Studio 3</vt:lpstr>
      <vt:lpstr>Studio 4</vt:lpstr>
      <vt:lpstr>Studio 5</vt:lpstr>
      <vt:lpstr>Studio 6</vt:lpstr>
      <vt:lpstr>Studio 7</vt:lpstr>
      <vt:lpstr>Studio 8</vt:lpstr>
      <vt:lpstr>Recommendation ~ try these mazes:</vt:lpstr>
      <vt:lpstr>PowerPoint Presentation</vt:lpstr>
      <vt:lpstr>PowerPoint Presentation</vt:lpstr>
      <vt:lpstr>Games in Scratch…</vt:lpstr>
      <vt:lpstr>Creating a Scratch Game</vt:lpstr>
      <vt:lpstr>Step 1:   Choose a hero!</vt:lpstr>
      <vt:lpstr>Step 2:   Motion with the keyboard</vt:lpstr>
      <vt:lpstr>Step 3:   Wrap master</vt:lpstr>
      <vt:lpstr>Step 4:   Choose a goal.</vt:lpstr>
      <vt:lpstr>Step 5:   Choose an enemy.</vt:lpstr>
      <vt:lpstr>Step 6:   Reset if you collide!</vt:lpstr>
      <vt:lpstr>Step 7:   Celebrate if you win!</vt:lpstr>
      <vt:lpstr>The sky's the limit!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CS ~ a course-wide module</vt:lpstr>
      <vt:lpstr>Why CS ~ a course-wide module</vt:lpstr>
      <vt:lpstr>Why CS ~ a course-wide module</vt:lpstr>
      <vt:lpstr>PowerPoint Presentation</vt:lpstr>
      <vt:lpstr>Why CS ~ a course-wide module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One game: Up, up, and away!</vt:lpstr>
      <vt:lpstr>One game: Up, up, and away!</vt:lpstr>
      <vt:lpstr>One game: Up, up, and away!</vt:lpstr>
      <vt:lpstr>One game: Up, up, and away!</vt:lpstr>
      <vt:lpstr>One game: Up, up, and away!</vt:lpstr>
      <vt:lpstr>PowerPoint Presentation</vt:lpstr>
      <vt:lpstr>PowerPoint Presentation</vt:lpstr>
      <vt:lpstr>PowerPoint Presentation</vt:lpstr>
      <vt:lpstr>The repeat block</vt:lpstr>
      <vt:lpstr>Studio 1 Ocean mazes...</vt:lpstr>
      <vt:lpstr>Studio 2</vt:lpstr>
      <vt:lpstr>Studio 3</vt:lpstr>
      <vt:lpstr>Studio 4</vt:lpstr>
      <vt:lpstr>Studio 5</vt:lpstr>
      <vt:lpstr>Studio 6</vt:lpstr>
      <vt:lpstr>Studio 7</vt:lpstr>
      <vt:lpstr>Studio 8</vt:lpstr>
      <vt:lpstr>Recommendation ~ try these mazes: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Open-ended Scratch… </vt:lpstr>
      <vt:lpstr>Getting started… </vt:lpstr>
      <vt:lpstr>How computers work </vt:lpstr>
      <vt:lpstr>Encoding with legos</vt:lpstr>
      <vt:lpstr>More binary activities...</vt:lpstr>
      <vt:lpstr>How computers work </vt:lpstr>
      <vt:lpstr>See you Thursday!</vt:lpstr>
      <vt:lpstr>PowerPoint Presentation</vt:lpstr>
      <vt:lpstr>PowerPoint Presentation</vt:lpstr>
      <vt:lpstr>Lego encodings</vt:lpstr>
      <vt:lpstr>Lego encodings</vt:lpstr>
      <vt:lpstr>Lego encodings</vt:lpstr>
      <vt:lpstr>Lego encodings</vt:lpstr>
      <vt:lpstr>Lego encodings</vt:lpstr>
      <vt:lpstr>Lego encodings</vt:lpstr>
      <vt:lpstr>Let's decode!</vt:lpstr>
      <vt:lpstr>Building your own encoding</vt:lpstr>
      <vt:lpstr>Create your binary codes here...</vt:lpstr>
      <vt:lpstr>Encode your Legos here... first English, then binary</vt:lpstr>
      <vt:lpstr>Encode your Legos here... first English, then binary</vt:lpstr>
      <vt:lpstr>Encode your Legos here... first English, then binary </vt:lpstr>
      <vt:lpstr>Prompts</vt:lpstr>
      <vt:lpstr>Scratch Games or  Python </vt:lpstr>
      <vt:lpstr>Python resources</vt:lpstr>
      <vt:lpstr>Games can seem complex...</vt:lpstr>
      <vt:lpstr>Key:  step-by-step progress</vt:lpstr>
      <vt:lpstr>Up, up, and away!</vt:lpstr>
      <vt:lpstr>PowerPoint Presentation</vt:lpstr>
      <vt:lpstr>PowerPoint Presentation</vt:lpstr>
      <vt:lpstr>PowerPoint Presentation</vt:lpstr>
      <vt:lpstr>PowerPoint Presentation</vt:lpstr>
      <vt:lpstr>Game demonstrations...    ...and code reviews</vt:lpstr>
      <vt:lpstr>Other game ideas...</vt:lpstr>
      <vt:lpstr>PowerPoint Presentation</vt:lpstr>
      <vt:lpstr>PowerPoint Presentation</vt:lpstr>
      <vt:lpstr>PowerPoint Presentation</vt:lpstr>
      <vt:lpstr>Our game: Fly, fly again...</vt:lpstr>
      <vt:lpstr>Scratch:  Jokes - Plays - Music - Games</vt:lpstr>
      <vt:lpstr>Scratch: many possibilities!</vt:lpstr>
      <vt:lpstr>Scratch: many possibilities!</vt:lpstr>
      <vt:lpstr>Simple interaction</vt:lpstr>
      <vt:lpstr>PowerPoint Presentation</vt:lpstr>
      <vt:lpstr>PowerPoint Presentation</vt:lpstr>
      <vt:lpstr>PowerPoint Presentation</vt:lpstr>
      <vt:lpstr>PowerPoint Presentation</vt:lpstr>
      <vt:lpstr>PowerPoint Presentation</vt:lpstr>
      <vt:lpstr>PowerPoint Presentation</vt:lpstr>
      <vt:lpstr>Simple Stories</vt:lpstr>
      <vt:lpstr>But I want to be creative!</vt:lpstr>
      <vt:lpstr>Scratch storytelling</vt:lpstr>
      <vt:lpstr>Scratch: Music</vt:lpstr>
      <vt:lpstr>PowerPoint Presentation</vt:lpstr>
      <vt:lpstr>PowerPoint Presentation</vt:lpstr>
      <vt:lpstr>PowerPoint Presentation</vt:lpstr>
      <vt:lpstr>PowerPoint Presentation</vt:lpstr>
      <vt:lpstr>Polyphonic Music</vt:lpstr>
      <vt:lpstr>Scratch: thoughts?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Lego encodings</vt:lpstr>
      <vt:lpstr>Lego encodings</vt:lpstr>
      <vt:lpstr>Lego encodings</vt:lpstr>
      <vt:lpstr>Lego encodings</vt:lpstr>
      <vt:lpstr>Lego encodings</vt:lpstr>
      <vt:lpstr>Scratch: thoughts?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dc:title>
  <cp:lastModifiedBy>Owner</cp:lastModifiedBy>
  <cp:revision>48</cp:revision>
  <cp:lastPrinted>2014-06-10T17:23:33Z</cp:lastPrinted>
  <dcterms:modified xsi:type="dcterms:W3CDTF">2015-06-10T01:24:00Z</dcterms:modified>
</cp:coreProperties>
</file>