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6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7.xml"/>
  <Override ContentType="application/vnd.openxmlformats-officedocument.presentationml.slide+xml" PartName="/ppt/slides/slide8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5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21" Type="http://schemas.openxmlformats.org/officeDocument/2006/relationships/slide" Target="slides/slide16.xml"/><Relationship Id="rId2" Type="http://schemas.openxmlformats.org/officeDocument/2006/relationships/presProps" Target="presProps.xml"/><Relationship Id="rId12" Type="http://schemas.openxmlformats.org/officeDocument/2006/relationships/slide" Target="slides/slide7.xml"/><Relationship Id="rId22" Type="http://schemas.openxmlformats.org/officeDocument/2006/relationships/slide" Target="slides/slide17.xml"/><Relationship Id="rId13" Type="http://schemas.openxmlformats.org/officeDocument/2006/relationships/slide" Target="slides/slide8.xml"/><Relationship Id="rId1" Type="http://schemas.openxmlformats.org/officeDocument/2006/relationships/theme" Target="theme/theme1.xml"/><Relationship Id="rId23" Type="http://schemas.openxmlformats.org/officeDocument/2006/relationships/slide" Target="slides/slide18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3" Type="http://schemas.openxmlformats.org/officeDocument/2006/relationships/tableStyles" Target="tableStyles.xml"/><Relationship Id="rId11" Type="http://schemas.openxmlformats.org/officeDocument/2006/relationships/slide" Target="slides/slide6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2" Type="http://schemas.openxmlformats.org/officeDocument/2006/relationships/hyperlink" Target="http://en.wikipedia.org/wiki/Make_(magazine)" TargetMode="External"/><Relationship Id="rId1" Type="http://schemas.openxmlformats.org/officeDocument/2006/relationships/notesMaster" Target="../notesMasters/notesMaster1.xml"/><Relationship Id="rId3" Type="http://schemas.openxmlformats.org/officeDocument/2006/relationships/hyperlink" Target="http://en.wikipedia.org/wiki/DIY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more investment and incubators, rapid-prototyping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- Occupations in STEM fields are the second-fastest growing in the nation, just behind health care, </a:t>
            </a:r>
          </a:p>
          <a:p>
            <a:pPr lvl="0" rtl="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- in the next decade, we going to add over 9 mollion STEM-related jobs, ⅓ of which are projected to be unfilled if we don’t ramp up STEM education.</a:t>
            </a:r>
          </a:p>
          <a:p>
            <a:pPr lvl="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- 18% of science and engineering degrees are awarded to women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</a:rPr>
              <a:t>copious amounts of research, experience, and common sense shows that hands-on, experiential learning is the best way to engage students.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- forbes, wired, huffington post are calling the maker movement the “third industrial revolution”</a:t>
            </a:r>
          </a:p>
          <a:p>
            <a:pPr lvl="0" rtl="0">
              <a:spcBef>
                <a:spcPts val="60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- new, cheap easy-to-learn software and hardware tools open the door to innovation and creativity</a:t>
            </a:r>
          </a:p>
          <a:p>
            <a:pPr lvl="0">
              <a:spcBef>
                <a:spcPts val="60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- “everyone a maker”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- Maker Faire is popularizing the movement</a:t>
            </a:r>
          </a:p>
          <a:p>
            <a:pPr lvl="0" rtl="0">
              <a:spcBef>
                <a:spcPts val="60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b="1" lang="en" sz="1200"/>
              <a:t>- Maker Faire</a:t>
            </a:r>
            <a:r>
              <a:rPr lang="en" sz="1200"/>
              <a:t> is an event created by </a:t>
            </a:r>
            <a:r>
              <a:rPr i="1" lang="en" sz="1200">
                <a:solidFill>
                  <a:srgbClr val="0B0080"/>
                </a:solidFill>
                <a:hlinkClick r:id="rId2"/>
              </a:rPr>
              <a:t>Make</a:t>
            </a:r>
            <a:r>
              <a:rPr lang="en" sz="1200"/>
              <a:t> magazine to "celebrate arts, crafts, engineering, science projects and the Do-It-Yourself (</a:t>
            </a:r>
            <a:r>
              <a:rPr lang="en" sz="1200">
                <a:solidFill>
                  <a:srgbClr val="0B0080"/>
                </a:solidFill>
                <a:hlinkClick r:id="rId3"/>
              </a:rPr>
              <a:t>DIY</a:t>
            </a:r>
            <a:r>
              <a:rPr lang="en" sz="1200"/>
              <a:t>) mindset".</a:t>
            </a:r>
          </a:p>
          <a:p>
            <a:pPr lvl="0" rtl="0">
              <a:spcBef>
                <a:spcPts val="60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/>
              <a:t>- first in 2006 in San Mateo - </a:t>
            </a:r>
            <a:r>
              <a:rPr lang="en" sz="1200">
                <a:solidFill>
                  <a:srgbClr val="252525"/>
                </a:solidFill>
              </a:rPr>
              <a:t>20,000 visitors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60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457200" y="751679"/>
            <a:ext cx="8229600" cy="4012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b="1" baseline="0" i="0" sz="7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b="1" baseline="0" i="0" sz="7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b="1" baseline="0" i="0" sz="7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b="1" baseline="0" i="0" sz="7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b="1" baseline="0" i="0" sz="7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b="1" baseline="0" i="0" sz="7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b="1" baseline="0" i="0" sz="7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b="1" baseline="0" i="0" sz="7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b="1" baseline="0" i="0" sz="7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457200" y="4955189"/>
            <a:ext cx="8229600" cy="16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b="0" baseline="0" i="0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b="0" baseline="0" i="0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b="0" baseline="0" i="0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b="0" baseline="0" i="0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b="0" baseline="0" i="0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b="0" baseline="0" i="0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b="0" baseline="0" i="0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b="0" baseline="0" i="0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b="0" baseline="0" i="0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1" name="Shape 11"/>
          <p:cNvCxnSpPr/>
          <p:nvPr/>
        </p:nvCxnSpPr>
        <p:spPr>
          <a:xfrm>
            <a:off x="457200" y="548639"/>
            <a:ext cx="8229600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457200" y="4844510"/>
            <a:ext cx="8229600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 rtl="0"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cxnSp>
        <p:nvCxnSpPr>
          <p:cNvPr id="16" name="Shape 16"/>
          <p:cNvCxnSpPr/>
          <p:nvPr/>
        </p:nvCxnSpPr>
        <p:spPr>
          <a:xfrm>
            <a:off x="457200" y="1524000"/>
            <a:ext cx="8229600" cy="0"/>
          </a:xfrm>
          <a:prstGeom prst="straightConnector1">
            <a:avLst/>
          </a:prstGeom>
          <a:noFill/>
          <a:ln cap="flat" cmpd="sng" w="50800">
            <a:solidFill>
              <a:srgbClr val="DA000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 rtl="0"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cxnSp>
        <p:nvCxnSpPr>
          <p:cNvPr id="21" name="Shape 21"/>
          <p:cNvCxnSpPr/>
          <p:nvPr/>
        </p:nvCxnSpPr>
        <p:spPr>
          <a:xfrm>
            <a:off x="457200" y="1524000"/>
            <a:ext cx="8229600" cy="0"/>
          </a:xfrm>
          <a:prstGeom prst="straightConnector1">
            <a:avLst/>
          </a:prstGeom>
          <a:noFill/>
          <a:ln cap="flat" cmpd="sng" w="50800">
            <a:solidFill>
              <a:srgbClr val="DA000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accent1"/>
                </a:solidFill>
              </a:defRPr>
            </a:lvl9pPr>
          </a:lstStyle>
          <a:p/>
        </p:txBody>
      </p:sp>
      <p:cxnSp>
        <p:nvCxnSpPr>
          <p:cNvPr id="24" name="Shape 24"/>
          <p:cNvCxnSpPr/>
          <p:nvPr/>
        </p:nvCxnSpPr>
        <p:spPr>
          <a:xfrm>
            <a:off x="457200" y="1524000"/>
            <a:ext cx="8229600" cy="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27" name="Shape 27"/>
          <p:cNvCxnSpPr/>
          <p:nvPr/>
        </p:nvCxnSpPr>
        <p:spPr>
          <a:xfrm>
            <a:off x="457200" y="5757014"/>
            <a:ext cx="8229600" cy="0"/>
          </a:xfrm>
          <a:prstGeom prst="straightConnector1">
            <a:avLst/>
          </a:prstGeom>
          <a:noFill/>
          <a:ln cap="flat" cmpd="sng" w="508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457200" y="150852"/>
            <a:ext cx="8229600" cy="0"/>
          </a:xfrm>
          <a:prstGeom prst="straightConnector1">
            <a:avLst/>
          </a:prstGeom>
          <a:noFill/>
          <a:ln cap="flat" cmpd="sng" w="508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b="0" baseline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" name="Shape 7"/>
          <p:cNvCxnSpPr/>
          <p:nvPr/>
        </p:nvCxnSpPr>
        <p:spPr>
          <a:xfrm>
            <a:off x="457200" y="6697679"/>
            <a:ext cx="8229600" cy="0"/>
          </a:xfrm>
          <a:prstGeom prst="straightConnector1">
            <a:avLst/>
          </a:prstGeom>
          <a:noFill/>
          <a:ln cap="flat" cmpd="sng" w="508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outube.com/v/Cw8ulMPKZUk" TargetMode="External"/><Relationship Id="rId6" Type="http://schemas.openxmlformats.org/officeDocument/2006/relationships/image" Target="../media/image16.jpg"/><Relationship Id="rId5" Type="http://schemas.openxmlformats.org/officeDocument/2006/relationships/image" Target="../media/image04.jp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3" Type="http://schemas.openxmlformats.org/officeDocument/2006/relationships/hyperlink" Target="http://www.salon.com/2013/07/26/the_maker_economy_cant_fix_everything/" TargetMode="External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8.jp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2.jp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6.jp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9.jp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7.jp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3.png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5.jpg"/><Relationship Id="rId3" Type="http://schemas.openxmlformats.org/officeDocument/2006/relationships/image" Target="../media/image0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ctrTitle"/>
          </p:nvPr>
        </p:nvSpPr>
        <p:spPr>
          <a:xfrm>
            <a:off x="457200" y="751679"/>
            <a:ext cx="8229600" cy="4012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Maker Movement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101</a:t>
            </a:r>
          </a:p>
        </p:txBody>
      </p:sp>
      <p:sp>
        <p:nvSpPr>
          <p:cNvPr id="32" name="Shape 32"/>
          <p:cNvSpPr txBox="1"/>
          <p:nvPr>
            <p:ph idx="1" type="subTitle"/>
          </p:nvPr>
        </p:nvSpPr>
        <p:spPr>
          <a:xfrm>
            <a:off x="457200" y="4955189"/>
            <a:ext cx="8229600" cy="164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MakerState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Jenna deBoisblanc</a:t>
            </a:r>
          </a:p>
        </p:txBody>
      </p:sp>
      <p:pic>
        <p:nvPicPr>
          <p:cNvPr id="33" name="Shape 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9450" y="2103775"/>
            <a:ext cx="3175249" cy="244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Arduino - examples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>
            <a:hlinkClick r:id="rId4"/>
          </p:cNvPr>
          <p:cNvSpPr/>
          <p:nvPr/>
        </p:nvSpPr>
        <p:spPr>
          <a:xfrm>
            <a:off x="94200" y="2145500"/>
            <a:ext cx="5271775" cy="39525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97" name="Shape 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2176" y="1790412"/>
            <a:ext cx="3421451" cy="458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Hardware Startups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“hardware is the new software” 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nest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MYO armband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9775" y="2950650"/>
            <a:ext cx="4897024" cy="334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Maker Demographics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ct val="42307"/>
              <a:buFont typeface="Arial"/>
              <a:buNone/>
            </a:pPr>
            <a:r>
              <a:rPr b="1" lang="en" sz="2600"/>
              <a:t>“</a:t>
            </a:r>
            <a:r>
              <a:rPr lang="en" sz="2600"/>
              <a:t>3D printing may spark a new Industrial Revolution. But that</a:t>
            </a:r>
            <a:r>
              <a:rPr b="1" lang="en" sz="2600"/>
              <a:t> doesn't mean prosperity for all.”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- </a:t>
            </a:r>
            <a:r>
              <a:rPr lang="en" u="sng">
                <a:solidFill>
                  <a:schemeClr val="hlink"/>
                </a:solidFill>
                <a:hlinkClick r:id="rId3"/>
              </a:rPr>
              <a:t>Salon News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8/10 male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media age - 44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average income - $106,000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97% college graduates</a:t>
            </a:r>
          </a:p>
          <a:p>
            <a:pPr lvl="0" rtl="0"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8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STEM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600">
                <a:solidFill>
                  <a:srgbClr val="000000"/>
                </a:solidFill>
              </a:rPr>
              <a:t>2nd fastest growing occupation</a:t>
            </a:r>
          </a:p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600">
                <a:solidFill>
                  <a:srgbClr val="000000"/>
                </a:solidFill>
              </a:rPr>
              <a:t>3 million unfilled jobs in 2020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000000"/>
              </a:solidFill>
            </a:endParaRPr>
          </a:p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600">
                <a:solidFill>
                  <a:srgbClr val="000000"/>
                </a:solidFill>
              </a:rPr>
              <a:t>18% women</a:t>
            </a:r>
          </a:p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600">
                <a:solidFill>
                  <a:srgbClr val="000000"/>
                </a:solidFill>
              </a:rPr>
              <a:t>12% minorities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MakerState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57200" y="1600200"/>
            <a:ext cx="7810499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Bringing the</a:t>
            </a:r>
            <a:r>
              <a:rPr b="1" lang="en" sz="600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6000"/>
              <a:t>Maker Movement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6000"/>
              <a:t>to the </a:t>
            </a:r>
          </a:p>
          <a:p>
            <a:pPr>
              <a:spcBef>
                <a:spcPts val="0"/>
              </a:spcBef>
              <a:buNone/>
            </a:pPr>
            <a:r>
              <a:rPr b="1" lang="en" sz="6000"/>
              <a:t>classroom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4050" y="3688473"/>
            <a:ext cx="4125325" cy="2746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MakerState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hands-on, mastery-based STEAM learning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675" y="2385250"/>
            <a:ext cx="6299699" cy="4182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MakerState - Badge System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engineer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programmer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author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designer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entrepreneur</a:t>
            </a:r>
          </a:p>
          <a:p>
            <a:pPr indent="-4191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artist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3650" y="1874849"/>
            <a:ext cx="4843225" cy="349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9900" y="4073975"/>
            <a:ext cx="1885950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MakerState - Maker Meetups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0875" y="1707049"/>
            <a:ext cx="6624412" cy="496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MakerState - Fall Programming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2550" y="1872062"/>
            <a:ext cx="6238875" cy="46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the Maker Movement?</a:t>
            </a:r>
          </a:p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4800"/>
          </a:p>
          <a:p>
            <a:pPr lvl="0" rtl="0" algn="ctr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4800"/>
              <a:t>“third industrial revolution”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4800"/>
          </a:p>
          <a:p>
            <a:pPr lvl="0" algn="ctr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4800"/>
              <a:t>“everyone a maker”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Makerspaces or hackerspaces</a:t>
            </a:r>
          </a:p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6" name="Shape 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654774"/>
            <a:ext cx="7456209" cy="496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Maker Faire</a:t>
            </a:r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252525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pic>
        <p:nvPicPr>
          <p:cNvPr id="53" name="Shape 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Tools</a:t>
            </a: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57200" y="17180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83333"/>
              <a:buFont typeface="Arial"/>
              <a:buChar char="●"/>
            </a:pPr>
            <a:r>
              <a:rPr lang="en" sz="3600"/>
              <a:t>3D printers</a:t>
            </a:r>
          </a:p>
          <a:p>
            <a:pPr indent="-457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600"/>
              <a:t>laser cutters</a:t>
            </a:r>
          </a:p>
          <a:p>
            <a:pPr indent="-457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600"/>
              <a:t>CNC machines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83333"/>
              <a:buFont typeface="Arial"/>
              <a:buChar char="●"/>
            </a:pPr>
            <a:r>
              <a:rPr lang="en" sz="3600"/>
              <a:t>Arduinos</a:t>
            </a:r>
          </a:p>
          <a:p>
            <a:pPr indent="-4572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600"/>
              <a:t>Raspberry Pis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4175" y="2217850"/>
            <a:ext cx="4435750" cy="340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3D Printing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9399" y="1676397"/>
            <a:ext cx="7313850" cy="48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3D printed record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250" y="2112375"/>
            <a:ext cx="5905500" cy="39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Arduinos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open-source tools for building electronics projects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- hardware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- software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3" y="3734975"/>
            <a:ext cx="3941375" cy="296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9875" y="2447150"/>
            <a:ext cx="3800249" cy="404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Arduino - examples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000" y="2684275"/>
            <a:ext cx="4624049" cy="302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6325" y="2684275"/>
            <a:ext cx="4080475" cy="302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