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7.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8.xml" ContentType="application/inkml+xml"/>
  <Override PartName="/ppt/ink/ink9.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tags/tag1.xml" ContentType="application/vnd.openxmlformats-officedocument.presentationml.tags+xml"/>
  <Override PartName="/ppt/notesSlides/notesSlide192.xml" ContentType="application/vnd.openxmlformats-officedocument.presentationml.notesSlide+xml"/>
  <Override PartName="/ppt/tags/tag2.xml" ContentType="application/vnd.openxmlformats-officedocument.presentationml.tags+xml"/>
  <Override PartName="/ppt/notesSlides/notesSlide193.xml" ContentType="application/vnd.openxmlformats-officedocument.presentationml.notesSlide+xml"/>
  <Override PartName="/ppt/tags/tag3.xml" ContentType="application/vnd.openxmlformats-officedocument.presentationml.tags+xml"/>
  <Override PartName="/ppt/notesSlides/notesSlide194.xml" ContentType="application/vnd.openxmlformats-officedocument.presentationml.notesSlide+xml"/>
  <Override PartName="/ppt/tags/tag4.xml" ContentType="application/vnd.openxmlformats-officedocument.presentationml.tags+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1" r:id="rId2"/>
    <p:sldMasterId id="2147483662" r:id="rId3"/>
    <p:sldMasterId id="2147483690" r:id="rId4"/>
    <p:sldMasterId id="2147483702" r:id="rId5"/>
    <p:sldMasterId id="2147483715" r:id="rId6"/>
    <p:sldMasterId id="2147483727" r:id="rId7"/>
    <p:sldMasterId id="2147483734" r:id="rId8"/>
  </p:sldMasterIdLst>
  <p:notesMasterIdLst>
    <p:notesMasterId r:id="rId289"/>
  </p:notesMasterIdLst>
  <p:sldIdLst>
    <p:sldId id="645" r:id="rId9"/>
    <p:sldId id="712" r:id="rId10"/>
    <p:sldId id="644" r:id="rId11"/>
    <p:sldId id="256" r:id="rId12"/>
    <p:sldId id="358" r:id="rId13"/>
    <p:sldId id="637" r:id="rId14"/>
    <p:sldId id="391" r:id="rId15"/>
    <p:sldId id="613" r:id="rId16"/>
    <p:sldId id="614" r:id="rId17"/>
    <p:sldId id="578" r:id="rId18"/>
    <p:sldId id="615" r:id="rId19"/>
    <p:sldId id="579" r:id="rId20"/>
    <p:sldId id="672" r:id="rId21"/>
    <p:sldId id="580" r:id="rId22"/>
    <p:sldId id="581" r:id="rId23"/>
    <p:sldId id="582" r:id="rId24"/>
    <p:sldId id="583" r:id="rId25"/>
    <p:sldId id="584" r:id="rId26"/>
    <p:sldId id="585" r:id="rId27"/>
    <p:sldId id="586" r:id="rId28"/>
    <p:sldId id="587" r:id="rId29"/>
    <p:sldId id="588" r:id="rId30"/>
    <p:sldId id="590" r:id="rId31"/>
    <p:sldId id="616" r:id="rId32"/>
    <p:sldId id="592" r:id="rId33"/>
    <p:sldId id="593" r:id="rId34"/>
    <p:sldId id="617" r:id="rId35"/>
    <p:sldId id="596" r:id="rId36"/>
    <p:sldId id="597" r:id="rId37"/>
    <p:sldId id="598" r:id="rId38"/>
    <p:sldId id="599" r:id="rId39"/>
    <p:sldId id="600" r:id="rId40"/>
    <p:sldId id="618" r:id="rId41"/>
    <p:sldId id="619" r:id="rId42"/>
    <p:sldId id="602" r:id="rId43"/>
    <p:sldId id="606" r:id="rId44"/>
    <p:sldId id="607" r:id="rId45"/>
    <p:sldId id="608" r:id="rId46"/>
    <p:sldId id="609" r:id="rId47"/>
    <p:sldId id="610" r:id="rId48"/>
    <p:sldId id="611" r:id="rId49"/>
    <p:sldId id="577" r:id="rId50"/>
    <p:sldId id="458" r:id="rId51"/>
    <p:sldId id="263" r:id="rId52"/>
    <p:sldId id="538" r:id="rId53"/>
    <p:sldId id="638" r:id="rId54"/>
    <p:sldId id="532" r:id="rId55"/>
    <p:sldId id="533" r:id="rId56"/>
    <p:sldId id="534" r:id="rId57"/>
    <p:sldId id="535" r:id="rId58"/>
    <p:sldId id="537" r:id="rId59"/>
    <p:sldId id="539" r:id="rId60"/>
    <p:sldId id="713" r:id="rId61"/>
    <p:sldId id="714" r:id="rId62"/>
    <p:sldId id="540" r:id="rId63"/>
    <p:sldId id="541" r:id="rId64"/>
    <p:sldId id="488" r:id="rId65"/>
    <p:sldId id="489" r:id="rId66"/>
    <p:sldId id="393" r:id="rId67"/>
    <p:sldId id="407" r:id="rId68"/>
    <p:sldId id="409" r:id="rId69"/>
    <p:sldId id="410" r:id="rId70"/>
    <p:sldId id="396" r:id="rId71"/>
    <p:sldId id="671" r:id="rId72"/>
    <p:sldId id="411" r:id="rId73"/>
    <p:sldId id="542" r:id="rId74"/>
    <p:sldId id="543" r:id="rId75"/>
    <p:sldId id="559" r:id="rId76"/>
    <p:sldId id="553" r:id="rId77"/>
    <p:sldId id="569" r:id="rId78"/>
    <p:sldId id="556" r:id="rId79"/>
    <p:sldId id="554" r:id="rId80"/>
    <p:sldId id="555" r:id="rId81"/>
    <p:sldId id="560" r:id="rId82"/>
    <p:sldId id="561" r:id="rId83"/>
    <p:sldId id="562" r:id="rId84"/>
    <p:sldId id="563" r:id="rId85"/>
    <p:sldId id="564" r:id="rId86"/>
    <p:sldId id="565" r:id="rId87"/>
    <p:sldId id="544" r:id="rId88"/>
    <p:sldId id="683" r:id="rId89"/>
    <p:sldId id="684" r:id="rId90"/>
    <p:sldId id="685" r:id="rId91"/>
    <p:sldId id="686" r:id="rId92"/>
    <p:sldId id="687" r:id="rId93"/>
    <p:sldId id="688" r:id="rId94"/>
    <p:sldId id="689" r:id="rId95"/>
    <p:sldId id="690" r:id="rId96"/>
    <p:sldId id="691" r:id="rId97"/>
    <p:sldId id="692" r:id="rId98"/>
    <p:sldId id="693" r:id="rId99"/>
    <p:sldId id="694" r:id="rId100"/>
    <p:sldId id="695" r:id="rId101"/>
    <p:sldId id="696" r:id="rId102"/>
    <p:sldId id="697" r:id="rId103"/>
    <p:sldId id="698" r:id="rId104"/>
    <p:sldId id="699" r:id="rId105"/>
    <p:sldId id="700" r:id="rId106"/>
    <p:sldId id="701" r:id="rId107"/>
    <p:sldId id="702" r:id="rId108"/>
    <p:sldId id="703" r:id="rId109"/>
    <p:sldId id="704" r:id="rId110"/>
    <p:sldId id="705" r:id="rId111"/>
    <p:sldId id="706" r:id="rId112"/>
    <p:sldId id="707" r:id="rId113"/>
    <p:sldId id="708" r:id="rId114"/>
    <p:sldId id="709" r:id="rId115"/>
    <p:sldId id="635" r:id="rId116"/>
    <p:sldId id="670" r:id="rId117"/>
    <p:sldId id="715" r:id="rId118"/>
    <p:sldId id="648" r:id="rId119"/>
    <p:sldId id="649" r:id="rId120"/>
    <p:sldId id="650" r:id="rId121"/>
    <p:sldId id="651" r:id="rId122"/>
    <p:sldId id="652" r:id="rId123"/>
    <p:sldId id="653" r:id="rId124"/>
    <p:sldId id="654" r:id="rId125"/>
    <p:sldId id="655" r:id="rId126"/>
    <p:sldId id="656" r:id="rId127"/>
    <p:sldId id="657" r:id="rId128"/>
    <p:sldId id="658" r:id="rId129"/>
    <p:sldId id="666" r:id="rId130"/>
    <p:sldId id="667" r:id="rId131"/>
    <p:sldId id="668" r:id="rId132"/>
    <p:sldId id="662" r:id="rId133"/>
    <p:sldId id="663" r:id="rId134"/>
    <p:sldId id="664" r:id="rId135"/>
    <p:sldId id="669" r:id="rId136"/>
    <p:sldId id="710" r:id="rId137"/>
    <p:sldId id="636" r:id="rId138"/>
    <p:sldId id="711" r:id="rId139"/>
    <p:sldId id="625" r:id="rId140"/>
    <p:sldId id="639" r:id="rId141"/>
    <p:sldId id="640" r:id="rId142"/>
    <p:sldId id="641" r:id="rId143"/>
    <p:sldId id="316" r:id="rId144"/>
    <p:sldId id="319" r:id="rId145"/>
    <p:sldId id="570" r:id="rId146"/>
    <p:sldId id="320" r:id="rId147"/>
    <p:sldId id="321" r:id="rId148"/>
    <p:sldId id="574" r:id="rId149"/>
    <p:sldId id="322" r:id="rId150"/>
    <p:sldId id="575" r:id="rId151"/>
    <p:sldId id="323" r:id="rId152"/>
    <p:sldId id="324" r:id="rId153"/>
    <p:sldId id="673" r:id="rId154"/>
    <p:sldId id="674" r:id="rId155"/>
    <p:sldId id="675" r:id="rId156"/>
    <p:sldId id="676" r:id="rId157"/>
    <p:sldId id="677" r:id="rId158"/>
    <p:sldId id="678" r:id="rId159"/>
    <p:sldId id="679" r:id="rId160"/>
    <p:sldId id="680" r:id="rId161"/>
    <p:sldId id="681" r:id="rId162"/>
    <p:sldId id="682" r:id="rId163"/>
    <p:sldId id="647" r:id="rId164"/>
    <p:sldId id="418" r:id="rId165"/>
    <p:sldId id="576" r:id="rId166"/>
    <p:sldId id="646" r:id="rId167"/>
    <p:sldId id="399" r:id="rId168"/>
    <p:sldId id="400" r:id="rId169"/>
    <p:sldId id="401" r:id="rId170"/>
    <p:sldId id="402" r:id="rId171"/>
    <p:sldId id="403" r:id="rId172"/>
    <p:sldId id="404" r:id="rId173"/>
    <p:sldId id="405" r:id="rId174"/>
    <p:sldId id="406" r:id="rId175"/>
    <p:sldId id="361" r:id="rId176"/>
    <p:sldId id="372" r:id="rId177"/>
    <p:sldId id="373" r:id="rId178"/>
    <p:sldId id="374" r:id="rId179"/>
    <p:sldId id="375" r:id="rId180"/>
    <p:sldId id="376" r:id="rId181"/>
    <p:sldId id="377" r:id="rId182"/>
    <p:sldId id="378" r:id="rId183"/>
    <p:sldId id="379" r:id="rId184"/>
    <p:sldId id="380" r:id="rId185"/>
    <p:sldId id="381" r:id="rId186"/>
    <p:sldId id="382" r:id="rId187"/>
    <p:sldId id="383" r:id="rId188"/>
    <p:sldId id="384" r:id="rId189"/>
    <p:sldId id="385" r:id="rId190"/>
    <p:sldId id="386" r:id="rId191"/>
    <p:sldId id="387" r:id="rId192"/>
    <p:sldId id="388" r:id="rId193"/>
    <p:sldId id="642" r:id="rId194"/>
    <p:sldId id="643" r:id="rId195"/>
    <p:sldId id="362" r:id="rId196"/>
    <p:sldId id="359" r:id="rId197"/>
    <p:sldId id="360" r:id="rId198"/>
    <p:sldId id="363" r:id="rId199"/>
    <p:sldId id="364" r:id="rId200"/>
    <p:sldId id="365" r:id="rId201"/>
    <p:sldId id="366" r:id="rId202"/>
    <p:sldId id="367" r:id="rId203"/>
    <p:sldId id="368" r:id="rId204"/>
    <p:sldId id="369" r:id="rId205"/>
    <p:sldId id="370" r:id="rId206"/>
    <p:sldId id="325" r:id="rId207"/>
    <p:sldId id="326" r:id="rId208"/>
    <p:sldId id="327" r:id="rId209"/>
    <p:sldId id="328" r:id="rId210"/>
    <p:sldId id="329" r:id="rId211"/>
    <p:sldId id="330" r:id="rId212"/>
    <p:sldId id="331" r:id="rId213"/>
    <p:sldId id="332" r:id="rId214"/>
    <p:sldId id="333" r:id="rId215"/>
    <p:sldId id="334" r:id="rId216"/>
    <p:sldId id="335" r:id="rId217"/>
    <p:sldId id="336" r:id="rId218"/>
    <p:sldId id="337" r:id="rId219"/>
    <p:sldId id="338" r:id="rId220"/>
    <p:sldId id="339" r:id="rId221"/>
    <p:sldId id="340" r:id="rId222"/>
    <p:sldId id="341" r:id="rId223"/>
    <p:sldId id="342" r:id="rId224"/>
    <p:sldId id="343" r:id="rId225"/>
    <p:sldId id="344" r:id="rId226"/>
    <p:sldId id="345" r:id="rId227"/>
    <p:sldId id="346" r:id="rId228"/>
    <p:sldId id="347" r:id="rId229"/>
    <p:sldId id="348" r:id="rId230"/>
    <p:sldId id="349" r:id="rId231"/>
    <p:sldId id="350" r:id="rId232"/>
    <p:sldId id="351" r:id="rId233"/>
    <p:sldId id="352" r:id="rId234"/>
    <p:sldId id="353" r:id="rId235"/>
    <p:sldId id="354" r:id="rId236"/>
    <p:sldId id="355" r:id="rId237"/>
    <p:sldId id="356" r:id="rId238"/>
    <p:sldId id="357" r:id="rId239"/>
    <p:sldId id="420" r:id="rId240"/>
    <p:sldId id="421" r:id="rId241"/>
    <p:sldId id="422" r:id="rId242"/>
    <p:sldId id="423" r:id="rId243"/>
    <p:sldId id="424" r:id="rId244"/>
    <p:sldId id="425" r:id="rId245"/>
    <p:sldId id="426" r:id="rId246"/>
    <p:sldId id="427" r:id="rId247"/>
    <p:sldId id="428" r:id="rId248"/>
    <p:sldId id="429" r:id="rId249"/>
    <p:sldId id="430" r:id="rId250"/>
    <p:sldId id="431" r:id="rId251"/>
    <p:sldId id="432" r:id="rId252"/>
    <p:sldId id="433" r:id="rId253"/>
    <p:sldId id="434" r:id="rId254"/>
    <p:sldId id="435" r:id="rId255"/>
    <p:sldId id="436" r:id="rId256"/>
    <p:sldId id="441" r:id="rId257"/>
    <p:sldId id="443" r:id="rId258"/>
    <p:sldId id="444" r:id="rId259"/>
    <p:sldId id="445" r:id="rId260"/>
    <p:sldId id="446" r:id="rId261"/>
    <p:sldId id="447" r:id="rId262"/>
    <p:sldId id="448" r:id="rId263"/>
    <p:sldId id="449" r:id="rId264"/>
    <p:sldId id="450" r:id="rId265"/>
    <p:sldId id="451" r:id="rId266"/>
    <p:sldId id="452" r:id="rId267"/>
    <p:sldId id="453" r:id="rId268"/>
    <p:sldId id="454" r:id="rId269"/>
    <p:sldId id="455" r:id="rId270"/>
    <p:sldId id="456" r:id="rId271"/>
    <p:sldId id="457" r:id="rId272"/>
    <p:sldId id="459" r:id="rId273"/>
    <p:sldId id="527" r:id="rId274"/>
    <p:sldId id="528" r:id="rId275"/>
    <p:sldId id="529" r:id="rId276"/>
    <p:sldId id="530" r:id="rId277"/>
    <p:sldId id="566" r:id="rId278"/>
    <p:sldId id="567" r:id="rId279"/>
    <p:sldId id="568" r:id="rId280"/>
    <p:sldId id="620" r:id="rId281"/>
    <p:sldId id="621" r:id="rId282"/>
    <p:sldId id="622" r:id="rId283"/>
    <p:sldId id="626" r:id="rId284"/>
    <p:sldId id="627" r:id="rId285"/>
    <p:sldId id="628" r:id="rId286"/>
    <p:sldId id="629" r:id="rId287"/>
    <p:sldId id="630" r:id="rId28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FFCC"/>
    <a:srgbClr val="FFCC99"/>
    <a:srgbClr val="008000"/>
    <a:srgbClr val="0000FF"/>
    <a:srgbClr val="CCEC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6" d="100"/>
          <a:sy n="76" d="100"/>
        </p:scale>
        <p:origin x="-90" y="-90"/>
      </p:cViewPr>
      <p:guideLst>
        <p:guide orient="horz" pos="2160"/>
        <p:guide pos="2880"/>
      </p:guideLst>
    </p:cSldViewPr>
  </p:slideViewPr>
  <p:notesTextViewPr>
    <p:cViewPr>
      <p:scale>
        <a:sx n="1" d="1"/>
        <a:sy n="1" d="1"/>
      </p:scale>
      <p:origin x="0" y="0"/>
    </p:cViewPr>
  </p:notesTextViewPr>
  <p:sorterViewPr>
    <p:cViewPr>
      <p:scale>
        <a:sx n="100" d="100"/>
        <a:sy n="100" d="100"/>
      </p:scale>
      <p:origin x="0" y="1817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226" Type="http://schemas.openxmlformats.org/officeDocument/2006/relationships/slide" Target="slides/slide218.xml"/><Relationship Id="rId247" Type="http://schemas.openxmlformats.org/officeDocument/2006/relationships/slide" Target="slides/slide239.xml"/><Relationship Id="rId107" Type="http://schemas.openxmlformats.org/officeDocument/2006/relationships/slide" Target="slides/slide99.xml"/><Relationship Id="rId268" Type="http://schemas.openxmlformats.org/officeDocument/2006/relationships/slide" Target="slides/slide260.xml"/><Relationship Id="rId289" Type="http://schemas.openxmlformats.org/officeDocument/2006/relationships/notesMaster" Target="notesMasters/notesMaster1.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258" Type="http://schemas.openxmlformats.org/officeDocument/2006/relationships/slide" Target="slides/slide250.xml"/><Relationship Id="rId279" Type="http://schemas.openxmlformats.org/officeDocument/2006/relationships/slide" Target="slides/slide271.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290" Type="http://schemas.openxmlformats.org/officeDocument/2006/relationships/presProps" Target="presProps.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269" Type="http://schemas.openxmlformats.org/officeDocument/2006/relationships/slide" Target="slides/slide261.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280" Type="http://schemas.openxmlformats.org/officeDocument/2006/relationships/slide" Target="slides/slide272.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291" Type="http://schemas.openxmlformats.org/officeDocument/2006/relationships/viewProps" Target="viewProps.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13" Type="http://schemas.openxmlformats.org/officeDocument/2006/relationships/slide" Target="slides/slide205.xml"/><Relationship Id="rId218" Type="http://schemas.openxmlformats.org/officeDocument/2006/relationships/slide" Target="slides/slide210.xml"/><Relationship Id="rId234" Type="http://schemas.openxmlformats.org/officeDocument/2006/relationships/slide" Target="slides/slide226.xml"/><Relationship Id="rId239"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1.xml"/><Relationship Id="rId250" Type="http://schemas.openxmlformats.org/officeDocument/2006/relationships/slide" Target="slides/slide242.xml"/><Relationship Id="rId255" Type="http://schemas.openxmlformats.org/officeDocument/2006/relationships/slide" Target="slides/slide247.xml"/><Relationship Id="rId271" Type="http://schemas.openxmlformats.org/officeDocument/2006/relationships/slide" Target="slides/slide263.xml"/><Relationship Id="rId276" Type="http://schemas.openxmlformats.org/officeDocument/2006/relationships/slide" Target="slides/slide268.xml"/><Relationship Id="rId292" Type="http://schemas.openxmlformats.org/officeDocument/2006/relationships/theme" Target="theme/theme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slide" Target="slides/slide195.xml"/><Relationship Id="rId208" Type="http://schemas.openxmlformats.org/officeDocument/2006/relationships/slide" Target="slides/slide200.xml"/><Relationship Id="rId229" Type="http://schemas.openxmlformats.org/officeDocument/2006/relationships/slide" Target="slides/slide221.xml"/><Relationship Id="rId19" Type="http://schemas.openxmlformats.org/officeDocument/2006/relationships/slide" Target="slides/slide11.xml"/><Relationship Id="rId224" Type="http://schemas.openxmlformats.org/officeDocument/2006/relationships/slide" Target="slides/slide216.xml"/><Relationship Id="rId240" Type="http://schemas.openxmlformats.org/officeDocument/2006/relationships/slide" Target="slides/slide232.xml"/><Relationship Id="rId245" Type="http://schemas.openxmlformats.org/officeDocument/2006/relationships/slide" Target="slides/slide237.xml"/><Relationship Id="rId261" Type="http://schemas.openxmlformats.org/officeDocument/2006/relationships/slide" Target="slides/slide253.xml"/><Relationship Id="rId266" Type="http://schemas.openxmlformats.org/officeDocument/2006/relationships/slide" Target="slides/slide258.xml"/><Relationship Id="rId287" Type="http://schemas.openxmlformats.org/officeDocument/2006/relationships/slide" Target="slides/slide279.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282" Type="http://schemas.openxmlformats.org/officeDocument/2006/relationships/slide" Target="slides/slide274.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slide" Target="slides/slide211.xml"/><Relationship Id="rId3" Type="http://schemas.openxmlformats.org/officeDocument/2006/relationships/slideMaster" Target="slideMasters/slideMaster3.xml"/><Relationship Id="rId214" Type="http://schemas.openxmlformats.org/officeDocument/2006/relationships/slide" Target="slides/slide206.xml"/><Relationship Id="rId230" Type="http://schemas.openxmlformats.org/officeDocument/2006/relationships/slide" Target="slides/slide222.xml"/><Relationship Id="rId235" Type="http://schemas.openxmlformats.org/officeDocument/2006/relationships/slide" Target="slides/slide227.xml"/><Relationship Id="rId251" Type="http://schemas.openxmlformats.org/officeDocument/2006/relationships/slide" Target="slides/slide243.xml"/><Relationship Id="rId256" Type="http://schemas.openxmlformats.org/officeDocument/2006/relationships/slide" Target="slides/slide248.xml"/><Relationship Id="rId277" Type="http://schemas.openxmlformats.org/officeDocument/2006/relationships/slide" Target="slides/slide269.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72" Type="http://schemas.openxmlformats.org/officeDocument/2006/relationships/slide" Target="slides/slide264.xml"/><Relationship Id="rId293"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slide" Target="slides/slide212.xml"/><Relationship Id="rId225" Type="http://schemas.openxmlformats.org/officeDocument/2006/relationships/slide" Target="slides/slide217.xml"/><Relationship Id="rId241" Type="http://schemas.openxmlformats.org/officeDocument/2006/relationships/slide" Target="slides/slide233.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262" Type="http://schemas.openxmlformats.org/officeDocument/2006/relationships/slide" Target="slides/slide254.xml"/><Relationship Id="rId283" Type="http://schemas.openxmlformats.org/officeDocument/2006/relationships/slide" Target="slides/slide27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image" Target="../media/image171.png"/></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10T19:38:29.685"/>
    </inkml:context>
    <inkml:brush xml:id="br0">
      <inkml:brushProperty name="width" value="0.05292" units="cm"/>
      <inkml:brushProperty name="height" value="0.05292" units="cm"/>
      <inkml:brushProperty name="color" value="#FF0000"/>
    </inkml:brush>
  </inkml:definitions>
  <inkml:trace contextRef="#ctx0" brushRef="#br0">6003 5655,'-25'-49,"0"-1,-24 1,-1-26,-25 50,1-24,0-1,-26 25,1 1,-25 24,0 0,0 24,0 1,0 25,25-1,-25 1,49 24,1 1,24-1,1 1,49-1,0 1,49-1,1-24,49 24,0-24,25-1,25-24,0 25,25-26,-1 1,1-50,0 25,-25-49,24-1,-24-24,-25-25,-25-1,0-24,-49-25,-25 1,-25-1,-50 25,-24 0,-75 49,0 51,-74 24,-25 74,-50 50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10T19:47:06.881"/>
    </inkml:context>
    <inkml:brush xml:id="br0">
      <inkml:brushProperty name="width" value="0.05292" units="cm"/>
      <inkml:brushProperty name="height" value="0.05292" units="cm"/>
      <inkml:brushProperty name="color" value="#FF0000"/>
    </inkml:brush>
  </inkml:definitions>
  <inkml:trace contextRef="#ctx0" brushRef="#br0">13891 13246,'0'0,"0"0,0 0,0-25,0 0,0 25,0-25,0 25,0-25,0 1,0-1,0 25,0-25,0 0,0-24,0 24,24 0,-24 0,0 0,0-24,-24 24,24 0,0 0,0 1,0-1,0 0,0 0,0 0,0 25,0-24,0 24,0 0,0 0,0-25,0 25,0 0,24 0,-24 0,25 0,0 0,0 0,0 0,-1 0,1 0,0 0,0 0,0 0,-1 0,1 0,0 0,0 0,0 0,-1 0,1 0,25 0,-25 0,0 0,-1 0,26 0,0 0,-1 0,-24 0,25 0,-1 0,1 0,-1-25,1 25,0 0,-1 0,1-25,-1 25,1-25,0 25,-1-24,1 24,-1 0,-24-25,25 25,0 0,-26 0,1 0,25 0,-1 0,1 0,-25 0,24 0,-24 0,25 0,-25 0,24 25,1-25,-25 0,-1 0,26 0,-25 24,0-24,24 0,-24 25,0-25,0 0,24 25,-24-25,0 0,0 25,-1-25,1 0,25 0,-25 25,0-25,24 24,-24-24,0 0,24 25,-24-25,0 0,0 0,24 0,-24 0,0 0,0 0,24 0,-24 0,0 0,25 0,-26 0,1 0,0 0,25 0,-26 0,1 0,0 0,0 0,0 0,-25 0,24 0,1 0,-25 0,25 0,-25 25,25-25,-25 0,25 0,-25 0,24 0,-24 0,0 0,25 0,-25 0,0 0,0 0,25 0,-25 0,25 0,-25 0,0-25,0 25,25 0,-25 0,24 0,1-25,-25 25,50 0,-25-24,0 24,-1 0,26-25,-25 25,0 0,24-25,-24 25,0-25,0 25,-1-25,1 25,0 0,0-24,-25 24,0 0,0 0,25 0,-25 0,0 0,0 0,0 0,0 0,0 0,0 0,0 0,0 0,0 24,0-24,-25 0,25 0,0 25,0-25,-25 25,25 0,-25-25,25 25,0-1,-25 1,25 0,-24 0,24 24,0-24,-25 0,25 25,0-1,0-24,0 0,0 24,0-24,0 0,25 0,-25-25,0 0,0 0,24 25,-24-25,0 24,0-24,25 0</inkml:trace>
  <inkml:trace contextRef="#ctx0" brushRef="#br0" timeOffset="3072.1757">17959 13568,'0'0,"0"0,0 25,0-25,-25 25,25 0,0-1,0 1,0 25,0-25,0 24,0 1,0-1,0 1,0 0,0 24,0-49,0 49,0-24,0-25,0 24,0-24,0 0,0 0,0 0,0-25,0 24,0-24,0 25,0-25,0 0,0 0,0 25,0-25,0 0,25 0,-25 0,24 25,-24-25,0 0,25 0,0 0,-25 0,25 0,-25 0,25 0,-1 0,1 25,0-25,-25 0,50 0,-26 0,-24 0,50 0,-25 0,0 0,-1 0,26 0,-25 0,0 0,24 0,-24 0,25-25,-1 25,1 0,-25 0,24 0,1 0,0 0,-1 0,-24-25,25 25,-1 0,1 0,-25 0,24 0,-24 0,25-25,-26 25,26 0,-25 0,24 0,1 0,-25 0,24 0,1 0,-25 0,25-25,-1 25,1 0,-1 0,-24-24,25 24,-1 0,1-25,24 25,-24 0,0-25,-1 25,1 0,-1-25,1 25,0-25,-1 25,26-25,-26 25,1 0,-1 0,1-24,25 24,-26 0,1 24,-1-24,-24 0,25 25,-1 0,1-25,-25 25,24-25,1 25,0-25,-26 25,26-25,0 0,-26 0,1 24,0-24,25 0,-50 0,24 0,1 25,-25-25,25 0,-25 0,0 0,0 0,25 0,-25 0,25 0,-25-25,0 25,24 0,-24 0,25-24,-25 24,0 0,25 0,-25-25,0 25,0-25,25 0,-25 0,25-24,-25 24,0-25,0 1,0-1,0 0,0 1,0-1,0 1,0-1,0 0,0 26,0-1,0-25,0 25,0-24,25 24,-25 25,0-25,0 25,-25 0,25 0,0 0,0 25,0-25</inkml:trace>
  <inkml:trace contextRef="#ctx0" brushRef="#br0" timeOffset="35083.0066">2778 12874,'-25'0,"25"-25,-24 50,-1-50,0 50,0-25,0 24,0 1,1 25,-26-1,25 1,-24 0,24 24,0 1,0 24,0-25,1 25,24 1,0-1,24-25,1 25,25-24,-1-1,26-24,-1-1,1-49,-1 0,1 0,24-49,-25 24,1-49,-1-1,-24 1,-1-25,-24-1,-25 26,25-50,-50 25,0 0,-24-1,-1 1,0 0,-49 49,25-24,-1 24,1 25,0 1,-1 24,1 0,49 24,-25-24,25 50,1-25</inkml:trace>
  <inkml:trace contextRef="#ctx0" brushRef="#br0" timeOffset="35342.0214">2877 13618,'25'25,"0"-1,0-24,0 25,24 0,-24 0,0 0,0-1,-1 1,1 0,0 0,-25 24,25-24,-25 25,0-25,25 24</inkml:trace>
  <inkml:trace contextRef="#ctx0" brushRef="#br0" timeOffset="39816.2773">8111 13519,'0'-25,"-25"0,25 0,-24 0,-1 25,0-24,0 24,0 0,0 0,1 0,-1 24,0-24,0 25,0 25,-24-1,24 1,0 24,0 1,-24 24,24 0,25 0,-25 1,25 24,0-25,25-25,0 1,0-1,24-24,26-25,-26-25,26 0,-1-25,25-25,-24 1,-1-51,1 26,-1-25,-24 24,-1-24,1-25,-25 50,-25-26,0 1,-25 25,0-1,0 1,-24 24,-1 26,0-1,1 0,-1 25,1 0,-1 0,25 25,0-25,-24 49,49-49</inkml:trace>
  <inkml:trace contextRef="#ctx0" brushRef="#br0" timeOffset="40064.2915">8086 14064,'0'25,"25"0,0 0,-25-1,25 26,24-25,-24 0,25 24,-25-24,24 0,-24 0,25 0,-26-1,1 1,-25 0,25-25,0 25</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10T20:08:52.165"/>
    </inkml:context>
    <inkml:brush xml:id="br0">
      <inkml:brushProperty name="width" value="0.05292" units="cm"/>
      <inkml:brushProperty name="height" value="0.05292" units="cm"/>
      <inkml:brushProperty name="color" value="#FF0000"/>
    </inkml:brush>
    <inkml:context xml:id="ctx1">
      <inkml:inkSource xml:id="inkSrc12">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5-06-10T20:19:28.958"/>
    </inkml:context>
  </inkml:definitions>
  <inkml:trace contextRef="#ctx0" brushRef="#br0">6424 5184,'0'0,"0"0,0 0,0 0,0 0,0 0,0 0,0 0,0 0,0 0,0 0,0 0,0 0,0 0,0 0,0 0,0 0,0 0,0 0,0 0,0 0,0 0,0 0,-24 25,24-25,0 0,-25 25,0-25,25 25,-25-25,0 24,25 1,-24 25,-1-25,25-1,-25 26,0 0,0-1,25 1,-24 24,-1-24,25 24,0 1,-25-26,25 26,-25-1,25 1,0-26,-25 26,25-1,0-24,0 24,0-24,-24 24,24 0,0-24,0 24,0 1,24-25,-24 24,0-24,0-1,0 1,25-1,-25-24,25 25,-25-25,25 24,-25-24,25 0,-25 0,24-1,-24 1,25 0,0-25,-25 25,25 0,-25-25,0 24,25 1,-25 0,24-25,-24 25,0-25,0 0,0 0,0 0,25 25,-25-25,0 0,0 0,0 0,0 0,0 0,0 0,0 0,0 0,0 0,0 0,0 0,0 0,0 0,0 0,0 0,0 0,0 0,0 0,0 0,0 0,0 0,0 0,0 0,0 0,0 0,0 0,0 0,0 0,-25 0,25 0,0 0,0 0,0 0,-24 0,-1 0,25 0,-25 0,25 24,-25-24,0 25,25-25,-24 25,-1 0,25 0,-25-1,25 1,-25-25,25 50,-25-25,25 24,-24-24,24 0,0 25,-25-1,25 1,0-25,-25 24,25 1,-25-1,25-24,0 25,0-1,0 1,-25 0,25-1,0 1,0-25,-24 24,24 26,0-26,0-24,0 25,0-1,24 1,-24 0,0-1,25 1,-25-1,0 1,0 0,25-1,-25 1,25-1,-25 1,0 0,25-1,-25-24,24 0,-24 0,25 24,-25-24,25 0,0 0,-25-1,25 1,-1 0,-24 0,25-25,0 25,-25-1,0-24,25 25,-25 0,0-25,25 25,-25-25,24 25,-24-25,0 0,0 0,25 25,-25-25,0 0,0 0,25 24,-25-24,0 0,0 0,0 0,0 0,0 0,0 0,0 0,0 0,0 0,0 0,0 0,0 0,-25 0,25-24,-25 24,25 0,-24 0,-1 0,0 0,25 0,-50 0,50 0,-49 0,24 24,0-24,0 25,1-25,24 25,-25 0,0 0,0-1,25 26,-25-25,25 24,-24 1,24 0,-25-1,25 1,-25 24,25 1,0-1,0 0,0 1,0-1,0 1,0-26,0 26,0-1,0-24,25 24,-25-24,25-1,-1 1,1 0,-25-1,50 1,-50-1,25 1,-1-25,1 24,0 1,0-25,24 0,-49-1,25 26,0-25,0 0,0-1,-1 1,-24 0,25 0,0 0,-25 0,25-25,-25 24,25 1,-25-25,0 0,24 25,-24-25,0 0,0 25,0-25,25 0,-25 0,0 25,0-25,0 0,0 0,0 0,0 0</inkml:trace>
  <inkml:trace contextRef="#ctx0" brushRef="#br0" timeOffset="1710.0978">6573 12254,'0'0,"0"0,-25 0,25 0,0 0,0 0,0 0,0 0,0 0,0 0,0 0,0 0,0 0,25 0,-25 0,0-25,25 25,-25-25,25 25,-25-25,25 25,-25 0,0 0,0-25,0 25,0 0,0 0,0 0,0 0,0 0,0 0,0 0,0 0,0 0,0 0,0 0,0 0,0 0,0 0,0 0,0 0,24 25,-24-25,0 25,0 0,0 0,0-25,0 24,0 1,0 0,0 0,0 0,0-25,0 24,0 1,0 0,0-25,0 0,0 25,0 0,0-25,0 24,0-24,0 0,0 0,0 0,0 0,0 0,0 0,0 0,0 0,0 0,0 0,25-24</inkml:trace>
  <inkml:trace contextRef="#ctx0" brushRef="#br0" timeOffset="2637.1509">6548 12551,'-24'0,"24"0,0 0,0 0,0 25,0-25,-25 0,25 0,0 0,0 0,0 0,0 0,0 0,0 0,0 0,0 0,0 0,0 0,0 0,0 0,0 0,0 0,0 0,0 0,0 0,0 0,25 0,-25 0,24 0,1-25,-25 25,25 0,-25 0,25 0,0 0,-1 0,1 0,-25 0,25 0,-25 0,25 0,0 0,-25 0,24 0,-24 0,25 0,-25 0,0 0,0 0,0 0,0 0,0 0,0 0,0 0,25 0,-25 0,0 0,0 0,0 0,0 0,0 0,0 0,0 0,0 0,0 0,0 0,0 0,0 0,0 0,0 0,0 0,0 0,0 0,0 0,0 0,0 0,0 0,0 0,0 0,0 0,0 0,0 0,0 0,0 0,0 25,0-25,0 0,0 0</inkml:trace>
  <inkml:trace contextRef="#ctx0" brushRef="#br0" timeOffset="122341.9976">16644 12179,'0'0,"0"0,-25 0,25 0,-25 0,25 0,0 0,0 0,0 0,0 0,25-25,-25 25,0-25,0 25,25-24,0 24,-25-25,25 25,-1 0,-24-25,25 25,-25 0,25 0,-25 0,0 0,25 0,-25 0,0 25,0 0,0-1,0-24,0 50,-25-25,25 25,-25-26,0 1,25 25,-24-1,-1-24,25 0,-25 0,0 0,25-25,0 24,0-24,0 0,0 0,0 0,0 0,0 0,25 0,-25 0,25 0,0 0,-1 0,1 0,0 0,0 0,0 0,-1 0,1 0,0 0,0 0,0 0,-25 0,24 25,-24-25,0 0,0 0,0 0,0 0,0 0,0 0,0 0,0 0,0 0,0 0,0 0,0 0,0 0,0-25</inkml:trace>
  <inkml:trace contextRef="#ctx0" brushRef="#br0" timeOffset="137382.8579">8260 5953,'0'0,"0"0,0 0,0 0,0 0,0 0,0 0,0 0,0 0,0 0,0 0,0 0,25 0,0 25,-25-25,24 0,-24 0,25 0,-25 0,25 0,-25 0,25 25,-25-25,25-25,-25 25,0 0,0-25,0 25</inkml:trace>
  <inkml:trace contextRef="#ctx0" brushRef="#br0" timeOffset="137974.8918">8582 5755,'0'0,"0"24,0-24,0 0,-24 25,24-25,24 25,-24 0,0 0,0 0,0-1,0 1,0 25,0-25,0-1,25 1,-25 0,0 0,0 0,0-1,0 1,0-25,0 25,0-25,0 25,0-25,0 0,0 0,0 0,0 25,0-25,0 0,0 0,0 0,0 0,0 0,0 0,0 24,0-24,0 0,0 0,0-24,0 24</inkml:trace>
  <inkml:trace contextRef="#ctx0" brushRef="#br0" timeOffset="140307.0251">15751 13097,'0'0,"0"0,0 0,0 0,0 0,0 0,0 0,0 0,0 0,0 0,25 0,0 0,-1-25,1 25,0 0,0 0,-25 0,25 0,-1 0,1 0,-25 0,25 0,-25 0,0 0,25 0,-25 0,0 0,0 0,0 0,0 0,0 0,0 0,0 0,0 0,0 0,0 0,-25 0</inkml:trace>
  <inkml:trace contextRef="#ctx0" brushRef="#br0" timeOffset="140931.0608">16173 12799,'0'0,"0"0,0 0,0 0,0 0,0 0,0 0,0 0,0 0,0 0,0 0,0 0,0 0,0 0,0 0,0 0,0 0,0 0,0 25,0 0,0-25,0 49,0-24,0 0,0 0,0 24,0 1,0-25,0 24,0-24,0 25,0-25,0 0,0-25,0 24,0 1,0-25,0 0,0 25,0-25,0 0,0 0,0 0,0 0,0 0,0 0,0 0,0 25,0-25,0 0</inkml:trace>
  <inkml:trace contextRef="#ctx0" brushRef="#br0" timeOffset="626458.8314">15776 8235,'0'0,"-25"0,25 0,0 0,0 0,0 25,0-25,0 0,0 0,0 25,0-25,25 0,0 25,-25-25,24 0,1 0,-25 0,0 24,25-24,-25 0,25 0,-25 0,0 0,0 0,0 0,0-24</inkml:trace>
  <inkml:trace contextRef="#ctx0" brushRef="#br0" timeOffset="627443.8878">16049 8136,'0'-25,"0"25,24-25,-24 25,0-24,25 24,-25-25,0 0,25 25,-25 0,0-25,0 25,25 0,-25 0,0 0,0 0,0 0,0 0,0 25,0 0,25-25,-25 25,0-1,0 1,-25 25,25-50,0 49,-25-24,0 0,25 0,-25 0,1-1,-1 1,25 0,-25 0,0 0,25-1,-25 1,25-25,-24 25,24-25,0 0,0 0,0 0,0 0,24 0,1-25,-25 25,25 0,0 0,0 0,-1 25,1-25,-25 0,25 0,0 0,0 0,-1 0,-24 0,0 0,25 0,-25 0,0 0,0 0,0 0,0 0,0 0,0 0,0 0,0 0,0 0,0 0,0 0,0 0,0 0</inkml:trace>
  <inkml:trace contextRef="#ctx0" brushRef="#br0" timeOffset="635345.3397">8136 8334,'0'0,"0"0,0-24,0 24,0 0,0 0,0 0,25 0,-25 0,0 0,25 0,-1 0,-24 0,25 0,0 0,-25 0,25 0,0 0,-1 0,-24 0,25 0,-25 0,0-25,0 25,25 0</inkml:trace>
  <inkml:trace contextRef="#ctx0" brushRef="#br0" timeOffset="636278.3931">8434 8086,'0'0,"0"0,0 0,0 0,24-24,-24 24,25-25,-25 25,25-25,-25 25,25-25,-25 25,25 0,-25 0,24-25,-24 25,25 25,-25-25,25 0,-25 0,25 25,-25 0,25 0,-25-1,0 1,0 0,0 0,-25-25,25 49,-25-24,0 0,0 0,1 0,-1-1,25 1,0-25,0 25,0 0,0-25,25 25,-25-25,24 24,1 1,0-25,0 25,-25 0,25-25,-1 25,-24-1,0 1,-24 0,24 0,-25 0,0-25,0 24,0-24,1 25,-1-25,-25 0,50 0,-25 0,1 0,-1 0,0 0,25-25,0 25,0 0,-25 0,25 0,0 0,0 0,0 0,0 0,0 0,0 0</inkml:trace>
  <inkml:trace contextRef="#ctx1" brushRef="#br0">11566 12015 0</inkml:trace>
  <inkml:trace contextRef="#ctx1" brushRef="#br0" timeOffset="102.0059">11594 12051 0,'0'0'0,"106"0"0,-48 0 0</inkml:trace>
  <inkml:trace contextRef="#ctx1" brushRef="#br0" timeOffset="251.0144">12328 12177 0,'0'0'0,"0"0"0,0 0 0</inkml:trace>
  <inkml:trace contextRef="#ctx0" brushRef="#br0" timeOffset="645241.9058">10641 8359,'0'0,"-25"0,25 0,0 0,0 0,0 0,0 0,-24 0,24 0,0 0,0 0,0 0,0 0,0 0,0 0,24 0,-24 0,25 0,-25 25,25-25,-25 0,25 0,-25 0,25 0,-25 0,0 0,0 0,24 25,-24-25,0 0,0 0,0 0</inkml:trace>
  <inkml:trace contextRef="#ctx0" brushRef="#br0" timeOffset="645929.9451">10988 8086,'0'0,"0"0,0 0,0 0,0 0,-24 25,24-25,0 25,-25-25,25 25,0-25,-25 25,25-25,0 24,0 1,0-25,-25 25,25-25,25 25,-25-25,0 0,0 25,25-25,-25 24,25-24,-25 0,0 0,24 0,-24 0,25 0,-25 0,0 0,0 0,25 0,-25 0,0 0,0 0,0 0,0 0</inkml:trace>
  <inkml:trace contextRef="#ctx0" brushRef="#br0" timeOffset="646398.9719">11137 8086,'0'0,"0"0,0 0,-25-24,25 24,0 0,0 0,0 24,0-24,-24 25,24 0,0 0,0 0,0-1,0 26,0 0,0-26,-25 26,25-25,0 24,0 1,0-50,0 50,0-26,0 1,0-25,0 25,0 0,0-25,0 0,0 0,0 0,0 0,0 0,0 0,0 0,0 0</inkml:trace>
  <inkml:trace contextRef="#ctx0" brushRef="#br0" timeOffset="647326.025">13320 8458,'0'0,"0"0,0 0,25 0,-25 0,0 0,0 25,25-25,0 0,-25-25,0 25,24 0,1 0,-25 0,25-24,-25 24,25 0,-25-25,0 25</inkml:trace>
  <inkml:trace contextRef="#ctx0" brushRef="#br0" timeOffset="647861.0556">13543 8235,'0'0,"0"0,0 0,0 0,0 25,0-25,-24 25,24-25,0 25,0-25,0 0,0 0,0 24,0-24,0 0,0 0,24 25,-24-25,25 0,-25 0,0 0,0 0,0 0,0 0,25 0,0 0,-25 0,0-25,0 25,25 0</inkml:trace>
  <inkml:trace contextRef="#ctx0" brushRef="#br0" timeOffset="648378.0851">13767 8086,'-25'25,"25"-25,0 0,0 25,0-25,0 25,0-25,-25 0,25 25,0-25,0 24,0 1,0 0,0 0,0 0,0-1,0 1,0 0,0 25,0-26,0 1,0 0,25 0,-25-25,0 25,-25-25,25 0,0 24,0-24,0 0,0 0,0 0,0 0,0 0,0 0</inkml:trace>
  <inkml:trace contextRef="#ctx1" brushRef="#br0" timeOffset="12778.7309">17145 12258 0,'0'0'0,"0"0"0,0 0 0,0 0 0,0 0 0,0 0 0,-96-161 0,96 161 0,0 0 0,0 0 0,-29-58 0,29 58 0,0 0 0,0-46 0,0 46 0,-10-58 0,-67-115 0,19 104 0,58 69 0,-48 0 0,9 0 0</inkml:trace>
  <inkml:trace contextRef="#ctx1" brushRef="#br0" timeOffset="12936.74">16798 11658 0</inkml:trace>
  <inkml:trace contextRef="#ctx0" brushRef="#br0" timeOffset="671287.3955">18331 8285,'0'0,"0"0,0 0,0 0,0 0,0 0,0 0,24 25,-24-25,25 24,0-24,-25 0,25 0,-25 25,25-25,-25 0,0 0,0 25,0-25,24 0,-24 0,25 0,-25 0,0-25</inkml:trace>
  <inkml:trace contextRef="#ctx0" brushRef="#br0" timeOffset="672289.4528">18728 8161,'0'0,"0"0,0 0,0 0,-25 0,25 0,0 0,-25 0,25 0,-25 0,0 0,25 0,-49 25,49-25,0 0,0 0,0 0,0 0,0 0,0 24,0-24,0 25,0-25,0 25,0 0,0 0,0-1,0-24,0 25,0-25,0 25,0-25,25 0,-25 0,0 0,0 0,24 0,-24 0,0-25,0 25,25 0,0 0,-25 0,0 0,25 0,-25 0,0 0,25 0,-1 25,-24-25,0 25,0 0,25-1,-25 1,0 0,0 0,0 0,0-1,0 1,-25 0,25 0,-24-25,24 25,-25-25,25 0,-25 24,25-24,-25 0,25 0,-25-24,25 24,0 0,0 0,0 0,-24 0,24 0,0 0,0 0,0 0,0 0,0 0,0 0,0 0</inkml:trace>
  <inkml:trace contextRef="#ctx0" brushRef="#br0" timeOffset="686207.2488">18355 13072,'0'0,"0"0,0 0,0 0,0 0,0 0,0 0,0 25,25-25,-25 0,25 0,-25 0,25 0,-25 0,25 25,-25-25,0 0,24 0,-24 0,25-25,-25 25</inkml:trace>
  <inkml:trace contextRef="#ctx0" brushRef="#br0" timeOffset="686806.2831">18703 12874,'0'0,"0"0,0-25,0 25,-25 25,25-1,0-24,0 25,-25-25,25 50,-25-25,25-1,0 26,0-25,0 24,0 1,0-25,0 25,25-26,0 1,-25 0,25 0,0-25,-1 0,26 0,-25 0,0 0,-1-25,1 0,-25 0,25 1,-25-1,0 0,0 25,-25-25,25 0,-25 25,1 0,-26 25,25 0,0 0,-24-25,49 49,-25-24,0 0,25 0,-25 24,25-49</inkml:trace>
  <inkml:trace contextRef="#ctx0" brushRef="#br0" timeOffset="687842.3424">18678 14412,'0'0,"-25"0,25 0,0 24,0-24,0 0,0 0,0-24,0 24,0 0,0-25,25 0,-25 0,0 0,0 0,0 1,0-26,0 0,0-24,0 49,0-49,0 24,-25 25,25-24,0 24,0-25,0 26,0 24,0 0,0 0,0-25,0 25,0 0,0 0,0 0,-25 25,25-25,0 24,-24 1,24 0,-25 0,25 0,-25 24,0-49,25 25,0 0,-25-25,25 0,0 25,0-25,0 0,0-25,0 0,25 0,-25 25,0-49,25 24,0-25,-25 25,0 1,25-26,-25 25,24 0,-24 1,0-1,0 25,0 0,0 0,0 0,0 0,0 25,25-25,-25 24,25 1,-25 25,25-25,-25-1,0 1,25 0,-1 0,-24-25,0 25,0-1,0-24,0 0,0 25,0-25,0 0,0 0,0 0,0 0,0 0,0 0,0 0,0 0,0 0</inkml:trace>
  <inkml:trace contextRef="#ctx1" brushRef="#br0" timeOffset="51685.9563">22301 16929 0,'163'0'0,"-37"0"0,10 22 0,57-11 0,-193-11 0,0 0 0,0 0 0,0 0 0</inkml:trace>
  <inkml:trace contextRef="#ctx1" brushRef="#br0" timeOffset="52098.9799">23188 16962 0,'0'0'0</inkml:trace>
  <inkml:trace contextRef="#ctx1" brushRef="#br0" timeOffset="52386.9964">22301 17077 0,'0'0'0,"106"-194"0,-106 194 0,86-139 0,-76 0 0,-29-379 0,19 518 0</inkml:trace>
  <inkml:trace contextRef="#ctx1" brushRef="#br0" timeOffset="52466.0009">22369 15463 0,'0'0'0,"0"0"0,0 0 0,0 0 0,0 0 0,0 0 0</inkml:trace>
  <inkml:trace contextRef="#ctx1" brushRef="#br0" timeOffset="52498.0028">22262 15417 0</inkml:trace>
  <inkml:trace contextRef="#ctx1" brushRef="#br0" timeOffset="52578.0073">22244 15117 0</inkml:trace>
  <inkml:trace contextRef="#ctx1" brushRef="#br0" timeOffset="52665.0123">22301 15417 0</inkml:trace>
  <inkml:trace contextRef="#ctx1" brushRef="#br0" timeOffset="52712.015">23440 15175 0</inkml:trace>
  <inkml:trace contextRef="#ctx1" brushRef="#br0" timeOffset="52776.0187">23140 15187 0</inkml:trace>
  <inkml:trace contextRef="#ctx1" brushRef="#br0" timeOffset="52900.0257">22156 15175 0</inkml:trace>
  <inkml:trace contextRef="#ctx0" brushRef="#br0" timeOffset="692833.6279">8161 13122,'0'0,"0"0,0 24,0-24,0 0,-25 0,25 0,0 0,0 0,0 0,0 25,0-25,0 0,25 0,-25 0,25 25,-1-25,-24 0,25 0,0 25,-25-25,25 0,0 0,-25 25,0-25,0 0,0 0,0 0,0 0,24 0,-24 0,0-25</inkml:trace>
  <inkml:trace contextRef="#ctx0" brushRef="#br0" timeOffset="693447.663">8434 12973,'0'0,"0"0,0 0,24 0,-24 0,0 0,25-25,-25 25,25-25,0 25,-25 0,25 0,-25 0,24 0,-24 0,0 0,25 0,-25 0,0 25,0 0,0 0,0-25,0 24,0 1,0 25,0-25,0-1,0 26,0-25,0 0,-25 24,25 1,0-25,0 0,0-1,0 1,0 0,0 0,0 0,0-1,0-24,0 0,0 0,0-24,0 24,0-25</inkml:trace>
  <inkml:trace contextRef="#ctx0" brushRef="#br0" timeOffset="693743.6799">8434 13171,'24'25,"-24"-25,0 25,0-25,25 0,0 0,-25 0,25 0,0 0,-25 0,24 0,1-25,-25 25,25 0,-25 0,25 0,-25-25,25 25,-25 0</inkml:trace>
  <inkml:trace contextRef="#ctx0" brushRef="#br0" timeOffset="694712.7353">8210 14883,'0'0,"0"0,0 0,0 0,0 0,0 0,0 0,-24 25,24-25,0 0,0 0,0 0,24 0,-24 0,0 0,25-25,0 25,0 0,0 0,24 0,-24-25,0 25,0 0,24 0,-49 0,25 0,0 0,-25 0,25 25,-25-25,0 0,0 0,0 25,0-25,0 0,0 0,0 0,0 24,0-24,0-24,0 24,-25-25</inkml:trace>
  <inkml:trace contextRef="#ctx0" brushRef="#br0" timeOffset="695325.7704">8483 14635,'0'0,"0"0,0 0,0 0,0 0,25 25,-25-25,0 24,0-24,25 0,-25 0,25 25,-25-25,0 0,24 25,-24-25,25 0,-25 0,0 0,0 25,0-25,25 25,-25-25,25 24,-25-24,0 25,0-25,0 25,-25-25,25 25,0-25,-25 25,25-25,0 24,-25 1,25-25,-24 25,24-25,0 0,-25 25,25-25,0 0,0 25,0-25,-25 0,25 0,0 0,0 0,0 0,0 0,0 0,0 0,0 24,0-24,0 0,0 0,0 0</inkml:trace>
  <inkml:trace contextRef="#ctx0" brushRef="#br0" timeOffset="721345.2586">10616 13122,'0'24,"0"-24,0 25,0-25,0 0,0 0,0 0,0 0,0 0,25 0,0 0,-25 0,25 25,-25-25,25 0,-25 0,24 25,-24-25,0 0,25 0,-25 0,25 0,-25 0</inkml:trace>
  <inkml:trace contextRef="#ctx0" brushRef="#br0" timeOffset="722166.3056">11063 13022,'-25'0,"25"0,0 0,-25-24,25 24,-25 0,25 0,-24 0,24 0,-25 0,0 24,25-24,-25 0,25 0,0 0,-25 25,25-25,0 25,25 0,-25-25,25 25,0 24,0-24,-25 0,49 0,-49 24,25 1,0-25,-25 24,25-24,-25 0,0 0,-25 24,25-24,-25-25,25 25,-25-25,25 0,-25-25,25 25,0-25,0 1,0-26,0 25,25-24,-25 24,0-25,25 1,0-1,0 0,-1 25,1-24,-25 24,25-25,-25 26,25-1,-25 0,25 25,-25-25,0 25,0 0,0 0,0 0,0 0</inkml:trace>
  <inkml:trace contextRef="#ctx0" brushRef="#br0" timeOffset="723578.3864">11088 14759,'0'0,"0"25,0-25,0 0,0 0,0 24,0-24,-25 0,25 0,-25 25,25 0,0-25,0 0,0 0,-25 25,25-25,-25 0,1 0,-1 0,0 0,0 0,0 0,1 0,-26 0,25 0,0-25,1 25,-1 0,25 0,-25 0,25 0,0 0,0 0,0 0,0 0,0 0,0 0,0 0,0 0,0 0,0 25,0-25,0 0,0 0,25-25,-25 25,0-25</inkml:trace>
  <inkml:trace contextRef="#ctx0" brushRef="#br0" timeOffset="724087.4155">10790 14635,'0'25,"0"-25,0 24,-25-24,25 0,-25 0,25 25,-24-25,24 0,-25 0,25 25,-25-25,25 0,0 0,0 0,-25 0,25 0,0 25,0 0,0-25,25 24,-25 1,0-25,25 25,-25 0,25-25,-1 25,-24-1,25 1,0 0,-25-25,0 0,0 0,25 25,-25-25,0 25,0-25,0 0,0 0,0 0,0 0,0 0,0 0,0 24,0-24,0 0</inkml:trace>
  <inkml:trace contextRef="#ctx0" brushRef="#br0" timeOffset="762888.6348">10765 3621,'0'0,"0"0,0 0,0 0,0 0,-25-24,25 24,0 0,0 0,0 0,25 24,-25-24,25 0,-25 0,25 0,0 25,-1-25,-24 0,25 0,0 0,-25 0,25 0,-25 0,0 0</inkml:trace>
  <inkml:trace contextRef="#ctx0" brushRef="#br0" timeOffset="763619.6766">11162 3497,'0'0,"0"-24,0 24,0 0,0-25,0 25,-25-25,25 25,0 0,0 0,-25-25,25 25,-24-25,24 25,-25 0,0 25,25-25,-25 25,25-25,0 25,0 0,0-1,0 1,0 0,0 0,25-25,-25 0,25 25,0-25,-25 0,24-25,1 25,-25-25,0 25,25 0,-25 0,0-25,0 25,0 0,25 25,-25 0,0 0,0-1,0 26,0-25,0 25,0-50,0 49,25-24,-25 0,0-25,0 25,0-25,0 24,0-24,0 0,0 0</inkml:trace>
  <inkml:trace contextRef="#ctx0" brushRef="#br0" timeOffset="764444.7238">11013 4787,'0'0,"0"-25,0 25,-25-24,25 24,0-25,0 25,0 0,0 0,0 0,25 25,-25-25,0 24,0 26,0-25,0 25,0-1,0 1,0-1,0 1,25 0,-25-1,0-24,0 0,0 0,0-1,0 1,0 0,-25 0,25 0,0-25,0 24,0-24,0 0,-25 0,25 0,-24 0</inkml:trace>
  <inkml:trace contextRef="#ctx0" brushRef="#br0" timeOffset="764894.7495">10889 5259,'0'0,"0"0,0 0,0 0,0 0,0 0,0 0,0 24,0 1,25 0,-25 0,0 0,0-1,25 1,-25 0,25 25,-25-26,0 1,24-25,-24 0,25 25,-25-25,0-25,25 25,-25-25,25 25,-25-49,25 24,-25-25,24 50,-24-49,25 24,-25 0,0 25,0-25,0 25,0 0,0 0,0 0,0 0,0 0,0 0,0 25,0-25,0 25,0-25</inkml:trace>
  <inkml:trace contextRef="#ctx0" brushRef="#br0" timeOffset="818576.82">16594 4911,'0'0,"0"-24,-24 24,24 0,0-25,0 25,0 0,0 0,0-25,0 25,24 0,-24-25,25 25,-25-25,25 0,0 25,0-24,-1-1,1 25,25 0,-50 0,25 0,-1 0,-24 25,25-25,-25 49,0-24,-25 0,25 25,-24-26,24 1,-25 25,0-25,0-1,25 1,0-25,0 25,0-25,0 25,25-25,0 25,0-25,-1 24,1-24,0 25,-25-25,50 25,-50 0,0-25,24 25,-24-25,-24 24,24 1,0 0,-25 0,0 0,0-25,0 24,1-24,-1 0,25 0,-25 0,0 0,0 0,25 0,-24 0,-1 0,25 0,0 0,-25 0,25 0,0 0,0 0,0-24</inkml:trace>
  <inkml:trace contextRef="#ctx0" brushRef="#br0" timeOffset="820357.9218">16669 7144,'0'0,"0"0,0 0,0 0,0 0,0 0,0 0,0 0,0 0,0 25,0-1,-25-24,25 25,0 0,-25 0,25 0,0-25,0 24,0 1,0 0,0-25,0 0,25 0,-25 0,25 0,-25 0,25 0,-1 0,-24 0,25 0,-25 0,25 0,-25 0,25 0,-25 0,0 0,0 0,25 0,-25 0,0 0</inkml:trace>
  <inkml:trace contextRef="#ctx0" brushRef="#br0" timeOffset="820846.9498">16867 7045,'0'0,"0"0,0 0,0 0,0 24,0-24,-25 25,25 0,0 0,0 0,0-1,0 26,0 0,0-1,0-24,0 25,0-1,25-24,-25 0,0 24,0-24,0 0,25 0,-25 0,0-25,0 24,0-24,0 0,0 25,0-25,0 0,-25 25,25-25,0 0,0 0,0 0,0 0,0-25,0 25,0-25</inkml:trace>
  <inkml:trace contextRef="#ctx0" brushRef="#br0" timeOffset="823695.1127">11757 7169,'0'0,"0"0,0 0,0 0,0 0,0 0,0 0,0 0,0 0,0 0,-24 0,24 0,-25 0,25 0,-25 0,0 0,0 0,1 0,24 0,-25 0,25 0,-25 0,25 0,0 0,0 0,0 0,0 0,0 0,0 0,-25 24,25-24,0 0,0 25,0 0,0 0,0 0,0-1,-25 1,25 0,0-25,25 25,-25-25,0 0,0 0,0 0,0 0,0 0,25 0,-25 0,25-25,-25 25,25 0,-1 0,1 0,0 0,0 0,0 0,24 25,-49-25,25 25,-25-1,25 1,-25 0,0 0,0-25,0 49,-25-24,0 0,25 0,-25 0,1-25,-1 24,0 1,0-25,25 0,-25 0,1 0,24 0,-25-25,0 25,25-24,-25 24,25 0,0 0,0-25,0 25,0 0,0 0,0 0,0 0,0 0,0 0,0 0,0 0,-25 0,25 0,0 0,0 0,0 0,0 0,25 0,-25 0,0 0</inkml:trace>
  <inkml:trace contextRef="#ctx0" brushRef="#br0" timeOffset="828583.3923">11807 14287,'0'0,"0"0,0 0,0 0,0 0,-25 0,25 0,0 0,0 0,0 0,0 0,0 0,0 0,-25 0,25 25,-24-25,-1 0,25 0,0 25,-25-25,0 25,25 0,-25-25,25 25,-24-1,24 1,0 0,-25 25,25-26,0 26,-25-25,25 24,0 1,0 0,25-1,-25 1,0-25,0 24,25-24,-25 0,24 0,1-25,0 0,0 0,0 0,-1-25,1 0,0 0,0 0,0-24,-1 49,1-50,-25 25,25 1,-25-1,0 25,-25-25,25 25,-25 0,25 0,-49 0,49 0,-25 25,0-25,0 25,25-1,-24 1,-1 0,25 0,0-25,0 0,0 25,0-25,25 0,-25 0,24 0,-24-25,0 25</inkml:trace>
  <inkml:trace contextRef="#ctx0" brushRef="#br0" timeOffset="830361.494">11931 14015,'0'0,"0"0,-25 0,25 0,-25 0,25 0,0 0,-24 24,-1-48,25 48,0-48,-25 24,0 0,25 0,0 0,-25 0,25 0,0 0,-24 0,-1 0,25 0,0 0,-25 0,0 0,25 0,-25 24,25-24,-24 0,24 25,-25-25,25 0,0 25,-25-25,25 0,-25 25,25 0,-25-25,1 24,24 1,-25 0,0 0,25 0,-25-1,25 26,-25-25,25 25,0-26,-24 26,24-25,0 24,-25 1,0 0,25-1,0-24,-25 25,25-1,-25 1,25-25,0 24,0-24,0 25,25-26,-25 1,25 25,-25-25,0-1,25 1,0 0,-25 0,24-25,-24 25,25-1,0 1,0 0,0-25,-25 25,24 0,1-25,-25 0,25 25,0-25,-25 0,25 0,-1 24,-24-24,25 0,0 0,0 0,-25 0,25 0,-1 0,-24 0,25 0,0 0,0 0,0 0,-1-24,1 24,0-25,-25 25,25 0,0-25,-1 0,1 0,0 0,-25 1,25-1,0 0,-1-25,-24 26,25-26,0 25,-25 0,0-24,25 24,-25-25,25 26,-25-1,0 0,0-25,0 26,0-26,0 25,0-24,0 24,0-25,-25 25,25-24,0-1,-25 1,25 24,0-25,0 0,-25 26,0-26,25 25,0 0,-24-24,-1 24,25 25,-25-25,25 0,-25 25,0-24,25 24,-24-25,24 25,-25 0,25 0,0 0,0-25,0 25,0 0,-25 0,25 0,0 0,25 25</inkml:trace>
  <inkml:trace contextRef="#ctx0" brushRef="#br0" timeOffset="863701.4009">11485 4812,'0'-25,"0"0,0 25,24-24,-24 24,25-25,-25 25,25 0,-25 0,25 0,0-25,-1 25,1 0,-25 0,25 0,0 0,0 0,-25 25,24-25,-24 49,0-24,0 25,0 0,0-1,0 26,0-26,0 1,0 24,0-24,-24-1,24-24,0 25,0-25,0-1,0-24,0 0,0 0,0 0,-25-24,50-1,-50 0,25 0,0-24,-25 24,25 25,-25-25,25 25,-25-25,25 25,0 0,0 0,0-25,25 25,0 0,0 0,0 0,-1-24,1 24,-25 0,25-25,0 25,-25-25</inkml:trace>
  <inkml:trace contextRef="#ctx0" brushRef="#br0" timeOffset="864491.4461">11757 4564,'0'-25,"-24"0,24 25,-25-49,25 49,-50-25,50 0,-25 25,1-25,-1 25,0 0,0 0,0 25,1 0,-26 0,25 0,0 24,1 1,-1 24,0-24,0 24,0 1,1-1,24 1,-25-1,25 0,0 1,25-1,-25-24,24 24,1-24,0-1,25 1,-26 0,1-1,25-24,-25 0,24 0,-24-1,0 1,24-25,-24 25,0-25,0-25,24 25,-24-49,0 24,0 0,24-25,-24-24,0 24,0-24,0 0,-1-1,1 1,0-25,-25-1,0 26,0 0,0-1,-25 1,0 24,25-24,-24 49,-1-25,0 50,0-25,0 1,-24 24,49 0,-25 0,0 0,0 0,25 24,-24-24,-1 25,25-25,0 25,0-25</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7-23T17:38:21.666"/>
    </inkml:context>
    <inkml:brush xml:id="br0">
      <inkml:brushProperty name="width" value="0.05292" units="cm"/>
      <inkml:brushProperty name="height" value="0.05292" units="cm"/>
      <inkml:brushProperty name="color" value="#FF0000"/>
    </inkml:brush>
  </inkml:definitions>
  <inkml:trace contextRef="#ctx0" brushRef="#br0">4948 9975,'-26'0,"26"0,0 0,0 0,0 0,0 0,0 0,0 0,0 0,0 0,0 0,0-27,0 27</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10T21:11:38.793"/>
    </inkml:context>
    <inkml:brush xml:id="br0">
      <inkml:brushProperty name="width" value="0.05292" units="cm"/>
      <inkml:brushProperty name="height" value="0.05292" units="cm"/>
      <inkml:brushProperty name="color" value="#FF0000"/>
    </inkml:brush>
  </inkml:definitions>
  <inkml:trace contextRef="#ctx0" brushRef="#br0">918 11137,'0'0,"0"0,0 0,0 0,0 0,0 0,0 0,0 0,0 0,0 0,0 0,0 0,0 0,0 0,49 25,-49-25,50 0,-50 0,25 0,-25 0,49 0,-49 0,0 0,0 0,0 0,0 0,0 0,0 0,0 0</inkml:trace>
  <inkml:trace contextRef="#ctx0" brushRef="#br0" timeOffset="333.0191">1339 10790,'0'0,"0"0,0 25,0 0,0-1,0 26,0 0,0-26,0 51,0-26,-24 1,24 0,0-1,0-24,0 0,0 25,0-26,0-24,0 25,0 0,0-25,0 0,0 0,0-25</inkml:trace>
  <inkml:trace contextRef="#ctx0" brushRef="#br0" timeOffset="1244.0712">992 13742,'0'0,"0"0,0 0,0 0,0 0,0 0,-25 49,25-49,0 0,0 0,0 0,50 0,-50 0,0 0,50 0,-50 0,0 0,49-24,-49 24,0 0,0 0,0 0,50 0,-50 0</inkml:trace>
  <inkml:trace contextRef="#ctx0" brushRef="#br0" timeOffset="1768.1011">1290 13444,'25'-25,"-1"25,-24 0,25 0,-25 0,25 0,-25 0,25 0,-25 0,0 0,0 0,25 25,-25-25,0 50,0-25,0 24,-25-24,25 25,-25 24,0-24,0-26,1 26,-1 0,25-26,-25 1,25-25,0 0,0 25,0-25,25 0,-25 0,25 0,-1 0,1 0,-25 0,50 0,-50 0,25 0,-1 0,-24 0,25 25,-25-25,25 0,-25 0,25 0,-25 0,0-25</inkml:trace>
  <inkml:trace contextRef="#ctx0" brushRef="#br0" timeOffset="4314.2468">3448 13667,'-25'0,"25"0,0 0,0 0,-25 0,25 0,0 0,0 0,0 0,0 0,0 0,25 0,-25 0,25 0,0 0,-1 0,1-24,0 24,-25 0,25 0,0 0,-25 0,0-25,0 25</inkml:trace>
  <inkml:trace contextRef="#ctx0" brushRef="#br0" timeOffset="4805.2749">3845 13345,'0'0,"25"0,-1 0,-24 0,25 0,0 0,-25 0,0 0,0 25,-25 0,25-1,-25 1,1 0,-1 0,25 0,-25 24,25-24,-25-25,50 25,-25 0,25-1,-25 1,49 0,-24 0,0 0,0-25,0 24,-25-24,0 25,0-25,0 25,-25 0,0-25,0 25,0-1,-24-24,24 25,0-25,0 0,25 25,-24-25,24 0</inkml:trace>
  <inkml:trace contextRef="#ctx0" brushRef="#br0" timeOffset="9254.5293">943 9947,'0'0,"0"0,0 0,0 0,0 0,0 0,0 0,0 0,0 0,0 0,0 0,49 24,-49-24,0 0,50 0,-50 0,49 0,-24-24</inkml:trace>
  <inkml:trace contextRef="#ctx0" brushRef="#br0" timeOffset="9664.5528">1364 9699,'25'-25,"-25"25,25 0,-25 0,0 0,25 0,-25 0,0 25,24-25,-24 24,0 1,0 25,0-25,-24-1,24 26,-25 0,25-26,-25 26,0-25,25 0,-25 0,25-1,0 1,0-25,0 25,25-25,-25 25,25-25,0 25,0-25,-1 0,26 0,-25 24,-25-24,25-24,-1 24,1-25</inkml:trace>
  <inkml:trace contextRef="#ctx0" brushRef="#br0" timeOffset="11355.6495">8409 10071,'0'0,"0"0,0 0,0 0,25 0,-25 0,24 0,1 0,-25 0,25-25,0 25,-25 0,25-25</inkml:trace>
  <inkml:trace contextRef="#ctx0" brushRef="#br0" timeOffset="11796.6747">8731 9723,'25'0,"0"0,0-24,-25 24,24 0,-24 24,0-24,0 25,0-25,0 25,0 0,-24-25,24 25,0 24,24-24,-24 0,25 0,-25-1,25 1,0 0,0 0,-25 0,24 0,-48-25,24 24,-25 1,0-25,0 25,0 0,-24-25,49 25,-50-25,50 0,-25 24,25-24,0 0,0 0,0 0,0 0</inkml:trace>
  <inkml:trace contextRef="#ctx0" brushRef="#br0" timeOffset="13868.7933">7491 5953,'0'0,"0"0,0 0,0 0,0 0,0 0,0 25,0-25,-25 25,25-25,0 25,0-1,0 1,0 0,0 25,0-26,0 1,0 25,0-25,0 24,0-24,0-25,0 25,0 0,0-25,0 24,0-24,0 25,0-25,0 0,0 0,0 0,0 0,0 0,0 0,0 0,0 0,0 0,0 0,0 0,0 0,0 0,0 0,0 0,0 0,0-25</inkml:trace>
  <inkml:trace contextRef="#ctx0" brushRef="#br0" timeOffset="15490.886">9872 5904,'-25'0,"25"0,0 0,0 0,0 0,0 0,25 0,-25 0,25 0,0 0,0 0,-1-25,1 25,0 0,0 0,0 0,0 25,-25-1,0-24,0 50,0-25,-25 0,0 24,0 1,0-1,0-24,1 0,-1 0,25 0,0-1,0-24,0 0,25 0,-1 25,1-25,0 0,0 0,0 0,0 0,-1 0,1 0,0 0,0 0,24 0</inkml:trace>
  <inkml:trace contextRef="#ctx0" brushRef="#br0" timeOffset="16814.9618">10021 13295,'0'0,"0"0,0 0,0-24,0 24,0 0,25 0,-25 0,25 0,-25 0,25 0,-1 24,-24-24,0 25,25-25,-25 25,0 0,0 0,-25-25,25 24,0-24,-24 25,24 0,0 0,0-25,24 25,1-1,0 1,0 0,0 0,24 0,-24-1,-25 1,25 0,0 0,-25 0,0-25,-25 0,0 24,0 1,0-25,-24 0,24 25,-25-25,1 25,-1-25,0 0,1 25,24-25,0 24,0-24,1 0,24 25,0-25</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10T21:12:57.919"/>
    </inkml:context>
    <inkml:brush xml:id="br0">
      <inkml:brushProperty name="width" value="0.05292" units="cm"/>
      <inkml:brushProperty name="height" value="0.05292" units="cm"/>
      <inkml:brushProperty name="color" value="#FF0000"/>
    </inkml:brush>
  </inkml:definitions>
  <inkml:trace contextRef="#ctx0" brushRef="#br0">16049 11956,'0'0,"0"0,0-25,0 25,0 0,0 0,-25 0,25 25,-25 0,25 24,-25 1,0-1,1 51,24-26,-25 25,0 1,0-1,-24 0,24-25,0 26,0-51,0 1,1-1,24 1,0-50,0 0,0-25,0 0,24-49,1 0,0-26,25-24,-26-24,26 24,0-25,-1 25,-24-25,0 50,24-1,-24 51,0-1,0 25,-25 25,25 50,-1 0,-24 49,0 0,0 25,0 25,-24-25,24 25,0 0,-25-1,25-48,0 24,25-50,-25 0,0 1,24-50,-24 0,0-25,0 0</inkml:trace>
  <inkml:trace contextRef="#ctx0" brushRef="#br0" timeOffset="170.0097">15900 12650,'0'0,"25"0,24 25,1-50,-25 25,49-24</inkml:trace>
  <inkml:trace contextRef="#ctx0" brushRef="#br0" timeOffset="578.033">16644 12030,'0'50,"0"-1,-25 1,25 25,-25-1,1 25,-1-24,0 24,0 0,0-25,1 1,24-1,0 1,24-26,1 1,0-25,0-1,24 1,-24 0,25-25,-1 25,-24-25,25-25,-25 25,-1-25</inkml:trace>
  <inkml:trace contextRef="#ctx0" brushRef="#br0" timeOffset="933.0534">17363 12129,'0'0,"0"0,-25 0,1 0,-1 25,0 0,-25 25,1 24,-1 1,1-1,24 25,0 0,-25 25,50-24,0-26,0 25,25-49,0-1,0 1,24-25,-24 0,25-25,-1-25,1 0,-25 0</inkml:trace>
  <inkml:trace contextRef="#ctx0" brushRef="#br0" timeOffset="1211.0693">17264 12799,'25'0,"0"0,-1 25,26-25,-25 25,0 0,-25 24,24-24,-24 25,0 24,0-24,-24 24,24 1,-25-1,0 0,25-49,-25 50,25-51,0 1,0-25,0 0</inkml:trace>
  <inkml:trace contextRef="#ctx0" brushRef="#br0" timeOffset="1560.0892">17983 12303,'0'0,"-24"25,-1 0,-25 49,1 1,-26 24,26 0,-1-25,0 26,26-1,24-50,0 1,24-25,26-25,24 0,1-25,-26-25,26-24,-1 0,-24-26,-1 26,1-25,-50 0,0 24,-25 1,0 24,-24 25,-1 1,1 24,-1-25,0 50,26-25,-1 0</inkml:trace>
  <inkml:trace contextRef="#ctx0" brushRef="#br0" timeOffset="2036.1164">18157 12303,'50'75,"-50"-1,24 25,-24-24,0 24,0-25,25 1,-25-1,0-24,0-26,0 1,0-25,-25-25,25-24,0-1,-24-24,24-25,0-1,0-24,0 25,24-25,26 25,-25 24,24 1,1 0,0 49,-1 25,-24 0,25 25,-50-1,0 26,-25 24,0-24,-25 25,1-1,24 0,-25-24,26 24,24-24,-25 0,50-1,-25-24,24 25,26-26,-25-24,24 0,-24 25,25-25,-25-25,24 25</inkml:trace>
  <inkml:trace contextRef="#ctx0" brushRef="#br0" timeOffset="2358.1349">19075 12229,'0'0,"0"0,25 25,-50-1,25 1,0 25,-25-1,25 26,-25-1,0 1,1 24,24-25,0 25,-25-49,25 24,0-49,0 25,0-50,0 25,0-25</inkml:trace>
  <inkml:trace contextRef="#ctx0" brushRef="#br0" timeOffset="2658.152">19621 12278,'24'25,"-24"-25,0 25,0 25,0-26,0 26,-24 24,24 1,0 24,-25-25,25 26,-25-26,25 0,0-24,0 0,0-26,0 1,0-25</inkml:trace>
  <inkml:trace contextRef="#ctx0" brushRef="#br0" timeOffset="3049.1744">19348 12303,'-25'-49,"25"24,0 0,25 0,-1 25,1-25,25 0,-1 25,1 0,25-24,-1 24,-24-25,24 25,-24 0,24 0,-24 25,-26-1,26 1,0 0,-26 25,1-1,-25 1,25 24,-25-24,0 24,0 1,0-26,0 26,0-1,0-24,-25-1,25 1,0-25,0 0,0-1,-25 1,25-25,0 0</inkml:trace>
  <inkml:trace contextRef="#ctx0" brushRef="#br0" timeOffset="3305.189">20737 12005,'25'0,"-25"25,0 25,0-1,-25 26,0 24,0 0,0 25,0 0,-24 0,49-24,-50-1,50 0,0-25,-25-24,25 0</inkml:trace>
  <inkml:trace contextRef="#ctx0" brushRef="#br0" timeOffset="3503.2004">20241 12750,'-50'-50,"25"0,-24 50,49-24,0 24,0 0,49 0,1 0,-1 0,26 24,-26-48,26 24,-26-25,1 25,0 0</inkml:trace>
  <inkml:trace contextRef="#ctx0" brushRef="#br0" timeOffset="4158.2378">20712 12998,'25'24,"-25"-48,25 24,-25-25,24 25,-24-50,25 25,-25-24,25-26,0 26,0-26,-1 1,1 0,25-1,-25 1,-1-1,-24 26,25-1,-25 0,0 50,0 25,0 0,0 50,0-26,0 50,-25-24,25-1,25-24,-25-1,25-24,0-25,24 0,26-49,-26-1,26-24,-26-1,26 1,-26-25,1 24,0 1,-26 24,1 25,0 0,-25 50,0 25,0-1,-25 26,25 24,0 0,-25-24,25 24,0-49,0 24,0-24,0-1,0-24,0 0,0-25,0 0,0 0,0 0,0 0,-24-25,24 25,0 0,-25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10T21:31:50.316"/>
    </inkml:context>
    <inkml:brush xml:id="br0">
      <inkml:brushProperty name="width" value="0.05292" units="cm"/>
      <inkml:brushProperty name="height" value="0.05292" units="cm"/>
      <inkml:brushProperty name="color" value="#FF0000"/>
    </inkml:brush>
  </inkml:definitions>
  <inkml:trace contextRef="#ctx0" brushRef="#br0">1414 15354,'0'25,"0"-25,0 25,0-25,25 25,-1-1,26 26,0-25,24 24,1-24,24 25,0 24,0-49,25 25,-25-1,1-24,24 0,-25-25,-25 0</inkml:trace>
  <inkml:trace contextRef="#ctx0" brushRef="#br0" timeOffset="4181.2391">1587 12799,'0'-25,"0"25,0-24,0-1,25-25,0 25,-25-24,50-1,-25 1,24-1,1 25,-1-24,1 24,-25 0,24 0,1 25,0 25,-1 25,-49-1,0 26,-25-1,1 25,-26 0,0 1,1-26,24 25,-25-24,1-1,49-24,-25-1,50 1,0 0,-1-1,26 1,24-1,1 1,-1 24,1-24,-1 0,-24-26,-1 1,1 25,-50-25,0-1,-50 1,1 25,-1-25,-24 24,-1-24,-24-25,25 25,-1-25,1 0,24 0,25 0,1 0,24-25,0 0</inkml:trace>
  <inkml:trace contextRef="#ctx0" brushRef="#br0" timeOffset="4589.2625">3894 15478,'-49'0,"49"0,0 0,0 0,25 25,24-25,26-25,-1 25,50 0,0 0,25 0,24 0,-24 0,50 25,-26 25,-24-26,25 26</inkml:trace>
  <inkml:trace contextRef="#ctx0" brushRef="#br0" timeOffset="6627.379">4266 12675,'0'50,"-24"-1,24 26,-25-1,0 1,25-1,-25 0,25 26,-25-51,25 26,25-26,0-24,0 25,24-25,26-25,-26 0,26-25,24 0,-25 0,1 0,-26-24</inkml:trace>
  <inkml:trace contextRef="#ctx0" brushRef="#br0" timeOffset="6904.3949">5135 12129,'-25'0,"25"50,-25 0,25-1,-25 26,25 24,-25 25,1 25,-1 0,25-1,-25 1,0 0,0 0,25 0,-24-25,48-25,-24-25,25 1</inkml:trace>
  <inkml:trace contextRef="#ctx0" brushRef="#br0" timeOffset="7290.417">6548 15627,'25'25,"0"0,25-1,24 1,25-25,25 0,0 0,25 0,25-25,-1 1,1-1,24 0,-24 0</inkml:trace>
  <inkml:trace contextRef="#ctx0" brushRef="#br0" timeOffset="9412.5383">6772 12452,'0'25,"0"0,-25-1,25 26,0 0,-25 24,25 25,0 0,0 25,-25-24,25 24,0 25,-25-50,25 25,0-25,-24 0,24-24,0-26,0 1,0-1,0-49,0 0,24 0</inkml:trace>
  <inkml:trace contextRef="#ctx0" brushRef="#br0" timeOffset="9807.5609">7317 12402,'0'-24,"0"24,0 0,25-25,0 0,0 25,24-25,-24 25,25 0,-1 0,26 0,-26 25,26 0,-1 0,-24 49,-1-24,1 24,-25 25,0 0,-25 1,0 24,0-25,-25 50,0-50,-25 25,26 0,-1-25,0 0,-25 1,50-1,-24-25,-1-24,0-1</inkml:trace>
  <inkml:trace contextRef="#ctx0" brushRef="#br0" timeOffset="10035.574">7441 13196,'0'0,"0"-25,50 25,-25 25,49-25,-24 0,24 0,1-25,-1 25,0 0,26 0,-51-25,26 1</inkml:trace>
  <inkml:trace contextRef="#ctx0" brushRef="#br0" timeOffset="10771.6161">9327 15280,'0'0,"24"0,-24 0,0 0,0 0,0 0,0 0,0 0,0 0,25 0,25 24,-25-24,49 25,-24 0,24 0,25 0,0 0,25-1,-24 1,24 0,-25-25,0 0,25 25,-49-25,-1-25,0 25</inkml:trace>
  <inkml:trace contextRef="#ctx0" brushRef="#br0" timeOffset="11823.6762">9426 12452,'0'0,"25"25,-25-25,0 25,0 24,0 1,0-1,-25 26,25-1,0 25,25-24,-25 24,24-49,26 24,-25-49,24 0,1-25,-25 0,24-50,1 0</inkml:trace>
  <inkml:trace contextRef="#ctx0" brushRef="#br0" timeOffset="12075.6907">10046 12204,'0'0,"0"25,0 24,0 26,-25 24,25 0,-25 50,25 0,0 0,0 24,-25-24,25 0,0 0,-24-25,24-25,0 0,-25-49,25-1,0-24,0-25,0-25</inkml:trace>
  <inkml:trace contextRef="#ctx0" brushRef="#br0" timeOffset="12410.7098">10244 12774,'50'-99,"0"25,-1 24,1 1,24-1,-24 25,-1 25,1 0,0 25,-26 25,1 24,-25 25,0 0,-25 50,1-25,-1 0,-25 25,1-25,24 0,-25-49,25 24,25-50,0 26,25-50,25-1,-1 1,1-25,24 0,26 0,-26 0,50 0,-25 0,-24 0</inkml:trace>
  <inkml:trace contextRef="#ctx0" brushRef="#br0" timeOffset="12715.7273">11981 15205,'24'25,"-24"0,25 24,0-49,25 25,-1-25,26 0,-1 0,1 0,24 0,25-25,-25 25,25-24,25 24,-25 0,0-25,0 0</inkml:trace>
  <inkml:trace contextRef="#ctx0" brushRef="#br0" timeOffset="13967.7989">12626 12278,'0'0,"0"0,0-24,0 24,0-25,-25 0,0-25,-25 25,1 25,-1-24,-24 48,-25-24,24 50,1 25,24-1,-24 25,24-24,50 24,0-50,0 1,25 0,49-50,-24 0,49-25,-24-25,24 25,-25-24,25 24,-49 25,24 0,-24 25,0 49,-1 1,1 24,-25 25,-25 0,24 25,-24-25,0 0,0-25,0-25,0 1,0-26,0-24</inkml:trace>
  <inkml:trace contextRef="#ctx0" brushRef="#br0" timeOffset="14125.8079">13171 12799,'25'-25,"0"1,-25 48,-25 1,0 50,25-1,-25 0,1 26</inkml:trace>
  <inkml:trace contextRef="#ctx0" brushRef="#br0" timeOffset="14326.8194">13196 13320,'50'-49,"-1"-1,1-25,0 1,-26 0,1-1,0 26,-25 24,0 25,25 25,-25 24,0 26,0 24,0 50,25-25,-25 0,0 0,24 25,-24-50,25-25,-25 1</inkml:trace>
  <inkml:trace contextRef="#ctx0" brushRef="#br0" timeOffset="14649.8379">14287 15056,'75'25,"-25"0,24 0,25 0,-24-25,49 0,-25 0,25 0,25 0,-1 0,1 0,0 0,0 0,-25 0,25 0,-25 0,-25-25,-25 25,1 0</inkml:trace>
  <inkml:trace contextRef="#ctx0" brushRef="#br0" timeOffset="15567.8904">14610 12601,'0'0,"0"0,0 0,0 0,0 0,0 25,0 24,25 26,-25-26,0 50,0 1,0-1,0 25,0-50,0 26,0-26,0 0,-25-24,50-25,-25 0,0-25</inkml:trace>
  <inkml:trace contextRef="#ctx0" brushRef="#br0" timeOffset="15689.8974">14982 13072,'0'0,"0"25,25 24,-25 51,0-26,25 25</inkml:trace>
  <inkml:trace contextRef="#ctx0" brushRef="#br0" timeOffset="16081.9198">15280 13643,'49'-50,"1"0,0 1,-26-26,1-24,-25 25,0-26,-25 26,1 0,-1-1,0 50,0-24,25 49,0 25,0 24,25 1,0 49,0 0,-1-24,26 49,0-50,24 1,-24-26,24-24,0-25,1-25,-1 0,1-49,-26 24,1-24,-1-25,-24-1,-25 26,-25-25,1 24,-26-24,0 50,1 24,-1 0,1 25,-1 25,25 24,0 1,25 24,25-24,-25 24</inkml:trace>
  <inkml:trace contextRef="#ctx0" brushRef="#br0" timeOffset="16467.9419">17239 14784,'0'24,"0"-24,0 25,0-25,0 0,25-25,0 25,0-24,24 24,26-25,24 25,-25-25,50 25,0 0,0 0,25 0,-25 25,0-25,0 25,0-1,-49-24,24 25,-49-25,-26 25,1-25,-25 0,-25 25</inkml:trace>
  <inkml:trace contextRef="#ctx0" brushRef="#br0" timeOffset="18025.0309">17487 12179,'0'-25,"-25"25,1 0,-1-25,0 25,-25 0,1 25,-1-25,-24 25,24 0,1 0,-1 24,25-24,25 50,0-1,25 0,0 1,24 49,1-25,0 0,24 25,-24-25,-26 1,1-26,-25 1,0-1,0-24,-25-1,1-24,-1-25,0 0,0-25,0-24,1-26,24 1,0-25,24-1,1 1,0 0,25 0,-26-1,26 26,0 0,-1 24,1-24,-25 24,0 25,-1 0,1-24,0 49,-25 0,0 0,0 25,0-1,0 26,0 0,0 24,0 0,0 1,0-1,0 1,25-26,0 1,-1-25,26-25,-25 0,24-50,1 25,0-49,-1 24,1-24,-25-1,24 1,-24 0,0 24,0 25,-25-24,24 49,-24 24,0 1,0 25,0 49,0 0,0 0,0 25,0 0,0-24,0-1,0-25,0 1,0-26,0 1,0-25,0-25,25 0,-25-25</inkml:trace>
  <inkml:trace contextRef="#ctx0" brushRef="#br0" timeOffset="18413.0531">18504 12601,'25'-50,"0"25,-25 25,0 25,25 25,-50 24,25 1,0-1,0 0,25 1,-25-26,25 1,-1-25,1-50,25-25,-1 1,1-26,0-24,-1 0,1 0,-25 0,24-1,-24 51,-25-1,25 25,-25 50,0 25,0 24,-25 50,25 0,-25 25,25 0,0-25,0 25,-25-25,50 0,-25-25,0-49,0-1,25 1,0-25,-25-1</inkml:trace>
  <inkml:trace contextRef="#ctx0" brushRef="#br0" timeOffset="18697.0694">19496 14858,'100'25,"-1"0,0-25,50 0,-25 0,50 0,-1 0,1 24,24-24,1 0,-26 25,26 0,-1 0,-24 0,0-1,-1 1,-49 25,0-25,-25 24,-24-24,-1 25,-24-1</inkml:trace>
  <inkml:trace contextRef="#ctx0" brushRef="#br0" timeOffset="19252.1011">20489 13022,'-25'-24,"25"24,0 0,0 0,0 0,0 0,0 0,0 49,0 1,0-25,25 49,-25 1,0 49,0-50,24 50,-24-50,0 26,0-51,0 26,0-26,0-24,0 0,0 0,0-25</inkml:trace>
  <inkml:trace contextRef="#ctx0" brushRef="#br0" timeOffset="19612.1217">20836 13320,'0'-25,"0"25,0 25,-25 25,25-1,-25 26,1-1,24 1,0 24,0-50,24 26,1-26,0-24,25 0,-1-25,1-25,-1 0,-24-49,25 24,-1-24,-24-25,0 0,-25-1,0 26,-25-25,0 24,1 1,-26 49,0-25,1 26,-1-1,1 50,-1-25,25 24,0 1</inkml:trace>
  <inkml:trace contextRef="#ctx0" brushRef="#br0" timeOffset="20422.1681">21506 12452,'0'0,"0"0,0 0,0 0,-25 0,0-25,25 25,-25 0,0 0,1 0,-1 0,0 0,25 0,-25 0,25 0,0 0,25 0,0 0,24 0,1 25,0-25,-1 0,26 0,-26 0,1 0,0 25,-26 0,1 24,0 1,-25-1,0 26,-25-1,0 1,1-1,-1 0,-25 1,25-26,0 26,1-50,-1 0,0-1,25 1,0-25</inkml:trace>
  <inkml:trace contextRef="#ctx0" brushRef="#br0" timeOffset="20590.1777">21506 12774,'24'25,"26"-25,0 0,24 25,1-25,-1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10T21:37:08.059"/>
    </inkml:context>
    <inkml:brush xml:id="br0">
      <inkml:brushProperty name="width" value="0.05292" units="cm"/>
      <inkml:brushProperty name="height" value="0.05292" units="cm"/>
      <inkml:brushProperty name="color" value="#FF0000"/>
    </inkml:brush>
  </inkml:definitions>
  <inkml:trace contextRef="#ctx0" brushRef="#br0">8434 7193,'0'0,"0"0,0 0,0 0,0 0,0 25,-25-25,25 50,-25-25,0 24,-24 1,24 24,-25 1,25-1,-24-24,49 24,-25 0,25-49,25 50,-25-26,49 1,-49 49,0-24,25 49,-50-25,25 25,0 25,0-25,0 0,0-25,25 25,25-25,-25 0,24 25,-24 0,-25 25,0 25,0 24,-25 1,-24-1,-1 25,25 1,0-1,1 0,24-24,24-26,26 26,-25-1,24 1,1-1,0 0,-26 1,1 24,25 0,-25 1,-1-1,1 0,0-25,0 1,0-1,-1-24,1-25,25-25,-25 0,-1-25</inkml:trace>
  <inkml:trace contextRef="#ctx0" brushRef="#br0" timeOffset="28856.6505">1587 9451,'0'0,"0"0,0 0,0 0,0 0,0 0,0 0,0 0,0 0,0 24,0-24,0 50,0-25,-24 49,24-24,0 24,0 1,0-1,0 0,0 26,0-26,0-24,0-1,0 1,0-25,0 0,0-1,24-24,-24 0,0 25,0-25,0 0,0 0,0 0,0 0,0 0,0 0,0 0,0 0,0 25,0-25,0 25,0 0,0-25</inkml:trace>
  <inkml:trace contextRef="#ctx0" brushRef="#br0" timeOffset="31441.7984">1761 9699,'0'0,"0"0,0 0,25-25,-25 25,0 0,0 25,0-1,0 1,0 25,0-25,0 49,0 0,0 1,25 24,-25-49,0 49,0-49,0-1,0 1,0-25,0-1,0-24,0 0,0 0,0 0,0 0,0 0,0 0,0 0,25 0,-25 0,24 0</inkml:trace>
  <inkml:trace contextRef="#ctx0" brushRef="#br0" timeOffset="68112.8959">1984 9649,'0'0,"0"-25,0 25,0 0,0-25,0 25,0-24,0 24,0 0,0 0,0 0,0 24,0 26,0-25,25 24,-25 1,25 0,-25 24,0 0,25-24,-25 25,25-26,-25-24,0 25,24-26,-24 1,25 0,-25-25,0 0,0 25,0-25,0 0,0 0,0 0,0 0,0 0,0 0,0 0,0 0,0 0,0 0,0 0,0 0,0 0,0 0,0 0,0 0,0 0,0 0,0 0,0 0,0 0,0 0</inkml:trace>
  <inkml:trace contextRef="#ctx0" brushRef="#br0" timeOffset="69777.9911">2307 9575,'0'0,"25"-25,-25 25,0 0,0 25,0-1,0 26,-25 0,25 24,0-24,0 49,0 0,0-24,0-1,0 0,0 1,0-50,0 24,0-24,0 0,0-25,0 0,25 25,-25-25,0 0,0 0,0 0,0-25,0 25</inkml:trace>
  <inkml:trace contextRef="#ctx0" brushRef="#br0" timeOffset="71847.1095">893 10344,'0'0,"0"0,50 0,24-25,0 0,50 0,-24 0,48-24,1-1,0 25,0-24,25 24,-50-25,24 25,-48 1,24-1,-25 0,-49 25,-1 0,-24 0,0 0,-25 0,-25 0,25 25</inkml:trace>
  <inkml:trace contextRef="#ctx0" brushRef="#br0" timeOffset="73202.187">3597 9624,'0'25,"24"0,-24 24,0 26,25-1,-25 25,0 26,0-1,0 0,0 24,0-48,0-26,0 25,0-49,0-25,0-1,0-24,0 0,0-24</inkml:trace>
  <inkml:trace contextRef="#ctx0" brushRef="#br0" timeOffset="75538.3206">3919 9649,'0'0,"0"0,0 0,-25 25,25 0,0 24,0 26,0-1,25 25,-25 25,25-24,-25-1,0 25,25-50,-25 25,0-49,0 0,0-1,0-24,0 0,0-25,0 0</inkml:trace>
  <inkml:trace contextRef="#ctx0" brushRef="#br0" timeOffset="104873.9985">4167 9748,'0'0,"0"0,0-25,0 1,0 24,0 0,0 0,0-25,0 25,0-25,0 25,0 0,0 0,0 0,0 25,0 0,0 24,0 1,0-1,25 51,-25-26,25 25,-25-24,0 24,0 0,25-24,-25-1,0 0,0-24,0 24,0-24,-25-25,25 0,0-1,0 1,0-25,0 0,0 0,0 25,0-25,0 0,0 0,0 0,0 0,0 0,0 0,0-25,0 0,0 1,0-1</inkml:trace>
  <inkml:trace contextRef="#ctx0" brushRef="#br0" timeOffset="107807.1663">4415 9599,'0'0,"0"0,0-24,0 24,0 0,0 0,0 0,0 0,0 0,0 0,0 0,0 0,0 0,0 0,0 0,0 0,0 0,0 0,0 0,0 0,0 0,0 0,0 0,0 0,0 0,0 0,0 0,0 0,0 0,0 0,0 0,0 0,0 0,0 0,0 0,0 0,0 0,0 0,0 0,0 0,0 0,0 0,0 0,0 0,0 0,0 0,0 0,0 0,0 0,0 0,0 0,0 0,0 0,0 0,0 0,0 0,0 0,0 0,0 0,0 0,0 0,0 0,0 0,0 0,0 0,0 0,0 0,0 0,0 0,0 0,0 0,0 0,0 0,0 0,0 0,0 0,0 0,0 0,0 0,0 0,0 24,0-24,0 25,25-25,-25 25,0-25,0 50,25-26,-25 26,0 0,0 24,25 0,-25-24,0 25,24-1,-24-24,0 24,0-49,25 24,-25 1,0 0,25-26,-25 1,0 0,0 0,0 0,0-1,0-24,0 0,0 25,0-25,0 0,0 0,0 25,0-25,0 0,0 0,0 25,0-25,0 0,0 0,0 25,0-25,0 24,0 1,0-25,0 0,0 25,0-25,0 0,0 25,0-25,0 0,0 0,0 25,0-25,0 24,0-24,0 0,0 0,0-24</inkml:trace>
  <inkml:trace contextRef="#ctx0" brushRef="#br0" timeOffset="110325.3103">3324 10492,'-25'25,"25"0,0-25,-25 25,25-25,0 0,-25 0,25 0,0 0,0 0,0 0,25 0,0-25,25 0,-26 0,26 25,24-24,1-26,-1 0,1 26,24-26,0 0,25 1,-49-1,24 25,0-24,0 24,-49-25,24 25,-24 25,-25 0,-1-24,1 24,0 0,-25 0,0 0,0 0,0 0,0 0,0 0,0 0,0 0,0 0,0 0,0 0,0 0,0 0,0 0,0 0,-25 0,25 0,0 24,-25-48,25 24</inkml:trace>
  <inkml:trace contextRef="#ctx0" brushRef="#br0" timeOffset="111132.3565">5407 9426,'0'-25,"0"25,0 0,0 0,0-25,0 25,0 0,0 0,0 0,0 0,0 0,0 25,0 0,0 24,0-24,0 50,25-1,-25 25,0-24,0 24,0 0,0 0,0 1,0-26,0 0,-25-24,25 24,0-49,-24 0,24 25,0-26,0-24,0 25,0-25,0 0,0 0,0 0,0 0,0 0,0 0,0 0,0 0,0 0,0 0,0 0,-25 0</inkml:trace>
  <inkml:trace contextRef="#ctx0" brushRef="#br0" timeOffset="111755.3921">5655 9475,'0'-24,"0"-1,0 25,0 25,0-1,0 26,0 24,0 1,0 24,-24 0,24 0,0 26,-25-26,25 0,0-25,0 1,0-26,-25 1,25 0,0-26,0 1,0 0,0-25,0 0,0 0,0 0,0 0,0-25,0 25,25-25,-25 1</inkml:trace>
  <inkml:trace contextRef="#ctx0" brushRef="#br0" timeOffset="113128.4706">5829 9525,'0'-50,"0"50,0 0,0 0,0 0,0 50,0 24,-25 1,25 24,0 0,0 0,0 26,-25-1,25-25,0-25,0 1,-24-26,24 26,0-51,0 1,0 0,0-25,0 25,0-25,0 0,0 0,24 0,-24 0,0 0</inkml:trace>
  <inkml:trace contextRef="#ctx0" brushRef="#br0" timeOffset="127546.2953">6028 9475,'0'0,"0"0,24 0,-24 0,-24 50,24 0,0-1,0 26,0 24,-25 0,25 0,-25 50,25-50,-25 25,25 0,0-24,0-26,0 0,0 1,0-50,0-1,0 1,0-25,25-25</inkml:trace>
  <inkml:trace contextRef="#ctx0" brushRef="#br0" timeOffset="127846.3124">5308 10269,'0'0,"0"-25,50 1,-1-1,26-25,-1 25,25-24,1-1,-1 0,-25 26,1-1,-1 0,-24 0,-1 25,-24 0</inkml:trace>
  <inkml:trace contextRef="#ctx0" brushRef="#br0" timeOffset="128205.333">6648 9624,'0'0,"0"25,0 0,0 49,0 1,0 24,0 0,0 25,-25 0,25 0,0-25,0 25,-25-49,25 24,0-74,0 24,25-49,-25 0</inkml:trace>
  <inkml:trace contextRef="#ctx0" brushRef="#br0" timeOffset="128433.346">6896 9699,'25'24,"-25"1,0 25,0 49,0-25,0 51,0-26,-25 25,25-25,0 0,0 0,0-24,0-26,0 1,25-25,-25-25</inkml:trace>
  <inkml:trace contextRef="#ctx0" brushRef="#br0" timeOffset="128702.3614">7169 9699,'24'0,"1"0,-25 24,0 26,0 0,25 49,-25 0,0 25,-25 25,25 0,0-25,0 0,0 0,0-50,0 1,0-1,0-24,0-26,0 1,0-25,0 0</inkml:trace>
  <inkml:trace contextRef="#ctx0" brushRef="#br0" timeOffset="137109.8423">7491 9649,'0'-25,"0"25,0 0,0 0,0 25,0 25,0-1,-25 26,25-1,0 25,0 25,-25 0,25 0,0 0,-24-24,24-26,-25 25,25-49,0-1,0 1,0-50</inkml:trace>
  <inkml:trace contextRef="#ctx0" brushRef="#br0" timeOffset="137774.8803">6474 10344,'25'0,"0"0,-1-25,26 25,0-50,24 25,25-24,-24-1,24 1,25-1,-25 0,-24 25,24 1,-50-1,1 0,-25 25,24 0,-49 0,25 0,-25 0,0 0</inkml:trace>
  <inkml:trace contextRef="#ctx0" brushRef="#br0" timeOffset="138367.9142">1414 11832,'25'0,"-25"49,0-24,0 25,0 24,0 25,0 1,24-1,-24 0,0 0,0 1,25-26,-25 0,0 1,25-26,-25 1,0-25,25 0</inkml:trace>
  <inkml:trace contextRef="#ctx0" brushRef="#br0" timeOffset="138647.9303">1712 11857,'0'0,"0"0,0 24,0 51,0-26,24 51,-24-1,0 25,0 0,25 0,-25 0,0-25,0-24,0-1,25 0,-25 1,25-50,-25-1</inkml:trace>
  <inkml:trace contextRef="#ctx0" brushRef="#br0" timeOffset="146708.3913">1910 11807,'0'0,"0"0,0 25,0 0,25-1,-25 26,0 24,25 1,-25-1,24 50,-24-24,25-1,-25 0,0 0,25-24,-25-1,0-24,25-1,-25-24,0 0,25 0,-25-25,24-25</inkml:trace>
  <inkml:trace contextRef="#ctx0" brushRef="#br0" timeOffset="147096.4135">2158 11782,'0'0,"0"0,25 25,-25 0,25 24,-25 26,0-1,24 25,1 1,-25-1,0 25,25-50,-25 1,0-1,0-24,0-1,0-24</inkml:trace>
  <inkml:trace contextRef="#ctx0" brushRef="#br0" timeOffset="147437.433">1067 12626,'0'0,"0"0,0-25,49 0,50 0,-24-24,49-1,0-24,0-1,25 26,-25-26,0 25,-25 1,0 24,0-25,-24 50,-26-24,-24 24,25 0,-25 0,-25 0,24 24,-24-24,0 25,0-25,0 25</inkml:trace>
  <inkml:trace contextRef="#ctx0" brushRef="#br0" timeOffset="154070.8124">3448 11733,'25'24,"-25"-24,0 25,0 25,24-1,-24 26,0-1,25 25,0-24,0 24,-25 0,25 1,-1-26,-24 0,25-24,-25 24,0-49,0 0,25 0,-25-25,0 25,0-25,0-25,0 0</inkml:trace>
  <inkml:trace contextRef="#ctx0" brushRef="#br0" timeOffset="154372.8297">3944 11534,'50'0,"-50"25,24 0,1 24,-25 26,25-1,-25 50,0-25,25 25,-25 25,25-25,-25-24,0-1,0 0,0-25,0 1,0-26,0-24,24 0,-24-25,0 0,0 0,0 0,25-25</inkml:trace>
  <inkml:trace contextRef="#ctx0" brushRef="#br0" timeOffset="158552.0687">4341 11733,'0'-25,"0"25,0 0,0 0,0 0,0 0,0 0,0 0,0 49,25-24,-25 25,24 24,-24 1,25 24,-25 25,25-25,-25 25,25-25,-25-24,0 24,0-25,0-24,0 24,0-49,25 0,-25 0,0 0,0-25,0 24,0-24,0 0,0 0,0-24,0 24</inkml:trace>
  <inkml:trace contextRef="#ctx0" brushRef="#br0" timeOffset="310848.7796">10492 7913,'-24'-25,"-1"-25,25 25,-25-24,25 24,-25-25,50 26,-25-26,0 25,25 0,0 1,-1-1,1 0,25 0,-1 0,26 1,-1-1,1 0,24 25,0-25,0 25,1 0,24-25,-25 25,25 25,0-25,-25 25,25-25,0 25,0 0,0-25,0 24,0-24,0 0,0 0,0 0,0-24,-25-1,26 0,-51 25,25-25,-49 0,24 25,-24 0,-25 25,-1 0,-24 25,25 24,-25 0,0 26,0-1,25-25,-25 25</inkml:trace>
  <inkml:trace contextRef="#ctx0" brushRef="#br0" timeOffset="595852.0808">9723 9500,'0'25,"0"-25,0 25,0 0,0-1,0 1,0 25,0-1,0 26,0-26,-24 51,24-51,0 51,0-26,0 0,0-24,0 0,0 24,-25-24,25-26,0 1,0 0,0-25</inkml:trace>
  <inkml:trace contextRef="#ctx0" brushRef="#br0" timeOffset="596221.1019">9847 9699,'0'24,"0"26,25 0,-25 24,0 0,0-24,0 25,0-1,0 0,0 1,0-26,0 1,0 0,0-26,0 1,25 0,-25 0,0-25,0 0</inkml:trace>
  <inkml:trace contextRef="#ctx0" brushRef="#br0" timeOffset="596673.1278">10096 9599,'0'0,"0"25,0-25,0 25,-25 25,25-1,0 26,0-1,0 0,-25-24,25 25,0-1,0 0,0-24,0 0,-25-1,25-24,0 0,0 0,0-1,0-24,0 0</inkml:trace>
  <inkml:trace contextRef="#ctx0" brushRef="#br0" timeOffset="597355.1668">10195 9699,'0'0,"0"0,0 0,-25 24,25 1,0 25,0-1,0 26,-25-1,25 1,-25 24,25-25,0 1,0-26,0 1,0 0,0-26,0-24,0 0,0 0</inkml:trace>
  <inkml:trace contextRef="#ctx0" brushRef="#br0" timeOffset="598699.2437">9376 10269,'0'0,"0"-25,25 1,0-1,24 0,1 0,24 0,1-24,24-1,-25 25,26-24,-1 24,-25-25,26 25,-51 1,26-1,-26 25,1-25,-25 25,-1 0,-24 0,25 0,-25 0,-25 0,25 0</inkml:trace>
  <inkml:trace contextRef="#ctx0" brushRef="#br0" timeOffset="599040.2632">10840 9550,'0'25,"0"-1,0 26,0 0,24 24,-24 0,0 1,0-1,0 26,0-51,0 26,0-26,-24 1,48-25,-24-1,0-24,0 0,0 0</inkml:trace>
  <inkml:trace contextRef="#ctx0" brushRef="#br0" timeOffset="599258.2757">11088 9624,'0'0,"0"25,0 0,-25 49,25-24,0 49,-25-25,25 26,0-26,0 25,0-24,0-1,0 1,0-51,0 1</inkml:trace>
  <inkml:trace contextRef="#ctx0" brushRef="#br0" timeOffset="602122.4395">11162 9748,'0'0,"0"0,0 0,0 0,0 0,0 0,0 25,0-25,0 25,0-25,0 25,0 24,0-24,0 25,0-1,0 26,0-1,0 1,0-1,0-24,0 24,0-24,0-1,0-24,0 0,0 0,0-25,0 24,0-48,0-1,0 0,0-25</inkml:trace>
  <inkml:trace contextRef="#ctx0" brushRef="#br0" timeOffset="602432.4572">11336 9674,'0'0,"0"0,0 25,0-1,-25 26,25 0,0-1,0 26,0-26,0 26,0-1,0-24,0 24,25-24,-25-25,0 24,0 1,0-25,0-1,25-24,-25 25,0-25,0 0</inkml:trace>
  <inkml:trace contextRef="#ctx0" brushRef="#br0" timeOffset="602934.4859">10790 10368,'0'0,"0"0,0 25,50-50,-26 1,26-1,0 0,24-25,0 26,1-26,24 0,-24 26,-1-26,-24 25,-1 0,1 25,-25-25,-1 25,-24 0,0 0</inkml:trace>
  <inkml:trace contextRef="#ctx0" brushRef="#br0" timeOffset="603279.5057">12105 9674,'0'0,"0"0,0 25,0-1,0 1,-25 25,25-1,0 26,0-1,0 26,0-26,0 25,0-24,0 24,0-25,-25-24,25 24,0-49,0 0,0-25,0 0,0 0</inkml:trace>
  <inkml:trace contextRef="#ctx0" brushRef="#br0" timeOffset="603778.5342">12328 9748,'0'25,"0"0,0 0,0 49,-25-24,25 24,0 25,0-24,0-1,0 1,-25-1,25-24,0-26,-24 26,24-50,0 0,0-25</inkml:trace>
  <inkml:trace contextRef="#ctx0" brushRef="#br0" timeOffset="604046.5495">12502 9699,'0'0,"0"24,0 1,0 0,0 25,-25-1,25 26,0-26,0 51,-25-26,25 0,0 1,0-26,0 26,0-26,0-24,0 0,0 0,0-25,0 0</inkml:trace>
  <inkml:trace contextRef="#ctx0" brushRef="#br0" timeOffset="604481.5744">12675 9847,'0'0,"0"0,0 25,25 0,-25 25,0-1,0 26,0-1,0 1,0-1,0-24,0 24,0-24,0-26,0 1,0 25,0-50,0 0,0 25,0-25</inkml:trace>
  <inkml:trace contextRef="#ctx0" brushRef="#br0" timeOffset="644132.8423">11832 10517,'0'0,"0"0,0 0,-25 0,25 0,25 0,-25-25,49 25,1-24,24-26,1 0,-1 1,26 24,-1-25,0 1,-25 24,26 0,-26 0,-24 1,-1 24,1 0,-25 0,-1 0,1 0,-25 0,0 0</inkml:trace>
  <inkml:trace contextRef="#ctx0" brushRef="#br0" timeOffset="644694.8745">13320 9798,'-25'25,"25"24,-24 1,24-1,-25 26,25-1,0 26,-25-26,25 0,0 26,0-51,0 26,0-26,0-24,25 0,-25-25,0 0</inkml:trace>
  <inkml:trace contextRef="#ctx0" brushRef="#br0" timeOffset="644998.8919">13419 9723,'25'0,"-25"25,0 25,0-25,0 49,0 0,-25 1,25-1,-24 1,24 24,0-49,-25 24,25-24,0-26,0 26,0-25,0-25,0 25,0-25,0 0</inkml:trace>
  <inkml:trace contextRef="#ctx0" brushRef="#br0" timeOffset="649518.1504">13543 9798,'0'0,"-24"0,24 25,0-25,0 49,0-24,0 25,0-26,0 26,0 25,0-26,0 26,0-26,0 1,0-1,-25 1,25 0,0-26,0 1,25 0,-25-25,0 0,0-25</inkml:trace>
  <inkml:trace contextRef="#ctx0" brushRef="#br0" timeOffset="650118.1847">13717 9723,'0'0,"0"0,0 0,0 0,-25 25,25 0,0 0,0 24,0 26,0-1,0 1,0-1,0 1,0 24,0-50,0 26,0-26,0-24,0 25,0-25,0-1,0-24</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10T21:54:32.835"/>
    </inkml:context>
    <inkml:brush xml:id="br0">
      <inkml:brushProperty name="width" value="0.05292" units="cm"/>
      <inkml:brushProperty name="height" value="0.05292" units="cm"/>
      <inkml:brushProperty name="color" value="#FF0000"/>
    </inkml:brush>
  </inkml:definitions>
  <inkml:trace contextRef="#ctx0" brushRef="#br0">11757 11559,'0'-25,"0"0,25 1,-25-26,50 25,-50-24,25 24,-1 0,1 0,0 25,0 0,-25 25,25 25,-1 24,-24 0,25 26,-25-1,0 25,0 0,0-25,-25 0,1 1,-1-26,0 25,0-49,0-25,-24-1,-1 1,25-50,1 1,-1-1,0 0,25-25,-25 1,50 24,-25 0,25 25,0 0,-1 0,1 25,25 0,-1 0,1-1,-25 1,24 0,-24-25,0 0,0 0</inkml:trace>
  <inkml:trace contextRef="#ctx0" brushRef="#br0" timeOffset="2026.1159">12278 11311,'0'0,"0"0,-24-25,-1 50,25-25,-25 25,0-25,25 25,0-1,0 26,0-25,0 24,25 1,0 0,0-1,24 26,-24-26,0 1,0-1,-25 26,0-26,0 1,0 0,-25-1,0 1,0-25,25 0,-25-1,1-24,24-24,0-26</inkml:trace>
  <inkml:trace contextRef="#ctx0" brushRef="#br0" timeOffset="2179.1246">12254 11286,'0'-49,"0"-1,24 0,1 25,0-24,25 24,-26-25,26 26,0-1,-26-25</inkml:trace>
  <inkml:trace contextRef="#ctx0" brushRef="#br0" timeOffset="2837.1623">12005 10468,'-74'24,"0"26,-26 24,26 26,-25 24,24 0,-24 49,25 1,-1 0,26 24,24 25,0-24,25-26,0 1,50 0,-1-26,51-48,-26-1,50-50,0 1,0-50,25-25,-25-24,25-26,-25-24,0-25,25 0,-50-25,0-24,-25-1,1 0,-26 1,-24-1,-25 0,0 26,-49-1,24 25,-50 0,1 49,0 26,-1-1,1 25,-1 25,26-25,-26 50,26-25,24 0,0 25,0-25,1-25</inkml:trace>
  <inkml:trace contextRef="#ctx0" brushRef="#br0" timeOffset="4561.2609">6052 12105,'-24'0,"24"0,0 0,0 0,0 0,0-25,24 0,1 0,25 0,-25 1,24-1,-24 25,25-25,-26 50,1 0,0 24,-25 1,0 24,0 1,-25-1,0 1,25-1,-24 0,24-24,0-25,0 0,0-25,24 0,1 0,0-25,25 25,-26 0,26-25,0 25,-1 0,-24-25,0 25,0 25,-1-25,1 25,-25-25,0 25,0-1,0 1,-25 0,1 25,-1-26,0 1,0 0,-24 25,-1-26,25 1,0 0,1-25,-1 25</inkml:trace>
  <inkml:trace contextRef="#ctx0" brushRef="#br0" timeOffset="5251.3004">5432 12353,'25'-25,"-25"0,25 0,0-24,-1-1,1 25,0 0,0 25,24 0,-24 0,0 25,0 25,0 0,-25 24,24 25,-24-24,0 24,-24 0,24-25,-25 26,25-26,0-24,0 24,0-49,0 0,25-1,-1-24,1 0,0-24,25 24,-25-25,24 0,1-25,-25 26,24-1,-24-25</inkml:trace>
  <inkml:trace contextRef="#ctx0" brushRef="#br0" timeOffset="8351.4777">6300 11956,'-24'0,"24"0,-25 0,0 0,25 0,-25 0,25 0,-25 25,25-25,0 0,0 0,0 24,-24-24,24 25,0-25,-25 25,25 0,-25-25,25 25,-25-25,25 24,0-24,0 0,-25 25,25-25,-24 25,24 0,0-25,0 25,0 0,-25-1,25 1,0-25,0 25,0 25,25-26,-25 1,0 0,24-25,1 25,0 0,0-1,0-24,-1 25,1 0,0-25,0 0,-25 0,49 0,-49-25,25 25,0-25,0 25,-25-24,25-1,-25 25,0 0,0 0,0 0,0-25,0 25,0 0,0 0,0 25,0-25,0 0,0 0,-25 25,25-25,0 0,0 0,-25 24,25-24,0 25,0-25,0 25,0-25,-25 0,25 25,-25-25,25 25,0-25,-24 24,24 1,0 0,-25 0,25 0,0-1,0 1,0 0,0 0,0 24,0-24,25-25,-25 25,24 0,1 0,0-25,-25 0,50 0,-50 0,24 0,26 0,-50-25,50 25,-50 0,24 0,1 0,-25 0,25 0,-25 0,25 0,-25-25</inkml:trace>
  <inkml:trace contextRef="#ctx0" brushRef="#br0" timeOffset="9598.549">6052 11807,'-24'-50,"24"-24,-25 24,-25 26,1-1,-1 25,0 25,-24-1,-1 1,1 50,0-1,-1 25,26 0,-1 25,25 25,-24 0,49 0,0 25,24-26,26 26,24-50,1 0,24-25,25-49,0-25,0-25,25-25,-25-49,25-26,-25-24,-25 0,0-49,0 24,-49-50,0 26,-50-1,0 0,-25 1,0 24,-49 25,-1 0,1 50,-25 24,-1 25,26 50,-25 0,0 24,24 1,1 0,24 24,1-24,-1 24,0-49</inkml:trace>
  <inkml:trace contextRef="#ctx0" brushRef="#br0" timeOffset="68661.9272">17711 10170,'0'0,"0"0,0 0,24-25,-24 50,0 0,25 24,-25 1,0 0,0-1,0 50,0-49,25 49,-25-24,0-1,0-24,0-1,0 1,0-25,0-1,0-24</inkml:trace>
  <inkml:trace contextRef="#ctx0" brushRef="#br0" timeOffset="68946.9435">17959 10071,'0'25,"0"-1,0 1,0 25,0-1,0 26,0-26,0 26,0-1,0-24,0 24,0-24,0-1,0 1,0-25,0-25,0 25,0-25,0 0</inkml:trace>
  <inkml:trace contextRef="#ctx0" brushRef="#br0" timeOffset="69249.9609">18207 10195,'0'49,"0"-24,-25 25,25-1,0-24,0 50,0-51,0 26,0 0,0-1,25-24,-25 0,0 0,0-25,0 24,0-24,0 0,0 0,0 25</inkml:trace>
  <inkml:trace contextRef="#ctx0" brushRef="#br0" timeOffset="69719.9878">18430 10145,'0'0,"0"0,0 0,0 0,0 0,0 0,0 25,0-25,0 25,25 0,-25-1,0 26,0 0,0-1,0 26,0-26,0 26,0-26,0 26,0-1,-25-24,25-1,0 1,0-25,0-1,-25 1,25 0,0 0,0-25,0 0</inkml:trace>
  <inkml:trace contextRef="#ctx0" brushRef="#br0" timeOffset="120937.9173">17611 10592,'-24'24,"-1"-24,25 25,0-25,0 0,0 0,49 0,1-25,0 1,24-26,25 25,0-24,25 24,-24-25,-1 1,0 24,-25 0,-24 25,0-25,-1 25,-24-25,0 25,-25 0,0-24,0 24</inkml:trace>
  <inkml:trace contextRef="#ctx0" brushRef="#br0" timeOffset="121213.933">19323 9922,'0'25,"0"-1,25-24,-25 25,-25 25,25 0,0-1,0 26,0 24,0-25,0 25,0-24,-25-1,25 1,0-1,0-49,0 0,0-25,0 0,25-25,-25 0</inkml:trace>
  <inkml:trace contextRef="#ctx0" brushRef="#br0" timeOffset="121425.9452">19546 10021,'0'-74,"25"24,0 25,-25 0,25 75,-25 0,0-1,0 26,0 24,0 25,0-25,0 0,0 25,0-49,0 24,0-25,0-24,0-25,0 0,0-25</inkml:trace>
  <inkml:trace contextRef="#ctx0" brushRef="#br0" timeOffset="138497.9216">19769 9847,'0'0,"-24"25,-1 0,0-25,25 50,-25-26,25 26,0 25,0-26,0 50,0-24,0 24,0 0,0 0,0-24,0 24,0-25,0-24,0 0,0-1,0-24,0 0,0-25,0 0,0-25</inkml:trace>
  <inkml:trace contextRef="#ctx0" brushRef="#br0" timeOffset="138894.9443">19893 10046,'0'0,"25"25,-25 0,0-1,0 26,0 24,0 1,0 24,0 0,0 25,-25-25,25 1,0-1,0-50,0 26,0-26,0 1,0-25,0-25,0 0,0 0</inkml:trace>
  <inkml:trace contextRef="#ctx0" brushRef="#br0" timeOffset="139378.972">19124 10840,'-24'0,"24"0,0 0,0-25,24 25,1-25,25 0,24-24,1-1,24 25,0-24,0-1,1 0,-1 1,0 24,-25 0,1 0,-26 1,1 24,-25-25,-25 25,0 0,0 0,0 25,0-25,-25 0,25 24,-25-24</inkml:trace>
  <inkml:trace contextRef="#ctx0" brushRef="#br0" timeOffset="154181.8187">20985 9798,'0'49,"0"1,0 0,0 24,0 25,0-24,0 49,0-25,0 0,0 25,0-49,0 24,0-50,0 1,0 0,0-50,0 49,0-49,0 25,0-25,0 0</inkml:trace>
  <inkml:trace contextRef="#ctx0" brushRef="#br0" timeOffset="161087.2137">21158 9971,'0'0,"0"0,0 0,0 0,0 0,0 0,0 0,0 0,0 0,0 0,0 0,0 0,0 0,0 0,0 0,0 0,0 0,0 0,0 0,0 0,0 0,0 0,0 0,0 0,0 0,0 0,0 0,0 0,0 0,0 0,0 0,0 0,0 0,0 0,0 0,0 0,0 0,0 0,0 0,0 0,0 25,-24 0,24 25,0-1,0 26,-25-1,25 25,0 1,-25-1,25-25,-25 25,25-24,0-1,0 1,0-51,0 26,0-25,0 24,0-24,0-25,0 25,25-25,-25 25,0-25,0 0,0 25,0-25,0 0,0 25,0-25,0 0,0 0,0 0,0 0,0 24</inkml:trace>
  <inkml:trace contextRef="#ctx0" brushRef="#br0" timeOffset="189729.8519">21158 10145,'0'-25,"0"25,0 0,0 0,0-24,0 24,0 0,0 0,-24 24,24 1,0 25,0-1,0 26,0-1,0 25,0 1,24-26,-24 25,0-24,0-1,-24 0,24-24,0 0,0-26,0 1,0-25,0 25,0-25,0 0,0-25,0 0,0 1,0-26</inkml:trace>
  <inkml:trace contextRef="#ctx0" brushRef="#br0" timeOffset="190029.8691">21382 10071,'24'-50,"-24"0,0 50,-24 0,24 25,0 25,-25 0,0 24,25 0,0 26,-25-1,0 0,25 0,0 0,0-24,0-1,0 1,0-26,0 1,0-25,0-1,0 1,0-25,25 0,-25 0,0 0,0 0,0-25</inkml:trace>
  <inkml:trace contextRef="#ctx0" brushRef="#br0" timeOffset="191039.9269">20886 10939,'-50'25,"25"-25,-24 0,49 0,-25 0,25 0,0-25,0 25,25-25,24-25,-24 1,25 24,24-25,0-24,1 49,-1-24,1-1,-1 0,-24 50,-1-24,1-1,-25 25,-25 0,24 0,-24 0,0 0,0 0,0 0,0 0,-24 25,24-25,0-25,0 25,0 0,0 0,0 0</inkml:trace>
  <inkml:trace contextRef="#ctx0" brushRef="#br0" timeOffset="194046.0988">22076 10120,'0'-24,"0"-26,0 25,0 25,0-25,0 25,0 0,-25 25,25 25,-24-1,24 1,-25 49,0-24,25 49,-25-50,25 25,-25 0,25-24,25-1,-25 1,0-51,25 26,-25-25,0-25,0 0,0 25,0-25,0 0,0 0,0 0,0 0,0 0,0 0,0-25,0 25,0 0,0-25,0 25</inkml:trace>
  <inkml:trace contextRef="#ctx0" brushRef="#br0" timeOffset="194513.1255">22250 9971,'0'0,"25"0,-25 25,0 0,0 0,0 49,0-24,0 49,0 0,-25 1,25-1,0 0,-25 0,25-24,-25-1,25-24,0 24,0-49,0 24,0-24,0-25,0 0,0 0,0 25,0-25,0 0,0 0,0-25,0 25</inkml:trace>
  <inkml:trace contextRef="#ctx0" brushRef="#br0" timeOffset="195377.1749">19472 12378,'0'0,"-25"24,25 26,0-25,0 24,0 26,25-1,-25 25,0 1,0-1,0 25,0-25,0-24,0 24,0-25,-25 1,25-26,0 1,0-1,-25-24,25 0,0-25</inkml:trace>
  <inkml:trace contextRef="#ctx0" brushRef="#br0" timeOffset="195745.196">19745 12452,'24'0,"-24"-25,0 25,0 0,0 0,0 0,25-25,25 25,-1-24,1 24,24-25,1 25,-1-25,1 50,-26 0,26 49,-51-24,1 49,0 0,-25 0,-25 50,0-25,1 0,-1 0,-25 0,1-25,-1 1,-24-26,49-24,-25-26,1 1</inkml:trace>
  <inkml:trace contextRef="#ctx0" brushRef="#br0" timeOffset="195943.2073">19769 13171,'0'-49,"0"24,25 0,25 25,-1 0,1-25,0 25,24 0,-24 0,24 0,-24 0,24-25,-49 25,49-24,-49 24,25-25,-26 0</inkml:trace>
  <inkml:trace contextRef="#ctx0" brushRef="#br0" timeOffset="196544.2417">19943 11733,'-74'-25,"-1"-25,1 25,-1 1,-24 24,25 24,-26 26,1 0,0 24,0 25,0 25,-25 25,49 0,-24 49,25 1,24 24,25 0,0 25,25-49,25 24,25-49,49-1,0-24,25-50,0-24,50-26,-1-24,1-50,0-24,-1-50,1-1,24-24,-49-49,25-1,-50-24,0-26,-50 1,1 0,-26 24,-49-24,-49 50,-1 24,-49 25,-25 24,-25 51,-25-1,-24 50,24 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4638202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www.youtube.com/watch?v=wVPCT1VjySA&amp;feature=player_embedded" TargetMode="External"/><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www.cs.hmc.edu/~cs5grad/MyCS/2012_Curriculum/scratch_offline/day_15/worksheet.pdf" TargetMode="External"/><Relationship Id="rId2" Type="http://schemas.openxmlformats.org/officeDocument/2006/relationships/slide" Target="../slides/slide206.xml"/><Relationship Id="rId1" Type="http://schemas.openxmlformats.org/officeDocument/2006/relationships/notesMaster" Target="../notesMasters/notesMaster1.xml"/><Relationship Id="rId4" Type="http://schemas.openxmlformats.org/officeDocument/2006/relationships/hyperlink" Target="http://www.cs.hmc.edu/~cs5grad/MyCS/2012_Curriculum/scratch_offline/day_17/worksheet.pdf"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en.wikipedia.org/wiki/Make_(magazine)"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en.wikipedia.org/wiki/DIY"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8DD4E6D-05C3-4206-956C-BED65482F708}" type="slidenum">
              <a:rPr lang="en-US" sz="1200" smtClean="0">
                <a:solidFill>
                  <a:prstClr val="black"/>
                </a:solidFill>
              </a:rPr>
              <a:pPr>
                <a:defRPr/>
              </a:pPr>
              <a:t>10</a:t>
            </a:fld>
            <a:endParaRPr lang="en-US" sz="1200"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9" name="Shape 6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7" name="Shape 6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5" name="Shape 6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4" name="Shape 7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was cool.</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Maybe actually print out a list of words in random order to stand in for "wubster's dictionary".</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2" name="Shape 7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Shape 8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5" name="Shape 8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8" name="Shape 9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5" name="Shape 10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8DD4E6D-05C3-4206-956C-BED65482F708}" type="slidenum">
              <a:rPr lang="en-US" sz="1200" smtClean="0">
                <a:solidFill>
                  <a:prstClr val="black"/>
                </a:solidFill>
              </a:rPr>
              <a:pPr>
                <a:defRPr/>
              </a:pPr>
              <a:t>11</a:t>
            </a:fld>
            <a:endParaRPr lang="en-US" sz="1200"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Shape 1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5" name="Shape 1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5" name="Shape 14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This was good.</a:t>
            </a:r>
          </a:p>
          <a:p>
            <a:pPr rtl="0">
              <a:spcBef>
                <a:spcPts val="0"/>
              </a:spcBef>
              <a:buNone/>
            </a:pPr>
            <a:endParaRPr sz="1466">
              <a:solidFill>
                <a:srgbClr val="000000"/>
              </a:solidFill>
              <a:latin typeface="Arial"/>
              <a:ea typeface="Arial"/>
              <a:cs typeface="Arial"/>
              <a:sym typeface="Arial"/>
            </a:endParaRPr>
          </a:p>
          <a:p>
            <a:pPr rtl="0">
              <a:spcBef>
                <a:spcPts val="0"/>
              </a:spcBef>
              <a:buNone/>
            </a:pPr>
            <a:r>
              <a:rPr lang="en" sz="1466">
                <a:solidFill>
                  <a:srgbClr val="000000"/>
                </a:solidFill>
                <a:latin typeface="Arial"/>
                <a:ea typeface="Arial"/>
                <a:cs typeface="Arial"/>
                <a:sym typeface="Arial"/>
              </a:rPr>
              <a:t>Consider mentioning 20 Questions implementation.</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Shape 14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1" name="Shape 14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36666"/>
              <a:buFont typeface="Arial"/>
              <a:buNone/>
            </a:pPr>
            <a:r>
              <a:rPr lang="en" sz="3000">
                <a:solidFill>
                  <a:schemeClr val="dk1"/>
                </a:solidFill>
              </a:rPr>
              <a:t>relate to Google: unordered search, need to sort</a:t>
            </a:r>
          </a:p>
          <a:p>
            <a:pPr lvl="0" rtl="0">
              <a:spcBef>
                <a:spcPts val="600"/>
              </a:spcBef>
              <a:buClr>
                <a:srgbClr val="000000"/>
              </a:buClr>
              <a:buSzPct val="36666"/>
              <a:buFont typeface="Arial"/>
              <a:buNone/>
            </a:pPr>
            <a:r>
              <a:rPr lang="en" sz="3000">
                <a:solidFill>
                  <a:schemeClr val="dk1"/>
                </a:solidFill>
              </a:rPr>
              <a:t/>
            </a:r>
            <a:br>
              <a:rPr lang="en" sz="3000">
                <a:solidFill>
                  <a:schemeClr val="dk1"/>
                </a:solidFill>
              </a:rPr>
            </a:br>
            <a:r>
              <a:rPr lang="en" sz="3000">
                <a:solidFill>
                  <a:schemeClr val="dk1"/>
                </a:solidFill>
              </a:rPr>
              <a:t>divide and conquer activity as example of binary search method (10 min)</a:t>
            </a:r>
          </a:p>
          <a:p>
            <a:pPr lvl="0" rtl="0">
              <a:spcBef>
                <a:spcPts val="600"/>
              </a:spcBef>
              <a:buClr>
                <a:srgbClr val="000000"/>
              </a:buClr>
              <a:buFont typeface="Arial"/>
              <a:buNone/>
            </a:pPr>
            <a:endParaRPr sz="3000">
              <a:solidFill>
                <a:schemeClr val="dk1"/>
              </a:solidFill>
            </a:endParaRPr>
          </a:p>
          <a:p>
            <a:pPr lvl="0" rtl="0">
              <a:spcBef>
                <a:spcPts val="600"/>
              </a:spcBef>
              <a:buClr>
                <a:srgbClr val="000000"/>
              </a:buClr>
              <a:buSzPct val="36666"/>
              <a:buFont typeface="Arial"/>
              <a:buNone/>
            </a:pPr>
            <a:r>
              <a:rPr lang="en" sz="3000">
                <a:solidFill>
                  <a:schemeClr val="dk1"/>
                </a:solidFill>
              </a:rPr>
              <a:t>with small boxes - like the santa video??</a:t>
            </a:r>
          </a:p>
          <a:p>
            <a:pPr lvl="0" rtl="0">
              <a:spcBef>
                <a:spcPts val="600"/>
              </a:spcBef>
              <a:buClr>
                <a:srgbClr val="000000"/>
              </a:buClr>
              <a:buFont typeface="Arial"/>
              <a:buNone/>
            </a:pPr>
            <a:endParaRPr sz="3000">
              <a:solidFill>
                <a:schemeClr val="dk1"/>
              </a:solidFill>
            </a:endParaRPr>
          </a:p>
          <a:p>
            <a:pPr lvl="0" rtl="0">
              <a:spcBef>
                <a:spcPts val="600"/>
              </a:spcBef>
              <a:buClr>
                <a:srgbClr val="000000"/>
              </a:buClr>
              <a:buSzPct val="100000"/>
              <a:buFont typeface="Arial"/>
              <a:buNone/>
            </a:pPr>
            <a:r>
              <a:rPr lang="en" u="sng">
                <a:solidFill>
                  <a:schemeClr val="hlink"/>
                </a:solidFill>
                <a:hlinkClick r:id="rId3"/>
              </a:rPr>
              <a:t>http://www.youtube.com/watch?v=wVPCT1VjySA&amp;feature=player_embedded</a:t>
            </a:r>
          </a:p>
          <a:p>
            <a:pPr>
              <a:spcBef>
                <a:spcPts val="0"/>
              </a:spcBef>
              <a:buNone/>
            </a:pPr>
            <a:endParaRPr sz="1466"/>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Shape 1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0" name="Shape 14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Shape 1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8" name="Shape 14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cans with pennies in them: 2,5,10,15,20,25,30,37 were the amounts</a:t>
            </a:r>
          </a:p>
          <a:p>
            <a:pPr lvl="0" rtl="0">
              <a:spcBef>
                <a:spcPts val="0"/>
              </a:spcBef>
              <a:buNone/>
            </a:pPr>
            <a:endParaRPr sz="1466"/>
          </a:p>
          <a:p>
            <a:pPr>
              <a:spcBef>
                <a:spcPts val="0"/>
              </a:spcBef>
              <a:buNone/>
            </a:pPr>
            <a:r>
              <a:rPr lang="en" sz="1466"/>
              <a:t>seemed to go over well</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Shape 1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2" name="Shape 14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Shape 16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2" name="Shape 16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40D85DA8-8F00-462B-8FD4-C93A719974EB}" type="slidenum">
              <a:rPr lang="en-US" sz="1200" smtClean="0">
                <a:solidFill>
                  <a:prstClr val="black"/>
                </a:solidFill>
              </a:rPr>
              <a:pPr>
                <a:defRPr/>
              </a:pPr>
              <a:t>33</a:t>
            </a:fld>
            <a:endParaRPr lang="en-US" sz="1200" smtClean="0">
              <a:solidFill>
                <a:prstClr val="black"/>
              </a:solidFill>
            </a:endParaRPr>
          </a:p>
        </p:txBody>
      </p:sp>
      <p:sp>
        <p:nvSpPr>
          <p:cNvPr id="10957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sz="1466">
              <a:solidFill>
                <a:srgbClr val="000000"/>
              </a:solidFill>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Shape 1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0" name="Shape 15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worked better in smaller groups because everyone thinks they know where they need to go even though they don't</a:t>
            </a:r>
          </a:p>
          <a:p>
            <a:pPr lvl="0" rtl="0">
              <a:spcBef>
                <a:spcPts val="0"/>
              </a:spcBef>
              <a:buNone/>
            </a:pPr>
            <a:r>
              <a:rPr lang="en"/>
              <a:t>needs explicit instruction from person in charge -&gt; could we put one of the teachers in charge so that somebody is learning as we try it out</a:t>
            </a:r>
          </a:p>
          <a:p>
            <a:pPr lvl="0" rtl="0">
              <a:spcBef>
                <a:spcPts val="0"/>
              </a:spcBef>
              <a:buNone/>
            </a:pPr>
            <a:endParaRPr/>
          </a:p>
          <a:p>
            <a:pPr lvl="0" rtl="0">
              <a:spcBef>
                <a:spcPts val="0"/>
              </a:spcBef>
              <a:buNone/>
            </a:pPr>
            <a:r>
              <a:rPr lang="en"/>
              <a:t>parallel sorting networks are super popular, tied into mike's talk about parallelism that occurred in computer disassembly previously</a:t>
            </a:r>
          </a:p>
          <a:p>
            <a:pPr lvl="0" rtl="0">
              <a:spcBef>
                <a:spcPts val="0"/>
              </a:spcBef>
              <a:buNone/>
            </a:pPr>
            <a:endParaRPr/>
          </a:p>
          <a:p>
            <a:pPr lvl="0" rtl="0">
              <a:spcBef>
                <a:spcPts val="0"/>
              </a:spcBef>
              <a:buNone/>
            </a:pPr>
            <a:r>
              <a:rPr lang="en"/>
              <a:t>need to show teachers how to make the sorting network for any number of numbers to sort</a:t>
            </a:r>
          </a:p>
          <a:p>
            <a:pPr lvl="0" rtl="0">
              <a:spcBef>
                <a:spcPts val="0"/>
              </a:spcBef>
              <a:buNone/>
            </a:pPr>
            <a:r>
              <a:rPr lang="en"/>
              <a:t>doing with 4 numbers or so vs. doing with 8 could reinforce how fast it can be doing comparisons in parallel</a:t>
            </a:r>
          </a:p>
          <a:p>
            <a:pPr lvl="0" rtl="0">
              <a:spcBef>
                <a:spcPts val="0"/>
              </a:spcBef>
              <a:buNone/>
            </a:pPr>
            <a:r>
              <a:rPr lang="en"/>
              <a:t>-&gt; sorting networks are supposed to be /fast/ but have a lot of comparisons</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5" name="Shape 1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Shape 1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5" name="Shape 15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Shape 1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5" name="Shape 15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Shape 1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6" name="Shape 15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Shape 1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9" name="Shape 15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6" name="Shape 15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Shape 1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4" name="Shape 15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EB83C70-DB4F-4C07-A0E6-5491E0AEB171}" type="slidenum">
              <a:rPr lang="en-US" sz="1200" smtClean="0">
                <a:solidFill>
                  <a:prstClr val="black"/>
                </a:solidFill>
              </a:rPr>
              <a:pPr>
                <a:defRPr/>
              </a:pPr>
              <a:t>34</a:t>
            </a:fld>
            <a:endParaRPr lang="en-US" sz="1200" smtClean="0">
              <a:solidFill>
                <a:prstClr val="black"/>
              </a:solidFill>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Shape 16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5" name="Shape 16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Shape 16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4" name="Shape 16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Shape 1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2" name="Shape 1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rgbClr val="000000"/>
              </a:buClr>
              <a:buSzPct val="30555"/>
              <a:buFont typeface="Arial"/>
              <a:buNone/>
            </a:pPr>
            <a:r>
              <a:rPr lang="en" sz="3600" b="1">
                <a:solidFill>
                  <a:schemeClr val="dk1"/>
                </a:solidFill>
              </a:rPr>
              <a:t>helicopter game (15 min)</a:t>
            </a:r>
          </a:p>
          <a:p>
            <a:pPr>
              <a:spcBef>
                <a:spcPts val="0"/>
              </a:spcBef>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Shape 16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9" name="Shape 16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create background -&gt; copter starts somewhere, has to get to end, resets if hits obstacle</a:t>
            </a:r>
          </a:p>
          <a:p>
            <a:pPr lvl="0" rtl="0">
              <a:spcBef>
                <a:spcPts val="0"/>
              </a:spcBef>
              <a:buNone/>
            </a:pPr>
            <a:endParaRPr/>
          </a:p>
          <a:p>
            <a:pPr lvl="0" rtl="0">
              <a:spcBef>
                <a:spcPts val="0"/>
              </a:spcBef>
              <a:buClr>
                <a:srgbClr val="000000"/>
              </a:buClr>
              <a:buSzPct val="30555"/>
              <a:buFont typeface="Arial"/>
              <a:buNone/>
            </a:pPr>
            <a:r>
              <a:rPr lang="en" sz="3600" b="1">
                <a:solidFill>
                  <a:schemeClr val="dk1"/>
                </a:solidFill>
              </a:rPr>
              <a:t>more helicopter game (20 min)</a:t>
            </a:r>
          </a:p>
          <a:p>
            <a:pPr>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Shape 17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5" name="Shape 17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Shape 17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0" name="Shape 17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Shape 1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5" name="Shape 17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Shape 17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2" name="Shape 17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Should include glide block also here.</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Experiment with drawing using coordinates, make shapes using corner coordinates, drawing challenges from worksheets (35 min)</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worksheets:</a:t>
            </a:r>
          </a:p>
          <a:p>
            <a:pPr lvl="0" rtl="0">
              <a:spcBef>
                <a:spcPts val="600"/>
              </a:spcBef>
              <a:buClr>
                <a:srgbClr val="000000"/>
              </a:buClr>
              <a:buSzPct val="91666"/>
              <a:buFont typeface="Arial"/>
              <a:buNone/>
            </a:pPr>
            <a:r>
              <a:rPr lang="en" sz="1200" u="sng">
                <a:solidFill>
                  <a:schemeClr val="hlink"/>
                </a:solidFill>
                <a:hlinkClick r:id="rId3"/>
              </a:rPr>
              <a:t>http://www.cs.hmc.edu/~cs5grad/MyCS/2012_Curriculum/scratch_offline/day_15/worksheet.pdf</a:t>
            </a:r>
          </a:p>
          <a:p>
            <a:pPr lvl="0" rtl="0">
              <a:spcBef>
                <a:spcPts val="600"/>
              </a:spcBef>
              <a:buClr>
                <a:srgbClr val="000000"/>
              </a:buClr>
              <a:buSzPct val="91666"/>
              <a:buFont typeface="Arial"/>
              <a:buNone/>
            </a:pPr>
            <a:r>
              <a:rPr lang="en" sz="1200" u="sng">
                <a:solidFill>
                  <a:schemeClr val="hlink"/>
                </a:solidFill>
                <a:hlinkClick r:id="rId4"/>
              </a:rPr>
              <a:t>http://www.cs.hmc.edu/~cs5grad/MyCS/2012_Curriculum/scratch_offline/day_17/worksheet.pdf</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#outline</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Shape 1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4" name="Shape 17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Shape 17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9" name="Shape 17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B1B3466-26F5-4274-896C-800DFD487D76}" type="slidenum">
              <a:rPr lang="en-US" sz="1200" smtClean="0">
                <a:solidFill>
                  <a:prstClr val="black"/>
                </a:solidFill>
              </a:rPr>
              <a:pPr>
                <a:defRPr/>
              </a:pPr>
              <a:t>37</a:t>
            </a:fld>
            <a:endParaRPr lang="en-US" sz="1200" smtClean="0">
              <a:solidFill>
                <a:prstClr val="black"/>
              </a:solidFill>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Shape 17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4" name="Shape 17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Shape 17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9" name="Shape 17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Shape 1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5" name="Shape 17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Shape 17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0" name="Shape 17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Shape 17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7" name="Shape 1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Sort of introduces earlier because people were excited about scratch and getting ahead of themselves</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Shape 17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4" name="Shape 17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Shape 17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1" name="Shape 17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This slide definitely needs to be shown -&gt; some people missed it we think</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Shape 17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8" name="Shape 17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rgbClr val="000000"/>
              </a:buClr>
              <a:buSzPct val="91666"/>
              <a:buFont typeface="Arial"/>
              <a:buNone/>
            </a:pPr>
            <a:r>
              <a:rPr lang="en" sz="1200" b="1">
                <a:solidFill>
                  <a:schemeClr val="dk1"/>
                </a:solidFill>
              </a:rPr>
              <a:t>operators (5 min)</a:t>
            </a:r>
          </a:p>
          <a:p>
            <a:pPr>
              <a:spcBef>
                <a:spcPts val="0"/>
              </a:spcBef>
              <a:buNone/>
            </a:pPr>
            <a:endParaRPr sz="120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Shape 17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6" name="Shape 17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Shape 1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2" name="Shape 18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379F249-FE80-4485-A539-3957661BAD3E}" type="slidenum">
              <a:rPr lang="en-US" sz="1200" smtClean="0">
                <a:solidFill>
                  <a:prstClr val="black"/>
                </a:solidFill>
              </a:rPr>
              <a:pPr>
                <a:defRPr/>
              </a:pPr>
              <a:t>38</a:t>
            </a:fld>
            <a:endParaRPr lang="en-US" sz="1200" smtClean="0">
              <a:solidFill>
                <a:prstClr val="black"/>
              </a:solidFill>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Shape 18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8" name="Shape 18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Shape 18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5" name="Shape 18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36666"/>
              <a:buFont typeface="Arial"/>
              <a:buNone/>
            </a:pPr>
            <a:r>
              <a:rPr lang="en" sz="3000">
                <a:solidFill>
                  <a:schemeClr val="dk1"/>
                </a:solidFill>
              </a:rPr>
              <a:t>#outline</a:t>
            </a:r>
          </a:p>
          <a:p>
            <a:pPr lvl="0" rtl="0">
              <a:spcBef>
                <a:spcPts val="600"/>
              </a:spcBef>
              <a:buClr>
                <a:srgbClr val="000000"/>
              </a:buClr>
              <a:buFont typeface="Arial"/>
              <a:buNone/>
            </a:pPr>
            <a:endParaRPr sz="3000">
              <a:solidFill>
                <a:schemeClr val="dk1"/>
              </a:solidFill>
            </a:endParaRPr>
          </a:p>
          <a:p>
            <a:pPr lvl="0" rtl="0">
              <a:spcBef>
                <a:spcPts val="600"/>
              </a:spcBef>
              <a:buClr>
                <a:srgbClr val="000000"/>
              </a:buClr>
              <a:buSzPct val="36666"/>
              <a:buFont typeface="Arial"/>
              <a:buNone/>
            </a:pPr>
            <a:r>
              <a:rPr lang="en" sz="3000">
                <a:solidFill>
                  <a:schemeClr val="dk1"/>
                </a:solidFill>
              </a:rPr>
              <a:t>section should have printout:</a:t>
            </a:r>
          </a:p>
          <a:p>
            <a:pPr lvl="0" rtl="0">
              <a:spcBef>
                <a:spcPts val="600"/>
              </a:spcBef>
              <a:buClr>
                <a:srgbClr val="000000"/>
              </a:buClr>
              <a:buFont typeface="Arial"/>
              <a:buNone/>
            </a:pPr>
            <a:endParaRPr sz="3000">
              <a:solidFill>
                <a:schemeClr val="dk1"/>
              </a:solidFill>
            </a:endParaRPr>
          </a:p>
          <a:p>
            <a:pPr lvl="0">
              <a:spcBef>
                <a:spcPts val="600"/>
              </a:spcBef>
              <a:buClr>
                <a:srgbClr val="000000"/>
              </a:buClr>
              <a:buSzPct val="36666"/>
              <a:buFont typeface="Arial"/>
              <a:buNone/>
            </a:pPr>
            <a:r>
              <a:rPr lang="en" sz="3000">
                <a:solidFill>
                  <a:schemeClr val="dk1"/>
                </a:solidFill>
              </a:rPr>
              <a:t>http://www.cs.hmc.edu/~cs5grad/MyCS/2012_Curriculum/scratch_offline/day_26/worksheet.pdf</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Shape 18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0" name="Shape 18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Shape 18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5" name="Shape 18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Shape 18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0" name="Shape 18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Shape 18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5" name="Shape 18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Shape 18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0" name="Shape 18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Shape 18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7" name="Shape 18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rgbClr val="000000"/>
              </a:buClr>
              <a:buSzPct val="91666"/>
              <a:buFont typeface="Arial"/>
              <a:buNone/>
            </a:pPr>
            <a:r>
              <a:rPr lang="en" sz="1200" b="1">
                <a:solidFill>
                  <a:schemeClr val="dk1"/>
                </a:solidFill>
              </a:rPr>
              <a:t>broadcasting and receiving (5 min)</a:t>
            </a:r>
          </a:p>
          <a:p>
            <a:pPr lvl="0" rtl="0">
              <a:spcBef>
                <a:spcPts val="0"/>
              </a:spcBef>
              <a:buNone/>
            </a:pPr>
            <a:endParaRPr sz="120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Shape 18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4" name="Shape 18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Shape 18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9" name="Shape 18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B2FDD4DC-ABE1-4C2E-BA2C-5313BE9531D9}" type="slidenum">
              <a:rPr lang="en-US" sz="1200" smtClean="0">
                <a:solidFill>
                  <a:prstClr val="black"/>
                </a:solidFill>
              </a:rPr>
              <a:pPr>
                <a:defRPr/>
              </a:pPr>
              <a:t>39</a:t>
            </a:fld>
            <a:endParaRPr lang="en-US" sz="1200" smtClean="0">
              <a:solidFill>
                <a:prstClr val="black"/>
              </a:solidFill>
            </a:endParaRPr>
          </a:p>
        </p:txBody>
      </p:sp>
      <p:sp>
        <p:nvSpPr>
          <p:cNvPr id="113667" name="Rectangle 1026"/>
          <p:cNvSpPr>
            <a:spLocks noGrp="1" noRot="1" noChangeAspect="1" noChangeArrowheads="1" noTextEdit="1"/>
          </p:cNvSpPr>
          <p:nvPr>
            <p:ph type="sldImg"/>
          </p:nvPr>
        </p:nvSpPr>
        <p:spPr>
          <a:solidFill>
            <a:srgbClr val="FFFFFF"/>
          </a:solidFill>
          <a:ln/>
        </p:spPr>
      </p:sp>
      <p:sp>
        <p:nvSpPr>
          <p:cNvPr id="11366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Shape 18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6" name="Shape 18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rgbClr val="000000"/>
              </a:buClr>
              <a:buSzPct val="91666"/>
              <a:buFont typeface="Arial"/>
              <a:buNone/>
            </a:pPr>
            <a:r>
              <a:rPr lang="en" sz="1200" b="1">
                <a:solidFill>
                  <a:schemeClr val="dk1"/>
                </a:solidFill>
              </a:rPr>
              <a:t>create your own project? (30 min)</a:t>
            </a:r>
          </a:p>
          <a:p>
            <a:pPr>
              <a:spcBef>
                <a:spcPts val="0"/>
              </a:spcBef>
              <a:buNone/>
            </a:pPr>
            <a:endParaRPr sz="120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Shape 18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8" name="Shape 18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mindblowing.</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Shape 18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9" name="Shape 18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0733778F-DD07-47B8-9BCD-B9F1DD47E68B}"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232</a:t>
            </a:fld>
            <a:endParaRPr lang="en-US" sz="1200">
              <a:solidFill>
                <a:prstClr val="black"/>
              </a:solidFill>
              <a:latin typeface="Times New Roman" pitchFamily="1" charset="0"/>
              <a:ea typeface="ＭＳ Ｐゴシック" pitchFamily="1" charset="-128"/>
            </a:endParaRPr>
          </a:p>
        </p:txBody>
      </p:sp>
      <p:sp>
        <p:nvSpPr>
          <p:cNvPr id="10445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104452" name="Rectangle 3"/>
          <p:cNvSpPr>
            <a:spLocks noGrp="1" noChangeArrowheads="1"/>
          </p:cNvSpPr>
          <p:nvPr>
            <p:ph type="body" idx="1"/>
          </p:nvPr>
        </p:nvSpPr>
        <p:spPr>
          <a:xfrm>
            <a:off x="914400" y="4343400"/>
            <a:ext cx="5029200" cy="4114800"/>
          </a:xfrm>
          <a:noFill/>
          <a:ln>
            <a:solidFill>
              <a:srgbClr val="000000"/>
            </a:solidFill>
          </a:ln>
        </p:spPr>
        <p:txBody>
          <a:bodyPr lIns="91432" tIns="45716" rIns="91432" bIns="45716"/>
          <a:lstStyle/>
          <a:p>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144588" y="685800"/>
            <a:ext cx="4572000" cy="3429000"/>
          </a:xfrm>
          <a:solidFill>
            <a:srgbClr val="FFFFFF"/>
          </a:solidFill>
          <a:ln/>
        </p:spPr>
      </p:sp>
      <p:sp>
        <p:nvSpPr>
          <p:cNvPr id="109571" name="Notes Placeholder 2"/>
          <p:cNvSpPr>
            <a:spLocks noGrp="1"/>
          </p:cNvSpPr>
          <p:nvPr>
            <p:ph type="body" idx="1"/>
          </p:nvPr>
        </p:nvSpPr>
        <p:spPr>
          <a:xfrm>
            <a:off x="914400" y="4343400"/>
            <a:ext cx="5029200" cy="4114800"/>
          </a:xfrm>
          <a:noFill/>
          <a:ln>
            <a:solidFill>
              <a:srgbClr val="000000"/>
            </a:solidFill>
          </a:ln>
        </p:spPr>
        <p:txBody>
          <a:bodyPr lIns="91432" tIns="45716" rIns="91432" bIns="45716"/>
          <a:lstStyle/>
          <a:p>
            <a:r>
              <a:rPr lang="en-US" smtClean="0"/>
              <a:t>Lincoln’s quote!</a:t>
            </a:r>
          </a:p>
        </p:txBody>
      </p:sp>
      <p:sp>
        <p:nvSpPr>
          <p:cNvPr id="10957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2BF4BF33-E337-48B6-9BBC-B690E4D9ADE5}"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233</a:t>
            </a:fld>
            <a:endParaRPr lang="en-US" sz="1200">
              <a:solidFill>
                <a:prstClr val="black"/>
              </a:solidFill>
              <a:latin typeface="Times New Roman" pitchFamily="1" charset="0"/>
              <a:ea typeface="ＭＳ Ｐゴシック" pitchFamily="1"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4588" y="685800"/>
            <a:ext cx="4572000" cy="3429000"/>
          </a:xfrm>
          <a:solidFill>
            <a:srgbClr val="FFFFFF"/>
          </a:solidFill>
          <a:ln/>
        </p:spPr>
      </p:sp>
      <p:sp>
        <p:nvSpPr>
          <p:cNvPr id="110595" name="Notes Placeholder 2"/>
          <p:cNvSpPr>
            <a:spLocks noGrp="1"/>
          </p:cNvSpPr>
          <p:nvPr>
            <p:ph type="body" idx="1"/>
          </p:nvPr>
        </p:nvSpPr>
        <p:spPr>
          <a:xfrm>
            <a:off x="914400" y="4343400"/>
            <a:ext cx="5029200" cy="4114800"/>
          </a:xfrm>
          <a:noFill/>
          <a:ln>
            <a:solidFill>
              <a:srgbClr val="000000"/>
            </a:solidFill>
          </a:ln>
        </p:spPr>
        <p:txBody>
          <a:bodyPr lIns="91432" tIns="45716" rIns="91432" bIns="45716"/>
          <a:lstStyle/>
          <a:p>
            <a:r>
              <a:rPr lang="en-US" smtClean="0"/>
              <a:t>Lincoln’s quote!</a:t>
            </a:r>
          </a:p>
        </p:txBody>
      </p:sp>
      <p:sp>
        <p:nvSpPr>
          <p:cNvPr id="110596"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10C41379-11FD-4C96-B9DD-8FBAC46440FD}"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234</a:t>
            </a:fld>
            <a:endParaRPr lang="en-US" sz="1200">
              <a:solidFill>
                <a:prstClr val="black"/>
              </a:solidFill>
              <a:latin typeface="Times New Roman" pitchFamily="1" charset="0"/>
              <a:ea typeface="ＭＳ Ｐゴシック" pitchFamily="1" charset="-128"/>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1144588" y="685800"/>
            <a:ext cx="4572000" cy="3429000"/>
          </a:xfrm>
          <a:solidFill>
            <a:srgbClr val="FFFFFF"/>
          </a:solidFill>
          <a:ln/>
        </p:spPr>
      </p:sp>
      <p:sp>
        <p:nvSpPr>
          <p:cNvPr id="107523" name="Notes Placeholder 2"/>
          <p:cNvSpPr>
            <a:spLocks noGrp="1"/>
          </p:cNvSpPr>
          <p:nvPr>
            <p:ph type="body" idx="1"/>
          </p:nvPr>
        </p:nvSpPr>
        <p:spPr>
          <a:xfrm>
            <a:off x="914400" y="4343400"/>
            <a:ext cx="5029200" cy="4114800"/>
          </a:xfrm>
          <a:noFill/>
          <a:ln>
            <a:solidFill>
              <a:srgbClr val="000000"/>
            </a:solidFill>
          </a:ln>
        </p:spPr>
        <p:txBody>
          <a:bodyPr lIns="91432" tIns="45716" rIns="91432" bIns="45716"/>
          <a:lstStyle/>
          <a:p>
            <a:r>
              <a:rPr lang="en-US" smtClean="0"/>
              <a:t>Lincoln’s quote!</a:t>
            </a:r>
          </a:p>
        </p:txBody>
      </p:sp>
      <p:sp>
        <p:nvSpPr>
          <p:cNvPr id="10752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506F6622-BBD8-4238-B792-FF62D487C80C}"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235</a:t>
            </a:fld>
            <a:endParaRPr lang="en-US" sz="1200">
              <a:solidFill>
                <a:prstClr val="black"/>
              </a:solidFill>
              <a:latin typeface="Times New Roman" pitchFamily="1" charset="0"/>
              <a:ea typeface="ＭＳ Ｐゴシック" pitchFamily="1"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144588" y="685800"/>
            <a:ext cx="4572000" cy="3429000"/>
          </a:xfrm>
          <a:solidFill>
            <a:srgbClr val="FFFFFF"/>
          </a:solidFill>
          <a:ln/>
        </p:spPr>
      </p:sp>
      <p:sp>
        <p:nvSpPr>
          <p:cNvPr id="108547" name="Notes Placeholder 2"/>
          <p:cNvSpPr>
            <a:spLocks noGrp="1"/>
          </p:cNvSpPr>
          <p:nvPr>
            <p:ph type="body" idx="1"/>
          </p:nvPr>
        </p:nvSpPr>
        <p:spPr>
          <a:xfrm>
            <a:off x="914400" y="4343400"/>
            <a:ext cx="5029200" cy="4114800"/>
          </a:xfrm>
          <a:noFill/>
          <a:ln>
            <a:solidFill>
              <a:srgbClr val="000000"/>
            </a:solidFill>
          </a:ln>
        </p:spPr>
        <p:txBody>
          <a:bodyPr lIns="91432" tIns="45716" rIns="91432" bIns="45716"/>
          <a:lstStyle/>
          <a:p>
            <a:r>
              <a:rPr lang="en-US" smtClean="0"/>
              <a:t>Lincoln’s quote!</a:t>
            </a:r>
          </a:p>
        </p:txBody>
      </p:sp>
      <p:sp>
        <p:nvSpPr>
          <p:cNvPr id="108548"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E664AC85-99F9-471F-85D6-A7610E84F074}"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236</a:t>
            </a:fld>
            <a:endParaRPr lang="en-US" sz="1200">
              <a:solidFill>
                <a:prstClr val="black"/>
              </a:solidFill>
              <a:latin typeface="Times New Roman" pitchFamily="1" charset="0"/>
              <a:ea typeface="ＭＳ Ｐゴシック" pitchFamily="1"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143000" y="685800"/>
            <a:ext cx="4572000" cy="3429000"/>
          </a:xfrm>
          <a:ln/>
        </p:spPr>
      </p:sp>
      <p:sp>
        <p:nvSpPr>
          <p:cNvPr id="114691"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1143000" y="685800"/>
            <a:ext cx="4572000" cy="3429000"/>
          </a:xfrm>
          <a:ln/>
        </p:spPr>
      </p:sp>
      <p:sp>
        <p:nvSpPr>
          <p:cNvPr id="115715"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83C037B3-84B2-4F56-AA26-68B9C62814C5}" type="slidenum">
              <a:rPr lang="en-US" sz="1200" smtClean="0">
                <a:solidFill>
                  <a:prstClr val="black"/>
                </a:solidFill>
              </a:rPr>
              <a:pPr>
                <a:defRPr/>
              </a:pPr>
              <a:t>40</a:t>
            </a:fld>
            <a:endParaRPr lang="en-US" sz="1200" smtClean="0">
              <a:solidFill>
                <a:prstClr val="black"/>
              </a:solidFill>
            </a:endParaRPr>
          </a:p>
        </p:txBody>
      </p:sp>
      <p:sp>
        <p:nvSpPr>
          <p:cNvPr id="114691" name="Rectangle 1026"/>
          <p:cNvSpPr>
            <a:spLocks noGrp="1" noRot="1" noChangeAspect="1" noChangeArrowheads="1" noTextEdit="1"/>
          </p:cNvSpPr>
          <p:nvPr>
            <p:ph type="sldImg"/>
          </p:nvPr>
        </p:nvSpPr>
        <p:spPr>
          <a:solidFill>
            <a:srgbClr val="FFFFFF"/>
          </a:solidFill>
          <a:ln/>
        </p:spPr>
      </p:sp>
      <p:sp>
        <p:nvSpPr>
          <p:cNvPr id="1146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6739"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2643"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3667"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xfrm>
            <a:off x="3884613" y="8685213"/>
            <a:ext cx="2971800" cy="457200"/>
          </a:xfrm>
          <a:prstGeom prst="rect">
            <a:avLst/>
          </a:prstGeom>
          <a:noFill/>
        </p:spPr>
        <p:txBody>
          <a:bodyPr/>
          <a:lstStyle/>
          <a:p>
            <a:fld id="{0A457864-7450-4A3A-BCF6-09ECF16FFE17}" type="slidenum">
              <a:rPr lang="en-US">
                <a:solidFill>
                  <a:prstClr val="black"/>
                </a:solidFill>
                <a:latin typeface="Times New Roman" pitchFamily="1" charset="0"/>
              </a:rPr>
              <a:pPr/>
              <a:t>243</a:t>
            </a:fld>
            <a:endParaRPr lang="en-US">
              <a:solidFill>
                <a:prstClr val="black"/>
              </a:solidFill>
              <a:latin typeface="Times New Roman" pitchFamily="1" charset="0"/>
            </a:endParaRPr>
          </a:p>
        </p:txBody>
      </p:sp>
      <p:sp>
        <p:nvSpPr>
          <p:cNvPr id="132099" name="Rectangle 2"/>
          <p:cNvSpPr>
            <a:spLocks noGrp="1" noRot="1" noChangeAspect="1" noChangeArrowheads="1" noTextEdit="1"/>
          </p:cNvSpPr>
          <p:nvPr>
            <p:ph type="sldImg"/>
          </p:nvPr>
        </p:nvSpPr>
        <p:spPr>
          <a:xfrm>
            <a:off x="1143000" y="685800"/>
            <a:ext cx="4572000" cy="3429000"/>
          </a:xfrm>
          <a:ln/>
        </p:spPr>
      </p:sp>
      <p:sp>
        <p:nvSpPr>
          <p:cNvPr id="132100"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24931"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25955"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26979"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143000" y="685800"/>
            <a:ext cx="4572000" cy="3429000"/>
          </a:xfrm>
          <a:ln/>
        </p:spPr>
      </p:sp>
      <p:sp>
        <p:nvSpPr>
          <p:cNvPr id="128003"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43000" y="685800"/>
            <a:ext cx="4572000" cy="3429000"/>
          </a:xfrm>
          <a:ln/>
        </p:spPr>
      </p:sp>
      <p:sp>
        <p:nvSpPr>
          <p:cNvPr id="129027"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143000" y="685800"/>
            <a:ext cx="4572000" cy="3429000"/>
          </a:xfrm>
          <a:ln/>
        </p:spPr>
      </p:sp>
      <p:sp>
        <p:nvSpPr>
          <p:cNvPr id="142339"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43000" y="685800"/>
            <a:ext cx="4572000" cy="3429000"/>
          </a:xfrm>
          <a:ln/>
        </p:spPr>
      </p:sp>
      <p:sp>
        <p:nvSpPr>
          <p:cNvPr id="150531"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en-US" smtClean="0"/>
              <a:t>opportunity: sell spots to actors!</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xfrm>
            <a:off x="3884613" y="8685213"/>
            <a:ext cx="2971800" cy="457200"/>
          </a:xfrm>
          <a:prstGeom prst="rect">
            <a:avLst/>
          </a:prstGeom>
          <a:noFill/>
        </p:spPr>
        <p:txBody>
          <a:bodyPr/>
          <a:lstStyle/>
          <a:p>
            <a:fld id="{DEDF843A-F7BD-4395-A9A1-656910FA5909}" type="slidenum">
              <a:rPr lang="en-US">
                <a:solidFill>
                  <a:prstClr val="black"/>
                </a:solidFill>
                <a:latin typeface="Times New Roman" pitchFamily="1" charset="0"/>
              </a:rPr>
              <a:pPr/>
              <a:t>252</a:t>
            </a:fld>
            <a:endParaRPr lang="en-US">
              <a:solidFill>
                <a:prstClr val="black"/>
              </a:solidFill>
              <a:latin typeface="Times New Roman" pitchFamily="1" charset="0"/>
            </a:endParaRPr>
          </a:p>
        </p:txBody>
      </p:sp>
      <p:sp>
        <p:nvSpPr>
          <p:cNvPr id="136195" name="Rectangle 2"/>
          <p:cNvSpPr>
            <a:spLocks noGrp="1" noRot="1" noChangeAspect="1" noChangeArrowheads="1" noTextEdit="1"/>
          </p:cNvSpPr>
          <p:nvPr>
            <p:ph type="sldImg"/>
          </p:nvPr>
        </p:nvSpPr>
        <p:spPr>
          <a:xfrm>
            <a:off x="1143000" y="685800"/>
            <a:ext cx="4572000" cy="3429000"/>
          </a:xfrm>
          <a:ln/>
        </p:spPr>
      </p:sp>
      <p:sp>
        <p:nvSpPr>
          <p:cNvPr id="136196"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84613" y="8685213"/>
            <a:ext cx="2971800" cy="457200"/>
          </a:xfrm>
          <a:prstGeom prst="rect">
            <a:avLst/>
          </a:prstGeom>
          <a:noFill/>
        </p:spPr>
        <p:txBody>
          <a:bodyPr/>
          <a:lstStyle/>
          <a:p>
            <a:fld id="{7ABF9E8D-8F43-4197-A961-586E733B5858}" type="slidenum">
              <a:rPr lang="en-US">
                <a:solidFill>
                  <a:prstClr val="black"/>
                </a:solidFill>
                <a:latin typeface="Times New Roman" pitchFamily="1" charset="0"/>
              </a:rPr>
              <a:pPr/>
              <a:t>253</a:t>
            </a:fld>
            <a:endParaRPr lang="en-US">
              <a:solidFill>
                <a:prstClr val="black"/>
              </a:solidFill>
              <a:latin typeface="Times New Roman" pitchFamily="1" charset="0"/>
            </a:endParaRPr>
          </a:p>
        </p:txBody>
      </p:sp>
      <p:sp>
        <p:nvSpPr>
          <p:cNvPr id="137219" name="Rectangle 2"/>
          <p:cNvSpPr>
            <a:spLocks noGrp="1" noRot="1" noChangeAspect="1" noChangeArrowheads="1" noTextEdit="1"/>
          </p:cNvSpPr>
          <p:nvPr>
            <p:ph type="sldImg"/>
          </p:nvPr>
        </p:nvSpPr>
        <p:spPr>
          <a:xfrm>
            <a:off x="1143000" y="685800"/>
            <a:ext cx="4572000" cy="3429000"/>
          </a:xfrm>
          <a:ln/>
        </p:spPr>
      </p:sp>
      <p:sp>
        <p:nvSpPr>
          <p:cNvPr id="137220"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xfrm>
            <a:off x="3884613" y="8685213"/>
            <a:ext cx="2971800" cy="457200"/>
          </a:xfrm>
          <a:prstGeom prst="rect">
            <a:avLst/>
          </a:prstGeom>
          <a:noFill/>
        </p:spPr>
        <p:txBody>
          <a:bodyPr/>
          <a:lstStyle/>
          <a:p>
            <a:fld id="{D3795AC7-41EA-40E7-B5F3-600DE29EB757}" type="slidenum">
              <a:rPr lang="en-US">
                <a:solidFill>
                  <a:prstClr val="black"/>
                </a:solidFill>
                <a:latin typeface="Times New Roman" pitchFamily="1" charset="0"/>
              </a:rPr>
              <a:pPr/>
              <a:t>254</a:t>
            </a:fld>
            <a:endParaRPr lang="en-US">
              <a:solidFill>
                <a:prstClr val="black"/>
              </a:solidFill>
              <a:latin typeface="Times New Roman" pitchFamily="1" charset="0"/>
            </a:endParaRPr>
          </a:p>
        </p:txBody>
      </p:sp>
      <p:sp>
        <p:nvSpPr>
          <p:cNvPr id="138243" name="Rectangle 2"/>
          <p:cNvSpPr>
            <a:spLocks noGrp="1" noRot="1" noChangeAspect="1" noChangeArrowheads="1" noTextEdit="1"/>
          </p:cNvSpPr>
          <p:nvPr>
            <p:ph type="sldImg"/>
          </p:nvPr>
        </p:nvSpPr>
        <p:spPr>
          <a:xfrm>
            <a:off x="1143000" y="685800"/>
            <a:ext cx="4572000" cy="3429000"/>
          </a:xfrm>
          <a:ln/>
        </p:spPr>
      </p:sp>
      <p:sp>
        <p:nvSpPr>
          <p:cNvPr id="138244"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xfrm>
            <a:off x="3884613" y="8685213"/>
            <a:ext cx="2971800" cy="457200"/>
          </a:xfrm>
          <a:prstGeom prst="rect">
            <a:avLst/>
          </a:prstGeom>
          <a:noFill/>
        </p:spPr>
        <p:txBody>
          <a:bodyPr/>
          <a:lstStyle/>
          <a:p>
            <a:fld id="{CB52B207-E496-4831-B518-B09827D8C233}" type="slidenum">
              <a:rPr lang="en-US">
                <a:solidFill>
                  <a:prstClr val="black"/>
                </a:solidFill>
                <a:latin typeface="Times New Roman" pitchFamily="1" charset="0"/>
              </a:rPr>
              <a:pPr/>
              <a:t>255</a:t>
            </a:fld>
            <a:endParaRPr lang="en-US">
              <a:solidFill>
                <a:prstClr val="black"/>
              </a:solidFill>
              <a:latin typeface="Times New Roman" pitchFamily="1" charset="0"/>
            </a:endParaRPr>
          </a:p>
        </p:txBody>
      </p:sp>
      <p:sp>
        <p:nvSpPr>
          <p:cNvPr id="139267" name="Rectangle 2"/>
          <p:cNvSpPr>
            <a:spLocks noGrp="1" noRot="1" noChangeAspect="1" noChangeArrowheads="1" noTextEdit="1"/>
          </p:cNvSpPr>
          <p:nvPr>
            <p:ph type="sldImg"/>
          </p:nvPr>
        </p:nvSpPr>
        <p:spPr>
          <a:xfrm>
            <a:off x="1143000" y="685800"/>
            <a:ext cx="4572000" cy="3429000"/>
          </a:xfrm>
          <a:ln/>
        </p:spPr>
      </p:sp>
      <p:sp>
        <p:nvSpPr>
          <p:cNvPr id="139268"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xfrm>
            <a:off x="3884613" y="8685213"/>
            <a:ext cx="2971800" cy="457200"/>
          </a:xfrm>
          <a:prstGeom prst="rect">
            <a:avLst/>
          </a:prstGeom>
          <a:noFill/>
        </p:spPr>
        <p:txBody>
          <a:bodyPr/>
          <a:lstStyle/>
          <a:p>
            <a:fld id="{CA549EAF-BFEF-47F3-A879-97C92F135920}" type="slidenum">
              <a:rPr lang="en-US">
                <a:solidFill>
                  <a:prstClr val="black"/>
                </a:solidFill>
                <a:latin typeface="Times New Roman" pitchFamily="1" charset="0"/>
              </a:rPr>
              <a:pPr/>
              <a:t>256</a:t>
            </a:fld>
            <a:endParaRPr lang="en-US">
              <a:solidFill>
                <a:prstClr val="black"/>
              </a:solidFill>
              <a:latin typeface="Times New Roman" pitchFamily="1" charset="0"/>
            </a:endParaRPr>
          </a:p>
        </p:txBody>
      </p:sp>
      <p:sp>
        <p:nvSpPr>
          <p:cNvPr id="141315" name="Rectangle 2"/>
          <p:cNvSpPr>
            <a:spLocks noGrp="1" noRot="1" noChangeAspect="1" noChangeArrowheads="1" noTextEdit="1"/>
          </p:cNvSpPr>
          <p:nvPr>
            <p:ph type="sldImg"/>
          </p:nvPr>
        </p:nvSpPr>
        <p:spPr>
          <a:xfrm>
            <a:off x="1143000" y="685800"/>
            <a:ext cx="4572000" cy="3429000"/>
          </a:xfrm>
          <a:ln/>
        </p:spPr>
      </p:sp>
      <p:sp>
        <p:nvSpPr>
          <p:cNvPr id="141316"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xfrm>
            <a:off x="3884613" y="8685213"/>
            <a:ext cx="2971800" cy="457200"/>
          </a:xfrm>
          <a:prstGeom prst="rect">
            <a:avLst/>
          </a:prstGeom>
          <a:noFill/>
        </p:spPr>
        <p:txBody>
          <a:bodyPr/>
          <a:lstStyle/>
          <a:p>
            <a:fld id="{4D9C4763-C349-45DE-B882-EA047313C486}" type="slidenum">
              <a:rPr lang="en-US">
                <a:solidFill>
                  <a:prstClr val="black"/>
                </a:solidFill>
                <a:latin typeface="Times New Roman" pitchFamily="1" charset="0"/>
              </a:rPr>
              <a:pPr/>
              <a:t>257</a:t>
            </a:fld>
            <a:endParaRPr lang="en-US">
              <a:solidFill>
                <a:prstClr val="black"/>
              </a:solidFill>
              <a:latin typeface="Times New Roman" pitchFamily="1" charset="0"/>
            </a:endParaRPr>
          </a:p>
        </p:txBody>
      </p:sp>
      <p:sp>
        <p:nvSpPr>
          <p:cNvPr id="142339" name="Rectangle 2"/>
          <p:cNvSpPr>
            <a:spLocks noGrp="1" noRot="1" noChangeAspect="1" noChangeArrowheads="1" noTextEdit="1"/>
          </p:cNvSpPr>
          <p:nvPr>
            <p:ph type="sldImg"/>
          </p:nvPr>
        </p:nvSpPr>
        <p:spPr>
          <a:xfrm>
            <a:off x="1143000" y="685800"/>
            <a:ext cx="4572000" cy="3429000"/>
          </a:xfrm>
          <a:ln/>
        </p:spPr>
      </p:sp>
      <p:sp>
        <p:nvSpPr>
          <p:cNvPr id="142340"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xfrm>
            <a:off x="3884613" y="8685213"/>
            <a:ext cx="2971800" cy="457200"/>
          </a:xfrm>
          <a:prstGeom prst="rect">
            <a:avLst/>
          </a:prstGeom>
          <a:noFill/>
        </p:spPr>
        <p:txBody>
          <a:bodyPr/>
          <a:lstStyle/>
          <a:p>
            <a:fld id="{A282EA34-1F27-4135-803C-85A7C3FC540B}" type="slidenum">
              <a:rPr lang="en-US">
                <a:solidFill>
                  <a:prstClr val="black"/>
                </a:solidFill>
                <a:latin typeface="Times New Roman" pitchFamily="1" charset="0"/>
              </a:rPr>
              <a:pPr/>
              <a:t>258</a:t>
            </a:fld>
            <a:endParaRPr lang="en-US">
              <a:solidFill>
                <a:prstClr val="black"/>
              </a:solidFill>
              <a:latin typeface="Times New Roman" pitchFamily="1" charset="0"/>
            </a:endParaRPr>
          </a:p>
        </p:txBody>
      </p:sp>
      <p:sp>
        <p:nvSpPr>
          <p:cNvPr id="143363" name="Rectangle 2"/>
          <p:cNvSpPr>
            <a:spLocks noGrp="1" noRot="1" noChangeAspect="1" noChangeArrowheads="1" noTextEdit="1"/>
          </p:cNvSpPr>
          <p:nvPr>
            <p:ph type="sldImg"/>
          </p:nvPr>
        </p:nvSpPr>
        <p:spPr>
          <a:xfrm>
            <a:off x="1143000" y="685800"/>
            <a:ext cx="4572000" cy="3429000"/>
          </a:xfrm>
          <a:ln/>
        </p:spPr>
      </p:sp>
      <p:sp>
        <p:nvSpPr>
          <p:cNvPr id="143364"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xfrm>
            <a:off x="3884613" y="8685213"/>
            <a:ext cx="2971800" cy="457200"/>
          </a:xfrm>
          <a:prstGeom prst="rect">
            <a:avLst/>
          </a:prstGeom>
          <a:noFill/>
        </p:spPr>
        <p:txBody>
          <a:bodyPr/>
          <a:lstStyle/>
          <a:p>
            <a:fld id="{0BCDA275-5F2B-42AE-85A8-D71BA4DD7AD2}" type="slidenum">
              <a:rPr lang="en-US">
                <a:solidFill>
                  <a:prstClr val="black"/>
                </a:solidFill>
                <a:latin typeface="Times New Roman" pitchFamily="1" charset="0"/>
              </a:rPr>
              <a:pPr/>
              <a:t>259</a:t>
            </a:fld>
            <a:endParaRPr lang="en-US">
              <a:solidFill>
                <a:prstClr val="black"/>
              </a:solidFill>
              <a:latin typeface="Times New Roman" pitchFamily="1" charset="0"/>
            </a:endParaRPr>
          </a:p>
        </p:txBody>
      </p:sp>
      <p:sp>
        <p:nvSpPr>
          <p:cNvPr id="144387" name="Rectangle 2"/>
          <p:cNvSpPr>
            <a:spLocks noGrp="1" noRot="1" noChangeAspect="1" noChangeArrowheads="1" noTextEdit="1"/>
          </p:cNvSpPr>
          <p:nvPr>
            <p:ph type="sldImg"/>
          </p:nvPr>
        </p:nvSpPr>
        <p:spPr>
          <a:xfrm>
            <a:off x="1143000" y="685800"/>
            <a:ext cx="4572000" cy="3429000"/>
          </a:xfrm>
          <a:ln/>
        </p:spPr>
      </p:sp>
      <p:sp>
        <p:nvSpPr>
          <p:cNvPr id="144388"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xfrm>
            <a:off x="3884613" y="8685213"/>
            <a:ext cx="2971800" cy="457200"/>
          </a:xfrm>
          <a:prstGeom prst="rect">
            <a:avLst/>
          </a:prstGeom>
          <a:noFill/>
        </p:spPr>
        <p:txBody>
          <a:bodyPr/>
          <a:lstStyle/>
          <a:p>
            <a:fld id="{35AA40F7-72E1-4BB4-9024-A5FB451E5745}" type="slidenum">
              <a:rPr lang="en-US">
                <a:solidFill>
                  <a:prstClr val="black"/>
                </a:solidFill>
                <a:latin typeface="Times New Roman" pitchFamily="1" charset="0"/>
              </a:rPr>
              <a:pPr/>
              <a:t>260</a:t>
            </a:fld>
            <a:endParaRPr lang="en-US">
              <a:solidFill>
                <a:prstClr val="black"/>
              </a:solidFill>
              <a:latin typeface="Times New Roman" pitchFamily="1" charset="0"/>
            </a:endParaRPr>
          </a:p>
        </p:txBody>
      </p:sp>
      <p:sp>
        <p:nvSpPr>
          <p:cNvPr id="145411" name="Rectangle 2"/>
          <p:cNvSpPr>
            <a:spLocks noGrp="1" noRot="1" noChangeAspect="1" noChangeArrowheads="1" noTextEdit="1"/>
          </p:cNvSpPr>
          <p:nvPr>
            <p:ph type="sldImg"/>
          </p:nvPr>
        </p:nvSpPr>
        <p:spPr>
          <a:xfrm>
            <a:off x="1143000" y="685800"/>
            <a:ext cx="4572000" cy="3429000"/>
          </a:xfrm>
          <a:ln/>
        </p:spPr>
      </p:sp>
      <p:sp>
        <p:nvSpPr>
          <p:cNvPr id="145412"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xfrm>
            <a:off x="3884613" y="8685213"/>
            <a:ext cx="2971800" cy="457200"/>
          </a:xfrm>
          <a:prstGeom prst="rect">
            <a:avLst/>
          </a:prstGeom>
          <a:noFill/>
        </p:spPr>
        <p:txBody>
          <a:bodyPr/>
          <a:lstStyle/>
          <a:p>
            <a:fld id="{676681EC-B158-4972-B5B2-70AA147E9DEF}" type="slidenum">
              <a:rPr lang="en-US">
                <a:solidFill>
                  <a:prstClr val="black"/>
                </a:solidFill>
                <a:latin typeface="Times New Roman" pitchFamily="1" charset="0"/>
              </a:rPr>
              <a:pPr/>
              <a:t>261</a:t>
            </a:fld>
            <a:endParaRPr lang="en-US">
              <a:solidFill>
                <a:prstClr val="black"/>
              </a:solidFill>
              <a:latin typeface="Times New Roman" pitchFamily="1" charset="0"/>
            </a:endParaRPr>
          </a:p>
        </p:txBody>
      </p:sp>
      <p:sp>
        <p:nvSpPr>
          <p:cNvPr id="146435" name="Rectangle 2"/>
          <p:cNvSpPr>
            <a:spLocks noGrp="1" noRot="1" noChangeAspect="1" noChangeArrowheads="1" noTextEdit="1"/>
          </p:cNvSpPr>
          <p:nvPr>
            <p:ph type="sldImg"/>
          </p:nvPr>
        </p:nvSpPr>
        <p:spPr>
          <a:xfrm>
            <a:off x="1143000" y="685800"/>
            <a:ext cx="4572000" cy="3429000"/>
          </a:xfrm>
          <a:ln/>
        </p:spPr>
      </p:sp>
      <p:sp>
        <p:nvSpPr>
          <p:cNvPr id="146436" name="Rectangle 3"/>
          <p:cNvSpPr>
            <a:spLocks noGrp="1" noChangeArrowheads="1"/>
          </p:cNvSpPr>
          <p:nvPr>
            <p:ph type="body" idx="1"/>
          </p:nvPr>
        </p:nvSpPr>
        <p:spPr>
          <a:noFill/>
          <a:ln/>
        </p:spPr>
        <p:txBody>
          <a:bodyPr/>
          <a:lstStyle/>
          <a:p>
            <a:r>
              <a:rPr lang="en-US" smtClean="0">
                <a:latin typeface="Times New Roman" pitchFamily="1" charset="0"/>
              </a:rPr>
              <a:t>Here is another example…  The input image..</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xfrm>
            <a:off x="3884613" y="8685213"/>
            <a:ext cx="2971800" cy="457200"/>
          </a:xfrm>
          <a:prstGeom prst="rect">
            <a:avLst/>
          </a:prstGeom>
          <a:noFill/>
        </p:spPr>
        <p:txBody>
          <a:bodyPr/>
          <a:lstStyle/>
          <a:p>
            <a:fld id="{1D131C26-D52F-4EA8-A11B-9F40DD4876AD}" type="slidenum">
              <a:rPr lang="en-US">
                <a:solidFill>
                  <a:prstClr val="black"/>
                </a:solidFill>
                <a:latin typeface="Times New Roman" pitchFamily="1" charset="0"/>
              </a:rPr>
              <a:pPr/>
              <a:t>262</a:t>
            </a:fld>
            <a:endParaRPr lang="en-US">
              <a:solidFill>
                <a:prstClr val="black"/>
              </a:solidFill>
              <a:latin typeface="Times New Roman" pitchFamily="1" charset="0"/>
            </a:endParaRPr>
          </a:p>
        </p:txBody>
      </p:sp>
      <p:sp>
        <p:nvSpPr>
          <p:cNvPr id="147459" name="Rectangle 2"/>
          <p:cNvSpPr>
            <a:spLocks noGrp="1" noRot="1" noChangeAspect="1" noChangeArrowheads="1" noTextEdit="1"/>
          </p:cNvSpPr>
          <p:nvPr>
            <p:ph type="sldImg"/>
          </p:nvPr>
        </p:nvSpPr>
        <p:spPr>
          <a:xfrm>
            <a:off x="1143000" y="685800"/>
            <a:ext cx="4572000" cy="3429000"/>
          </a:xfrm>
          <a:ln/>
        </p:spPr>
      </p:sp>
      <p:sp>
        <p:nvSpPr>
          <p:cNvPr id="147460" name="Rectangle 3"/>
          <p:cNvSpPr>
            <a:spLocks noGrp="1" noChangeArrowheads="1"/>
          </p:cNvSpPr>
          <p:nvPr>
            <p:ph type="body" idx="1"/>
          </p:nvPr>
        </p:nvSpPr>
        <p:spPr>
          <a:noFill/>
          <a:ln/>
        </p:spPr>
        <p:txBody>
          <a:bodyPr/>
          <a:lstStyle/>
          <a:p>
            <a:r>
              <a:rPr lang="en-US" smtClean="0">
                <a:latin typeface="Times New Roman" pitchFamily="1" charset="0"/>
              </a:rPr>
              <a:t>And the result of face de-identification</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xfrm>
            <a:off x="3884613" y="8685213"/>
            <a:ext cx="2971800" cy="457200"/>
          </a:xfrm>
          <a:prstGeom prst="rect">
            <a:avLst/>
          </a:prstGeom>
          <a:noFill/>
        </p:spPr>
        <p:txBody>
          <a:bodyPr/>
          <a:lstStyle/>
          <a:p>
            <a:fld id="{4F76A1E7-EDE3-4809-8118-C004432D28AC}" type="slidenum">
              <a:rPr lang="en-US">
                <a:solidFill>
                  <a:prstClr val="black"/>
                </a:solidFill>
                <a:latin typeface="Times New Roman" pitchFamily="1" charset="0"/>
              </a:rPr>
              <a:pPr/>
              <a:t>263</a:t>
            </a:fld>
            <a:endParaRPr lang="en-US">
              <a:solidFill>
                <a:prstClr val="black"/>
              </a:solidFill>
              <a:latin typeface="Times New Roman" pitchFamily="1" charset="0"/>
            </a:endParaRPr>
          </a:p>
        </p:txBody>
      </p:sp>
      <p:sp>
        <p:nvSpPr>
          <p:cNvPr id="148483" name="Rectangle 2"/>
          <p:cNvSpPr>
            <a:spLocks noGrp="1" noRot="1" noChangeAspect="1" noChangeArrowheads="1" noTextEdit="1"/>
          </p:cNvSpPr>
          <p:nvPr>
            <p:ph type="sldImg"/>
          </p:nvPr>
        </p:nvSpPr>
        <p:spPr>
          <a:xfrm>
            <a:off x="1143000" y="685800"/>
            <a:ext cx="4572000" cy="3429000"/>
          </a:xfrm>
          <a:ln/>
        </p:spPr>
      </p:sp>
      <p:sp>
        <p:nvSpPr>
          <p:cNvPr id="148484" name="Rectangle 3"/>
          <p:cNvSpPr>
            <a:spLocks noGrp="1" noChangeArrowheads="1"/>
          </p:cNvSpPr>
          <p:nvPr>
            <p:ph type="body" idx="1"/>
          </p:nvPr>
        </p:nvSpPr>
        <p:spPr>
          <a:noFill/>
          <a:ln/>
        </p:spPr>
        <p:txBody>
          <a:bodyPr/>
          <a:lstStyle/>
          <a:p>
            <a:r>
              <a:rPr lang="en-US" smtClean="0">
                <a:latin typeface="Times New Roman" pitchFamily="1" charset="0"/>
              </a:rPr>
              <a:t>Since our system does not currently enforce consistency for gender, it is possible for a female face to be replaced with a male one.</a:t>
            </a:r>
          </a:p>
          <a:p>
            <a:endParaRPr lang="en-US" smtClean="0">
              <a:latin typeface="Times New Roman" pitchFamily="1"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xfrm>
            <a:off x="3884613" y="8685213"/>
            <a:ext cx="2971800" cy="457200"/>
          </a:xfrm>
          <a:prstGeom prst="rect">
            <a:avLst/>
          </a:prstGeom>
          <a:noFill/>
        </p:spPr>
        <p:txBody>
          <a:bodyPr/>
          <a:lstStyle/>
          <a:p>
            <a:fld id="{0181285D-BC5A-40E7-9B33-747A8415810F}" type="slidenum">
              <a:rPr lang="en-US">
                <a:solidFill>
                  <a:prstClr val="black"/>
                </a:solidFill>
                <a:latin typeface="Times New Roman" pitchFamily="1" charset="0"/>
              </a:rPr>
              <a:pPr/>
              <a:t>264</a:t>
            </a:fld>
            <a:endParaRPr lang="en-US">
              <a:solidFill>
                <a:prstClr val="black"/>
              </a:solidFill>
              <a:latin typeface="Times New Roman" pitchFamily="1" charset="0"/>
            </a:endParaRPr>
          </a:p>
        </p:txBody>
      </p:sp>
      <p:sp>
        <p:nvSpPr>
          <p:cNvPr id="149507" name="Rectangle 2"/>
          <p:cNvSpPr>
            <a:spLocks noGrp="1" noRot="1" noChangeAspect="1" noChangeArrowheads="1" noTextEdit="1"/>
          </p:cNvSpPr>
          <p:nvPr>
            <p:ph type="sldImg"/>
          </p:nvPr>
        </p:nvSpPr>
        <p:spPr>
          <a:xfrm>
            <a:off x="1143000" y="685800"/>
            <a:ext cx="4572000" cy="3429000"/>
          </a:xfrm>
          <a:ln/>
        </p:spPr>
      </p:sp>
      <p:sp>
        <p:nvSpPr>
          <p:cNvPr id="149508" name="Rectangle 3"/>
          <p:cNvSpPr>
            <a:spLocks noGrp="1" noChangeArrowheads="1"/>
          </p:cNvSpPr>
          <p:nvPr>
            <p:ph type="body" idx="1"/>
          </p:nvPr>
        </p:nvSpPr>
        <p:spPr>
          <a:noFill/>
          <a:ln/>
        </p:spPr>
        <p:txBody>
          <a:bodyPr/>
          <a:lstStyle/>
          <a:p>
            <a:r>
              <a:rPr lang="en-US" smtClean="0">
                <a:latin typeface="Times New Roman" pitchFamily="1" charset="0"/>
              </a:rPr>
              <a:t>Occlusion presents a significant problem to the current implementation of our system.</a:t>
            </a:r>
          </a:p>
          <a:p>
            <a:r>
              <a:rPr lang="en-US" smtClean="0">
                <a:latin typeface="Times New Roman" pitchFamily="1" charset="0"/>
              </a:rPr>
              <a:t>In this example, the input image is occluded by a hand  which causes strong artifact in the result.</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[depending...] get a maze that does have a solution.</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Maybe make them play this instead of just explaining it. Make sure there is enough time allocated to this part. </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Maybe make them play this instead of just explaining it. Make sure there is enough time allocated to this part. </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puzzle was great -- but it took a non-trivial amount of time to solve it.</a:t>
            </a:r>
          </a:p>
          <a:p>
            <a:pPr lvl="0" rtl="0">
              <a:spcBef>
                <a:spcPts val="0"/>
              </a:spcBef>
              <a:buNone/>
            </a:pPr>
            <a:endParaRPr sz="1466"/>
          </a:p>
          <a:p>
            <a:pPr lvl="0" rtl="0">
              <a:spcBef>
                <a:spcPts val="0"/>
              </a:spcBef>
              <a:buNone/>
            </a:pPr>
            <a:r>
              <a:rPr lang="en" sz="1466"/>
              <a:t>-&gt; but the time spent was good since it challenged them to find new ways</a:t>
            </a:r>
          </a:p>
          <a:p>
            <a:pPr lvl="0" rtl="0">
              <a:spcBef>
                <a:spcPts val="0"/>
              </a:spcBef>
              <a:buNone/>
            </a:pPr>
            <a:r>
              <a:rPr lang="en" sz="1466"/>
              <a:t>to think about it</a:t>
            </a:r>
          </a:p>
          <a:p>
            <a:pPr lvl="0" rtl="0">
              <a:spcBef>
                <a:spcPts val="0"/>
              </a:spcBef>
              <a:buNone/>
            </a:pPr>
            <a:r>
              <a:rPr lang="en" sz="1466"/>
              <a:t>they had to discuss different techniques to solve it like going backwards,</a:t>
            </a:r>
          </a:p>
          <a:p>
            <a:pPr rtl="0">
              <a:spcBef>
                <a:spcPts val="0"/>
              </a:spcBef>
              <a:buNone/>
            </a:pPr>
            <a:r>
              <a:rPr lang="en" sz="1466"/>
              <a:t>eliminating places that could never be used, etc.</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original</a:t>
            </a: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466"/>
              <a:t>Next!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D3B545D-66AC-F544-8E68-93854189172D}"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424391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6" name="Shape 15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5" name="Shape 1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Shape 1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5" name="Shape 15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Shape 1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5" name="Shape 15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Shape 1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6" name="Shape 15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Shape 1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9" name="Shape 15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Shape 1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4" name="Shape 15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 forbes, wired, huffington post are calling the maker movement the “third industrial revolution”</a:t>
            </a:r>
          </a:p>
          <a:p>
            <a:pPr lvl="0" rtl="0">
              <a:spcBef>
                <a:spcPts val="600"/>
              </a:spcBef>
              <a:buClr>
                <a:srgbClr val="000000"/>
              </a:buClr>
              <a:buSzPct val="91666"/>
              <a:buFont typeface="Arial"/>
              <a:buNone/>
            </a:pPr>
            <a:r>
              <a:rPr lang="en" sz="1200">
                <a:solidFill>
                  <a:schemeClr val="dk1"/>
                </a:solidFill>
              </a:rPr>
              <a:t>- new, cheap easy-to-learn software and hardware tools open the door to innovation and creativity</a:t>
            </a:r>
          </a:p>
          <a:p>
            <a:pPr lvl="0">
              <a:spcBef>
                <a:spcPts val="600"/>
              </a:spcBef>
              <a:buClr>
                <a:srgbClr val="000000"/>
              </a:buClr>
              <a:buSzPct val="91666"/>
              <a:buFont typeface="Arial"/>
              <a:buNone/>
            </a:pPr>
            <a:r>
              <a:rPr lang="en" sz="1200">
                <a:solidFill>
                  <a:schemeClr val="dk1"/>
                </a:solidFill>
              </a:rPr>
              <a:t>- “everyone a maker”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 Maker Faire is popularizing the movement</a:t>
            </a:r>
          </a:p>
          <a:p>
            <a:pPr lvl="0" rtl="0">
              <a:spcBef>
                <a:spcPts val="600"/>
              </a:spcBef>
              <a:buClr>
                <a:srgbClr val="000000"/>
              </a:buClr>
              <a:buSzPct val="91666"/>
              <a:buFont typeface="Arial"/>
              <a:buNone/>
            </a:pPr>
            <a:r>
              <a:rPr lang="en" sz="1200" b="1"/>
              <a:t>- Maker Faire</a:t>
            </a:r>
            <a:r>
              <a:rPr lang="en" sz="1200"/>
              <a:t> is an event created by </a:t>
            </a:r>
            <a:r>
              <a:rPr lang="en" sz="1200" i="1">
                <a:solidFill>
                  <a:srgbClr val="0B0080"/>
                </a:solidFill>
                <a:hlinkClick r:id="rId3"/>
              </a:rPr>
              <a:t>Make</a:t>
            </a:r>
            <a:r>
              <a:rPr lang="en" sz="1200"/>
              <a:t> magazine to "celebrate arts, crafts, engineering, science projects and the Do-It-Yourself (</a:t>
            </a:r>
            <a:r>
              <a:rPr lang="en" sz="1200">
                <a:solidFill>
                  <a:srgbClr val="0B0080"/>
                </a:solidFill>
                <a:hlinkClick r:id="rId4"/>
              </a:rPr>
              <a:t>DIY</a:t>
            </a:r>
            <a:r>
              <a:rPr lang="en" sz="1200"/>
              <a:t>) mindset".</a:t>
            </a:r>
          </a:p>
          <a:p>
            <a:pPr lvl="0" rtl="0">
              <a:spcBef>
                <a:spcPts val="600"/>
              </a:spcBef>
              <a:buClr>
                <a:srgbClr val="000000"/>
              </a:buClr>
              <a:buSzPct val="91666"/>
              <a:buFont typeface="Arial"/>
              <a:buNone/>
            </a:pPr>
            <a:r>
              <a:rPr lang="en" sz="1200"/>
              <a:t>- first in 2006 in San Mateo - </a:t>
            </a:r>
            <a:r>
              <a:rPr lang="en" sz="1200">
                <a:solidFill>
                  <a:srgbClr val="252525"/>
                </a:solidFill>
              </a:rPr>
              <a:t>20,000 visitors</a:t>
            </a:r>
          </a:p>
          <a:p>
            <a:pPr>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600"/>
              </a:spcBef>
              <a:buClr>
                <a:srgbClr val="000000"/>
              </a:buClr>
              <a:buFont typeface="Arial"/>
              <a:buNone/>
            </a:pPr>
            <a:endParaRPr sz="3000">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more investment and incubators, rapid-prototyping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100000"/>
              <a:buFont typeface="Arial"/>
              <a:buNone/>
            </a:pPr>
            <a:r>
              <a:rPr lang="en">
                <a:latin typeface="Georgia"/>
                <a:ea typeface="Georgia"/>
                <a:cs typeface="Georgia"/>
                <a:sym typeface="Georgia"/>
              </a:rPr>
              <a:t>- Occupations in STEM fields are the second-fastest growing in the nation, just behind health care, </a:t>
            </a:r>
          </a:p>
          <a:p>
            <a:pPr lvl="0" rtl="0">
              <a:spcBef>
                <a:spcPts val="600"/>
              </a:spcBef>
              <a:buClr>
                <a:srgbClr val="000000"/>
              </a:buClr>
              <a:buSzPct val="100000"/>
              <a:buFont typeface="Arial"/>
              <a:buNone/>
            </a:pPr>
            <a:r>
              <a:rPr lang="en">
                <a:latin typeface="Georgia"/>
                <a:ea typeface="Georgia"/>
                <a:cs typeface="Georgia"/>
                <a:sym typeface="Georgia"/>
              </a:rPr>
              <a:t>- in the next decade, we going to add over 9 mollion STEM-related jobs, ⅓ of which are projected to be unfilled if we don’t ramp up STEM education.</a:t>
            </a:r>
          </a:p>
          <a:p>
            <a:pPr lvl="0">
              <a:spcBef>
                <a:spcPts val="600"/>
              </a:spcBef>
              <a:buClr>
                <a:srgbClr val="000000"/>
              </a:buClr>
              <a:buSzPct val="100000"/>
              <a:buFont typeface="Arial"/>
              <a:buNone/>
            </a:pPr>
            <a:r>
              <a:rPr lang="en">
                <a:latin typeface="Georgia"/>
                <a:ea typeface="Georgia"/>
                <a:cs typeface="Georgia"/>
                <a:sym typeface="Georgia"/>
              </a:rPr>
              <a:t>- 18% of science and engineering degrees are awarded to women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200">
                <a:solidFill>
                  <a:schemeClr val="dk1"/>
                </a:solidFill>
              </a:rPr>
              <a:t>copious amounts of research, experience, and common sense shows that hands-on, experiential learning is the best way to engage students.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1" y="4343400"/>
            <a:ext cx="5486399" cy="353897"/>
          </a:xfrm>
          <a:prstGeom prst="rect">
            <a:avLst/>
          </a:prstGeom>
        </p:spPr>
        <p:txBody>
          <a:bodyPr lIns="91417" tIns="91417" rIns="91417" bIns="91417" anchor="t" anchorCtr="0">
            <a:spAutoFit/>
          </a:bodyPr>
          <a:lstStyle/>
          <a:p>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1" y="4343400"/>
            <a:ext cx="5486399" cy="353897"/>
          </a:xfrm>
          <a:prstGeom prst="rect">
            <a:avLst/>
          </a:prstGeom>
        </p:spPr>
        <p:txBody>
          <a:bodyPr lIns="91417" tIns="91417" rIns="91417" bIns="91417" anchor="t" anchorCtr="0">
            <a:spAutoFit/>
          </a:bodyPr>
          <a:lstStyle/>
          <a:p>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1" y="4343400"/>
            <a:ext cx="5486399" cy="353897"/>
          </a:xfrm>
          <a:prstGeom prst="rect">
            <a:avLst/>
          </a:prstGeom>
        </p:spPr>
        <p:txBody>
          <a:bodyPr lIns="91417" tIns="91417" rIns="91417" bIns="91417" anchor="t" anchorCtr="0">
            <a:spAutoFit/>
          </a:bodyPr>
          <a:lstStyle/>
          <a:p>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Shape 1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9" name="Shape 15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9" name="Shape 16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9" name="Shape 16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8DD4E6D-05C3-4206-956C-BED65482F708}" type="slidenum">
              <a:rPr lang="en-US" sz="1200" smtClean="0">
                <a:solidFill>
                  <a:prstClr val="black"/>
                </a:solidFill>
              </a:rPr>
              <a:pPr>
                <a:defRPr/>
              </a:pPr>
              <a:t>8</a:t>
            </a:fld>
            <a:endParaRPr lang="en-US" sz="1200"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Shape 1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7" name="Shape 16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Shape 1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4" name="Shape 1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Shape 1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4" name="Shape 1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Shape 16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2" name="Shape 16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Shape 16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7" name="Shape 16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Shape 15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7" name="Shape 15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parallel sorting was quite popular with beryl and carling's group -&gt; everyone was saying that their students would love it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Shape 16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7" name="Shape 16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8DD4E6D-05C3-4206-956C-BED65482F708}" type="slidenum">
              <a:rPr lang="en-US" sz="1200" smtClean="0">
                <a:solidFill>
                  <a:prstClr val="black"/>
                </a:solidFill>
              </a:rPr>
              <a:pPr>
                <a:defRPr/>
              </a:pPr>
              <a:t>9</a:t>
            </a:fld>
            <a:endParaRPr lang="en-US" sz="1200"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Shape 1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8" name="Shape 14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Shape 1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5" name="Shape 1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worked better in smaller groups because everyone thinks they know where they need to go even though they don't</a:t>
            </a:r>
          </a:p>
          <a:p>
            <a:pPr lvl="0" rtl="0">
              <a:spcBef>
                <a:spcPts val="0"/>
              </a:spcBef>
              <a:buNone/>
            </a:pPr>
            <a:r>
              <a:rPr lang="en"/>
              <a:t>needs explicit instruction from person in charge -&gt; could we put one of the teachers in charge so that somebody is learning as we try it out</a:t>
            </a:r>
          </a:p>
          <a:p>
            <a:pPr lvl="0" rtl="0">
              <a:spcBef>
                <a:spcPts val="0"/>
              </a:spcBef>
              <a:buNone/>
            </a:pPr>
            <a:endParaRPr/>
          </a:p>
          <a:p>
            <a:pPr lvl="0" rtl="0">
              <a:spcBef>
                <a:spcPts val="0"/>
              </a:spcBef>
              <a:buNone/>
            </a:pPr>
            <a:r>
              <a:rPr lang="en"/>
              <a:t>parallel sorting networks are super popular, tied into mike's talk about parallelism that occurred in computer disassembly previously</a:t>
            </a:r>
          </a:p>
          <a:p>
            <a:pPr lvl="0" rtl="0">
              <a:spcBef>
                <a:spcPts val="0"/>
              </a:spcBef>
              <a:buNone/>
            </a:pPr>
            <a:endParaRPr/>
          </a:p>
          <a:p>
            <a:pPr lvl="0" rtl="0">
              <a:spcBef>
                <a:spcPts val="0"/>
              </a:spcBef>
              <a:buNone/>
            </a:pPr>
            <a:r>
              <a:rPr lang="en"/>
              <a:t>need to show teachers how to make the sorting network for any number of numbers to sort</a:t>
            </a:r>
          </a:p>
          <a:p>
            <a:pPr lvl="0" rtl="0">
              <a:spcBef>
                <a:spcPts val="0"/>
              </a:spcBef>
              <a:buNone/>
            </a:pPr>
            <a:r>
              <a:rPr lang="en"/>
              <a:t>doing with 4 numbers or so vs. doing with 8 could reinforce how fast it can be doing comparisons in parallel</a:t>
            </a:r>
          </a:p>
          <a:p>
            <a:pPr lvl="0" rtl="0">
              <a:spcBef>
                <a:spcPts val="0"/>
              </a:spcBef>
              <a:buNone/>
            </a:pPr>
            <a:r>
              <a:rPr lang="en"/>
              <a:t>-&gt; sorting networks are supposed to be /fast/ but have a lot of comparisons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Shape 15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2" name="Shape 15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Shape 15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9" name="Shape 15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Shape 1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4" name="Shape 1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worked better in smaller groups because everyone thinks they know where they need to go even though they don't</a:t>
            </a:r>
          </a:p>
          <a:p>
            <a:pPr lvl="0" rtl="0">
              <a:spcBef>
                <a:spcPts val="0"/>
              </a:spcBef>
              <a:buNone/>
            </a:pPr>
            <a:r>
              <a:rPr lang="en"/>
              <a:t>needs explicit instruction from person in charge -&gt; could we put one of the teachers in charge so that somebody is learning as we try it out</a:t>
            </a:r>
          </a:p>
          <a:p>
            <a:pPr lvl="0" rtl="0">
              <a:spcBef>
                <a:spcPts val="0"/>
              </a:spcBef>
              <a:buNone/>
            </a:pPr>
            <a:endParaRPr/>
          </a:p>
          <a:p>
            <a:pPr lvl="0" rtl="0">
              <a:spcBef>
                <a:spcPts val="0"/>
              </a:spcBef>
              <a:buNone/>
            </a:pPr>
            <a:r>
              <a:rPr lang="en"/>
              <a:t>parallel sorting networks are super popular, tied into mike's talk about parallelism that occurred in computer disassembly previously</a:t>
            </a:r>
          </a:p>
          <a:p>
            <a:pPr lvl="0" rtl="0">
              <a:spcBef>
                <a:spcPts val="0"/>
              </a:spcBef>
              <a:buNone/>
            </a:pPr>
            <a:endParaRPr/>
          </a:p>
          <a:p>
            <a:pPr lvl="0" rtl="0">
              <a:spcBef>
                <a:spcPts val="0"/>
              </a:spcBef>
              <a:buNone/>
            </a:pPr>
            <a:r>
              <a:rPr lang="en"/>
              <a:t>need to show teachers how to make the sorting network for any number of numbers to sort</a:t>
            </a:r>
          </a:p>
          <a:p>
            <a:pPr lvl="0" rtl="0">
              <a:spcBef>
                <a:spcPts val="0"/>
              </a:spcBef>
              <a:buNone/>
            </a:pPr>
            <a:r>
              <a:rPr lang="en"/>
              <a:t>doing with 4 numbers or so vs. doing with 8 could reinforce how fast it can be doing comparisons in parallel</a:t>
            </a:r>
          </a:p>
          <a:p>
            <a:pPr lvl="0" rtl="0">
              <a:spcBef>
                <a:spcPts val="0"/>
              </a:spcBef>
              <a:buNone/>
            </a:pPr>
            <a:r>
              <a:rPr lang="en"/>
              <a:t>-&gt; sorting networks are supposed to be /fast/ but have a lot of comparisons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Shape 1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9" name="Shape 16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32" name="Shape 32"/>
          <p:cNvSpPr txBox="1">
            <a:spLocks noGrp="1"/>
          </p:cNvSpPr>
          <p:nvPr>
            <p:ph type="body" idx="1"/>
          </p:nvPr>
        </p:nvSpPr>
        <p:spPr>
          <a:xfrm>
            <a:off x="274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
        <p:nvSpPr>
          <p:cNvPr id="33" name="Shape 33"/>
          <p:cNvSpPr txBox="1">
            <a:spLocks noGrp="1"/>
          </p:cNvSpPr>
          <p:nvPr>
            <p:ph type="body" idx="2"/>
          </p:nvPr>
        </p:nvSpPr>
        <p:spPr>
          <a:xfrm>
            <a:off x="4846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274319" y="6035039"/>
            <a:ext cx="8595299" cy="548699"/>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3826250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561576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671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761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564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22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99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477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653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010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653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879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1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542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287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659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29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30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464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92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897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508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017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03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5346B-8F5F-4B1B-BF50-82A242E203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866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BBB563-3676-4C45-B32C-C71493B2A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827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715F51-02F2-4A63-A8E7-F265AC02E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87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62323-2F05-4B7B-880E-148B41F26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125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E605D-C67E-4EF2-8927-7B380457C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270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26B388-85A4-4C6D-A749-5751DD165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12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094655-1FF1-4F50-932E-015AA0124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21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F03B7-0D49-44BA-831D-EE11601C7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941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C5B888-5EE7-4902-9906-9BB5E76EB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989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B10DDB-AA19-4E98-914E-EB18811522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272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3CD00F-B28E-44A8-8AC8-EAEA50694E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697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822959" y="2743200"/>
            <a:ext cx="7498199" cy="1097399"/>
          </a:xfrm>
          <a:prstGeom prst="rect">
            <a:avLst/>
          </a:prstGeom>
        </p:spPr>
        <p:txBody>
          <a:bodyPr lIns="91425" tIns="91425" rIns="91425" bIns="91425" anchor="t" anchorCtr="0"/>
          <a:lstStyle>
            <a:lvl1pPr algn="ctr" rtl="0">
              <a:spcBef>
                <a:spcPts val="0"/>
              </a:spcBef>
              <a:buSzPct val="100000"/>
              <a:defRPr sz="3600"/>
            </a:lvl1pPr>
            <a:lvl2pPr algn="ctr" rtl="0">
              <a:spcBef>
                <a:spcPts val="0"/>
              </a:spcBef>
              <a:buSzPct val="100000"/>
              <a:defRPr sz="3600"/>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endParaRPr/>
          </a:p>
        </p:txBody>
      </p:sp>
      <p:sp>
        <p:nvSpPr>
          <p:cNvPr id="26" name="Shape 26"/>
          <p:cNvSpPr txBox="1">
            <a:spLocks noGrp="1"/>
          </p:cNvSpPr>
          <p:nvPr>
            <p:ph type="subTitle" idx="1"/>
          </p:nvPr>
        </p:nvSpPr>
        <p:spPr>
          <a:xfrm>
            <a:off x="1645919" y="4114800"/>
            <a:ext cx="5852100" cy="822900"/>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extLst>
      <p:ext uri="{BB962C8B-B14F-4D97-AF65-F5344CB8AC3E}">
        <p14:creationId xmlns:p14="http://schemas.microsoft.com/office/powerpoint/2010/main" val="2710162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29" name="Shape 29"/>
          <p:cNvSpPr txBox="1">
            <a:spLocks noGrp="1"/>
          </p:cNvSpPr>
          <p:nvPr>
            <p:ph type="body" idx="1"/>
          </p:nvPr>
        </p:nvSpPr>
        <p:spPr>
          <a:xfrm>
            <a:off x="274319" y="1645919"/>
            <a:ext cx="8595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extLst>
      <p:ext uri="{BB962C8B-B14F-4D97-AF65-F5344CB8AC3E}">
        <p14:creationId xmlns:p14="http://schemas.microsoft.com/office/powerpoint/2010/main" val="68470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32" name="Shape 32"/>
          <p:cNvSpPr txBox="1">
            <a:spLocks noGrp="1"/>
          </p:cNvSpPr>
          <p:nvPr>
            <p:ph type="body" idx="1"/>
          </p:nvPr>
        </p:nvSpPr>
        <p:spPr>
          <a:xfrm>
            <a:off x="274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
        <p:nvSpPr>
          <p:cNvPr id="33" name="Shape 33"/>
          <p:cNvSpPr txBox="1">
            <a:spLocks noGrp="1"/>
          </p:cNvSpPr>
          <p:nvPr>
            <p:ph type="body" idx="2"/>
          </p:nvPr>
        </p:nvSpPr>
        <p:spPr>
          <a:xfrm>
            <a:off x="4846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extLst>
      <p:ext uri="{BB962C8B-B14F-4D97-AF65-F5344CB8AC3E}">
        <p14:creationId xmlns:p14="http://schemas.microsoft.com/office/powerpoint/2010/main" val="3919157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274319" y="6035039"/>
            <a:ext cx="8595299" cy="548699"/>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extLst>
      <p:ext uri="{BB962C8B-B14F-4D97-AF65-F5344CB8AC3E}">
        <p14:creationId xmlns:p14="http://schemas.microsoft.com/office/powerpoint/2010/main" val="21282779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84646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0ECA6C9-D33B-7046-AADB-59A85F96F2F2}" type="datetime1">
              <a:rPr lang="en-US" smtClean="0">
                <a:solidFill>
                  <a:prstClr val="black">
                    <a:tint val="75000"/>
                  </a:prstClr>
                </a:solidFill>
              </a:rPr>
              <a:pPr/>
              <a:t>6/10/2015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16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457200" y="751679"/>
            <a:ext cx="8229600" cy="4012499"/>
          </a:xfrm>
          <a:prstGeom prst="rect">
            <a:avLst/>
          </a:prstGeom>
          <a:noFill/>
          <a:ln>
            <a:noFill/>
          </a:ln>
        </p:spPr>
        <p:txBody>
          <a:bodyPr lIns="91425" tIns="91425" rIns="91425" bIns="91425" anchor="t" anchorCtr="0"/>
          <a:lstStyle>
            <a:lvl1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1pPr>
            <a:lvl2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2pPr>
            <a:lvl3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3pPr>
            <a:lvl4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4pPr>
            <a:lvl5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5pPr>
            <a:lvl6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6pPr>
            <a:lvl7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7pPr>
            <a:lvl8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8pPr>
            <a:lvl9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9pPr>
          </a:lstStyle>
          <a:p>
            <a:endParaRPr/>
          </a:p>
        </p:txBody>
      </p:sp>
      <p:sp>
        <p:nvSpPr>
          <p:cNvPr id="10" name="Shape 10"/>
          <p:cNvSpPr txBox="1">
            <a:spLocks noGrp="1"/>
          </p:cNvSpPr>
          <p:nvPr>
            <p:ph type="subTitle" idx="1"/>
          </p:nvPr>
        </p:nvSpPr>
        <p:spPr>
          <a:xfrm>
            <a:off x="457200" y="4955189"/>
            <a:ext cx="8229600" cy="1643400"/>
          </a:xfrm>
          <a:prstGeom prst="rect">
            <a:avLst/>
          </a:prstGeom>
          <a:noFill/>
          <a:ln>
            <a:noFill/>
          </a:ln>
        </p:spPr>
        <p:txBody>
          <a:bodyPr lIns="91425" tIns="91425" rIns="91425" bIns="91425" anchor="t" anchorCtr="0"/>
          <a:lstStyle>
            <a:lvl1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1pPr>
            <a:lvl2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2pPr>
            <a:lvl3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3pPr>
            <a:lvl4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4pPr>
            <a:lvl5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5pPr>
            <a:lvl6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6pPr>
            <a:lvl7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7pPr>
            <a:lvl8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8pPr>
            <a:lvl9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9pPr>
          </a:lstStyle>
          <a:p>
            <a:endParaRPr/>
          </a:p>
        </p:txBody>
      </p:sp>
      <p:cxnSp>
        <p:nvCxnSpPr>
          <p:cNvPr id="11" name="Shape 11"/>
          <p:cNvCxnSpPr/>
          <p:nvPr/>
        </p:nvCxnSpPr>
        <p:spPr>
          <a:xfrm>
            <a:off x="457200" y="548639"/>
            <a:ext cx="8229600" cy="0"/>
          </a:xfrm>
          <a:prstGeom prst="straightConnector1">
            <a:avLst/>
          </a:prstGeom>
          <a:noFill/>
          <a:ln w="57150" cap="flat" cmpd="sng">
            <a:solidFill>
              <a:schemeClr val="accent1"/>
            </a:solidFill>
            <a:prstDash val="solid"/>
            <a:round/>
            <a:headEnd type="none" w="med" len="med"/>
            <a:tailEnd type="none" w="med" len="med"/>
          </a:ln>
        </p:spPr>
      </p:cxnSp>
      <p:cxnSp>
        <p:nvCxnSpPr>
          <p:cNvPr id="12" name="Shape 12"/>
          <p:cNvCxnSpPr/>
          <p:nvPr/>
        </p:nvCxnSpPr>
        <p:spPr>
          <a:xfrm>
            <a:off x="457200" y="4844510"/>
            <a:ext cx="8229600" cy="0"/>
          </a:xfrm>
          <a:prstGeom prst="straightConnector1">
            <a:avLst/>
          </a:prstGeom>
          <a:noFill/>
          <a:ln w="571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567228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solidFill>
                  <a:srgbClr val="DA0002"/>
                </a:solidFill>
              </a:defRPr>
            </a:lvl1pPr>
            <a:lvl2pPr rtl="0">
              <a:spcBef>
                <a:spcPts val="0"/>
              </a:spcBef>
              <a:defRPr>
                <a:solidFill>
                  <a:srgbClr val="DA0002"/>
                </a:solidFill>
              </a:defRPr>
            </a:lvl2pPr>
            <a:lvl3pPr rtl="0">
              <a:spcBef>
                <a:spcPts val="0"/>
              </a:spcBef>
              <a:defRPr>
                <a:solidFill>
                  <a:srgbClr val="DA0002"/>
                </a:solidFill>
              </a:defRPr>
            </a:lvl3pPr>
            <a:lvl4pPr rtl="0">
              <a:spcBef>
                <a:spcPts val="0"/>
              </a:spcBef>
              <a:defRPr>
                <a:solidFill>
                  <a:srgbClr val="DA0002"/>
                </a:solidFill>
              </a:defRPr>
            </a:lvl4pPr>
            <a:lvl5pPr rtl="0">
              <a:spcBef>
                <a:spcPts val="0"/>
              </a:spcBef>
              <a:defRPr>
                <a:solidFill>
                  <a:srgbClr val="DA0002"/>
                </a:solidFill>
              </a:defRPr>
            </a:lvl5pPr>
            <a:lvl6pPr rtl="0">
              <a:spcBef>
                <a:spcPts val="0"/>
              </a:spcBef>
              <a:defRPr>
                <a:solidFill>
                  <a:srgbClr val="DA0002"/>
                </a:solidFill>
              </a:defRPr>
            </a:lvl6pPr>
            <a:lvl7pPr rtl="0">
              <a:spcBef>
                <a:spcPts val="0"/>
              </a:spcBef>
              <a:defRPr>
                <a:solidFill>
                  <a:srgbClr val="DA0002"/>
                </a:solidFill>
              </a:defRPr>
            </a:lvl7pPr>
            <a:lvl8pPr rtl="0">
              <a:spcBef>
                <a:spcPts val="0"/>
              </a:spcBef>
              <a:defRPr>
                <a:solidFill>
                  <a:srgbClr val="DA0002"/>
                </a:solidFill>
              </a:defRPr>
            </a:lvl8pPr>
            <a:lvl9pPr rtl="0">
              <a:spcBef>
                <a:spcPts val="0"/>
              </a:spcBef>
              <a:defRPr>
                <a:solidFill>
                  <a:srgbClr val="DA0002"/>
                </a:solidFill>
              </a:defRPr>
            </a:lvl9pPr>
          </a:lstStyle>
          <a:p>
            <a:endParaRPr/>
          </a:p>
        </p:txBody>
      </p:sp>
      <p:sp>
        <p:nvSpPr>
          <p:cNvPr id="15" name="Shape 15"/>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cxnSp>
        <p:nvCxnSpPr>
          <p:cNvPr id="16" name="Shape 16"/>
          <p:cNvCxnSpPr/>
          <p:nvPr/>
        </p:nvCxnSpPr>
        <p:spPr>
          <a:xfrm>
            <a:off x="457200" y="1524000"/>
            <a:ext cx="8229600" cy="0"/>
          </a:xfrm>
          <a:prstGeom prst="straightConnector1">
            <a:avLst/>
          </a:prstGeom>
          <a:noFill/>
          <a:ln w="50800" cap="flat" cmpd="sng">
            <a:solidFill>
              <a:srgbClr val="DA0002"/>
            </a:solidFill>
            <a:prstDash val="solid"/>
            <a:round/>
            <a:headEnd type="none" w="med" len="med"/>
            <a:tailEnd type="none" w="med" len="med"/>
          </a:ln>
        </p:spPr>
      </p:cxnSp>
    </p:spTree>
    <p:extLst>
      <p:ext uri="{BB962C8B-B14F-4D97-AF65-F5344CB8AC3E}">
        <p14:creationId xmlns:p14="http://schemas.microsoft.com/office/powerpoint/2010/main" val="1878762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solidFill>
                  <a:srgbClr val="DA0002"/>
                </a:solidFill>
              </a:defRPr>
            </a:lvl1pPr>
            <a:lvl2pPr rtl="0">
              <a:spcBef>
                <a:spcPts val="0"/>
              </a:spcBef>
              <a:defRPr>
                <a:solidFill>
                  <a:srgbClr val="DA0002"/>
                </a:solidFill>
              </a:defRPr>
            </a:lvl2pPr>
            <a:lvl3pPr rtl="0">
              <a:spcBef>
                <a:spcPts val="0"/>
              </a:spcBef>
              <a:defRPr>
                <a:solidFill>
                  <a:srgbClr val="DA0002"/>
                </a:solidFill>
              </a:defRPr>
            </a:lvl3pPr>
            <a:lvl4pPr rtl="0">
              <a:spcBef>
                <a:spcPts val="0"/>
              </a:spcBef>
              <a:defRPr>
                <a:solidFill>
                  <a:srgbClr val="DA0002"/>
                </a:solidFill>
              </a:defRPr>
            </a:lvl4pPr>
            <a:lvl5pPr rtl="0">
              <a:spcBef>
                <a:spcPts val="0"/>
              </a:spcBef>
              <a:defRPr>
                <a:solidFill>
                  <a:srgbClr val="DA0002"/>
                </a:solidFill>
              </a:defRPr>
            </a:lvl5pPr>
            <a:lvl6pPr rtl="0">
              <a:spcBef>
                <a:spcPts val="0"/>
              </a:spcBef>
              <a:defRPr>
                <a:solidFill>
                  <a:srgbClr val="DA0002"/>
                </a:solidFill>
              </a:defRPr>
            </a:lvl6pPr>
            <a:lvl7pPr rtl="0">
              <a:spcBef>
                <a:spcPts val="0"/>
              </a:spcBef>
              <a:defRPr>
                <a:solidFill>
                  <a:srgbClr val="DA0002"/>
                </a:solidFill>
              </a:defRPr>
            </a:lvl7pPr>
            <a:lvl8pPr rtl="0">
              <a:spcBef>
                <a:spcPts val="0"/>
              </a:spcBef>
              <a:defRPr>
                <a:solidFill>
                  <a:srgbClr val="DA0002"/>
                </a:solidFill>
              </a:defRPr>
            </a:lvl8pPr>
            <a:lvl9pPr rtl="0">
              <a:spcBef>
                <a:spcPts val="0"/>
              </a:spcBef>
              <a:defRPr>
                <a:solidFill>
                  <a:srgbClr val="DA0002"/>
                </a:solidFill>
              </a:defRPr>
            </a:lvl9pPr>
          </a:lstStyle>
          <a:p>
            <a:endParaRPr/>
          </a:p>
        </p:txBody>
      </p:sp>
      <p:sp>
        <p:nvSpPr>
          <p:cNvPr id="19" name="Shape 19"/>
          <p:cNvSpPr txBox="1">
            <a:spLocks noGrp="1"/>
          </p:cNvSpPr>
          <p:nvPr>
            <p:ph type="body" idx="1"/>
          </p:nvPr>
        </p:nvSpPr>
        <p:spPr>
          <a:xfrm>
            <a:off x="457200" y="1600200"/>
            <a:ext cx="39945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0" name="Shape 20"/>
          <p:cNvSpPr txBox="1">
            <a:spLocks noGrp="1"/>
          </p:cNvSpPr>
          <p:nvPr>
            <p:ph type="body" idx="2"/>
          </p:nvPr>
        </p:nvSpPr>
        <p:spPr>
          <a:xfrm>
            <a:off x="4692273" y="1600200"/>
            <a:ext cx="39945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cxnSp>
        <p:nvCxnSpPr>
          <p:cNvPr id="21" name="Shape 21"/>
          <p:cNvCxnSpPr/>
          <p:nvPr/>
        </p:nvCxnSpPr>
        <p:spPr>
          <a:xfrm>
            <a:off x="457200" y="1524000"/>
            <a:ext cx="8229600" cy="0"/>
          </a:xfrm>
          <a:prstGeom prst="straightConnector1">
            <a:avLst/>
          </a:prstGeom>
          <a:noFill/>
          <a:ln w="50800" cap="flat" cmpd="sng">
            <a:solidFill>
              <a:srgbClr val="DA0002"/>
            </a:solidFill>
            <a:prstDash val="solid"/>
            <a:round/>
            <a:headEnd type="none" w="med" len="med"/>
            <a:tailEnd type="none" w="med" len="med"/>
          </a:ln>
        </p:spPr>
      </p:cxnSp>
    </p:spTree>
    <p:extLst>
      <p:ext uri="{BB962C8B-B14F-4D97-AF65-F5344CB8AC3E}">
        <p14:creationId xmlns:p14="http://schemas.microsoft.com/office/powerpoint/2010/main" val="1138970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solidFill>
                  <a:schemeClr val="accent1"/>
                </a:solidFill>
              </a:defRPr>
            </a:lvl1pPr>
            <a:lvl2pPr rtl="0">
              <a:spcBef>
                <a:spcPts val="0"/>
              </a:spcBef>
              <a:defRPr>
                <a:solidFill>
                  <a:schemeClr val="accent1"/>
                </a:solidFill>
              </a:defRPr>
            </a:lvl2pPr>
            <a:lvl3pPr rtl="0">
              <a:spcBef>
                <a:spcPts val="0"/>
              </a:spcBef>
              <a:defRPr>
                <a:solidFill>
                  <a:schemeClr val="accent1"/>
                </a:solidFill>
              </a:defRPr>
            </a:lvl3pPr>
            <a:lvl4pPr rtl="0">
              <a:spcBef>
                <a:spcPts val="0"/>
              </a:spcBef>
              <a:defRPr>
                <a:solidFill>
                  <a:schemeClr val="accent1"/>
                </a:solidFill>
              </a:defRPr>
            </a:lvl4pPr>
            <a:lvl5pPr rtl="0">
              <a:spcBef>
                <a:spcPts val="0"/>
              </a:spcBef>
              <a:defRPr>
                <a:solidFill>
                  <a:schemeClr val="accent1"/>
                </a:solidFill>
              </a:defRPr>
            </a:lvl5pPr>
            <a:lvl6pPr rtl="0">
              <a:spcBef>
                <a:spcPts val="0"/>
              </a:spcBef>
              <a:defRPr>
                <a:solidFill>
                  <a:schemeClr val="accent1"/>
                </a:solidFill>
              </a:defRPr>
            </a:lvl6pPr>
            <a:lvl7pPr rtl="0">
              <a:spcBef>
                <a:spcPts val="0"/>
              </a:spcBef>
              <a:defRPr>
                <a:solidFill>
                  <a:schemeClr val="accent1"/>
                </a:solidFill>
              </a:defRPr>
            </a:lvl7pPr>
            <a:lvl8pPr rtl="0">
              <a:spcBef>
                <a:spcPts val="0"/>
              </a:spcBef>
              <a:defRPr>
                <a:solidFill>
                  <a:schemeClr val="accent1"/>
                </a:solidFill>
              </a:defRPr>
            </a:lvl8pPr>
            <a:lvl9pPr rtl="0">
              <a:spcBef>
                <a:spcPts val="0"/>
              </a:spcBef>
              <a:defRPr>
                <a:solidFill>
                  <a:schemeClr val="accent1"/>
                </a:solidFill>
              </a:defRPr>
            </a:lvl9pPr>
          </a:lstStyle>
          <a:p>
            <a:endParaRPr/>
          </a:p>
        </p:txBody>
      </p:sp>
      <p:cxnSp>
        <p:nvCxnSpPr>
          <p:cNvPr id="24" name="Shape 24"/>
          <p:cNvCxnSpPr/>
          <p:nvPr/>
        </p:nvCxnSpPr>
        <p:spPr>
          <a:xfrm>
            <a:off x="457200" y="1524000"/>
            <a:ext cx="8229600" cy="0"/>
          </a:xfrm>
          <a:prstGeom prst="straightConnector1">
            <a:avLst/>
          </a:prstGeom>
          <a:noFill/>
          <a:ln w="508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383509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5875078"/>
            <a:ext cx="8229600" cy="692700"/>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1"/>
              </a:buClr>
              <a:buSzPct val="100000"/>
              <a:buFont typeface="Arial"/>
              <a:buChar char="●"/>
              <a:defRPr sz="1800">
                <a:solidFill>
                  <a:schemeClr val="dk1"/>
                </a:solidFill>
              </a:defRPr>
            </a:lvl1pPr>
            <a:lvl2pPr algn="ctr" rtl="0">
              <a:lnSpc>
                <a:spcPct val="100000"/>
              </a:lnSpc>
              <a:spcBef>
                <a:spcPts val="0"/>
              </a:spcBef>
              <a:spcAft>
                <a:spcPts val="0"/>
              </a:spcAft>
              <a:buClr>
                <a:schemeClr val="dk1"/>
              </a:buClr>
              <a:buSzPct val="100000"/>
              <a:buFont typeface="Courier New"/>
              <a:buChar char="o"/>
              <a:defRPr sz="1800">
                <a:solidFill>
                  <a:schemeClr val="dk1"/>
                </a:solidFill>
              </a:defRPr>
            </a:lvl2pPr>
            <a:lvl3pPr algn="ctr" rtl="0">
              <a:lnSpc>
                <a:spcPct val="100000"/>
              </a:lnSpc>
              <a:spcBef>
                <a:spcPts val="0"/>
              </a:spcBef>
              <a:spcAft>
                <a:spcPts val="0"/>
              </a:spcAft>
              <a:buClr>
                <a:schemeClr val="dk1"/>
              </a:buClr>
              <a:buSzPct val="100000"/>
              <a:buFont typeface="Wingdings"/>
              <a:buChar char="§"/>
              <a:defRPr sz="1800">
                <a:solidFill>
                  <a:schemeClr val="dk1"/>
                </a:solidFill>
              </a:defRPr>
            </a:lvl3pPr>
            <a:lvl4pPr algn="ctr" rtl="0">
              <a:lnSpc>
                <a:spcPct val="100000"/>
              </a:lnSpc>
              <a:spcBef>
                <a:spcPts val="0"/>
              </a:spcBef>
              <a:spcAft>
                <a:spcPts val="0"/>
              </a:spcAft>
              <a:buClr>
                <a:schemeClr val="dk1"/>
              </a:buClr>
              <a:buSzPct val="100000"/>
              <a:buFont typeface="Arial"/>
              <a:buChar char="●"/>
              <a:defRPr sz="1800">
                <a:solidFill>
                  <a:schemeClr val="dk1"/>
                </a:solidFill>
              </a:defRPr>
            </a:lvl4pPr>
            <a:lvl5pPr algn="ctr" rtl="0">
              <a:lnSpc>
                <a:spcPct val="100000"/>
              </a:lnSpc>
              <a:spcBef>
                <a:spcPts val="0"/>
              </a:spcBef>
              <a:spcAft>
                <a:spcPts val="0"/>
              </a:spcAft>
              <a:buClr>
                <a:schemeClr val="dk1"/>
              </a:buClr>
              <a:buSzPct val="100000"/>
              <a:buFont typeface="Courier New"/>
              <a:buChar char="o"/>
              <a:defRPr sz="1800">
                <a:solidFill>
                  <a:schemeClr val="dk1"/>
                </a:solidFill>
              </a:defRPr>
            </a:lvl5pPr>
            <a:lvl6pPr algn="ctr" rtl="0">
              <a:lnSpc>
                <a:spcPct val="100000"/>
              </a:lnSpc>
              <a:spcBef>
                <a:spcPts val="0"/>
              </a:spcBef>
              <a:spcAft>
                <a:spcPts val="0"/>
              </a:spcAft>
              <a:buClr>
                <a:schemeClr val="dk1"/>
              </a:buClr>
              <a:buSzPct val="100000"/>
              <a:buFont typeface="Wingdings"/>
              <a:buChar char="§"/>
              <a:defRPr sz="1800">
                <a:solidFill>
                  <a:schemeClr val="dk1"/>
                </a:solidFill>
              </a:defRPr>
            </a:lvl6pPr>
            <a:lvl7pPr algn="ctr" rtl="0">
              <a:lnSpc>
                <a:spcPct val="100000"/>
              </a:lnSpc>
              <a:spcBef>
                <a:spcPts val="0"/>
              </a:spcBef>
              <a:spcAft>
                <a:spcPts val="0"/>
              </a:spcAft>
              <a:buClr>
                <a:schemeClr val="dk1"/>
              </a:buClr>
              <a:buSzPct val="100000"/>
              <a:buFont typeface="Arial"/>
              <a:buChar char="●"/>
              <a:defRPr sz="1800">
                <a:solidFill>
                  <a:schemeClr val="dk1"/>
                </a:solidFill>
              </a:defRPr>
            </a:lvl7pPr>
            <a:lvl8pPr algn="ctr" rtl="0">
              <a:lnSpc>
                <a:spcPct val="100000"/>
              </a:lnSpc>
              <a:spcBef>
                <a:spcPts val="0"/>
              </a:spcBef>
              <a:spcAft>
                <a:spcPts val="0"/>
              </a:spcAft>
              <a:buClr>
                <a:schemeClr val="dk1"/>
              </a:buClr>
              <a:buSzPct val="100000"/>
              <a:buFont typeface="Courier New"/>
              <a:buChar char="o"/>
              <a:defRPr sz="1800">
                <a:solidFill>
                  <a:schemeClr val="dk1"/>
                </a:solidFill>
              </a:defRPr>
            </a:lvl8pPr>
            <a:lvl9pPr algn="ctr" rtl="0">
              <a:lnSpc>
                <a:spcPct val="100000"/>
              </a:lnSpc>
              <a:spcBef>
                <a:spcPts val="0"/>
              </a:spcBef>
              <a:spcAft>
                <a:spcPts val="0"/>
              </a:spcAft>
              <a:buClr>
                <a:schemeClr val="dk1"/>
              </a:buClr>
              <a:buSzPct val="100000"/>
              <a:buFont typeface="Wingdings"/>
              <a:buChar char="§"/>
              <a:defRPr sz="1800">
                <a:solidFill>
                  <a:schemeClr val="dk1"/>
                </a:solidFill>
              </a:defRPr>
            </a:lvl9pPr>
          </a:lstStyle>
          <a:p>
            <a:endParaRPr/>
          </a:p>
        </p:txBody>
      </p:sp>
      <p:cxnSp>
        <p:nvCxnSpPr>
          <p:cNvPr id="27" name="Shape 27"/>
          <p:cNvCxnSpPr/>
          <p:nvPr/>
        </p:nvCxnSpPr>
        <p:spPr>
          <a:xfrm>
            <a:off x="457200" y="5757014"/>
            <a:ext cx="8229600" cy="0"/>
          </a:xfrm>
          <a:prstGeom prst="straightConnector1">
            <a:avLst/>
          </a:prstGeom>
          <a:noFill/>
          <a:ln w="50800"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388285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cxnSp>
        <p:nvCxnSpPr>
          <p:cNvPr id="29" name="Shape 29"/>
          <p:cNvCxnSpPr/>
          <p:nvPr/>
        </p:nvCxnSpPr>
        <p:spPr>
          <a:xfrm>
            <a:off x="457200" y="150852"/>
            <a:ext cx="8229600" cy="0"/>
          </a:xfrm>
          <a:prstGeom prst="straightConnector1">
            <a:avLst/>
          </a:prstGeom>
          <a:noFill/>
          <a:ln w="50800"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56823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1D826D4-8783-4B14-8C86-4A7E20A8C2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527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18B7F6F-220F-49D8-BD96-0A3C8D57C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86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64" r:id="rId7"/>
    <p:sldLayoutId id="2147483665" r:id="rId8"/>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7" r:id="rId2"/>
    <p:sldLayoutId id="2147483658" r:id="rId3"/>
    <p:sldLayoutId id="2147483663" r:id="rId4"/>
    <p:sldLayoutId id="2147483714"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3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B172D4F-7734-8047-ABDF-9C70ED9BC9B5}" type="datetimeFigureOut">
              <a:rPr lang="en-US" kern="1200" smtClean="0">
                <a:solidFill>
                  <a:prstClr val="black">
                    <a:tint val="75000"/>
                  </a:prstClr>
                </a:solidFill>
                <a:latin typeface="Calibri"/>
              </a:rPr>
              <a:pPr defTabSz="457200"/>
              <a:t>6/10/2015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7654FD2-99EB-AC47-ABD4-D542AB692E66}"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129607023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96C3C23-71B8-4E4F-A3A5-6DEFAA00D121}" type="datetimeFigureOut">
              <a:rPr lang="en-US" kern="1200" smtClean="0">
                <a:solidFill>
                  <a:prstClr val="black">
                    <a:tint val="75000"/>
                  </a:prstClr>
                </a:solidFill>
                <a:latin typeface="Calibri"/>
              </a:rPr>
              <a:pPr defTabSz="457200"/>
              <a:t>6/10/2015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8E430E-193E-9246-A0CD-1A1A0DC7395A}"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8831946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 charset="-128"/>
                <a:cs typeface="+mn-cs"/>
              </a:defRPr>
            </a:lvl1pPr>
          </a:lstStyle>
          <a:p>
            <a:pPr fontAlgn="base">
              <a:spcBef>
                <a:spcPct val="0"/>
              </a:spcBef>
              <a:spcAft>
                <a:spcPct val="0"/>
              </a:spcAft>
              <a:defRPr/>
            </a:pPr>
            <a:endParaRPr lang="en-US" kern="120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fontAlgn="base">
              <a:spcBef>
                <a:spcPct val="0"/>
              </a:spcBef>
              <a:spcAft>
                <a:spcPct val="0"/>
              </a:spcAft>
              <a:defRPr/>
            </a:pPr>
            <a:endParaRPr lang="en-US" kern="120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cs typeface="+mn-cs"/>
              </a:defRPr>
            </a:lvl1pPr>
          </a:lstStyle>
          <a:p>
            <a:pPr fontAlgn="base">
              <a:spcBef>
                <a:spcPct val="0"/>
              </a:spcBef>
              <a:spcAft>
                <a:spcPct val="0"/>
              </a:spcAft>
              <a:defRPr/>
            </a:pPr>
            <a:fld id="{DF3B0763-757A-4773-AF19-184AAD2A0F7B}" type="slidenum">
              <a:rPr lang="en-US" kern="1200">
                <a:ea typeface="ＭＳ Ｐゴシック" pitchFamily="34" charset="-128"/>
              </a:rPr>
              <a:pPr fontAlgn="base">
                <a:spcBef>
                  <a:spcPct val="0"/>
                </a:spcBef>
                <a:spcAft>
                  <a:spcPct val="0"/>
                </a:spcAft>
                <a:defRPr/>
              </a:pPr>
              <a:t>‹#›</a:t>
            </a:fld>
            <a:endParaRPr lang="en-US" kern="1200">
              <a:ea typeface="ＭＳ Ｐゴシック" pitchFamily="34" charset="-128"/>
            </a:endParaRPr>
          </a:p>
        </p:txBody>
      </p:sp>
    </p:spTree>
    <p:extLst>
      <p:ext uri="{BB962C8B-B14F-4D97-AF65-F5344CB8AC3E}">
        <p14:creationId xmlns:p14="http://schemas.microsoft.com/office/powerpoint/2010/main" val="248411378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2395826833"/>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1pPr>
            <a:lvl2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2pPr>
            <a:lvl3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3pPr>
            <a:lvl4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4pPr>
            <a:lvl5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5pPr>
            <a:lvl6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6pPr>
            <a:lvl7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7pPr>
            <a:lvl8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8pPr>
            <a:lvl9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cxnSp>
        <p:nvCxnSpPr>
          <p:cNvPr id="7" name="Shape 7"/>
          <p:cNvCxnSpPr/>
          <p:nvPr/>
        </p:nvCxnSpPr>
        <p:spPr>
          <a:xfrm>
            <a:off x="457200" y="6697679"/>
            <a:ext cx="8229600" cy="0"/>
          </a:xfrm>
          <a:prstGeom prst="straightConnector1">
            <a:avLst/>
          </a:prstGeom>
          <a:noFill/>
          <a:ln w="50800"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175574650"/>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48.xml"/><Relationship Id="rId4" Type="http://schemas.microsoft.com/office/2007/relationships/hdphoto" Target="../media/hdphoto2.wdp"/></Relationships>
</file>

<file path=ppt/slides/_rels/slide11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5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11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6.xml"/><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7.xml"/><Relationship Id="rId1" Type="http://schemas.openxmlformats.org/officeDocument/2006/relationships/slideLayout" Target="../slideLayouts/slideLayout55.xml"/></Relationships>
</file>

<file path=ppt/slides/_rels/slide11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8.xml"/><Relationship Id="rId1" Type="http://schemas.openxmlformats.org/officeDocument/2006/relationships/slideLayout" Target="../slideLayouts/slideLayout55.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11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55.xml"/><Relationship Id="rId4" Type="http://schemas.openxmlformats.org/officeDocument/2006/relationships/image" Target="../media/image77.jp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3" Type="http://schemas.openxmlformats.org/officeDocument/2006/relationships/hyperlink" Target="http://youtube.com/v/Cw8ulMPKZUk" TargetMode="External"/><Relationship Id="rId2" Type="http://schemas.openxmlformats.org/officeDocument/2006/relationships/notesSlide" Target="../notesSlides/notesSlide61.xml"/><Relationship Id="rId1" Type="http://schemas.openxmlformats.org/officeDocument/2006/relationships/slideLayout" Target="../slideLayouts/slideLayout55.xml"/><Relationship Id="rId5" Type="http://schemas.openxmlformats.org/officeDocument/2006/relationships/image" Target="../media/image79.jpg"/><Relationship Id="rId4" Type="http://schemas.openxmlformats.org/officeDocument/2006/relationships/image" Target="../media/image78.jpg"/></Relationships>
</file>

<file path=ppt/slides/_rels/slide1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2.xml"/><Relationship Id="rId1" Type="http://schemas.openxmlformats.org/officeDocument/2006/relationships/slideLayout" Target="../slideLayouts/slideLayout55.xml"/></Relationships>
</file>

<file path=ppt/slides/_rels/slide122.xml.rels><?xml version="1.0" encoding="UTF-8" standalone="yes"?>
<Relationships xmlns="http://schemas.openxmlformats.org/package/2006/relationships"><Relationship Id="rId3" Type="http://schemas.openxmlformats.org/officeDocument/2006/relationships/hyperlink" Target="http://www.salon.com/2013/07/26/the_maker_economy_cant_fix_everything/" TargetMode="External"/><Relationship Id="rId2" Type="http://schemas.openxmlformats.org/officeDocument/2006/relationships/notesSlide" Target="../notesSlides/notesSlide63.xml"/><Relationship Id="rId1" Type="http://schemas.openxmlformats.org/officeDocument/2006/relationships/slideLayout" Target="../slideLayouts/slideLayout5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5.xml"/></Relationships>
</file>

<file path=ppt/slides/_rels/slide12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5.xml"/><Relationship Id="rId1" Type="http://schemas.openxmlformats.org/officeDocument/2006/relationships/slideLayout" Target="../slideLayouts/slideLayout55.xml"/></Relationships>
</file>

<file path=ppt/slides/_rels/slide1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55.xml"/></Relationships>
</file>

<file path=ppt/slides/_rels/slide1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7.xml"/><Relationship Id="rId1" Type="http://schemas.openxmlformats.org/officeDocument/2006/relationships/slideLayout" Target="../slideLayouts/slideLayout55.xml"/><Relationship Id="rId4" Type="http://schemas.openxmlformats.org/officeDocument/2006/relationships/image" Target="../media/image84.jpg"/></Relationships>
</file>

<file path=ppt/slides/_rels/slide12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8.xml"/><Relationship Id="rId1" Type="http://schemas.openxmlformats.org/officeDocument/2006/relationships/slideLayout" Target="../slideLayouts/slideLayout55.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1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1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49.xml"/></Relationships>
</file>

<file path=ppt/slides/_rels/slide133.xml.rels><?xml version="1.0" encoding="UTF-8" standalone="yes"?>
<Relationships xmlns="http://schemas.openxmlformats.org/package/2006/relationships"><Relationship Id="rId3" Type="http://schemas.openxmlformats.org/officeDocument/2006/relationships/hyperlink" Target="file:///C:\Users\Owner\Desktop\MyCS\preJuly2014\materials_fromLihue2014\Google_car_for_c1.m4v" TargetMode="External"/><Relationship Id="rId2" Type="http://schemas.openxmlformats.org/officeDocument/2006/relationships/notesSlide" Target="../notesSlides/notesSlide74.xml"/><Relationship Id="rId1" Type="http://schemas.openxmlformats.org/officeDocument/2006/relationships/slideLayout" Target="../slideLayouts/slideLayout48.xml"/><Relationship Id="rId6" Type="http://schemas.openxmlformats.org/officeDocument/2006/relationships/image" Target="../media/image89.png"/><Relationship Id="rId5" Type="http://schemas.openxmlformats.org/officeDocument/2006/relationships/hyperlink" Target="file:///C:\Users\Owner\Desktop\MyCS\preJuly2014\materials_fromLihue2014\Google_data_movie.m4v" TargetMode="External"/><Relationship Id="rId4" Type="http://schemas.openxmlformats.org/officeDocument/2006/relationships/image" Target="../media/image88.png"/></Relationships>
</file>

<file path=ppt/slides/_rels/slide1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8.xml"/></Relationships>
</file>

<file path=ppt/slides/_rels/slide1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48.xml"/><Relationship Id="rId4" Type="http://schemas.openxmlformats.org/officeDocument/2006/relationships/image" Target="../media/image92.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3.xml"/><Relationship Id="rId5" Type="http://schemas.openxmlformats.org/officeDocument/2006/relationships/image" Target="../media/image12.emf"/><Relationship Id="rId4" Type="http://schemas.openxmlformats.org/officeDocument/2006/relationships/customXml" Target="../ink/ink1.xml"/></Relationships>
</file>

<file path=ppt/slides/_rels/slide1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hyperlink" Target="http://scratch.mit.edu/projects/11342075/" TargetMode="External"/><Relationship Id="rId4" Type="http://schemas.openxmlformats.org/officeDocument/2006/relationships/hyperlink" Target="http://www.youtube.com/watch?v=O8ezDEk3qCg&amp;list=PLE0383B75F8F31717&amp;index=5"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cratch.mit.edu/projects/11342796/" TargetMode="External"/><Relationship Id="rId7" Type="http://schemas.openxmlformats.org/officeDocument/2006/relationships/hyperlink" Target="http://scratch.mit.edu/projects/11300468/" TargetMode="External"/><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hyperlink" Target="http://scratch.mit.edu/projects/10866563/" TargetMode="External"/><Relationship Id="rId5" Type="http://schemas.openxmlformats.org/officeDocument/2006/relationships/hyperlink" Target="http://scratch.mit.edu/projects/10966042/" TargetMode="External"/><Relationship Id="rId4" Type="http://schemas.openxmlformats.org/officeDocument/2006/relationships/hyperlink" Target="http://scratch.mit.edu/projects/11363439/"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cratch.mit.edu/projects/11301021/"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80.xml.rels><?xml version="1.0" encoding="UTF-8" standalone="yes"?>
<Relationships xmlns="http://schemas.openxmlformats.org/package/2006/relationships"><Relationship Id="rId3" Type="http://schemas.openxmlformats.org/officeDocument/2006/relationships/hyperlink" Target="http://scratch.mit.edu/projects/11370800/"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10.jp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60.png"/></Relationships>
</file>

<file path=ppt/slides/_rels/slide18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9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9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197.xml.rels><?xml version="1.0" encoding="UTF-8" standalone="yes"?>
<Relationships xmlns="http://schemas.openxmlformats.org/package/2006/relationships"><Relationship Id="rId3" Type="http://schemas.openxmlformats.org/officeDocument/2006/relationships/hyperlink" Target="http://www.youtube.com/watch?v=XaqR3G_NVoo" TargetMode="External"/><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98.xml.rels><?xml version="1.0" encoding="UTF-8" standalone="yes"?>
<Relationships xmlns="http://schemas.openxmlformats.org/package/2006/relationships"><Relationship Id="rId3" Type="http://schemas.openxmlformats.org/officeDocument/2006/relationships/hyperlink" Target="http://csunplugged.org/searching-algorithms" TargetMode="External"/><Relationship Id="rId7" Type="http://schemas.openxmlformats.org/officeDocument/2006/relationships/image" Target="../media/image60.png"/><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hyperlink" Target="http://csunplugged.org/sorting-networks" TargetMode="External"/><Relationship Id="rId4" Type="http://schemas.openxmlformats.org/officeDocument/2006/relationships/hyperlink" Target="http://csunplugged.org/sorting-algorithms"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2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15.png"/></Relationships>
</file>

<file path=ppt/slides/_rels/slide2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7.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2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2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2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2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emf"/><Relationship Id="rId2" Type="http://schemas.openxmlformats.org/officeDocument/2006/relationships/image" Target="../media/image16.png"/><Relationship Id="rId1" Type="http://schemas.openxmlformats.org/officeDocument/2006/relationships/slideLayout" Target="../slideLayouts/slideLayout37.xml"/><Relationship Id="rId6" Type="http://schemas.openxmlformats.org/officeDocument/2006/relationships/customXml" Target="../ink/ink2.xml"/><Relationship Id="rId5" Type="http://schemas.openxmlformats.org/officeDocument/2006/relationships/image" Target="../media/image19.png"/><Relationship Id="rId4" Type="http://schemas.openxmlformats.org/officeDocument/2006/relationships/image" Target="../media/image18.png"/></Relationships>
</file>

<file path=ppt/slides/_rels/slide2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2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1.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23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7.jpg"/></Relationships>
</file>

<file path=ppt/slides/_rels/slide2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3.xml"/><Relationship Id="rId1" Type="http://schemas.openxmlformats.org/officeDocument/2006/relationships/slideLayout" Target="../slideLayouts/slideLayout6.xml"/><Relationship Id="rId4" Type="http://schemas.openxmlformats.org/officeDocument/2006/relationships/image" Target="../media/image144.jpeg"/></Relationships>
</file>

<file path=ppt/slides/_rels/slide2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4.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2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5.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2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6.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2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7.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2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8.xml"/><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2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0.xml"/><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24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3.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54.png"/></Relationships>
</file>

<file path=ppt/slides/_rels/slide24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5.xml"/><Relationship Id="rId1" Type="http://schemas.openxmlformats.org/officeDocument/2006/relationships/slideLayout" Target="../slideLayouts/slideLayout6.xml"/><Relationship Id="rId4" Type="http://schemas.openxmlformats.org/officeDocument/2006/relationships/image" Target="../media/image158.jpeg"/></Relationships>
</file>

<file path=ppt/slides/_rels/slide24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8.xml"/></Relationships>
</file>

<file path=ppt/slides/_rels/slide25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1.xml"/><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2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6.xml"/><Relationship Id="rId5" Type="http://schemas.openxmlformats.org/officeDocument/2006/relationships/image" Target="../media/image167.jpeg"/><Relationship Id="rId4" Type="http://schemas.openxmlformats.org/officeDocument/2006/relationships/image" Target="../media/image166.jpeg"/></Relationships>
</file>

<file path=ppt/slides/_rels/slide25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9.png"/><Relationship Id="rId4" Type="http://schemas.openxmlformats.org/officeDocument/2006/relationships/oleObject" Target="../embeddings/oleObject1.bin"/></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9.png"/><Relationship Id="rId4" Type="http://schemas.openxmlformats.org/officeDocument/2006/relationships/oleObject" Target="../embeddings/oleObject2.bin"/></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70.png"/><Relationship Id="rId4" Type="http://schemas.openxmlformats.org/officeDocument/2006/relationships/oleObject" Target="../embeddings/oleObject3.bin"/></Relationships>
</file>

<file path=ppt/slides/_rels/slide25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87.xml"/><Relationship Id="rId7" Type="http://schemas.openxmlformats.org/officeDocument/2006/relationships/image" Target="../media/image172.png"/><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71.png"/><Relationship Id="rId4" Type="http://schemas.openxmlformats.org/officeDocument/2006/relationships/oleObject" Target="../embeddings/oleObject4.bin"/></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189.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jpeg"/></Relationships>
</file>

<file path=ppt/slides/_rels/slide25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0.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6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77.jpe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78.pn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4.wmf"/><Relationship Id="rId5" Type="http://schemas.openxmlformats.org/officeDocument/2006/relationships/image" Target="../media/image183.wmf"/><Relationship Id="rId4" Type="http://schemas.openxmlformats.org/officeDocument/2006/relationships/image" Target="../media/image182.png"/></Relationships>
</file>

<file path=ppt/slides/_rels/slide26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7.xml"/><Relationship Id="rId1" Type="http://schemas.openxmlformats.org/officeDocument/2006/relationships/slideLayout" Target="../slideLayouts/slideLayout6.xml"/><Relationship Id="rId5" Type="http://schemas.openxmlformats.org/officeDocument/2006/relationships/image" Target="../media/image188.png"/><Relationship Id="rId4" Type="http://schemas.openxmlformats.org/officeDocument/2006/relationships/image" Target="../media/image187.png"/></Relationships>
</file>

<file path=ppt/slides/_rels/slide26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8.xml"/><Relationship Id="rId1" Type="http://schemas.openxmlformats.org/officeDocument/2006/relationships/slideLayout" Target="../slideLayouts/slideLayout6.xml"/><Relationship Id="rId4" Type="http://schemas.openxmlformats.org/officeDocument/2006/relationships/image" Target="../media/image186.png"/></Relationships>
</file>

<file path=ppt/slides/_rels/slide26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9.xml"/><Relationship Id="rId1" Type="http://schemas.openxmlformats.org/officeDocument/2006/relationships/slideLayout" Target="../slideLayouts/slideLayout6.xml"/><Relationship Id="rId4" Type="http://schemas.openxmlformats.org/officeDocument/2006/relationships/image" Target="../media/image186.png"/></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7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27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208.xml"/><Relationship Id="rId1" Type="http://schemas.openxmlformats.org/officeDocument/2006/relationships/slideLayout" Target="../slideLayouts/slideLayout6.xml"/><Relationship Id="rId4" Type="http://schemas.openxmlformats.org/officeDocument/2006/relationships/hyperlink" Target="http://www.youtube.com/watch?v=WKR6dNDvHYQ" TargetMode="External"/></Relationships>
</file>

<file path=ppt/slides/_rels/slide278.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09.xml"/><Relationship Id="rId1" Type="http://schemas.openxmlformats.org/officeDocument/2006/relationships/slideLayout" Target="../slideLayouts/slideLayout6.xml"/><Relationship Id="rId6" Type="http://schemas.openxmlformats.org/officeDocument/2006/relationships/hyperlink" Target="http://scratch.mit.edu/projects/11324477/" TargetMode="External"/><Relationship Id="rId5" Type="http://schemas.openxmlformats.org/officeDocument/2006/relationships/image" Target="../media/image195.jpg"/><Relationship Id="rId4" Type="http://schemas.openxmlformats.org/officeDocument/2006/relationships/image" Target="../media/image194.jpg"/></Relationships>
</file>

<file path=ppt/slides/_rels/slide279.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280.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7.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hyperlink" Target="file:///C:\Users\Owner\Desktop\WKauaiDay3\pioneerCrash.mpeg" TargetMode="External"/><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hyperlink" Target="file:///C:\Users\Owner\Desktop\WKauaiDay3\try0.mpg" TargetMode="External"/><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hyperlink" Target="file:///C:\Users\Owner\Desktop\WKauaiDay3\stillconfused.mpg" TargetMode="External"/><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file:///C:\Users\Owner\Desktop\WKauaiDay3\success.mpg" TargetMode="External"/><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file:///C:\Users\Owner\Desktop\WKauaiDay3\pedestrian_and_head_tracking.mp4" TargetMode="Externa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1.emf"/><Relationship Id="rId4" Type="http://schemas.openxmlformats.org/officeDocument/2006/relationships/customXml" Target="../ink/ink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5.tiff"/><Relationship Id="rId1" Type="http://schemas.openxmlformats.org/officeDocument/2006/relationships/slideLayout" Target="../slideLayouts/slideLayout21.xml"/><Relationship Id="rId4" Type="http://schemas.openxmlformats.org/officeDocument/2006/relationships/image" Target="../media/image39.emf"/></Relationships>
</file>

<file path=ppt/slides/_rels/slide5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1.xml"/><Relationship Id="rId5" Type="http://schemas.openxmlformats.org/officeDocument/2006/relationships/image" Target="../media/image38.emf"/><Relationship Id="rId4" Type="http://schemas.openxmlformats.org/officeDocument/2006/relationships/customXml" Target="../ink/ink5.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40.gif"/></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45.png"/><Relationship Id="rId1" Type="http://schemas.openxmlformats.org/officeDocument/2006/relationships/slideLayout" Target="../slideLayouts/slideLayout27.xml"/><Relationship Id="rId4" Type="http://schemas.openxmlformats.org/officeDocument/2006/relationships/image" Target="../media/image46.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1.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3.emf"/><Relationship Id="rId5" Type="http://schemas.openxmlformats.org/officeDocument/2006/relationships/customXml" Target="../ink/ink9.xml"/><Relationship Id="rId4" Type="http://schemas.openxmlformats.org/officeDocument/2006/relationships/image" Target="../media/image52.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XaqR3G_NVoo"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7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8.jpg"/></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image" Target="../media/image58.jpg"/></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hyperlink" Target="file:///C:\Users\Owner\Desktop\robotics_presentation_videos_summer_2013\robot_navigation_known_start.mp4" TargetMode="External"/><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hyperlink" Target="http://youtube.com/v/MtcrEhrt_K0"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hyperlink" Target="http://scratch.mit.edu/projects/11299955/" TargetMode="External"/><Relationship Id="rId4" Type="http://schemas.openxmlformats.org/officeDocument/2006/relationships/image" Target="../media/image6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file:///C:\Users\Owner\Desktop\robotics_presentation_videos_summer_2013\loc_short.mp4" TargetMode="External"/><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22" y="-1"/>
            <a:ext cx="9146822" cy="6860117"/>
          </a:xfrm>
          <a:prstGeom prst="rect">
            <a:avLst/>
          </a:prstGeom>
        </p:spPr>
      </p:pic>
      <p:sp>
        <p:nvSpPr>
          <p:cNvPr id="41" name="Shape 41"/>
          <p:cNvSpPr txBox="1"/>
          <p:nvPr/>
        </p:nvSpPr>
        <p:spPr>
          <a:xfrm>
            <a:off x="304800" y="304800"/>
            <a:ext cx="2482692" cy="1073736"/>
          </a:xfrm>
          <a:prstGeom prst="rect">
            <a:avLst/>
          </a:prstGeom>
          <a:noFill/>
        </p:spPr>
        <p:txBody>
          <a:bodyPr lIns="91425" tIns="91425" rIns="91425" bIns="91425" anchor="ctr" anchorCtr="0">
            <a:noAutofit/>
          </a:bodyPr>
          <a:lstStyle/>
          <a:p>
            <a:pPr algn="ctr"/>
            <a:r>
              <a:rPr lang="en-US" sz="3600" b="1" dirty="0">
                <a:solidFill>
                  <a:srgbClr val="0000FF"/>
                </a:solidFill>
                <a:latin typeface="Consolas" panose="020B0609020204030204" pitchFamily="49" charset="0"/>
                <a:ea typeface="Droid Serif"/>
                <a:cs typeface="Consolas" panose="020B0609020204030204" pitchFamily="49" charset="0"/>
                <a:sym typeface="Droid Serif"/>
              </a:rPr>
              <a:t>w3lc0m3 b4ck 3v3ry0n3</a:t>
            </a:r>
            <a:endParaRPr lang="en" sz="3600" b="1" dirty="0">
              <a:solidFill>
                <a:srgbClr val="0000FF"/>
              </a:solidFill>
              <a:latin typeface="Consolas" panose="020B0609020204030204" pitchFamily="49" charset="0"/>
              <a:ea typeface="Droid Serif"/>
              <a:cs typeface="Consolas" panose="020B0609020204030204" pitchFamily="49" charset="0"/>
              <a:sym typeface="Droid Serif"/>
            </a:endParaRPr>
          </a:p>
        </p:txBody>
      </p:sp>
      <p:sp>
        <p:nvSpPr>
          <p:cNvPr id="3" name="TextBox 2"/>
          <p:cNvSpPr txBox="1"/>
          <p:nvPr/>
        </p:nvSpPr>
        <p:spPr>
          <a:xfrm>
            <a:off x="5942189" y="0"/>
            <a:ext cx="3201811" cy="1815882"/>
          </a:xfrm>
          <a:prstGeom prst="rect">
            <a:avLst/>
          </a:prstGeom>
          <a:solidFill>
            <a:schemeClr val="bg1">
              <a:lumMod val="95000"/>
            </a:schemeClr>
          </a:solidFill>
        </p:spPr>
        <p:txBody>
          <a:bodyPr wrap="square" rtlCol="0">
            <a:spAutoFit/>
          </a:bodyPr>
          <a:lstStyle/>
          <a:p>
            <a:pPr algn="ctr"/>
            <a:r>
              <a:rPr lang="en-US" sz="2800" dirty="0" err="1" smtClean="0">
                <a:latin typeface="Calibri" panose="020F0502020204030204" pitchFamily="34" charset="0"/>
              </a:rPr>
              <a:t>Tyd'oas</a:t>
            </a:r>
            <a:r>
              <a:rPr lang="en-US" sz="2800" dirty="0" smtClean="0">
                <a:latin typeface="Calibri" panose="020F0502020204030204" pitchFamily="34" charset="0"/>
              </a:rPr>
              <a:t> </a:t>
            </a:r>
            <a:r>
              <a:rPr lang="en-US" sz="2800" dirty="0" err="1" smtClean="0">
                <a:latin typeface="Calibri" panose="020F0502020204030204" pitchFamily="34" charset="0"/>
              </a:rPr>
              <a:t>canleglhe</a:t>
            </a:r>
            <a:r>
              <a:rPr lang="en-US" sz="2800" dirty="0" smtClean="0">
                <a:latin typeface="Calibri" panose="020F0502020204030204" pitchFamily="34" charset="0"/>
              </a:rPr>
              <a:t>: </a:t>
            </a:r>
            <a:r>
              <a:rPr lang="en-US" sz="2800" dirty="0" err="1" smtClean="0">
                <a:latin typeface="Calibri" panose="020F0502020204030204" pitchFamily="34" charset="0"/>
              </a:rPr>
              <a:t>waht</a:t>
            </a:r>
            <a:r>
              <a:rPr lang="en-US" sz="2800" dirty="0" smtClean="0">
                <a:latin typeface="Calibri" panose="020F0502020204030204" pitchFamily="34" charset="0"/>
              </a:rPr>
              <a:t> </a:t>
            </a:r>
            <a:r>
              <a:rPr lang="en-US" sz="2800" dirty="0" err="1" smtClean="0">
                <a:latin typeface="Calibri" panose="020F0502020204030204" pitchFamily="34" charset="0"/>
              </a:rPr>
              <a:t>bcaeh</a:t>
            </a:r>
            <a:r>
              <a:rPr lang="en-US" sz="2800" dirty="0" smtClean="0">
                <a:latin typeface="Calibri" panose="020F0502020204030204" pitchFamily="34" charset="0"/>
              </a:rPr>
              <a:t> </a:t>
            </a:r>
            <a:r>
              <a:rPr lang="en-US" sz="2800" dirty="0" err="1" smtClean="0">
                <a:latin typeface="Calibri" panose="020F0502020204030204" pitchFamily="34" charset="0"/>
              </a:rPr>
              <a:t>deos</a:t>
            </a:r>
            <a:r>
              <a:rPr lang="en-US" sz="2800" dirty="0" smtClean="0">
                <a:latin typeface="Calibri" panose="020F0502020204030204" pitchFamily="34" charset="0"/>
              </a:rPr>
              <a:t> </a:t>
            </a:r>
            <a:r>
              <a:rPr lang="en-US" sz="2800" dirty="0" err="1" smtClean="0">
                <a:latin typeface="Calibri" panose="020F0502020204030204" pitchFamily="34" charset="0"/>
              </a:rPr>
              <a:t>tihs</a:t>
            </a:r>
            <a:r>
              <a:rPr lang="en-US" sz="2800" dirty="0" smtClean="0">
                <a:latin typeface="Calibri" panose="020F0502020204030204" pitchFamily="34" charset="0"/>
              </a:rPr>
              <a:t> </a:t>
            </a:r>
            <a:r>
              <a:rPr lang="en-US" sz="2800" dirty="0" err="1" smtClean="0">
                <a:latin typeface="Calibri" panose="020F0502020204030204" pitchFamily="34" charset="0"/>
              </a:rPr>
              <a:t>pohtoshrgph</a:t>
            </a:r>
            <a:r>
              <a:rPr lang="en-US" sz="2800" dirty="0" smtClean="0">
                <a:latin typeface="Calibri" panose="020F0502020204030204" pitchFamily="34" charset="0"/>
              </a:rPr>
              <a:t> </a:t>
            </a:r>
            <a:r>
              <a:rPr lang="en-US" sz="2800" dirty="0" err="1" smtClean="0">
                <a:latin typeface="Calibri" panose="020F0502020204030204" pitchFamily="34" charset="0"/>
              </a:rPr>
              <a:t>sohw</a:t>
            </a:r>
            <a:r>
              <a:rPr lang="en-US" sz="2800" dirty="0" smtClean="0">
                <a:latin typeface="Calibri" panose="020F0502020204030204" pitchFamily="34" charset="0"/>
              </a:rPr>
              <a:t>?</a:t>
            </a:r>
            <a:endParaRPr lang="en-US" sz="2800" dirty="0">
              <a:latin typeface="Calibri" panose="020F0502020204030204" pitchFamily="34" charset="0"/>
            </a:endParaRPr>
          </a:p>
        </p:txBody>
      </p:sp>
      <p:sp>
        <p:nvSpPr>
          <p:cNvPr id="8" name="TextBox 7"/>
          <p:cNvSpPr txBox="1"/>
          <p:nvPr/>
        </p:nvSpPr>
        <p:spPr>
          <a:xfrm>
            <a:off x="1219200" y="6248400"/>
            <a:ext cx="6508909" cy="523220"/>
          </a:xfrm>
          <a:prstGeom prst="rect">
            <a:avLst/>
          </a:prstGeom>
          <a:solidFill>
            <a:srgbClr val="FFCC99"/>
          </a:solidFill>
        </p:spPr>
        <p:txBody>
          <a:bodyPr wrap="square" rtlCol="0">
            <a:spAutoFit/>
          </a:bodyPr>
          <a:lstStyle/>
          <a:p>
            <a:pPr algn="ctr"/>
            <a:r>
              <a:rPr lang="en-US" sz="2800" dirty="0" err="1" smtClean="0">
                <a:latin typeface="Calibri" panose="020F0502020204030204" pitchFamily="34" charset="0"/>
              </a:rPr>
              <a:t>Thnk</a:t>
            </a:r>
            <a:r>
              <a:rPr lang="en-US" sz="2800" dirty="0" smtClean="0">
                <a:latin typeface="Calibri" panose="020F0502020204030204" pitchFamily="34" charset="0"/>
              </a:rPr>
              <a:t> y, </a:t>
            </a:r>
            <a:r>
              <a:rPr lang="en-US" sz="2800" dirty="0" err="1" smtClean="0">
                <a:latin typeface="Calibri" panose="020F0502020204030204" pitchFamily="34" charset="0"/>
              </a:rPr>
              <a:t>Lh</a:t>
            </a:r>
            <a:r>
              <a:rPr lang="en-US" sz="2800" dirty="0" smtClean="0">
                <a:latin typeface="Calibri" panose="020F0502020204030204" pitchFamily="34" charset="0"/>
              </a:rPr>
              <a:t>, </a:t>
            </a:r>
            <a:r>
              <a:rPr lang="en-US" sz="2800" dirty="0" err="1" smtClean="0">
                <a:latin typeface="Calibri" panose="020F0502020204030204" pitchFamily="34" charset="0"/>
              </a:rPr>
              <a:t>fr</a:t>
            </a:r>
            <a:r>
              <a:rPr lang="en-US" sz="2800" dirty="0" smtClean="0">
                <a:latin typeface="Calibri" panose="020F0502020204030204" pitchFamily="34" charset="0"/>
              </a:rPr>
              <a:t> </a:t>
            </a:r>
            <a:r>
              <a:rPr lang="en-US" sz="2800" dirty="0" err="1" smtClean="0">
                <a:latin typeface="Calibri" panose="020F0502020204030204" pitchFamily="34" charset="0"/>
              </a:rPr>
              <a:t>sggstng</a:t>
            </a:r>
            <a:r>
              <a:rPr lang="en-US" sz="2800" dirty="0" smtClean="0">
                <a:latin typeface="Calibri" panose="020F0502020204030204" pitchFamily="34" charset="0"/>
              </a:rPr>
              <a:t> </a:t>
            </a:r>
            <a:r>
              <a:rPr lang="en-US" sz="2800" dirty="0" err="1" smtClean="0">
                <a:latin typeface="Calibri" panose="020F0502020204030204" pitchFamily="34" charset="0"/>
              </a:rPr>
              <a:t>ths</a:t>
            </a:r>
            <a:r>
              <a:rPr lang="en-US" sz="2800" dirty="0" smtClean="0">
                <a:latin typeface="Calibri" panose="020F0502020204030204" pitchFamily="34" charset="0"/>
              </a:rPr>
              <a:t> </a:t>
            </a:r>
            <a:r>
              <a:rPr lang="en-US" sz="2800" dirty="0" err="1" smtClean="0">
                <a:latin typeface="Calibri" panose="020F0502020204030204" pitchFamily="34" charset="0"/>
              </a:rPr>
              <a:t>chllng</a:t>
            </a:r>
            <a:r>
              <a:rPr lang="en-US" sz="2800" dirty="0" smtClean="0">
                <a:latin typeface="Calibri" panose="020F0502020204030204" pitchFamily="34" charset="0"/>
              </a:rPr>
              <a:t>!</a:t>
            </a:r>
            <a:endParaRPr lang="en-US" sz="2800" dirty="0">
              <a:latin typeface="Calibri" panose="020F0502020204030204" pitchFamily="34" charset="0"/>
            </a:endParaRPr>
          </a:p>
        </p:txBody>
      </p:sp>
    </p:spTree>
    <p:extLst>
      <p:ext uri="{BB962C8B-B14F-4D97-AF65-F5344CB8AC3E}">
        <p14:creationId xmlns:p14="http://schemas.microsoft.com/office/powerpoint/2010/main" val="1584604597"/>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4000" kern="1200">
                <a:solidFill>
                  <a:srgbClr val="000000"/>
                </a:solidFill>
                <a:latin typeface="Cambria" pitchFamily="18" charset="0"/>
              </a:rPr>
              <a:t>The CS view of the world...</a:t>
            </a:r>
          </a:p>
        </p:txBody>
      </p:sp>
      <p:sp>
        <p:nvSpPr>
          <p:cNvPr id="16387" name="Text Box 6"/>
          <p:cNvSpPr txBox="1">
            <a:spLocks noChangeArrowheads="1"/>
          </p:cNvSpPr>
          <p:nvPr/>
        </p:nvSpPr>
        <p:spPr bwMode="auto">
          <a:xfrm>
            <a:off x="533400" y="19812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Input</a:t>
            </a:r>
          </a:p>
        </p:txBody>
      </p:sp>
      <p:sp>
        <p:nvSpPr>
          <p:cNvPr id="16388" name="Text Box 7"/>
          <p:cNvSpPr txBox="1">
            <a:spLocks noChangeArrowheads="1"/>
          </p:cNvSpPr>
          <p:nvPr/>
        </p:nvSpPr>
        <p:spPr bwMode="auto">
          <a:xfrm>
            <a:off x="7086600" y="1981200"/>
            <a:ext cx="1447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Output</a:t>
            </a:r>
          </a:p>
        </p:txBody>
      </p:sp>
      <p:sp>
        <p:nvSpPr>
          <p:cNvPr id="16389" name="Line 8"/>
          <p:cNvSpPr>
            <a:spLocks noChangeShapeType="1"/>
          </p:cNvSpPr>
          <p:nvPr/>
        </p:nvSpPr>
        <p:spPr bwMode="auto">
          <a:xfrm>
            <a:off x="1828800" y="22860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16390" name="Line 9"/>
          <p:cNvSpPr>
            <a:spLocks noChangeShapeType="1"/>
          </p:cNvSpPr>
          <p:nvPr/>
        </p:nvSpPr>
        <p:spPr bwMode="auto">
          <a:xfrm>
            <a:off x="6019800" y="22860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16391" name="AutoShape 10"/>
          <p:cNvSpPr>
            <a:spLocks noChangeArrowheads="1"/>
          </p:cNvSpPr>
          <p:nvPr/>
        </p:nvSpPr>
        <p:spPr bwMode="auto">
          <a:xfrm>
            <a:off x="3352800" y="1524000"/>
            <a:ext cx="2209800" cy="1447800"/>
          </a:xfrm>
          <a:prstGeom prst="cube">
            <a:avLst>
              <a:gd name="adj" fmla="val 31236"/>
            </a:avLst>
          </a:prstGeom>
          <a:solidFill>
            <a:srgbClr val="CCECFF"/>
          </a:solidFill>
          <a:ln w="19050">
            <a:solidFill>
              <a:srgbClr val="120DFB"/>
            </a:solidFill>
            <a:miter lim="800000"/>
            <a:headEnd/>
            <a:tailEnd/>
          </a:ln>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16392" name="Line 21"/>
          <p:cNvSpPr>
            <a:spLocks noChangeShapeType="1"/>
          </p:cNvSpPr>
          <p:nvPr/>
        </p:nvSpPr>
        <p:spPr bwMode="auto">
          <a:xfrm flipV="1">
            <a:off x="4297363" y="3394075"/>
            <a:ext cx="0" cy="613481"/>
          </a:xfrm>
          <a:prstGeom prst="line">
            <a:avLst/>
          </a:prstGeom>
          <a:noFill/>
          <a:ln w="38100">
            <a:solidFill>
              <a:srgbClr val="120DFB"/>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16393" name="Text Box 22"/>
          <p:cNvSpPr txBox="1">
            <a:spLocks noChangeArrowheads="1"/>
          </p:cNvSpPr>
          <p:nvPr/>
        </p:nvSpPr>
        <p:spPr bwMode="auto">
          <a:xfrm>
            <a:off x="3200400" y="4114800"/>
            <a:ext cx="2243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b="1" kern="1200" dirty="0">
                <a:solidFill>
                  <a:srgbClr val="120DFB"/>
                </a:solidFill>
                <a:latin typeface="Cambria" pitchFamily="18" charset="0"/>
              </a:rPr>
              <a:t>CS's challenge</a:t>
            </a:r>
          </a:p>
        </p:txBody>
      </p:sp>
      <p:sp>
        <p:nvSpPr>
          <p:cNvPr id="16394" name="Text Box 11"/>
          <p:cNvSpPr txBox="1">
            <a:spLocks noChangeArrowheads="1"/>
          </p:cNvSpPr>
          <p:nvPr/>
        </p:nvSpPr>
        <p:spPr bwMode="auto">
          <a:xfrm rot="1432580">
            <a:off x="4210050" y="1557338"/>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b="1" kern="1200">
                <a:solidFill>
                  <a:srgbClr val="120DFB"/>
                </a:solidFill>
                <a:latin typeface="Times" pitchFamily="18" charset="0"/>
              </a:rPr>
              <a:t>?</a:t>
            </a:r>
          </a:p>
        </p:txBody>
      </p:sp>
      <p:sp>
        <p:nvSpPr>
          <p:cNvPr id="16395" name="Text Box 7"/>
          <p:cNvSpPr txBox="1">
            <a:spLocks noChangeArrowheads="1"/>
          </p:cNvSpPr>
          <p:nvPr/>
        </p:nvSpPr>
        <p:spPr bwMode="auto">
          <a:xfrm>
            <a:off x="3308350" y="2133600"/>
            <a:ext cx="18288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lnSpc>
                <a:spcPct val="40000"/>
              </a:lnSpc>
              <a:spcBef>
                <a:spcPct val="50000"/>
              </a:spcBef>
              <a:spcAft>
                <a:spcPct val="0"/>
              </a:spcAft>
            </a:pPr>
            <a:endParaRPr lang="en-US" altLang="en-US" sz="1800" kern="1200">
              <a:solidFill>
                <a:srgbClr val="000000"/>
              </a:solidFill>
              <a:latin typeface="Times" pitchFamily="18" charset="0"/>
            </a:endParaRPr>
          </a:p>
          <a:p>
            <a:pPr algn="ctr" fontAlgn="base">
              <a:lnSpc>
                <a:spcPct val="40000"/>
              </a:lnSpc>
              <a:spcBef>
                <a:spcPct val="50000"/>
              </a:spcBef>
              <a:spcAft>
                <a:spcPct val="0"/>
              </a:spcAft>
            </a:pPr>
            <a:r>
              <a:rPr lang="en-US" altLang="en-US" kern="1200">
                <a:solidFill>
                  <a:srgbClr val="000000"/>
                </a:solidFill>
                <a:latin typeface="Cambria" pitchFamily="18" charset="0"/>
              </a:rPr>
              <a:t>Algorithm</a:t>
            </a:r>
          </a:p>
        </p:txBody>
      </p:sp>
      <p:sp>
        <p:nvSpPr>
          <p:cNvPr id="2" name="TextBox 1"/>
          <p:cNvSpPr txBox="1"/>
          <p:nvPr/>
        </p:nvSpPr>
        <p:spPr>
          <a:xfrm rot="21180948">
            <a:off x="5198958" y="5332587"/>
            <a:ext cx="3810000" cy="1200329"/>
          </a:xfrm>
          <a:prstGeom prst="rect">
            <a:avLst/>
          </a:prstGeom>
          <a:solidFill>
            <a:srgbClr val="FFCC99"/>
          </a:solidFill>
        </p:spPr>
        <p:txBody>
          <a:bodyPr wrap="square" rtlCol="0">
            <a:spAutoFit/>
          </a:bodyPr>
          <a:lstStyle/>
          <a:p>
            <a:pPr algn="ctr"/>
            <a:r>
              <a:rPr lang="en-US" sz="2400" dirty="0" smtClean="0">
                <a:latin typeface="Cambria" panose="02040503050406030204" pitchFamily="18" charset="0"/>
              </a:rPr>
              <a:t>Once you </a:t>
            </a:r>
            <a:r>
              <a:rPr lang="en-US" sz="2400" dirty="0" smtClean="0">
                <a:latin typeface="Cambria" panose="02040503050406030204" pitchFamily="18" charset="0"/>
              </a:rPr>
              <a:t>start looking, </a:t>
            </a:r>
            <a:r>
              <a:rPr lang="en-US" sz="2400" dirty="0" smtClean="0">
                <a:latin typeface="Cambria" panose="02040503050406030204" pitchFamily="18" charset="0"/>
              </a:rPr>
              <a:t>you'll find algorithms </a:t>
            </a:r>
            <a:r>
              <a:rPr lang="en-US" sz="2400" b="1" i="1" dirty="0" smtClean="0">
                <a:latin typeface="Cambria" panose="02040503050406030204" pitchFamily="18" charset="0"/>
              </a:rPr>
              <a:t>everywhere</a:t>
            </a:r>
            <a:r>
              <a:rPr lang="en-US" sz="2400" dirty="0" smtClean="0">
                <a:latin typeface="Cambria" panose="02040503050406030204" pitchFamily="18" charset="0"/>
              </a:rPr>
              <a:t>!!</a:t>
            </a:r>
            <a:endParaRPr lang="en-US" sz="2400" dirty="0">
              <a:latin typeface="Cambria" panose="02040503050406030204" pitchFamily="18" charset="0"/>
            </a:endParaRPr>
          </a:p>
        </p:txBody>
      </p:sp>
    </p:spTree>
    <p:extLst>
      <p:ext uri="{BB962C8B-B14F-4D97-AF65-F5344CB8AC3E}">
        <p14:creationId xmlns:p14="http://schemas.microsoft.com/office/powerpoint/2010/main" val="2630023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931" y="709835"/>
            <a:ext cx="3092815" cy="369332"/>
          </a:xfrm>
          <a:prstGeom prst="rect">
            <a:avLst/>
          </a:prstGeom>
          <a:noFill/>
        </p:spPr>
        <p:txBody>
          <a:bodyPr wrap="square" rtlCol="0">
            <a:spAutoFit/>
          </a:bodyPr>
          <a:lstStyle/>
          <a:p>
            <a:pPr defTabSz="457200"/>
            <a:r>
              <a:rPr lang="en-US" sz="1800" kern="1200" dirty="0" smtClean="0">
                <a:solidFill>
                  <a:prstClr val="black"/>
                </a:solidFill>
                <a:latin typeface="Calibri"/>
              </a:rPr>
              <a:t>8. </a:t>
            </a:r>
            <a:r>
              <a:rPr lang="en-US" sz="1800" kern="1200" dirty="0">
                <a:solidFill>
                  <a:prstClr val="black"/>
                </a:solidFill>
                <a:latin typeface="Calibri"/>
              </a:rPr>
              <a:t>E</a:t>
            </a:r>
            <a:r>
              <a:rPr lang="en-US" sz="1800" kern="1200" dirty="0" smtClean="0">
                <a:solidFill>
                  <a:prstClr val="black"/>
                </a:solidFill>
                <a:latin typeface="Calibri"/>
              </a:rPr>
              <a:t>ncode this tower</a:t>
            </a:r>
            <a:r>
              <a:rPr lang="en-US" sz="1800" kern="1200" dirty="0">
                <a:solidFill>
                  <a:prstClr val="black"/>
                </a:solidFill>
                <a:latin typeface="Calibri"/>
              </a:rPr>
              <a:t>:</a:t>
            </a:r>
          </a:p>
        </p:txBody>
      </p:sp>
      <p:cxnSp>
        <p:nvCxnSpPr>
          <p:cNvPr id="55" name="Straight Connector 54"/>
          <p:cNvCxnSpPr/>
          <p:nvPr/>
        </p:nvCxnSpPr>
        <p:spPr>
          <a:xfrm>
            <a:off x="457200" y="4482710"/>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931" y="5743328"/>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503049" y="3109615"/>
            <a:ext cx="415663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0      1     2     3      4     5     6     7     8</a:t>
            </a:r>
            <a:endParaRPr lang="en-US" sz="1800" kern="1200" dirty="0">
              <a:solidFill>
                <a:prstClr val="black"/>
              </a:solidFill>
              <a:latin typeface="Calibri"/>
            </a:endParaRPr>
          </a:p>
        </p:txBody>
      </p:sp>
      <p:grpSp>
        <p:nvGrpSpPr>
          <p:cNvPr id="16" name="Group 15"/>
          <p:cNvGrpSpPr/>
          <p:nvPr/>
        </p:nvGrpSpPr>
        <p:grpSpPr>
          <a:xfrm>
            <a:off x="1611142" y="2047616"/>
            <a:ext cx="648375" cy="935566"/>
            <a:chOff x="5717267" y="5557275"/>
            <a:chExt cx="648375" cy="935566"/>
          </a:xfrm>
        </p:grpSpPr>
        <p:sp>
          <p:nvSpPr>
            <p:cNvPr id="17" name="Trapezoid 16"/>
            <p:cNvSpPr/>
            <p:nvPr/>
          </p:nvSpPr>
          <p:spPr>
            <a:xfrm>
              <a:off x="5717267" y="58529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a:off x="5717267" y="570030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rapezoid 18"/>
            <p:cNvSpPr/>
            <p:nvPr/>
          </p:nvSpPr>
          <p:spPr>
            <a:xfrm>
              <a:off x="5723838" y="555727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Trapezoid 19"/>
          <p:cNvSpPr/>
          <p:nvPr/>
        </p:nvSpPr>
        <p:spPr>
          <a:xfrm>
            <a:off x="2425572" y="234510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Trapezoid 20"/>
          <p:cNvSpPr/>
          <p:nvPr/>
        </p:nvSpPr>
        <p:spPr>
          <a:xfrm>
            <a:off x="3087447" y="2350853"/>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a:off x="2759718" y="1693804"/>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a:off x="3087447" y="104658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Trapezoid 23"/>
          <p:cNvSpPr/>
          <p:nvPr/>
        </p:nvSpPr>
        <p:spPr>
          <a:xfrm>
            <a:off x="3415177" y="168650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Trapezoid 24"/>
          <p:cNvSpPr/>
          <p:nvPr/>
        </p:nvSpPr>
        <p:spPr>
          <a:xfrm>
            <a:off x="3763389" y="2350853"/>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TextBox 1"/>
          <p:cNvSpPr txBox="1"/>
          <p:nvPr/>
        </p:nvSpPr>
        <p:spPr>
          <a:xfrm>
            <a:off x="5671217" y="1205985"/>
            <a:ext cx="2967498" cy="307777"/>
          </a:xfrm>
          <a:prstGeom prst="rect">
            <a:avLst/>
          </a:prstGeom>
          <a:noFill/>
        </p:spPr>
        <p:txBody>
          <a:bodyPr wrap="square" rtlCol="0">
            <a:spAutoFit/>
          </a:bodyPr>
          <a:lstStyle/>
          <a:p>
            <a:pPr algn="ctr" defTabSz="457200"/>
            <a:r>
              <a:rPr lang="en-US" b="1" kern="1200" dirty="0" smtClean="0">
                <a:solidFill>
                  <a:prstClr val="black"/>
                </a:solidFill>
                <a:latin typeface="Calibri"/>
              </a:rPr>
              <a:t>Hint</a:t>
            </a:r>
            <a:r>
              <a:rPr lang="en-US" kern="1200" dirty="0" smtClean="0">
                <a:solidFill>
                  <a:prstClr val="black"/>
                </a:solidFill>
                <a:latin typeface="Calibri"/>
              </a:rPr>
              <a:t>: use this “place cup” function! </a:t>
            </a:r>
            <a:endParaRPr lang="en-US" kern="1200" dirty="0">
              <a:solidFill>
                <a:prstClr val="black"/>
              </a:solidFill>
              <a:latin typeface="Calibri"/>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75" y="145554"/>
            <a:ext cx="3534982" cy="1020989"/>
          </a:xfrm>
          <a:prstGeom prst="rect">
            <a:avLst/>
          </a:prstGeom>
          <a:ln>
            <a:solidFill>
              <a:schemeClr val="accent1"/>
            </a:solidFill>
          </a:ln>
        </p:spPr>
      </p:pic>
      <p:sp>
        <p:nvSpPr>
          <p:cNvPr id="27" name="TextBox 26"/>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27781543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Encoding with our new function</a:t>
            </a:r>
            <a:endParaRPr lang="en-US" dirty="0"/>
          </a:p>
        </p:txBody>
      </p:sp>
      <p:sp>
        <p:nvSpPr>
          <p:cNvPr id="3" name="Content Placeholder 2"/>
          <p:cNvSpPr>
            <a:spLocks noGrp="1"/>
          </p:cNvSpPr>
          <p:nvPr>
            <p:ph idx="1"/>
          </p:nvPr>
        </p:nvSpPr>
        <p:spPr/>
        <p:txBody>
          <a:bodyPr/>
          <a:lstStyle/>
          <a:p>
            <a:r>
              <a:rPr lang="en-US" dirty="0" smtClean="0"/>
              <a:t>How would we encode this?</a:t>
            </a:r>
          </a:p>
        </p:txBody>
      </p:sp>
      <p:grpSp>
        <p:nvGrpSpPr>
          <p:cNvPr id="4" name="Group 3"/>
          <p:cNvGrpSpPr/>
          <p:nvPr/>
        </p:nvGrpSpPr>
        <p:grpSpPr>
          <a:xfrm>
            <a:off x="5498781" y="2867328"/>
            <a:ext cx="648375" cy="935566"/>
            <a:chOff x="5717267" y="5557275"/>
            <a:chExt cx="648375" cy="935566"/>
          </a:xfrm>
        </p:grpSpPr>
        <p:sp>
          <p:nvSpPr>
            <p:cNvPr id="5" name="Trapezoid 4"/>
            <p:cNvSpPr/>
            <p:nvPr/>
          </p:nvSpPr>
          <p:spPr>
            <a:xfrm>
              <a:off x="5717267" y="58529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717267" y="570030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723838" y="555727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8" name="Trapezoid 7"/>
          <p:cNvSpPr/>
          <p:nvPr/>
        </p:nvSpPr>
        <p:spPr>
          <a:xfrm>
            <a:off x="6313211" y="3164819"/>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6975086" y="317056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 name="Trapezoid 9"/>
          <p:cNvSpPr/>
          <p:nvPr/>
        </p:nvSpPr>
        <p:spPr>
          <a:xfrm>
            <a:off x="6647357" y="251351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a:off x="6975086" y="1866299"/>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Trapezoid 11"/>
          <p:cNvSpPr/>
          <p:nvPr/>
        </p:nvSpPr>
        <p:spPr>
          <a:xfrm>
            <a:off x="7302816" y="2506219"/>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Trapezoid 12"/>
          <p:cNvSpPr/>
          <p:nvPr/>
        </p:nvSpPr>
        <p:spPr>
          <a:xfrm>
            <a:off x="7651028" y="317056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5" name="TextBox 94"/>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grpSp>
        <p:nvGrpSpPr>
          <p:cNvPr id="96" name="Group 95"/>
          <p:cNvGrpSpPr/>
          <p:nvPr/>
        </p:nvGrpSpPr>
        <p:grpSpPr>
          <a:xfrm>
            <a:off x="601041" y="5475857"/>
            <a:ext cx="1092018" cy="684485"/>
            <a:chOff x="1041907" y="4984937"/>
            <a:chExt cx="1626664" cy="921841"/>
          </a:xfrm>
        </p:grpSpPr>
        <p:sp>
          <p:nvSpPr>
            <p:cNvPr id="97" name="Frame 96"/>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8" name="Rectangle 97"/>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99" name="Rectangle 98"/>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00" name="Quad Arrow 99"/>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1" name="Rectangle 100"/>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02" name="Group 101"/>
          <p:cNvGrpSpPr/>
          <p:nvPr/>
        </p:nvGrpSpPr>
        <p:grpSpPr>
          <a:xfrm>
            <a:off x="1995953" y="5485244"/>
            <a:ext cx="1092019" cy="684485"/>
            <a:chOff x="1041907" y="4984937"/>
            <a:chExt cx="1626665" cy="921841"/>
          </a:xfrm>
        </p:grpSpPr>
        <p:sp>
          <p:nvSpPr>
            <p:cNvPr id="103" name="Frame 102"/>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4" name="Rectangle 103"/>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05" name="Rectangle 104"/>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06" name="Quad Arrow 105"/>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7" name="Rectangle 106"/>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08" name="Group 107"/>
          <p:cNvGrpSpPr/>
          <p:nvPr/>
        </p:nvGrpSpPr>
        <p:grpSpPr>
          <a:xfrm>
            <a:off x="3443518" y="5482783"/>
            <a:ext cx="1092019" cy="684485"/>
            <a:chOff x="1041907" y="4984937"/>
            <a:chExt cx="1626665" cy="921841"/>
          </a:xfrm>
        </p:grpSpPr>
        <p:sp>
          <p:nvSpPr>
            <p:cNvPr id="109" name="Frame 108"/>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0" name="Rectangle 109"/>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1" name="Rectangle 110"/>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2" name="Quad Arrow 111"/>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3" name="Rectangle 112"/>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14" name="Group 113"/>
          <p:cNvGrpSpPr/>
          <p:nvPr/>
        </p:nvGrpSpPr>
        <p:grpSpPr>
          <a:xfrm>
            <a:off x="4874653" y="5462473"/>
            <a:ext cx="1092018" cy="684485"/>
            <a:chOff x="1041907" y="4984937"/>
            <a:chExt cx="1626664" cy="921841"/>
          </a:xfrm>
        </p:grpSpPr>
        <p:sp>
          <p:nvSpPr>
            <p:cNvPr id="115" name="Frame 114"/>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6" name="Rectangle 115"/>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7" name="Rectangle 116"/>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118" name="Quad Arrow 117"/>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9" name="Rectangle 118"/>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20" name="Group 119"/>
          <p:cNvGrpSpPr/>
          <p:nvPr/>
        </p:nvGrpSpPr>
        <p:grpSpPr>
          <a:xfrm>
            <a:off x="6269565" y="5471860"/>
            <a:ext cx="1092019" cy="684485"/>
            <a:chOff x="1041907" y="4984937"/>
            <a:chExt cx="1626665" cy="921841"/>
          </a:xfrm>
        </p:grpSpPr>
        <p:sp>
          <p:nvSpPr>
            <p:cNvPr id="121" name="Frame 120"/>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2" name="Rectangle 121"/>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3" name="Rectangle 122"/>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4" name="Quad Arrow 123"/>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5" name="Rectangle 124"/>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26" name="Group 125"/>
          <p:cNvGrpSpPr/>
          <p:nvPr/>
        </p:nvGrpSpPr>
        <p:grpSpPr>
          <a:xfrm>
            <a:off x="7717130" y="5469399"/>
            <a:ext cx="1092019" cy="684485"/>
            <a:chOff x="1041907" y="4984937"/>
            <a:chExt cx="1626665" cy="921841"/>
          </a:xfrm>
        </p:grpSpPr>
        <p:sp>
          <p:nvSpPr>
            <p:cNvPr id="127" name="Frame 126"/>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8" name="Rectangle 127"/>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9" name="Rectangle 128"/>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30" name="Quad Arrow 129"/>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1" name="Rectangle 130"/>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Tree>
    <p:extLst>
      <p:ext uri="{BB962C8B-B14F-4D97-AF65-F5344CB8AC3E}">
        <p14:creationId xmlns:p14="http://schemas.microsoft.com/office/powerpoint/2010/main" val="31934305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your own function!</a:t>
            </a:r>
            <a:endParaRPr lang="en-US" dirty="0"/>
          </a:p>
        </p:txBody>
      </p:sp>
      <p:sp>
        <p:nvSpPr>
          <p:cNvPr id="3" name="Content Placeholder 2"/>
          <p:cNvSpPr>
            <a:spLocks noGrp="1"/>
          </p:cNvSpPr>
          <p:nvPr>
            <p:ph idx="1"/>
          </p:nvPr>
        </p:nvSpPr>
        <p:spPr>
          <a:xfrm>
            <a:off x="457200" y="1600200"/>
            <a:ext cx="4240259" cy="598183"/>
          </a:xfrm>
        </p:spPr>
        <p:txBody>
          <a:bodyPr/>
          <a:lstStyle/>
          <a:p>
            <a:pPr marL="0" indent="0">
              <a:buNone/>
            </a:pPr>
            <a:r>
              <a:rPr lang="en-US" dirty="0" smtClean="0"/>
              <a:t>Let’s re-visit this tower:</a:t>
            </a:r>
            <a:endParaRPr lang="en-US" dirty="0"/>
          </a:p>
        </p:txBody>
      </p:sp>
      <p:grpSp>
        <p:nvGrpSpPr>
          <p:cNvPr id="4" name="Group 3"/>
          <p:cNvGrpSpPr/>
          <p:nvPr/>
        </p:nvGrpSpPr>
        <p:grpSpPr>
          <a:xfrm>
            <a:off x="557280" y="2351711"/>
            <a:ext cx="5534038" cy="947019"/>
            <a:chOff x="1747891" y="2181618"/>
            <a:chExt cx="6938909" cy="1529311"/>
          </a:xfrm>
        </p:grpSpPr>
        <p:grpSp>
          <p:nvGrpSpPr>
            <p:cNvPr id="5" name="Group 4"/>
            <p:cNvGrpSpPr/>
            <p:nvPr/>
          </p:nvGrpSpPr>
          <p:grpSpPr>
            <a:xfrm>
              <a:off x="7281929" y="2181618"/>
              <a:ext cx="1404871" cy="1529310"/>
              <a:chOff x="6156240" y="2181618"/>
              <a:chExt cx="1404871" cy="1529310"/>
            </a:xfrm>
          </p:grpSpPr>
          <p:sp>
            <p:nvSpPr>
              <p:cNvPr id="25" name="Trapezoid 2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Trapezoid 2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Trapezoid 2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Trapezoid 2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 name="Group 5"/>
            <p:cNvGrpSpPr/>
            <p:nvPr/>
          </p:nvGrpSpPr>
          <p:grpSpPr>
            <a:xfrm>
              <a:off x="5789735" y="2181618"/>
              <a:ext cx="1404871" cy="1529310"/>
              <a:chOff x="6156240" y="2181618"/>
              <a:chExt cx="1404871" cy="1529310"/>
            </a:xfrm>
          </p:grpSpPr>
          <p:sp>
            <p:nvSpPr>
              <p:cNvPr id="21" name="Trapezoid 20"/>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Trapezoid 23"/>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7" name="Group 6"/>
            <p:cNvGrpSpPr/>
            <p:nvPr/>
          </p:nvGrpSpPr>
          <p:grpSpPr>
            <a:xfrm>
              <a:off x="4248865" y="2181619"/>
              <a:ext cx="1404871" cy="1529310"/>
              <a:chOff x="6156240" y="2181618"/>
              <a:chExt cx="1404871" cy="1529310"/>
            </a:xfrm>
          </p:grpSpPr>
          <p:sp>
            <p:nvSpPr>
              <p:cNvPr id="17" name="Trapezoid 16"/>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rapezoid 18"/>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Trapezoid 19"/>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8" name="Group 7"/>
            <p:cNvGrpSpPr/>
            <p:nvPr/>
          </p:nvGrpSpPr>
          <p:grpSpPr>
            <a:xfrm>
              <a:off x="2639718" y="2181618"/>
              <a:ext cx="1404871" cy="1529310"/>
              <a:chOff x="6156240" y="2181618"/>
              <a:chExt cx="1404871" cy="1529310"/>
            </a:xfrm>
          </p:grpSpPr>
          <p:sp>
            <p:nvSpPr>
              <p:cNvPr id="13" name="Trapezoid 12"/>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Trapezoid 15"/>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9" name="Group 8"/>
            <p:cNvGrpSpPr/>
            <p:nvPr/>
          </p:nvGrpSpPr>
          <p:grpSpPr>
            <a:xfrm>
              <a:off x="1747891" y="2592999"/>
              <a:ext cx="648375" cy="1117929"/>
              <a:chOff x="5666992" y="2563946"/>
              <a:chExt cx="648375" cy="1117929"/>
            </a:xfrm>
          </p:grpSpPr>
          <p:sp>
            <p:nvSpPr>
              <p:cNvPr id="10" name="Trapezoid 9"/>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Trapezoid 11"/>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sp>
        <p:nvSpPr>
          <p:cNvPr id="29" name="TextBox 28"/>
          <p:cNvSpPr txBox="1"/>
          <p:nvPr/>
        </p:nvSpPr>
        <p:spPr>
          <a:xfrm>
            <a:off x="457200" y="3591148"/>
            <a:ext cx="7421968" cy="923330"/>
          </a:xfrm>
          <a:prstGeom prst="rect">
            <a:avLst/>
          </a:prstGeom>
          <a:noFill/>
        </p:spPr>
        <p:txBody>
          <a:bodyPr wrap="square" rtlCol="0">
            <a:spAutoFit/>
          </a:bodyPr>
          <a:lstStyle/>
          <a:p>
            <a:pPr marL="285750" indent="-285750" defTabSz="457200">
              <a:buFont typeface="Arial"/>
              <a:buChar char="•"/>
            </a:pPr>
            <a:r>
              <a:rPr lang="en-US" sz="1800" kern="1200" dirty="0" smtClean="0">
                <a:solidFill>
                  <a:prstClr val="black"/>
                </a:solidFill>
                <a:latin typeface="Calibri"/>
              </a:rPr>
              <a:t>Do you see any patterns?</a:t>
            </a:r>
          </a:p>
          <a:p>
            <a:pPr marL="285750" indent="-285750" defTabSz="457200">
              <a:buFont typeface="Arial"/>
              <a:buChar char="•"/>
            </a:pPr>
            <a:r>
              <a:rPr lang="en-US" sz="1800" kern="1200" dirty="0" smtClean="0">
                <a:solidFill>
                  <a:prstClr val="black"/>
                </a:solidFill>
                <a:latin typeface="Calibri"/>
              </a:rPr>
              <a:t>What would a useful function for this be?</a:t>
            </a:r>
          </a:p>
          <a:p>
            <a:pPr marL="285750" indent="-285750" defTabSz="457200">
              <a:buFont typeface="Arial"/>
              <a:buChar char="•"/>
            </a:pPr>
            <a:r>
              <a:rPr lang="en-US" sz="1800" kern="1200" dirty="0" smtClean="0">
                <a:solidFill>
                  <a:prstClr val="black"/>
                </a:solidFill>
                <a:latin typeface="Calibri"/>
              </a:rPr>
              <a:t>How could we write this function?</a:t>
            </a:r>
            <a:endParaRPr lang="en-US" sz="1800" kern="1200" dirty="0">
              <a:solidFill>
                <a:prstClr val="black"/>
              </a:solidFill>
              <a:latin typeface="Calibri"/>
            </a:endParaRPr>
          </a:p>
        </p:txBody>
      </p:sp>
    </p:spTree>
    <p:extLst>
      <p:ext uri="{BB962C8B-B14F-4D97-AF65-F5344CB8AC3E}">
        <p14:creationId xmlns:p14="http://schemas.microsoft.com/office/powerpoint/2010/main" val="38591571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flipped tower function</a:t>
            </a:r>
            <a:endParaRPr lang="en-US" dirty="0"/>
          </a:p>
        </p:txBody>
      </p:sp>
      <p:sp>
        <p:nvSpPr>
          <p:cNvPr id="3" name="Content Placeholder 2"/>
          <p:cNvSpPr>
            <a:spLocks noGrp="1"/>
          </p:cNvSpPr>
          <p:nvPr>
            <p:ph idx="1"/>
          </p:nvPr>
        </p:nvSpPr>
        <p:spPr/>
        <p:txBody>
          <a:bodyPr/>
          <a:lstStyle/>
          <a:p>
            <a:r>
              <a:rPr lang="en-US" dirty="0" smtClean="0"/>
              <a:t>Let’s make a function that makes a flipped tower some spaces away from the start</a:t>
            </a:r>
            <a:endParaRPr lang="en-US" dirty="0"/>
          </a:p>
        </p:txBody>
      </p:sp>
      <p:grpSp>
        <p:nvGrpSpPr>
          <p:cNvPr id="40" name="Group 39"/>
          <p:cNvGrpSpPr/>
          <p:nvPr/>
        </p:nvGrpSpPr>
        <p:grpSpPr>
          <a:xfrm>
            <a:off x="941741" y="3049351"/>
            <a:ext cx="1427469" cy="791509"/>
            <a:chOff x="941741" y="3049351"/>
            <a:chExt cx="1427469" cy="791509"/>
          </a:xfrm>
        </p:grpSpPr>
        <p:sp>
          <p:nvSpPr>
            <p:cNvPr id="4" name="Collate 3"/>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 name="Frame 4"/>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6" name="Rectangle 5"/>
          <p:cNvSpPr/>
          <p:nvPr/>
        </p:nvSpPr>
        <p:spPr>
          <a:xfrm>
            <a:off x="2600294" y="2917530"/>
            <a:ext cx="529562" cy="923330"/>
          </a:xfrm>
          <a:prstGeom prst="rect">
            <a:avLst/>
          </a:prstGeom>
          <a:noFill/>
        </p:spPr>
        <p:txBody>
          <a:bodyPr wrap="none" lIns="91440" tIns="45720" rIns="91440" bIns="45720">
            <a:spAutoFit/>
          </a:bodyPr>
          <a:lstStyle/>
          <a:p>
            <a:pPr algn="ctr" defTabSz="457200"/>
            <a:r>
              <a:rPr lang="en-US" sz="5400" b="1" kern="1200" dirty="0" smtClean="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a:t>
            </a:r>
            <a:endParaRPr lang="en-US" sz="5400" b="1" kern="120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endParaRPr>
          </a:p>
        </p:txBody>
      </p:sp>
      <p:sp>
        <p:nvSpPr>
          <p:cNvPr id="8" name="Frame 7"/>
          <p:cNvSpPr/>
          <p:nvPr/>
        </p:nvSpPr>
        <p:spPr>
          <a:xfrm>
            <a:off x="3286314" y="3085562"/>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 name="Rectangle 8"/>
          <p:cNvSpPr/>
          <p:nvPr/>
        </p:nvSpPr>
        <p:spPr>
          <a:xfrm>
            <a:off x="3355481" y="2992315"/>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nvGrpSpPr>
          <p:cNvPr id="14" name="Group 13"/>
          <p:cNvGrpSpPr/>
          <p:nvPr/>
        </p:nvGrpSpPr>
        <p:grpSpPr>
          <a:xfrm>
            <a:off x="5562674" y="3131891"/>
            <a:ext cx="843347" cy="584776"/>
            <a:chOff x="2441167" y="4862213"/>
            <a:chExt cx="1753868" cy="1067004"/>
          </a:xfrm>
        </p:grpSpPr>
        <p:sp>
          <p:nvSpPr>
            <p:cNvPr id="15" name="Frame 1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6" name="Rectangle 15"/>
            <p:cNvSpPr/>
            <p:nvPr/>
          </p:nvSpPr>
          <p:spPr>
            <a:xfrm>
              <a:off x="2441167" y="4862213"/>
              <a:ext cx="706953" cy="1067004"/>
            </a:xfrm>
            <a:prstGeom prst="rect">
              <a:avLst/>
            </a:prstGeom>
            <a:noFill/>
          </p:spPr>
          <p:txBody>
            <a:bodyPr wrap="square" lIns="91440" tIns="45720" rIns="91440" bIns="45720">
              <a:spAutoFit/>
            </a:bodyPr>
            <a:lstStyle/>
            <a:p>
              <a:pPr algn="ctr" defTabSz="457200"/>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7" name="Up Arrow 1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18" name="Up Arrow 17"/>
          <p:cNvSpPr/>
          <p:nvPr/>
        </p:nvSpPr>
        <p:spPr>
          <a:xfrm>
            <a:off x="4914892" y="323331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10800000">
            <a:off x="7270342" y="319030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0" name="Group 19"/>
          <p:cNvGrpSpPr/>
          <p:nvPr/>
        </p:nvGrpSpPr>
        <p:grpSpPr>
          <a:xfrm>
            <a:off x="7827709" y="3097068"/>
            <a:ext cx="843346" cy="584776"/>
            <a:chOff x="4788436" y="4810544"/>
            <a:chExt cx="843346" cy="584776"/>
          </a:xfrm>
        </p:grpSpPr>
        <p:sp>
          <p:nvSpPr>
            <p:cNvPr id="21" name="Frame 2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22" name="Rectangle 21"/>
            <p:cNvSpPr/>
            <p:nvPr/>
          </p:nvSpPr>
          <p:spPr>
            <a:xfrm>
              <a:off x="4788436" y="4810544"/>
              <a:ext cx="339938" cy="584776"/>
            </a:xfrm>
            <a:prstGeom prst="rect">
              <a:avLst/>
            </a:prstGeom>
            <a:noFill/>
          </p:spPr>
          <p:txBody>
            <a:bodyPr wrap="square" lIns="91440" tIns="45720" rIns="91440" bIns="45720">
              <a:spAutoFit/>
            </a:bodyPr>
            <a:lstStyle/>
            <a:p>
              <a:pPr algn="ctr" defTabSz="457200"/>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3" name="Up Arrow 2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4" name="Circular Arrow 23"/>
          <p:cNvSpPr/>
          <p:nvPr/>
        </p:nvSpPr>
        <p:spPr>
          <a:xfrm>
            <a:off x="6678850" y="3227753"/>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25" name="TextBox 24"/>
          <p:cNvSpPr txBox="1"/>
          <p:nvPr/>
        </p:nvSpPr>
        <p:spPr>
          <a:xfrm>
            <a:off x="707208" y="4100622"/>
            <a:ext cx="7838076" cy="461665"/>
          </a:xfrm>
          <a:prstGeom prst="rect">
            <a:avLst/>
          </a:prstGeom>
          <a:noFill/>
        </p:spPr>
        <p:txBody>
          <a:bodyPr wrap="square" rtlCol="0">
            <a:spAutoFit/>
          </a:bodyPr>
          <a:lstStyle/>
          <a:p>
            <a:pPr defTabSz="457200"/>
            <a:r>
              <a:rPr lang="en-US" sz="2400" kern="1200" dirty="0" smtClean="0">
                <a:solidFill>
                  <a:prstClr val="black"/>
                </a:solidFill>
                <a:latin typeface="Calibri"/>
              </a:rPr>
              <a:t>Let’s try using our new symbol!</a:t>
            </a:r>
            <a:endParaRPr lang="en-US" sz="2400" kern="1200" dirty="0">
              <a:solidFill>
                <a:prstClr val="black"/>
              </a:solidFill>
              <a:latin typeface="Calibri"/>
            </a:endParaRPr>
          </a:p>
        </p:txBody>
      </p:sp>
      <p:grpSp>
        <p:nvGrpSpPr>
          <p:cNvPr id="26" name="Group 25"/>
          <p:cNvGrpSpPr/>
          <p:nvPr/>
        </p:nvGrpSpPr>
        <p:grpSpPr>
          <a:xfrm>
            <a:off x="4837966" y="5014739"/>
            <a:ext cx="648375" cy="1095475"/>
            <a:chOff x="5666992" y="2563946"/>
            <a:chExt cx="648375" cy="1117929"/>
          </a:xfrm>
        </p:grpSpPr>
        <p:sp>
          <p:nvSpPr>
            <p:cNvPr id="27" name="Trapezoid 26"/>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Trapezoid 27"/>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Trapezoid 28"/>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30" name="Group 29"/>
          <p:cNvGrpSpPr/>
          <p:nvPr/>
        </p:nvGrpSpPr>
        <p:grpSpPr>
          <a:xfrm>
            <a:off x="5607406" y="4580904"/>
            <a:ext cx="1404871" cy="1529310"/>
            <a:chOff x="6156240" y="2181618"/>
            <a:chExt cx="1404871" cy="1529310"/>
          </a:xfrm>
        </p:grpSpPr>
        <p:sp>
          <p:nvSpPr>
            <p:cNvPr id="31" name="Trapezoid 30"/>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Trapezoid 31"/>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Trapezoid 32"/>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Trapezoid 33"/>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35" name="TextBox 34"/>
          <p:cNvSpPr txBox="1"/>
          <p:nvPr/>
        </p:nvSpPr>
        <p:spPr>
          <a:xfrm>
            <a:off x="4801990" y="6250530"/>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grpSp>
        <p:nvGrpSpPr>
          <p:cNvPr id="41" name="Group 40"/>
          <p:cNvGrpSpPr/>
          <p:nvPr/>
        </p:nvGrpSpPr>
        <p:grpSpPr>
          <a:xfrm>
            <a:off x="2369210" y="5108685"/>
            <a:ext cx="1427469" cy="791509"/>
            <a:chOff x="941741" y="3049351"/>
            <a:chExt cx="1427469" cy="791509"/>
          </a:xfrm>
        </p:grpSpPr>
        <p:sp>
          <p:nvSpPr>
            <p:cNvPr id="42" name="Collate 41"/>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3" name="Frame 42"/>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44" name="Group 43"/>
          <p:cNvGrpSpPr/>
          <p:nvPr/>
        </p:nvGrpSpPr>
        <p:grpSpPr>
          <a:xfrm>
            <a:off x="707208" y="5108685"/>
            <a:ext cx="1427469" cy="791509"/>
            <a:chOff x="941741" y="3049351"/>
            <a:chExt cx="1427469" cy="791509"/>
          </a:xfrm>
        </p:grpSpPr>
        <p:sp>
          <p:nvSpPr>
            <p:cNvPr id="45" name="Collate 44"/>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Frame 45"/>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47" name="Rectangle 46"/>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48" name="Rectangle 47"/>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49" name="Rectangle 48"/>
          <p:cNvSpPr/>
          <p:nvPr/>
        </p:nvSpPr>
        <p:spPr>
          <a:xfrm>
            <a:off x="4009546" y="5014739"/>
            <a:ext cx="529562" cy="923330"/>
          </a:xfrm>
          <a:prstGeom prst="rect">
            <a:avLst/>
          </a:prstGeom>
          <a:noFill/>
        </p:spPr>
        <p:txBody>
          <a:bodyPr wrap="none" lIns="91440" tIns="45720" rIns="91440" bIns="45720">
            <a:spAutoFit/>
          </a:bodyPr>
          <a:lstStyle/>
          <a:p>
            <a:pPr algn="ctr" defTabSz="457200"/>
            <a:r>
              <a:rPr lang="en-US" sz="5400" b="1" kern="1200" dirty="0" smtClean="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a:t>
            </a:r>
            <a:endParaRPr lang="en-US" sz="5400" b="1" kern="120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endParaRPr>
          </a:p>
        </p:txBody>
      </p:sp>
      <p:sp>
        <p:nvSpPr>
          <p:cNvPr id="50" name="Quad Arrow 49"/>
          <p:cNvSpPr/>
          <p:nvPr/>
        </p:nvSpPr>
        <p:spPr>
          <a:xfrm>
            <a:off x="3968390" y="3000664"/>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39103213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are powerful!</a:t>
            </a:r>
            <a:endParaRPr lang="en-US" dirty="0"/>
          </a:p>
        </p:txBody>
      </p:sp>
      <p:grpSp>
        <p:nvGrpSpPr>
          <p:cNvPr id="4" name="Group 3"/>
          <p:cNvGrpSpPr/>
          <p:nvPr/>
        </p:nvGrpSpPr>
        <p:grpSpPr>
          <a:xfrm>
            <a:off x="1804981" y="1844930"/>
            <a:ext cx="5534038" cy="947019"/>
            <a:chOff x="1747891" y="2181618"/>
            <a:chExt cx="6938909" cy="1529311"/>
          </a:xfrm>
        </p:grpSpPr>
        <p:grpSp>
          <p:nvGrpSpPr>
            <p:cNvPr id="5" name="Group 4"/>
            <p:cNvGrpSpPr/>
            <p:nvPr/>
          </p:nvGrpSpPr>
          <p:grpSpPr>
            <a:xfrm>
              <a:off x="7281929" y="2181618"/>
              <a:ext cx="1404871" cy="1529310"/>
              <a:chOff x="6156240" y="2181618"/>
              <a:chExt cx="1404871" cy="1529310"/>
            </a:xfrm>
          </p:grpSpPr>
          <p:sp>
            <p:nvSpPr>
              <p:cNvPr id="25" name="Trapezoid 2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Trapezoid 2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Trapezoid 2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Trapezoid 2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 name="Group 5"/>
            <p:cNvGrpSpPr/>
            <p:nvPr/>
          </p:nvGrpSpPr>
          <p:grpSpPr>
            <a:xfrm>
              <a:off x="5789735" y="2181618"/>
              <a:ext cx="1404871" cy="1529310"/>
              <a:chOff x="6156240" y="2181618"/>
              <a:chExt cx="1404871" cy="1529310"/>
            </a:xfrm>
          </p:grpSpPr>
          <p:sp>
            <p:nvSpPr>
              <p:cNvPr id="21" name="Trapezoid 20"/>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Trapezoid 23"/>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7" name="Group 6"/>
            <p:cNvGrpSpPr/>
            <p:nvPr/>
          </p:nvGrpSpPr>
          <p:grpSpPr>
            <a:xfrm>
              <a:off x="4248865" y="2181619"/>
              <a:ext cx="1404871" cy="1529310"/>
              <a:chOff x="6156240" y="2181618"/>
              <a:chExt cx="1404871" cy="1529310"/>
            </a:xfrm>
          </p:grpSpPr>
          <p:sp>
            <p:nvSpPr>
              <p:cNvPr id="17" name="Trapezoid 16"/>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rapezoid 18"/>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Trapezoid 19"/>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8" name="Group 7"/>
            <p:cNvGrpSpPr/>
            <p:nvPr/>
          </p:nvGrpSpPr>
          <p:grpSpPr>
            <a:xfrm>
              <a:off x="2639718" y="2181618"/>
              <a:ext cx="1404871" cy="1529310"/>
              <a:chOff x="6156240" y="2181618"/>
              <a:chExt cx="1404871" cy="1529310"/>
            </a:xfrm>
          </p:grpSpPr>
          <p:sp>
            <p:nvSpPr>
              <p:cNvPr id="13" name="Trapezoid 12"/>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Trapezoid 15"/>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9" name="Group 8"/>
            <p:cNvGrpSpPr/>
            <p:nvPr/>
          </p:nvGrpSpPr>
          <p:grpSpPr>
            <a:xfrm>
              <a:off x="1747891" y="2592999"/>
              <a:ext cx="648375" cy="1117929"/>
              <a:chOff x="5666992" y="2563946"/>
              <a:chExt cx="648375" cy="1117929"/>
            </a:xfrm>
          </p:grpSpPr>
          <p:sp>
            <p:nvSpPr>
              <p:cNvPr id="10" name="Trapezoid 9"/>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Trapezoid 11"/>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97" name="Group 96"/>
          <p:cNvGrpSpPr/>
          <p:nvPr/>
        </p:nvGrpSpPr>
        <p:grpSpPr>
          <a:xfrm>
            <a:off x="1356840" y="3276039"/>
            <a:ext cx="6538338" cy="791509"/>
            <a:chOff x="690162" y="3251666"/>
            <a:chExt cx="6538338" cy="791509"/>
          </a:xfrm>
        </p:grpSpPr>
        <p:grpSp>
          <p:nvGrpSpPr>
            <p:cNvPr id="61" name="Group 60"/>
            <p:cNvGrpSpPr/>
            <p:nvPr/>
          </p:nvGrpSpPr>
          <p:grpSpPr>
            <a:xfrm>
              <a:off x="690162" y="3251666"/>
              <a:ext cx="3089471" cy="791509"/>
              <a:chOff x="707208" y="5108685"/>
              <a:chExt cx="3089471" cy="791509"/>
            </a:xfrm>
          </p:grpSpPr>
          <p:grpSp>
            <p:nvGrpSpPr>
              <p:cNvPr id="29" name="Group 28"/>
              <p:cNvGrpSpPr/>
              <p:nvPr/>
            </p:nvGrpSpPr>
            <p:grpSpPr>
              <a:xfrm>
                <a:off x="2369210" y="5108685"/>
                <a:ext cx="1427469" cy="791509"/>
                <a:chOff x="941741" y="3049351"/>
                <a:chExt cx="1427469" cy="791509"/>
              </a:xfrm>
            </p:grpSpPr>
            <p:sp>
              <p:nvSpPr>
                <p:cNvPr id="30" name="Collate 29"/>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1" name="Frame 30"/>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32" name="Group 31"/>
              <p:cNvGrpSpPr/>
              <p:nvPr/>
            </p:nvGrpSpPr>
            <p:grpSpPr>
              <a:xfrm>
                <a:off x="707208" y="5108685"/>
                <a:ext cx="1427469" cy="791509"/>
                <a:chOff x="941741" y="3049351"/>
                <a:chExt cx="1427469" cy="791509"/>
              </a:xfrm>
            </p:grpSpPr>
            <p:sp>
              <p:nvSpPr>
                <p:cNvPr id="33" name="Collate 32"/>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Frame 33"/>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35" name="Rectangle 34"/>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36" name="Rectangle 35"/>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grpSp>
        <p:grpSp>
          <p:nvGrpSpPr>
            <p:cNvPr id="70" name="Group 69"/>
            <p:cNvGrpSpPr/>
            <p:nvPr/>
          </p:nvGrpSpPr>
          <p:grpSpPr>
            <a:xfrm>
              <a:off x="4139029" y="3251666"/>
              <a:ext cx="3089471" cy="791509"/>
              <a:chOff x="707208" y="5108685"/>
              <a:chExt cx="3089471" cy="791509"/>
            </a:xfrm>
          </p:grpSpPr>
          <p:grpSp>
            <p:nvGrpSpPr>
              <p:cNvPr id="71" name="Group 70"/>
              <p:cNvGrpSpPr/>
              <p:nvPr/>
            </p:nvGrpSpPr>
            <p:grpSpPr>
              <a:xfrm>
                <a:off x="2369210" y="5108685"/>
                <a:ext cx="1427469" cy="791509"/>
                <a:chOff x="941741" y="3049351"/>
                <a:chExt cx="1427469" cy="791509"/>
              </a:xfrm>
            </p:grpSpPr>
            <p:sp>
              <p:nvSpPr>
                <p:cNvPr id="77" name="Collate 76"/>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78" name="Frame 77"/>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72" name="Group 71"/>
              <p:cNvGrpSpPr/>
              <p:nvPr/>
            </p:nvGrpSpPr>
            <p:grpSpPr>
              <a:xfrm>
                <a:off x="707208" y="5108685"/>
                <a:ext cx="1427469" cy="791509"/>
                <a:chOff x="941741" y="3049351"/>
                <a:chExt cx="1427469" cy="791509"/>
              </a:xfrm>
            </p:grpSpPr>
            <p:sp>
              <p:nvSpPr>
                <p:cNvPr id="75" name="Collate 74"/>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76" name="Frame 75"/>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73" name="Rectangle 72"/>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74" name="Rectangle 73"/>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8</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grpSp>
        <p:nvGrpSpPr>
          <p:cNvPr id="98" name="Group 97"/>
          <p:cNvGrpSpPr/>
          <p:nvPr/>
        </p:nvGrpSpPr>
        <p:grpSpPr>
          <a:xfrm>
            <a:off x="1356840" y="4452530"/>
            <a:ext cx="6538338" cy="791509"/>
            <a:chOff x="725295" y="4428157"/>
            <a:chExt cx="6538338" cy="791509"/>
          </a:xfrm>
        </p:grpSpPr>
        <p:grpSp>
          <p:nvGrpSpPr>
            <p:cNvPr id="79" name="Group 78"/>
            <p:cNvGrpSpPr/>
            <p:nvPr/>
          </p:nvGrpSpPr>
          <p:grpSpPr>
            <a:xfrm>
              <a:off x="725295" y="4428157"/>
              <a:ext cx="3089471" cy="791509"/>
              <a:chOff x="707208" y="5108685"/>
              <a:chExt cx="3089471" cy="791509"/>
            </a:xfrm>
          </p:grpSpPr>
          <p:grpSp>
            <p:nvGrpSpPr>
              <p:cNvPr id="80" name="Group 79"/>
              <p:cNvGrpSpPr/>
              <p:nvPr/>
            </p:nvGrpSpPr>
            <p:grpSpPr>
              <a:xfrm>
                <a:off x="2369210" y="5108685"/>
                <a:ext cx="1427469" cy="791509"/>
                <a:chOff x="941741" y="3049351"/>
                <a:chExt cx="1427469" cy="791509"/>
              </a:xfrm>
            </p:grpSpPr>
            <p:sp>
              <p:nvSpPr>
                <p:cNvPr id="86" name="Collate 85"/>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87" name="Frame 86"/>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81" name="Group 80"/>
              <p:cNvGrpSpPr/>
              <p:nvPr/>
            </p:nvGrpSpPr>
            <p:grpSpPr>
              <a:xfrm>
                <a:off x="707208" y="5108685"/>
                <a:ext cx="1427469" cy="791509"/>
                <a:chOff x="941741" y="3049351"/>
                <a:chExt cx="1427469" cy="791509"/>
              </a:xfrm>
            </p:grpSpPr>
            <p:sp>
              <p:nvSpPr>
                <p:cNvPr id="84" name="Collate 83"/>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85" name="Frame 84"/>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82" name="Rectangle 81"/>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10</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83" name="Rectangle 82"/>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12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88" name="Group 87"/>
            <p:cNvGrpSpPr/>
            <p:nvPr/>
          </p:nvGrpSpPr>
          <p:grpSpPr>
            <a:xfrm>
              <a:off x="4174162" y="4428157"/>
              <a:ext cx="3089471" cy="791509"/>
              <a:chOff x="707208" y="5108685"/>
              <a:chExt cx="3089471" cy="791509"/>
            </a:xfrm>
          </p:grpSpPr>
          <p:grpSp>
            <p:nvGrpSpPr>
              <p:cNvPr id="89" name="Group 88"/>
              <p:cNvGrpSpPr/>
              <p:nvPr/>
            </p:nvGrpSpPr>
            <p:grpSpPr>
              <a:xfrm>
                <a:off x="2369210" y="5108685"/>
                <a:ext cx="1427469" cy="791509"/>
                <a:chOff x="941741" y="3049351"/>
                <a:chExt cx="1427469" cy="791509"/>
              </a:xfrm>
            </p:grpSpPr>
            <p:sp>
              <p:nvSpPr>
                <p:cNvPr id="95" name="Collate 94"/>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6" name="Frame 95"/>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90" name="Group 89"/>
              <p:cNvGrpSpPr/>
              <p:nvPr/>
            </p:nvGrpSpPr>
            <p:grpSpPr>
              <a:xfrm>
                <a:off x="707208" y="5108685"/>
                <a:ext cx="1427469" cy="791509"/>
                <a:chOff x="941741" y="3049351"/>
                <a:chExt cx="1427469" cy="791509"/>
              </a:xfrm>
            </p:grpSpPr>
            <p:sp>
              <p:nvSpPr>
                <p:cNvPr id="93" name="Collate 92"/>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4" name="Frame 93"/>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91" name="Rectangle 90"/>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14</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92" name="Rectangle 91"/>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16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sp>
        <p:nvSpPr>
          <p:cNvPr id="99" name="TextBox 98"/>
          <p:cNvSpPr txBox="1"/>
          <p:nvPr/>
        </p:nvSpPr>
        <p:spPr>
          <a:xfrm>
            <a:off x="1143145" y="5652986"/>
            <a:ext cx="6752033" cy="646331"/>
          </a:xfrm>
          <a:prstGeom prst="rect">
            <a:avLst/>
          </a:prstGeom>
          <a:noFill/>
        </p:spPr>
        <p:txBody>
          <a:bodyPr wrap="square" rtlCol="0">
            <a:spAutoFit/>
          </a:bodyPr>
          <a:lstStyle/>
          <a:p>
            <a:pPr defTabSz="457200"/>
            <a:r>
              <a:rPr lang="en-US" sz="1800" kern="1200" dirty="0" smtClean="0">
                <a:solidFill>
                  <a:prstClr val="black"/>
                </a:solidFill>
                <a:latin typeface="Calibri"/>
              </a:rPr>
              <a:t>We went from a tower that needed 328 arrows, to one that just just uses 8 symbols! </a:t>
            </a:r>
            <a:endParaRPr lang="en-US" sz="1800" kern="1200" dirty="0">
              <a:solidFill>
                <a:prstClr val="black"/>
              </a:solidFill>
              <a:latin typeface="Calibri"/>
            </a:endParaRPr>
          </a:p>
        </p:txBody>
      </p:sp>
    </p:spTree>
    <p:extLst>
      <p:ext uri="{BB962C8B-B14F-4D97-AF65-F5344CB8AC3E}">
        <p14:creationId xmlns:p14="http://schemas.microsoft.com/office/powerpoint/2010/main" val="18839113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17"/>
            <a:ext cx="7991380" cy="1013450"/>
          </a:xfrm>
        </p:spPr>
        <p:txBody>
          <a:bodyPr/>
          <a:lstStyle/>
          <a:p>
            <a:r>
              <a:rPr lang="en-US" dirty="0" smtClean="0"/>
              <a:t>Create your own function!</a:t>
            </a:r>
            <a:endParaRPr lang="en-US" dirty="0"/>
          </a:p>
        </p:txBody>
      </p:sp>
      <p:sp>
        <p:nvSpPr>
          <p:cNvPr id="4" name="TextBox 3"/>
          <p:cNvSpPr txBox="1"/>
          <p:nvPr/>
        </p:nvSpPr>
        <p:spPr>
          <a:xfrm>
            <a:off x="0" y="2938003"/>
            <a:ext cx="1973899" cy="1200329"/>
          </a:xfrm>
          <a:prstGeom prst="rect">
            <a:avLst/>
          </a:prstGeom>
          <a:noFill/>
        </p:spPr>
        <p:txBody>
          <a:bodyPr wrap="square" rtlCol="0">
            <a:spAutoFit/>
          </a:bodyPr>
          <a:lstStyle/>
          <a:p>
            <a:pPr defTabSz="457200"/>
            <a:r>
              <a:rPr lang="en-US" sz="1800" kern="1200" dirty="0" smtClean="0">
                <a:solidFill>
                  <a:prstClr val="black"/>
                </a:solidFill>
                <a:latin typeface="Calibri"/>
              </a:rPr>
              <a:t>Give an example of a tower that can be made that uses your function</a:t>
            </a:r>
            <a:endParaRPr lang="en-US" sz="1800" kern="1200" dirty="0">
              <a:solidFill>
                <a:prstClr val="black"/>
              </a:solidFill>
              <a:latin typeface="Calibri"/>
            </a:endParaRPr>
          </a:p>
        </p:txBody>
      </p:sp>
      <p:sp>
        <p:nvSpPr>
          <p:cNvPr id="6" name="TextBox 5"/>
          <p:cNvSpPr txBox="1"/>
          <p:nvPr/>
        </p:nvSpPr>
        <p:spPr>
          <a:xfrm>
            <a:off x="96634" y="1155867"/>
            <a:ext cx="1973899" cy="1200329"/>
          </a:xfrm>
          <a:prstGeom prst="rect">
            <a:avLst/>
          </a:prstGeom>
          <a:noFill/>
        </p:spPr>
        <p:txBody>
          <a:bodyPr wrap="square" rtlCol="0">
            <a:spAutoFit/>
          </a:bodyPr>
          <a:lstStyle/>
          <a:p>
            <a:pPr defTabSz="457200"/>
            <a:r>
              <a:rPr lang="en-US" sz="1800" kern="1200" dirty="0" smtClean="0">
                <a:solidFill>
                  <a:prstClr val="black"/>
                </a:solidFill>
                <a:latin typeface="Calibri"/>
              </a:rPr>
              <a:t>What’s the symbol for your function, and what does it do?</a:t>
            </a:r>
            <a:endParaRPr lang="en-US" sz="1800" kern="1200" dirty="0">
              <a:solidFill>
                <a:prstClr val="black"/>
              </a:solidFill>
              <a:latin typeface="Calibri"/>
            </a:endParaRPr>
          </a:p>
        </p:txBody>
      </p:sp>
      <p:cxnSp>
        <p:nvCxnSpPr>
          <p:cNvPr id="7" name="Straight Connector 6"/>
          <p:cNvCxnSpPr/>
          <p:nvPr/>
        </p:nvCxnSpPr>
        <p:spPr>
          <a:xfrm>
            <a:off x="2170705" y="1615984"/>
            <a:ext cx="65160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164436" y="2421013"/>
            <a:ext cx="65223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6634" y="4898954"/>
            <a:ext cx="1973899" cy="1754327"/>
          </a:xfrm>
          <a:prstGeom prst="rect">
            <a:avLst/>
          </a:prstGeom>
          <a:noFill/>
        </p:spPr>
        <p:txBody>
          <a:bodyPr wrap="square" rtlCol="0">
            <a:spAutoFit/>
          </a:bodyPr>
          <a:lstStyle/>
          <a:p>
            <a:pPr defTabSz="457200"/>
            <a:r>
              <a:rPr lang="en-US" sz="1800" kern="1200" dirty="0" smtClean="0">
                <a:solidFill>
                  <a:prstClr val="black"/>
                </a:solidFill>
                <a:latin typeface="Calibri"/>
              </a:rPr>
              <a:t>How would you represent your function using only arrows and functions we’ve already created?</a:t>
            </a:r>
            <a:endParaRPr lang="en-US" sz="1800" kern="1200" dirty="0">
              <a:solidFill>
                <a:prstClr val="black"/>
              </a:solidFill>
              <a:latin typeface="Calibri"/>
            </a:endParaRPr>
          </a:p>
        </p:txBody>
      </p:sp>
      <p:cxnSp>
        <p:nvCxnSpPr>
          <p:cNvPr id="12" name="Straight Connector 11"/>
          <p:cNvCxnSpPr/>
          <p:nvPr/>
        </p:nvCxnSpPr>
        <p:spPr>
          <a:xfrm>
            <a:off x="2176974" y="5578768"/>
            <a:ext cx="65160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70705" y="6383797"/>
            <a:ext cx="65223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6633" y="142417"/>
            <a:ext cx="1159609" cy="646331"/>
          </a:xfrm>
          <a:prstGeom prst="rect">
            <a:avLst/>
          </a:prstGeom>
          <a:solidFill>
            <a:srgbClr val="CCFFCC"/>
          </a:solidFill>
        </p:spPr>
        <p:txBody>
          <a:bodyPr wrap="square" rtlCol="0">
            <a:spAutoFit/>
          </a:bodyPr>
          <a:lstStyle/>
          <a:p>
            <a:pPr algn="ctr" defTabSz="457200"/>
            <a:r>
              <a:rPr lang="en-US" sz="1800" b="1" kern="1200" dirty="0" smtClean="0">
                <a:solidFill>
                  <a:prstClr val="black"/>
                </a:solidFill>
                <a:latin typeface="Calibri"/>
              </a:rPr>
              <a:t>Bonus: Part 1</a:t>
            </a:r>
            <a:endParaRPr lang="en-US" sz="1800" b="1" kern="1200" dirty="0">
              <a:solidFill>
                <a:prstClr val="black"/>
              </a:solidFill>
              <a:latin typeface="Calibri"/>
            </a:endParaRPr>
          </a:p>
        </p:txBody>
      </p:sp>
      <p:sp>
        <p:nvSpPr>
          <p:cNvPr id="15" name="Frame 14"/>
          <p:cNvSpPr/>
          <p:nvPr/>
        </p:nvSpPr>
        <p:spPr>
          <a:xfrm>
            <a:off x="2070533" y="2869224"/>
            <a:ext cx="689884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Tree>
    <p:extLst>
      <p:ext uri="{BB962C8B-B14F-4D97-AF65-F5344CB8AC3E}">
        <p14:creationId xmlns:p14="http://schemas.microsoft.com/office/powerpoint/2010/main" val="21650948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000" y="351259"/>
            <a:ext cx="6499098" cy="369332"/>
          </a:xfrm>
          <a:prstGeom prst="rect">
            <a:avLst/>
          </a:prstGeom>
          <a:noFill/>
        </p:spPr>
        <p:txBody>
          <a:bodyPr wrap="square" rtlCol="0">
            <a:spAutoFit/>
          </a:bodyPr>
          <a:lstStyle/>
          <a:p>
            <a:pPr defTabSz="457200"/>
            <a:r>
              <a:rPr lang="en-US" sz="1800" kern="1200" dirty="0">
                <a:solidFill>
                  <a:prstClr val="black"/>
                </a:solidFill>
                <a:latin typeface="Calibri"/>
              </a:rPr>
              <a:t>2</a:t>
            </a:r>
            <a:r>
              <a:rPr lang="en-US" sz="1800" kern="1200" dirty="0" smtClean="0">
                <a:solidFill>
                  <a:prstClr val="black"/>
                </a:solidFill>
                <a:latin typeface="Calibri"/>
              </a:rPr>
              <a:t>. Encode a tower that uses your new function at least twice.</a:t>
            </a:r>
            <a:endParaRPr lang="en-US" sz="1800" kern="1200" dirty="0">
              <a:solidFill>
                <a:prstClr val="black"/>
              </a:solidFill>
              <a:latin typeface="Calibri"/>
            </a:endParaRPr>
          </a:p>
        </p:txBody>
      </p:sp>
      <p:cxnSp>
        <p:nvCxnSpPr>
          <p:cNvPr id="6" name="Straight Connector 5"/>
          <p:cNvCxnSpPr/>
          <p:nvPr/>
        </p:nvCxnSpPr>
        <p:spPr>
          <a:xfrm>
            <a:off x="461623" y="1315349"/>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 y="1983365"/>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931" y="2613674"/>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0931" y="3243983"/>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1000" y="3502873"/>
            <a:ext cx="6499098" cy="369332"/>
          </a:xfrm>
          <a:prstGeom prst="rect">
            <a:avLst/>
          </a:prstGeom>
          <a:noFill/>
        </p:spPr>
        <p:txBody>
          <a:bodyPr wrap="square" rtlCol="0">
            <a:spAutoFit/>
          </a:bodyPr>
          <a:lstStyle/>
          <a:p>
            <a:pPr defTabSz="457200"/>
            <a:r>
              <a:rPr lang="en-US" sz="1800" kern="1200" dirty="0">
                <a:solidFill>
                  <a:prstClr val="black"/>
                </a:solidFill>
                <a:latin typeface="Calibri"/>
              </a:rPr>
              <a:t>3</a:t>
            </a:r>
            <a:r>
              <a:rPr lang="en-US" sz="1800" kern="1200" dirty="0" smtClean="0">
                <a:solidFill>
                  <a:prstClr val="black"/>
                </a:solidFill>
                <a:latin typeface="Calibri"/>
              </a:rPr>
              <a:t>. Exchange codes with a partner, build the stack, then draw it here:</a:t>
            </a:r>
            <a:endParaRPr lang="en-US" sz="1800" kern="1200" dirty="0">
              <a:solidFill>
                <a:prstClr val="black"/>
              </a:solidFill>
              <a:latin typeface="Calibri"/>
            </a:endParaRPr>
          </a:p>
        </p:txBody>
      </p:sp>
      <p:sp>
        <p:nvSpPr>
          <p:cNvPr id="12" name="TextBox 11"/>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11" name="Frame 10"/>
          <p:cNvSpPr/>
          <p:nvPr/>
        </p:nvSpPr>
        <p:spPr>
          <a:xfrm>
            <a:off x="1407201" y="4010526"/>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3" name="TextBox 12"/>
          <p:cNvSpPr txBox="1"/>
          <p:nvPr/>
        </p:nvSpPr>
        <p:spPr>
          <a:xfrm>
            <a:off x="7805279" y="110333"/>
            <a:ext cx="1159609" cy="646331"/>
          </a:xfrm>
          <a:prstGeom prst="rect">
            <a:avLst/>
          </a:prstGeom>
          <a:solidFill>
            <a:srgbClr val="CCFFCC"/>
          </a:solidFill>
        </p:spPr>
        <p:txBody>
          <a:bodyPr wrap="square" rtlCol="0">
            <a:spAutoFit/>
          </a:bodyPr>
          <a:lstStyle/>
          <a:p>
            <a:pPr algn="ctr" defTabSz="457200"/>
            <a:r>
              <a:rPr lang="en-US" sz="1800" b="1" kern="1200" dirty="0" smtClean="0">
                <a:solidFill>
                  <a:prstClr val="black"/>
                </a:solidFill>
                <a:latin typeface="Calibri"/>
              </a:rPr>
              <a:t>Bonus: Part 2</a:t>
            </a:r>
            <a:endParaRPr lang="en-US" sz="1800" b="1" kern="1200" dirty="0">
              <a:solidFill>
                <a:prstClr val="black"/>
              </a:solidFill>
              <a:latin typeface="Calibri"/>
            </a:endParaRPr>
          </a:p>
        </p:txBody>
      </p:sp>
    </p:spTree>
    <p:extLst>
      <p:ext uri="{BB962C8B-B14F-4D97-AF65-F5344CB8AC3E}">
        <p14:creationId xmlns:p14="http://schemas.microsoft.com/office/powerpoint/2010/main" val="30789329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idx="4294967295"/>
          </p:nvPr>
        </p:nvSpPr>
        <p:spPr>
          <a:xfrm>
            <a:off x="274319" y="274319"/>
            <a:ext cx="8594399" cy="819600"/>
          </a:xfrm>
          <a:prstGeom prst="rect">
            <a:avLst/>
          </a:prstGeom>
        </p:spPr>
        <p:txBody>
          <a:bodyPr lIns="91425" tIns="91425" rIns="91425" bIns="91425" anchor="t" anchorCtr="0">
            <a:noAutofit/>
          </a:bodyPr>
          <a:lstStyle/>
          <a:p>
            <a:pPr rtl="0">
              <a:spcBef>
                <a:spcPts val="0"/>
              </a:spcBef>
              <a:buNone/>
            </a:pPr>
            <a:r>
              <a:rPr lang="en" sz="4266">
                <a:solidFill>
                  <a:srgbClr val="000000"/>
                </a:solidFill>
                <a:latin typeface="Droid Serif"/>
                <a:ea typeface="Droid Serif"/>
                <a:cs typeface="Droid Serif"/>
                <a:sym typeface="Droid Serif"/>
              </a:rPr>
              <a:t>Take-home message</a:t>
            </a:r>
          </a:p>
        </p:txBody>
      </p:sp>
      <p:sp>
        <p:nvSpPr>
          <p:cNvPr id="591" name="Shape 591"/>
          <p:cNvSpPr txBox="1">
            <a:spLocks noGrp="1"/>
          </p:cNvSpPr>
          <p:nvPr>
            <p:ph type="title" idx="4294967295"/>
          </p:nvPr>
        </p:nvSpPr>
        <p:spPr>
          <a:xfrm>
            <a:off x="905919" y="1592874"/>
            <a:ext cx="7351200" cy="1884299"/>
          </a:xfrm>
          <a:prstGeom prst="rect">
            <a:avLst/>
          </a:prstGeom>
        </p:spPr>
        <p:txBody>
          <a:bodyPr lIns="91425" tIns="91425" rIns="91425" bIns="91425" anchor="t" anchorCtr="0">
            <a:noAutofit/>
          </a:bodyPr>
          <a:lstStyle/>
          <a:p>
            <a:pPr algn="ctr" rtl="0">
              <a:spcBef>
                <a:spcPts val="0"/>
              </a:spcBef>
              <a:buNone/>
            </a:pPr>
            <a:r>
              <a:rPr lang="en" sz="2700" b="1" i="1" dirty="0">
                <a:solidFill>
                  <a:srgbClr val="0000FF"/>
                </a:solidFill>
                <a:latin typeface="Droid Serif"/>
                <a:ea typeface="Droid Serif"/>
                <a:cs typeface="Droid Serif"/>
                <a:sym typeface="Droid Serif"/>
              </a:rPr>
              <a:t>Understanding problems</a:t>
            </a:r>
            <a:r>
              <a:rPr lang="en" sz="2700" dirty="0">
                <a:solidFill>
                  <a:srgbClr val="000000"/>
                </a:solidFill>
                <a:latin typeface="Droid Serif"/>
                <a:ea typeface="Droid Serif"/>
                <a:cs typeface="Droid Serif"/>
                <a:sym typeface="Droid Serif"/>
              </a:rPr>
              <a:t> is the key to solving them -- and it</a:t>
            </a:r>
            <a:r>
              <a:rPr lang="en" sz="2700" dirty="0">
                <a:latin typeface="Droid Serif"/>
                <a:ea typeface="Droid Serif"/>
                <a:cs typeface="Droid Serif"/>
                <a:sym typeface="Droid Serif"/>
              </a:rPr>
              <a:t>'</a:t>
            </a:r>
            <a:r>
              <a:rPr lang="en" sz="2700" dirty="0">
                <a:solidFill>
                  <a:srgbClr val="000000"/>
                </a:solidFill>
                <a:latin typeface="Droid Serif"/>
                <a:ea typeface="Droid Serif"/>
                <a:cs typeface="Droid Serif"/>
                <a:sym typeface="Droid Serif"/>
              </a:rPr>
              <a:t>s </a:t>
            </a:r>
            <a:r>
              <a:rPr lang="en" sz="2700" b="1" i="1" dirty="0">
                <a:latin typeface="Droid Serif"/>
                <a:ea typeface="Droid Serif"/>
                <a:cs typeface="Droid Serif"/>
                <a:sym typeface="Droid Serif"/>
              </a:rPr>
              <a:t>much more important</a:t>
            </a:r>
            <a:r>
              <a:rPr lang="en" sz="2700" b="1" dirty="0">
                <a:solidFill>
                  <a:srgbClr val="000000"/>
                </a:solidFill>
                <a:latin typeface="Droid Serif"/>
                <a:ea typeface="Droid Serif"/>
                <a:cs typeface="Droid Serif"/>
                <a:sym typeface="Droid Serif"/>
              </a:rPr>
              <a:t> </a:t>
            </a:r>
            <a:r>
              <a:rPr lang="en" sz="2700" dirty="0">
                <a:solidFill>
                  <a:srgbClr val="000000"/>
                </a:solidFill>
                <a:latin typeface="Droid Serif"/>
                <a:ea typeface="Droid Serif"/>
                <a:cs typeface="Droid Serif"/>
                <a:sym typeface="Droid Serif"/>
              </a:rPr>
              <a:t>than solving a particular one!</a:t>
            </a:r>
          </a:p>
        </p:txBody>
      </p:sp>
      <p:sp>
        <p:nvSpPr>
          <p:cNvPr id="592" name="Shape 592"/>
          <p:cNvSpPr txBox="1">
            <a:spLocks noGrp="1"/>
          </p:cNvSpPr>
          <p:nvPr>
            <p:ph type="title" idx="4294967295"/>
          </p:nvPr>
        </p:nvSpPr>
        <p:spPr>
          <a:xfrm>
            <a:off x="778344" y="3730483"/>
            <a:ext cx="7587299" cy="2365517"/>
          </a:xfrm>
          <a:prstGeom prst="rect">
            <a:avLst/>
          </a:prstGeom>
        </p:spPr>
        <p:txBody>
          <a:bodyPr lIns="91425" tIns="91425" rIns="91425" bIns="91425" anchor="t" anchorCtr="0">
            <a:noAutofit/>
          </a:bodyPr>
          <a:lstStyle/>
          <a:p>
            <a:pPr algn="ctr" rtl="0">
              <a:spcBef>
                <a:spcPts val="0"/>
              </a:spcBef>
              <a:buNone/>
            </a:pPr>
            <a:r>
              <a:rPr lang="en" sz="2700" b="1" i="1" dirty="0">
                <a:solidFill>
                  <a:srgbClr val="008000"/>
                </a:solidFill>
                <a:latin typeface="Droid Serif"/>
                <a:ea typeface="Droid Serif"/>
                <a:cs typeface="Droid Serif"/>
                <a:sym typeface="Droid Serif"/>
              </a:rPr>
              <a:t>Computer Science</a:t>
            </a:r>
            <a:r>
              <a:rPr lang="en" sz="2700" dirty="0">
                <a:solidFill>
                  <a:srgbClr val="000000"/>
                </a:solidFill>
                <a:latin typeface="Droid Serif"/>
                <a:ea typeface="Droid Serif"/>
                <a:cs typeface="Droid Serif"/>
                <a:sym typeface="Droid Serif"/>
              </a:rPr>
              <a:t> is the </a:t>
            </a:r>
            <a:r>
              <a:rPr lang="en" sz="2700" dirty="0">
                <a:latin typeface="Droid Serif"/>
                <a:ea typeface="Droid Serif"/>
                <a:cs typeface="Droid Serif"/>
                <a:sym typeface="Droid Serif"/>
              </a:rPr>
              <a:t>science</a:t>
            </a:r>
            <a:r>
              <a:rPr lang="en" sz="2700" dirty="0">
                <a:solidFill>
                  <a:srgbClr val="000000"/>
                </a:solidFill>
                <a:latin typeface="Droid Serif"/>
                <a:ea typeface="Droid Serif"/>
                <a:cs typeface="Droid Serif"/>
                <a:sym typeface="Droid Serif"/>
              </a:rPr>
              <a:t> </a:t>
            </a:r>
            <a:r>
              <a:rPr lang="en" sz="2700" dirty="0">
                <a:latin typeface="Droid Serif"/>
                <a:ea typeface="Droid Serif"/>
                <a:cs typeface="Droid Serif"/>
                <a:sym typeface="Droid Serif"/>
              </a:rPr>
              <a:t>of</a:t>
            </a:r>
            <a:r>
              <a:rPr lang="en" sz="2700" dirty="0">
                <a:solidFill>
                  <a:srgbClr val="000000"/>
                </a:solidFill>
                <a:latin typeface="Droid Serif"/>
                <a:ea typeface="Droid Serif"/>
                <a:cs typeface="Droid Serif"/>
                <a:sym typeface="Droid Serif"/>
              </a:rPr>
              <a:t> analyz</a:t>
            </a:r>
            <a:r>
              <a:rPr lang="en" sz="2700" dirty="0">
                <a:latin typeface="Droid Serif"/>
                <a:ea typeface="Droid Serif"/>
                <a:cs typeface="Droid Serif"/>
                <a:sym typeface="Droid Serif"/>
              </a:rPr>
              <a:t>ing</a:t>
            </a:r>
            <a:r>
              <a:rPr lang="en" sz="2700" dirty="0">
                <a:solidFill>
                  <a:srgbClr val="000000"/>
                </a:solidFill>
                <a:latin typeface="Droid Serif"/>
                <a:ea typeface="Droid Serif"/>
                <a:cs typeface="Droid Serif"/>
                <a:sym typeface="Droid Serif"/>
              </a:rPr>
              <a:t> (and solv</a:t>
            </a:r>
            <a:r>
              <a:rPr lang="en" sz="2700" dirty="0">
                <a:latin typeface="Droid Serif"/>
                <a:ea typeface="Droid Serif"/>
                <a:cs typeface="Droid Serif"/>
                <a:sym typeface="Droid Serif"/>
              </a:rPr>
              <a:t>ing)</a:t>
            </a:r>
            <a:r>
              <a:rPr lang="en" sz="2700" dirty="0">
                <a:solidFill>
                  <a:srgbClr val="000000"/>
                </a:solidFill>
                <a:latin typeface="Droid Serif"/>
                <a:ea typeface="Droid Serif"/>
                <a:cs typeface="Droid Serif"/>
                <a:sym typeface="Droid Serif"/>
              </a:rPr>
              <a:t> </a:t>
            </a:r>
            <a:r>
              <a:rPr lang="en" sz="2700" i="1" dirty="0">
                <a:solidFill>
                  <a:srgbClr val="000000"/>
                </a:solidFill>
                <a:latin typeface="Droid Serif"/>
                <a:ea typeface="Droid Serif"/>
                <a:cs typeface="Droid Serif"/>
                <a:sym typeface="Droid Serif"/>
              </a:rPr>
              <a:t>information-based </a:t>
            </a:r>
            <a:r>
              <a:rPr lang="en" sz="2700" dirty="0" smtClean="0">
                <a:solidFill>
                  <a:srgbClr val="000000"/>
                </a:solidFill>
                <a:latin typeface="Droid Serif"/>
                <a:ea typeface="Droid Serif"/>
                <a:cs typeface="Droid Serif"/>
                <a:sym typeface="Droid Serif"/>
              </a:rPr>
              <a:t>problems</a:t>
            </a:r>
            <a:r>
              <a:rPr lang="en" sz="2700" dirty="0" smtClean="0">
                <a:latin typeface="Droid Serif"/>
                <a:ea typeface="Droid Serif"/>
                <a:cs typeface="Droid Serif"/>
                <a:sym typeface="Droid Serif"/>
              </a:rPr>
              <a:t>. </a:t>
            </a:r>
            <a:br>
              <a:rPr lang="en" sz="2700" dirty="0" smtClean="0">
                <a:latin typeface="Droid Serif"/>
                <a:ea typeface="Droid Serif"/>
                <a:cs typeface="Droid Serif"/>
                <a:sym typeface="Droid Serif"/>
              </a:rPr>
            </a:br>
            <a:r>
              <a:rPr lang="en" sz="2700" dirty="0">
                <a:latin typeface="Droid Serif"/>
                <a:ea typeface="Droid Serif"/>
                <a:cs typeface="Droid Serif"/>
                <a:sym typeface="Droid Serif"/>
              </a:rPr>
              <a:t/>
            </a:r>
            <a:br>
              <a:rPr lang="en" sz="2700" dirty="0">
                <a:latin typeface="Droid Serif"/>
                <a:ea typeface="Droid Serif"/>
                <a:cs typeface="Droid Serif"/>
                <a:sym typeface="Droid Serif"/>
              </a:rPr>
            </a:br>
            <a:r>
              <a:rPr lang="en" sz="2700" dirty="0">
                <a:latin typeface="Droid Serif"/>
                <a:ea typeface="Droid Serif"/>
                <a:cs typeface="Droid Serif"/>
                <a:sym typeface="Droid Serif"/>
              </a:rPr>
              <a:t>O</a:t>
            </a:r>
            <a:r>
              <a:rPr lang="en" sz="2700" dirty="0" smtClean="0">
                <a:latin typeface="Droid Serif"/>
                <a:ea typeface="Droid Serif"/>
                <a:cs typeface="Droid Serif"/>
                <a:sym typeface="Droid Serif"/>
              </a:rPr>
              <a:t>ften, that means </a:t>
            </a:r>
            <a:r>
              <a:rPr lang="en" sz="2700" b="1" i="1" dirty="0" smtClean="0">
                <a:solidFill>
                  <a:srgbClr val="C00000"/>
                </a:solidFill>
                <a:latin typeface="Droid Serif"/>
                <a:ea typeface="Droid Serif"/>
                <a:cs typeface="Droid Serif"/>
                <a:sym typeface="Droid Serif"/>
              </a:rPr>
              <a:t>creating algorithms</a:t>
            </a:r>
            <a:r>
              <a:rPr lang="en" sz="2700" b="1" i="1" dirty="0" smtClean="0">
                <a:latin typeface="Droid Serif"/>
                <a:ea typeface="Droid Serif"/>
                <a:cs typeface="Droid Serif"/>
                <a:sym typeface="Droid Serif"/>
              </a:rPr>
              <a:t>!</a:t>
            </a:r>
            <a:endParaRPr lang="en" sz="2700" dirty="0">
              <a:solidFill>
                <a:srgbClr val="000000"/>
              </a:solidFill>
              <a:latin typeface="Droid Serif"/>
              <a:ea typeface="Droid Serif"/>
              <a:cs typeface="Droid Serif"/>
              <a:sym typeface="Droid Serif"/>
            </a:endParaRPr>
          </a:p>
        </p:txBody>
      </p:sp>
      <p:sp>
        <p:nvSpPr>
          <p:cNvPr id="593" name="Shape 593"/>
          <p:cNvSpPr txBox="1">
            <a:spLocks noGrp="1"/>
          </p:cNvSpPr>
          <p:nvPr>
            <p:ph type="subTitle" idx="4294967295"/>
          </p:nvPr>
        </p:nvSpPr>
        <p:spPr>
          <a:xfrm>
            <a:off x="3372450" y="6399901"/>
            <a:ext cx="5623200" cy="381899"/>
          </a:xfrm>
          <a:prstGeom prst="rect">
            <a:avLst/>
          </a:prstGeom>
        </p:spPr>
        <p:txBody>
          <a:bodyPr lIns="91425" tIns="91425" rIns="91425" bIns="91425" anchor="ctr" anchorCtr="0">
            <a:noAutofit/>
          </a:bodyPr>
          <a:lstStyle/>
          <a:p>
            <a:pPr lvl="0" algn="r" rtl="0">
              <a:spcBef>
                <a:spcPts val="0"/>
              </a:spcBef>
              <a:buNone/>
            </a:pPr>
            <a:r>
              <a:rPr lang="en" i="1" dirty="0">
                <a:solidFill>
                  <a:srgbClr val="B7B7B7"/>
                </a:solidFill>
                <a:latin typeface="Droid Serif"/>
                <a:ea typeface="Droid Serif"/>
                <a:cs typeface="Droid Serif"/>
                <a:sym typeface="Droid Serif"/>
              </a:rPr>
              <a:t>could these </a:t>
            </a:r>
            <a:r>
              <a:rPr lang="en" i="1" dirty="0" smtClean="0">
                <a:solidFill>
                  <a:srgbClr val="B7B7B7"/>
                </a:solidFill>
                <a:latin typeface="Droid Serif"/>
                <a:ea typeface="Droid Serif"/>
                <a:cs typeface="Droid Serif"/>
                <a:sym typeface="Droid Serif"/>
              </a:rPr>
              <a:t>activities be </a:t>
            </a:r>
            <a:r>
              <a:rPr lang="en" i="1" dirty="0" smtClean="0">
                <a:solidFill>
                  <a:srgbClr val="B7B7B7"/>
                </a:solidFill>
                <a:latin typeface="Droid Serif"/>
                <a:ea typeface="Droid Serif"/>
                <a:cs typeface="Droid Serif"/>
                <a:sym typeface="Droid Serif"/>
              </a:rPr>
              <a:t>made to work </a:t>
            </a:r>
            <a:r>
              <a:rPr lang="en" i="1" dirty="0">
                <a:solidFill>
                  <a:srgbClr val="B7B7B7"/>
                </a:solidFill>
                <a:latin typeface="Droid Serif"/>
                <a:ea typeface="Droid Serif"/>
                <a:cs typeface="Droid Serif"/>
                <a:sym typeface="Droid Serif"/>
              </a:rPr>
              <a:t>with </a:t>
            </a:r>
            <a:r>
              <a:rPr lang="en" i="1" dirty="0" smtClean="0">
                <a:solidFill>
                  <a:srgbClr val="B7B7B7"/>
                </a:solidFill>
                <a:latin typeface="Droid Serif"/>
                <a:ea typeface="Droid Serif"/>
                <a:cs typeface="Droid Serif"/>
                <a:sym typeface="Droid Serif"/>
              </a:rPr>
              <a:t>your students?</a:t>
            </a:r>
            <a:endParaRPr lang="en" i="1" dirty="0">
              <a:solidFill>
                <a:srgbClr val="B7B7B7"/>
              </a:solidFill>
              <a:latin typeface="Droid Serif"/>
              <a:ea typeface="Droid Serif"/>
              <a:cs typeface="Droid Serif"/>
              <a:sym typeface="Droid Serif"/>
            </a:endParaRPr>
          </a:p>
        </p:txBody>
      </p:sp>
    </p:spTree>
    <p:extLst>
      <p:ext uri="{BB962C8B-B14F-4D97-AF65-F5344CB8AC3E}">
        <p14:creationId xmlns:p14="http://schemas.microsoft.com/office/powerpoint/2010/main" val="3543989564"/>
      </p:ext>
    </p:extLst>
  </p:cSld>
  <p:clrMapOvr>
    <a:masterClrMapping/>
  </p:clrMapOvr>
  <p:transition spd="slow">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session</a:t>
            </a:r>
            <a:endParaRPr lang="en-US" sz="4200" dirty="0">
              <a:latin typeface="Droid Serif"/>
              <a:ea typeface="Droid Serif"/>
              <a:cs typeface="Droid Serif"/>
              <a:sym typeface="Droid Serif"/>
            </a:endParaRPr>
          </a:p>
        </p:txBody>
      </p:sp>
      <p:sp>
        <p:nvSpPr>
          <p:cNvPr id="2" name="TextBox 1"/>
          <p:cNvSpPr txBox="1"/>
          <p:nvPr/>
        </p:nvSpPr>
        <p:spPr>
          <a:xfrm>
            <a:off x="838201" y="1746477"/>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first</a:t>
            </a:r>
            <a:r>
              <a:rPr lang="en-US" sz="3200" dirty="0" smtClean="0">
                <a:latin typeface="Cambria" panose="02040503050406030204" pitchFamily="18" charset="0"/>
              </a:rPr>
              <a:t>:       </a:t>
            </a:r>
            <a:r>
              <a:rPr lang="en-US" sz="3200" dirty="0" err="1" smtClean="0">
                <a:latin typeface="Cambria" panose="02040503050406030204" pitchFamily="18" charset="0"/>
              </a:rPr>
              <a:t>WhyCS</a:t>
            </a:r>
            <a:r>
              <a:rPr lang="en-US" sz="3200" i="1" dirty="0" smtClean="0">
                <a:latin typeface="Cambria" panose="02040503050406030204" pitchFamily="18" charset="0"/>
              </a:rPr>
              <a:t>?  ~ seeing, </a:t>
            </a:r>
            <a:r>
              <a:rPr lang="en-US" sz="3200" b="1" i="1" dirty="0" smtClean="0">
                <a:latin typeface="Cambria" panose="02040503050406030204" pitchFamily="18" charset="0"/>
              </a:rPr>
              <a:t>better</a:t>
            </a:r>
            <a:r>
              <a:rPr lang="en-US" sz="3200" i="1" dirty="0" smtClean="0">
                <a:latin typeface="Cambria" panose="02040503050406030204" pitchFamily="18" charset="0"/>
              </a:rPr>
              <a:t>…</a:t>
            </a:r>
            <a:endParaRPr lang="en-US" sz="3200" i="1" dirty="0">
              <a:latin typeface="Cambria" panose="02040503050406030204" pitchFamily="18" charset="0"/>
            </a:endParaRPr>
          </a:p>
        </p:txBody>
      </p:sp>
      <p:sp>
        <p:nvSpPr>
          <p:cNvPr id="8" name="TextBox 7"/>
          <p:cNvSpPr txBox="1"/>
          <p:nvPr/>
        </p:nvSpPr>
        <p:spPr>
          <a:xfrm>
            <a:off x="829963" y="3190156"/>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then</a:t>
            </a:r>
            <a:r>
              <a:rPr lang="en-US" sz="3200" dirty="0" smtClean="0">
                <a:latin typeface="Cambria" panose="02040503050406030204" pitchFamily="18" charset="0"/>
              </a:rPr>
              <a:t>:       adding hardware…</a:t>
            </a:r>
            <a:endParaRPr lang="en-US" sz="3200" dirty="0">
              <a:latin typeface="Cambria" panose="02040503050406030204" pitchFamily="18" charset="0"/>
            </a:endParaRPr>
          </a:p>
        </p:txBody>
      </p:sp>
      <p:sp>
        <p:nvSpPr>
          <p:cNvPr id="9" name="TextBox 8"/>
          <p:cNvSpPr txBox="1"/>
          <p:nvPr/>
        </p:nvSpPr>
        <p:spPr>
          <a:xfrm>
            <a:off x="823785" y="4825425"/>
            <a:ext cx="7634415"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@3:00</a:t>
            </a:r>
            <a:r>
              <a:rPr lang="en-US" sz="3200" dirty="0" smtClean="0">
                <a:latin typeface="Cambria" panose="02040503050406030204" pitchFamily="18" charset="0"/>
              </a:rPr>
              <a:t>:    wrap-up chat (teams)</a:t>
            </a:r>
            <a:endParaRPr lang="en-US" sz="3200" dirty="0">
              <a:latin typeface="Cambria" panose="02040503050406030204" pitchFamily="18" charset="0"/>
            </a:endParaRPr>
          </a:p>
        </p:txBody>
      </p:sp>
      <p:sp>
        <p:nvSpPr>
          <p:cNvPr id="3" name="Rectangle 2"/>
          <p:cNvSpPr/>
          <p:nvPr/>
        </p:nvSpPr>
        <p:spPr>
          <a:xfrm>
            <a:off x="2438400" y="3733800"/>
            <a:ext cx="2951449" cy="415498"/>
          </a:xfrm>
          <a:prstGeom prst="rect">
            <a:avLst/>
          </a:prstGeom>
        </p:spPr>
        <p:txBody>
          <a:bodyPr wrap="none">
            <a:spAutoFit/>
          </a:bodyPr>
          <a:lstStyle/>
          <a:p>
            <a:r>
              <a:rPr lang="en-US" sz="2100" i="1" dirty="0" smtClean="0">
                <a:latin typeface="Cambria" panose="02040503050406030204" pitchFamily="18" charset="0"/>
              </a:rPr>
              <a:t>to blocks-based software</a:t>
            </a:r>
            <a:endParaRPr lang="en-US" sz="2100" i="1" dirty="0"/>
          </a:p>
        </p:txBody>
      </p:sp>
    </p:spTree>
    <p:extLst>
      <p:ext uri="{BB962C8B-B14F-4D97-AF65-F5344CB8AC3E}">
        <p14:creationId xmlns:p14="http://schemas.microsoft.com/office/powerpoint/2010/main" val="1854377317"/>
      </p:ext>
    </p:extLst>
  </p:cSld>
  <p:clrMapOvr>
    <a:masterClrMapping/>
  </p:clrMapOvr>
  <p:transition spd="slow">
    <p:cu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90"/>
          <a:stretch/>
        </p:blipFill>
        <p:spPr>
          <a:xfrm>
            <a:off x="228600" y="1371600"/>
            <a:ext cx="8763000" cy="4715312"/>
          </a:xfrm>
          <a:prstGeom prst="rect">
            <a:avLst/>
          </a:prstGeom>
        </p:spPr>
      </p:pic>
      <p:sp>
        <p:nvSpPr>
          <p:cNvPr id="3" name="Right Arrow 2"/>
          <p:cNvSpPr/>
          <p:nvPr/>
        </p:nvSpPr>
        <p:spPr>
          <a:xfrm rot="10800000">
            <a:off x="1066800" y="1961636"/>
            <a:ext cx="1066800" cy="6858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83113018"/>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5" y="1309625"/>
            <a:ext cx="9017875" cy="1204975"/>
          </a:xfrm>
          <a:prstGeom prst="rect">
            <a:avLst/>
          </a:prstGeom>
        </p:spPr>
      </p:pic>
      <p:sp>
        <p:nvSpPr>
          <p:cNvPr id="16386" name="Text Box 5"/>
          <p:cNvSpPr txBox="1">
            <a:spLocks noChangeArrowheads="1"/>
          </p:cNvSpPr>
          <p:nvPr/>
        </p:nvSpPr>
        <p:spPr bwMode="auto">
          <a:xfrm>
            <a:off x="7620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4000" kern="1200" dirty="0" smtClean="0">
                <a:solidFill>
                  <a:srgbClr val="000000"/>
                </a:solidFill>
                <a:latin typeface="Cambria" pitchFamily="18" charset="0"/>
              </a:rPr>
              <a:t>Two recent emails…</a:t>
            </a:r>
            <a:endParaRPr lang="en-US" altLang="en-US" sz="4000" kern="1200" dirty="0">
              <a:solidFill>
                <a:srgbClr val="000000"/>
              </a:solidFill>
              <a:latin typeface="Cambria" pitchFamily="18" charset="0"/>
            </a:endParaRPr>
          </a:p>
        </p:txBody>
      </p:sp>
      <p:sp>
        <p:nvSpPr>
          <p:cNvPr id="12" name="Text Box 5"/>
          <p:cNvSpPr txBox="1">
            <a:spLocks noChangeArrowheads="1"/>
          </p:cNvSpPr>
          <p:nvPr/>
        </p:nvSpPr>
        <p:spPr bwMode="auto">
          <a:xfrm>
            <a:off x="762000" y="6096000"/>
            <a:ext cx="76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2800" kern="1200" dirty="0" smtClean="0">
                <a:solidFill>
                  <a:srgbClr val="000000"/>
                </a:solidFill>
                <a:latin typeface="Cambria" pitchFamily="18" charset="0"/>
              </a:rPr>
              <a:t>Which one is the </a:t>
            </a:r>
            <a:r>
              <a:rPr lang="en-US" altLang="en-US" sz="2800" b="1" i="1" kern="1200" dirty="0" smtClean="0">
                <a:solidFill>
                  <a:srgbClr val="000000"/>
                </a:solidFill>
                <a:latin typeface="Cambria" pitchFamily="18" charset="0"/>
              </a:rPr>
              <a:t>more challenging </a:t>
            </a:r>
            <a:r>
              <a:rPr lang="en-US" altLang="en-US" sz="2800" kern="1200" dirty="0" smtClean="0">
                <a:solidFill>
                  <a:srgbClr val="000000"/>
                </a:solidFill>
                <a:latin typeface="Cambria" pitchFamily="18" charset="0"/>
              </a:rPr>
              <a:t>algorithm?</a:t>
            </a:r>
            <a:endParaRPr lang="en-US" altLang="en-US" sz="2800" kern="1200" dirty="0">
              <a:solidFill>
                <a:srgbClr val="000000"/>
              </a:solidFill>
              <a:latin typeface="Cambria"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413000"/>
            <a:ext cx="12192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5" y="4724400"/>
            <a:ext cx="9017875" cy="838200"/>
          </a:xfrm>
          <a:prstGeom prst="rect">
            <a:avLst/>
          </a:prstGeom>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521075"/>
            <a:ext cx="11906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0572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3" name="Picture 2"/>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296" t="7296" r="12470" b="11687"/>
          <a:stretch/>
        </p:blipFill>
        <p:spPr>
          <a:xfrm>
            <a:off x="314243" y="304800"/>
            <a:ext cx="8448757" cy="6319543"/>
          </a:xfrm>
          <a:prstGeom prst="rect">
            <a:avLst/>
          </a:prstGeom>
        </p:spPr>
      </p:pic>
      <p:sp>
        <p:nvSpPr>
          <p:cNvPr id="4" name="Shape 688"/>
          <p:cNvSpPr txBox="1">
            <a:spLocks/>
          </p:cNvSpPr>
          <p:nvPr/>
        </p:nvSpPr>
        <p:spPr>
          <a:xfrm>
            <a:off x="76200" y="0"/>
            <a:ext cx="4452551" cy="9144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l"/>
            <a:r>
              <a:rPr lang="en-US" sz="4800" b="1" i="1" dirty="0" smtClean="0">
                <a:latin typeface="Droid Serif"/>
                <a:ea typeface="Droid Serif"/>
                <a:cs typeface="Droid Serif"/>
                <a:sym typeface="Droid Serif"/>
              </a:rPr>
              <a:t>Lunch</a:t>
            </a:r>
            <a:endParaRPr lang="en-US" sz="4800" dirty="0">
              <a:latin typeface="Droid Serif"/>
              <a:ea typeface="Droid Serif"/>
              <a:cs typeface="Droid Serif"/>
              <a:sym typeface="Droid Serif"/>
            </a:endParaRPr>
          </a:p>
        </p:txBody>
      </p:sp>
      <p:sp>
        <p:nvSpPr>
          <p:cNvPr id="2" name="TextBox 1"/>
          <p:cNvSpPr txBox="1"/>
          <p:nvPr/>
        </p:nvSpPr>
        <p:spPr>
          <a:xfrm>
            <a:off x="7315200" y="43190"/>
            <a:ext cx="1600200" cy="523220"/>
          </a:xfrm>
          <a:prstGeom prst="rect">
            <a:avLst/>
          </a:prstGeom>
          <a:solidFill>
            <a:srgbClr val="CCFFCC"/>
          </a:solidFill>
        </p:spPr>
        <p:txBody>
          <a:bodyPr wrap="square" rtlCol="0">
            <a:spAutoFit/>
          </a:bodyPr>
          <a:lstStyle/>
          <a:p>
            <a:pPr algn="ctr"/>
            <a:r>
              <a:rPr lang="en-US" sz="2800" dirty="0" smtClean="0">
                <a:latin typeface="Cambria" panose="02040503050406030204" pitchFamily="18" charset="0"/>
              </a:rPr>
              <a:t>Today</a:t>
            </a:r>
            <a:endParaRPr lang="en-US" sz="2800" dirty="0">
              <a:latin typeface="Cambria" panose="02040503050406030204" pitchFamily="18" charset="0"/>
            </a:endParaRPr>
          </a:p>
        </p:txBody>
      </p:sp>
      <p:sp>
        <p:nvSpPr>
          <p:cNvPr id="8" name="TextBox 7"/>
          <p:cNvSpPr txBox="1"/>
          <p:nvPr/>
        </p:nvSpPr>
        <p:spPr>
          <a:xfrm>
            <a:off x="7334040" y="6295269"/>
            <a:ext cx="1600200" cy="523220"/>
          </a:xfrm>
          <a:prstGeom prst="rect">
            <a:avLst/>
          </a:prstGeom>
          <a:solidFill>
            <a:schemeClr val="bg1"/>
          </a:solidFill>
        </p:spPr>
        <p:txBody>
          <a:bodyPr wrap="square" rtlCol="0">
            <a:spAutoFit/>
          </a:bodyPr>
          <a:lstStyle/>
          <a:p>
            <a:pPr algn="ctr"/>
            <a:r>
              <a:rPr lang="en-US" sz="2800" dirty="0" smtClean="0">
                <a:latin typeface="Cambria" panose="02040503050406030204" pitchFamily="18" charset="0"/>
              </a:rPr>
              <a:t>&amp; Friday</a:t>
            </a:r>
            <a:endParaRPr lang="en-US" sz="2800" dirty="0">
              <a:latin typeface="Cambria" panose="02040503050406030204" pitchFamily="18" charset="0"/>
            </a:endParaRPr>
          </a:p>
        </p:txBody>
      </p:sp>
    </p:spTree>
    <p:extLst>
      <p:ext uri="{BB962C8B-B14F-4D97-AF65-F5344CB8AC3E}">
        <p14:creationId xmlns:p14="http://schemas.microsoft.com/office/powerpoint/2010/main" val="3535572387"/>
      </p:ext>
    </p:extLst>
  </p:cSld>
  <p:clrMapOvr>
    <a:masterClrMapping/>
  </p:clrMapOvr>
  <p:transition spd="slow">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457200" y="751679"/>
            <a:ext cx="8229600" cy="4012499"/>
          </a:xfrm>
          <a:prstGeom prst="rect">
            <a:avLst/>
          </a:prstGeom>
        </p:spPr>
        <p:txBody>
          <a:bodyPr lIns="91425" tIns="91425" rIns="91425" bIns="91425" anchor="t" anchorCtr="0">
            <a:noAutofit/>
          </a:bodyPr>
          <a:lstStyle/>
          <a:p>
            <a:pPr lvl="0" rtl="0">
              <a:spcBef>
                <a:spcPts val="0"/>
              </a:spcBef>
              <a:buNone/>
            </a:pPr>
            <a:r>
              <a:rPr lang="en"/>
              <a:t>Maker Movement</a:t>
            </a:r>
          </a:p>
          <a:p>
            <a:pPr>
              <a:spcBef>
                <a:spcPts val="0"/>
              </a:spcBef>
              <a:buNone/>
            </a:pPr>
            <a:r>
              <a:rPr lang="en"/>
              <a:t>101</a:t>
            </a:r>
          </a:p>
        </p:txBody>
      </p:sp>
      <p:sp>
        <p:nvSpPr>
          <p:cNvPr id="32" name="Shape 32"/>
          <p:cNvSpPr txBox="1">
            <a:spLocks noGrp="1"/>
          </p:cNvSpPr>
          <p:nvPr>
            <p:ph type="subTitle" idx="1"/>
          </p:nvPr>
        </p:nvSpPr>
        <p:spPr>
          <a:xfrm>
            <a:off x="457200" y="4955189"/>
            <a:ext cx="8229600" cy="1643400"/>
          </a:xfrm>
          <a:prstGeom prst="rect">
            <a:avLst/>
          </a:prstGeom>
        </p:spPr>
        <p:txBody>
          <a:bodyPr lIns="91425" tIns="91425" rIns="91425" bIns="91425" anchor="t" anchorCtr="0">
            <a:noAutofit/>
          </a:bodyPr>
          <a:lstStyle/>
          <a:p>
            <a:pPr lvl="0" rtl="0">
              <a:spcBef>
                <a:spcPts val="0"/>
              </a:spcBef>
              <a:buNone/>
            </a:pPr>
            <a:r>
              <a:rPr lang="en"/>
              <a:t>MakerState</a:t>
            </a:r>
          </a:p>
          <a:p>
            <a:pPr>
              <a:spcBef>
                <a:spcPts val="0"/>
              </a:spcBef>
              <a:buNone/>
            </a:pPr>
            <a:r>
              <a:rPr lang="en"/>
              <a:t>Jenna deBoisblanc</a:t>
            </a:r>
          </a:p>
        </p:txBody>
      </p:sp>
      <p:pic>
        <p:nvPicPr>
          <p:cNvPr id="33" name="Shape 33"/>
          <p:cNvPicPr preferRelativeResize="0"/>
          <p:nvPr/>
        </p:nvPicPr>
        <p:blipFill>
          <a:blip r:embed="rId3">
            <a:alphaModFix/>
          </a:blip>
          <a:stretch>
            <a:fillRect/>
          </a:stretch>
        </p:blipFill>
        <p:spPr>
          <a:xfrm>
            <a:off x="4669450" y="2103775"/>
            <a:ext cx="3175249" cy="2442899"/>
          </a:xfrm>
          <a:prstGeom prst="rect">
            <a:avLst/>
          </a:prstGeom>
          <a:noFill/>
          <a:ln>
            <a:noFill/>
          </a:ln>
        </p:spPr>
      </p:pic>
    </p:spTree>
    <p:extLst>
      <p:ext uri="{BB962C8B-B14F-4D97-AF65-F5344CB8AC3E}">
        <p14:creationId xmlns:p14="http://schemas.microsoft.com/office/powerpoint/2010/main" val="3534968853"/>
      </p:ext>
    </p:extLst>
  </p:cSld>
  <p:clrMapOvr>
    <a:masterClrMapping/>
  </p:clrMapOvr>
  <p:transition spd="slow">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What is the Maker Movement?</a:t>
            </a:r>
          </a:p>
        </p:txBody>
      </p:sp>
      <p:sp>
        <p:nvSpPr>
          <p:cNvPr id="39" name="Shape 3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lgn="ctr" rtl="0">
              <a:spcBef>
                <a:spcPts val="0"/>
              </a:spcBef>
              <a:buNone/>
            </a:pPr>
            <a:endParaRPr sz="4800" b="1"/>
          </a:p>
          <a:p>
            <a:pPr lvl="0" algn="ctr" rtl="0">
              <a:spcBef>
                <a:spcPts val="0"/>
              </a:spcBef>
              <a:buClr>
                <a:srgbClr val="000000"/>
              </a:buClr>
              <a:buSzPct val="25000"/>
              <a:buFont typeface="Arial"/>
              <a:buNone/>
            </a:pPr>
            <a:r>
              <a:rPr lang="en" sz="4800" b="1"/>
              <a:t>“third industrial revolution”</a:t>
            </a:r>
          </a:p>
          <a:p>
            <a:pPr lvl="0" algn="ctr" rtl="0">
              <a:spcBef>
                <a:spcPts val="0"/>
              </a:spcBef>
              <a:buNone/>
            </a:pPr>
            <a:endParaRPr sz="4800" b="1"/>
          </a:p>
          <a:p>
            <a:pPr lvl="0" algn="ctr">
              <a:spcBef>
                <a:spcPts val="0"/>
              </a:spcBef>
              <a:buClr>
                <a:srgbClr val="000000"/>
              </a:buClr>
              <a:buSzPct val="25000"/>
              <a:buFont typeface="Arial"/>
              <a:buNone/>
            </a:pPr>
            <a:r>
              <a:rPr lang="en" sz="4800" b="1"/>
              <a:t>“everyone a maker”</a:t>
            </a:r>
          </a:p>
        </p:txBody>
      </p:sp>
    </p:spTree>
    <p:extLst>
      <p:ext uri="{BB962C8B-B14F-4D97-AF65-F5344CB8AC3E}">
        <p14:creationId xmlns:p14="http://schemas.microsoft.com/office/powerpoint/2010/main" val="1047921188"/>
      </p:ext>
    </p:extLst>
  </p:cSld>
  <p:clrMapOvr>
    <a:masterClrMapping/>
  </p:clrMapOvr>
  <p:transition spd="slow">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Makerspaces or hackerspaces</a:t>
            </a:r>
          </a:p>
        </p:txBody>
      </p:sp>
      <p:sp>
        <p:nvSpPr>
          <p:cNvPr id="45" name="Shape 4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46" name="Shape 46"/>
          <p:cNvPicPr preferRelativeResize="0"/>
          <p:nvPr/>
        </p:nvPicPr>
        <p:blipFill>
          <a:blip r:embed="rId3">
            <a:alphaModFix/>
          </a:blip>
          <a:stretch>
            <a:fillRect/>
          </a:stretch>
        </p:blipFill>
        <p:spPr>
          <a:xfrm>
            <a:off x="762000" y="1654774"/>
            <a:ext cx="7456209" cy="4967699"/>
          </a:xfrm>
          <a:prstGeom prst="rect">
            <a:avLst/>
          </a:prstGeom>
          <a:noFill/>
          <a:ln>
            <a:noFill/>
          </a:ln>
        </p:spPr>
      </p:pic>
    </p:spTree>
    <p:extLst>
      <p:ext uri="{BB962C8B-B14F-4D97-AF65-F5344CB8AC3E}">
        <p14:creationId xmlns:p14="http://schemas.microsoft.com/office/powerpoint/2010/main" val="3256335801"/>
      </p:ext>
    </p:extLst>
  </p:cSld>
  <p:clrMapOvr>
    <a:masterClrMapping/>
  </p:clrMapOvr>
  <p:transition spd="slow">
    <p:cu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Maker Faire</a:t>
            </a:r>
          </a:p>
        </p:txBody>
      </p:sp>
      <p:sp>
        <p:nvSpPr>
          <p:cNvPr id="52" name="Shape 5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sz="1100">
              <a:solidFill>
                <a:srgbClr val="252525"/>
              </a:solidFill>
            </a:endParaRPr>
          </a:p>
          <a:p>
            <a:pPr lvl="0" rtl="0">
              <a:spcBef>
                <a:spcPts val="0"/>
              </a:spcBef>
              <a:buNone/>
            </a:pPr>
            <a:endParaRPr sz="1000">
              <a:solidFill>
                <a:srgbClr val="000000"/>
              </a:solidFill>
            </a:endParaRPr>
          </a:p>
          <a:p>
            <a:pPr lvl="0" rtl="0">
              <a:spcBef>
                <a:spcPts val="0"/>
              </a:spcBef>
              <a:buNone/>
            </a:pPr>
            <a:endParaRPr sz="1000">
              <a:solidFill>
                <a:srgbClr val="000000"/>
              </a:solidFill>
            </a:endParaRPr>
          </a:p>
        </p:txBody>
      </p:sp>
      <p:pic>
        <p:nvPicPr>
          <p:cNvPr id="53" name="Shape 53"/>
          <p:cNvPicPr preferRelativeResize="0"/>
          <p:nvPr/>
        </p:nvPicPr>
        <p:blipFill>
          <a:blip r:embed="rId3">
            <a:alphaModFix/>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25295151"/>
      </p:ext>
    </p:extLst>
  </p:cSld>
  <p:clrMapOvr>
    <a:masterClrMapping/>
  </p:clrMapOvr>
  <p:transition spd="slow">
    <p:cu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Tools</a:t>
            </a:r>
          </a:p>
        </p:txBody>
      </p:sp>
      <p:sp>
        <p:nvSpPr>
          <p:cNvPr id="59" name="Shape 59"/>
          <p:cNvSpPr txBox="1">
            <a:spLocks noGrp="1"/>
          </p:cNvSpPr>
          <p:nvPr>
            <p:ph type="body" idx="1"/>
          </p:nvPr>
        </p:nvSpPr>
        <p:spPr>
          <a:xfrm>
            <a:off x="457200" y="1718000"/>
            <a:ext cx="8229600" cy="4967700"/>
          </a:xfrm>
          <a:prstGeom prst="rect">
            <a:avLst/>
          </a:prstGeom>
        </p:spPr>
        <p:txBody>
          <a:bodyPr lIns="91425" tIns="91425" rIns="91425" bIns="91425" anchor="t" anchorCtr="0">
            <a:noAutofit/>
          </a:bodyPr>
          <a:lstStyle/>
          <a:p>
            <a:pPr lvl="0" rtl="0">
              <a:spcBef>
                <a:spcPts val="0"/>
              </a:spcBef>
              <a:buClr>
                <a:srgbClr val="000000"/>
              </a:buClr>
              <a:buFont typeface="Arial"/>
              <a:buNone/>
            </a:pPr>
            <a:endParaRPr/>
          </a:p>
          <a:p>
            <a:pPr marL="457200" lvl="0" indent="-419100" rtl="0">
              <a:spcBef>
                <a:spcPts val="0"/>
              </a:spcBef>
              <a:buClr>
                <a:schemeClr val="dk1"/>
              </a:buClr>
              <a:buSzPct val="83333"/>
              <a:buFont typeface="Arial"/>
              <a:buChar char="●"/>
            </a:pPr>
            <a:r>
              <a:rPr lang="en" sz="3600"/>
              <a:t>3D printers</a:t>
            </a:r>
          </a:p>
          <a:p>
            <a:pPr marL="457200" lvl="0" indent="-457200" rtl="0">
              <a:spcBef>
                <a:spcPts val="0"/>
              </a:spcBef>
              <a:buClr>
                <a:schemeClr val="dk1"/>
              </a:buClr>
              <a:buSzPct val="100000"/>
              <a:buFont typeface="Arial"/>
              <a:buChar char="●"/>
            </a:pPr>
            <a:r>
              <a:rPr lang="en" sz="3600"/>
              <a:t>laser cutters</a:t>
            </a:r>
          </a:p>
          <a:p>
            <a:pPr marL="457200" lvl="0" indent="-457200" rtl="0">
              <a:spcBef>
                <a:spcPts val="0"/>
              </a:spcBef>
              <a:buClr>
                <a:schemeClr val="dk1"/>
              </a:buClr>
              <a:buSzPct val="100000"/>
              <a:buFont typeface="Arial"/>
              <a:buChar char="●"/>
            </a:pPr>
            <a:r>
              <a:rPr lang="en" sz="3600"/>
              <a:t>CNC machines</a:t>
            </a:r>
          </a:p>
          <a:p>
            <a:pPr marL="457200" lvl="0" indent="-419100" rtl="0">
              <a:spcBef>
                <a:spcPts val="0"/>
              </a:spcBef>
              <a:buClr>
                <a:schemeClr val="dk1"/>
              </a:buClr>
              <a:buSzPct val="83333"/>
              <a:buFont typeface="Arial"/>
              <a:buChar char="●"/>
            </a:pPr>
            <a:r>
              <a:rPr lang="en" sz="3600"/>
              <a:t>Arduinos</a:t>
            </a:r>
          </a:p>
          <a:p>
            <a:pPr marL="457200" lvl="0" indent="-457200">
              <a:spcBef>
                <a:spcPts val="0"/>
              </a:spcBef>
              <a:buClr>
                <a:schemeClr val="dk1"/>
              </a:buClr>
              <a:buSzPct val="100000"/>
              <a:buFont typeface="Arial"/>
              <a:buChar char="●"/>
            </a:pPr>
            <a:r>
              <a:rPr lang="en" sz="3600"/>
              <a:t>Raspberry Pis</a:t>
            </a:r>
          </a:p>
        </p:txBody>
      </p:sp>
      <p:pic>
        <p:nvPicPr>
          <p:cNvPr id="60" name="Shape 60"/>
          <p:cNvPicPr preferRelativeResize="0"/>
          <p:nvPr/>
        </p:nvPicPr>
        <p:blipFill>
          <a:blip r:embed="rId3">
            <a:alphaModFix/>
          </a:blip>
          <a:stretch>
            <a:fillRect/>
          </a:stretch>
        </p:blipFill>
        <p:spPr>
          <a:xfrm>
            <a:off x="4364175" y="2217850"/>
            <a:ext cx="4435750" cy="3405299"/>
          </a:xfrm>
          <a:prstGeom prst="rect">
            <a:avLst/>
          </a:prstGeom>
          <a:noFill/>
          <a:ln>
            <a:noFill/>
          </a:ln>
        </p:spPr>
      </p:pic>
    </p:spTree>
    <p:extLst>
      <p:ext uri="{BB962C8B-B14F-4D97-AF65-F5344CB8AC3E}">
        <p14:creationId xmlns:p14="http://schemas.microsoft.com/office/powerpoint/2010/main" val="1124888039"/>
      </p:ext>
    </p:extLst>
  </p:cSld>
  <p:clrMapOvr>
    <a:masterClrMapping/>
  </p:clrMapOvr>
  <p:transition spd="slow">
    <p:cu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3D Printing</a:t>
            </a:r>
          </a:p>
        </p:txBody>
      </p:sp>
      <p:pic>
        <p:nvPicPr>
          <p:cNvPr id="66" name="Shape 66"/>
          <p:cNvPicPr preferRelativeResize="0"/>
          <p:nvPr/>
        </p:nvPicPr>
        <p:blipFill>
          <a:blip r:embed="rId3">
            <a:alphaModFix/>
          </a:blip>
          <a:stretch>
            <a:fillRect/>
          </a:stretch>
        </p:blipFill>
        <p:spPr>
          <a:xfrm>
            <a:off x="879399" y="1676397"/>
            <a:ext cx="7313850" cy="4878300"/>
          </a:xfrm>
          <a:prstGeom prst="rect">
            <a:avLst/>
          </a:prstGeom>
          <a:noFill/>
          <a:ln>
            <a:noFill/>
          </a:ln>
        </p:spPr>
      </p:pic>
    </p:spTree>
    <p:extLst>
      <p:ext uri="{BB962C8B-B14F-4D97-AF65-F5344CB8AC3E}">
        <p14:creationId xmlns:p14="http://schemas.microsoft.com/office/powerpoint/2010/main" val="2384530331"/>
      </p:ext>
    </p:extLst>
  </p:cSld>
  <p:clrMapOvr>
    <a:masterClrMapping/>
  </p:clrMapOvr>
  <p:transition spd="slow">
    <p:cu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3D printed record</a:t>
            </a:r>
          </a:p>
        </p:txBody>
      </p:sp>
      <p:sp>
        <p:nvSpPr>
          <p:cNvPr id="72" name="Shape 7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73" name="Shape 73"/>
          <p:cNvPicPr preferRelativeResize="0"/>
          <p:nvPr/>
        </p:nvPicPr>
        <p:blipFill>
          <a:blip r:embed="rId3">
            <a:alphaModFix/>
          </a:blip>
          <a:stretch>
            <a:fillRect/>
          </a:stretch>
        </p:blipFill>
        <p:spPr>
          <a:xfrm>
            <a:off x="1619250" y="2112375"/>
            <a:ext cx="5905500" cy="3943350"/>
          </a:xfrm>
          <a:prstGeom prst="rect">
            <a:avLst/>
          </a:prstGeom>
          <a:noFill/>
          <a:ln>
            <a:noFill/>
          </a:ln>
        </p:spPr>
      </p:pic>
    </p:spTree>
    <p:extLst>
      <p:ext uri="{BB962C8B-B14F-4D97-AF65-F5344CB8AC3E}">
        <p14:creationId xmlns:p14="http://schemas.microsoft.com/office/powerpoint/2010/main" val="2126445263"/>
      </p:ext>
    </p:extLst>
  </p:cSld>
  <p:clrMapOvr>
    <a:masterClrMapping/>
  </p:clrMapOvr>
  <p:transition spd="slow">
    <p:cu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Arduinos</a:t>
            </a:r>
          </a:p>
        </p:txBody>
      </p:sp>
      <p:sp>
        <p:nvSpPr>
          <p:cNvPr id="79" name="Shape 7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open-source tools for building electronics projects</a:t>
            </a:r>
          </a:p>
          <a:p>
            <a:pPr lvl="0" rtl="0">
              <a:spcBef>
                <a:spcPts val="0"/>
              </a:spcBef>
              <a:buNone/>
            </a:pPr>
            <a:r>
              <a:rPr lang="en"/>
              <a:t>	- hardware</a:t>
            </a:r>
          </a:p>
          <a:p>
            <a:pPr lvl="0">
              <a:spcBef>
                <a:spcPts val="0"/>
              </a:spcBef>
              <a:buNone/>
            </a:pPr>
            <a:r>
              <a:rPr lang="en"/>
              <a:t>	- software</a:t>
            </a:r>
          </a:p>
        </p:txBody>
      </p:sp>
      <p:pic>
        <p:nvPicPr>
          <p:cNvPr id="80" name="Shape 80"/>
          <p:cNvPicPr preferRelativeResize="0"/>
          <p:nvPr/>
        </p:nvPicPr>
        <p:blipFill>
          <a:blip r:embed="rId3">
            <a:alphaModFix/>
          </a:blip>
          <a:stretch>
            <a:fillRect/>
          </a:stretch>
        </p:blipFill>
        <p:spPr>
          <a:xfrm>
            <a:off x="457193" y="3734975"/>
            <a:ext cx="3941375" cy="2960025"/>
          </a:xfrm>
          <a:prstGeom prst="rect">
            <a:avLst/>
          </a:prstGeom>
          <a:noFill/>
          <a:ln>
            <a:noFill/>
          </a:ln>
        </p:spPr>
      </p:pic>
      <p:pic>
        <p:nvPicPr>
          <p:cNvPr id="81" name="Shape 81"/>
          <p:cNvPicPr preferRelativeResize="0"/>
          <p:nvPr/>
        </p:nvPicPr>
        <p:blipFill>
          <a:blip r:embed="rId4">
            <a:alphaModFix/>
          </a:blip>
          <a:stretch>
            <a:fillRect/>
          </a:stretch>
        </p:blipFill>
        <p:spPr>
          <a:xfrm>
            <a:off x="4849875" y="2447150"/>
            <a:ext cx="3800249" cy="4044550"/>
          </a:xfrm>
          <a:prstGeom prst="rect">
            <a:avLst/>
          </a:prstGeom>
          <a:noFill/>
          <a:ln>
            <a:noFill/>
          </a:ln>
        </p:spPr>
      </p:pic>
    </p:spTree>
    <p:extLst>
      <p:ext uri="{BB962C8B-B14F-4D97-AF65-F5344CB8AC3E}">
        <p14:creationId xmlns:p14="http://schemas.microsoft.com/office/powerpoint/2010/main" val="4167291158"/>
      </p:ext>
    </p:extLst>
  </p:cSld>
  <p:clrMapOvr>
    <a:masterClrMapping/>
  </p:clrMapOvr>
  <p:transition spd="slow">
    <p:cu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Arduino - examples</a:t>
            </a:r>
          </a:p>
        </p:txBody>
      </p:sp>
      <p:sp>
        <p:nvSpPr>
          <p:cNvPr id="87" name="Shape 87"/>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88" name="Shape 88"/>
          <p:cNvPicPr preferRelativeResize="0"/>
          <p:nvPr/>
        </p:nvPicPr>
        <p:blipFill>
          <a:blip r:embed="rId3">
            <a:alphaModFix/>
          </a:blip>
          <a:stretch>
            <a:fillRect/>
          </a:stretch>
        </p:blipFill>
        <p:spPr>
          <a:xfrm>
            <a:off x="388000" y="2684275"/>
            <a:ext cx="4624049" cy="3028500"/>
          </a:xfrm>
          <a:prstGeom prst="rect">
            <a:avLst/>
          </a:prstGeom>
          <a:noFill/>
          <a:ln>
            <a:noFill/>
          </a:ln>
        </p:spPr>
      </p:pic>
      <p:pic>
        <p:nvPicPr>
          <p:cNvPr id="89" name="Shape 89"/>
          <p:cNvPicPr preferRelativeResize="0"/>
          <p:nvPr/>
        </p:nvPicPr>
        <p:blipFill>
          <a:blip r:embed="rId4">
            <a:alphaModFix/>
          </a:blip>
          <a:stretch>
            <a:fillRect/>
          </a:stretch>
        </p:blipFill>
        <p:spPr>
          <a:xfrm>
            <a:off x="4606325" y="2684275"/>
            <a:ext cx="4080475" cy="3028500"/>
          </a:xfrm>
          <a:prstGeom prst="rect">
            <a:avLst/>
          </a:prstGeom>
          <a:noFill/>
          <a:ln>
            <a:noFill/>
          </a:ln>
        </p:spPr>
      </p:pic>
    </p:spTree>
    <p:extLst>
      <p:ext uri="{BB962C8B-B14F-4D97-AF65-F5344CB8AC3E}">
        <p14:creationId xmlns:p14="http://schemas.microsoft.com/office/powerpoint/2010/main" val="3520503006"/>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752600" y="327378"/>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b="1" i="1" kern="1200" dirty="0" smtClean="0">
                <a:solidFill>
                  <a:srgbClr val="000000"/>
                </a:solidFill>
                <a:latin typeface="Cambria" pitchFamily="18" charset="0"/>
              </a:rPr>
              <a:t>Seeing is an algorithm!</a:t>
            </a:r>
            <a:endParaRPr lang="en-US" altLang="en-US" sz="3200" b="1" i="1" kern="1200" dirty="0">
              <a:solidFill>
                <a:srgbClr val="000000"/>
              </a:solidFill>
              <a:latin typeface="Cambria" pitchFamily="18" charset="0"/>
            </a:endParaRPr>
          </a:p>
        </p:txBody>
      </p:sp>
      <p:sp>
        <p:nvSpPr>
          <p:cNvPr id="31747"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b="1" kern="1200" dirty="0" smtClean="0">
                <a:solidFill>
                  <a:srgbClr val="000000"/>
                </a:solidFill>
                <a:latin typeface="Cambria" pitchFamily="18" charset="0"/>
              </a:rPr>
              <a:t>Task:</a:t>
            </a:r>
            <a:r>
              <a:rPr lang="en-US" altLang="en-US" sz="3200" b="1" kern="1200" dirty="0" smtClean="0">
                <a:solidFill>
                  <a:srgbClr val="000000"/>
                </a:solidFill>
                <a:latin typeface="Cambria" pitchFamily="18" charset="0"/>
              </a:rPr>
              <a:t>   </a:t>
            </a:r>
            <a:r>
              <a:rPr lang="en-US" altLang="en-US" sz="3200" kern="1200" dirty="0" smtClean="0">
                <a:solidFill>
                  <a:srgbClr val="000000"/>
                </a:solidFill>
                <a:latin typeface="Cambria" pitchFamily="18" charset="0"/>
              </a:rPr>
              <a:t>finding coke cans</a:t>
            </a:r>
            <a:endParaRPr lang="en-US" altLang="en-US" sz="3200" kern="1200" dirty="0">
              <a:solidFill>
                <a:srgbClr val="000000"/>
              </a:solidFill>
              <a:latin typeface="Cambria" pitchFamily="18" charset="0"/>
            </a:endParaRP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800" y="26670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73570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Arduino - examples</a:t>
            </a:r>
          </a:p>
        </p:txBody>
      </p:sp>
      <p:sp>
        <p:nvSpPr>
          <p:cNvPr id="95" name="Shape 9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sp>
        <p:nvSpPr>
          <p:cNvPr id="96" name="Shape 96">
            <a:hlinkClick r:id="rId3"/>
          </p:cNvPr>
          <p:cNvSpPr/>
          <p:nvPr/>
        </p:nvSpPr>
        <p:spPr>
          <a:xfrm>
            <a:off x="94200" y="2145500"/>
            <a:ext cx="5271775" cy="3952500"/>
          </a:xfrm>
          <a:prstGeom prst="rect">
            <a:avLst/>
          </a:prstGeom>
          <a:blipFill>
            <a:blip r:embed="rId4">
              <a:alphaModFix/>
            </a:blip>
            <a:stretch>
              <a:fillRect/>
            </a:stretch>
          </a:blipFill>
          <a:ln>
            <a:noFill/>
          </a:ln>
        </p:spPr>
      </p:sp>
      <p:pic>
        <p:nvPicPr>
          <p:cNvPr id="97" name="Shape 97"/>
          <p:cNvPicPr preferRelativeResize="0"/>
          <p:nvPr/>
        </p:nvPicPr>
        <p:blipFill>
          <a:blip r:embed="rId5">
            <a:alphaModFix/>
          </a:blip>
          <a:stretch>
            <a:fillRect/>
          </a:stretch>
        </p:blipFill>
        <p:spPr>
          <a:xfrm>
            <a:off x="5442176" y="1790412"/>
            <a:ext cx="3421451" cy="4587274"/>
          </a:xfrm>
          <a:prstGeom prst="rect">
            <a:avLst/>
          </a:prstGeom>
          <a:noFill/>
          <a:ln>
            <a:noFill/>
          </a:ln>
        </p:spPr>
      </p:pic>
    </p:spTree>
    <p:extLst>
      <p:ext uri="{BB962C8B-B14F-4D97-AF65-F5344CB8AC3E}">
        <p14:creationId xmlns:p14="http://schemas.microsoft.com/office/powerpoint/2010/main" val="1565868790"/>
      </p:ext>
    </p:extLst>
  </p:cSld>
  <p:clrMapOvr>
    <a:masterClrMapping/>
  </p:clrMapOvr>
  <p:transition spd="slow">
    <p:cu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Hardware Startups</a:t>
            </a:r>
          </a:p>
        </p:txBody>
      </p:sp>
      <p:sp>
        <p:nvSpPr>
          <p:cNvPr id="103" name="Shape 10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“hardware is the new software” </a:t>
            </a:r>
          </a:p>
          <a:p>
            <a:pPr marL="457200" lvl="0" indent="-419100" rtl="0">
              <a:spcBef>
                <a:spcPts val="0"/>
              </a:spcBef>
              <a:buClr>
                <a:schemeClr val="dk1"/>
              </a:buClr>
              <a:buSzPct val="100000"/>
              <a:buFont typeface="Arial"/>
              <a:buChar char="●"/>
            </a:pPr>
            <a:r>
              <a:rPr lang="en"/>
              <a:t>nest</a:t>
            </a:r>
          </a:p>
          <a:p>
            <a:pPr marL="457200" lvl="0" indent="-419100" rtl="0">
              <a:spcBef>
                <a:spcPts val="0"/>
              </a:spcBef>
              <a:buClr>
                <a:schemeClr val="dk1"/>
              </a:buClr>
              <a:buSzPct val="100000"/>
              <a:buFont typeface="Arial"/>
              <a:buChar char="●"/>
            </a:pPr>
            <a:r>
              <a:rPr lang="en"/>
              <a:t>MYO armband</a:t>
            </a:r>
          </a:p>
          <a:p>
            <a:pPr lvl="0">
              <a:spcBef>
                <a:spcPts val="0"/>
              </a:spcBef>
              <a:buNone/>
            </a:pPr>
            <a:endParaRPr/>
          </a:p>
        </p:txBody>
      </p:sp>
      <p:pic>
        <p:nvPicPr>
          <p:cNvPr id="104" name="Shape 104"/>
          <p:cNvPicPr preferRelativeResize="0"/>
          <p:nvPr/>
        </p:nvPicPr>
        <p:blipFill>
          <a:blip r:embed="rId3">
            <a:alphaModFix/>
          </a:blip>
          <a:stretch>
            <a:fillRect/>
          </a:stretch>
        </p:blipFill>
        <p:spPr>
          <a:xfrm>
            <a:off x="3789775" y="2950650"/>
            <a:ext cx="4897024" cy="3346174"/>
          </a:xfrm>
          <a:prstGeom prst="rect">
            <a:avLst/>
          </a:prstGeom>
          <a:noFill/>
          <a:ln>
            <a:noFill/>
          </a:ln>
        </p:spPr>
      </p:pic>
    </p:spTree>
    <p:extLst>
      <p:ext uri="{BB962C8B-B14F-4D97-AF65-F5344CB8AC3E}">
        <p14:creationId xmlns:p14="http://schemas.microsoft.com/office/powerpoint/2010/main" val="962383385"/>
      </p:ext>
    </p:extLst>
  </p:cSld>
  <p:clrMapOvr>
    <a:masterClrMapping/>
  </p:clrMapOvr>
  <p:transition spd="slow">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Maker Demographics</a:t>
            </a:r>
          </a:p>
        </p:txBody>
      </p:sp>
      <p:sp>
        <p:nvSpPr>
          <p:cNvPr id="110" name="Shape 11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lnSpc>
                <a:spcPct val="125000"/>
              </a:lnSpc>
              <a:spcBef>
                <a:spcPts val="0"/>
              </a:spcBef>
              <a:spcAft>
                <a:spcPts val="400"/>
              </a:spcAft>
              <a:buClr>
                <a:srgbClr val="000000"/>
              </a:buClr>
              <a:buSzPct val="42307"/>
              <a:buFont typeface="Arial"/>
              <a:buNone/>
            </a:pPr>
            <a:r>
              <a:rPr lang="en" sz="2600" b="1"/>
              <a:t>“</a:t>
            </a:r>
            <a:r>
              <a:rPr lang="en" sz="2600"/>
              <a:t>3D printing may spark a new Industrial Revolution. But that</a:t>
            </a:r>
            <a:r>
              <a:rPr lang="en" sz="2600" b="1"/>
              <a:t> doesn't mean prosperity for all.”</a:t>
            </a:r>
          </a:p>
          <a:p>
            <a:pPr lvl="0" rtl="0">
              <a:spcBef>
                <a:spcPts val="0"/>
              </a:spcBef>
              <a:buNone/>
            </a:pPr>
            <a:r>
              <a:rPr lang="en"/>
              <a:t>	- </a:t>
            </a:r>
            <a:r>
              <a:rPr lang="en" u="sng">
                <a:solidFill>
                  <a:schemeClr val="hlink"/>
                </a:solidFill>
                <a:hlinkClick r:id="rId3"/>
              </a:rPr>
              <a:t>Salon News</a:t>
            </a:r>
          </a:p>
          <a:p>
            <a:pPr lvl="0" rtl="0">
              <a:spcBef>
                <a:spcPts val="0"/>
              </a:spcBef>
              <a:buNone/>
            </a:pPr>
            <a:endParaRPr/>
          </a:p>
          <a:p>
            <a:pPr marL="457200" lvl="0" indent="-419100" rtl="0">
              <a:spcBef>
                <a:spcPts val="0"/>
              </a:spcBef>
              <a:buClr>
                <a:schemeClr val="dk1"/>
              </a:buClr>
              <a:buSzPct val="100000"/>
              <a:buFont typeface="Arial"/>
              <a:buChar char="●"/>
            </a:pPr>
            <a:r>
              <a:rPr lang="en"/>
              <a:t>8/10 male</a:t>
            </a:r>
          </a:p>
          <a:p>
            <a:pPr marL="457200" lvl="0" indent="-419100" rtl="0">
              <a:spcBef>
                <a:spcPts val="0"/>
              </a:spcBef>
              <a:buClr>
                <a:schemeClr val="dk1"/>
              </a:buClr>
              <a:buSzPct val="100000"/>
              <a:buFont typeface="Arial"/>
              <a:buChar char="●"/>
            </a:pPr>
            <a:r>
              <a:rPr lang="en"/>
              <a:t>media age - 44</a:t>
            </a:r>
          </a:p>
          <a:p>
            <a:pPr marL="457200" lvl="0" indent="-419100" rtl="0">
              <a:spcBef>
                <a:spcPts val="0"/>
              </a:spcBef>
              <a:buClr>
                <a:schemeClr val="dk1"/>
              </a:buClr>
              <a:buSzPct val="100000"/>
              <a:buFont typeface="Arial"/>
              <a:buChar char="●"/>
            </a:pPr>
            <a:r>
              <a:rPr lang="en"/>
              <a:t>average income - $106,000</a:t>
            </a:r>
          </a:p>
          <a:p>
            <a:pPr marL="457200" lvl="0" indent="-419100" rtl="0">
              <a:spcBef>
                <a:spcPts val="0"/>
              </a:spcBef>
              <a:buClr>
                <a:schemeClr val="dk1"/>
              </a:buClr>
              <a:buSzPct val="100000"/>
              <a:buFont typeface="Arial"/>
              <a:buChar char="●"/>
            </a:pPr>
            <a:r>
              <a:rPr lang="en"/>
              <a:t>97% college graduates</a:t>
            </a:r>
          </a:p>
          <a:p>
            <a:pPr lvl="0" rtl="0">
              <a:lnSpc>
                <a:spcPct val="125000"/>
              </a:lnSpc>
              <a:spcBef>
                <a:spcPts val="0"/>
              </a:spcBef>
              <a:spcAft>
                <a:spcPts val="400"/>
              </a:spcAft>
              <a:buClr>
                <a:srgbClr val="000000"/>
              </a:buClr>
              <a:buFont typeface="Arial"/>
              <a:buNone/>
            </a:pPr>
            <a:endParaRPr sz="1800" b="1">
              <a:solidFill>
                <a:srgbClr val="000000"/>
              </a:solidFill>
            </a:endParaRPr>
          </a:p>
          <a:p>
            <a:pPr lvl="0" rtl="0">
              <a:spcBef>
                <a:spcPts val="0"/>
              </a:spcBef>
              <a:buNone/>
            </a:pPr>
            <a:endParaRPr/>
          </a:p>
        </p:txBody>
      </p:sp>
    </p:spTree>
    <p:extLst>
      <p:ext uri="{BB962C8B-B14F-4D97-AF65-F5344CB8AC3E}">
        <p14:creationId xmlns:p14="http://schemas.microsoft.com/office/powerpoint/2010/main" val="858015928"/>
      </p:ext>
    </p:extLst>
  </p:cSld>
  <p:clrMapOvr>
    <a:masterClrMapping/>
  </p:clrMapOvr>
  <p:transition spd="slow">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STEM</a:t>
            </a:r>
          </a:p>
        </p:txBody>
      </p:sp>
      <p:sp>
        <p:nvSpPr>
          <p:cNvPr id="116" name="Shape 11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457200" rtl="0">
              <a:spcBef>
                <a:spcPts val="0"/>
              </a:spcBef>
              <a:buClr>
                <a:srgbClr val="000000"/>
              </a:buClr>
              <a:buSzPct val="100000"/>
              <a:buFont typeface="Arial"/>
              <a:buChar char="●"/>
            </a:pPr>
            <a:r>
              <a:rPr lang="en" sz="3600">
                <a:solidFill>
                  <a:srgbClr val="000000"/>
                </a:solidFill>
              </a:rPr>
              <a:t>2nd fastest growing occupation</a:t>
            </a:r>
          </a:p>
          <a:p>
            <a:pPr marL="457200" lvl="0" indent="-457200" rtl="0">
              <a:spcBef>
                <a:spcPts val="0"/>
              </a:spcBef>
              <a:buClr>
                <a:srgbClr val="000000"/>
              </a:buClr>
              <a:buSzPct val="100000"/>
              <a:buFont typeface="Arial"/>
              <a:buChar char="●"/>
            </a:pPr>
            <a:r>
              <a:rPr lang="en" sz="3600">
                <a:solidFill>
                  <a:srgbClr val="000000"/>
                </a:solidFill>
              </a:rPr>
              <a:t>3 million unfilled jobs in 2020</a:t>
            </a:r>
          </a:p>
          <a:p>
            <a:pPr lvl="0" rtl="0">
              <a:spcBef>
                <a:spcPts val="0"/>
              </a:spcBef>
              <a:buNone/>
            </a:pPr>
            <a:endParaRPr sz="3600">
              <a:solidFill>
                <a:srgbClr val="000000"/>
              </a:solidFill>
            </a:endParaRPr>
          </a:p>
          <a:p>
            <a:pPr marL="457200" lvl="0" indent="-457200" rtl="0">
              <a:spcBef>
                <a:spcPts val="0"/>
              </a:spcBef>
              <a:buClr>
                <a:srgbClr val="000000"/>
              </a:buClr>
              <a:buSzPct val="100000"/>
              <a:buFont typeface="Arial"/>
              <a:buChar char="●"/>
            </a:pPr>
            <a:r>
              <a:rPr lang="en" sz="3600">
                <a:solidFill>
                  <a:srgbClr val="000000"/>
                </a:solidFill>
              </a:rPr>
              <a:t>18% women</a:t>
            </a:r>
          </a:p>
          <a:p>
            <a:pPr marL="457200" lvl="0" indent="-457200" rtl="0">
              <a:spcBef>
                <a:spcPts val="0"/>
              </a:spcBef>
              <a:buClr>
                <a:srgbClr val="000000"/>
              </a:buClr>
              <a:buSzPct val="100000"/>
              <a:buFont typeface="Arial"/>
              <a:buChar char="●"/>
            </a:pPr>
            <a:r>
              <a:rPr lang="en" sz="3600">
                <a:solidFill>
                  <a:srgbClr val="000000"/>
                </a:solidFill>
              </a:rPr>
              <a:t>12% minorities</a:t>
            </a:r>
          </a:p>
        </p:txBody>
      </p:sp>
    </p:spTree>
    <p:extLst>
      <p:ext uri="{BB962C8B-B14F-4D97-AF65-F5344CB8AC3E}">
        <p14:creationId xmlns:p14="http://schemas.microsoft.com/office/powerpoint/2010/main" val="1431873384"/>
      </p:ext>
    </p:extLst>
  </p:cSld>
  <p:clrMapOvr>
    <a:masterClrMapping/>
  </p:clrMapOvr>
  <p:transition spd="slow">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MakerState</a:t>
            </a:r>
          </a:p>
        </p:txBody>
      </p:sp>
      <p:sp>
        <p:nvSpPr>
          <p:cNvPr id="122" name="Shape 122"/>
          <p:cNvSpPr txBox="1">
            <a:spLocks noGrp="1"/>
          </p:cNvSpPr>
          <p:nvPr>
            <p:ph type="body" idx="1"/>
          </p:nvPr>
        </p:nvSpPr>
        <p:spPr>
          <a:xfrm>
            <a:off x="457200" y="1600200"/>
            <a:ext cx="7810499" cy="4967700"/>
          </a:xfrm>
          <a:prstGeom prst="rect">
            <a:avLst/>
          </a:prstGeom>
        </p:spPr>
        <p:txBody>
          <a:bodyPr lIns="91425" tIns="91425" rIns="91425" bIns="91425" anchor="t" anchorCtr="0">
            <a:noAutofit/>
          </a:bodyPr>
          <a:lstStyle/>
          <a:p>
            <a:pPr lvl="0" rtl="0">
              <a:spcBef>
                <a:spcPts val="0"/>
              </a:spcBef>
              <a:buNone/>
            </a:pPr>
            <a:r>
              <a:rPr lang="en" sz="6000"/>
              <a:t>Bringing the</a:t>
            </a:r>
            <a:r>
              <a:rPr lang="en" sz="6000" b="1"/>
              <a:t> </a:t>
            </a:r>
          </a:p>
          <a:p>
            <a:pPr lvl="0" rtl="0">
              <a:spcBef>
                <a:spcPts val="0"/>
              </a:spcBef>
              <a:buNone/>
            </a:pPr>
            <a:r>
              <a:rPr lang="en" sz="6000" b="1"/>
              <a:t>Maker Movement </a:t>
            </a:r>
          </a:p>
          <a:p>
            <a:pPr lvl="0" rtl="0">
              <a:spcBef>
                <a:spcPts val="0"/>
              </a:spcBef>
              <a:buNone/>
            </a:pPr>
            <a:r>
              <a:rPr lang="en" sz="6000"/>
              <a:t>to the </a:t>
            </a:r>
          </a:p>
          <a:p>
            <a:pPr>
              <a:spcBef>
                <a:spcPts val="0"/>
              </a:spcBef>
              <a:buNone/>
            </a:pPr>
            <a:r>
              <a:rPr lang="en" sz="6000" b="1"/>
              <a:t>classroom</a:t>
            </a:r>
          </a:p>
        </p:txBody>
      </p:sp>
      <p:pic>
        <p:nvPicPr>
          <p:cNvPr id="123" name="Shape 123"/>
          <p:cNvPicPr preferRelativeResize="0"/>
          <p:nvPr/>
        </p:nvPicPr>
        <p:blipFill>
          <a:blip r:embed="rId3">
            <a:alphaModFix/>
          </a:blip>
          <a:stretch>
            <a:fillRect/>
          </a:stretch>
        </p:blipFill>
        <p:spPr>
          <a:xfrm>
            <a:off x="4634050" y="3688473"/>
            <a:ext cx="4125325" cy="2746449"/>
          </a:xfrm>
          <a:prstGeom prst="rect">
            <a:avLst/>
          </a:prstGeom>
          <a:noFill/>
          <a:ln>
            <a:noFill/>
          </a:ln>
        </p:spPr>
      </p:pic>
    </p:spTree>
    <p:extLst>
      <p:ext uri="{BB962C8B-B14F-4D97-AF65-F5344CB8AC3E}">
        <p14:creationId xmlns:p14="http://schemas.microsoft.com/office/powerpoint/2010/main" val="1276953088"/>
      </p:ext>
    </p:extLst>
  </p:cSld>
  <p:clrMapOvr>
    <a:masterClrMapping/>
  </p:clrMapOvr>
  <p:transition spd="slow">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MakerState</a:t>
            </a:r>
          </a:p>
        </p:txBody>
      </p:sp>
      <p:sp>
        <p:nvSpPr>
          <p:cNvPr id="129" name="Shape 12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r>
              <a:rPr lang="en"/>
              <a:t>hands-on, mastery-based STEAM learning</a:t>
            </a:r>
          </a:p>
        </p:txBody>
      </p:sp>
      <p:pic>
        <p:nvPicPr>
          <p:cNvPr id="130" name="Shape 130"/>
          <p:cNvPicPr preferRelativeResize="0"/>
          <p:nvPr/>
        </p:nvPicPr>
        <p:blipFill>
          <a:blip r:embed="rId3">
            <a:alphaModFix/>
          </a:blip>
          <a:stretch>
            <a:fillRect/>
          </a:stretch>
        </p:blipFill>
        <p:spPr>
          <a:xfrm>
            <a:off x="1150675" y="2385250"/>
            <a:ext cx="6299699" cy="4182649"/>
          </a:xfrm>
          <a:prstGeom prst="rect">
            <a:avLst/>
          </a:prstGeom>
          <a:noFill/>
          <a:ln>
            <a:noFill/>
          </a:ln>
        </p:spPr>
      </p:pic>
    </p:spTree>
    <p:extLst>
      <p:ext uri="{BB962C8B-B14F-4D97-AF65-F5344CB8AC3E}">
        <p14:creationId xmlns:p14="http://schemas.microsoft.com/office/powerpoint/2010/main" val="281139696"/>
      </p:ext>
    </p:extLst>
  </p:cSld>
  <p:clrMapOvr>
    <a:masterClrMapping/>
  </p:clrMapOvr>
  <p:transition spd="slow">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MakerState - Badge System</a:t>
            </a:r>
          </a:p>
        </p:txBody>
      </p:sp>
      <p:sp>
        <p:nvSpPr>
          <p:cNvPr id="136" name="Shape 13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engineer</a:t>
            </a:r>
          </a:p>
          <a:p>
            <a:pPr marL="457200" lvl="0" indent="-419100" rtl="0">
              <a:spcBef>
                <a:spcPts val="0"/>
              </a:spcBef>
              <a:buClr>
                <a:schemeClr val="dk1"/>
              </a:buClr>
              <a:buSzPct val="100000"/>
              <a:buFont typeface="Arial"/>
              <a:buChar char="●"/>
            </a:pPr>
            <a:r>
              <a:rPr lang="en"/>
              <a:t>programmer</a:t>
            </a:r>
          </a:p>
          <a:p>
            <a:pPr marL="457200" lvl="0" indent="-419100" rtl="0">
              <a:spcBef>
                <a:spcPts val="0"/>
              </a:spcBef>
              <a:buClr>
                <a:schemeClr val="dk1"/>
              </a:buClr>
              <a:buSzPct val="100000"/>
              <a:buFont typeface="Arial"/>
              <a:buChar char="●"/>
            </a:pPr>
            <a:r>
              <a:rPr lang="en"/>
              <a:t>author</a:t>
            </a:r>
          </a:p>
          <a:p>
            <a:pPr marL="457200" lvl="0" indent="-419100" rtl="0">
              <a:spcBef>
                <a:spcPts val="0"/>
              </a:spcBef>
              <a:buClr>
                <a:schemeClr val="dk1"/>
              </a:buClr>
              <a:buSzPct val="100000"/>
              <a:buFont typeface="Arial"/>
              <a:buChar char="●"/>
            </a:pPr>
            <a:r>
              <a:rPr lang="en"/>
              <a:t>designer</a:t>
            </a:r>
          </a:p>
          <a:p>
            <a:pPr marL="457200" lvl="0" indent="-419100" rtl="0">
              <a:spcBef>
                <a:spcPts val="0"/>
              </a:spcBef>
              <a:buClr>
                <a:schemeClr val="dk1"/>
              </a:buClr>
              <a:buSzPct val="100000"/>
              <a:buFont typeface="Arial"/>
              <a:buChar char="●"/>
            </a:pPr>
            <a:r>
              <a:rPr lang="en"/>
              <a:t>entrepreneur</a:t>
            </a:r>
          </a:p>
          <a:p>
            <a:pPr marL="457200" lvl="0" indent="-419100">
              <a:spcBef>
                <a:spcPts val="0"/>
              </a:spcBef>
              <a:buClr>
                <a:schemeClr val="dk1"/>
              </a:buClr>
              <a:buSzPct val="100000"/>
              <a:buFont typeface="Arial"/>
              <a:buChar char="●"/>
            </a:pPr>
            <a:r>
              <a:rPr lang="en"/>
              <a:t>artist</a:t>
            </a:r>
          </a:p>
        </p:txBody>
      </p:sp>
      <p:pic>
        <p:nvPicPr>
          <p:cNvPr id="137" name="Shape 137"/>
          <p:cNvPicPr preferRelativeResize="0"/>
          <p:nvPr/>
        </p:nvPicPr>
        <p:blipFill>
          <a:blip r:embed="rId3">
            <a:alphaModFix/>
          </a:blip>
          <a:stretch>
            <a:fillRect/>
          </a:stretch>
        </p:blipFill>
        <p:spPr>
          <a:xfrm>
            <a:off x="3943650" y="1874849"/>
            <a:ext cx="4843225" cy="3492925"/>
          </a:xfrm>
          <a:prstGeom prst="rect">
            <a:avLst/>
          </a:prstGeom>
          <a:noFill/>
          <a:ln>
            <a:noFill/>
          </a:ln>
        </p:spPr>
      </p:pic>
      <p:pic>
        <p:nvPicPr>
          <p:cNvPr id="138" name="Shape 138"/>
          <p:cNvPicPr preferRelativeResize="0"/>
          <p:nvPr/>
        </p:nvPicPr>
        <p:blipFill>
          <a:blip r:embed="rId4">
            <a:alphaModFix/>
          </a:blip>
          <a:stretch>
            <a:fillRect/>
          </a:stretch>
        </p:blipFill>
        <p:spPr>
          <a:xfrm>
            <a:off x="1959900" y="4073975"/>
            <a:ext cx="1885950" cy="2419350"/>
          </a:xfrm>
          <a:prstGeom prst="rect">
            <a:avLst/>
          </a:prstGeom>
          <a:noFill/>
          <a:ln>
            <a:noFill/>
          </a:ln>
        </p:spPr>
      </p:pic>
    </p:spTree>
    <p:extLst>
      <p:ext uri="{BB962C8B-B14F-4D97-AF65-F5344CB8AC3E}">
        <p14:creationId xmlns:p14="http://schemas.microsoft.com/office/powerpoint/2010/main" val="3093719451"/>
      </p:ext>
    </p:extLst>
  </p:cSld>
  <p:clrMapOvr>
    <a:masterClrMapping/>
  </p:clrMapOvr>
  <p:transition spd="slow">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MakerState - Maker Meetups</a:t>
            </a:r>
          </a:p>
        </p:txBody>
      </p:sp>
      <p:sp>
        <p:nvSpPr>
          <p:cNvPr id="144" name="Shape 14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145" name="Shape 145"/>
          <p:cNvPicPr preferRelativeResize="0"/>
          <p:nvPr/>
        </p:nvPicPr>
        <p:blipFill>
          <a:blip r:embed="rId3">
            <a:alphaModFix/>
          </a:blip>
          <a:stretch>
            <a:fillRect/>
          </a:stretch>
        </p:blipFill>
        <p:spPr>
          <a:xfrm>
            <a:off x="1070875" y="1707049"/>
            <a:ext cx="6624412" cy="4967699"/>
          </a:xfrm>
          <a:prstGeom prst="rect">
            <a:avLst/>
          </a:prstGeom>
          <a:noFill/>
          <a:ln>
            <a:noFill/>
          </a:ln>
        </p:spPr>
      </p:pic>
    </p:spTree>
    <p:extLst>
      <p:ext uri="{BB962C8B-B14F-4D97-AF65-F5344CB8AC3E}">
        <p14:creationId xmlns:p14="http://schemas.microsoft.com/office/powerpoint/2010/main" val="2568866287"/>
      </p:ext>
    </p:extLst>
  </p:cSld>
  <p:clrMapOvr>
    <a:masterClrMapping/>
  </p:clrMapOvr>
  <p:transition spd="slow">
    <p:cu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i="1" dirty="0" smtClean="0">
                <a:latin typeface="Droid Serif"/>
                <a:ea typeface="Droid Serif"/>
                <a:cs typeface="Droid Serif"/>
                <a:sym typeface="Droid Serif"/>
              </a:rPr>
              <a:t>One foothold:</a:t>
            </a:r>
            <a:endParaRPr lang="en-US" sz="4200" dirty="0">
              <a:latin typeface="Droid Serif"/>
              <a:ea typeface="Droid Serif"/>
              <a:cs typeface="Droid Serif"/>
              <a:sym typeface="Droid Serif"/>
            </a:endParaRPr>
          </a:p>
        </p:txBody>
      </p:sp>
      <p:sp>
        <p:nvSpPr>
          <p:cNvPr id="9" name="TextBox 8"/>
          <p:cNvSpPr txBox="1"/>
          <p:nvPr/>
        </p:nvSpPr>
        <p:spPr>
          <a:xfrm>
            <a:off x="5029200" y="293757"/>
            <a:ext cx="3657600" cy="707886"/>
          </a:xfrm>
          <a:prstGeom prst="rect">
            <a:avLst/>
          </a:prstGeom>
          <a:noFill/>
        </p:spPr>
        <p:txBody>
          <a:bodyPr wrap="square" rtlCol="0">
            <a:spAutoFit/>
          </a:bodyPr>
          <a:lstStyle/>
          <a:p>
            <a:pPr algn="ctr"/>
            <a:r>
              <a:rPr lang="en-US" sz="4000" b="1" dirty="0" smtClean="0">
                <a:solidFill>
                  <a:srgbClr val="C00000"/>
                </a:solidFill>
                <a:latin typeface="Cambria" panose="02040503050406030204" pitchFamily="18" charset="0"/>
              </a:rPr>
              <a:t>Raspberry Pi</a:t>
            </a:r>
            <a:endParaRPr lang="en-US" sz="4000" b="1" dirty="0">
              <a:solidFill>
                <a:srgbClr val="C00000"/>
              </a:solidFill>
              <a:latin typeface="Cambria" panose="02040503050406030204" pitchFamily="18" charset="0"/>
            </a:endParaRPr>
          </a:p>
        </p:txBody>
      </p:sp>
      <p:sp>
        <p:nvSpPr>
          <p:cNvPr id="5" name="Rectangle 4"/>
          <p:cNvSpPr/>
          <p:nvPr/>
        </p:nvSpPr>
        <p:spPr>
          <a:xfrm>
            <a:off x="990600" y="2590800"/>
            <a:ext cx="1382110" cy="461665"/>
          </a:xfrm>
          <a:prstGeom prst="rect">
            <a:avLst/>
          </a:prstGeom>
        </p:spPr>
        <p:txBody>
          <a:bodyPr wrap="none">
            <a:spAutoFit/>
          </a:bodyPr>
          <a:lstStyle/>
          <a:p>
            <a:r>
              <a:rPr lang="en-US" sz="2400" i="1" dirty="0" smtClean="0">
                <a:latin typeface="Droid Serif"/>
                <a:ea typeface="Droid Serif"/>
                <a:cs typeface="Droid Serif"/>
                <a:sym typeface="Droid Serif"/>
              </a:rPr>
              <a:t>network</a:t>
            </a:r>
            <a:endParaRPr lang="en-US" sz="900" dirty="0"/>
          </a:p>
        </p:txBody>
      </p:sp>
      <p:sp>
        <p:nvSpPr>
          <p:cNvPr id="10" name="Rectangle 9"/>
          <p:cNvSpPr/>
          <p:nvPr/>
        </p:nvSpPr>
        <p:spPr>
          <a:xfrm>
            <a:off x="1143000" y="4368225"/>
            <a:ext cx="851515" cy="584775"/>
          </a:xfrm>
          <a:prstGeom prst="rect">
            <a:avLst/>
          </a:prstGeom>
        </p:spPr>
        <p:txBody>
          <a:bodyPr wrap="none">
            <a:spAutoFit/>
          </a:bodyPr>
          <a:lstStyle/>
          <a:p>
            <a:r>
              <a:rPr lang="en-US" sz="3200" i="1" dirty="0" err="1" smtClean="0">
                <a:latin typeface="Droid Serif"/>
                <a:ea typeface="Droid Serif"/>
                <a:cs typeface="Droid Serif"/>
                <a:sym typeface="Droid Serif"/>
              </a:rPr>
              <a:t>usb</a:t>
            </a:r>
            <a:endParaRPr lang="en-US" sz="1050" dirty="0"/>
          </a:p>
        </p:txBody>
      </p:sp>
      <p:sp>
        <p:nvSpPr>
          <p:cNvPr id="11" name="Rectangle 10"/>
          <p:cNvSpPr/>
          <p:nvPr/>
        </p:nvSpPr>
        <p:spPr>
          <a:xfrm>
            <a:off x="76200" y="6243935"/>
            <a:ext cx="9033242" cy="461665"/>
          </a:xfrm>
          <a:prstGeom prst="rect">
            <a:avLst/>
          </a:prstGeom>
        </p:spPr>
        <p:txBody>
          <a:bodyPr wrap="none">
            <a:spAutoFit/>
          </a:bodyPr>
          <a:lstStyle/>
          <a:p>
            <a:r>
              <a:rPr lang="en-US" sz="2400" i="1" dirty="0" smtClean="0">
                <a:latin typeface="Droid Serif"/>
                <a:ea typeface="Droid Serif"/>
                <a:cs typeface="Droid Serif"/>
                <a:sym typeface="Droid Serif"/>
              </a:rPr>
              <a:t>"the best way to have software + hardware talk to each other"</a:t>
            </a:r>
            <a:endParaRPr lang="en-US" sz="9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67000" y="2016204"/>
            <a:ext cx="5791200" cy="388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706533" y="1573789"/>
            <a:ext cx="1348446" cy="461665"/>
          </a:xfrm>
          <a:prstGeom prst="rect">
            <a:avLst/>
          </a:prstGeom>
        </p:spPr>
        <p:txBody>
          <a:bodyPr wrap="none">
            <a:spAutoFit/>
          </a:bodyPr>
          <a:lstStyle/>
          <a:p>
            <a:r>
              <a:rPr lang="en-US" sz="2400" i="1" dirty="0" smtClean="0">
                <a:latin typeface="Droid Serif"/>
                <a:ea typeface="Droid Serif"/>
                <a:cs typeface="Droid Serif"/>
                <a:sym typeface="Droid Serif"/>
              </a:rPr>
              <a:t>monitor</a:t>
            </a:r>
            <a:endParaRPr lang="en-US" sz="900" dirty="0"/>
          </a:p>
        </p:txBody>
      </p:sp>
      <p:sp>
        <p:nvSpPr>
          <p:cNvPr id="13" name="Rectangle 12"/>
          <p:cNvSpPr/>
          <p:nvPr/>
        </p:nvSpPr>
        <p:spPr>
          <a:xfrm>
            <a:off x="7239000" y="1626232"/>
            <a:ext cx="1087157" cy="461665"/>
          </a:xfrm>
          <a:prstGeom prst="rect">
            <a:avLst/>
          </a:prstGeom>
        </p:spPr>
        <p:txBody>
          <a:bodyPr wrap="none">
            <a:spAutoFit/>
          </a:bodyPr>
          <a:lstStyle/>
          <a:p>
            <a:r>
              <a:rPr lang="en-US" sz="2400" i="1" dirty="0" smtClean="0">
                <a:latin typeface="Droid Serif"/>
                <a:ea typeface="Droid Serif"/>
                <a:cs typeface="Droid Serif"/>
                <a:sym typeface="Droid Serif"/>
              </a:rPr>
              <a:t>power</a:t>
            </a:r>
            <a:endParaRPr lang="en-US" sz="900" dirty="0"/>
          </a:p>
        </p:txBody>
      </p:sp>
    </p:spTree>
    <p:extLst>
      <p:ext uri="{BB962C8B-B14F-4D97-AF65-F5344CB8AC3E}">
        <p14:creationId xmlns:p14="http://schemas.microsoft.com/office/powerpoint/2010/main" val="32468534"/>
      </p:ext>
    </p:extLst>
  </p:cSld>
  <p:clrMapOvr>
    <a:masterClrMapping/>
  </p:clrMapOvr>
  <p:transition spd="slow">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i="1" dirty="0" smtClean="0">
                <a:latin typeface="Droid Serif"/>
                <a:ea typeface="Droid Serif"/>
                <a:cs typeface="Droid Serif"/>
                <a:sym typeface="Droid Serif"/>
              </a:rPr>
              <a:t>One foothold:</a:t>
            </a:r>
            <a:endParaRPr lang="en-US" sz="4200" dirty="0">
              <a:latin typeface="Droid Serif"/>
              <a:ea typeface="Droid Serif"/>
              <a:cs typeface="Droid Serif"/>
              <a:sym typeface="Droid Serif"/>
            </a:endParaRPr>
          </a:p>
        </p:txBody>
      </p:sp>
      <p:sp>
        <p:nvSpPr>
          <p:cNvPr id="9" name="TextBox 8"/>
          <p:cNvSpPr txBox="1"/>
          <p:nvPr/>
        </p:nvSpPr>
        <p:spPr>
          <a:xfrm>
            <a:off x="5029200" y="293757"/>
            <a:ext cx="3657600" cy="707886"/>
          </a:xfrm>
          <a:prstGeom prst="rect">
            <a:avLst/>
          </a:prstGeom>
          <a:noFill/>
        </p:spPr>
        <p:txBody>
          <a:bodyPr wrap="square" rtlCol="0">
            <a:spAutoFit/>
          </a:bodyPr>
          <a:lstStyle/>
          <a:p>
            <a:pPr algn="ctr"/>
            <a:r>
              <a:rPr lang="en-US" sz="4000" b="1" dirty="0" smtClean="0">
                <a:solidFill>
                  <a:srgbClr val="C00000"/>
                </a:solidFill>
                <a:latin typeface="Cambria" panose="02040503050406030204" pitchFamily="18" charset="0"/>
              </a:rPr>
              <a:t>Raspberry Pi</a:t>
            </a:r>
            <a:endParaRPr lang="en-US" sz="4000" b="1" dirty="0">
              <a:solidFill>
                <a:srgbClr val="C00000"/>
              </a:solidFill>
              <a:latin typeface="Cambria" panose="02040503050406030204" pitchFamily="18" charset="0"/>
            </a:endParaRPr>
          </a:p>
        </p:txBody>
      </p:sp>
      <p:sp>
        <p:nvSpPr>
          <p:cNvPr id="5" name="Rectangle 4"/>
          <p:cNvSpPr/>
          <p:nvPr/>
        </p:nvSpPr>
        <p:spPr>
          <a:xfrm>
            <a:off x="990600" y="2590800"/>
            <a:ext cx="1382110" cy="461665"/>
          </a:xfrm>
          <a:prstGeom prst="rect">
            <a:avLst/>
          </a:prstGeom>
        </p:spPr>
        <p:txBody>
          <a:bodyPr wrap="none">
            <a:spAutoFit/>
          </a:bodyPr>
          <a:lstStyle/>
          <a:p>
            <a:r>
              <a:rPr lang="en-US" sz="2400" i="1" dirty="0" smtClean="0">
                <a:latin typeface="Droid Serif"/>
                <a:ea typeface="Droid Serif"/>
                <a:cs typeface="Droid Serif"/>
                <a:sym typeface="Droid Serif"/>
              </a:rPr>
              <a:t>network</a:t>
            </a:r>
            <a:endParaRPr lang="en-US" sz="900" dirty="0"/>
          </a:p>
        </p:txBody>
      </p:sp>
      <p:sp>
        <p:nvSpPr>
          <p:cNvPr id="10" name="Rectangle 9"/>
          <p:cNvSpPr/>
          <p:nvPr/>
        </p:nvSpPr>
        <p:spPr>
          <a:xfrm>
            <a:off x="1143000" y="4368225"/>
            <a:ext cx="851515" cy="584775"/>
          </a:xfrm>
          <a:prstGeom prst="rect">
            <a:avLst/>
          </a:prstGeom>
        </p:spPr>
        <p:txBody>
          <a:bodyPr wrap="none">
            <a:spAutoFit/>
          </a:bodyPr>
          <a:lstStyle/>
          <a:p>
            <a:r>
              <a:rPr lang="en-US" sz="3200" i="1" dirty="0" err="1" smtClean="0">
                <a:latin typeface="Droid Serif"/>
                <a:ea typeface="Droid Serif"/>
                <a:cs typeface="Droid Serif"/>
                <a:sym typeface="Droid Serif"/>
              </a:rPr>
              <a:t>usb</a:t>
            </a:r>
            <a:endParaRPr lang="en-US" sz="1050" dirty="0"/>
          </a:p>
        </p:txBody>
      </p:sp>
      <p:sp>
        <p:nvSpPr>
          <p:cNvPr id="11" name="Rectangle 10"/>
          <p:cNvSpPr/>
          <p:nvPr/>
        </p:nvSpPr>
        <p:spPr>
          <a:xfrm>
            <a:off x="684918" y="6243935"/>
            <a:ext cx="7773282" cy="461665"/>
          </a:xfrm>
          <a:prstGeom prst="rect">
            <a:avLst/>
          </a:prstGeom>
          <a:solidFill>
            <a:srgbClr val="FFCCCC"/>
          </a:solidFill>
        </p:spPr>
        <p:txBody>
          <a:bodyPr wrap="none">
            <a:spAutoFit/>
          </a:bodyPr>
          <a:lstStyle/>
          <a:p>
            <a:r>
              <a:rPr lang="en-US" sz="2400" i="1" dirty="0" smtClean="0">
                <a:latin typeface="Droid Serif"/>
                <a:ea typeface="Droid Serif"/>
                <a:cs typeface="Droid Serif"/>
                <a:sym typeface="Droid Serif"/>
              </a:rPr>
              <a:t>"just a computer! ~ admittedly, an inexpensive one…"</a:t>
            </a:r>
            <a:endParaRPr lang="en-US" sz="9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67000" y="2016204"/>
            <a:ext cx="5791200" cy="388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706533" y="1573789"/>
            <a:ext cx="1348446" cy="461665"/>
          </a:xfrm>
          <a:prstGeom prst="rect">
            <a:avLst/>
          </a:prstGeom>
        </p:spPr>
        <p:txBody>
          <a:bodyPr wrap="none">
            <a:spAutoFit/>
          </a:bodyPr>
          <a:lstStyle/>
          <a:p>
            <a:r>
              <a:rPr lang="en-US" sz="2400" i="1" dirty="0" smtClean="0">
                <a:latin typeface="Droid Serif"/>
                <a:ea typeface="Droid Serif"/>
                <a:cs typeface="Droid Serif"/>
                <a:sym typeface="Droid Serif"/>
              </a:rPr>
              <a:t>monitor</a:t>
            </a:r>
            <a:endParaRPr lang="en-US" sz="900" dirty="0"/>
          </a:p>
        </p:txBody>
      </p:sp>
      <p:sp>
        <p:nvSpPr>
          <p:cNvPr id="13" name="Rectangle 12"/>
          <p:cNvSpPr/>
          <p:nvPr/>
        </p:nvSpPr>
        <p:spPr>
          <a:xfrm>
            <a:off x="7239000" y="1626232"/>
            <a:ext cx="1087157" cy="461665"/>
          </a:xfrm>
          <a:prstGeom prst="rect">
            <a:avLst/>
          </a:prstGeom>
        </p:spPr>
        <p:txBody>
          <a:bodyPr wrap="none">
            <a:spAutoFit/>
          </a:bodyPr>
          <a:lstStyle/>
          <a:p>
            <a:r>
              <a:rPr lang="en-US" sz="2400" i="1" dirty="0" smtClean="0">
                <a:latin typeface="Droid Serif"/>
                <a:ea typeface="Droid Serif"/>
                <a:cs typeface="Droid Serif"/>
                <a:sym typeface="Droid Serif"/>
              </a:rPr>
              <a:t>power</a:t>
            </a:r>
            <a:endParaRPr lang="en-US" sz="900" dirty="0"/>
          </a:p>
        </p:txBody>
      </p:sp>
    </p:spTree>
    <p:extLst>
      <p:ext uri="{BB962C8B-B14F-4D97-AF65-F5344CB8AC3E}">
        <p14:creationId xmlns:p14="http://schemas.microsoft.com/office/powerpoint/2010/main" val="4229414012"/>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
        <p:nvSpPr>
          <p:cNvPr id="31747"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b="1" kern="1200">
                <a:solidFill>
                  <a:srgbClr val="000000"/>
                </a:solidFill>
                <a:latin typeface="Cambria" pitchFamily="18" charset="0"/>
              </a:rPr>
              <a:t>Goal:   </a:t>
            </a:r>
            <a:r>
              <a:rPr lang="en-US" altLang="en-US" sz="3200" kern="1200">
                <a:solidFill>
                  <a:srgbClr val="000000"/>
                </a:solidFill>
                <a:latin typeface="Cambria" pitchFamily="18" charset="0"/>
              </a:rPr>
              <a:t>a coke-can collecting robot…</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8726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i="1" dirty="0" smtClean="0">
                <a:latin typeface="Droid Serif"/>
                <a:ea typeface="Droid Serif"/>
                <a:cs typeface="Droid Serif"/>
                <a:sym typeface="Droid Serif"/>
              </a:rPr>
              <a:t>Our foothold:</a:t>
            </a:r>
            <a:endParaRPr lang="en-US" sz="4200" dirty="0">
              <a:latin typeface="Droid Serif"/>
              <a:ea typeface="Droid Serif"/>
              <a:cs typeface="Droid Serif"/>
              <a:sym typeface="Droid Serif"/>
            </a:endParaRPr>
          </a:p>
        </p:txBody>
      </p:sp>
      <p:sp>
        <p:nvSpPr>
          <p:cNvPr id="9" name="TextBox 8"/>
          <p:cNvSpPr txBox="1"/>
          <p:nvPr/>
        </p:nvSpPr>
        <p:spPr>
          <a:xfrm>
            <a:off x="5715000" y="293757"/>
            <a:ext cx="2438400" cy="707886"/>
          </a:xfrm>
          <a:prstGeom prst="rect">
            <a:avLst/>
          </a:prstGeom>
          <a:noFill/>
        </p:spPr>
        <p:txBody>
          <a:bodyPr wrap="square" rtlCol="0">
            <a:spAutoFit/>
          </a:bodyPr>
          <a:lstStyle/>
          <a:p>
            <a:pPr algn="ctr"/>
            <a:r>
              <a:rPr lang="en-US" sz="4000" b="1" dirty="0" smtClean="0">
                <a:solidFill>
                  <a:srgbClr val="C00000"/>
                </a:solidFill>
                <a:latin typeface="Cambria" panose="02040503050406030204" pitchFamily="18" charset="0"/>
              </a:rPr>
              <a:t>Arduino</a:t>
            </a:r>
            <a:endParaRPr lang="en-US" sz="4000" b="1" dirty="0">
              <a:solidFill>
                <a:srgbClr val="C00000"/>
              </a:solidFill>
              <a:latin typeface="Cambria" panose="02040503050406030204" pitchFamily="18" charset="0"/>
            </a:endParaRPr>
          </a:p>
        </p:txBody>
      </p:sp>
      <p:pic>
        <p:nvPicPr>
          <p:cNvPr id="5122" name="Picture 2" descr="http://www.arduino.cc/en/uploads/Main/ArduinoUno_r2_front4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578" y="1524000"/>
            <a:ext cx="6204855"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962378" y="2590800"/>
            <a:ext cx="914400" cy="762000"/>
          </a:xfrm>
          <a:prstGeom prst="rightArrow">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2016204"/>
            <a:ext cx="974947" cy="584775"/>
          </a:xfrm>
          <a:prstGeom prst="rect">
            <a:avLst/>
          </a:prstGeom>
        </p:spPr>
        <p:txBody>
          <a:bodyPr wrap="none">
            <a:spAutoFit/>
          </a:bodyPr>
          <a:lstStyle/>
          <a:p>
            <a:r>
              <a:rPr lang="en-US" sz="3200" i="1" dirty="0" smtClean="0">
                <a:latin typeface="Droid Serif"/>
                <a:ea typeface="Droid Serif"/>
                <a:cs typeface="Droid Serif"/>
                <a:sym typeface="Droid Serif"/>
              </a:rPr>
              <a:t>USB</a:t>
            </a:r>
            <a:endParaRPr lang="en-US" sz="1050" dirty="0"/>
          </a:p>
        </p:txBody>
      </p:sp>
      <p:sp>
        <p:nvSpPr>
          <p:cNvPr id="8" name="Right Arrow 7"/>
          <p:cNvSpPr/>
          <p:nvPr/>
        </p:nvSpPr>
        <p:spPr>
          <a:xfrm>
            <a:off x="1365956" y="4876800"/>
            <a:ext cx="914400" cy="762000"/>
          </a:xfrm>
          <a:prstGeom prst="rightArrow">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4144" y="4368225"/>
            <a:ext cx="1388522" cy="584775"/>
          </a:xfrm>
          <a:prstGeom prst="rect">
            <a:avLst/>
          </a:prstGeom>
        </p:spPr>
        <p:txBody>
          <a:bodyPr wrap="none">
            <a:spAutoFit/>
          </a:bodyPr>
          <a:lstStyle/>
          <a:p>
            <a:r>
              <a:rPr lang="en-US" sz="3200" i="1" dirty="0" smtClean="0">
                <a:latin typeface="Droid Serif"/>
                <a:ea typeface="Droid Serif"/>
                <a:cs typeface="Droid Serif"/>
                <a:sym typeface="Droid Serif"/>
              </a:rPr>
              <a:t>power</a:t>
            </a:r>
            <a:endParaRPr lang="en-US" sz="1050" dirty="0"/>
          </a:p>
        </p:txBody>
      </p:sp>
      <p:sp>
        <p:nvSpPr>
          <p:cNvPr id="11" name="Rectangle 10"/>
          <p:cNvSpPr/>
          <p:nvPr/>
        </p:nvSpPr>
        <p:spPr>
          <a:xfrm>
            <a:off x="76200" y="6243935"/>
            <a:ext cx="9033242" cy="461665"/>
          </a:xfrm>
          <a:prstGeom prst="rect">
            <a:avLst/>
          </a:prstGeom>
          <a:solidFill>
            <a:schemeClr val="tx2"/>
          </a:solidFill>
        </p:spPr>
        <p:txBody>
          <a:bodyPr wrap="none">
            <a:spAutoFit/>
          </a:bodyPr>
          <a:lstStyle/>
          <a:p>
            <a:r>
              <a:rPr lang="en-US" sz="2400" i="1" dirty="0" smtClean="0">
                <a:latin typeface="Droid Serif"/>
                <a:ea typeface="Droid Serif"/>
                <a:cs typeface="Droid Serif"/>
                <a:sym typeface="Droid Serif"/>
              </a:rPr>
              <a:t>"the best way to have software + hardware talk to each other"</a:t>
            </a:r>
            <a:endParaRPr lang="en-US" sz="900" dirty="0"/>
          </a:p>
        </p:txBody>
      </p:sp>
    </p:spTree>
    <p:extLst>
      <p:ext uri="{BB962C8B-B14F-4D97-AF65-F5344CB8AC3E}">
        <p14:creationId xmlns:p14="http://schemas.microsoft.com/office/powerpoint/2010/main" val="2168811771"/>
      </p:ext>
    </p:extLst>
  </p:cSld>
  <p:clrMapOvr>
    <a:masterClrMapping/>
  </p:clrMapOvr>
  <p:transition spd="slow">
    <p:cu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3" name="TextBox 2"/>
          <p:cNvSpPr txBox="1"/>
          <p:nvPr/>
        </p:nvSpPr>
        <p:spPr>
          <a:xfrm>
            <a:off x="3886200" y="5410200"/>
            <a:ext cx="4953000" cy="1200329"/>
          </a:xfrm>
          <a:prstGeom prst="rect">
            <a:avLst/>
          </a:prstGeom>
          <a:noFill/>
        </p:spPr>
        <p:txBody>
          <a:bodyPr wrap="square" rtlCol="0">
            <a:spAutoFit/>
          </a:bodyPr>
          <a:lstStyle/>
          <a:p>
            <a:pPr algn="ctr"/>
            <a:r>
              <a:rPr lang="en-US" sz="7200" dirty="0" smtClean="0">
                <a:latin typeface="Cambria" panose="02040503050406030204" pitchFamily="18" charset="0"/>
              </a:rPr>
              <a:t>Let's try it!</a:t>
            </a:r>
            <a:endParaRPr lang="en-US" sz="7200" dirty="0">
              <a:latin typeface="Cambria" panose="02040503050406030204" pitchFamily="18" charset="0"/>
            </a:endParaRPr>
          </a:p>
        </p:txBody>
      </p:sp>
    </p:spTree>
    <p:extLst>
      <p:ext uri="{BB962C8B-B14F-4D97-AF65-F5344CB8AC3E}">
        <p14:creationId xmlns:p14="http://schemas.microsoft.com/office/powerpoint/2010/main" val="3677977015"/>
      </p:ext>
    </p:extLst>
  </p:cSld>
  <p:clrMapOvr>
    <a:masterClrMapping/>
  </p:clrMapOvr>
  <p:transition spd="slow">
    <p:cu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90"/>
          <a:stretch/>
        </p:blipFill>
        <p:spPr>
          <a:xfrm>
            <a:off x="228600" y="1371600"/>
            <a:ext cx="8763000" cy="4715312"/>
          </a:xfrm>
          <a:prstGeom prst="rect">
            <a:avLst/>
          </a:prstGeom>
        </p:spPr>
      </p:pic>
      <p:sp>
        <p:nvSpPr>
          <p:cNvPr id="3" name="Right Arrow 2"/>
          <p:cNvSpPr/>
          <p:nvPr/>
        </p:nvSpPr>
        <p:spPr>
          <a:xfrm rot="10800000">
            <a:off x="1066800" y="1961636"/>
            <a:ext cx="1066800" cy="6858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99972180"/>
      </p:ext>
    </p:extLst>
  </p:cSld>
  <p:clrMapOvr>
    <a:masterClrMapping/>
  </p:clrMapOvr>
  <p:transition spd="slow">
    <p:cu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5" name="Rectangle 4"/>
          <p:cNvSpPr/>
          <p:nvPr/>
        </p:nvSpPr>
        <p:spPr>
          <a:xfrm>
            <a:off x="804333" y="5315845"/>
            <a:ext cx="3073277" cy="369332"/>
          </a:xfrm>
          <a:prstGeom prst="rect">
            <a:avLst/>
          </a:prstGeom>
        </p:spPr>
        <p:txBody>
          <a:bodyPr wrap="none">
            <a:spAutoFit/>
          </a:bodyPr>
          <a:lstStyle/>
          <a:p>
            <a:pPr algn="ctr" eaLnBrk="1" fontAlgn="auto" hangingPunct="1">
              <a:spcBef>
                <a:spcPts val="0"/>
              </a:spcBef>
              <a:spcAft>
                <a:spcPts val="0"/>
              </a:spcAft>
            </a:pPr>
            <a:r>
              <a:rPr lang="en" sz="1800" kern="0" dirty="0">
                <a:solidFill>
                  <a:srgbClr val="000000"/>
                </a:solidFill>
                <a:latin typeface="Cambria" pitchFamily="18" charset="0"/>
                <a:ea typeface="Georgia"/>
                <a:cs typeface="Georgia"/>
                <a:sym typeface="Georgia"/>
                <a:rtl val="0"/>
              </a:rPr>
              <a:t>Google's driverless vehicle(s)</a:t>
            </a:r>
            <a:endParaRPr lang="en-US" sz="1800" kern="0" dirty="0">
              <a:solidFill>
                <a:srgbClr val="000000"/>
              </a:solidFill>
              <a:latin typeface="Cambria" pitchFamily="18" charset="0"/>
              <a:cs typeface="Arial"/>
              <a:sym typeface="Arial"/>
              <a:rtl val="0"/>
            </a:endParaRPr>
          </a:p>
        </p:txBody>
      </p:sp>
      <p:pic>
        <p:nvPicPr>
          <p:cNvPr id="1027" name="Picture 3">
            <a:hlinkClick r:id="rId3" action="ppaction://progra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69534"/>
            <a:ext cx="4419600" cy="354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1"/>
          <p:cNvSpPr txBox="1">
            <a:spLocks noChangeArrowheads="1"/>
          </p:cNvSpPr>
          <p:nvPr/>
        </p:nvSpPr>
        <p:spPr bwMode="auto">
          <a:xfrm>
            <a:off x="136964" y="228600"/>
            <a:ext cx="6797236" cy="592888"/>
          </a:xfrm>
          <a:prstGeom prst="rect">
            <a:avLst/>
          </a:prstGeom>
          <a:noFill/>
          <a:ln w="9525">
            <a:noFill/>
            <a:miter lim="800000"/>
            <a:headEnd/>
            <a:tailEnd/>
          </a:ln>
        </p:spPr>
        <p:txBody>
          <a:bodyPr wrap="square" lIns="99467" tIns="49737" rIns="99467" bIns="49737">
            <a:spAutoFit/>
          </a:bodyPr>
          <a:lstStyle/>
          <a:p>
            <a:pPr defTabSz="993775" eaLnBrk="1" fontAlgn="auto" hangingPunct="1">
              <a:spcBef>
                <a:spcPts val="0"/>
              </a:spcBef>
              <a:spcAft>
                <a:spcPts val="0"/>
              </a:spcAft>
            </a:pPr>
            <a:r>
              <a:rPr lang="en-US" sz="3200" dirty="0" smtClean="0">
                <a:solidFill>
                  <a:srgbClr val="000000"/>
                </a:solidFill>
                <a:latin typeface="Cambria" pitchFamily="18" charset="0"/>
                <a:cs typeface="Arial" charset="0"/>
              </a:rPr>
              <a:t>Google's car and </a:t>
            </a:r>
            <a:r>
              <a:rPr lang="en-US" sz="3200" i="1" dirty="0" smtClean="0">
                <a:solidFill>
                  <a:srgbClr val="000000"/>
                </a:solidFill>
                <a:latin typeface="Cambria" pitchFamily="18" charset="0"/>
                <a:cs typeface="Arial" charset="0"/>
              </a:rPr>
              <a:t>Google…</a:t>
            </a:r>
            <a:endParaRPr lang="en-US" sz="3200" dirty="0">
              <a:solidFill>
                <a:srgbClr val="0000FF"/>
              </a:solidFill>
              <a:latin typeface="Cambria" pitchFamily="18" charset="0"/>
              <a:cs typeface="Arial" charset="0"/>
            </a:endParaRPr>
          </a:p>
        </p:txBody>
      </p:sp>
      <p:sp>
        <p:nvSpPr>
          <p:cNvPr id="2" name="Rectangle 1"/>
          <p:cNvSpPr/>
          <p:nvPr/>
        </p:nvSpPr>
        <p:spPr>
          <a:xfrm>
            <a:off x="4455332" y="6553200"/>
            <a:ext cx="4572000" cy="200055"/>
          </a:xfrm>
          <a:prstGeom prst="rect">
            <a:avLst/>
          </a:prstGeom>
        </p:spPr>
        <p:txBody>
          <a:bodyPr>
            <a:spAutoFit/>
          </a:bodyPr>
          <a:lstStyle/>
          <a:p>
            <a:pPr algn="r"/>
            <a:r>
              <a:rPr lang="en-US" sz="700" dirty="0" smtClean="0">
                <a:solidFill>
                  <a:srgbClr val="000000"/>
                </a:solidFill>
              </a:rPr>
              <a:t>C:\Users\Owner\Desktop\fall2012files\Final week summer 2012\google_car_for_c1.m4v</a:t>
            </a:r>
            <a:endParaRPr lang="en-US" sz="700" dirty="0">
              <a:solidFill>
                <a:srgbClr val="000000"/>
              </a:solidFill>
            </a:endParaRPr>
          </a:p>
        </p:txBody>
      </p:sp>
      <p:pic>
        <p:nvPicPr>
          <p:cNvPr id="321538" name="Picture 2">
            <a:hlinkClick r:id="rId5" action="ppaction://program"/>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69534"/>
            <a:ext cx="4491159" cy="354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905310" y="5315845"/>
            <a:ext cx="1824538" cy="369332"/>
          </a:xfrm>
          <a:prstGeom prst="rect">
            <a:avLst/>
          </a:prstGeom>
        </p:spPr>
        <p:txBody>
          <a:bodyPr wrap="none">
            <a:spAutoFit/>
          </a:bodyPr>
          <a:lstStyle/>
          <a:p>
            <a:pPr algn="ctr" eaLnBrk="1" fontAlgn="auto" hangingPunct="1">
              <a:spcBef>
                <a:spcPts val="0"/>
              </a:spcBef>
              <a:spcAft>
                <a:spcPts val="0"/>
              </a:spcAft>
            </a:pPr>
            <a:r>
              <a:rPr lang="en" sz="1800" kern="0" dirty="0" smtClean="0">
                <a:solidFill>
                  <a:srgbClr val="000000"/>
                </a:solidFill>
                <a:latin typeface="Cambria" pitchFamily="18" charset="0"/>
                <a:ea typeface="Georgia"/>
                <a:cs typeface="Georgia"/>
                <a:sym typeface="Georgia"/>
                <a:rtl val="0"/>
              </a:rPr>
              <a:t>Its sensed data…</a:t>
            </a:r>
            <a:endParaRPr lang="en-US" sz="1800" kern="0" dirty="0">
              <a:solidFill>
                <a:srgbClr val="000000"/>
              </a:solidFill>
              <a:latin typeface="Cambria" pitchFamily="18" charset="0"/>
              <a:cs typeface="Arial"/>
              <a:sym typeface="Arial"/>
              <a:rtl val="0"/>
            </a:endParaRPr>
          </a:p>
        </p:txBody>
      </p:sp>
    </p:spTree>
    <p:extLst>
      <p:ext uri="{BB962C8B-B14F-4D97-AF65-F5344CB8AC3E}">
        <p14:creationId xmlns:p14="http://schemas.microsoft.com/office/powerpoint/2010/main" val="3803521670"/>
      </p:ext>
    </p:extLst>
  </p:cSld>
  <p:clrMapOvr>
    <a:masterClrMapping/>
  </p:clrMapOvr>
  <p:transition spd="slow">
    <p:cu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445" b="5556"/>
          <a:stretch/>
        </p:blipFill>
        <p:spPr>
          <a:xfrm>
            <a:off x="1579033" y="1124244"/>
            <a:ext cx="6108271" cy="4971756"/>
          </a:xfrm>
          <a:prstGeom prst="rect">
            <a:avLst/>
          </a:prstGeom>
        </p:spPr>
      </p:pic>
      <p:sp>
        <p:nvSpPr>
          <p:cNvPr id="99" name="Shape 99"/>
          <p:cNvSpPr txBox="1"/>
          <p:nvPr/>
        </p:nvSpPr>
        <p:spPr>
          <a:xfrm>
            <a:off x="316525" y="304800"/>
            <a:ext cx="7262960" cy="677078"/>
          </a:xfrm>
          <a:prstGeom prst="rect">
            <a:avLst/>
          </a:prstGeom>
          <a:noFill/>
        </p:spPr>
        <p:txBody>
          <a:bodyPr wrap="square" lIns="91425" tIns="91425" rIns="91425" bIns="91425" anchor="t" anchorCtr="0">
            <a:spAutoFit/>
          </a:bodyPr>
          <a:lstStyle/>
          <a:p>
            <a:pPr eaLnBrk="1" fontAlgn="auto" hangingPunct="1">
              <a:spcBef>
                <a:spcPts val="0"/>
              </a:spcBef>
              <a:spcAft>
                <a:spcPts val="0"/>
              </a:spcAft>
              <a:buClr>
                <a:srgbClr val="000000"/>
              </a:buClr>
              <a:buSzPct val="45833"/>
              <a:buFont typeface="Arial"/>
              <a:buNone/>
            </a:pPr>
            <a:r>
              <a:rPr lang="en" sz="3200" i="1" kern="0" dirty="0">
                <a:solidFill>
                  <a:srgbClr val="000000"/>
                </a:solidFill>
                <a:latin typeface="Cambria" pitchFamily="18" charset="0"/>
                <a:ea typeface="Georgia"/>
                <a:cs typeface="Georgia"/>
                <a:sym typeface="Georgia"/>
                <a:rtl val="0"/>
              </a:rPr>
              <a:t>"…only possible because of our maps."</a:t>
            </a:r>
          </a:p>
        </p:txBody>
      </p:sp>
      <p:sp>
        <p:nvSpPr>
          <p:cNvPr id="5" name="Rectangle 4"/>
          <p:cNvSpPr/>
          <p:nvPr/>
        </p:nvSpPr>
        <p:spPr>
          <a:xfrm>
            <a:off x="830434" y="6260068"/>
            <a:ext cx="7789312" cy="369332"/>
          </a:xfrm>
          <a:prstGeom prst="rect">
            <a:avLst/>
          </a:prstGeom>
        </p:spPr>
        <p:txBody>
          <a:bodyPr wrap="none">
            <a:spAutoFit/>
          </a:bodyPr>
          <a:lstStyle/>
          <a:p>
            <a:pPr algn="ctr" eaLnBrk="1" fontAlgn="auto" hangingPunct="1">
              <a:spcBef>
                <a:spcPts val="0"/>
              </a:spcBef>
              <a:spcAft>
                <a:spcPts val="0"/>
              </a:spcAft>
            </a:pPr>
            <a:r>
              <a:rPr lang="en" sz="1800" kern="0" dirty="0" smtClean="0">
                <a:solidFill>
                  <a:srgbClr val="000000"/>
                </a:solidFill>
                <a:latin typeface="Cambria" pitchFamily="18" charset="0"/>
                <a:ea typeface="Georgia"/>
                <a:cs typeface="Georgia"/>
                <a:sym typeface="Georgia"/>
                <a:rtl val="0"/>
              </a:rPr>
              <a:t>Many </a:t>
            </a:r>
            <a:r>
              <a:rPr lang="en" sz="1800" kern="0" dirty="0">
                <a:solidFill>
                  <a:srgbClr val="000000"/>
                </a:solidFill>
                <a:latin typeface="Cambria" pitchFamily="18" charset="0"/>
                <a:ea typeface="Georgia"/>
                <a:cs typeface="Georgia"/>
                <a:sym typeface="Georgia"/>
                <a:rtl val="0"/>
              </a:rPr>
              <a:t>hours of computation, additional data collection, and hand-checking…</a:t>
            </a:r>
            <a:endParaRPr lang="en-US" sz="1800" kern="0" dirty="0">
              <a:solidFill>
                <a:srgbClr val="000000"/>
              </a:solidFill>
              <a:latin typeface="Cambria" pitchFamily="18" charset="0"/>
              <a:cs typeface="Arial"/>
              <a:sym typeface="Arial"/>
              <a:rtl val="0"/>
            </a:endParaRPr>
          </a:p>
        </p:txBody>
      </p:sp>
      <p:sp>
        <p:nvSpPr>
          <p:cNvPr id="6" name="TextBox 5"/>
          <p:cNvSpPr txBox="1"/>
          <p:nvPr/>
        </p:nvSpPr>
        <p:spPr>
          <a:xfrm>
            <a:off x="685800" y="5393342"/>
            <a:ext cx="1337733" cy="553998"/>
          </a:xfrm>
          <a:prstGeom prst="rect">
            <a:avLst/>
          </a:prstGeom>
          <a:solidFill>
            <a:schemeClr val="bg1">
              <a:lumMod val="85000"/>
            </a:schemeClr>
          </a:solidFill>
        </p:spPr>
        <p:txBody>
          <a:bodyPr wrap="square" rtlCol="0">
            <a:spAutoFit/>
          </a:bodyPr>
          <a:lstStyle/>
          <a:p>
            <a:pPr algn="ctr" eaLnBrk="1" fontAlgn="auto" hangingPunct="1">
              <a:spcBef>
                <a:spcPts val="0"/>
              </a:spcBef>
              <a:spcAft>
                <a:spcPts val="0"/>
              </a:spcAft>
            </a:pPr>
            <a:r>
              <a:rPr lang="en-US" sz="1500" kern="0" dirty="0">
                <a:solidFill>
                  <a:srgbClr val="0000FF"/>
                </a:solidFill>
                <a:latin typeface="Cambria" pitchFamily="18" charset="0"/>
                <a:cs typeface="Arial"/>
                <a:sym typeface="Arial"/>
                <a:rtl val="0"/>
              </a:rPr>
              <a:t>obstacle permanence</a:t>
            </a:r>
          </a:p>
        </p:txBody>
      </p:sp>
      <p:sp>
        <p:nvSpPr>
          <p:cNvPr id="7" name="TextBox 6"/>
          <p:cNvSpPr txBox="1"/>
          <p:nvPr/>
        </p:nvSpPr>
        <p:spPr>
          <a:xfrm>
            <a:off x="7046801" y="5393342"/>
            <a:ext cx="1281006" cy="553998"/>
          </a:xfrm>
          <a:prstGeom prst="rect">
            <a:avLst/>
          </a:prstGeom>
          <a:solidFill>
            <a:schemeClr val="bg1">
              <a:lumMod val="85000"/>
            </a:schemeClr>
          </a:solidFill>
        </p:spPr>
        <p:txBody>
          <a:bodyPr wrap="square" rtlCol="0">
            <a:spAutoFit/>
          </a:bodyPr>
          <a:lstStyle/>
          <a:p>
            <a:pPr algn="ctr" eaLnBrk="1" fontAlgn="auto" hangingPunct="1">
              <a:spcBef>
                <a:spcPts val="0"/>
              </a:spcBef>
              <a:spcAft>
                <a:spcPts val="0"/>
              </a:spcAft>
            </a:pPr>
            <a:r>
              <a:rPr lang="en-US" sz="1500" kern="0" dirty="0">
                <a:solidFill>
                  <a:srgbClr val="0000FF"/>
                </a:solidFill>
                <a:latin typeface="Cambria" pitchFamily="18" charset="0"/>
                <a:cs typeface="Arial"/>
                <a:sym typeface="Arial"/>
                <a:rtl val="0"/>
              </a:rPr>
              <a:t>road-lane location</a:t>
            </a:r>
          </a:p>
        </p:txBody>
      </p:sp>
      <p:sp>
        <p:nvSpPr>
          <p:cNvPr id="8" name="TextBox 7"/>
          <p:cNvSpPr txBox="1"/>
          <p:nvPr/>
        </p:nvSpPr>
        <p:spPr>
          <a:xfrm>
            <a:off x="6967496" y="1265610"/>
            <a:ext cx="1371600" cy="553998"/>
          </a:xfrm>
          <a:prstGeom prst="rect">
            <a:avLst/>
          </a:prstGeom>
          <a:solidFill>
            <a:schemeClr val="bg1">
              <a:lumMod val="85000"/>
            </a:schemeClr>
          </a:solidFill>
        </p:spPr>
        <p:txBody>
          <a:bodyPr wrap="square" rtlCol="0">
            <a:spAutoFit/>
          </a:bodyPr>
          <a:lstStyle/>
          <a:p>
            <a:pPr algn="ctr" eaLnBrk="1" fontAlgn="auto" hangingPunct="1">
              <a:spcBef>
                <a:spcPts val="0"/>
              </a:spcBef>
              <a:spcAft>
                <a:spcPts val="0"/>
              </a:spcAft>
            </a:pPr>
            <a:r>
              <a:rPr lang="en-US" sz="1500" kern="0" dirty="0">
                <a:solidFill>
                  <a:srgbClr val="0000FF"/>
                </a:solidFill>
                <a:latin typeface="Cambria" pitchFamily="18" charset="0"/>
                <a:cs typeface="Arial"/>
                <a:sym typeface="Arial"/>
                <a:rtl val="0"/>
              </a:rPr>
              <a:t>3d point cloud of obstacles</a:t>
            </a:r>
          </a:p>
        </p:txBody>
      </p:sp>
      <p:sp>
        <p:nvSpPr>
          <p:cNvPr id="9" name="TextBox 8"/>
          <p:cNvSpPr txBox="1"/>
          <p:nvPr/>
        </p:nvSpPr>
        <p:spPr>
          <a:xfrm>
            <a:off x="567267" y="1265610"/>
            <a:ext cx="1337733" cy="553998"/>
          </a:xfrm>
          <a:prstGeom prst="rect">
            <a:avLst/>
          </a:prstGeom>
          <a:solidFill>
            <a:schemeClr val="bg1">
              <a:lumMod val="85000"/>
            </a:schemeClr>
          </a:solidFill>
        </p:spPr>
        <p:txBody>
          <a:bodyPr wrap="square" rtlCol="0">
            <a:spAutoFit/>
          </a:bodyPr>
          <a:lstStyle/>
          <a:p>
            <a:pPr algn="ctr" eaLnBrk="1" fontAlgn="auto" hangingPunct="1">
              <a:spcBef>
                <a:spcPts val="0"/>
              </a:spcBef>
              <a:spcAft>
                <a:spcPts val="0"/>
              </a:spcAft>
            </a:pPr>
            <a:r>
              <a:rPr lang="en-US" sz="1500" kern="0" dirty="0">
                <a:solidFill>
                  <a:srgbClr val="0000FF"/>
                </a:solidFill>
                <a:latin typeface="Cambria" pitchFamily="18" charset="0"/>
                <a:cs typeface="Arial"/>
                <a:sym typeface="Arial"/>
                <a:rtl val="0"/>
              </a:rPr>
              <a:t>road surface texture</a:t>
            </a:r>
          </a:p>
        </p:txBody>
      </p:sp>
    </p:spTree>
    <p:extLst>
      <p:ext uri="{BB962C8B-B14F-4D97-AF65-F5344CB8AC3E}">
        <p14:creationId xmlns:p14="http://schemas.microsoft.com/office/powerpoint/2010/main" val="2001630399"/>
      </p:ext>
    </p:extLst>
  </p:cSld>
  <p:clrMapOvr>
    <a:masterClrMapping/>
  </p:clrMapOvr>
  <p:transition spd="slow">
    <p:cu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nvSpPr>
        <p:spPr>
          <a:xfrm>
            <a:off x="316525" y="304800"/>
            <a:ext cx="7262960" cy="677078"/>
          </a:xfrm>
          <a:prstGeom prst="rect">
            <a:avLst/>
          </a:prstGeom>
          <a:noFill/>
        </p:spPr>
        <p:txBody>
          <a:bodyPr wrap="square" lIns="91425" tIns="91425" rIns="91425" bIns="91425" anchor="t" anchorCtr="0">
            <a:spAutoFit/>
          </a:bodyPr>
          <a:lstStyle/>
          <a:p>
            <a:pPr eaLnBrk="1" fontAlgn="auto" hangingPunct="1">
              <a:spcBef>
                <a:spcPts val="0"/>
              </a:spcBef>
              <a:spcAft>
                <a:spcPts val="0"/>
              </a:spcAft>
              <a:buClr>
                <a:srgbClr val="000000"/>
              </a:buClr>
              <a:buSzPct val="45833"/>
              <a:buFont typeface="Arial"/>
              <a:buNone/>
            </a:pPr>
            <a:r>
              <a:rPr lang="en" sz="3200" i="1" kern="0" dirty="0">
                <a:solidFill>
                  <a:srgbClr val="000000"/>
                </a:solidFill>
                <a:latin typeface="Cambria" pitchFamily="18" charset="0"/>
                <a:ea typeface="Georgia"/>
                <a:cs typeface="Georgia"/>
                <a:sym typeface="Georgia"/>
                <a:rtl val="0"/>
              </a:rPr>
              <a:t>"…only possible because of our maps."</a:t>
            </a:r>
          </a:p>
        </p:txBody>
      </p:sp>
      <p:sp>
        <p:nvSpPr>
          <p:cNvPr id="5" name="Rectangle 4"/>
          <p:cNvSpPr/>
          <p:nvPr/>
        </p:nvSpPr>
        <p:spPr>
          <a:xfrm>
            <a:off x="1447800" y="5867400"/>
            <a:ext cx="6035599" cy="830997"/>
          </a:xfrm>
          <a:prstGeom prst="rect">
            <a:avLst/>
          </a:prstGeom>
        </p:spPr>
        <p:txBody>
          <a:bodyPr wrap="square">
            <a:spAutoFit/>
          </a:bodyPr>
          <a:lstStyle/>
          <a:p>
            <a:pPr algn="ctr" eaLnBrk="1" fontAlgn="auto" hangingPunct="1">
              <a:spcBef>
                <a:spcPts val="0"/>
              </a:spcBef>
              <a:spcAft>
                <a:spcPts val="0"/>
              </a:spcAft>
            </a:pPr>
            <a:r>
              <a:rPr lang="en" kern="0" dirty="0">
                <a:solidFill>
                  <a:srgbClr val="000000"/>
                </a:solidFill>
                <a:latin typeface="Cambria" pitchFamily="18" charset="0"/>
                <a:cs typeface="Arial"/>
                <a:sym typeface="Georgia"/>
                <a:rtl val="0"/>
              </a:rPr>
              <a:t>Collect current snapshot of the world, and align it to the most likely position in the map.</a:t>
            </a:r>
            <a:endParaRPr lang="en-US" kern="0" dirty="0">
              <a:solidFill>
                <a:srgbClr val="000000"/>
              </a:solidFill>
              <a:latin typeface="Cambria" pitchFamily="18" charset="0"/>
              <a:cs typeface="Arial"/>
              <a:sym typeface="Arial"/>
              <a:rtl val="0"/>
            </a:endParaRPr>
          </a:p>
        </p:txBody>
      </p:sp>
      <p:sp>
        <p:nvSpPr>
          <p:cNvPr id="6" name="TextBox 5"/>
          <p:cNvSpPr txBox="1"/>
          <p:nvPr/>
        </p:nvSpPr>
        <p:spPr>
          <a:xfrm>
            <a:off x="5105400" y="4953000"/>
            <a:ext cx="3657600" cy="646331"/>
          </a:xfrm>
          <a:prstGeom prst="rect">
            <a:avLst/>
          </a:prstGeom>
          <a:noFill/>
        </p:spPr>
        <p:txBody>
          <a:bodyPr wrap="square" rtlCol="0">
            <a:spAutoFit/>
          </a:bodyPr>
          <a:lstStyle/>
          <a:p>
            <a:pPr algn="ctr" eaLnBrk="1" fontAlgn="auto" hangingPunct="1">
              <a:spcBef>
                <a:spcPts val="0"/>
              </a:spcBef>
              <a:spcAft>
                <a:spcPts val="0"/>
              </a:spcAft>
            </a:pPr>
            <a:r>
              <a:rPr lang="en-US" sz="1800" kern="0" dirty="0">
                <a:solidFill>
                  <a:srgbClr val="000000"/>
                </a:solidFill>
                <a:latin typeface="Cambria" pitchFamily="18" charset="0"/>
                <a:cs typeface="Arial"/>
                <a:sym typeface="Arial"/>
                <a:rtl val="0"/>
              </a:rPr>
              <a:t>Map-matching:  </a:t>
            </a:r>
            <a:r>
              <a:rPr lang="en-US" sz="1800" b="1" i="1" kern="0" dirty="0">
                <a:solidFill>
                  <a:srgbClr val="000000"/>
                </a:solidFill>
                <a:latin typeface="Cambria" pitchFamily="18" charset="0"/>
                <a:cs typeface="Arial"/>
                <a:sym typeface="Arial"/>
                <a:rtl val="0"/>
              </a:rPr>
              <a:t>10cm accuracy</a:t>
            </a:r>
          </a:p>
          <a:p>
            <a:pPr algn="ctr" eaLnBrk="1" fontAlgn="auto" hangingPunct="1">
              <a:spcBef>
                <a:spcPts val="0"/>
              </a:spcBef>
              <a:spcAft>
                <a:spcPts val="0"/>
              </a:spcAft>
            </a:pPr>
            <a:r>
              <a:rPr lang="en-US" sz="1800" kern="0" dirty="0">
                <a:solidFill>
                  <a:srgbClr val="C00000"/>
                </a:solidFill>
                <a:latin typeface="Cambria" pitchFamily="18" charset="0"/>
                <a:cs typeface="Arial"/>
                <a:sym typeface="Arial"/>
                <a:rtl val="0"/>
              </a:rPr>
              <a:t>GPS:  </a:t>
            </a:r>
            <a:r>
              <a:rPr lang="en-US" sz="1800" b="1" i="1" kern="0" dirty="0">
                <a:solidFill>
                  <a:srgbClr val="C00000"/>
                </a:solidFill>
                <a:latin typeface="Cambria" pitchFamily="18" charset="0"/>
                <a:cs typeface="Arial"/>
                <a:sym typeface="Arial"/>
                <a:rtl val="0"/>
              </a:rPr>
              <a:t>12-15 foot accuracy</a:t>
            </a:r>
          </a:p>
        </p:txBody>
      </p:sp>
      <p:sp>
        <p:nvSpPr>
          <p:cNvPr id="7" name="TextBox 6"/>
          <p:cNvSpPr txBox="1"/>
          <p:nvPr/>
        </p:nvSpPr>
        <p:spPr>
          <a:xfrm>
            <a:off x="1188720" y="4736068"/>
            <a:ext cx="2895600" cy="369332"/>
          </a:xfrm>
          <a:prstGeom prst="rect">
            <a:avLst/>
          </a:prstGeom>
          <a:noFill/>
        </p:spPr>
        <p:txBody>
          <a:bodyPr wrap="square" rtlCol="0">
            <a:spAutoFit/>
          </a:bodyPr>
          <a:lstStyle/>
          <a:p>
            <a:pPr algn="ctr" eaLnBrk="1" fontAlgn="auto" hangingPunct="1">
              <a:spcBef>
                <a:spcPts val="0"/>
              </a:spcBef>
              <a:spcAft>
                <a:spcPts val="0"/>
              </a:spcAft>
            </a:pPr>
            <a:r>
              <a:rPr lang="en-US" sz="1800" kern="0" dirty="0">
                <a:solidFill>
                  <a:srgbClr val="000000"/>
                </a:solidFill>
                <a:latin typeface="Cambria" pitchFamily="18" charset="0"/>
                <a:cs typeface="Arial"/>
                <a:sym typeface="Arial"/>
                <a:rtl val="0"/>
              </a:rPr>
              <a:t>Local, sensor-based "maps"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413" t="27510" r="21002" b="28473"/>
          <a:stretch/>
        </p:blipFill>
        <p:spPr bwMode="auto">
          <a:xfrm>
            <a:off x="381000" y="1749778"/>
            <a:ext cx="451104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000" t="21919" r="10617" b="13707"/>
          <a:stretch/>
        </p:blipFill>
        <p:spPr>
          <a:xfrm>
            <a:off x="5340221" y="1382889"/>
            <a:ext cx="3187958" cy="3407854"/>
          </a:xfrm>
          <a:prstGeom prst="rect">
            <a:avLst/>
          </a:prstGeom>
        </p:spPr>
      </p:pic>
      <p:cxnSp>
        <p:nvCxnSpPr>
          <p:cNvPr id="4" name="Straight Arrow Connector 3"/>
          <p:cNvCxnSpPr/>
          <p:nvPr/>
        </p:nvCxnSpPr>
        <p:spPr>
          <a:xfrm flipH="1" flipV="1">
            <a:off x="2819400" y="5105400"/>
            <a:ext cx="609600" cy="838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116801" y="5599331"/>
            <a:ext cx="462684" cy="2680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477000" y="3657600"/>
            <a:ext cx="457200"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116801" y="3944815"/>
            <a:ext cx="198399"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755529"/>
      </p:ext>
    </p:extLst>
  </p:cSld>
  <p:clrMapOvr>
    <a:masterClrMapping/>
  </p:clrMapOvr>
  <p:transition spd="slow">
    <p:cu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Shape 1596"/>
          <p:cNvSpPr txBox="1">
            <a:spLocks noGrp="1"/>
          </p:cNvSpPr>
          <p:nvPr>
            <p:ph type="title"/>
          </p:nvPr>
        </p:nvSpPr>
        <p:spPr>
          <a:xfrm>
            <a:off x="228600" y="228600"/>
            <a:ext cx="8229600" cy="995183"/>
          </a:xfrm>
          <a:prstGeom prst="rect">
            <a:avLst/>
          </a:prstGeom>
        </p:spPr>
        <p:txBody>
          <a:bodyPr lIns="91425" tIns="91425" rIns="91425" bIns="91425" anchor="ctr" anchorCtr="0">
            <a:noAutofit/>
          </a:bodyPr>
          <a:lstStyle/>
          <a:p>
            <a:pPr lvl="0" rtl="0">
              <a:spcBef>
                <a:spcPts val="0"/>
              </a:spcBef>
              <a:buNone/>
            </a:pPr>
            <a:r>
              <a:rPr lang="en" sz="4800" b="0" dirty="0" smtClean="0">
                <a:latin typeface="Droid Serif"/>
                <a:ea typeface="Droid Serif"/>
                <a:cs typeface="Droid Serif"/>
                <a:sym typeface="Droid Serif"/>
              </a:rPr>
              <a:t>Creating a Scratch Game</a:t>
            </a:r>
            <a:endParaRPr lang="en" sz="4800" b="0" dirty="0">
              <a:latin typeface="Droid Serif"/>
              <a:ea typeface="Droid Serif"/>
              <a:cs typeface="Droid Serif"/>
              <a:sym typeface="Droid Serif"/>
            </a:endParaRPr>
          </a:p>
        </p:txBody>
      </p:sp>
      <p:sp>
        <p:nvSpPr>
          <p:cNvPr id="3" name="Shape 1596"/>
          <p:cNvSpPr txBox="1">
            <a:spLocks/>
          </p:cNvSpPr>
          <p:nvPr/>
        </p:nvSpPr>
        <p:spPr>
          <a:xfrm>
            <a:off x="3200400" y="1331208"/>
            <a:ext cx="5486400" cy="995183"/>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gn="r"/>
            <a:r>
              <a:rPr lang="en" sz="4800" b="0" dirty="0" smtClean="0">
                <a:latin typeface="Droid Serif"/>
                <a:ea typeface="Droid Serif"/>
                <a:cs typeface="Droid Serif"/>
                <a:sym typeface="Droid Serif"/>
              </a:rPr>
              <a:t>in 7 steps…</a:t>
            </a:r>
            <a:endParaRPr lang="en" sz="4800" b="0" dirty="0">
              <a:latin typeface="Droid Serif"/>
              <a:ea typeface="Droid Serif"/>
              <a:cs typeface="Droid Serif"/>
              <a:sym typeface="Droid Serif"/>
            </a:endParaRPr>
          </a:p>
        </p:txBody>
      </p:sp>
      <p:sp>
        <p:nvSpPr>
          <p:cNvPr id="6" name="Shape 1596"/>
          <p:cNvSpPr txBox="1">
            <a:spLocks/>
          </p:cNvSpPr>
          <p:nvPr/>
        </p:nvSpPr>
        <p:spPr>
          <a:xfrm rot="21098515">
            <a:off x="2553007" y="5107200"/>
            <a:ext cx="6388100" cy="995183"/>
          </a:xfrm>
          <a:prstGeom prst="rect">
            <a:avLst/>
          </a:prstGeom>
          <a:solidFill>
            <a:srgbClr val="FFCC99"/>
          </a:solid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gn="ctr"/>
            <a:r>
              <a:rPr lang="en" sz="3200" b="0" dirty="0" smtClean="0">
                <a:latin typeface="Droid Serif"/>
                <a:ea typeface="Droid Serif"/>
                <a:cs typeface="Droid Serif"/>
                <a:sym typeface="Droid Serif"/>
              </a:rPr>
              <a:t>with unlimited room for expansion + creativity!</a:t>
            </a:r>
            <a:endParaRPr lang="en" sz="3200" b="0"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dirty="0" smtClean="0">
                <a:latin typeface="Droid Serif"/>
                <a:ea typeface="Droid Serif"/>
                <a:cs typeface="Droid Serif"/>
                <a:sym typeface="Droid Serif"/>
              </a:rPr>
              <a:t>Step 1:   </a:t>
            </a:r>
            <a:r>
              <a:rPr lang="en" b="0" i="1" dirty="0" smtClean="0">
                <a:latin typeface="Droid Serif"/>
                <a:ea typeface="Droid Serif"/>
                <a:cs typeface="Droid Serif"/>
                <a:sym typeface="Droid Serif"/>
              </a:rPr>
              <a:t>Choose a hero!</a:t>
            </a:r>
            <a:endParaRPr lang="en" b="0" i="1" dirty="0">
              <a:latin typeface="Droid Serif"/>
              <a:ea typeface="Droid Serif"/>
              <a:cs typeface="Droid Serif"/>
              <a:sym typeface="Droid Serif"/>
            </a:endParaRPr>
          </a:p>
        </p:txBody>
      </p:sp>
      <p:sp>
        <p:nvSpPr>
          <p:cNvPr id="1625" name="Shape 1625"/>
          <p:cNvSpPr txBox="1">
            <a:spLocks noGrp="1"/>
          </p:cNvSpPr>
          <p:nvPr>
            <p:ph type="body" idx="1"/>
          </p:nvPr>
        </p:nvSpPr>
        <p:spPr>
          <a:xfrm>
            <a:off x="533400" y="1175400"/>
            <a:ext cx="8229600" cy="35928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(1) Choose a main </a:t>
            </a:r>
            <a:r>
              <a:rPr lang="en" sz="2400" dirty="0" smtClean="0">
                <a:latin typeface="Droid Serif"/>
                <a:ea typeface="Droid Serif"/>
                <a:cs typeface="Droid Serif"/>
                <a:sym typeface="Droid Serif"/>
              </a:rPr>
              <a:t>character or "hero" ...</a:t>
            </a:r>
            <a:endParaRPr lang="en" sz="2400" dirty="0">
              <a:latin typeface="Droid Serif"/>
              <a:ea typeface="Droid Serif"/>
              <a:cs typeface="Droid Serif"/>
              <a:sym typeface="Droid Serif"/>
            </a:endParaRPr>
          </a:p>
          <a:p>
            <a:pPr lvl="0" rtl="0">
              <a:spcBef>
                <a:spcPts val="0"/>
              </a:spcBef>
              <a:buNone/>
            </a:pP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a:t>
            </a:r>
            <a:r>
              <a:rPr lang="en" sz="2400" i="1" dirty="0" smtClean="0">
                <a:latin typeface="Droid Serif"/>
                <a:ea typeface="Droid Serif"/>
                <a:cs typeface="Droid Serif"/>
                <a:sym typeface="Droid Serif"/>
              </a:rPr>
              <a:t>one that </a:t>
            </a:r>
            <a:r>
              <a:rPr lang="en" sz="2400" i="1" dirty="0">
                <a:latin typeface="Droid Serif"/>
                <a:ea typeface="Droid Serif"/>
                <a:cs typeface="Droid Serif"/>
                <a:sym typeface="Droid Serif"/>
              </a:rPr>
              <a:t>you </a:t>
            </a:r>
            <a:r>
              <a:rPr lang="en" sz="2400" i="1" dirty="0" smtClean="0">
                <a:latin typeface="Droid Serif"/>
                <a:ea typeface="Droid Serif"/>
                <a:cs typeface="Droid Serif"/>
                <a:sym typeface="Droid Serif"/>
              </a:rPr>
              <a:t>will control)</a:t>
            </a:r>
            <a:endParaRPr lang="en" sz="2400" i="1"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971800"/>
            <a:ext cx="6873069" cy="1295448"/>
          </a:xfrm>
          <a:prstGeom prst="rect">
            <a:avLst/>
          </a:prstGeom>
        </p:spPr>
      </p:pic>
      <p:sp>
        <p:nvSpPr>
          <p:cNvPr id="13" name="Down Arrow 12"/>
          <p:cNvSpPr/>
          <p:nvPr/>
        </p:nvSpPr>
        <p:spPr>
          <a:xfrm rot="10800000">
            <a:off x="4419600" y="4038600"/>
            <a:ext cx="381000" cy="7620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0800000">
            <a:off x="5105400" y="4064000"/>
            <a:ext cx="381000" cy="14224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0800000">
            <a:off x="6019800" y="4064000"/>
            <a:ext cx="381000" cy="7620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0800000">
            <a:off x="6984998" y="4089400"/>
            <a:ext cx="381000" cy="14224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56626" y="4826001"/>
            <a:ext cx="906946" cy="523220"/>
          </a:xfrm>
          <a:prstGeom prst="rect">
            <a:avLst/>
          </a:prstGeom>
        </p:spPr>
        <p:txBody>
          <a:bodyPr wrap="square">
            <a:spAutoFit/>
          </a:bodyPr>
          <a:lstStyle/>
          <a:p>
            <a:pPr algn="ctr"/>
            <a:r>
              <a:rPr lang="en" dirty="0" smtClean="0">
                <a:latin typeface="Droid Serif"/>
                <a:ea typeface="Droid Serif"/>
                <a:cs typeface="Droid Serif"/>
                <a:sym typeface="Droid Serif"/>
              </a:rPr>
              <a:t>choose one</a:t>
            </a:r>
            <a:endParaRPr lang="en-US" dirty="0"/>
          </a:p>
        </p:txBody>
      </p:sp>
      <p:sp>
        <p:nvSpPr>
          <p:cNvPr id="18" name="Rectangle 17"/>
          <p:cNvSpPr/>
          <p:nvPr/>
        </p:nvSpPr>
        <p:spPr>
          <a:xfrm>
            <a:off x="4842426" y="5511802"/>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draw your own</a:t>
            </a:r>
            <a:endParaRPr lang="en-US" dirty="0"/>
          </a:p>
        </p:txBody>
      </p:sp>
      <p:sp>
        <p:nvSpPr>
          <p:cNvPr id="19" name="Rectangle 18"/>
          <p:cNvSpPr/>
          <p:nvPr/>
        </p:nvSpPr>
        <p:spPr>
          <a:xfrm>
            <a:off x="5756826" y="4826001"/>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upload from file</a:t>
            </a:r>
            <a:endParaRPr lang="en-US" dirty="0"/>
          </a:p>
        </p:txBody>
      </p:sp>
      <p:sp>
        <p:nvSpPr>
          <p:cNvPr id="20" name="Rectangle 19"/>
          <p:cNvSpPr/>
          <p:nvPr/>
        </p:nvSpPr>
        <p:spPr>
          <a:xfrm>
            <a:off x="6748944" y="5577366"/>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take a new picture</a:t>
            </a:r>
            <a:endParaRPr lang="en-US" dirty="0"/>
          </a:p>
        </p:txBody>
      </p:sp>
    </p:spTree>
  </p:cSld>
  <p:clrMapOvr>
    <a:masterClrMapping/>
  </p:clrMapOvr>
  <p:transition spd="slow">
    <p:cut/>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2:   </a:t>
            </a:r>
            <a:r>
              <a:rPr lang="en" b="0" i="1" dirty="0" smtClean="0">
                <a:latin typeface="Droid Serif"/>
                <a:ea typeface="Droid Serif"/>
                <a:cs typeface="Droid Serif"/>
                <a:sym typeface="Droid Serif"/>
              </a:rPr>
              <a:t>Motion with the keyboard</a:t>
            </a:r>
            <a:endParaRPr lang="en" b="0" i="1" dirty="0">
              <a:latin typeface="Droid Serif"/>
              <a:ea typeface="Droid Serif"/>
              <a:cs typeface="Droid Serif"/>
              <a:sym typeface="Droid Serif"/>
            </a:endParaRPr>
          </a:p>
        </p:txBody>
      </p:sp>
      <p:sp>
        <p:nvSpPr>
          <p:cNvPr id="1625" name="Shape 1625"/>
          <p:cNvSpPr txBox="1">
            <a:spLocks noGrp="1"/>
          </p:cNvSpPr>
          <p:nvPr>
            <p:ph type="body" idx="1"/>
          </p:nvPr>
        </p:nvSpPr>
        <p:spPr>
          <a:xfrm>
            <a:off x="777400" y="1162100"/>
            <a:ext cx="7452200" cy="105725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(2a) </a:t>
            </a:r>
            <a:r>
              <a:rPr lang="en" sz="2400" dirty="0">
                <a:latin typeface="Droid Serif"/>
                <a:ea typeface="Droid Serif"/>
                <a:cs typeface="Droid Serif"/>
                <a:sym typeface="Droid Serif"/>
              </a:rPr>
              <a:t>Add </a:t>
            </a:r>
            <a:r>
              <a:rPr lang="en" sz="2400" dirty="0" smtClean="0">
                <a:latin typeface="Droid Serif"/>
                <a:ea typeface="Droid Serif"/>
                <a:cs typeface="Droid Serif"/>
                <a:sym typeface="Droid Serif"/>
              </a:rPr>
              <a:t>this program to your hero sprite so </a:t>
            </a:r>
            <a:r>
              <a:rPr lang="en" sz="2400" dirty="0">
                <a:latin typeface="Droid Serif"/>
                <a:ea typeface="Droid Serif"/>
                <a:cs typeface="Droid Serif"/>
                <a:sym typeface="Droid Serif"/>
              </a:rPr>
              <a:t>that you can </a:t>
            </a:r>
            <a:r>
              <a:rPr lang="en" sz="2400" dirty="0" smtClean="0">
                <a:latin typeface="Droid Serif"/>
                <a:ea typeface="Droid Serif"/>
                <a:cs typeface="Droid Serif"/>
                <a:sym typeface="Droid Serif"/>
              </a:rPr>
              <a:t>control it with the up arrow:</a:t>
            </a:r>
            <a:endParaRPr lang="en"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286000"/>
            <a:ext cx="4442288" cy="2867133"/>
          </a:xfrm>
          <a:prstGeom prst="rect">
            <a:avLst/>
          </a:prstGeom>
        </p:spPr>
      </p:pic>
      <p:sp>
        <p:nvSpPr>
          <p:cNvPr id="6" name="Shape 1625"/>
          <p:cNvSpPr txBox="1">
            <a:spLocks/>
          </p:cNvSpPr>
          <p:nvPr/>
        </p:nvSpPr>
        <p:spPr>
          <a:xfrm>
            <a:off x="807800" y="5495950"/>
            <a:ext cx="7574200" cy="105725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Char char="●"/>
              <a:defRPr sz="3000" b="0"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rtl val="0"/>
              </a:defRPr>
            </a:lvl2pPr>
            <a:lvl3pPr marR="0" algn="l" rtl="0">
              <a:lnSpc>
                <a:spcPct val="100000"/>
              </a:lnSpc>
              <a:spcBef>
                <a:spcPts val="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rtl val="0"/>
              </a:defRPr>
            </a:lvl3pPr>
            <a:lvl4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4pPr>
            <a:lvl5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5pPr>
            <a:lvl6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6pPr>
            <a:lvl7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7pPr>
            <a:lvl8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8pPr>
            <a:lvl9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9pPr>
          </a:lstStyle>
          <a:p>
            <a:pPr>
              <a:buFont typeface="Arial"/>
              <a:buNone/>
            </a:pPr>
            <a:r>
              <a:rPr lang="en" sz="2400" dirty="0" smtClean="0">
                <a:latin typeface="Droid Serif"/>
                <a:ea typeface="Droid Serif"/>
                <a:cs typeface="Droid Serif"/>
                <a:sym typeface="Droid Serif"/>
              </a:rPr>
              <a:t>(2b) Add more blocks so that </a:t>
            </a:r>
            <a:r>
              <a:rPr lang="en" sz="2400" b="1" i="1" dirty="0" smtClean="0">
                <a:latin typeface="Droid Serif"/>
                <a:ea typeface="Droid Serif"/>
                <a:cs typeface="Droid Serif"/>
                <a:sym typeface="Droid Serif"/>
              </a:rPr>
              <a:t>all </a:t>
            </a:r>
            <a:r>
              <a:rPr lang="en" sz="2400" dirty="0" smtClean="0">
                <a:latin typeface="Droid Serif"/>
                <a:ea typeface="Droid Serif"/>
                <a:cs typeface="Droid Serif"/>
                <a:sym typeface="Droid Serif"/>
              </a:rPr>
              <a:t>arrow keys work appropriately.  </a:t>
            </a:r>
            <a:r>
              <a:rPr lang="en" sz="2400" i="1" dirty="0" smtClean="0">
                <a:latin typeface="Droid Serif"/>
                <a:ea typeface="Droid Serif"/>
                <a:cs typeface="Droid Serif"/>
                <a:sym typeface="Droid Serif"/>
              </a:rPr>
              <a:t>Where could you put them?</a:t>
            </a:r>
            <a:endParaRPr lang="en" sz="2400" dirty="0">
              <a:latin typeface="Droid Serif"/>
              <a:ea typeface="Droid Serif"/>
              <a:cs typeface="Droid Serif"/>
              <a:sym typeface="Droid Serif"/>
            </a:endParaRPr>
          </a:p>
        </p:txBody>
      </p:sp>
    </p:spTree>
    <p:extLst>
      <p:ext uri="{BB962C8B-B14F-4D97-AF65-F5344CB8AC3E}">
        <p14:creationId xmlns:p14="http://schemas.microsoft.com/office/powerpoint/2010/main" val="3797275286"/>
      </p:ext>
    </p:extLst>
  </p:cSld>
  <p:clrMapOvr>
    <a:masterClrMapping/>
  </p:clrMapOvr>
  <p:transition spd="slow">
    <p:cu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Shape 1631"/>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3:   </a:t>
            </a:r>
            <a:r>
              <a:rPr lang="en" b="0" i="1" dirty="0" smtClean="0">
                <a:latin typeface="Droid Serif"/>
                <a:ea typeface="Droid Serif"/>
                <a:cs typeface="Droid Serif"/>
                <a:sym typeface="Droid Serif"/>
              </a:rPr>
              <a:t>Wrap master</a:t>
            </a:r>
            <a:endParaRPr lang="en" b="0" i="1" dirty="0">
              <a:latin typeface="Droid Serif"/>
              <a:ea typeface="Droid Serif"/>
              <a:cs typeface="Droid Serif"/>
              <a:sym typeface="Droid Serif"/>
            </a:endParaRPr>
          </a:p>
        </p:txBody>
      </p:sp>
      <p:sp>
        <p:nvSpPr>
          <p:cNvPr id="1632" name="Shape 1632"/>
          <p:cNvSpPr txBox="1">
            <a:spLocks noGrp="1"/>
          </p:cNvSpPr>
          <p:nvPr>
            <p:ph type="body" idx="1"/>
          </p:nvPr>
        </p:nvSpPr>
        <p:spPr>
          <a:xfrm>
            <a:off x="592775" y="1066800"/>
            <a:ext cx="7560625" cy="12414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a:t>
            </a:r>
            <a:r>
              <a:rPr lang="en" sz="2400" dirty="0" smtClean="0">
                <a:latin typeface="Droid Serif"/>
                <a:ea typeface="Droid Serif"/>
                <a:cs typeface="Droid Serif"/>
                <a:sym typeface="Droid Serif"/>
              </a:rPr>
              <a:t>3a) </a:t>
            </a:r>
            <a:r>
              <a:rPr lang="en" sz="2400" dirty="0">
                <a:latin typeface="Droid Serif"/>
                <a:ea typeface="Droid Serif"/>
                <a:cs typeface="Droid Serif"/>
                <a:sym typeface="Droid Serif"/>
              </a:rPr>
              <a:t>Make sure your "hero" can wrap around </a:t>
            </a:r>
            <a:r>
              <a:rPr lang="en" sz="2400" dirty="0" smtClean="0">
                <a:latin typeface="Droid Serif"/>
                <a:ea typeface="Droid Serif"/>
                <a:cs typeface="Droid Serif"/>
                <a:sym typeface="Droid Serif"/>
              </a:rPr>
              <a:t>the screen from top to bottom:</a:t>
            </a:r>
            <a:endParaRPr lang="en"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1634" name="Shape 1634"/>
          <p:cNvSpPr txBox="1"/>
          <p:nvPr/>
        </p:nvSpPr>
        <p:spPr>
          <a:xfrm>
            <a:off x="746525" y="5997901"/>
            <a:ext cx="7506599" cy="783899"/>
          </a:xfrm>
          <a:prstGeom prst="rect">
            <a:avLst/>
          </a:prstGeom>
        </p:spPr>
        <p:txBody>
          <a:bodyPr lIns="91425" tIns="91425" rIns="91425" bIns="91425" anchor="ctr" anchorCtr="0">
            <a:noAutofit/>
          </a:bodyPr>
          <a:lstStyle/>
          <a:p>
            <a:pPr lvl="0" rtl="0">
              <a:spcBef>
                <a:spcPts val="0"/>
              </a:spcBef>
              <a:buNone/>
            </a:pPr>
            <a:r>
              <a:rPr lang="en" sz="2400" dirty="0" smtClean="0">
                <a:solidFill>
                  <a:schemeClr val="dk1"/>
                </a:solidFill>
                <a:latin typeface="Droid Serif"/>
                <a:ea typeface="Droid Serif"/>
                <a:cs typeface="Droid Serif"/>
                <a:sym typeface="Droid Serif"/>
              </a:rPr>
              <a:t>(3b)  Add </a:t>
            </a:r>
            <a:r>
              <a:rPr lang="en" sz="2400" dirty="0">
                <a:solidFill>
                  <a:schemeClr val="dk1"/>
                </a:solidFill>
                <a:latin typeface="Droid Serif"/>
                <a:ea typeface="Droid Serif"/>
                <a:cs typeface="Droid Serif"/>
                <a:sym typeface="Droid Serif"/>
              </a:rPr>
              <a:t>other wrapping as you see fit!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188" y="2209800"/>
            <a:ext cx="6063812" cy="3473445"/>
          </a:xfrm>
          <a:prstGeom prst="rect">
            <a:avLst/>
          </a:prstGeom>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2774" name="TextBox 1"/>
          <p:cNvSpPr txBox="1">
            <a:spLocks noChangeArrowheads="1"/>
          </p:cNvSpPr>
          <p:nvPr/>
        </p:nvSpPr>
        <p:spPr bwMode="auto">
          <a:xfrm>
            <a:off x="5613400"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red    &gt;    200</a:t>
            </a:r>
          </a:p>
        </p:txBody>
      </p:sp>
      <p:sp>
        <p:nvSpPr>
          <p:cNvPr id="32775"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not good enough…</a:t>
            </a:r>
          </a:p>
        </p:txBody>
      </p:sp>
      <p:sp>
        <p:nvSpPr>
          <p:cNvPr id="9"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562760" y="1803960"/>
              <a:ext cx="821880" cy="473400"/>
            </p14:xfrm>
          </p:contentPart>
        </mc:Choice>
        <mc:Fallback>
          <p:pic>
            <p:nvPicPr>
              <p:cNvPr id="2" name="Ink 1"/>
              <p:cNvPicPr/>
              <p:nvPr/>
            </p:nvPicPr>
            <p:blipFill>
              <a:blip r:embed="rId5"/>
              <a:stretch>
                <a:fillRect/>
              </a:stretch>
            </p:blipFill>
            <p:spPr>
              <a:xfrm>
                <a:off x="1553400" y="1794600"/>
                <a:ext cx="840600" cy="492120"/>
              </a:xfrm>
              <a:prstGeom prst="rect">
                <a:avLst/>
              </a:prstGeom>
            </p:spPr>
          </p:pic>
        </mc:Fallback>
      </mc:AlternateContent>
    </p:spTree>
    <p:extLst>
      <p:ext uri="{BB962C8B-B14F-4D97-AF65-F5344CB8AC3E}">
        <p14:creationId xmlns:p14="http://schemas.microsoft.com/office/powerpoint/2010/main" val="261525053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Shape 163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4: </a:t>
            </a:r>
            <a:r>
              <a:rPr lang="en" b="0" i="1" dirty="0" smtClean="0">
                <a:latin typeface="Droid Serif"/>
                <a:ea typeface="Droid Serif"/>
                <a:cs typeface="Droid Serif"/>
                <a:sym typeface="Droid Serif"/>
              </a:rPr>
              <a:t>  Choose a goal.</a:t>
            </a:r>
            <a:endParaRPr lang="en" b="0" i="1" dirty="0">
              <a:latin typeface="Droid Serif"/>
              <a:ea typeface="Droid Serif"/>
              <a:cs typeface="Droid Serif"/>
              <a:sym typeface="Droid Serif"/>
            </a:endParaRPr>
          </a:p>
        </p:txBody>
      </p:sp>
      <p:sp>
        <p:nvSpPr>
          <p:cNvPr id="1640" name="Shape 1640"/>
          <p:cNvSpPr txBox="1">
            <a:spLocks noGrp="1"/>
          </p:cNvSpPr>
          <p:nvPr>
            <p:ph type="body" idx="1"/>
          </p:nvPr>
        </p:nvSpPr>
        <p:spPr>
          <a:xfrm>
            <a:off x="592775" y="990600"/>
            <a:ext cx="8229600" cy="12414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(4) Create a second sprite ~ </a:t>
            </a:r>
            <a:r>
              <a:rPr lang="en" sz="2400" b="1" i="1" dirty="0">
                <a:latin typeface="Droid Serif"/>
                <a:ea typeface="Droid Serif"/>
                <a:cs typeface="Droid Serif"/>
                <a:sym typeface="Droid Serif"/>
              </a:rPr>
              <a:t>the goal!</a:t>
            </a:r>
          </a:p>
          <a:p>
            <a:pPr lvl="0" rtl="0">
              <a:spcBef>
                <a:spcPts val="0"/>
              </a:spcBef>
              <a:buNone/>
            </a:pPr>
            <a:r>
              <a:rPr lang="en" sz="2400" b="1" i="1" dirty="0">
                <a:latin typeface="Droid Serif"/>
                <a:ea typeface="Droid Serif"/>
                <a:cs typeface="Droid Serif"/>
                <a:sym typeface="Droid Serif"/>
              </a:rPr>
              <a:t>	</a:t>
            </a:r>
            <a:r>
              <a:rPr lang="en" sz="2400" i="1" dirty="0" smtClean="0">
                <a:latin typeface="Droid Serif"/>
                <a:ea typeface="Droid Serif"/>
                <a:cs typeface="Droid Serif"/>
                <a:sym typeface="Droid Serif"/>
              </a:rPr>
              <a:t>(</a:t>
            </a:r>
            <a:r>
              <a:rPr lang="en" sz="2400" i="1" dirty="0">
                <a:latin typeface="Droid Serif"/>
                <a:ea typeface="Droid Serif"/>
                <a:cs typeface="Droid Serif"/>
                <a:sym typeface="Droid Serif"/>
              </a:rPr>
              <a:t>something you want </a:t>
            </a:r>
            <a:r>
              <a:rPr lang="en" sz="2400" i="1" dirty="0" smtClean="0">
                <a:latin typeface="Droid Serif"/>
                <a:ea typeface="Droid Serif"/>
                <a:cs typeface="Droid Serif"/>
                <a:sym typeface="Droid Serif"/>
              </a:rPr>
              <a:t>the hero to </a:t>
            </a:r>
            <a:r>
              <a:rPr lang="en" sz="2400" i="1" dirty="0">
                <a:latin typeface="Droid Serif"/>
                <a:ea typeface="Droid Serif"/>
                <a:cs typeface="Droid Serif"/>
                <a:sym typeface="Droid Serif"/>
              </a:rPr>
              <a:t>reach</a:t>
            </a:r>
            <a:r>
              <a:rPr lang="en" sz="2400" i="1" dirty="0" smtClean="0">
                <a:latin typeface="Droid Serif"/>
                <a:ea typeface="Droid Serif"/>
                <a:cs typeface="Droid Serif"/>
                <a:sym typeface="Droid Serif"/>
              </a:rPr>
              <a:t>)</a:t>
            </a: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3" name="Rectangle 2"/>
          <p:cNvSpPr/>
          <p:nvPr/>
        </p:nvSpPr>
        <p:spPr>
          <a:xfrm>
            <a:off x="685800" y="6091535"/>
            <a:ext cx="7315200" cy="461665"/>
          </a:xfrm>
          <a:prstGeom prst="rect">
            <a:avLst/>
          </a:prstGeom>
        </p:spPr>
        <p:txBody>
          <a:bodyPr wrap="square">
            <a:spAutoFit/>
          </a:bodyPr>
          <a:lstStyle/>
          <a:p>
            <a:pPr lvl="0">
              <a:buClr>
                <a:srgbClr val="000000"/>
              </a:buClr>
              <a:buSzPct val="100000"/>
            </a:pPr>
            <a:r>
              <a:rPr lang="en" sz="2400" i="1" dirty="0">
                <a:latin typeface="Droid Serif"/>
                <a:ea typeface="Droid Serif"/>
                <a:cs typeface="Droid Serif"/>
                <a:sym typeface="Droid Serif"/>
              </a:rPr>
              <a:t>Place it on the other side of the scene.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981199"/>
            <a:ext cx="4648849" cy="3896269"/>
          </a:xfrm>
          <a:prstGeom prst="rect">
            <a:avLst/>
          </a:prstGeom>
        </p:spPr>
      </p:pic>
      <p:sp>
        <p:nvSpPr>
          <p:cNvPr id="5" name="Down Arrow 4"/>
          <p:cNvSpPr/>
          <p:nvPr/>
        </p:nvSpPr>
        <p:spPr>
          <a:xfrm rot="8635485">
            <a:off x="7482980" y="3276601"/>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48600" y="4088930"/>
            <a:ext cx="917239" cy="307777"/>
          </a:xfrm>
          <a:prstGeom prst="rect">
            <a:avLst/>
          </a:prstGeom>
        </p:spPr>
        <p:txBody>
          <a:bodyPr wrap="none">
            <a:spAutoFit/>
          </a:bodyPr>
          <a:lstStyle/>
          <a:p>
            <a:r>
              <a:rPr lang="en" b="1" i="1" dirty="0">
                <a:latin typeface="Droid Serif"/>
                <a:ea typeface="Droid Serif"/>
                <a:cs typeface="Droid Serif"/>
                <a:sym typeface="Droid Serif"/>
              </a:rPr>
              <a:t>the goal</a:t>
            </a:r>
            <a:endParaRPr lang="en-US" dirty="0"/>
          </a:p>
        </p:txBody>
      </p:sp>
      <p:sp>
        <p:nvSpPr>
          <p:cNvPr id="12" name="Down Arrow 11"/>
          <p:cNvSpPr/>
          <p:nvPr/>
        </p:nvSpPr>
        <p:spPr>
          <a:xfrm rot="19739502">
            <a:off x="2857500" y="4700698"/>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81200" y="4411105"/>
            <a:ext cx="942887" cy="307777"/>
          </a:xfrm>
          <a:prstGeom prst="rect">
            <a:avLst/>
          </a:prstGeom>
        </p:spPr>
        <p:txBody>
          <a:bodyPr wrap="none">
            <a:spAutoFit/>
          </a:bodyPr>
          <a:lstStyle/>
          <a:p>
            <a:r>
              <a:rPr lang="en" b="1" i="1" dirty="0">
                <a:latin typeface="Droid Serif"/>
                <a:ea typeface="Droid Serif"/>
                <a:cs typeface="Droid Serif"/>
                <a:sym typeface="Droid Serif"/>
              </a:rPr>
              <a:t>the </a:t>
            </a:r>
            <a:r>
              <a:rPr lang="en" b="1" i="1" dirty="0" smtClean="0">
                <a:latin typeface="Droid Serif"/>
                <a:ea typeface="Droid Serif"/>
                <a:cs typeface="Droid Serif"/>
                <a:sym typeface="Droid Serif"/>
              </a:rPr>
              <a:t>hero</a:t>
            </a:r>
            <a:endParaRPr lang="en-US" dirty="0"/>
          </a:p>
        </p:txBody>
      </p:sp>
      <p:sp>
        <p:nvSpPr>
          <p:cNvPr id="14" name="Down Arrow 13"/>
          <p:cNvSpPr/>
          <p:nvPr/>
        </p:nvSpPr>
        <p:spPr>
          <a:xfrm rot="7839910">
            <a:off x="5371960" y="3276602"/>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05400" y="3953241"/>
            <a:ext cx="1728420" cy="523220"/>
          </a:xfrm>
          <a:prstGeom prst="rect">
            <a:avLst/>
          </a:prstGeom>
        </p:spPr>
        <p:txBody>
          <a:bodyPr wrap="square">
            <a:spAutoFit/>
          </a:bodyPr>
          <a:lstStyle/>
          <a:p>
            <a:pPr algn="ctr"/>
            <a:r>
              <a:rPr lang="en" b="1" i="1" dirty="0">
                <a:latin typeface="Droid Serif"/>
                <a:ea typeface="Droid Serif"/>
                <a:cs typeface="Droid Serif"/>
                <a:sym typeface="Droid Serif"/>
              </a:rPr>
              <a:t>the </a:t>
            </a:r>
            <a:r>
              <a:rPr lang="en" b="1" i="1" dirty="0" smtClean="0">
                <a:latin typeface="Droid Serif"/>
                <a:ea typeface="Droid Serif"/>
                <a:cs typeface="Droid Serif"/>
                <a:sym typeface="Droid Serif"/>
              </a:rPr>
              <a:t>fearsome enemy</a:t>
            </a:r>
            <a:endParaRPr lang="en-US" dirty="0"/>
          </a:p>
        </p:txBody>
      </p:sp>
    </p:spTree>
  </p:cSld>
  <p:clrMapOvr>
    <a:masterClrMapping/>
  </p:clrMapOvr>
  <p:transition spd="slow">
    <p:cu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Shape 163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5: </a:t>
            </a:r>
            <a:r>
              <a:rPr lang="en" b="0" i="1" dirty="0" smtClean="0">
                <a:latin typeface="Droid Serif"/>
                <a:ea typeface="Droid Serif"/>
                <a:cs typeface="Droid Serif"/>
                <a:sym typeface="Droid Serif"/>
              </a:rPr>
              <a:t>  Choose an enemy.</a:t>
            </a:r>
            <a:endParaRPr lang="en" b="0" i="1" dirty="0">
              <a:latin typeface="Droid Serif"/>
              <a:ea typeface="Droid Serif"/>
              <a:cs typeface="Droid Serif"/>
              <a:sym typeface="Droid Serif"/>
            </a:endParaRPr>
          </a:p>
        </p:txBody>
      </p:sp>
      <p:sp>
        <p:nvSpPr>
          <p:cNvPr id="1640" name="Shape 1640"/>
          <p:cNvSpPr txBox="1">
            <a:spLocks noGrp="1"/>
          </p:cNvSpPr>
          <p:nvPr>
            <p:ph type="body" idx="1"/>
          </p:nvPr>
        </p:nvSpPr>
        <p:spPr>
          <a:xfrm>
            <a:off x="533400" y="1235400"/>
            <a:ext cx="8229600" cy="12414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a:t>
            </a:r>
            <a:r>
              <a:rPr lang="en" sz="2400" dirty="0">
                <a:latin typeface="Droid Serif"/>
                <a:ea typeface="Droid Serif"/>
                <a:cs typeface="Droid Serif"/>
                <a:sym typeface="Droid Serif"/>
              </a:rPr>
              <a:t>5</a:t>
            </a:r>
            <a:r>
              <a:rPr lang="en" sz="2400" dirty="0" smtClean="0">
                <a:latin typeface="Droid Serif"/>
                <a:ea typeface="Droid Serif"/>
                <a:cs typeface="Droid Serif"/>
                <a:sym typeface="Droid Serif"/>
              </a:rPr>
              <a:t>a) </a:t>
            </a:r>
            <a:r>
              <a:rPr lang="en" sz="2400" dirty="0">
                <a:latin typeface="Droid Serif"/>
                <a:ea typeface="Droid Serif"/>
                <a:cs typeface="Droid Serif"/>
                <a:sym typeface="Droid Serif"/>
              </a:rPr>
              <a:t>Create a </a:t>
            </a:r>
            <a:r>
              <a:rPr lang="en" sz="2400" dirty="0" smtClean="0">
                <a:latin typeface="Droid Serif"/>
                <a:ea typeface="Droid Serif"/>
                <a:cs typeface="Droid Serif"/>
                <a:sym typeface="Droid Serif"/>
              </a:rPr>
              <a:t>third sprite </a:t>
            </a:r>
            <a:r>
              <a:rPr lang="en" sz="2400" dirty="0">
                <a:latin typeface="Droid Serif"/>
                <a:ea typeface="Droid Serif"/>
                <a:cs typeface="Droid Serif"/>
                <a:sym typeface="Droid Serif"/>
              </a:rPr>
              <a:t>~ </a:t>
            </a:r>
            <a:r>
              <a:rPr lang="en" sz="2400" b="1" i="1" dirty="0" smtClean="0">
                <a:latin typeface="Droid Serif"/>
                <a:ea typeface="Droid Serif"/>
                <a:cs typeface="Droid Serif"/>
                <a:sym typeface="Droid Serif"/>
              </a:rPr>
              <a:t>an enemy!</a:t>
            </a:r>
            <a:endParaRPr lang="en" sz="2400" b="1" i="1" dirty="0">
              <a:latin typeface="Droid Serif"/>
              <a:ea typeface="Droid Serif"/>
              <a:cs typeface="Droid Serif"/>
              <a:sym typeface="Droid Serif"/>
            </a:endParaRPr>
          </a:p>
          <a:p>
            <a:pPr lvl="0" rtl="0">
              <a:spcBef>
                <a:spcPts val="0"/>
              </a:spcBef>
              <a:buNone/>
            </a:pPr>
            <a:r>
              <a:rPr lang="en" sz="2400" b="1" i="1" dirty="0">
                <a:latin typeface="Droid Serif"/>
                <a:ea typeface="Droid Serif"/>
                <a:cs typeface="Droid Serif"/>
                <a:sym typeface="Droid Serif"/>
              </a:rPr>
              <a:t>	</a:t>
            </a:r>
            <a:r>
              <a:rPr lang="en" sz="2400" i="1" dirty="0" smtClean="0">
                <a:latin typeface="Droid Serif"/>
                <a:ea typeface="Droid Serif"/>
                <a:cs typeface="Droid Serif"/>
                <a:sym typeface="Droid Serif"/>
              </a:rPr>
              <a:t>(</a:t>
            </a:r>
            <a:r>
              <a:rPr lang="en" sz="2400" i="1" dirty="0">
                <a:latin typeface="Droid Serif"/>
                <a:ea typeface="Droid Serif"/>
                <a:cs typeface="Droid Serif"/>
                <a:sym typeface="Droid Serif"/>
              </a:rPr>
              <a:t>something you want </a:t>
            </a:r>
            <a:r>
              <a:rPr lang="en" sz="2400" i="1" dirty="0" smtClean="0">
                <a:latin typeface="Droid Serif"/>
                <a:ea typeface="Droid Serif"/>
                <a:cs typeface="Droid Serif"/>
                <a:sym typeface="Droid Serif"/>
              </a:rPr>
              <a:t>the hero to avoid)</a:t>
            </a: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3" name="Rectangle 2"/>
          <p:cNvSpPr/>
          <p:nvPr/>
        </p:nvSpPr>
        <p:spPr>
          <a:xfrm>
            <a:off x="533400" y="2286000"/>
            <a:ext cx="7315200" cy="830997"/>
          </a:xfrm>
          <a:prstGeom prst="rect">
            <a:avLst/>
          </a:prstGeom>
        </p:spPr>
        <p:txBody>
          <a:bodyPr wrap="square">
            <a:spAutoFit/>
          </a:bodyPr>
          <a:lstStyle/>
          <a:p>
            <a:pPr lvl="0">
              <a:buClr>
                <a:srgbClr val="000000"/>
              </a:buClr>
              <a:buSzPct val="100000"/>
            </a:pPr>
            <a:r>
              <a:rPr lang="en" sz="2400" dirty="0">
                <a:latin typeface="Droid Serif"/>
                <a:ea typeface="Droid Serif"/>
                <a:cs typeface="Droid Serif"/>
                <a:sym typeface="Droid Serif"/>
              </a:rPr>
              <a:t>Place it </a:t>
            </a:r>
            <a:r>
              <a:rPr lang="en" sz="2400" dirty="0" smtClean="0">
                <a:latin typeface="Droid Serif"/>
                <a:ea typeface="Droid Serif"/>
                <a:cs typeface="Droid Serif"/>
                <a:sym typeface="Droid Serif"/>
              </a:rPr>
              <a:t>in the middle of </a:t>
            </a:r>
            <a:r>
              <a:rPr lang="en-US" sz="2400" dirty="0" smtClean="0">
                <a:latin typeface="Droid Serif"/>
                <a:ea typeface="Droid Serif"/>
                <a:cs typeface="Droid Serif"/>
                <a:sym typeface="Droid Serif"/>
              </a:rPr>
              <a:t>the scene, and</a:t>
            </a:r>
          </a:p>
          <a:p>
            <a:pPr lvl="0">
              <a:buClr>
                <a:srgbClr val="000000"/>
              </a:buClr>
              <a:buSzPct val="100000"/>
            </a:pPr>
            <a:r>
              <a:rPr lang="en-US" sz="2400" dirty="0" smtClean="0">
                <a:latin typeface="Droid Serif"/>
                <a:ea typeface="Droid Serif"/>
                <a:cs typeface="Droid Serif"/>
                <a:sym typeface="Droid Serif"/>
              </a:rPr>
              <a:t>have the enemy move continuously:</a:t>
            </a:r>
            <a:endParaRPr lang="en" sz="2400" dirty="0">
              <a:latin typeface="Droid Serif"/>
              <a:ea typeface="Droid Serif"/>
              <a:cs typeface="Droid Serif"/>
              <a:sym typeface="Droid Serif"/>
            </a:endParaRPr>
          </a:p>
        </p:txBody>
      </p:sp>
      <p:pic>
        <p:nvPicPr>
          <p:cNvPr id="5" name="Shape 1643"/>
          <p:cNvPicPr preferRelativeResize="0"/>
          <p:nvPr/>
        </p:nvPicPr>
        <p:blipFill>
          <a:blip r:embed="rId3"/>
          <a:stretch>
            <a:fillRect/>
          </a:stretch>
        </p:blipFill>
        <p:spPr>
          <a:xfrm>
            <a:off x="6172200" y="2911971"/>
            <a:ext cx="2590800" cy="2253257"/>
          </a:xfrm>
          <a:prstGeom prst="rect">
            <a:avLst/>
          </a:prstGeom>
          <a:noFill/>
          <a:ln>
            <a:noFill/>
          </a:ln>
        </p:spPr>
      </p:pic>
      <p:sp>
        <p:nvSpPr>
          <p:cNvPr id="6" name="Shape 1640"/>
          <p:cNvSpPr txBox="1">
            <a:spLocks/>
          </p:cNvSpPr>
          <p:nvPr/>
        </p:nvSpPr>
        <p:spPr>
          <a:xfrm>
            <a:off x="533400" y="5715000"/>
            <a:ext cx="8229600" cy="99060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Char char="●"/>
              <a:defRPr sz="3000" b="0"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rtl val="0"/>
              </a:defRPr>
            </a:lvl2pPr>
            <a:lvl3pPr marR="0" algn="l" rtl="0">
              <a:lnSpc>
                <a:spcPct val="100000"/>
              </a:lnSpc>
              <a:spcBef>
                <a:spcPts val="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rtl val="0"/>
              </a:defRPr>
            </a:lvl3pPr>
            <a:lvl4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4pPr>
            <a:lvl5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5pPr>
            <a:lvl6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6pPr>
            <a:lvl7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7pPr>
            <a:lvl8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8pPr>
            <a:lvl9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9pPr>
          </a:lstStyle>
          <a:p>
            <a:pPr>
              <a:buFont typeface="Arial"/>
              <a:buNone/>
            </a:pPr>
            <a:r>
              <a:rPr lang="en-US" sz="2400" dirty="0" smtClean="0">
                <a:latin typeface="Droid Serif"/>
                <a:ea typeface="Droid Serif"/>
                <a:cs typeface="Droid Serif"/>
                <a:sym typeface="Droid Serif"/>
              </a:rPr>
              <a:t>(5b) </a:t>
            </a:r>
            <a:r>
              <a:rPr lang="en-US" sz="2400" b="1" i="1" dirty="0" smtClean="0">
                <a:latin typeface="Droid Serif"/>
                <a:ea typeface="Droid Serif"/>
                <a:cs typeface="Droid Serif"/>
                <a:sym typeface="Droid Serif"/>
              </a:rPr>
              <a:t>Also, </a:t>
            </a:r>
            <a:r>
              <a:rPr lang="en-US" sz="2400" dirty="0" smtClean="0">
                <a:latin typeface="Droid Serif"/>
                <a:ea typeface="Droid Serif"/>
                <a:cs typeface="Droid Serif"/>
                <a:sym typeface="Droid Serif"/>
              </a:rPr>
              <a:t>have your enemy </a:t>
            </a:r>
            <a:r>
              <a:rPr lang="en-US" sz="2400" b="1" u="sng" dirty="0" smtClean="0">
                <a:latin typeface="Droid Serif"/>
                <a:ea typeface="Droid Serif"/>
                <a:cs typeface="Droid Serif"/>
                <a:sym typeface="Droid Serif"/>
              </a:rPr>
              <a:t>wrap</a:t>
            </a:r>
            <a:r>
              <a:rPr lang="en-US" sz="2400" dirty="0" smtClean="0">
                <a:latin typeface="Droid Serif"/>
                <a:ea typeface="Droid Serif"/>
                <a:cs typeface="Droid Serif"/>
                <a:sym typeface="Droid Serif"/>
              </a:rPr>
              <a:t> around the screen – use the hero's wrapping program as a guide.</a:t>
            </a:r>
            <a:endParaRPr lang="en-US" sz="2400" dirty="0">
              <a:latin typeface="Droid Serif"/>
              <a:ea typeface="Droid Serif"/>
              <a:cs typeface="Droid Serif"/>
              <a:sym typeface="Droid Serif"/>
            </a:endParaRPr>
          </a:p>
        </p:txBody>
      </p:sp>
      <p:sp>
        <p:nvSpPr>
          <p:cNvPr id="2" name="Right Arrow 1"/>
          <p:cNvSpPr/>
          <p:nvPr/>
        </p:nvSpPr>
        <p:spPr>
          <a:xfrm>
            <a:off x="4191000" y="3657600"/>
            <a:ext cx="1752600" cy="9906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 y="3524071"/>
            <a:ext cx="3886200" cy="1200329"/>
          </a:xfrm>
          <a:prstGeom prst="rect">
            <a:avLst/>
          </a:prstGeom>
          <a:solidFill>
            <a:schemeClr val="bg1">
              <a:lumMod val="65000"/>
            </a:schemeClr>
          </a:solidFill>
        </p:spPr>
        <p:txBody>
          <a:bodyPr wrap="square">
            <a:spAutoFit/>
          </a:bodyPr>
          <a:lstStyle/>
          <a:p>
            <a:pPr lvl="0" algn="ctr">
              <a:buClr>
                <a:srgbClr val="000000"/>
              </a:buClr>
              <a:buSzPct val="100000"/>
            </a:pPr>
            <a:r>
              <a:rPr lang="en-US" sz="2400" i="1" dirty="0" smtClean="0">
                <a:solidFill>
                  <a:schemeClr val="bg1"/>
                </a:solidFill>
                <a:latin typeface="Droid Serif"/>
                <a:ea typeface="Droid Serif"/>
                <a:cs typeface="Droid Serif"/>
                <a:sym typeface="Droid Serif"/>
              </a:rPr>
              <a:t>This is a program within the enemy's scripts, not the hero's scripts. </a:t>
            </a:r>
            <a:endParaRPr lang="en" sz="2400" i="1" dirty="0">
              <a:solidFill>
                <a:schemeClr val="bg1"/>
              </a:solidFill>
              <a:latin typeface="Droid Serif"/>
              <a:ea typeface="Droid Serif"/>
              <a:cs typeface="Droid Serif"/>
              <a:sym typeface="Droid Serif"/>
            </a:endParaRPr>
          </a:p>
        </p:txBody>
      </p:sp>
    </p:spTree>
    <p:extLst>
      <p:ext uri="{BB962C8B-B14F-4D97-AF65-F5344CB8AC3E}">
        <p14:creationId xmlns:p14="http://schemas.microsoft.com/office/powerpoint/2010/main" val="1588281526"/>
      </p:ext>
    </p:extLst>
  </p:cSld>
  <p:clrMapOvr>
    <a:masterClrMapping/>
  </p:clrMapOvr>
  <p:transition spd="slow">
    <p:cut/>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6: </a:t>
            </a:r>
            <a:r>
              <a:rPr lang="en" b="0" i="1" dirty="0" smtClean="0">
                <a:latin typeface="Droid Serif"/>
                <a:ea typeface="Droid Serif"/>
                <a:cs typeface="Droid Serif"/>
                <a:sym typeface="Droid Serif"/>
              </a:rPr>
              <a:t>  Reset if you collide!</a:t>
            </a:r>
            <a:endParaRPr lang="en" b="0" i="1" dirty="0">
              <a:latin typeface="Droid Serif"/>
              <a:ea typeface="Droid Serif"/>
              <a:cs typeface="Droid Serif"/>
              <a:sym typeface="Droid Serif"/>
            </a:endParaRPr>
          </a:p>
        </p:txBody>
      </p:sp>
      <p:sp>
        <p:nvSpPr>
          <p:cNvPr id="1649" name="Shape 1649"/>
          <p:cNvSpPr txBox="1">
            <a:spLocks noGrp="1"/>
          </p:cNvSpPr>
          <p:nvPr>
            <p:ph type="body" idx="1"/>
          </p:nvPr>
        </p:nvSpPr>
        <p:spPr>
          <a:xfrm>
            <a:off x="592775" y="1161000"/>
            <a:ext cx="7408225" cy="12414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(6a) For the hero sprite, when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hero hits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enemy, </a:t>
            </a:r>
            <a:r>
              <a:rPr lang="en" sz="2400" dirty="0">
                <a:latin typeface="Droid Serif"/>
                <a:ea typeface="Droid Serif"/>
                <a:cs typeface="Droid Serif"/>
                <a:sym typeface="Droid Serif"/>
              </a:rPr>
              <a:t>teleport the hero back to the </a:t>
            </a:r>
            <a:r>
              <a:rPr lang="en" sz="2400" dirty="0" smtClean="0">
                <a:latin typeface="Droid Serif"/>
                <a:ea typeface="Droid Serif"/>
                <a:cs typeface="Droid Serif"/>
                <a:sym typeface="Droid Serif"/>
              </a:rPr>
              <a:t>hero's start</a:t>
            </a:r>
            <a:r>
              <a:rPr lang="en" sz="2400" dirty="0">
                <a:latin typeface="Droid Serif"/>
                <a:ea typeface="Droid Serif"/>
                <a:cs typeface="Droid Serif"/>
                <a:sym typeface="Droid Serif"/>
              </a:rPr>
              <a:t>:</a:t>
            </a:r>
          </a:p>
        </p:txBody>
      </p:sp>
      <p:sp>
        <p:nvSpPr>
          <p:cNvPr id="1651" name="Shape 1651"/>
          <p:cNvSpPr txBox="1"/>
          <p:nvPr/>
        </p:nvSpPr>
        <p:spPr>
          <a:xfrm>
            <a:off x="746525" y="5751175"/>
            <a:ext cx="7635475" cy="783899"/>
          </a:xfrm>
          <a:prstGeom prst="rect">
            <a:avLst/>
          </a:prstGeom>
        </p:spPr>
        <p:txBody>
          <a:bodyPr lIns="91425" tIns="91425" rIns="91425" bIns="91425" anchor="ctr" anchorCtr="0">
            <a:noAutofit/>
          </a:bodyPr>
          <a:lstStyle/>
          <a:p>
            <a:pPr lvl="0" rtl="0">
              <a:spcBef>
                <a:spcPts val="0"/>
              </a:spcBef>
              <a:buNone/>
            </a:pPr>
            <a:r>
              <a:rPr lang="en" sz="2400" dirty="0" smtClean="0">
                <a:solidFill>
                  <a:schemeClr val="dk1"/>
                </a:solidFill>
                <a:latin typeface="Droid Serif"/>
                <a:ea typeface="Droid Serif"/>
                <a:cs typeface="Droid Serif"/>
                <a:sym typeface="Droid Serif"/>
              </a:rPr>
              <a:t>(6b) It's </a:t>
            </a:r>
            <a:r>
              <a:rPr lang="en" sz="2400" dirty="0">
                <a:solidFill>
                  <a:schemeClr val="dk1"/>
                </a:solidFill>
                <a:latin typeface="Droid Serif"/>
                <a:ea typeface="Droid Serif"/>
                <a:cs typeface="Droid Serif"/>
                <a:sym typeface="Droid Serif"/>
              </a:rPr>
              <a:t>good </a:t>
            </a:r>
            <a:r>
              <a:rPr lang="en" sz="2400" dirty="0" smtClean="0">
                <a:solidFill>
                  <a:schemeClr val="dk1"/>
                </a:solidFill>
                <a:latin typeface="Droid Serif"/>
                <a:ea typeface="Droid Serif"/>
                <a:cs typeface="Droid Serif"/>
                <a:sym typeface="Droid Serif"/>
              </a:rPr>
              <a:t>to have the hero </a:t>
            </a:r>
            <a:r>
              <a:rPr lang="en" sz="2400" dirty="0">
                <a:solidFill>
                  <a:schemeClr val="dk1"/>
                </a:solidFill>
                <a:latin typeface="Droid Serif"/>
                <a:ea typeface="Droid Serif"/>
                <a:cs typeface="Droid Serif"/>
                <a:sym typeface="Droid Serif"/>
              </a:rPr>
              <a:t>start there at the beginning, </a:t>
            </a:r>
            <a:r>
              <a:rPr lang="en" sz="2400" dirty="0" smtClean="0">
                <a:solidFill>
                  <a:schemeClr val="dk1"/>
                </a:solidFill>
                <a:latin typeface="Droid Serif"/>
                <a:ea typeface="Droid Serif"/>
                <a:cs typeface="Droid Serif"/>
                <a:sym typeface="Droid Serif"/>
              </a:rPr>
              <a:t>too. Which block does that?</a:t>
            </a:r>
            <a:endParaRPr lang="en" sz="2400" dirty="0">
              <a:solidFill>
                <a:schemeClr val="dk1"/>
              </a:solidFill>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229311"/>
            <a:ext cx="4419600" cy="3180889"/>
          </a:xfrm>
          <a:prstGeom prst="rect">
            <a:avLst/>
          </a:prstGeom>
        </p:spPr>
      </p:pic>
    </p:spTree>
  </p:cSld>
  <p:clrMapOvr>
    <a:masterClrMapping/>
  </p:clrMapOvr>
  <p:transition spd="slow">
    <p:cut/>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7: </a:t>
            </a:r>
            <a:r>
              <a:rPr lang="en" b="0" i="1" dirty="0" smtClean="0">
                <a:latin typeface="Droid Serif"/>
                <a:ea typeface="Droid Serif"/>
                <a:cs typeface="Droid Serif"/>
                <a:sym typeface="Droid Serif"/>
              </a:rPr>
              <a:t>  Celebrate if you win!</a:t>
            </a:r>
            <a:endParaRPr lang="en" b="0" i="1" dirty="0">
              <a:latin typeface="Droid Serif"/>
              <a:ea typeface="Droid Serif"/>
              <a:cs typeface="Droid Serif"/>
              <a:sym typeface="Droid Serif"/>
            </a:endParaRPr>
          </a:p>
        </p:txBody>
      </p:sp>
      <p:sp>
        <p:nvSpPr>
          <p:cNvPr id="1649" name="Shape 1649"/>
          <p:cNvSpPr txBox="1">
            <a:spLocks noGrp="1"/>
          </p:cNvSpPr>
          <p:nvPr>
            <p:ph type="body" idx="1"/>
          </p:nvPr>
        </p:nvSpPr>
        <p:spPr>
          <a:xfrm>
            <a:off x="592775" y="1313400"/>
            <a:ext cx="8017825" cy="31062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(7a) For the hero sprite, when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hero hits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goal, celebrate.</a:t>
            </a:r>
          </a:p>
          <a:p>
            <a:pPr lvl="0" rtl="0">
              <a:spcBef>
                <a:spcPts val="0"/>
              </a:spcBef>
              <a:buNone/>
            </a:pPr>
            <a:endParaRPr lang="en" sz="2400" dirty="0">
              <a:latin typeface="Droid Serif"/>
              <a:ea typeface="Droid Serif"/>
              <a:cs typeface="Droid Serif"/>
              <a:sym typeface="Droid Serif"/>
            </a:endParaRPr>
          </a:p>
          <a:p>
            <a:pPr lvl="0" rtl="0">
              <a:spcBef>
                <a:spcPts val="0"/>
              </a:spcBef>
              <a:buNone/>
            </a:pPr>
            <a:r>
              <a:rPr lang="en" sz="2400" dirty="0" smtClean="0">
                <a:latin typeface="Droid Serif"/>
                <a:ea typeface="Droid Serif"/>
                <a:cs typeface="Droid Serif"/>
                <a:sym typeface="Droid Serif"/>
              </a:rPr>
              <a:t>For this, make another program </a:t>
            </a:r>
            <a:r>
              <a:rPr lang="en" sz="2400" b="1" i="1" dirty="0" smtClean="0">
                <a:latin typeface="Droid Serif"/>
                <a:ea typeface="Droid Serif"/>
                <a:cs typeface="Droid Serif"/>
                <a:sym typeface="Droid Serif"/>
              </a:rPr>
              <a:t>very similar</a:t>
            </a:r>
            <a:r>
              <a:rPr lang="en" sz="2400" dirty="0" smtClean="0">
                <a:latin typeface="Droid Serif"/>
                <a:ea typeface="Droid Serif"/>
                <a:cs typeface="Droid Serif"/>
                <a:sym typeface="Droid Serif"/>
              </a:rPr>
              <a:t> to the one handling the hero-enemy collisions!</a:t>
            </a:r>
          </a:p>
          <a:p>
            <a:pPr lvl="0" rtl="0">
              <a:spcBef>
                <a:spcPts val="0"/>
              </a:spcBef>
              <a:buNone/>
            </a:pPr>
            <a:endParaRPr lang="en" sz="2400" dirty="0">
              <a:latin typeface="Droid Serif"/>
              <a:ea typeface="Droid Serif"/>
              <a:cs typeface="Droid Serif"/>
              <a:sym typeface="Droid Serif"/>
            </a:endParaRPr>
          </a:p>
          <a:p>
            <a:pPr lvl="0" rtl="0">
              <a:spcBef>
                <a:spcPts val="0"/>
              </a:spcBef>
              <a:buNone/>
            </a:pPr>
            <a:r>
              <a:rPr lang="en" sz="2400" dirty="0" smtClean="0">
                <a:latin typeface="Droid Serif"/>
                <a:ea typeface="Droid Serif"/>
                <a:cs typeface="Droid Serif"/>
                <a:sym typeface="Droid Serif"/>
              </a:rPr>
              <a:t>Change the message and </a:t>
            </a:r>
            <a:r>
              <a:rPr lang="en" sz="2400" b="1" i="1" dirty="0" smtClean="0">
                <a:solidFill>
                  <a:srgbClr val="0000FF"/>
                </a:solidFill>
                <a:latin typeface="Droid Serif"/>
                <a:ea typeface="Droid Serif"/>
                <a:cs typeface="Droid Serif"/>
                <a:sym typeface="Droid Serif"/>
              </a:rPr>
              <a:t>add a victory sound/song</a:t>
            </a:r>
            <a:r>
              <a:rPr lang="en" sz="2400" dirty="0" smtClean="0">
                <a:latin typeface="Droid Serif"/>
                <a:ea typeface="Droid Serif"/>
                <a:cs typeface="Droid Serif"/>
                <a:sym typeface="Droid Serif"/>
              </a:rPr>
              <a:t>!</a:t>
            </a:r>
            <a:endParaRPr lang="en" sz="2400" dirty="0">
              <a:latin typeface="Droid Serif"/>
              <a:ea typeface="Droid Serif"/>
              <a:cs typeface="Droid Serif"/>
              <a:sym typeface="Droid Serif"/>
            </a:endParaRPr>
          </a:p>
        </p:txBody>
      </p:sp>
      <p:sp>
        <p:nvSpPr>
          <p:cNvPr id="1651" name="Shape 1651"/>
          <p:cNvSpPr txBox="1"/>
          <p:nvPr/>
        </p:nvSpPr>
        <p:spPr>
          <a:xfrm>
            <a:off x="592775" y="5616901"/>
            <a:ext cx="7635475" cy="783899"/>
          </a:xfrm>
          <a:prstGeom prst="rect">
            <a:avLst/>
          </a:prstGeom>
        </p:spPr>
        <p:txBody>
          <a:bodyPr lIns="91425" tIns="91425" rIns="91425" bIns="91425" anchor="ctr" anchorCtr="0">
            <a:noAutofit/>
          </a:bodyPr>
          <a:lstStyle/>
          <a:p>
            <a:pPr lvl="0" rtl="0">
              <a:spcBef>
                <a:spcPts val="0"/>
              </a:spcBef>
              <a:buNone/>
            </a:pPr>
            <a:r>
              <a:rPr lang="en" sz="2400" dirty="0" smtClean="0">
                <a:solidFill>
                  <a:schemeClr val="dk1"/>
                </a:solidFill>
                <a:latin typeface="Droid Serif"/>
                <a:ea typeface="Droid Serif"/>
                <a:cs typeface="Droid Serif"/>
                <a:sym typeface="Droid Serif"/>
              </a:rPr>
              <a:t>(7b) After celebrating, you should reset the hero…</a:t>
            </a:r>
            <a:endParaRPr lang="en" sz="2400" dirty="0">
              <a:solidFill>
                <a:schemeClr val="dk1"/>
              </a:solidFill>
              <a:latin typeface="Droid Serif"/>
              <a:ea typeface="Droid Serif"/>
              <a:cs typeface="Droid Serif"/>
              <a:sym typeface="Droid Serif"/>
            </a:endParaRPr>
          </a:p>
        </p:txBody>
      </p:sp>
    </p:spTree>
    <p:extLst>
      <p:ext uri="{BB962C8B-B14F-4D97-AF65-F5344CB8AC3E}">
        <p14:creationId xmlns:p14="http://schemas.microsoft.com/office/powerpoint/2010/main" val="3838775554"/>
      </p:ext>
    </p:extLst>
  </p:cSld>
  <p:clrMapOvr>
    <a:masterClrMapping/>
  </p:clrMapOvr>
  <p:transition spd="slow">
    <p:cut/>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Shape 1656"/>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The sky's the limit!</a:t>
            </a:r>
            <a:endParaRPr lang="en" b="0" i="1" dirty="0">
              <a:latin typeface="Droid Serif"/>
              <a:ea typeface="Droid Serif"/>
              <a:cs typeface="Droid Serif"/>
              <a:sym typeface="Droid Serif"/>
            </a:endParaRPr>
          </a:p>
        </p:txBody>
      </p:sp>
      <p:sp>
        <p:nvSpPr>
          <p:cNvPr id="1657" name="Shape 1657"/>
          <p:cNvSpPr txBox="1">
            <a:spLocks noGrp="1"/>
          </p:cNvSpPr>
          <p:nvPr>
            <p:ph type="body" idx="1"/>
          </p:nvPr>
        </p:nvSpPr>
        <p:spPr>
          <a:xfrm>
            <a:off x="592775" y="1006800"/>
            <a:ext cx="8229600" cy="6924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Now, add </a:t>
            </a:r>
            <a:r>
              <a:rPr lang="en" b="1" i="1" u="sng" dirty="0">
                <a:latin typeface="Droid Serif"/>
                <a:ea typeface="Droid Serif"/>
                <a:cs typeface="Droid Serif"/>
                <a:sym typeface="Droid Serif"/>
              </a:rPr>
              <a:t>at least two</a:t>
            </a:r>
            <a:r>
              <a:rPr lang="en" i="1" dirty="0">
                <a:latin typeface="Droid Serif"/>
                <a:ea typeface="Droid Serif"/>
                <a:cs typeface="Droid Serif"/>
                <a:sym typeface="Droid Serif"/>
              </a:rPr>
              <a:t> </a:t>
            </a:r>
            <a:r>
              <a:rPr lang="en" dirty="0">
                <a:latin typeface="Droid Serif"/>
                <a:ea typeface="Droid Serif"/>
                <a:cs typeface="Droid Serif"/>
                <a:sym typeface="Droid Serif"/>
              </a:rPr>
              <a:t>of these features:</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
        <p:nvSpPr>
          <p:cNvPr id="1658" name="Shape 1658"/>
          <p:cNvSpPr txBox="1">
            <a:spLocks noGrp="1"/>
          </p:cNvSpPr>
          <p:nvPr>
            <p:ph type="body" idx="2"/>
          </p:nvPr>
        </p:nvSpPr>
        <p:spPr>
          <a:xfrm>
            <a:off x="609600" y="1828800"/>
            <a:ext cx="7924499" cy="3499900"/>
          </a:xfrm>
          <a:prstGeom prst="rect">
            <a:avLst/>
          </a:prstGeom>
          <a:solidFill>
            <a:srgbClr val="D9EAD3"/>
          </a:solidFill>
        </p:spPr>
        <p:txBody>
          <a:bodyPr lIns="91425" tIns="91425" rIns="91425" bIns="91425" anchor="t" anchorCtr="0">
            <a:noAutofit/>
          </a:bodyPr>
          <a:lstStyle/>
          <a:p>
            <a:pPr lvl="0" rtl="0">
              <a:spcBef>
                <a:spcPts val="0"/>
              </a:spcBef>
              <a:buNone/>
            </a:pPr>
            <a:r>
              <a:rPr lang="en" sz="2700" dirty="0">
                <a:latin typeface="Droid Serif"/>
                <a:ea typeface="Droid Serif"/>
                <a:cs typeface="Droid Serif"/>
                <a:sym typeface="Droid Serif"/>
              </a:rPr>
              <a:t>(a) Add a changing </a:t>
            </a:r>
            <a:r>
              <a:rPr lang="en" sz="2700" b="1" u="sng" dirty="0">
                <a:solidFill>
                  <a:srgbClr val="000000"/>
                </a:solidFill>
                <a:latin typeface="Droid Serif"/>
                <a:ea typeface="Droid Serif"/>
                <a:cs typeface="Droid Serif"/>
                <a:sym typeface="Droid Serif"/>
              </a:rPr>
              <a:t>score</a:t>
            </a:r>
            <a:r>
              <a:rPr lang="en" sz="2700" dirty="0">
                <a:latin typeface="Droid Serif"/>
                <a:ea typeface="Droid Serif"/>
                <a:cs typeface="Droid Serif"/>
                <a:sym typeface="Droid Serif"/>
              </a:rPr>
              <a:t> </a:t>
            </a:r>
            <a:r>
              <a:rPr lang="en" sz="2700" dirty="0" smtClean="0">
                <a:latin typeface="Droid Serif"/>
                <a:ea typeface="Droid Serif"/>
                <a:cs typeface="Droid Serif"/>
                <a:sym typeface="Droid Serif"/>
              </a:rPr>
              <a:t>variable         </a:t>
            </a:r>
            <a:r>
              <a:rPr lang="en" sz="1200" b="1" dirty="0" smtClean="0">
                <a:solidFill>
                  <a:srgbClr val="008000"/>
                </a:solidFill>
                <a:latin typeface="Droid Serif"/>
                <a:ea typeface="Droid Serif"/>
                <a:cs typeface="Droid Serif"/>
                <a:sym typeface="Droid Serif"/>
              </a:rPr>
              <a:t>(Data menu)</a:t>
            </a:r>
            <a:endParaRPr lang="en" sz="1200" b="1" dirty="0">
              <a:solidFill>
                <a:srgbClr val="008000"/>
              </a:solidFill>
              <a:latin typeface="Droid Serif"/>
              <a:ea typeface="Droid Serif"/>
              <a:cs typeface="Droid Serif"/>
              <a:sym typeface="Droid Serif"/>
            </a:endParaRPr>
          </a:p>
          <a:p>
            <a:r>
              <a:rPr lang="en" sz="2700" dirty="0">
                <a:latin typeface="Droid Serif"/>
                <a:ea typeface="Droid Serif"/>
                <a:cs typeface="Droid Serif"/>
                <a:sym typeface="Droid Serif"/>
              </a:rPr>
              <a:t>(b) Have the enemy move </a:t>
            </a:r>
            <a:r>
              <a:rPr lang="en" sz="2700" b="1" u="sng" dirty="0" smtClean="0">
                <a:solidFill>
                  <a:srgbClr val="000000"/>
                </a:solidFill>
                <a:latin typeface="Droid Serif"/>
                <a:ea typeface="Droid Serif"/>
                <a:cs typeface="Droid Serif"/>
                <a:sym typeface="Droid Serif"/>
              </a:rPr>
              <a:t>randomly</a:t>
            </a:r>
            <a:r>
              <a:rPr lang="en" sz="2700" b="1" dirty="0" smtClean="0">
                <a:solidFill>
                  <a:srgbClr val="000000"/>
                </a:solidFill>
                <a:latin typeface="Droid Serif"/>
                <a:ea typeface="Droid Serif"/>
                <a:cs typeface="Droid Serif"/>
                <a:sym typeface="Droid Serif"/>
              </a:rPr>
              <a:t>    </a:t>
            </a:r>
            <a:r>
              <a:rPr lang="en" sz="1200" b="1" dirty="0" smtClean="0">
                <a:solidFill>
                  <a:srgbClr val="008000"/>
                </a:solidFill>
                <a:latin typeface="Droid Serif"/>
                <a:ea typeface="Droid Serif"/>
                <a:cs typeface="Droid Serif"/>
                <a:sym typeface="Droid Serif"/>
              </a:rPr>
              <a:t>(Operators)</a:t>
            </a:r>
            <a:endParaRPr lang="en" sz="1200" b="1" u="sng" dirty="0">
              <a:solidFill>
                <a:srgbClr val="000000"/>
              </a:solidFill>
              <a:latin typeface="Droid Serif"/>
              <a:ea typeface="Droid Serif"/>
              <a:cs typeface="Droid Serif"/>
              <a:sym typeface="Droid Serif"/>
            </a:endParaRPr>
          </a:p>
          <a:p>
            <a:pPr lvl="0" rtl="0">
              <a:spcBef>
                <a:spcPts val="0"/>
              </a:spcBef>
              <a:buNone/>
            </a:pPr>
            <a:r>
              <a:rPr lang="en" sz="2700" dirty="0">
                <a:latin typeface="Droid Serif"/>
                <a:ea typeface="Droid Serif"/>
                <a:cs typeface="Droid Serif"/>
                <a:sym typeface="Droid Serif"/>
              </a:rPr>
              <a:t>(c) Add more enemies</a:t>
            </a:r>
          </a:p>
          <a:p>
            <a:pPr lvl="0" rtl="0">
              <a:spcBef>
                <a:spcPts val="0"/>
              </a:spcBef>
              <a:buNone/>
            </a:pPr>
            <a:r>
              <a:rPr lang="en" sz="2700" dirty="0">
                <a:latin typeface="Droid Serif"/>
                <a:ea typeface="Droid Serif"/>
                <a:cs typeface="Droid Serif"/>
                <a:sym typeface="Droid Serif"/>
              </a:rPr>
              <a:t>(d) Add "</a:t>
            </a:r>
            <a:r>
              <a:rPr lang="en" sz="2700" b="1" u="sng" dirty="0" smtClean="0">
                <a:latin typeface="Droid Serif"/>
                <a:ea typeface="Droid Serif"/>
                <a:cs typeface="Droid Serif"/>
                <a:sym typeface="Droid Serif"/>
              </a:rPr>
              <a:t>power-ups</a:t>
            </a:r>
            <a:r>
              <a:rPr lang="en" sz="2700" dirty="0" smtClean="0">
                <a:latin typeface="Droid Serif"/>
                <a:ea typeface="Droid Serif"/>
                <a:cs typeface="Droid Serif"/>
                <a:sym typeface="Droid Serif"/>
              </a:rPr>
              <a:t>" that </a:t>
            </a:r>
            <a:r>
              <a:rPr lang="en" sz="2700" dirty="0">
                <a:latin typeface="Droid Serif"/>
                <a:ea typeface="Droid Serif"/>
                <a:cs typeface="Droid Serif"/>
                <a:sym typeface="Droid Serif"/>
              </a:rPr>
              <a:t>change your hero's size, score, or speed</a:t>
            </a:r>
          </a:p>
          <a:p>
            <a:pPr lvl="0" rtl="0">
              <a:spcBef>
                <a:spcPts val="0"/>
              </a:spcBef>
              <a:buNone/>
            </a:pPr>
            <a:r>
              <a:rPr lang="en" sz="2700" dirty="0">
                <a:latin typeface="Droid Serif"/>
                <a:ea typeface="Droid Serif"/>
                <a:cs typeface="Droid Serif"/>
                <a:sym typeface="Droid Serif"/>
              </a:rPr>
              <a:t>(e) Add portals </a:t>
            </a:r>
            <a:r>
              <a:rPr lang="en" sz="2700" dirty="0" smtClean="0">
                <a:latin typeface="Droid Serif"/>
                <a:ea typeface="Droid Serif"/>
                <a:cs typeface="Droid Serif"/>
                <a:sym typeface="Droid Serif"/>
              </a:rPr>
              <a:t>to teleport the hero </a:t>
            </a:r>
            <a:r>
              <a:rPr lang="en" sz="2700" b="1" u="sng" dirty="0">
                <a:latin typeface="Droid Serif"/>
                <a:ea typeface="Droid Serif"/>
                <a:cs typeface="Droid Serif"/>
                <a:sym typeface="Droid Serif"/>
              </a:rPr>
              <a:t>randomly</a:t>
            </a:r>
          </a:p>
          <a:p>
            <a:pPr lvl="0" rtl="0">
              <a:spcBef>
                <a:spcPts val="0"/>
              </a:spcBef>
              <a:buNone/>
            </a:pPr>
            <a:r>
              <a:rPr lang="en" sz="2700" dirty="0">
                <a:latin typeface="Droid Serif"/>
                <a:ea typeface="Droid Serif"/>
                <a:cs typeface="Droid Serif"/>
                <a:sym typeface="Droid Serif"/>
              </a:rPr>
              <a:t>(f) Have the game end when a </a:t>
            </a:r>
            <a:r>
              <a:rPr lang="en" sz="2700" b="1" u="sng" dirty="0">
                <a:latin typeface="Droid Serif"/>
                <a:ea typeface="Droid Serif"/>
                <a:cs typeface="Droid Serif"/>
                <a:sym typeface="Droid Serif"/>
              </a:rPr>
              <a:t>timer</a:t>
            </a:r>
            <a:r>
              <a:rPr lang="en" sz="2700" dirty="0">
                <a:latin typeface="Droid Serif"/>
                <a:ea typeface="Droid Serif"/>
                <a:cs typeface="Droid Serif"/>
                <a:sym typeface="Droid Serif"/>
              </a:rPr>
              <a:t> runs out</a:t>
            </a:r>
            <a:r>
              <a:rPr lang="en" sz="2700" dirty="0" smtClean="0">
                <a:latin typeface="Droid Serif"/>
                <a:ea typeface="Droid Serif"/>
                <a:cs typeface="Droid Serif"/>
                <a:sym typeface="Droid Serif"/>
              </a:rPr>
              <a:t>.</a:t>
            </a:r>
          </a:p>
          <a:p>
            <a:pPr lvl="0" rtl="0">
              <a:spcBef>
                <a:spcPts val="0"/>
              </a:spcBef>
              <a:buNone/>
            </a:pPr>
            <a:r>
              <a:rPr lang="en" sz="2700" dirty="0" smtClean="0">
                <a:latin typeface="Droid Serif"/>
                <a:ea typeface="Droid Serif"/>
                <a:cs typeface="Droid Serif"/>
                <a:sym typeface="Droid Serif"/>
              </a:rPr>
              <a:t>(g) Have a second level that is more dificult.</a:t>
            </a:r>
            <a:endParaRPr lang="en" sz="2700" dirty="0">
              <a:latin typeface="Droid Serif"/>
              <a:ea typeface="Droid Serif"/>
              <a:cs typeface="Droid Serif"/>
              <a:sym typeface="Droid Serif"/>
            </a:endParaRPr>
          </a:p>
        </p:txBody>
      </p:sp>
      <p:sp>
        <p:nvSpPr>
          <p:cNvPr id="1659" name="Shape 1659"/>
          <p:cNvSpPr txBox="1">
            <a:spLocks noGrp="1"/>
          </p:cNvSpPr>
          <p:nvPr>
            <p:ph type="body" idx="3"/>
          </p:nvPr>
        </p:nvSpPr>
        <p:spPr>
          <a:xfrm>
            <a:off x="592775" y="5883600"/>
            <a:ext cx="7941625" cy="692400"/>
          </a:xfrm>
          <a:prstGeom prst="rect">
            <a:avLst/>
          </a:prstGeom>
          <a:solidFill>
            <a:srgbClr val="F4CCCC"/>
          </a:solidFill>
        </p:spPr>
        <p:txBody>
          <a:bodyPr lIns="91425" tIns="91425" rIns="91425" bIns="91425" anchor="t" anchorCtr="0">
            <a:noAutofit/>
          </a:bodyPr>
          <a:lstStyle/>
          <a:p>
            <a:pPr lvl="0" algn="ctr" rtl="0">
              <a:spcBef>
                <a:spcPts val="0"/>
              </a:spcBef>
              <a:buNone/>
            </a:pPr>
            <a:r>
              <a:rPr lang="en" sz="3000" dirty="0">
                <a:latin typeface="Droid Serif"/>
                <a:ea typeface="Droid Serif"/>
                <a:cs typeface="Droid Serif"/>
                <a:sym typeface="Droid Serif"/>
              </a:rPr>
              <a:t>And... </a:t>
            </a:r>
            <a:r>
              <a:rPr lang="en" sz="3000" b="1" i="1" u="sng" dirty="0">
                <a:latin typeface="Droid Serif"/>
                <a:ea typeface="Droid Serif"/>
                <a:cs typeface="Droid Serif"/>
                <a:sym typeface="Droid Serif"/>
              </a:rPr>
              <a:t>at least two</a:t>
            </a:r>
            <a:r>
              <a:rPr lang="en" sz="3000" i="1" dirty="0">
                <a:latin typeface="Droid Serif"/>
                <a:ea typeface="Droid Serif"/>
                <a:cs typeface="Droid Serif"/>
                <a:sym typeface="Droid Serif"/>
              </a:rPr>
              <a:t> </a:t>
            </a:r>
            <a:r>
              <a:rPr lang="en" sz="3000" dirty="0">
                <a:latin typeface="Droid Serif"/>
                <a:ea typeface="Droid Serif"/>
                <a:cs typeface="Droid Serif"/>
                <a:sym typeface="Droid Serif"/>
              </a:rPr>
              <a:t>of your own ideas... !</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Tree>
  </p:cSld>
  <p:clrMapOvr>
    <a:masterClrMapping/>
  </p:clrMapOvr>
  <p:transition spd="slow">
    <p:cu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rmAutofit/>
          </a:bodyPr>
          <a:lstStyle/>
          <a:p>
            <a:r>
              <a:rPr lang="en-US" sz="7200" dirty="0" smtClean="0"/>
              <a:t>Cup Algorithms</a:t>
            </a:r>
            <a:endParaRPr lang="en-US" sz="7200" dirty="0"/>
          </a:p>
        </p:txBody>
      </p:sp>
      <p:sp>
        <p:nvSpPr>
          <p:cNvPr id="3" name="Subtitle 2"/>
          <p:cNvSpPr>
            <a:spLocks noGrp="1"/>
          </p:cNvSpPr>
          <p:nvPr>
            <p:ph type="subTitle" idx="1"/>
          </p:nvPr>
        </p:nvSpPr>
        <p:spPr/>
        <p:txBody>
          <a:bodyPr/>
          <a:lstStyle/>
          <a:p>
            <a:r>
              <a:rPr lang="en-US" dirty="0" smtClean="0"/>
              <a:t>An Introduction to Coding, Functions, and Parameters </a:t>
            </a:r>
            <a:endParaRPr lang="en-US" dirty="0"/>
          </a:p>
        </p:txBody>
      </p:sp>
      <p:sp>
        <p:nvSpPr>
          <p:cNvPr id="4" name="Title 1"/>
          <p:cNvSpPr txBox="1">
            <a:spLocks/>
          </p:cNvSpPr>
          <p:nvPr/>
        </p:nvSpPr>
        <p:spPr>
          <a:xfrm rot="21030788">
            <a:off x="3491399" y="5062213"/>
            <a:ext cx="5385851" cy="1153173"/>
          </a:xfrm>
          <a:prstGeom prst="rect">
            <a:avLst/>
          </a:prstGeom>
          <a:solidFill>
            <a:srgbClr val="FFCCC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smtClean="0">
                <a:solidFill>
                  <a:prstClr val="black"/>
                </a:solidFill>
              </a:rPr>
              <a:t>activities only</a:t>
            </a:r>
            <a:endParaRPr lang="en-US" sz="4200" dirty="0">
              <a:solidFill>
                <a:prstClr val="black"/>
              </a:solidFill>
            </a:endParaRPr>
          </a:p>
        </p:txBody>
      </p:sp>
    </p:spTree>
    <p:extLst>
      <p:ext uri="{BB962C8B-B14F-4D97-AF65-F5344CB8AC3E}">
        <p14:creationId xmlns:p14="http://schemas.microsoft.com/office/powerpoint/2010/main" val="13451487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p Arrow 11"/>
          <p:cNvSpPr/>
          <p:nvPr/>
        </p:nvSpPr>
        <p:spPr>
          <a:xfrm>
            <a:off x="944438" y="1713492"/>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Up Arrow 14"/>
          <p:cNvSpPr/>
          <p:nvPr/>
        </p:nvSpPr>
        <p:spPr>
          <a:xfrm rot="5400000">
            <a:off x="1712717" y="17047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Up Arrow 15"/>
          <p:cNvSpPr/>
          <p:nvPr/>
        </p:nvSpPr>
        <p:spPr>
          <a:xfrm rot="5400000">
            <a:off x="2489786" y="17047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3258065" y="17134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16200000">
            <a:off x="4026344" y="168749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16200000">
            <a:off x="4803413" y="168749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Up Arrow 13"/>
          <p:cNvSpPr/>
          <p:nvPr/>
        </p:nvSpPr>
        <p:spPr>
          <a:xfrm>
            <a:off x="944438" y="3169172"/>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Up Arrow 20"/>
          <p:cNvSpPr/>
          <p:nvPr/>
        </p:nvSpPr>
        <p:spPr>
          <a:xfrm rot="5400000">
            <a:off x="1708585"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Up Arrow 21"/>
          <p:cNvSpPr/>
          <p:nvPr/>
        </p:nvSpPr>
        <p:spPr>
          <a:xfrm rot="5400000">
            <a:off x="2481522"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3254459"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4018606" y="32043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Up Arrow 29"/>
          <p:cNvSpPr/>
          <p:nvPr/>
        </p:nvSpPr>
        <p:spPr>
          <a:xfrm rot="16200000">
            <a:off x="4782753" y="31955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1" name="Up Arrow 30"/>
          <p:cNvSpPr/>
          <p:nvPr/>
        </p:nvSpPr>
        <p:spPr>
          <a:xfrm rot="16200000">
            <a:off x="6328627" y="3222024"/>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Up Arrow 31"/>
          <p:cNvSpPr/>
          <p:nvPr/>
        </p:nvSpPr>
        <p:spPr>
          <a:xfrm rot="16200000">
            <a:off x="5555690"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Up Arrow 12"/>
          <p:cNvSpPr/>
          <p:nvPr/>
        </p:nvSpPr>
        <p:spPr>
          <a:xfrm>
            <a:off x="944438" y="2397046"/>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rot="5400000">
            <a:off x="1708585" y="23922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rot="5400000">
            <a:off x="2481522"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5400000">
            <a:off x="3254459" y="23922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4027396"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4791543" y="242830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Up Arrow 32"/>
          <p:cNvSpPr/>
          <p:nvPr/>
        </p:nvSpPr>
        <p:spPr>
          <a:xfrm rot="16200000">
            <a:off x="5555690"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Up Arrow 33"/>
          <p:cNvSpPr/>
          <p:nvPr/>
        </p:nvSpPr>
        <p:spPr>
          <a:xfrm rot="16200000">
            <a:off x="6328627"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6200000">
            <a:off x="7101564"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6200000">
            <a:off x="7874502"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cxnSp>
        <p:nvCxnSpPr>
          <p:cNvPr id="43" name="Straight Connector 42"/>
          <p:cNvCxnSpPr/>
          <p:nvPr/>
        </p:nvCxnSpPr>
        <p:spPr>
          <a:xfrm>
            <a:off x="914912" y="2257179"/>
            <a:ext cx="51244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914912" y="3051343"/>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85736" y="3804544"/>
            <a:ext cx="6343881"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85736" y="464656"/>
            <a:ext cx="2972193" cy="400110"/>
          </a:xfrm>
          <a:prstGeom prst="rect">
            <a:avLst/>
          </a:prstGeom>
          <a:noFill/>
        </p:spPr>
        <p:txBody>
          <a:bodyPr wrap="square" rtlCol="0">
            <a:spAutoFit/>
          </a:bodyPr>
          <a:lstStyle/>
          <a:p>
            <a:pPr defTabSz="457200"/>
            <a:r>
              <a:rPr lang="en-US" sz="2000" kern="1200" dirty="0" smtClean="0">
                <a:solidFill>
                  <a:prstClr val="black"/>
                </a:solidFill>
                <a:latin typeface="Calibri"/>
              </a:rPr>
              <a:t>1. Decode this stack: </a:t>
            </a:r>
            <a:endParaRPr lang="en-US" sz="2000" kern="1200" dirty="0">
              <a:solidFill>
                <a:prstClr val="black"/>
              </a:solidFill>
              <a:latin typeface="Calibri"/>
            </a:endParaRPr>
          </a:p>
        </p:txBody>
      </p:sp>
      <p:sp>
        <p:nvSpPr>
          <p:cNvPr id="47" name="TextBox 46"/>
          <p:cNvSpPr txBox="1"/>
          <p:nvPr/>
        </p:nvSpPr>
        <p:spPr>
          <a:xfrm>
            <a:off x="-1" y="4626074"/>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38" name="Frame 37"/>
          <p:cNvSpPr/>
          <p:nvPr/>
        </p:nvSpPr>
        <p:spPr>
          <a:xfrm>
            <a:off x="1200826" y="4010526"/>
            <a:ext cx="7034122" cy="2318221"/>
          </a:xfrm>
          <a:prstGeom prst="frame">
            <a:avLst>
              <a:gd name="adj1" fmla="val 0"/>
            </a:avLst>
          </a:prstGeom>
          <a:solidFill>
            <a:srgbClr val="000000"/>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
        <p:nvSpPr>
          <p:cNvPr id="39" name="TextBox 38"/>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36335444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61623" y="4122983"/>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7200" y="4790999"/>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931" y="5421308"/>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0931" y="6051617"/>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itle 48"/>
          <p:cNvSpPr>
            <a:spLocks noGrp="1"/>
          </p:cNvSpPr>
          <p:nvPr>
            <p:ph type="title"/>
          </p:nvPr>
        </p:nvSpPr>
        <p:spPr>
          <a:xfrm>
            <a:off x="457200" y="515269"/>
            <a:ext cx="4725754" cy="818212"/>
          </a:xfrm>
        </p:spPr>
        <p:txBody>
          <a:bodyPr>
            <a:normAutofit/>
          </a:bodyPr>
          <a:lstStyle/>
          <a:p>
            <a:pPr algn="l"/>
            <a:r>
              <a:rPr lang="en-US" sz="2000" dirty="0" smtClean="0"/>
              <a:t>2. </a:t>
            </a:r>
            <a:r>
              <a:rPr lang="en-US" sz="2000" dirty="0"/>
              <a:t>E</a:t>
            </a:r>
            <a:r>
              <a:rPr lang="en-US" sz="2000" dirty="0" smtClean="0"/>
              <a:t>ncode this tower:</a:t>
            </a:r>
            <a:endParaRPr lang="en-US" sz="2000" dirty="0"/>
          </a:p>
        </p:txBody>
      </p:sp>
      <p:grpSp>
        <p:nvGrpSpPr>
          <p:cNvPr id="60" name="Group 59"/>
          <p:cNvGrpSpPr/>
          <p:nvPr/>
        </p:nvGrpSpPr>
        <p:grpSpPr>
          <a:xfrm>
            <a:off x="887217" y="1927105"/>
            <a:ext cx="648375" cy="1095475"/>
            <a:chOff x="5666992" y="2563946"/>
            <a:chExt cx="648375" cy="1117929"/>
          </a:xfrm>
        </p:grpSpPr>
        <p:sp>
          <p:nvSpPr>
            <p:cNvPr id="61" name="Trapezoid 60"/>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2" name="Trapezoid 61"/>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3" name="Trapezoid 62"/>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4" name="Group 63"/>
          <p:cNvGrpSpPr/>
          <p:nvPr/>
        </p:nvGrpSpPr>
        <p:grpSpPr>
          <a:xfrm>
            <a:off x="1656657" y="1493270"/>
            <a:ext cx="1404871" cy="1529310"/>
            <a:chOff x="6156240" y="2181618"/>
            <a:chExt cx="1404871" cy="1529310"/>
          </a:xfrm>
        </p:grpSpPr>
        <p:sp>
          <p:nvSpPr>
            <p:cNvPr id="65" name="Trapezoid 6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6" name="Trapezoid 6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7" name="Trapezoid 6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8" name="Trapezoid 6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69" name="TextBox 68"/>
          <p:cNvSpPr txBox="1"/>
          <p:nvPr/>
        </p:nvSpPr>
        <p:spPr>
          <a:xfrm>
            <a:off x="851241" y="3162896"/>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
        <p:nvSpPr>
          <p:cNvPr id="18" name="TextBox 17"/>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358684910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000" y="848561"/>
            <a:ext cx="6499098" cy="369332"/>
          </a:xfrm>
          <a:prstGeom prst="rect">
            <a:avLst/>
          </a:prstGeom>
          <a:noFill/>
        </p:spPr>
        <p:txBody>
          <a:bodyPr wrap="square" rtlCol="0">
            <a:spAutoFit/>
          </a:bodyPr>
          <a:lstStyle/>
          <a:p>
            <a:pPr defTabSz="457200"/>
            <a:r>
              <a:rPr lang="en-US" sz="1800" kern="1200" dirty="0" smtClean="0">
                <a:solidFill>
                  <a:prstClr val="black"/>
                </a:solidFill>
                <a:latin typeface="Calibri"/>
              </a:rPr>
              <a:t>3. Try building your own tower and writing its code:</a:t>
            </a:r>
            <a:endParaRPr lang="en-US" sz="1800" kern="1200" dirty="0">
              <a:solidFill>
                <a:prstClr val="black"/>
              </a:solidFill>
              <a:latin typeface="Calibri"/>
            </a:endParaRPr>
          </a:p>
        </p:txBody>
      </p:sp>
      <p:cxnSp>
        <p:nvCxnSpPr>
          <p:cNvPr id="7" name="Straight Connector 6"/>
          <p:cNvCxnSpPr/>
          <p:nvPr/>
        </p:nvCxnSpPr>
        <p:spPr>
          <a:xfrm>
            <a:off x="457200" y="1983365"/>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931" y="2613674"/>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0931" y="3243983"/>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1000" y="3502873"/>
            <a:ext cx="6499098" cy="369332"/>
          </a:xfrm>
          <a:prstGeom prst="rect">
            <a:avLst/>
          </a:prstGeom>
          <a:noFill/>
        </p:spPr>
        <p:txBody>
          <a:bodyPr wrap="square" rtlCol="0">
            <a:spAutoFit/>
          </a:bodyPr>
          <a:lstStyle/>
          <a:p>
            <a:pPr defTabSz="457200"/>
            <a:r>
              <a:rPr lang="en-US" sz="1800" kern="1200" dirty="0" smtClean="0">
                <a:solidFill>
                  <a:prstClr val="black"/>
                </a:solidFill>
                <a:latin typeface="Calibri"/>
              </a:rPr>
              <a:t>4. Exchange codes with a partner, build the stack, then draw it here:</a:t>
            </a:r>
            <a:endParaRPr lang="en-US" sz="1800" kern="1200" dirty="0">
              <a:solidFill>
                <a:prstClr val="black"/>
              </a:solidFill>
              <a:latin typeface="Calibri"/>
            </a:endParaRPr>
          </a:p>
        </p:txBody>
      </p:sp>
      <p:sp>
        <p:nvSpPr>
          <p:cNvPr id="12" name="TextBox 11"/>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11" name="Frame 10"/>
          <p:cNvSpPr/>
          <p:nvPr/>
        </p:nvSpPr>
        <p:spPr>
          <a:xfrm>
            <a:off x="1359576" y="4020552"/>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071" y="114421"/>
            <a:ext cx="2680614" cy="1432955"/>
          </a:xfrm>
          <a:prstGeom prst="rect">
            <a:avLst/>
          </a:prstGeom>
          <a:ln>
            <a:solidFill>
              <a:schemeClr val="accent1"/>
            </a:solidFill>
          </a:ln>
        </p:spPr>
      </p:pic>
      <p:sp>
        <p:nvSpPr>
          <p:cNvPr id="14" name="TextBox 13"/>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28794261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3797" name="TextBox 1"/>
          <p:cNvSpPr txBox="1">
            <a:spLocks noChangeArrowheads="1"/>
          </p:cNvSpPr>
          <p:nvPr/>
        </p:nvSpPr>
        <p:spPr bwMode="auto">
          <a:xfrm>
            <a:off x="5657850" y="42672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13" y="1193800"/>
            <a:ext cx="3800475" cy="2851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63179427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55" y="131704"/>
            <a:ext cx="3747931" cy="819670"/>
          </a:xfrm>
        </p:spPr>
        <p:txBody>
          <a:bodyPr>
            <a:normAutofit/>
          </a:bodyPr>
          <a:lstStyle/>
          <a:p>
            <a:r>
              <a:rPr lang="en-US" sz="2000" dirty="0"/>
              <a:t>5</a:t>
            </a:r>
            <a:r>
              <a:rPr lang="en-US" sz="2000" dirty="0" smtClean="0"/>
              <a:t>. Decode this tower:</a:t>
            </a:r>
            <a:endParaRPr lang="en-US" sz="2000" dirty="0"/>
          </a:p>
        </p:txBody>
      </p:sp>
      <p:grpSp>
        <p:nvGrpSpPr>
          <p:cNvPr id="3" name="Group 2"/>
          <p:cNvGrpSpPr/>
          <p:nvPr/>
        </p:nvGrpSpPr>
        <p:grpSpPr>
          <a:xfrm>
            <a:off x="1120128" y="919844"/>
            <a:ext cx="3882641" cy="3036784"/>
            <a:chOff x="829171" y="1394450"/>
            <a:chExt cx="4137409" cy="3297816"/>
          </a:xfrm>
        </p:grpSpPr>
        <p:grpSp>
          <p:nvGrpSpPr>
            <p:cNvPr id="57" name="Group 56"/>
            <p:cNvGrpSpPr/>
            <p:nvPr/>
          </p:nvGrpSpPr>
          <p:grpSpPr>
            <a:xfrm>
              <a:off x="829171" y="1394450"/>
              <a:ext cx="3415240" cy="584776"/>
              <a:chOff x="829171" y="1394450"/>
              <a:chExt cx="3415240" cy="584776"/>
            </a:xfrm>
          </p:grpSpPr>
          <p:grpSp>
            <p:nvGrpSpPr>
              <p:cNvPr id="4" name="Group 3"/>
              <p:cNvGrpSpPr/>
              <p:nvPr/>
            </p:nvGrpSpPr>
            <p:grpSpPr>
              <a:xfrm>
                <a:off x="1476953" y="1394450"/>
                <a:ext cx="843347" cy="584776"/>
                <a:chOff x="2441167" y="4862213"/>
                <a:chExt cx="1753868" cy="1067004"/>
              </a:xfrm>
            </p:grpSpPr>
            <p:sp>
              <p:nvSpPr>
                <p:cNvPr id="5" name="Frame 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 name="Rectangle 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7" name="Up Arrow 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3" name="Up Arrow 22"/>
              <p:cNvSpPr/>
              <p:nvPr/>
            </p:nvSpPr>
            <p:spPr>
              <a:xfrm>
                <a:off x="829171" y="14969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Up Arrow 26"/>
              <p:cNvSpPr/>
              <p:nvPr/>
            </p:nvSpPr>
            <p:spPr>
              <a:xfrm rot="10800000">
                <a:off x="2669548" y="14759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8" name="Group 27"/>
              <p:cNvGrpSpPr/>
              <p:nvPr/>
            </p:nvGrpSpPr>
            <p:grpSpPr>
              <a:xfrm>
                <a:off x="3401065" y="1394450"/>
                <a:ext cx="843346" cy="584776"/>
                <a:chOff x="4788436" y="4810544"/>
                <a:chExt cx="843346" cy="584776"/>
              </a:xfrm>
            </p:grpSpPr>
            <p:sp>
              <p:nvSpPr>
                <p:cNvPr id="29" name="Frame 28"/>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0" name="Rectangle 29"/>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31" name="Up Arrow 30"/>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8" name="Group 57"/>
            <p:cNvGrpSpPr/>
            <p:nvPr/>
          </p:nvGrpSpPr>
          <p:grpSpPr>
            <a:xfrm>
              <a:off x="829171" y="2024720"/>
              <a:ext cx="3415240" cy="584776"/>
              <a:chOff x="829171" y="1965190"/>
              <a:chExt cx="3415240" cy="584776"/>
            </a:xfrm>
          </p:grpSpPr>
          <p:grpSp>
            <p:nvGrpSpPr>
              <p:cNvPr id="8" name="Group 7"/>
              <p:cNvGrpSpPr/>
              <p:nvPr/>
            </p:nvGrpSpPr>
            <p:grpSpPr>
              <a:xfrm>
                <a:off x="1476953" y="1965190"/>
                <a:ext cx="843347" cy="584776"/>
                <a:chOff x="2441167" y="4862213"/>
                <a:chExt cx="1753868" cy="1067004"/>
              </a:xfrm>
            </p:grpSpPr>
            <p:sp>
              <p:nvSpPr>
                <p:cNvPr id="9" name="Frame 8"/>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 name="Rectangle 9"/>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 name="Up Arrow 10"/>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1" name="Up Arrow 20"/>
              <p:cNvSpPr/>
              <p:nvPr/>
            </p:nvSpPr>
            <p:spPr>
              <a:xfrm>
                <a:off x="829171" y="206772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2669547" y="204672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2" name="Group 31"/>
              <p:cNvGrpSpPr/>
              <p:nvPr/>
            </p:nvGrpSpPr>
            <p:grpSpPr>
              <a:xfrm>
                <a:off x="3401065" y="1965190"/>
                <a:ext cx="843346" cy="584776"/>
                <a:chOff x="4788436" y="4810544"/>
                <a:chExt cx="843346" cy="584776"/>
              </a:xfrm>
            </p:grpSpPr>
            <p:sp>
              <p:nvSpPr>
                <p:cNvPr id="33" name="Frame 32"/>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Rectangle 33"/>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35" name="Up Arrow 34"/>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9" name="Group 58"/>
            <p:cNvGrpSpPr/>
            <p:nvPr/>
          </p:nvGrpSpPr>
          <p:grpSpPr>
            <a:xfrm>
              <a:off x="829171" y="2654990"/>
              <a:ext cx="3415240" cy="584776"/>
              <a:chOff x="829171" y="2564002"/>
              <a:chExt cx="3415240" cy="584776"/>
            </a:xfrm>
          </p:grpSpPr>
          <p:grpSp>
            <p:nvGrpSpPr>
              <p:cNvPr id="12" name="Group 11"/>
              <p:cNvGrpSpPr/>
              <p:nvPr/>
            </p:nvGrpSpPr>
            <p:grpSpPr>
              <a:xfrm>
                <a:off x="1476953" y="2564002"/>
                <a:ext cx="843347" cy="584776"/>
                <a:chOff x="2441167" y="4862213"/>
                <a:chExt cx="1753868" cy="1067004"/>
              </a:xfrm>
            </p:grpSpPr>
            <p:sp>
              <p:nvSpPr>
                <p:cNvPr id="13" name="Frame 12"/>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 name="Rectangle 13"/>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 name="Up Arrow 14"/>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2" name="Up Arrow 21"/>
              <p:cNvSpPr/>
              <p:nvPr/>
            </p:nvSpPr>
            <p:spPr>
              <a:xfrm>
                <a:off x="829171" y="266653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2669551" y="264554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6" name="Group 35"/>
              <p:cNvGrpSpPr/>
              <p:nvPr/>
            </p:nvGrpSpPr>
            <p:grpSpPr>
              <a:xfrm>
                <a:off x="3401065" y="2564002"/>
                <a:ext cx="843346" cy="584776"/>
                <a:chOff x="4788436" y="4810544"/>
                <a:chExt cx="843346" cy="584776"/>
              </a:xfrm>
            </p:grpSpPr>
            <p:sp>
              <p:nvSpPr>
                <p:cNvPr id="37" name="Frame 36"/>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8" name="Rectangle 37"/>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39" name="Up Arrow 38"/>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60" name="Group 59"/>
            <p:cNvGrpSpPr/>
            <p:nvPr/>
          </p:nvGrpSpPr>
          <p:grpSpPr>
            <a:xfrm>
              <a:off x="829171" y="3285260"/>
              <a:ext cx="3415240" cy="584776"/>
              <a:chOff x="829171" y="3138250"/>
              <a:chExt cx="3415240" cy="584776"/>
            </a:xfrm>
          </p:grpSpPr>
          <p:grpSp>
            <p:nvGrpSpPr>
              <p:cNvPr id="16" name="Group 15"/>
              <p:cNvGrpSpPr/>
              <p:nvPr/>
            </p:nvGrpSpPr>
            <p:grpSpPr>
              <a:xfrm>
                <a:off x="1476953" y="3138250"/>
                <a:ext cx="843347" cy="584776"/>
                <a:chOff x="2441167" y="4862213"/>
                <a:chExt cx="1753868" cy="1067004"/>
              </a:xfrm>
            </p:grpSpPr>
            <p:sp>
              <p:nvSpPr>
                <p:cNvPr id="17" name="Frame 16"/>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8" name="Rectangle 17"/>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9" name="Up Arrow 1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Up Arrow 19"/>
              <p:cNvSpPr/>
              <p:nvPr/>
            </p:nvSpPr>
            <p:spPr>
              <a:xfrm>
                <a:off x="829171" y="32407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669550" y="32197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40" name="Group 39"/>
              <p:cNvGrpSpPr/>
              <p:nvPr/>
            </p:nvGrpSpPr>
            <p:grpSpPr>
              <a:xfrm>
                <a:off x="3401065" y="3138250"/>
                <a:ext cx="843346" cy="584776"/>
                <a:chOff x="4788436" y="4810544"/>
                <a:chExt cx="843346" cy="584776"/>
              </a:xfrm>
            </p:grpSpPr>
            <p:sp>
              <p:nvSpPr>
                <p:cNvPr id="41" name="Frame 4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2" name="Rectangle 4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p>
              </p:txBody>
            </p:sp>
            <p:sp>
              <p:nvSpPr>
                <p:cNvPr id="43" name="Up Arrow 4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5" name="Group 54"/>
            <p:cNvGrpSpPr/>
            <p:nvPr/>
          </p:nvGrpSpPr>
          <p:grpSpPr>
            <a:xfrm>
              <a:off x="829171" y="3915528"/>
              <a:ext cx="4137409" cy="776738"/>
              <a:chOff x="829171" y="3915528"/>
              <a:chExt cx="4137409" cy="776738"/>
            </a:xfrm>
          </p:grpSpPr>
          <p:grpSp>
            <p:nvGrpSpPr>
              <p:cNvPr id="44" name="Group 43"/>
              <p:cNvGrpSpPr/>
              <p:nvPr/>
            </p:nvGrpSpPr>
            <p:grpSpPr>
              <a:xfrm>
                <a:off x="1476953" y="3929958"/>
                <a:ext cx="843347" cy="584776"/>
                <a:chOff x="2441167" y="4862213"/>
                <a:chExt cx="1753868" cy="1067004"/>
              </a:xfrm>
            </p:grpSpPr>
            <p:sp>
              <p:nvSpPr>
                <p:cNvPr id="45" name="Frame 4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Rectangle 4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47" name="Up Arrow 4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48" name="Up Arrow 47"/>
              <p:cNvSpPr/>
              <p:nvPr/>
            </p:nvSpPr>
            <p:spPr>
              <a:xfrm>
                <a:off x="829171" y="4031382"/>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9" name="Up Arrow 48"/>
              <p:cNvSpPr/>
              <p:nvPr/>
            </p:nvSpPr>
            <p:spPr>
              <a:xfrm rot="10800000">
                <a:off x="3401066" y="3995106"/>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50" name="Group 49"/>
              <p:cNvGrpSpPr/>
              <p:nvPr/>
            </p:nvGrpSpPr>
            <p:grpSpPr>
              <a:xfrm>
                <a:off x="4123234" y="3915528"/>
                <a:ext cx="843346" cy="584776"/>
                <a:chOff x="4788436" y="4810544"/>
                <a:chExt cx="843346" cy="584776"/>
              </a:xfrm>
            </p:grpSpPr>
            <p:sp>
              <p:nvSpPr>
                <p:cNvPr id="51" name="Frame 5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2" name="Rectangle 5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53" name="Up Arrow 5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54" name="Circular Arrow 53"/>
              <p:cNvSpPr/>
              <p:nvPr/>
            </p:nvSpPr>
            <p:spPr>
              <a:xfrm>
                <a:off x="2543367" y="4009538"/>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sp>
        <p:nvSpPr>
          <p:cNvPr id="71" name="TextBox 70"/>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62" name="Frame 61"/>
          <p:cNvSpPr/>
          <p:nvPr/>
        </p:nvSpPr>
        <p:spPr>
          <a:xfrm>
            <a:off x="1457874" y="4010526"/>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07" y="191805"/>
            <a:ext cx="2766819" cy="1308421"/>
          </a:xfrm>
          <a:prstGeom prst="rect">
            <a:avLst/>
          </a:prstGeom>
          <a:ln>
            <a:solidFill>
              <a:schemeClr val="accent1"/>
            </a:solidFill>
          </a:ln>
        </p:spPr>
      </p:pic>
      <p:sp>
        <p:nvSpPr>
          <p:cNvPr id="64" name="TextBox 63"/>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094643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5645" y="1269292"/>
            <a:ext cx="648375" cy="1095475"/>
            <a:chOff x="5666992" y="2563946"/>
            <a:chExt cx="648375" cy="1117929"/>
          </a:xfrm>
        </p:grpSpPr>
        <p:sp>
          <p:nvSpPr>
            <p:cNvPr id="5" name="Trapezoid 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8" name="Trapezoid 7"/>
          <p:cNvSpPr/>
          <p:nvPr/>
        </p:nvSpPr>
        <p:spPr>
          <a:xfrm>
            <a:off x="3209054"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3974269"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2471662"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a:off x="1706960"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TextBox 2"/>
          <p:cNvSpPr txBox="1"/>
          <p:nvPr/>
        </p:nvSpPr>
        <p:spPr>
          <a:xfrm>
            <a:off x="703939" y="690821"/>
            <a:ext cx="3092815" cy="400110"/>
          </a:xfrm>
          <a:prstGeom prst="rect">
            <a:avLst/>
          </a:prstGeom>
          <a:noFill/>
        </p:spPr>
        <p:txBody>
          <a:bodyPr wrap="square" rtlCol="0">
            <a:spAutoFit/>
          </a:bodyPr>
          <a:lstStyle/>
          <a:p>
            <a:pPr defTabSz="457200"/>
            <a:r>
              <a:rPr lang="en-US" sz="2000" kern="1200" dirty="0" smtClean="0">
                <a:solidFill>
                  <a:prstClr val="black"/>
                </a:solidFill>
                <a:latin typeface="Calibri"/>
              </a:rPr>
              <a:t>6. </a:t>
            </a:r>
            <a:r>
              <a:rPr lang="en-US" sz="2000" kern="1200" dirty="0">
                <a:solidFill>
                  <a:prstClr val="black"/>
                </a:solidFill>
                <a:latin typeface="Calibri"/>
              </a:rPr>
              <a:t>E</a:t>
            </a:r>
            <a:r>
              <a:rPr lang="en-US" sz="2000" kern="1200" dirty="0" smtClean="0">
                <a:solidFill>
                  <a:prstClr val="black"/>
                </a:solidFill>
                <a:latin typeface="Calibri"/>
              </a:rPr>
              <a:t>ncode this tower</a:t>
            </a:r>
            <a:r>
              <a:rPr lang="en-US" sz="2000" kern="1200" dirty="0">
                <a:solidFill>
                  <a:prstClr val="black"/>
                </a:solidFill>
                <a:latin typeface="Calibri"/>
              </a:rPr>
              <a:t>:</a:t>
            </a:r>
          </a:p>
        </p:txBody>
      </p:sp>
      <p:cxnSp>
        <p:nvCxnSpPr>
          <p:cNvPr id="54" name="Straight Connector 53"/>
          <p:cNvCxnSpPr/>
          <p:nvPr/>
        </p:nvCxnSpPr>
        <p:spPr>
          <a:xfrm>
            <a:off x="461623" y="3814694"/>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57200" y="4482710"/>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50931" y="5113019"/>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931" y="5743328"/>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815645" y="2542252"/>
            <a:ext cx="415663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0      1     2     3      4     5     6     7     8</a:t>
            </a:r>
            <a:endParaRPr lang="en-US" sz="1800" kern="1200" dirty="0">
              <a:solidFill>
                <a:prstClr val="black"/>
              </a:solidFill>
              <a:latin typeface="Calibri"/>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07" y="191805"/>
            <a:ext cx="2766819" cy="1308421"/>
          </a:xfrm>
          <a:prstGeom prst="rect">
            <a:avLst/>
          </a:prstGeom>
          <a:ln>
            <a:solidFill>
              <a:schemeClr val="accent1"/>
            </a:solidFill>
          </a:ln>
        </p:spPr>
      </p:pic>
      <p:sp>
        <p:nvSpPr>
          <p:cNvPr id="17" name="TextBox 16"/>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42347354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90" y="1061130"/>
            <a:ext cx="3531073" cy="819670"/>
          </a:xfrm>
        </p:spPr>
        <p:txBody>
          <a:bodyPr>
            <a:normAutofit/>
          </a:bodyPr>
          <a:lstStyle/>
          <a:p>
            <a:pPr algn="l"/>
            <a:r>
              <a:rPr lang="en-US" sz="2400" dirty="0"/>
              <a:t>7</a:t>
            </a:r>
            <a:r>
              <a:rPr lang="en-US" sz="2400" dirty="0" smtClean="0"/>
              <a:t>. Decode this tower:</a:t>
            </a:r>
            <a:endParaRPr lang="en-US" sz="2400" dirty="0"/>
          </a:p>
        </p:txBody>
      </p:sp>
      <p:sp>
        <p:nvSpPr>
          <p:cNvPr id="71" name="TextBox 70"/>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grpSp>
        <p:nvGrpSpPr>
          <p:cNvPr id="109" name="Group 108"/>
          <p:cNvGrpSpPr/>
          <p:nvPr/>
        </p:nvGrpSpPr>
        <p:grpSpPr>
          <a:xfrm>
            <a:off x="521190" y="2012094"/>
            <a:ext cx="1400076" cy="820059"/>
            <a:chOff x="1041907" y="4984937"/>
            <a:chExt cx="1626664" cy="921841"/>
          </a:xfrm>
        </p:grpSpPr>
        <p:sp>
          <p:nvSpPr>
            <p:cNvPr id="110" name="Frame 109"/>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1" name="Rectangle 110"/>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2" name="Rectangle 111"/>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3" name="Quad Arrow 112"/>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4" name="Rectangle 113"/>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15" name="Group 114"/>
          <p:cNvGrpSpPr/>
          <p:nvPr/>
        </p:nvGrpSpPr>
        <p:grpSpPr>
          <a:xfrm>
            <a:off x="2324663" y="2012094"/>
            <a:ext cx="1400076" cy="820059"/>
            <a:chOff x="1041907" y="4984937"/>
            <a:chExt cx="1626664" cy="921841"/>
          </a:xfrm>
        </p:grpSpPr>
        <p:sp>
          <p:nvSpPr>
            <p:cNvPr id="116" name="Frame 115"/>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7" name="Rectangle 116"/>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8" name="Rectangle 117"/>
            <p:cNvSpPr/>
            <p:nvPr/>
          </p:nvSpPr>
          <p:spPr>
            <a:xfrm>
              <a:off x="1041907" y="5064099"/>
              <a:ext cx="649112" cy="65735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9" name="Quad Arrow 118"/>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0" name="Rectangle 119"/>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
        <p:nvSpPr>
          <p:cNvPr id="122" name="Frame 121"/>
          <p:cNvSpPr/>
          <p:nvPr/>
        </p:nvSpPr>
        <p:spPr>
          <a:xfrm>
            <a:off x="4128135" y="2095045"/>
            <a:ext cx="558693" cy="60153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3" name="Rectangle 122"/>
          <p:cNvSpPr/>
          <p:nvPr/>
        </p:nvSpPr>
        <p:spPr>
          <a:xfrm>
            <a:off x="4187667" y="2012094"/>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4" name="Rectangle 123"/>
          <p:cNvSpPr/>
          <p:nvPr/>
        </p:nvSpPr>
        <p:spPr>
          <a:xfrm>
            <a:off x="4128135" y="2082516"/>
            <a:ext cx="558693"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p>
        </p:txBody>
      </p:sp>
      <p:sp>
        <p:nvSpPr>
          <p:cNvPr id="125" name="Quad Arrow 124"/>
          <p:cNvSpPr/>
          <p:nvPr/>
        </p:nvSpPr>
        <p:spPr>
          <a:xfrm>
            <a:off x="4694611" y="2012094"/>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6" name="Rectangle 125"/>
          <p:cNvSpPr/>
          <p:nvPr/>
        </p:nvSpPr>
        <p:spPr>
          <a:xfrm>
            <a:off x="4318839" y="2147667"/>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3" name="Frame 22"/>
          <p:cNvSpPr/>
          <p:nvPr/>
        </p:nvSpPr>
        <p:spPr>
          <a:xfrm>
            <a:off x="1521274" y="3957052"/>
            <a:ext cx="7034122" cy="2318221"/>
          </a:xfrm>
          <a:prstGeom prst="frame">
            <a:avLst>
              <a:gd name="adj1" fmla="val 0"/>
            </a:avLst>
          </a:prstGeom>
          <a:solidFill>
            <a:srgbClr val="000000"/>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75" y="145554"/>
            <a:ext cx="3534982" cy="1020989"/>
          </a:xfrm>
          <a:prstGeom prst="rect">
            <a:avLst/>
          </a:prstGeom>
          <a:ln>
            <a:solidFill>
              <a:schemeClr val="accent1"/>
            </a:solidFill>
          </a:ln>
        </p:spPr>
      </p:pic>
      <p:sp>
        <p:nvSpPr>
          <p:cNvPr id="25" name="TextBox 24"/>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98171823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931" y="709835"/>
            <a:ext cx="3092815" cy="369332"/>
          </a:xfrm>
          <a:prstGeom prst="rect">
            <a:avLst/>
          </a:prstGeom>
          <a:noFill/>
        </p:spPr>
        <p:txBody>
          <a:bodyPr wrap="square" rtlCol="0">
            <a:spAutoFit/>
          </a:bodyPr>
          <a:lstStyle/>
          <a:p>
            <a:pPr defTabSz="457200"/>
            <a:r>
              <a:rPr lang="en-US" sz="1800" kern="1200" dirty="0" smtClean="0">
                <a:solidFill>
                  <a:prstClr val="black"/>
                </a:solidFill>
                <a:latin typeface="Calibri"/>
              </a:rPr>
              <a:t>8. </a:t>
            </a:r>
            <a:r>
              <a:rPr lang="en-US" sz="1800" kern="1200" dirty="0">
                <a:solidFill>
                  <a:prstClr val="black"/>
                </a:solidFill>
                <a:latin typeface="Calibri"/>
              </a:rPr>
              <a:t>E</a:t>
            </a:r>
            <a:r>
              <a:rPr lang="en-US" sz="1800" kern="1200" dirty="0" smtClean="0">
                <a:solidFill>
                  <a:prstClr val="black"/>
                </a:solidFill>
                <a:latin typeface="Calibri"/>
              </a:rPr>
              <a:t>ncode this tower</a:t>
            </a:r>
            <a:r>
              <a:rPr lang="en-US" sz="1800" kern="1200" dirty="0">
                <a:solidFill>
                  <a:prstClr val="black"/>
                </a:solidFill>
                <a:latin typeface="Calibri"/>
              </a:rPr>
              <a:t>:</a:t>
            </a:r>
          </a:p>
        </p:txBody>
      </p:sp>
      <p:cxnSp>
        <p:nvCxnSpPr>
          <p:cNvPr id="55" name="Straight Connector 54"/>
          <p:cNvCxnSpPr/>
          <p:nvPr/>
        </p:nvCxnSpPr>
        <p:spPr>
          <a:xfrm>
            <a:off x="457200" y="4482710"/>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931" y="5743328"/>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503049" y="3109615"/>
            <a:ext cx="415663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0      1     2     3      4     5     6     7     8</a:t>
            </a:r>
            <a:endParaRPr lang="en-US" sz="1800" kern="1200" dirty="0">
              <a:solidFill>
                <a:prstClr val="black"/>
              </a:solidFill>
              <a:latin typeface="Calibri"/>
            </a:endParaRPr>
          </a:p>
        </p:txBody>
      </p:sp>
      <p:grpSp>
        <p:nvGrpSpPr>
          <p:cNvPr id="16" name="Group 15"/>
          <p:cNvGrpSpPr/>
          <p:nvPr/>
        </p:nvGrpSpPr>
        <p:grpSpPr>
          <a:xfrm>
            <a:off x="1611142" y="2047616"/>
            <a:ext cx="648375" cy="935566"/>
            <a:chOff x="5717267" y="5557275"/>
            <a:chExt cx="648375" cy="935566"/>
          </a:xfrm>
        </p:grpSpPr>
        <p:sp>
          <p:nvSpPr>
            <p:cNvPr id="17" name="Trapezoid 16"/>
            <p:cNvSpPr/>
            <p:nvPr/>
          </p:nvSpPr>
          <p:spPr>
            <a:xfrm>
              <a:off x="5717267" y="58529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a:off x="5717267" y="570030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rapezoid 18"/>
            <p:cNvSpPr/>
            <p:nvPr/>
          </p:nvSpPr>
          <p:spPr>
            <a:xfrm>
              <a:off x="5723838" y="555727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Trapezoid 19"/>
          <p:cNvSpPr/>
          <p:nvPr/>
        </p:nvSpPr>
        <p:spPr>
          <a:xfrm>
            <a:off x="2425572" y="234510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Trapezoid 20"/>
          <p:cNvSpPr/>
          <p:nvPr/>
        </p:nvSpPr>
        <p:spPr>
          <a:xfrm>
            <a:off x="3087447" y="2350853"/>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a:off x="2759718" y="1693804"/>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a:off x="3087447" y="104658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Trapezoid 23"/>
          <p:cNvSpPr/>
          <p:nvPr/>
        </p:nvSpPr>
        <p:spPr>
          <a:xfrm>
            <a:off x="3415177" y="168650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Trapezoid 24"/>
          <p:cNvSpPr/>
          <p:nvPr/>
        </p:nvSpPr>
        <p:spPr>
          <a:xfrm>
            <a:off x="3763389" y="2350853"/>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TextBox 1"/>
          <p:cNvSpPr txBox="1"/>
          <p:nvPr/>
        </p:nvSpPr>
        <p:spPr>
          <a:xfrm>
            <a:off x="5671217" y="1205985"/>
            <a:ext cx="2967498" cy="307777"/>
          </a:xfrm>
          <a:prstGeom prst="rect">
            <a:avLst/>
          </a:prstGeom>
          <a:noFill/>
        </p:spPr>
        <p:txBody>
          <a:bodyPr wrap="square" rtlCol="0">
            <a:spAutoFit/>
          </a:bodyPr>
          <a:lstStyle/>
          <a:p>
            <a:pPr algn="ctr" defTabSz="457200"/>
            <a:r>
              <a:rPr lang="en-US" b="1" kern="1200" dirty="0" smtClean="0">
                <a:solidFill>
                  <a:prstClr val="black"/>
                </a:solidFill>
                <a:latin typeface="Calibri"/>
              </a:rPr>
              <a:t>Hint</a:t>
            </a:r>
            <a:r>
              <a:rPr lang="en-US" kern="1200" dirty="0" smtClean="0">
                <a:solidFill>
                  <a:prstClr val="black"/>
                </a:solidFill>
                <a:latin typeface="Calibri"/>
              </a:rPr>
              <a:t>: use this “place cup” function! </a:t>
            </a:r>
            <a:endParaRPr lang="en-US" kern="1200" dirty="0">
              <a:solidFill>
                <a:prstClr val="black"/>
              </a:solidFill>
              <a:latin typeface="Calibri"/>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75" y="145554"/>
            <a:ext cx="3534982" cy="1020989"/>
          </a:xfrm>
          <a:prstGeom prst="rect">
            <a:avLst/>
          </a:prstGeom>
          <a:ln>
            <a:solidFill>
              <a:schemeClr val="accent1"/>
            </a:solidFill>
          </a:ln>
        </p:spPr>
      </p:pic>
      <p:sp>
        <p:nvSpPr>
          <p:cNvPr id="27" name="TextBox 26"/>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254347980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17"/>
            <a:ext cx="7991380" cy="1013450"/>
          </a:xfrm>
        </p:spPr>
        <p:txBody>
          <a:bodyPr/>
          <a:lstStyle/>
          <a:p>
            <a:r>
              <a:rPr lang="en-US" dirty="0" smtClean="0"/>
              <a:t>Create your own function!</a:t>
            </a:r>
            <a:endParaRPr lang="en-US" dirty="0"/>
          </a:p>
        </p:txBody>
      </p:sp>
      <p:sp>
        <p:nvSpPr>
          <p:cNvPr id="4" name="TextBox 3"/>
          <p:cNvSpPr txBox="1"/>
          <p:nvPr/>
        </p:nvSpPr>
        <p:spPr>
          <a:xfrm>
            <a:off x="0" y="2938003"/>
            <a:ext cx="1973899" cy="1200329"/>
          </a:xfrm>
          <a:prstGeom prst="rect">
            <a:avLst/>
          </a:prstGeom>
          <a:noFill/>
        </p:spPr>
        <p:txBody>
          <a:bodyPr wrap="square" rtlCol="0">
            <a:spAutoFit/>
          </a:bodyPr>
          <a:lstStyle/>
          <a:p>
            <a:pPr defTabSz="457200"/>
            <a:r>
              <a:rPr lang="en-US" sz="1800" kern="1200" dirty="0" smtClean="0">
                <a:solidFill>
                  <a:prstClr val="black"/>
                </a:solidFill>
                <a:latin typeface="Calibri"/>
              </a:rPr>
              <a:t>Give an example of a tower that can be made that uses your function</a:t>
            </a:r>
            <a:endParaRPr lang="en-US" sz="1800" kern="1200" dirty="0">
              <a:solidFill>
                <a:prstClr val="black"/>
              </a:solidFill>
              <a:latin typeface="Calibri"/>
            </a:endParaRPr>
          </a:p>
        </p:txBody>
      </p:sp>
      <p:sp>
        <p:nvSpPr>
          <p:cNvPr id="6" name="TextBox 5"/>
          <p:cNvSpPr txBox="1"/>
          <p:nvPr/>
        </p:nvSpPr>
        <p:spPr>
          <a:xfrm>
            <a:off x="96634" y="1155867"/>
            <a:ext cx="1973899" cy="1200329"/>
          </a:xfrm>
          <a:prstGeom prst="rect">
            <a:avLst/>
          </a:prstGeom>
          <a:noFill/>
        </p:spPr>
        <p:txBody>
          <a:bodyPr wrap="square" rtlCol="0">
            <a:spAutoFit/>
          </a:bodyPr>
          <a:lstStyle/>
          <a:p>
            <a:pPr defTabSz="457200"/>
            <a:r>
              <a:rPr lang="en-US" sz="1800" kern="1200" dirty="0" smtClean="0">
                <a:solidFill>
                  <a:prstClr val="black"/>
                </a:solidFill>
                <a:latin typeface="Calibri"/>
              </a:rPr>
              <a:t>What’s the symbol for your function, and what does it do?</a:t>
            </a:r>
            <a:endParaRPr lang="en-US" sz="1800" kern="1200" dirty="0">
              <a:solidFill>
                <a:prstClr val="black"/>
              </a:solidFill>
              <a:latin typeface="Calibri"/>
            </a:endParaRPr>
          </a:p>
        </p:txBody>
      </p:sp>
      <p:cxnSp>
        <p:nvCxnSpPr>
          <p:cNvPr id="7" name="Straight Connector 6"/>
          <p:cNvCxnSpPr/>
          <p:nvPr/>
        </p:nvCxnSpPr>
        <p:spPr>
          <a:xfrm>
            <a:off x="2170705" y="1615984"/>
            <a:ext cx="65160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164436" y="2421013"/>
            <a:ext cx="65223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6634" y="4898954"/>
            <a:ext cx="1973899" cy="1754327"/>
          </a:xfrm>
          <a:prstGeom prst="rect">
            <a:avLst/>
          </a:prstGeom>
          <a:noFill/>
        </p:spPr>
        <p:txBody>
          <a:bodyPr wrap="square" rtlCol="0">
            <a:spAutoFit/>
          </a:bodyPr>
          <a:lstStyle/>
          <a:p>
            <a:pPr defTabSz="457200"/>
            <a:r>
              <a:rPr lang="en-US" sz="1800" kern="1200" dirty="0" smtClean="0">
                <a:solidFill>
                  <a:prstClr val="black"/>
                </a:solidFill>
                <a:latin typeface="Calibri"/>
              </a:rPr>
              <a:t>How would you represent your function using only arrows and functions we’ve already created?</a:t>
            </a:r>
            <a:endParaRPr lang="en-US" sz="1800" kern="1200" dirty="0">
              <a:solidFill>
                <a:prstClr val="black"/>
              </a:solidFill>
              <a:latin typeface="Calibri"/>
            </a:endParaRPr>
          </a:p>
        </p:txBody>
      </p:sp>
      <p:cxnSp>
        <p:nvCxnSpPr>
          <p:cNvPr id="12" name="Straight Connector 11"/>
          <p:cNvCxnSpPr/>
          <p:nvPr/>
        </p:nvCxnSpPr>
        <p:spPr>
          <a:xfrm>
            <a:off x="2176974" y="5578768"/>
            <a:ext cx="65160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70705" y="6383797"/>
            <a:ext cx="65223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6633" y="142417"/>
            <a:ext cx="1159609" cy="646331"/>
          </a:xfrm>
          <a:prstGeom prst="rect">
            <a:avLst/>
          </a:prstGeom>
          <a:solidFill>
            <a:srgbClr val="CCFFCC"/>
          </a:solidFill>
        </p:spPr>
        <p:txBody>
          <a:bodyPr wrap="square" rtlCol="0">
            <a:spAutoFit/>
          </a:bodyPr>
          <a:lstStyle/>
          <a:p>
            <a:pPr algn="ctr" defTabSz="457200"/>
            <a:r>
              <a:rPr lang="en-US" sz="1800" b="1" kern="1200" dirty="0" smtClean="0">
                <a:solidFill>
                  <a:prstClr val="black"/>
                </a:solidFill>
                <a:latin typeface="Calibri"/>
              </a:rPr>
              <a:t>Bonus: Part 1</a:t>
            </a:r>
            <a:endParaRPr lang="en-US" sz="1800" b="1" kern="1200" dirty="0">
              <a:solidFill>
                <a:prstClr val="black"/>
              </a:solidFill>
              <a:latin typeface="Calibri"/>
            </a:endParaRPr>
          </a:p>
        </p:txBody>
      </p:sp>
      <p:sp>
        <p:nvSpPr>
          <p:cNvPr id="15" name="Frame 14"/>
          <p:cNvSpPr/>
          <p:nvPr/>
        </p:nvSpPr>
        <p:spPr>
          <a:xfrm>
            <a:off x="2070533" y="2869224"/>
            <a:ext cx="689884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Tree>
    <p:extLst>
      <p:ext uri="{BB962C8B-B14F-4D97-AF65-F5344CB8AC3E}">
        <p14:creationId xmlns:p14="http://schemas.microsoft.com/office/powerpoint/2010/main" val="2646952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000" y="351259"/>
            <a:ext cx="6499098" cy="369332"/>
          </a:xfrm>
          <a:prstGeom prst="rect">
            <a:avLst/>
          </a:prstGeom>
          <a:noFill/>
        </p:spPr>
        <p:txBody>
          <a:bodyPr wrap="square" rtlCol="0">
            <a:spAutoFit/>
          </a:bodyPr>
          <a:lstStyle/>
          <a:p>
            <a:pPr defTabSz="457200"/>
            <a:r>
              <a:rPr lang="en-US" sz="1800" kern="1200" dirty="0">
                <a:solidFill>
                  <a:prstClr val="black"/>
                </a:solidFill>
                <a:latin typeface="Calibri"/>
              </a:rPr>
              <a:t>2</a:t>
            </a:r>
            <a:r>
              <a:rPr lang="en-US" sz="1800" kern="1200" dirty="0" smtClean="0">
                <a:solidFill>
                  <a:prstClr val="black"/>
                </a:solidFill>
                <a:latin typeface="Calibri"/>
              </a:rPr>
              <a:t>. Encode a tower that uses your new function at least twice.</a:t>
            </a:r>
            <a:endParaRPr lang="en-US" sz="1800" kern="1200" dirty="0">
              <a:solidFill>
                <a:prstClr val="black"/>
              </a:solidFill>
              <a:latin typeface="Calibri"/>
            </a:endParaRPr>
          </a:p>
        </p:txBody>
      </p:sp>
      <p:cxnSp>
        <p:nvCxnSpPr>
          <p:cNvPr id="6" name="Straight Connector 5"/>
          <p:cNvCxnSpPr/>
          <p:nvPr/>
        </p:nvCxnSpPr>
        <p:spPr>
          <a:xfrm>
            <a:off x="461623" y="1315349"/>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 y="1983365"/>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931" y="2613674"/>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0931" y="3243983"/>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1000" y="3502873"/>
            <a:ext cx="6499098" cy="369332"/>
          </a:xfrm>
          <a:prstGeom prst="rect">
            <a:avLst/>
          </a:prstGeom>
          <a:noFill/>
        </p:spPr>
        <p:txBody>
          <a:bodyPr wrap="square" rtlCol="0">
            <a:spAutoFit/>
          </a:bodyPr>
          <a:lstStyle/>
          <a:p>
            <a:pPr defTabSz="457200"/>
            <a:r>
              <a:rPr lang="en-US" sz="1800" kern="1200" dirty="0">
                <a:solidFill>
                  <a:prstClr val="black"/>
                </a:solidFill>
                <a:latin typeface="Calibri"/>
              </a:rPr>
              <a:t>3</a:t>
            </a:r>
            <a:r>
              <a:rPr lang="en-US" sz="1800" kern="1200" dirty="0" smtClean="0">
                <a:solidFill>
                  <a:prstClr val="black"/>
                </a:solidFill>
                <a:latin typeface="Calibri"/>
              </a:rPr>
              <a:t>. Exchange codes with a partner, build the stack, then draw it here:</a:t>
            </a:r>
            <a:endParaRPr lang="en-US" sz="1800" kern="1200" dirty="0">
              <a:solidFill>
                <a:prstClr val="black"/>
              </a:solidFill>
              <a:latin typeface="Calibri"/>
            </a:endParaRPr>
          </a:p>
        </p:txBody>
      </p:sp>
      <p:sp>
        <p:nvSpPr>
          <p:cNvPr id="12" name="TextBox 11"/>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11" name="Frame 10"/>
          <p:cNvSpPr/>
          <p:nvPr/>
        </p:nvSpPr>
        <p:spPr>
          <a:xfrm>
            <a:off x="1407201" y="4010526"/>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3" name="TextBox 12"/>
          <p:cNvSpPr txBox="1"/>
          <p:nvPr/>
        </p:nvSpPr>
        <p:spPr>
          <a:xfrm>
            <a:off x="7805279" y="110333"/>
            <a:ext cx="1159609" cy="646331"/>
          </a:xfrm>
          <a:prstGeom prst="rect">
            <a:avLst/>
          </a:prstGeom>
          <a:solidFill>
            <a:srgbClr val="CCFFCC"/>
          </a:solidFill>
        </p:spPr>
        <p:txBody>
          <a:bodyPr wrap="square" rtlCol="0">
            <a:spAutoFit/>
          </a:bodyPr>
          <a:lstStyle/>
          <a:p>
            <a:pPr algn="ctr" defTabSz="457200"/>
            <a:r>
              <a:rPr lang="en-US" sz="1800" b="1" kern="1200" dirty="0" smtClean="0">
                <a:solidFill>
                  <a:prstClr val="black"/>
                </a:solidFill>
                <a:latin typeface="Calibri"/>
              </a:rPr>
              <a:t>Bonus: Part 2</a:t>
            </a:r>
            <a:endParaRPr lang="en-US" sz="1800" b="1" kern="1200" dirty="0">
              <a:solidFill>
                <a:prstClr val="black"/>
              </a:solidFill>
              <a:latin typeface="Calibri"/>
            </a:endParaRPr>
          </a:p>
        </p:txBody>
      </p:sp>
    </p:spTree>
    <p:extLst>
      <p:ext uri="{BB962C8B-B14F-4D97-AF65-F5344CB8AC3E}">
        <p14:creationId xmlns:p14="http://schemas.microsoft.com/office/powerpoint/2010/main" val="386476477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idx="4294967295"/>
          </p:nvPr>
        </p:nvSpPr>
        <p:spPr>
          <a:xfrm>
            <a:off x="914400" y="228600"/>
            <a:ext cx="7391400" cy="792481"/>
          </a:xfrm>
          <a:prstGeom prst="rect">
            <a:avLst/>
          </a:prstGeom>
        </p:spPr>
        <p:txBody>
          <a:bodyPr lIns="91425" tIns="91425" rIns="91425" bIns="91425" anchor="t" anchorCtr="0">
            <a:noAutofit/>
          </a:bodyPr>
          <a:lstStyle/>
          <a:p>
            <a:pPr lvl="0" algn="ctr" rtl="0">
              <a:spcBef>
                <a:spcPts val="0"/>
              </a:spcBef>
              <a:buNone/>
            </a:pPr>
            <a:r>
              <a:rPr lang="en" sz="3600" dirty="0" smtClean="0">
                <a:latin typeface="Droid Serif"/>
                <a:ea typeface="Droid Serif"/>
                <a:cs typeface="Droid Serif"/>
                <a:sym typeface="Droid Serif"/>
              </a:rPr>
              <a:t>What if we </a:t>
            </a:r>
            <a:r>
              <a:rPr lang="en" sz="3600" b="1" i="1" dirty="0" smtClean="0">
                <a:latin typeface="Droid Serif"/>
                <a:ea typeface="Droid Serif"/>
                <a:cs typeface="Droid Serif"/>
                <a:sym typeface="Droid Serif"/>
              </a:rPr>
              <a:t>didn't have</a:t>
            </a:r>
            <a:r>
              <a:rPr lang="en" sz="3600" dirty="0" smtClean="0">
                <a:latin typeface="Droid Serif"/>
                <a:ea typeface="Droid Serif"/>
                <a:cs typeface="Droid Serif"/>
                <a:sym typeface="Droid Serif"/>
              </a:rPr>
              <a:t> a map?!</a:t>
            </a:r>
            <a:endParaRPr lang="en" sz="3600" dirty="0">
              <a:latin typeface="Droid Serif"/>
              <a:ea typeface="Droid Serif"/>
              <a:cs typeface="Droid Serif"/>
              <a:sym typeface="Droid Serif"/>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910"/>
          <a:stretch/>
        </p:blipFill>
        <p:spPr bwMode="auto">
          <a:xfrm>
            <a:off x="457200" y="1130300"/>
            <a:ext cx="8382000" cy="550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5766137"/>
            <a:ext cx="6324600" cy="1015663"/>
          </a:xfrm>
          <a:prstGeom prst="rect">
            <a:avLst/>
          </a:prstGeom>
          <a:solidFill>
            <a:schemeClr val="bg1"/>
          </a:solidFill>
        </p:spPr>
        <p:txBody>
          <a:bodyPr wrap="square" rtlCol="0">
            <a:spAutoFit/>
          </a:bodyPr>
          <a:lstStyle/>
          <a:p>
            <a:pPr algn="ctr"/>
            <a:r>
              <a:rPr lang="en-US" sz="2000" dirty="0" err="1" smtClean="0">
                <a:solidFill>
                  <a:schemeClr val="tx1"/>
                </a:solidFill>
                <a:latin typeface="Cambria" panose="02040503050406030204" pitchFamily="18" charset="0"/>
              </a:rPr>
              <a:t>GeoGuessr</a:t>
            </a:r>
            <a:r>
              <a:rPr lang="en-US" sz="2000" dirty="0" smtClean="0">
                <a:solidFill>
                  <a:schemeClr val="tx1"/>
                </a:solidFill>
                <a:latin typeface="Cambria" panose="02040503050406030204" pitchFamily="18" charset="0"/>
              </a:rPr>
              <a:t> ~ you're dropped in a random "street view" location and need to figure out where you are… . Once you have a guess, check how close you were! </a:t>
            </a:r>
            <a:endParaRPr lang="en-US" sz="2000" dirty="0">
              <a:solidFill>
                <a:schemeClr val="tx1"/>
              </a:solidFill>
              <a:latin typeface="Cambria" panose="02040503050406030204" pitchFamily="18" charset="0"/>
            </a:endParaRPr>
          </a:p>
        </p:txBody>
      </p:sp>
      <p:sp>
        <p:nvSpPr>
          <p:cNvPr id="3" name="Right Arrow 2"/>
          <p:cNvSpPr/>
          <p:nvPr/>
        </p:nvSpPr>
        <p:spPr>
          <a:xfrm rot="20027563">
            <a:off x="6221175" y="5731679"/>
            <a:ext cx="838200" cy="762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284697"/>
      </p:ext>
    </p:extLst>
  </p:cSld>
  <p:clrMapOvr>
    <a:masterClrMapping/>
  </p:clrMapOvr>
  <p:transition spd="slow">
    <p:cut/>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Shape 1511"/>
          <p:cNvSpPr txBox="1">
            <a:spLocks noGrp="1"/>
          </p:cNvSpPr>
          <p:nvPr>
            <p:ph type="title"/>
          </p:nvPr>
        </p:nvSpPr>
        <p:spPr>
          <a:xfrm>
            <a:off x="395111" y="292745"/>
            <a:ext cx="8353800" cy="1143000"/>
          </a:xfrm>
          <a:prstGeom prst="rect">
            <a:avLst/>
          </a:prstGeom>
        </p:spPr>
        <p:txBody>
          <a:bodyPr lIns="91425" tIns="91425" rIns="91425" bIns="91425" anchor="t" anchorCtr="0">
            <a:noAutofit/>
          </a:bodyPr>
          <a:lstStyle/>
          <a:p>
            <a:pPr>
              <a:spcBef>
                <a:spcPts val="0"/>
              </a:spcBef>
              <a:buNone/>
            </a:pPr>
            <a:r>
              <a:rPr lang="en" i="1">
                <a:latin typeface="Droid Serif"/>
                <a:ea typeface="Droid Serif"/>
                <a:cs typeface="Droid Serif"/>
                <a:sym typeface="Droid Serif"/>
              </a:rPr>
              <a:t>Parallel</a:t>
            </a:r>
            <a:r>
              <a:rPr lang="en">
                <a:latin typeface="Droid Serif"/>
                <a:ea typeface="Droid Serif"/>
                <a:cs typeface="Droid Serif"/>
                <a:sym typeface="Droid Serif"/>
              </a:rPr>
              <a:t> Sorting</a:t>
            </a:r>
          </a:p>
        </p:txBody>
      </p:sp>
      <p:sp>
        <p:nvSpPr>
          <p:cNvPr id="1512" name="Shape 1512"/>
          <p:cNvSpPr txBox="1">
            <a:spLocks noGrp="1"/>
          </p:cNvSpPr>
          <p:nvPr>
            <p:ph type="body" idx="1"/>
          </p:nvPr>
        </p:nvSpPr>
        <p:spPr>
          <a:xfrm>
            <a:off x="395100" y="1435750"/>
            <a:ext cx="4272899" cy="2413499"/>
          </a:xfrm>
          <a:prstGeom prst="rect">
            <a:avLst/>
          </a:prstGeom>
        </p:spPr>
        <p:txBody>
          <a:bodyPr lIns="91425" tIns="91425" rIns="91425" bIns="91425" anchor="t" anchorCtr="0">
            <a:noAutofit/>
          </a:bodyPr>
          <a:lstStyle/>
          <a:p>
            <a:pPr lvl="0" rtl="0">
              <a:spcBef>
                <a:spcPts val="0"/>
              </a:spcBef>
              <a:buNone/>
            </a:pPr>
            <a:r>
              <a:rPr lang="en" sz="2400">
                <a:latin typeface="Droid Serif"/>
                <a:ea typeface="Droid Serif"/>
                <a:cs typeface="Droid Serif"/>
                <a:sym typeface="Droid Serif"/>
              </a:rPr>
              <a:t>Follow the arrows...</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At each merge point, </a:t>
            </a:r>
          </a:p>
          <a:p>
            <a:pPr lvl="0" indent="457200" rtl="0">
              <a:spcBef>
                <a:spcPts val="0"/>
              </a:spcBef>
              <a:buNone/>
            </a:pPr>
            <a:r>
              <a:rPr lang="en" sz="2400">
                <a:latin typeface="Droid Serif"/>
                <a:ea typeface="Droid Serif"/>
                <a:cs typeface="Droid Serif"/>
                <a:sym typeface="Droid Serif"/>
              </a:rPr>
              <a:t>the higher # goes right</a:t>
            </a:r>
          </a:p>
          <a:p>
            <a:pPr lvl="0" indent="457200" rtl="0">
              <a:spcBef>
                <a:spcPts val="0"/>
              </a:spcBef>
              <a:buNone/>
            </a:pPr>
            <a:r>
              <a:rPr lang="en" sz="2400">
                <a:latin typeface="Droid Serif"/>
                <a:ea typeface="Droid Serif"/>
                <a:cs typeface="Droid Serif"/>
                <a:sym typeface="Droid Serif"/>
              </a:rPr>
              <a:t>the lower # goes left</a:t>
            </a:r>
          </a:p>
        </p:txBody>
      </p:sp>
      <p:pic>
        <p:nvPicPr>
          <p:cNvPr id="1513" name="Shape 1513"/>
          <p:cNvPicPr preferRelativeResize="0"/>
          <p:nvPr/>
        </p:nvPicPr>
        <p:blipFill>
          <a:blip r:embed="rId3"/>
          <a:stretch>
            <a:fillRect/>
          </a:stretch>
        </p:blipFill>
        <p:spPr>
          <a:xfrm rot="5400013">
            <a:off x="3841318" y="1738313"/>
            <a:ext cx="6279514" cy="3235974"/>
          </a:xfrm>
          <a:prstGeom prst="rect">
            <a:avLst/>
          </a:prstGeom>
        </p:spPr>
      </p:pic>
      <p:sp>
        <p:nvSpPr>
          <p:cNvPr id="1514" name="Shape 1514"/>
          <p:cNvSpPr txBox="1">
            <a:spLocks noGrp="1"/>
          </p:cNvSpPr>
          <p:nvPr>
            <p:ph type="body" idx="4294967295"/>
          </p:nvPr>
        </p:nvSpPr>
        <p:spPr>
          <a:xfrm>
            <a:off x="395100" y="4714600"/>
            <a:ext cx="4272899" cy="1005000"/>
          </a:xfrm>
          <a:prstGeom prst="rect">
            <a:avLst/>
          </a:prstGeom>
          <a:solidFill>
            <a:srgbClr val="C9DAF8"/>
          </a:solidFill>
        </p:spPr>
        <p:txBody>
          <a:bodyPr lIns="91425" tIns="91425" rIns="91425" bIns="91425" anchor="t" anchorCtr="0">
            <a:noAutofit/>
          </a:bodyPr>
          <a:lstStyle/>
          <a:p>
            <a:pPr lvl="0" algn="ctr" rtl="0">
              <a:spcBef>
                <a:spcPts val="0"/>
              </a:spcBef>
              <a:buNone/>
            </a:pPr>
            <a:r>
              <a:rPr lang="en" sz="2400" i="1">
                <a:latin typeface="Droid Serif"/>
                <a:ea typeface="Droid Serif"/>
                <a:cs typeface="Droid Serif"/>
                <a:sym typeface="Droid Serif"/>
              </a:rPr>
              <a:t>Which group can sort themselves more quickly?</a:t>
            </a:r>
          </a:p>
        </p:txBody>
      </p:sp>
    </p:spTree>
    <p:extLst>
      <p:ext uri="{BB962C8B-B14F-4D97-AF65-F5344CB8AC3E}">
        <p14:creationId xmlns:p14="http://schemas.microsoft.com/office/powerpoint/2010/main" val="3191838056"/>
      </p:ext>
    </p:extLst>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2" name="Rounded Rectangle 1"/>
          <p:cNvSpPr/>
          <p:nvPr/>
        </p:nvSpPr>
        <p:spPr>
          <a:xfrm>
            <a:off x="533400" y="1676400"/>
            <a:ext cx="7010400" cy="1371600"/>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Shape 1664"/>
          <p:cNvSpPr txBox="1">
            <a:spLocks noGrp="1"/>
          </p:cNvSpPr>
          <p:nvPr>
            <p:ph type="title"/>
          </p:nvPr>
        </p:nvSpPr>
        <p:spPr>
          <a:xfrm>
            <a:off x="646950" y="604700"/>
            <a:ext cx="7963650" cy="5186500"/>
          </a:xfrm>
          <a:prstGeom prst="rect">
            <a:avLst/>
          </a:prstGeom>
        </p:spPr>
        <p:txBody>
          <a:bodyPr lIns="91425" tIns="91425" rIns="91425" bIns="91425" anchor="t" anchorCtr="0">
            <a:noAutofit/>
          </a:bodyPr>
          <a:lstStyle/>
          <a:p>
            <a:pPr lvl="0"/>
            <a:r>
              <a:rPr lang="en" i="1" dirty="0" smtClean="0">
                <a:latin typeface="Droid Serif"/>
                <a:ea typeface="Droid Serif"/>
                <a:cs typeface="Droid Serif"/>
                <a:sym typeface="Droid Serif"/>
              </a:rPr>
              <a:t>Do </a:t>
            </a:r>
            <a:r>
              <a:rPr lang="en" i="1" dirty="0" smtClean="0">
                <a:solidFill>
                  <a:srgbClr val="C00000"/>
                </a:solidFill>
                <a:latin typeface="Droid Serif"/>
                <a:ea typeface="Droid Serif"/>
                <a:cs typeface="Droid Serif"/>
                <a:sym typeface="Droid Serif"/>
              </a:rPr>
              <a:t>we</a:t>
            </a:r>
            <a:r>
              <a:rPr lang="en" i="1" dirty="0" smtClean="0">
                <a:latin typeface="Droid Serif"/>
                <a:ea typeface="Droid Serif"/>
                <a:cs typeface="Droid Serif"/>
                <a:sym typeface="Droid Serif"/>
              </a:rPr>
              <a:t> compute?</a:t>
            </a:r>
            <a:r>
              <a:rPr lang="en" dirty="0" smtClean="0">
                <a:latin typeface="Droid Serif"/>
                <a:ea typeface="Droid Serif"/>
                <a:cs typeface="Droid Serif"/>
                <a:sym typeface="Droid Serif"/>
              </a:rPr>
              <a:t/>
            </a:r>
            <a:br>
              <a:rPr lang="en" dirty="0" smtClean="0">
                <a:latin typeface="Droid Serif"/>
                <a:ea typeface="Droid Serif"/>
                <a:cs typeface="Droid Serif"/>
                <a:sym typeface="Droid Serif"/>
              </a:rPr>
            </a:br>
            <a:r>
              <a:rPr lang="en" dirty="0">
                <a:latin typeface="Droid Serif"/>
                <a:ea typeface="Droid Serif"/>
                <a:cs typeface="Droid Serif"/>
                <a:sym typeface="Droid Serif"/>
              </a:rPr>
              <a:t/>
            </a:r>
            <a:br>
              <a:rPr lang="en" dirty="0">
                <a:latin typeface="Droid Serif"/>
                <a:ea typeface="Droid Serif"/>
                <a:cs typeface="Droid Serif"/>
                <a:sym typeface="Droid Serif"/>
              </a:rPr>
            </a:br>
            <a:r>
              <a:rPr lang="en" dirty="0">
                <a:latin typeface="Droid Serif"/>
                <a:ea typeface="Droid Serif"/>
                <a:cs typeface="Droid Serif"/>
                <a:sym typeface="Droid Serif"/>
              </a:rPr>
              <a:t>Your demonstrations</a:t>
            </a:r>
            <a:br>
              <a:rPr lang="en" dirty="0">
                <a:latin typeface="Droid Serif"/>
                <a:ea typeface="Droid Serif"/>
                <a:cs typeface="Droid Serif"/>
                <a:sym typeface="Droid Serif"/>
              </a:rPr>
            </a:br>
            <a:r>
              <a:rPr lang="en" dirty="0">
                <a:latin typeface="Droid Serif"/>
                <a:ea typeface="Droid Serif"/>
                <a:cs typeface="Droid Serif"/>
                <a:sym typeface="Droid Serif"/>
              </a:rPr>
              <a:t>	game/scene/anything…</a:t>
            </a:r>
            <a:r>
              <a:rPr lang="en" dirty="0" smtClean="0">
                <a:latin typeface="Droid Serif"/>
                <a:ea typeface="Droid Serif"/>
                <a:cs typeface="Droid Serif"/>
                <a:sym typeface="Droid Serif"/>
              </a:rPr>
              <a:t/>
            </a:r>
            <a:br>
              <a:rPr lang="en" dirty="0" smtClean="0">
                <a:latin typeface="Droid Serif"/>
                <a:ea typeface="Droid Serif"/>
                <a:cs typeface="Droid Serif"/>
                <a:sym typeface="Droid Serif"/>
              </a:rPr>
            </a:br>
            <a:r>
              <a:rPr lang="en" dirty="0" smtClean="0">
                <a:latin typeface="Droid Serif"/>
                <a:ea typeface="Droid Serif"/>
                <a:cs typeface="Droid Serif"/>
                <a:sym typeface="Droid Serif"/>
              </a:rPr>
              <a:t/>
            </a:r>
            <a:br>
              <a:rPr lang="en" dirty="0" smtClean="0">
                <a:latin typeface="Droid Serif"/>
                <a:ea typeface="Droid Serif"/>
                <a:cs typeface="Droid Serif"/>
                <a:sym typeface="Droid Serif"/>
              </a:rPr>
            </a:br>
            <a:r>
              <a:rPr lang="en" dirty="0" smtClean="0">
                <a:latin typeface="Droid Serif"/>
                <a:ea typeface="Droid Serif"/>
                <a:cs typeface="Droid Serif"/>
                <a:sym typeface="Droid Serif"/>
              </a:rPr>
              <a:t>Your insights on CS + MyCS</a:t>
            </a:r>
            <a:br>
              <a:rPr lang="en" dirty="0" smtClean="0">
                <a:latin typeface="Droid Serif"/>
                <a:ea typeface="Droid Serif"/>
                <a:cs typeface="Droid Serif"/>
                <a:sym typeface="Droid Serif"/>
              </a:rPr>
            </a:br>
            <a:r>
              <a:rPr lang="en" dirty="0">
                <a:latin typeface="Droid Serif"/>
                <a:ea typeface="Droid Serif"/>
                <a:cs typeface="Droid Serif"/>
                <a:sym typeface="Droid Serif"/>
              </a:rPr>
              <a:t/>
            </a:r>
            <a:br>
              <a:rPr lang="en" dirty="0">
                <a:latin typeface="Droid Serif"/>
                <a:ea typeface="Droid Serif"/>
                <a:cs typeface="Droid Serif"/>
                <a:sym typeface="Droid Serif"/>
              </a:rPr>
            </a:br>
            <a:r>
              <a:rPr lang="en" dirty="0" smtClean="0">
                <a:latin typeface="Droid Serif"/>
                <a:ea typeface="Droid Serif"/>
                <a:cs typeface="Droid Serif"/>
                <a:sym typeface="Droid Serif"/>
              </a:rPr>
              <a:t>Lunch…</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1199088302"/>
      </p:ext>
    </p:extLst>
  </p:cSld>
  <p:clrMapOvr>
    <a:masterClrMapping/>
  </p:clrMapOvr>
  <p:transition spd="slow">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7" name="Shape 37"/>
          <p:cNvSpPr txBox="1">
            <a:spLocks/>
          </p:cNvSpPr>
          <p:nvPr/>
        </p:nvSpPr>
        <p:spPr>
          <a:xfrm>
            <a:off x="793044" y="136937"/>
            <a:ext cx="7772400" cy="1048396"/>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Today…</a:t>
            </a:r>
            <a:endParaRPr lang="en" sz="4000" dirty="0">
              <a:latin typeface="Droid Serif"/>
              <a:ea typeface="Droid Serif"/>
              <a:cs typeface="Droid Serif"/>
              <a:sym typeface="Droid Serif"/>
            </a:endParaRPr>
          </a:p>
        </p:txBody>
      </p:sp>
      <p:sp>
        <p:nvSpPr>
          <p:cNvPr id="3" name="Down Arrow 2"/>
          <p:cNvSpPr/>
          <p:nvPr/>
        </p:nvSpPr>
        <p:spPr>
          <a:xfrm>
            <a:off x="867832" y="3386665"/>
            <a:ext cx="1047045" cy="146755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989210" y="3386665"/>
            <a:ext cx="1047045" cy="146755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850943" y="3386665"/>
            <a:ext cx="1047045" cy="146755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37"/>
          <p:cNvSpPr txBox="1">
            <a:spLocks/>
          </p:cNvSpPr>
          <p:nvPr/>
        </p:nvSpPr>
        <p:spPr>
          <a:xfrm>
            <a:off x="3266721" y="4974150"/>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C00000"/>
                </a:solidFill>
                <a:latin typeface="Droid Serif"/>
                <a:ea typeface="Droid Serif"/>
                <a:cs typeface="Droid Serif"/>
                <a:sym typeface="Droid Serif"/>
              </a:rPr>
              <a:t>Python</a:t>
            </a:r>
            <a:endParaRPr lang="en" sz="4000" dirty="0">
              <a:solidFill>
                <a:srgbClr val="C00000"/>
              </a:solidFill>
              <a:latin typeface="Droid Serif"/>
              <a:ea typeface="Droid Serif"/>
              <a:cs typeface="Droid Serif"/>
              <a:sym typeface="Droid Serif"/>
            </a:endParaRPr>
          </a:p>
        </p:txBody>
      </p:sp>
      <p:sp>
        <p:nvSpPr>
          <p:cNvPr id="9" name="Shape 37"/>
          <p:cNvSpPr txBox="1">
            <a:spLocks/>
          </p:cNvSpPr>
          <p:nvPr/>
        </p:nvSpPr>
        <p:spPr>
          <a:xfrm>
            <a:off x="6191955" y="1542326"/>
            <a:ext cx="2266245"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MyCS </a:t>
            </a:r>
            <a:r>
              <a:rPr lang="en" sz="1800" dirty="0" smtClean="0">
                <a:latin typeface="Droid Serif"/>
                <a:ea typeface="Droid Serif"/>
                <a:cs typeface="Droid Serif"/>
                <a:sym typeface="Droid Serif"/>
              </a:rPr>
              <a:t>(data)</a:t>
            </a:r>
            <a:endParaRPr lang="en" sz="4000" dirty="0">
              <a:latin typeface="Droid Serif"/>
              <a:ea typeface="Droid Serif"/>
              <a:cs typeface="Droid Serif"/>
              <a:sym typeface="Droid Serif"/>
            </a:endParaRPr>
          </a:p>
        </p:txBody>
      </p:sp>
      <p:sp>
        <p:nvSpPr>
          <p:cNvPr id="13" name="Shape 37"/>
          <p:cNvSpPr txBox="1">
            <a:spLocks/>
          </p:cNvSpPr>
          <p:nvPr/>
        </p:nvSpPr>
        <p:spPr>
          <a:xfrm>
            <a:off x="145343" y="1559261"/>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9900"/>
                </a:solidFill>
                <a:latin typeface="Droid Serif"/>
                <a:ea typeface="Droid Serif"/>
                <a:cs typeface="Droid Serif"/>
                <a:sym typeface="Droid Serif"/>
              </a:rPr>
              <a:t>AppInv</a:t>
            </a:r>
            <a:endParaRPr lang="en" sz="4000" dirty="0">
              <a:solidFill>
                <a:srgbClr val="009900"/>
              </a:solidFill>
              <a:latin typeface="Droid Serif"/>
              <a:ea typeface="Droid Serif"/>
              <a:cs typeface="Droid Serif"/>
              <a:sym typeface="Droid Serif"/>
            </a:endParaRPr>
          </a:p>
        </p:txBody>
      </p:sp>
      <p:sp>
        <p:nvSpPr>
          <p:cNvPr id="14" name="Shape 37"/>
          <p:cNvSpPr txBox="1">
            <a:spLocks/>
          </p:cNvSpPr>
          <p:nvPr/>
        </p:nvSpPr>
        <p:spPr>
          <a:xfrm>
            <a:off x="3228621" y="1559261"/>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00FF"/>
                </a:solidFill>
                <a:latin typeface="Droid Serif"/>
                <a:ea typeface="Droid Serif"/>
                <a:cs typeface="Droid Serif"/>
                <a:sym typeface="Droid Serif"/>
              </a:rPr>
              <a:t>Arduino</a:t>
            </a:r>
            <a:endParaRPr lang="en" sz="4000" dirty="0">
              <a:solidFill>
                <a:srgbClr val="0000FF"/>
              </a:solidFill>
              <a:latin typeface="Droid Serif"/>
              <a:ea typeface="Droid Serif"/>
              <a:cs typeface="Droid Serif"/>
              <a:sym typeface="Droid Serif"/>
            </a:endParaRPr>
          </a:p>
        </p:txBody>
      </p:sp>
      <p:sp>
        <p:nvSpPr>
          <p:cNvPr id="15" name="Shape 37"/>
          <p:cNvSpPr txBox="1">
            <a:spLocks/>
          </p:cNvSpPr>
          <p:nvPr/>
        </p:nvSpPr>
        <p:spPr>
          <a:xfrm>
            <a:off x="6128454" y="4968504"/>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MyCS </a:t>
            </a:r>
            <a:r>
              <a:rPr lang="en" sz="1800" dirty="0" smtClean="0">
                <a:latin typeface="Droid Serif"/>
                <a:ea typeface="Droid Serif"/>
                <a:cs typeface="Droid Serif"/>
                <a:sym typeface="Droid Serif"/>
              </a:rPr>
              <a:t>(algorithms!)</a:t>
            </a:r>
            <a:endParaRPr lang="en" sz="4000" dirty="0">
              <a:latin typeface="Droid Serif"/>
              <a:ea typeface="Droid Serif"/>
              <a:cs typeface="Droid Serif"/>
              <a:sym typeface="Droid Serif"/>
            </a:endParaRPr>
          </a:p>
        </p:txBody>
      </p:sp>
      <p:sp>
        <p:nvSpPr>
          <p:cNvPr id="16" name="Shape 37"/>
          <p:cNvSpPr txBox="1">
            <a:spLocks/>
          </p:cNvSpPr>
          <p:nvPr/>
        </p:nvSpPr>
        <p:spPr>
          <a:xfrm>
            <a:off x="145343" y="4974150"/>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00FF"/>
                </a:solidFill>
                <a:latin typeface="Droid Serif"/>
                <a:ea typeface="Droid Serif"/>
                <a:cs typeface="Droid Serif"/>
                <a:sym typeface="Droid Serif"/>
              </a:rPr>
              <a:t>Arduino</a:t>
            </a:r>
            <a:endParaRPr lang="en" sz="4000" dirty="0">
              <a:solidFill>
                <a:srgbClr val="0000FF"/>
              </a:solidFill>
              <a:latin typeface="Droid Serif"/>
              <a:ea typeface="Droid Serif"/>
              <a:cs typeface="Droid Serif"/>
              <a:sym typeface="Droid Serif"/>
            </a:endParaRPr>
          </a:p>
        </p:txBody>
      </p:sp>
    </p:spTree>
    <p:extLst>
      <p:ext uri="{BB962C8B-B14F-4D97-AF65-F5344CB8AC3E}">
        <p14:creationId xmlns:p14="http://schemas.microsoft.com/office/powerpoint/2010/main" val="1421244033"/>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524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Hue and saturation</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9199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820" name="Straight Connector 2"/>
          <p:cNvCxnSpPr>
            <a:cxnSpLocks noChangeShapeType="1"/>
          </p:cNvCxnSpPr>
          <p:nvPr/>
        </p:nvCxnSpPr>
        <p:spPr bwMode="auto">
          <a:xfrm flipV="1">
            <a:off x="4038600" y="2590800"/>
            <a:ext cx="2971800" cy="1143000"/>
          </a:xfrm>
          <a:prstGeom prst="line">
            <a:avLst/>
          </a:prstGeom>
          <a:noFill/>
          <a:ln w="9525" algn="ctr">
            <a:solidFill>
              <a:schemeClr val="tx1"/>
            </a:solidFill>
            <a:round/>
            <a:headEnd/>
            <a:tailEnd/>
          </a:ln>
        </p:spPr>
      </p:cxnSp>
      <p:cxnSp>
        <p:nvCxnSpPr>
          <p:cNvPr id="34821" name="Straight Connector 10"/>
          <p:cNvCxnSpPr>
            <a:cxnSpLocks noChangeShapeType="1"/>
          </p:cNvCxnSpPr>
          <p:nvPr/>
        </p:nvCxnSpPr>
        <p:spPr bwMode="auto">
          <a:xfrm>
            <a:off x="4038600" y="3733800"/>
            <a:ext cx="2971800" cy="1143000"/>
          </a:xfrm>
          <a:prstGeom prst="line">
            <a:avLst/>
          </a:prstGeom>
          <a:noFill/>
          <a:ln w="9525" algn="ctr">
            <a:solidFill>
              <a:schemeClr val="tx1"/>
            </a:solidFill>
            <a:round/>
            <a:headEnd/>
            <a:tailEnd/>
          </a:ln>
        </p:spPr>
      </p:cxnSp>
      <p:sp>
        <p:nvSpPr>
          <p:cNvPr id="34822" name="TextBox 3"/>
          <p:cNvSpPr txBox="1">
            <a:spLocks noChangeArrowheads="1"/>
          </p:cNvSpPr>
          <p:nvPr/>
        </p:nvSpPr>
        <p:spPr bwMode="auto">
          <a:xfrm rot="-1236682">
            <a:off x="7051675" y="2019300"/>
            <a:ext cx="152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C00000"/>
                </a:solidFill>
                <a:latin typeface="Cambria" pitchFamily="18" charset="0"/>
              </a:rPr>
              <a:t>hue = 25</a:t>
            </a:r>
            <a:r>
              <a:rPr lang="en-US" altLang="en-US" b="1" kern="1200">
                <a:solidFill>
                  <a:srgbClr val="C00000"/>
                </a:solidFill>
                <a:latin typeface="Cambria" pitchFamily="18" charset="0"/>
                <a:sym typeface="Symbol" pitchFamily="18" charset="2"/>
              </a:rPr>
              <a:t></a:t>
            </a:r>
            <a:endParaRPr lang="en-US" altLang="en-US" b="1" kern="1200">
              <a:solidFill>
                <a:srgbClr val="C00000"/>
              </a:solidFill>
              <a:latin typeface="Cambria" pitchFamily="18" charset="0"/>
            </a:endParaRPr>
          </a:p>
        </p:txBody>
      </p:sp>
      <p:sp>
        <p:nvSpPr>
          <p:cNvPr id="34823" name="TextBox 12"/>
          <p:cNvSpPr txBox="1">
            <a:spLocks noChangeArrowheads="1"/>
          </p:cNvSpPr>
          <p:nvPr/>
        </p:nvSpPr>
        <p:spPr bwMode="auto">
          <a:xfrm rot="1257042">
            <a:off x="7034213" y="4956175"/>
            <a:ext cx="162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C00000"/>
                </a:solidFill>
                <a:latin typeface="Cambria" pitchFamily="18" charset="0"/>
              </a:rPr>
              <a:t>hue = -25</a:t>
            </a:r>
            <a:r>
              <a:rPr lang="en-US" altLang="en-US" b="1" kern="1200">
                <a:solidFill>
                  <a:srgbClr val="C00000"/>
                </a:solidFill>
                <a:latin typeface="Cambria" pitchFamily="18" charset="0"/>
                <a:sym typeface="Symbol" pitchFamily="18" charset="2"/>
              </a:rPr>
              <a:t></a:t>
            </a:r>
            <a:endParaRPr lang="en-US" altLang="en-US" b="1" kern="1200">
              <a:solidFill>
                <a:srgbClr val="C00000"/>
              </a:solidFill>
              <a:latin typeface="Cambria" pitchFamily="18" charset="0"/>
            </a:endParaRPr>
          </a:p>
        </p:txBody>
      </p:sp>
    </p:spTree>
    <p:extLst>
      <p:ext uri="{BB962C8B-B14F-4D97-AF65-F5344CB8AC3E}">
        <p14:creationId xmlns:p14="http://schemas.microsoft.com/office/powerpoint/2010/main" val="1825743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We </a:t>
            </a:r>
            <a:r>
              <a:rPr lang="en" sz="4200" b="1" i="0" u="sng" strike="noStrike" cap="none" baseline="0" dirty="0" smtClean="0">
                <a:solidFill>
                  <a:schemeClr val="dk1"/>
                </a:solidFill>
                <a:latin typeface="Calibri"/>
                <a:ea typeface="Calibri"/>
                <a:cs typeface="Calibri"/>
                <a:sym typeface="Calibri"/>
              </a:rPr>
              <a:t>were</a:t>
            </a:r>
            <a:r>
              <a:rPr lang="en" sz="4200" b="1" i="0" strike="noStrike" cap="none" baseline="0" dirty="0" smtClean="0">
                <a:solidFill>
                  <a:schemeClr val="dk1"/>
                </a:solidFill>
                <a:latin typeface="Calibri"/>
                <a:ea typeface="Calibri"/>
                <a:cs typeface="Calibri"/>
                <a:sym typeface="Calibri"/>
              </a:rPr>
              <a:t> </a:t>
            </a:r>
            <a:r>
              <a:rPr lang="en" sz="4200" i="0" strike="noStrike" cap="none" baseline="0" dirty="0" smtClean="0">
                <a:solidFill>
                  <a:schemeClr val="dk1"/>
                </a:solidFill>
                <a:latin typeface="Calibri"/>
                <a:ea typeface="Calibri"/>
                <a:cs typeface="Calibri"/>
                <a:sym typeface="Calibri"/>
              </a:rPr>
              <a:t>here…</a:t>
            </a:r>
            <a:endParaRPr lang="en" sz="4200" dirty="0">
              <a:solidFill>
                <a:schemeClr val="dk1"/>
              </a:solidFill>
              <a:latin typeface="Calibri"/>
              <a:ea typeface="Calibri"/>
              <a:cs typeface="Calibri"/>
              <a:sym typeface="Calibri"/>
            </a:endParaRPr>
          </a:p>
        </p:txBody>
      </p:sp>
      <p:sp>
        <p:nvSpPr>
          <p:cNvPr id="3" name="Shape 53"/>
          <p:cNvSpPr/>
          <p:nvPr/>
        </p:nvSpPr>
        <p:spPr>
          <a:xfrm>
            <a:off x="2054372" y="2057400"/>
            <a:ext cx="5489428"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large cs5 from last fall…</a:t>
            </a:r>
            <a:endParaRPr lang="en" sz="4200" dirty="0">
              <a:solidFill>
                <a:schemeClr val="dk1"/>
              </a:solidFill>
              <a:latin typeface="Calibri"/>
              <a:ea typeface="Calibri"/>
              <a:cs typeface="Calibri"/>
              <a:sym typeface="Calibri"/>
            </a:endParaRPr>
          </a:p>
        </p:txBody>
      </p:sp>
      <p:sp>
        <p:nvSpPr>
          <p:cNvPr id="4" name="Shape 53"/>
          <p:cNvSpPr/>
          <p:nvPr/>
        </p:nvSpPr>
        <p:spPr>
          <a:xfrm>
            <a:off x="1066800" y="4179299"/>
            <a:ext cx="7239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data from</a:t>
            </a:r>
            <a:r>
              <a:rPr lang="en" sz="4200" b="0" i="0" u="none" strike="noStrike" cap="none" dirty="0" smtClean="0">
                <a:solidFill>
                  <a:schemeClr val="dk1"/>
                </a:solidFill>
                <a:latin typeface="Calibri"/>
                <a:ea typeface="Calibri"/>
                <a:cs typeface="Calibri"/>
                <a:sym typeface="Calibri"/>
              </a:rPr>
              <a:t> HI Pomona HMC…</a:t>
            </a:r>
            <a:endParaRPr lang="en" sz="4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6804426"/>
      </p:ext>
    </p:extLst>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We </a:t>
            </a:r>
            <a:r>
              <a:rPr lang="en" sz="4200" b="1" i="0" u="sng" strike="noStrike" cap="none" baseline="0" dirty="0" smtClean="0">
                <a:solidFill>
                  <a:schemeClr val="dk1"/>
                </a:solidFill>
                <a:latin typeface="Calibri"/>
                <a:ea typeface="Calibri"/>
                <a:cs typeface="Calibri"/>
                <a:sym typeface="Calibri"/>
              </a:rPr>
              <a:t>were</a:t>
            </a:r>
            <a:r>
              <a:rPr lang="en" sz="4200" b="1" i="0" strike="noStrike" cap="none" baseline="0" dirty="0" smtClean="0">
                <a:solidFill>
                  <a:schemeClr val="dk1"/>
                </a:solidFill>
                <a:latin typeface="Calibri"/>
                <a:ea typeface="Calibri"/>
                <a:cs typeface="Calibri"/>
                <a:sym typeface="Calibri"/>
              </a:rPr>
              <a:t> </a:t>
            </a:r>
            <a:r>
              <a:rPr lang="en" sz="4200" i="0" strike="noStrike" cap="none" baseline="0" dirty="0" smtClean="0">
                <a:solidFill>
                  <a:schemeClr val="dk1"/>
                </a:solidFill>
                <a:latin typeface="Calibri"/>
                <a:ea typeface="Calibri"/>
                <a:cs typeface="Calibri"/>
                <a:sym typeface="Calibri"/>
              </a:rPr>
              <a:t>here…</a:t>
            </a:r>
            <a:endParaRPr lang="en" sz="4200" dirty="0">
              <a:solidFill>
                <a:schemeClr val="dk1"/>
              </a:solidFill>
              <a:latin typeface="Calibri"/>
              <a:ea typeface="Calibri"/>
              <a:cs typeface="Calibri"/>
              <a:sym typeface="Calibri"/>
            </a:endParaRPr>
          </a:p>
        </p:txBody>
      </p:sp>
      <p:sp>
        <p:nvSpPr>
          <p:cNvPr id="4" name="Shape 53"/>
          <p:cNvSpPr/>
          <p:nvPr/>
        </p:nvSpPr>
        <p:spPr>
          <a:xfrm>
            <a:off x="1179586" y="5943600"/>
            <a:ext cx="7239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mbria" panose="02040503050406030204" pitchFamily="18" charset="0"/>
                <a:ea typeface="Calibri"/>
                <a:cs typeface="Calibri"/>
                <a:sym typeface="Calibri"/>
              </a:rPr>
              <a:t>CS</a:t>
            </a:r>
            <a:r>
              <a:rPr lang="en" sz="4200" b="0" i="0" u="none" strike="noStrike" cap="none" dirty="0" smtClean="0">
                <a:solidFill>
                  <a:schemeClr val="dk1"/>
                </a:solidFill>
                <a:latin typeface="Cambria" panose="02040503050406030204" pitchFamily="18" charset="0"/>
                <a:ea typeface="Calibri"/>
                <a:cs typeface="Calibri"/>
                <a:sym typeface="Calibri"/>
              </a:rPr>
              <a:t> ~ increasingly worthwhile </a:t>
            </a:r>
            <a:endParaRPr lang="en" sz="4200" dirty="0">
              <a:solidFill>
                <a:schemeClr val="dk1"/>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152308668"/>
      </p:ext>
    </p:extLst>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Shape 1483"/>
          <p:cNvSpPr txBox="1">
            <a:spLocks noGrp="1"/>
          </p:cNvSpPr>
          <p:nvPr>
            <p:ph type="title"/>
          </p:nvPr>
        </p:nvSpPr>
        <p:spPr>
          <a:xfrm>
            <a:off x="201063" y="274651"/>
            <a:ext cx="8799900" cy="1143000"/>
          </a:xfrm>
          <a:prstGeom prst="rect">
            <a:avLst/>
          </a:prstGeom>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Linear vs. Binary Sorting!</a:t>
            </a:r>
          </a:p>
        </p:txBody>
      </p:sp>
      <p:sp>
        <p:nvSpPr>
          <p:cNvPr id="1484" name="Shape 1484"/>
          <p:cNvSpPr txBox="1">
            <a:spLocks noGrp="1"/>
          </p:cNvSpPr>
          <p:nvPr>
            <p:ph type="body" idx="1"/>
          </p:nvPr>
        </p:nvSpPr>
        <p:spPr>
          <a:xfrm>
            <a:off x="201063" y="1371606"/>
            <a:ext cx="8799900" cy="49677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How do they compare?</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lvl="0" rtl="0">
              <a:spcBef>
                <a:spcPts val="0"/>
              </a:spcBef>
              <a:buNone/>
            </a:pPr>
            <a:r>
              <a:rPr lang="en">
                <a:solidFill>
                  <a:srgbClr val="FF0000"/>
                </a:solidFill>
                <a:latin typeface="Droid Serif"/>
                <a:ea typeface="Droid Serif"/>
                <a:cs typeface="Droid Serif"/>
                <a:sym typeface="Droid Serif"/>
              </a:rPr>
              <a:t>1) </a:t>
            </a:r>
            <a:r>
              <a:rPr lang="en" b="1" i="1">
                <a:solidFill>
                  <a:srgbClr val="FF0000"/>
                </a:solidFill>
                <a:latin typeface="Droid Serif"/>
                <a:ea typeface="Droid Serif"/>
                <a:cs typeface="Droid Serif"/>
                <a:sym typeface="Droid Serif"/>
              </a:rPr>
              <a:t>"Min Sort"</a:t>
            </a:r>
          </a:p>
          <a:p>
            <a:pPr lvl="0" rtl="0">
              <a:spcBef>
                <a:spcPts val="0"/>
              </a:spcBef>
              <a:buNone/>
            </a:pPr>
            <a:endParaRPr>
              <a:latin typeface="Droid Serif"/>
              <a:ea typeface="Droid Serif"/>
              <a:cs typeface="Droid Serif"/>
              <a:sym typeface="Droid Serif"/>
            </a:endParaRPr>
          </a:p>
          <a:p>
            <a:pPr lvl="0" rtl="0">
              <a:spcBef>
                <a:spcPts val="0"/>
              </a:spcBef>
              <a:buNone/>
            </a:pPr>
            <a:r>
              <a:rPr lang="en">
                <a:solidFill>
                  <a:srgbClr val="0000FF"/>
                </a:solidFill>
                <a:latin typeface="Droid Serif"/>
                <a:ea typeface="Droid Serif"/>
                <a:cs typeface="Droid Serif"/>
                <a:sym typeface="Droid Serif"/>
              </a:rPr>
              <a:t>2) </a:t>
            </a:r>
            <a:r>
              <a:rPr lang="en" b="1" i="1">
                <a:solidFill>
                  <a:srgbClr val="0000FF"/>
                </a:solidFill>
                <a:latin typeface="Droid Serif"/>
                <a:ea typeface="Droid Serif"/>
                <a:cs typeface="Droid Serif"/>
                <a:sym typeface="Droid Serif"/>
              </a:rPr>
              <a:t>"Merge Sort"</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a:spcBef>
                <a:spcPts val="0"/>
              </a:spcBef>
              <a:buNone/>
            </a:pPr>
            <a:r>
              <a:rPr lang="en">
                <a:latin typeface="Droid Serif"/>
                <a:ea typeface="Droid Serif"/>
                <a:cs typeface="Droid Serif"/>
                <a:sym typeface="Droid Serif"/>
              </a:rPr>
              <a:t>How does this relate to dictionary-searching?</a:t>
            </a:r>
          </a:p>
        </p:txBody>
      </p:sp>
      <p:pic>
        <p:nvPicPr>
          <p:cNvPr id="1485" name="Shape 1485"/>
          <p:cNvPicPr preferRelativeResize="0"/>
          <p:nvPr/>
        </p:nvPicPr>
        <p:blipFill>
          <a:blip r:embed="rId3"/>
          <a:stretch>
            <a:fillRect/>
          </a:stretch>
        </p:blipFill>
        <p:spPr>
          <a:xfrm>
            <a:off x="4721825" y="2390441"/>
            <a:ext cx="3771910" cy="2930008"/>
          </a:xfrm>
          <a:prstGeom prst="rect">
            <a:avLst/>
          </a:prstGeom>
        </p:spPr>
      </p:pic>
    </p:spTree>
    <p:extLst>
      <p:ext uri="{BB962C8B-B14F-4D97-AF65-F5344CB8AC3E}">
        <p14:creationId xmlns:p14="http://schemas.microsoft.com/office/powerpoint/2010/main" val="3742315287"/>
      </p:ext>
    </p:extLst>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Shape 1490"/>
          <p:cNvSpPr txBox="1">
            <a:spLocks noGrp="1"/>
          </p:cNvSpPr>
          <p:nvPr>
            <p:ph type="title"/>
          </p:nvPr>
        </p:nvSpPr>
        <p:spPr>
          <a:xfrm>
            <a:off x="457200" y="3528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Sorting out sorting</a:t>
            </a:r>
          </a:p>
        </p:txBody>
      </p:sp>
      <p:sp>
        <p:nvSpPr>
          <p:cNvPr id="1491" name="Shape 1491"/>
          <p:cNvSpPr txBox="1">
            <a:spLocks noGrp="1"/>
          </p:cNvSpPr>
          <p:nvPr>
            <p:ph type="body" idx="1"/>
          </p:nvPr>
        </p:nvSpPr>
        <p:spPr>
          <a:xfrm>
            <a:off x="457200" y="1509944"/>
            <a:ext cx="8229600" cy="4925400"/>
          </a:xfrm>
          <a:prstGeom prst="rect">
            <a:avLst/>
          </a:prstGeom>
        </p:spPr>
        <p:txBody>
          <a:bodyPr lIns="91425" tIns="91425" rIns="91425" bIns="91425" anchor="t" anchorCtr="0">
            <a:noAutofit/>
          </a:bodyPr>
          <a:lstStyle/>
          <a:p>
            <a:pPr lvl="0" rtl="0">
              <a:spcBef>
                <a:spcPts val="0"/>
              </a:spcBef>
              <a:buNone/>
            </a:pPr>
            <a:r>
              <a:rPr lang="en" sz="2400">
                <a:solidFill>
                  <a:srgbClr val="980000"/>
                </a:solidFill>
                <a:latin typeface="Droid Serif"/>
                <a:ea typeface="Droid Serif"/>
                <a:cs typeface="Droid Serif"/>
                <a:sym typeface="Droid Serif"/>
              </a:rPr>
              <a:t>Let's race </a:t>
            </a:r>
            <a:r>
              <a:rPr lang="en" sz="2400" b="1" i="1">
                <a:solidFill>
                  <a:srgbClr val="980000"/>
                </a:solidFill>
                <a:latin typeface="Droid Serif"/>
                <a:ea typeface="Droid Serif"/>
                <a:cs typeface="Droid Serif"/>
                <a:sym typeface="Droid Serif"/>
              </a:rPr>
              <a:t>three sorting algorithms </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1) </a:t>
            </a:r>
            <a:r>
              <a:rPr lang="en" sz="2400" b="1">
                <a:latin typeface="Droid Serif"/>
                <a:ea typeface="Droid Serif"/>
                <a:cs typeface="Droid Serif"/>
                <a:sym typeface="Droid Serif"/>
              </a:rPr>
              <a:t>Act out minsort</a:t>
            </a:r>
            <a:r>
              <a:rPr lang="en" sz="2400">
                <a:latin typeface="Droid Serif"/>
                <a:ea typeface="Droid Serif"/>
                <a:cs typeface="Droid Serif"/>
                <a:sym typeface="Droid Serif"/>
              </a:rPr>
              <a:t> - count our comparisons:   _____</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2)</a:t>
            </a:r>
            <a:r>
              <a:rPr lang="en" sz="2400" b="1">
                <a:latin typeface="Droid Serif"/>
                <a:ea typeface="Droid Serif"/>
                <a:cs typeface="Droid Serif"/>
                <a:sym typeface="Droid Serif"/>
              </a:rPr>
              <a:t> Act out mergesort </a:t>
            </a:r>
            <a:r>
              <a:rPr lang="en" sz="2400">
                <a:latin typeface="Droid Serif"/>
                <a:ea typeface="Droid Serif"/>
                <a:cs typeface="Droid Serif"/>
                <a:sym typeface="Droid Serif"/>
              </a:rPr>
              <a:t>- count comparisons:      _____</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3) </a:t>
            </a:r>
            <a:r>
              <a:rPr lang="en" sz="2400" b="1">
                <a:latin typeface="Droid Serif"/>
                <a:ea typeface="Droid Serif"/>
                <a:cs typeface="Droid Serif"/>
                <a:sym typeface="Droid Serif"/>
              </a:rPr>
              <a:t>Try a parallel sort</a:t>
            </a:r>
            <a:r>
              <a:rPr lang="en" sz="2400">
                <a:latin typeface="Droid Serif"/>
                <a:ea typeface="Droid Serif"/>
                <a:cs typeface="Droid Serif"/>
                <a:sym typeface="Droid Serif"/>
              </a:rPr>
              <a:t> network - count:       _____</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Which one wins?</a:t>
            </a:r>
          </a:p>
        </p:txBody>
      </p:sp>
      <p:pic>
        <p:nvPicPr>
          <p:cNvPr id="1492" name="Shape 1492"/>
          <p:cNvPicPr preferRelativeResize="0"/>
          <p:nvPr/>
        </p:nvPicPr>
        <p:blipFill>
          <a:blip r:embed="rId3"/>
          <a:stretch>
            <a:fillRect/>
          </a:stretch>
        </p:blipFill>
        <p:spPr>
          <a:xfrm>
            <a:off x="6526134" y="124237"/>
            <a:ext cx="2512140" cy="2517151"/>
          </a:xfrm>
          <a:prstGeom prst="rect">
            <a:avLst/>
          </a:prstGeom>
          <a:noFill/>
          <a:ln>
            <a:noFill/>
          </a:ln>
        </p:spPr>
      </p:pic>
    </p:spTree>
    <p:extLst>
      <p:ext uri="{BB962C8B-B14F-4D97-AF65-F5344CB8AC3E}">
        <p14:creationId xmlns:p14="http://schemas.microsoft.com/office/powerpoint/2010/main" val="901688115"/>
      </p:ext>
    </p:extLst>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p:nvPr/>
        </p:nvSpPr>
        <p:spPr>
          <a:xfrm>
            <a:off x="939150" y="524175"/>
            <a:ext cx="7265700" cy="1208399"/>
          </a:xfrm>
          <a:prstGeom prst="rect">
            <a:avLst/>
          </a:prstGeom>
          <a:noFill/>
        </p:spPr>
        <p:txBody>
          <a:bodyPr lIns="91425" tIns="91425" rIns="91425" bIns="91425" anchor="t" anchorCtr="0">
            <a:noAutofit/>
          </a:bodyPr>
          <a:lstStyle/>
          <a:p>
            <a:pPr algn="ctr">
              <a:spcBef>
                <a:spcPts val="0"/>
              </a:spcBef>
              <a:buNone/>
            </a:pPr>
            <a:r>
              <a:rPr lang="en" sz="4800"/>
              <a:t>An Infamous Equation</a:t>
            </a:r>
          </a:p>
        </p:txBody>
      </p:sp>
      <p:pic>
        <p:nvPicPr>
          <p:cNvPr id="260" name="Shape 260"/>
          <p:cNvPicPr preferRelativeResize="0"/>
          <p:nvPr/>
        </p:nvPicPr>
        <p:blipFill>
          <a:blip r:embed="rId3"/>
          <a:stretch>
            <a:fillRect/>
          </a:stretch>
        </p:blipFill>
        <p:spPr>
          <a:xfrm>
            <a:off x="2502480" y="1427930"/>
            <a:ext cx="4139024" cy="2393200"/>
          </a:xfrm>
          <a:prstGeom prst="rect">
            <a:avLst/>
          </a:prstGeom>
          <a:noFill/>
          <a:ln>
            <a:noFill/>
          </a:ln>
        </p:spPr>
      </p:pic>
      <p:sp>
        <p:nvSpPr>
          <p:cNvPr id="261" name="Shape 261"/>
          <p:cNvSpPr txBox="1"/>
          <p:nvPr/>
        </p:nvSpPr>
        <p:spPr>
          <a:xfrm>
            <a:off x="553300" y="3931350"/>
            <a:ext cx="8037300" cy="2393099"/>
          </a:xfrm>
          <a:prstGeom prst="rect">
            <a:avLst/>
          </a:prstGeom>
          <a:noFill/>
        </p:spPr>
        <p:txBody>
          <a:bodyPr lIns="91425" tIns="91425" rIns="91425" bIns="91425" anchor="t" anchorCtr="0">
            <a:noAutofit/>
          </a:bodyPr>
          <a:lstStyle/>
          <a:p>
            <a:pPr marL="457200" lvl="0" indent="-381000" rtl="0">
              <a:spcBef>
                <a:spcPts val="0"/>
              </a:spcBef>
              <a:buClr>
                <a:srgbClr val="000000"/>
              </a:buClr>
              <a:buSzPct val="100000"/>
              <a:buFont typeface="Arial"/>
              <a:buChar char="●"/>
            </a:pPr>
            <a:r>
              <a:rPr lang="en" sz="2400"/>
              <a:t>How long did it take you guys to learn the quadratic formula?</a:t>
            </a:r>
          </a:p>
          <a:p>
            <a:pPr lvl="0" rtl="0">
              <a:spcBef>
                <a:spcPts val="0"/>
              </a:spcBef>
              <a:buNone/>
            </a:pPr>
            <a:endParaRPr sz="2400"/>
          </a:p>
          <a:p>
            <a:pPr marL="457200" lvl="0" indent="-381000" rtl="0">
              <a:spcBef>
                <a:spcPts val="0"/>
              </a:spcBef>
              <a:buClr>
                <a:srgbClr val="000000"/>
              </a:buClr>
              <a:buSzPct val="100000"/>
              <a:buFont typeface="Arial"/>
              <a:buChar char="●"/>
            </a:pPr>
            <a:r>
              <a:rPr lang="en" sz="2400"/>
              <a:t>Did any of you learn </a:t>
            </a:r>
            <a:r>
              <a:rPr lang="en" sz="2400" u="sng">
                <a:solidFill>
                  <a:schemeClr val="hlink"/>
                </a:solidFill>
                <a:hlinkClick r:id="rId4"/>
              </a:rPr>
              <a:t>songs</a:t>
            </a:r>
            <a:r>
              <a:rPr lang="en" sz="2400"/>
              <a:t>?</a:t>
            </a:r>
          </a:p>
          <a:p>
            <a:pPr lvl="0" rtl="0">
              <a:spcBef>
                <a:spcPts val="0"/>
              </a:spcBef>
              <a:buNone/>
            </a:pPr>
            <a:endParaRPr sz="2400"/>
          </a:p>
          <a:p>
            <a:pPr marL="457200" lvl="0" indent="-381000">
              <a:spcBef>
                <a:spcPts val="0"/>
              </a:spcBef>
              <a:buClr>
                <a:srgbClr val="000000"/>
              </a:buClr>
              <a:buSzPct val="100000"/>
              <a:buFont typeface="Arial"/>
              <a:buChar char="●"/>
            </a:pPr>
            <a:r>
              <a:rPr lang="en" sz="2400"/>
              <a:t>Here's </a:t>
            </a:r>
            <a:r>
              <a:rPr lang="en" sz="2400" u="sng">
                <a:solidFill>
                  <a:schemeClr val="hlink"/>
                </a:solidFill>
                <a:hlinkClick r:id="rId5"/>
              </a:rPr>
              <a:t>a way</a:t>
            </a:r>
            <a:r>
              <a:rPr lang="en" sz="2400"/>
              <a:t> to use Scratch your kids might like</a:t>
            </a:r>
          </a:p>
        </p:txBody>
      </p:sp>
    </p:spTree>
    <p:extLst>
      <p:ext uri="{BB962C8B-B14F-4D97-AF65-F5344CB8AC3E}">
        <p14:creationId xmlns:p14="http://schemas.microsoft.com/office/powerpoint/2010/main" val="2445299991"/>
      </p:ext>
    </p:extLst>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Shape 1497"/>
          <p:cNvSpPr txBox="1">
            <a:spLocks noGrp="1"/>
          </p:cNvSpPr>
          <p:nvPr>
            <p:ph type="title"/>
          </p:nvPr>
        </p:nvSpPr>
        <p:spPr>
          <a:xfrm>
            <a:off x="457200" y="500237"/>
            <a:ext cx="2475600" cy="782099"/>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Min Sort</a:t>
            </a:r>
          </a:p>
        </p:txBody>
      </p:sp>
      <p:sp>
        <p:nvSpPr>
          <p:cNvPr id="1498" name="Shape 1498"/>
          <p:cNvSpPr txBox="1">
            <a:spLocks noGrp="1"/>
          </p:cNvSpPr>
          <p:nvPr>
            <p:ph type="body" idx="1"/>
          </p:nvPr>
        </p:nvSpPr>
        <p:spPr>
          <a:xfrm>
            <a:off x="457200" y="1389675"/>
            <a:ext cx="8229600" cy="4967700"/>
          </a:xfrm>
          <a:prstGeom prst="rect">
            <a:avLst/>
          </a:prstGeom>
        </p:spPr>
        <p:txBody>
          <a:bodyPr lIns="91425" tIns="91425" rIns="91425" bIns="91425" anchor="t" anchorCtr="0">
            <a:noAutofit/>
          </a:bodyPr>
          <a:lstStyle/>
          <a:p>
            <a:pPr lvl="0" rtl="0">
              <a:spcBef>
                <a:spcPts val="0"/>
              </a:spcBef>
              <a:buNone/>
            </a:pPr>
            <a:r>
              <a:rPr lang="en" i="1">
                <a:solidFill>
                  <a:srgbClr val="980000"/>
                </a:solidFill>
                <a:latin typeface="Droid Serif"/>
                <a:ea typeface="Droid Serif"/>
                <a:cs typeface="Droid Serif"/>
                <a:sym typeface="Droid Serif"/>
              </a:rPr>
              <a:t>"Linear Sorting" </a:t>
            </a:r>
          </a:p>
          <a:p>
            <a:pPr lvl="0" rtl="0">
              <a:spcBef>
                <a:spcPts val="0"/>
              </a:spcBef>
              <a:buNone/>
            </a:pPr>
            <a:endParaRPr>
              <a:latin typeface="Droid Serif"/>
              <a:ea typeface="Droid Serif"/>
              <a:cs typeface="Droid Serif"/>
              <a:sym typeface="Droid Serif"/>
            </a:endParaRPr>
          </a:p>
          <a:p>
            <a:pPr lvl="0" rtl="0">
              <a:spcBef>
                <a:spcPts val="0"/>
              </a:spcBef>
              <a:buNone/>
            </a:pPr>
            <a:r>
              <a:rPr lang="en" b="1" i="1">
                <a:solidFill>
                  <a:srgbClr val="0000FF"/>
                </a:solidFill>
                <a:latin typeface="Droid Serif"/>
                <a:ea typeface="Droid Serif"/>
                <a:cs typeface="Droid Serif"/>
                <a:sym typeface="Droid Serif"/>
              </a:rPr>
              <a:t>Idea:</a:t>
            </a:r>
            <a:r>
              <a:rPr lang="en" b="1">
                <a:latin typeface="Droid Serif"/>
                <a:ea typeface="Droid Serif"/>
                <a:cs typeface="Droid Serif"/>
                <a:sym typeface="Droid Serif"/>
              </a:rPr>
              <a:t> </a:t>
            </a:r>
            <a:r>
              <a:rPr lang="en" i="1">
                <a:latin typeface="Droid Serif"/>
                <a:ea typeface="Droid Serif"/>
                <a:cs typeface="Droid Serif"/>
                <a:sym typeface="Droid Serif"/>
              </a:rPr>
              <a:t>Search for the smallest element, then the second smallest, and so on...</a:t>
            </a:r>
          </a:p>
          <a:p>
            <a:pPr lvl="0" rtl="0">
              <a:spcBef>
                <a:spcPts val="0"/>
              </a:spcBef>
              <a:buNone/>
            </a:pPr>
            <a:endParaRPr>
              <a:latin typeface="Droid Serif"/>
              <a:ea typeface="Droid Serif"/>
              <a:cs typeface="Droid Serif"/>
              <a:sym typeface="Droid Serif"/>
            </a:endParaRPr>
          </a:p>
          <a:p>
            <a:pPr>
              <a:spcBef>
                <a:spcPts val="0"/>
              </a:spcBef>
              <a:buNone/>
            </a:pPr>
            <a:r>
              <a:rPr lang="en" b="1" i="1">
                <a:solidFill>
                  <a:srgbClr val="0000FF"/>
                </a:solidFill>
                <a:latin typeface="Droid Serif"/>
                <a:ea typeface="Droid Serif"/>
                <a:cs typeface="Droid Serif"/>
                <a:sym typeface="Droid Serif"/>
              </a:rPr>
              <a:t>More detail: </a:t>
            </a:r>
            <a:r>
              <a:rPr lang="en" b="1" i="1">
                <a:latin typeface="Droid Serif"/>
                <a:ea typeface="Droid Serif"/>
                <a:cs typeface="Droid Serif"/>
                <a:sym typeface="Droid Serif"/>
              </a:rPr>
              <a:t> </a:t>
            </a:r>
            <a:r>
              <a:rPr lang="en">
                <a:latin typeface="Droid Serif"/>
                <a:ea typeface="Droid Serif"/>
                <a:cs typeface="Droid Serif"/>
                <a:sym typeface="Droid Serif"/>
              </a:rPr>
              <a:t>Compare pairs of elements to find the smallest. Remove the smallest and place it at the end of the sorted list. Repeat until all elements are in the sorted list.</a:t>
            </a:r>
          </a:p>
        </p:txBody>
      </p:sp>
      <p:pic>
        <p:nvPicPr>
          <p:cNvPr id="1499" name="Shape 1499"/>
          <p:cNvPicPr preferRelativeResize="0"/>
          <p:nvPr/>
        </p:nvPicPr>
        <p:blipFill>
          <a:blip r:embed="rId3"/>
          <a:stretch>
            <a:fillRect/>
          </a:stretch>
        </p:blipFill>
        <p:spPr>
          <a:xfrm>
            <a:off x="5649850" y="-817150"/>
            <a:ext cx="3810000" cy="3810000"/>
          </a:xfrm>
          <a:prstGeom prst="rect">
            <a:avLst/>
          </a:prstGeom>
          <a:noFill/>
          <a:ln>
            <a:noFill/>
          </a:ln>
        </p:spPr>
      </p:pic>
    </p:spTree>
    <p:extLst>
      <p:ext uri="{BB962C8B-B14F-4D97-AF65-F5344CB8AC3E}">
        <p14:creationId xmlns:p14="http://schemas.microsoft.com/office/powerpoint/2010/main" val="364919364"/>
      </p:ext>
    </p:extLst>
  </p:cSld>
  <p:clrMapOvr>
    <a:masterClrMapping/>
  </p:clrMapOvr>
  <p:transitio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Shape 1504"/>
          <p:cNvSpPr txBox="1">
            <a:spLocks noGrp="1"/>
          </p:cNvSpPr>
          <p:nvPr>
            <p:ph type="title"/>
          </p:nvPr>
        </p:nvSpPr>
        <p:spPr>
          <a:xfrm>
            <a:off x="457200" y="286662"/>
            <a:ext cx="2985300" cy="782099"/>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Merge Sort</a:t>
            </a:r>
          </a:p>
        </p:txBody>
      </p:sp>
      <p:sp>
        <p:nvSpPr>
          <p:cNvPr id="1505" name="Shape 1505"/>
          <p:cNvSpPr txBox="1">
            <a:spLocks noGrp="1"/>
          </p:cNvSpPr>
          <p:nvPr>
            <p:ph type="body" idx="1"/>
          </p:nvPr>
        </p:nvSpPr>
        <p:spPr>
          <a:xfrm>
            <a:off x="457200" y="1191125"/>
            <a:ext cx="7682099" cy="5442600"/>
          </a:xfrm>
          <a:prstGeom prst="rect">
            <a:avLst/>
          </a:prstGeom>
        </p:spPr>
        <p:txBody>
          <a:bodyPr lIns="91425" tIns="91425" rIns="91425" bIns="91425" anchor="t" anchorCtr="0">
            <a:noAutofit/>
          </a:bodyPr>
          <a:lstStyle/>
          <a:p>
            <a:pPr lvl="0" rtl="0">
              <a:spcBef>
                <a:spcPts val="0"/>
              </a:spcBef>
              <a:buNone/>
            </a:pPr>
            <a:r>
              <a:rPr lang="en" sz="2800" i="1">
                <a:solidFill>
                  <a:srgbClr val="980000"/>
                </a:solidFill>
                <a:latin typeface="Droid Serif"/>
                <a:ea typeface="Droid Serif"/>
                <a:cs typeface="Droid Serif"/>
                <a:sym typeface="Droid Serif"/>
              </a:rPr>
              <a:t>"Binary Sorting"</a:t>
            </a:r>
          </a:p>
          <a:p>
            <a:pPr lvl="0" rtl="0">
              <a:spcBef>
                <a:spcPts val="0"/>
              </a:spcBef>
              <a:buNone/>
            </a:pPr>
            <a:r>
              <a:rPr lang="en" sz="2800" b="1" i="1">
                <a:latin typeface="Droid Serif"/>
                <a:ea typeface="Droid Serif"/>
                <a:cs typeface="Droid Serif"/>
                <a:sym typeface="Droid Serif"/>
              </a:rPr>
              <a:t>Idea: </a:t>
            </a:r>
            <a:r>
              <a:rPr lang="en" sz="2800" i="1">
                <a:latin typeface="Droid Serif"/>
                <a:ea typeface="Droid Serif"/>
                <a:cs typeface="Droid Serif"/>
                <a:sym typeface="Droid Serif"/>
              </a:rPr>
              <a:t>Split repeatedly, then merge back!</a:t>
            </a:r>
          </a:p>
          <a:p>
            <a:pPr lvl="0" rtl="0">
              <a:spcBef>
                <a:spcPts val="0"/>
              </a:spcBef>
              <a:buNone/>
            </a:pPr>
            <a:endParaRPr sz="2800">
              <a:latin typeface="Droid Serif"/>
              <a:ea typeface="Droid Serif"/>
              <a:cs typeface="Droid Serif"/>
              <a:sym typeface="Droid Serif"/>
            </a:endParaRPr>
          </a:p>
          <a:p>
            <a:pPr lvl="0" rtl="0">
              <a:spcBef>
                <a:spcPts val="0"/>
              </a:spcBef>
              <a:buNone/>
            </a:pPr>
            <a:r>
              <a:rPr lang="en" sz="2800" b="1" i="1">
                <a:latin typeface="Droid Serif"/>
                <a:ea typeface="Droid Serif"/>
                <a:cs typeface="Droid Serif"/>
                <a:sym typeface="Droid Serif"/>
              </a:rPr>
              <a:t>More detail:  </a:t>
            </a:r>
            <a:r>
              <a:rPr lang="en" sz="2800">
                <a:latin typeface="Droid Serif"/>
                <a:ea typeface="Droid Serif"/>
                <a:cs typeface="Droid Serif"/>
                <a:sym typeface="Droid Serif"/>
              </a:rPr>
              <a:t>Split in half repeatedly; when there are only two elements per list, they are easy to sort: just swap if needed!</a:t>
            </a:r>
          </a:p>
          <a:p>
            <a:pPr lvl="0" rtl="0">
              <a:spcBef>
                <a:spcPts val="0"/>
              </a:spcBef>
              <a:buNone/>
            </a:pPr>
            <a:endParaRPr sz="2800">
              <a:latin typeface="Droid Serif"/>
              <a:ea typeface="Droid Serif"/>
              <a:cs typeface="Droid Serif"/>
              <a:sym typeface="Droid Serif"/>
            </a:endParaRPr>
          </a:p>
          <a:p>
            <a:pPr lvl="0" rtl="0">
              <a:spcBef>
                <a:spcPts val="0"/>
              </a:spcBef>
              <a:buNone/>
            </a:pPr>
            <a:r>
              <a:rPr lang="en" sz="2800" b="1" i="1">
                <a:latin typeface="Droid Serif"/>
                <a:ea typeface="Droid Serif"/>
                <a:cs typeface="Droid Serif"/>
                <a:sym typeface="Droid Serif"/>
              </a:rPr>
              <a:t>Then</a:t>
            </a:r>
            <a:r>
              <a:rPr lang="en" sz="2800">
                <a:latin typeface="Droid Serif"/>
                <a:ea typeface="Droid Serif"/>
                <a:cs typeface="Droid Serif"/>
                <a:sym typeface="Droid Serif"/>
              </a:rPr>
              <a:t>, repeatedly </a:t>
            </a:r>
            <a:r>
              <a:rPr lang="en" sz="2800" b="1" i="1" u="sng">
                <a:latin typeface="Droid Serif"/>
                <a:ea typeface="Droid Serif"/>
                <a:cs typeface="Droid Serif"/>
                <a:sym typeface="Droid Serif"/>
              </a:rPr>
              <a:t>merge</a:t>
            </a:r>
            <a:r>
              <a:rPr lang="en" sz="2800" b="1" i="1">
                <a:latin typeface="Droid Serif"/>
                <a:ea typeface="Droid Serif"/>
                <a:cs typeface="Droid Serif"/>
                <a:sym typeface="Droid Serif"/>
              </a:rPr>
              <a:t> </a:t>
            </a:r>
            <a:r>
              <a:rPr lang="en" sz="2800">
                <a:latin typeface="Droid Serif"/>
                <a:ea typeface="Droid Serif"/>
                <a:cs typeface="Droid Serif"/>
                <a:sym typeface="Droid Serif"/>
              </a:rPr>
              <a:t>two sorted lists by     (1) comparing the first elements, and           (2) placing the smaller element, </a:t>
            </a:r>
          </a:p>
          <a:p>
            <a:pPr lvl="0" indent="457200" rtl="0">
              <a:spcBef>
                <a:spcPts val="0"/>
              </a:spcBef>
              <a:buNone/>
            </a:pPr>
            <a:r>
              <a:rPr lang="en" sz="2800">
                <a:latin typeface="Droid Serif"/>
                <a:ea typeface="Droid Serif"/>
                <a:cs typeface="Droid Serif"/>
                <a:sym typeface="Droid Serif"/>
              </a:rPr>
              <a:t>~ </a:t>
            </a:r>
            <a:r>
              <a:rPr lang="en" sz="2800" i="1">
                <a:latin typeface="Droid Serif"/>
                <a:ea typeface="Droid Serif"/>
                <a:cs typeface="Droid Serif"/>
                <a:sym typeface="Droid Serif"/>
              </a:rPr>
              <a:t>until all of the elements are sorted!</a:t>
            </a:r>
          </a:p>
        </p:txBody>
      </p:sp>
      <p:pic>
        <p:nvPicPr>
          <p:cNvPr id="1506" name="Shape 1506"/>
          <p:cNvPicPr preferRelativeResize="0"/>
          <p:nvPr/>
        </p:nvPicPr>
        <p:blipFill>
          <a:blip r:embed="rId3"/>
          <a:stretch>
            <a:fillRect/>
          </a:stretch>
        </p:blipFill>
        <p:spPr>
          <a:xfrm>
            <a:off x="5643825" y="-817125"/>
            <a:ext cx="3810000" cy="3810000"/>
          </a:xfrm>
          <a:prstGeom prst="rect">
            <a:avLst/>
          </a:prstGeom>
          <a:noFill/>
          <a:ln>
            <a:noFill/>
          </a:ln>
        </p:spPr>
      </p:pic>
    </p:spTree>
    <p:extLst>
      <p:ext uri="{BB962C8B-B14F-4D97-AF65-F5344CB8AC3E}">
        <p14:creationId xmlns:p14="http://schemas.microsoft.com/office/powerpoint/2010/main" val="3157891486"/>
      </p:ext>
    </p:extLst>
  </p:cSld>
  <p:clrMapOvr>
    <a:masterClrMapping/>
  </p:clrMapOvr>
  <p:transition spd="slow">
    <p:cu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Shape 1519"/>
          <p:cNvSpPr txBox="1">
            <a:spLocks noGrp="1"/>
          </p:cNvSpPr>
          <p:nvPr>
            <p:ph type="title"/>
          </p:nvPr>
        </p:nvSpPr>
        <p:spPr>
          <a:xfrm>
            <a:off x="457200" y="124237"/>
            <a:ext cx="8229600" cy="1143000"/>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Sorting out sorting</a:t>
            </a:r>
          </a:p>
        </p:txBody>
      </p:sp>
      <p:sp>
        <p:nvSpPr>
          <p:cNvPr id="1520" name="Shape 1520"/>
          <p:cNvSpPr txBox="1">
            <a:spLocks noGrp="1"/>
          </p:cNvSpPr>
          <p:nvPr>
            <p:ph type="body" idx="1"/>
          </p:nvPr>
        </p:nvSpPr>
        <p:spPr>
          <a:xfrm>
            <a:off x="457200" y="1509944"/>
            <a:ext cx="8229600" cy="4925400"/>
          </a:xfrm>
          <a:prstGeom prst="rect">
            <a:avLst/>
          </a:prstGeom>
        </p:spPr>
        <p:txBody>
          <a:bodyPr lIns="91425" tIns="91425" rIns="91425" bIns="91425" anchor="t" anchorCtr="0">
            <a:noAutofit/>
          </a:bodyPr>
          <a:lstStyle/>
          <a:p>
            <a:pPr lvl="0" rtl="0">
              <a:spcBef>
                <a:spcPts val="0"/>
              </a:spcBef>
              <a:buNone/>
            </a:pPr>
            <a:r>
              <a:rPr lang="en" sz="2400">
                <a:solidFill>
                  <a:srgbClr val="A61C00"/>
                </a:solidFill>
                <a:latin typeface="Droid Serif"/>
                <a:ea typeface="Droid Serif"/>
                <a:cs typeface="Droid Serif"/>
                <a:sym typeface="Droid Serif"/>
              </a:rPr>
              <a:t>Let's race </a:t>
            </a:r>
            <a:r>
              <a:rPr lang="en" sz="2400" b="1" i="1">
                <a:solidFill>
                  <a:srgbClr val="A61C00"/>
                </a:solidFill>
                <a:latin typeface="Droid Serif"/>
                <a:ea typeface="Droid Serif"/>
                <a:cs typeface="Droid Serif"/>
                <a:sym typeface="Droid Serif"/>
              </a:rPr>
              <a:t>three sorting algorithms </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1) Act out minsort - count our comparisons:   _____</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2) Act out mergesort - count comparisons:      _____</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3) Try the parallel sorting network - count:       _____</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Which one wins?</a:t>
            </a:r>
          </a:p>
        </p:txBody>
      </p:sp>
      <p:pic>
        <p:nvPicPr>
          <p:cNvPr id="1521" name="Shape 1521"/>
          <p:cNvPicPr preferRelativeResize="0"/>
          <p:nvPr/>
        </p:nvPicPr>
        <p:blipFill>
          <a:blip r:embed="rId3"/>
          <a:stretch>
            <a:fillRect/>
          </a:stretch>
        </p:blipFill>
        <p:spPr>
          <a:xfrm>
            <a:off x="6526134" y="124237"/>
            <a:ext cx="2512140" cy="2517151"/>
          </a:xfrm>
          <a:prstGeom prst="rect">
            <a:avLst/>
          </a:prstGeom>
          <a:noFill/>
          <a:ln>
            <a:noFill/>
          </a:ln>
        </p:spPr>
      </p:pic>
    </p:spTree>
    <p:extLst>
      <p:ext uri="{BB962C8B-B14F-4D97-AF65-F5344CB8AC3E}">
        <p14:creationId xmlns:p14="http://schemas.microsoft.com/office/powerpoint/2010/main" val="891494271"/>
      </p:ext>
    </p:extLst>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Shape 1601"/>
          <p:cNvSpPr txBox="1"/>
          <p:nvPr/>
        </p:nvSpPr>
        <p:spPr>
          <a:xfrm>
            <a:off x="269300" y="486100"/>
            <a:ext cx="9360900" cy="1241400"/>
          </a:xfrm>
          <a:prstGeom prst="rect">
            <a:avLst/>
          </a:prstGeom>
          <a:noFill/>
        </p:spPr>
        <p:txBody>
          <a:bodyPr lIns="91425" tIns="91425" rIns="91425" bIns="91425" anchor="t" anchorCtr="0">
            <a:noAutofit/>
          </a:bodyPr>
          <a:lstStyle/>
          <a:p>
            <a:pPr>
              <a:spcBef>
                <a:spcPts val="0"/>
              </a:spcBef>
              <a:buNone/>
            </a:pPr>
            <a:r>
              <a:rPr lang="en" sz="2400"/>
              <a:t>Other fun things students can make and play with in Scratch</a:t>
            </a:r>
          </a:p>
        </p:txBody>
      </p:sp>
      <p:sp>
        <p:nvSpPr>
          <p:cNvPr id="1602" name="Shape 1602"/>
          <p:cNvSpPr txBox="1"/>
          <p:nvPr/>
        </p:nvSpPr>
        <p:spPr>
          <a:xfrm>
            <a:off x="827700" y="2075775"/>
            <a:ext cx="3232199" cy="1852500"/>
          </a:xfrm>
          <a:prstGeom prst="rect">
            <a:avLst/>
          </a:prstGeom>
          <a:noFill/>
        </p:spPr>
        <p:txBody>
          <a:bodyPr lIns="91425" tIns="91425" rIns="91425" bIns="91425" anchor="t" anchorCtr="0">
            <a:noAutofit/>
          </a:bodyPr>
          <a:lstStyle/>
          <a:p>
            <a:pPr lvl="0" rtl="0">
              <a:spcBef>
                <a:spcPts val="0"/>
              </a:spcBef>
              <a:buClr>
                <a:srgbClr val="000000"/>
              </a:buClr>
              <a:buFont typeface="Arial"/>
              <a:buNone/>
            </a:pPr>
            <a:endParaRPr sz="1800"/>
          </a:p>
          <a:p>
            <a:pPr>
              <a:spcBef>
                <a:spcPts val="0"/>
              </a:spcBef>
              <a:buNone/>
            </a:pPr>
            <a:r>
              <a:rPr lang="en" sz="1800" u="sng">
                <a:solidFill>
                  <a:schemeClr val="hlink"/>
                </a:solidFill>
                <a:hlinkClick r:id="rId3"/>
              </a:rPr>
              <a:t>Random Walk</a:t>
            </a:r>
            <a:r>
              <a:rPr lang="en" sz="1800"/>
              <a:t>: applying randomness to a game</a:t>
            </a:r>
          </a:p>
        </p:txBody>
      </p:sp>
      <p:sp>
        <p:nvSpPr>
          <p:cNvPr id="1603" name="Shape 1603"/>
          <p:cNvSpPr txBox="1"/>
          <p:nvPr/>
        </p:nvSpPr>
        <p:spPr>
          <a:xfrm>
            <a:off x="4874150" y="2286000"/>
            <a:ext cx="3356699" cy="1780200"/>
          </a:xfrm>
          <a:prstGeom prst="rect">
            <a:avLst/>
          </a:prstGeom>
          <a:noFill/>
        </p:spPr>
        <p:txBody>
          <a:bodyPr lIns="91425" tIns="91425" rIns="91425" bIns="91425" anchor="t" anchorCtr="0">
            <a:noAutofit/>
          </a:bodyPr>
          <a:lstStyle/>
          <a:p>
            <a:pPr>
              <a:spcBef>
                <a:spcPts val="0"/>
              </a:spcBef>
              <a:buNone/>
            </a:pPr>
            <a:r>
              <a:rPr lang="en" sz="1800"/>
              <a:t>The </a:t>
            </a:r>
            <a:r>
              <a:rPr lang="en" sz="1800" u="sng">
                <a:solidFill>
                  <a:schemeClr val="hlink"/>
                </a:solidFill>
                <a:hlinkClick r:id="rId4"/>
              </a:rPr>
              <a:t>Game of Life</a:t>
            </a:r>
            <a:r>
              <a:rPr lang="en" sz="1800"/>
              <a:t>: Studying patterns and predicting possible outcomes </a:t>
            </a:r>
          </a:p>
        </p:txBody>
      </p:sp>
      <p:sp>
        <p:nvSpPr>
          <p:cNvPr id="1604" name="Shape 1604"/>
          <p:cNvSpPr txBox="1"/>
          <p:nvPr/>
        </p:nvSpPr>
        <p:spPr>
          <a:xfrm>
            <a:off x="1918150" y="3773850"/>
            <a:ext cx="2647199" cy="1241400"/>
          </a:xfrm>
          <a:prstGeom prst="rect">
            <a:avLst/>
          </a:prstGeom>
          <a:noFill/>
        </p:spPr>
        <p:txBody>
          <a:bodyPr lIns="91425" tIns="91425" rIns="91425" bIns="91425" anchor="t" anchorCtr="0">
            <a:noAutofit/>
          </a:bodyPr>
          <a:lstStyle/>
          <a:p>
            <a:pPr>
              <a:spcBef>
                <a:spcPts val="0"/>
              </a:spcBef>
              <a:buNone/>
            </a:pPr>
            <a:r>
              <a:rPr lang="en" sz="1800"/>
              <a:t>Using cloning in a </a:t>
            </a:r>
            <a:r>
              <a:rPr lang="en" sz="1800" u="sng">
                <a:solidFill>
                  <a:schemeClr val="hlink"/>
                </a:solidFill>
                <a:hlinkClick r:id="rId5"/>
              </a:rPr>
              <a:t>Scratch game</a:t>
            </a:r>
            <a:r>
              <a:rPr lang="en" sz="1800"/>
              <a:t> to shoot at villains </a:t>
            </a:r>
          </a:p>
        </p:txBody>
      </p:sp>
      <p:sp>
        <p:nvSpPr>
          <p:cNvPr id="1605" name="Shape 1605"/>
          <p:cNvSpPr txBox="1"/>
          <p:nvPr/>
        </p:nvSpPr>
        <p:spPr>
          <a:xfrm>
            <a:off x="5609875" y="4066200"/>
            <a:ext cx="2969100" cy="1628999"/>
          </a:xfrm>
          <a:prstGeom prst="rect">
            <a:avLst/>
          </a:prstGeom>
          <a:noFill/>
        </p:spPr>
        <p:txBody>
          <a:bodyPr lIns="91425" tIns="91425" rIns="91425" bIns="91425" anchor="t" anchorCtr="0">
            <a:noAutofit/>
          </a:bodyPr>
          <a:lstStyle/>
          <a:p>
            <a:pPr>
              <a:spcBef>
                <a:spcPts val="0"/>
              </a:spcBef>
              <a:buNone/>
            </a:pPr>
            <a:r>
              <a:rPr lang="en" sz="1800"/>
              <a:t>Using other types of controls to move your </a:t>
            </a:r>
            <a:r>
              <a:rPr lang="en" sz="1800" u="sng">
                <a:solidFill>
                  <a:schemeClr val="hlink"/>
                </a:solidFill>
                <a:hlinkClick r:id="rId6"/>
              </a:rPr>
              <a:t>sprite</a:t>
            </a:r>
          </a:p>
        </p:txBody>
      </p:sp>
      <p:sp>
        <p:nvSpPr>
          <p:cNvPr id="1606" name="Shape 1606"/>
          <p:cNvSpPr txBox="1"/>
          <p:nvPr/>
        </p:nvSpPr>
        <p:spPr>
          <a:xfrm>
            <a:off x="3728000" y="5242025"/>
            <a:ext cx="2443499" cy="1300800"/>
          </a:xfrm>
          <a:prstGeom prst="rect">
            <a:avLst/>
          </a:prstGeom>
          <a:noFill/>
        </p:spPr>
        <p:txBody>
          <a:bodyPr lIns="91425" tIns="91425" rIns="91425" bIns="91425" anchor="t" anchorCtr="0">
            <a:noAutofit/>
          </a:bodyPr>
          <a:lstStyle/>
          <a:p>
            <a:pPr>
              <a:spcBef>
                <a:spcPts val="0"/>
              </a:spcBef>
              <a:buNone/>
            </a:pPr>
            <a:r>
              <a:rPr lang="en"/>
              <a:t>Solving simple </a:t>
            </a:r>
            <a:r>
              <a:rPr lang="en" u="sng">
                <a:solidFill>
                  <a:schemeClr val="hlink"/>
                </a:solidFill>
                <a:hlinkClick r:id="rId7"/>
              </a:rPr>
              <a:t>Math Problems</a:t>
            </a:r>
            <a:r>
              <a:rPr lang="en"/>
              <a:t> in Scratch</a:t>
            </a:r>
          </a:p>
        </p:txBody>
      </p:sp>
    </p:spTree>
    <p:extLst>
      <p:ext uri="{BB962C8B-B14F-4D97-AF65-F5344CB8AC3E}">
        <p14:creationId xmlns:p14="http://schemas.microsoft.com/office/powerpoint/2010/main" val="3777490336"/>
      </p:ext>
    </p:extLst>
  </p:cSld>
  <p:clrMapOvr>
    <a:masterClrMapping/>
  </p:clrMapOvr>
  <p:transitio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idx="4294967295"/>
          </p:nvPr>
        </p:nvSpPr>
        <p:spPr>
          <a:xfrm>
            <a:off x="274319" y="274319"/>
            <a:ext cx="8594399" cy="819600"/>
          </a:xfrm>
          <a:prstGeom prst="rect">
            <a:avLst/>
          </a:prstGeom>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Algorithms </a:t>
            </a:r>
            <a:r>
              <a:rPr lang="en" sz="3600" b="1" i="1">
                <a:latin typeface="Droid Serif"/>
                <a:ea typeface="Droid Serif"/>
                <a:cs typeface="Droid Serif"/>
                <a:sym typeface="Droid Serif"/>
              </a:rPr>
              <a:t>everywhere </a:t>
            </a:r>
          </a:p>
        </p:txBody>
      </p:sp>
      <p:sp>
        <p:nvSpPr>
          <p:cNvPr id="599" name="Shape 599"/>
          <p:cNvSpPr txBox="1"/>
          <p:nvPr/>
        </p:nvSpPr>
        <p:spPr>
          <a:xfrm>
            <a:off x="387575" y="5980100"/>
            <a:ext cx="8480999" cy="625499"/>
          </a:xfrm>
          <a:prstGeom prst="rect">
            <a:avLst/>
          </a:prstGeom>
        </p:spPr>
        <p:txBody>
          <a:bodyPr lIns="91425" tIns="91425" rIns="91425" bIns="91425" anchor="ctr" anchorCtr="0">
            <a:noAutofit/>
          </a:bodyPr>
          <a:lstStyle/>
          <a:p>
            <a:pPr lvl="0" algn="r" rtl="0">
              <a:spcBef>
                <a:spcPts val="0"/>
              </a:spcBef>
              <a:buNone/>
            </a:pPr>
            <a:r>
              <a:rPr lang="en" sz="3600" i="1">
                <a:latin typeface="Droid Serif"/>
                <a:ea typeface="Droid Serif"/>
                <a:cs typeface="Droid Serif"/>
                <a:sym typeface="Droid Serif"/>
              </a:rPr>
              <a:t>... a couple inspired by the life sciences</a:t>
            </a:r>
          </a:p>
        </p:txBody>
      </p:sp>
      <p:sp>
        <p:nvSpPr>
          <p:cNvPr id="600" name="Shape 600"/>
          <p:cNvSpPr txBox="1"/>
          <p:nvPr/>
        </p:nvSpPr>
        <p:spPr>
          <a:xfrm>
            <a:off x="2292775" y="1313100"/>
            <a:ext cx="4933800" cy="920099"/>
          </a:xfrm>
          <a:prstGeom prst="rect">
            <a:avLst/>
          </a:prstGeom>
          <a:solidFill>
            <a:srgbClr val="F4CCCC"/>
          </a:solidFill>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An algorithm is a </a:t>
            </a:r>
            <a:r>
              <a:rPr lang="en" sz="2400" b="1" i="1">
                <a:solidFill>
                  <a:srgbClr val="85200C"/>
                </a:solidFill>
                <a:latin typeface="Droid Serif"/>
                <a:ea typeface="Droid Serif"/>
                <a:cs typeface="Droid Serif"/>
                <a:sym typeface="Droid Serif"/>
              </a:rPr>
              <a:t>process</a:t>
            </a:r>
            <a:r>
              <a:rPr lang="en" sz="2400">
                <a:latin typeface="Droid Serif"/>
                <a:ea typeface="Droid Serif"/>
                <a:cs typeface="Droid Serif"/>
                <a:sym typeface="Droid Serif"/>
              </a:rPr>
              <a:t> for solving problems.</a:t>
            </a:r>
          </a:p>
        </p:txBody>
      </p:sp>
    </p:spTree>
    <p:extLst>
      <p:ext uri="{BB962C8B-B14F-4D97-AF65-F5344CB8AC3E}">
        <p14:creationId xmlns:p14="http://schemas.microsoft.com/office/powerpoint/2010/main" val="3202996066"/>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not good enough…</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5846" name="TextBox 1"/>
          <p:cNvSpPr txBox="1">
            <a:spLocks noChangeArrowheads="1"/>
          </p:cNvSpPr>
          <p:nvPr/>
        </p:nvSpPr>
        <p:spPr bwMode="auto">
          <a:xfrm>
            <a:off x="5657850" y="42672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58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13" y="1193800"/>
            <a:ext cx="3800475" cy="2851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251950951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Sorting and Searching</a:t>
            </a:r>
          </a:p>
        </p:txBody>
      </p:sp>
      <p:sp>
        <p:nvSpPr>
          <p:cNvPr id="606" name="Shape 606"/>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Day 3, Session 2</a:t>
            </a:r>
          </a:p>
        </p:txBody>
      </p:sp>
    </p:spTree>
    <p:extLst>
      <p:ext uri="{BB962C8B-B14F-4D97-AF65-F5344CB8AC3E}">
        <p14:creationId xmlns:p14="http://schemas.microsoft.com/office/powerpoint/2010/main" val="4010738030"/>
      </p:ext>
    </p:extLst>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subTitle" idx="1"/>
          </p:nvPr>
        </p:nvSpPr>
        <p:spPr>
          <a:xfrm>
            <a:off x="279250" y="298887"/>
            <a:ext cx="7772400" cy="1046400"/>
          </a:xfrm>
          <a:prstGeom prst="rect">
            <a:avLst/>
          </a:prstGeom>
        </p:spPr>
        <p:txBody>
          <a:bodyPr lIns="91425" tIns="91425" rIns="91425" bIns="91425" anchor="t" anchorCtr="0">
            <a:noAutofit/>
          </a:bodyPr>
          <a:lstStyle/>
          <a:p>
            <a:pPr lvl="0" algn="l" rtl="0">
              <a:spcBef>
                <a:spcPts val="0"/>
              </a:spcBef>
              <a:buNone/>
            </a:pPr>
            <a:r>
              <a:rPr lang="en" sz="4200">
                <a:solidFill>
                  <a:srgbClr val="000000"/>
                </a:solidFill>
                <a:latin typeface="Droid Serif"/>
                <a:ea typeface="Droid Serif"/>
                <a:cs typeface="Droid Serif"/>
                <a:sym typeface="Droid Serif"/>
              </a:rPr>
              <a:t>"Algorithm"</a:t>
            </a:r>
          </a:p>
        </p:txBody>
      </p:sp>
      <p:sp>
        <p:nvSpPr>
          <p:cNvPr id="612" name="Shape 612"/>
          <p:cNvSpPr txBox="1"/>
          <p:nvPr/>
        </p:nvSpPr>
        <p:spPr>
          <a:xfrm>
            <a:off x="4550325" y="1345287"/>
            <a:ext cx="3911700" cy="855899"/>
          </a:xfrm>
          <a:prstGeom prst="rect">
            <a:avLst/>
          </a:prstGeom>
          <a:noFill/>
        </p:spPr>
        <p:txBody>
          <a:bodyPr lIns="91425" tIns="91425" rIns="91425" bIns="91425" anchor="t" anchorCtr="0">
            <a:noAutofit/>
          </a:bodyPr>
          <a:lstStyle/>
          <a:p>
            <a:pPr algn="ctr">
              <a:spcBef>
                <a:spcPts val="0"/>
              </a:spcBef>
              <a:buNone/>
            </a:pPr>
            <a:r>
              <a:rPr lang="en" sz="2400">
                <a:latin typeface="Droid Serif"/>
                <a:ea typeface="Droid Serif"/>
                <a:cs typeface="Droid Serif"/>
                <a:sym typeface="Droid Serif"/>
              </a:rPr>
              <a:t>An algorithm is a </a:t>
            </a:r>
            <a:r>
              <a:rPr lang="en" sz="2400" b="1" i="1">
                <a:solidFill>
                  <a:srgbClr val="85200C"/>
                </a:solidFill>
                <a:latin typeface="Droid Serif"/>
                <a:ea typeface="Droid Serif"/>
                <a:cs typeface="Droid Serif"/>
                <a:sym typeface="Droid Serif"/>
              </a:rPr>
              <a:t>process</a:t>
            </a:r>
            <a:r>
              <a:rPr lang="en" sz="2400">
                <a:latin typeface="Droid Serif"/>
                <a:ea typeface="Droid Serif"/>
                <a:cs typeface="Droid Serif"/>
                <a:sym typeface="Droid Serif"/>
              </a:rPr>
              <a:t> for solving problems.</a:t>
            </a:r>
          </a:p>
        </p:txBody>
      </p:sp>
      <p:sp>
        <p:nvSpPr>
          <p:cNvPr id="613" name="Shape 613"/>
          <p:cNvSpPr txBox="1"/>
          <p:nvPr/>
        </p:nvSpPr>
        <p:spPr>
          <a:xfrm>
            <a:off x="4741275" y="3582950"/>
            <a:ext cx="3529799" cy="935400"/>
          </a:xfrm>
          <a:prstGeom prst="rect">
            <a:avLst/>
          </a:prstGeom>
          <a:noFill/>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Simply put, algorithms are what CS is about.</a:t>
            </a:r>
          </a:p>
        </p:txBody>
      </p:sp>
      <p:pic>
        <p:nvPicPr>
          <p:cNvPr id="614" name="Shape 614"/>
          <p:cNvPicPr preferRelativeResize="0"/>
          <p:nvPr/>
        </p:nvPicPr>
        <p:blipFill>
          <a:blip r:embed="rId3"/>
          <a:stretch>
            <a:fillRect/>
          </a:stretch>
        </p:blipFill>
        <p:spPr>
          <a:xfrm>
            <a:off x="630125" y="1345287"/>
            <a:ext cx="3428211" cy="5214299"/>
          </a:xfrm>
          <a:prstGeom prst="rect">
            <a:avLst/>
          </a:prstGeom>
          <a:noFill/>
          <a:ln>
            <a:noFill/>
          </a:ln>
        </p:spPr>
      </p:pic>
    </p:spTree>
    <p:extLst>
      <p:ext uri="{BB962C8B-B14F-4D97-AF65-F5344CB8AC3E}">
        <p14:creationId xmlns:p14="http://schemas.microsoft.com/office/powerpoint/2010/main" val="2542595461"/>
      </p:ext>
    </p:extLst>
  </p:cSld>
  <p:clrMapOvr>
    <a:masterClrMapping/>
  </p:clrMapOvr>
  <p:transitio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subTitle" idx="1"/>
          </p:nvPr>
        </p:nvSpPr>
        <p:spPr>
          <a:xfrm>
            <a:off x="279250" y="298887"/>
            <a:ext cx="7772400" cy="1046400"/>
          </a:xfrm>
          <a:prstGeom prst="rect">
            <a:avLst/>
          </a:prstGeom>
        </p:spPr>
        <p:txBody>
          <a:bodyPr lIns="91425" tIns="91425" rIns="91425" bIns="91425" anchor="t" anchorCtr="0">
            <a:noAutofit/>
          </a:bodyPr>
          <a:lstStyle/>
          <a:p>
            <a:pPr lvl="0" algn="l" rtl="0">
              <a:spcBef>
                <a:spcPts val="0"/>
              </a:spcBef>
              <a:buNone/>
            </a:pPr>
            <a:r>
              <a:rPr lang="en" sz="4200">
                <a:solidFill>
                  <a:srgbClr val="000000"/>
                </a:solidFill>
                <a:latin typeface="Droid Serif"/>
                <a:ea typeface="Droid Serif"/>
                <a:cs typeface="Droid Serif"/>
                <a:sym typeface="Droid Serif"/>
              </a:rPr>
              <a:t>"Algorithm"</a:t>
            </a:r>
          </a:p>
        </p:txBody>
      </p:sp>
      <p:pic>
        <p:nvPicPr>
          <p:cNvPr id="620" name="Shape 620"/>
          <p:cNvPicPr preferRelativeResize="0"/>
          <p:nvPr/>
        </p:nvPicPr>
        <p:blipFill>
          <a:blip r:embed="rId3"/>
          <a:stretch>
            <a:fillRect/>
          </a:stretch>
        </p:blipFill>
        <p:spPr>
          <a:xfrm>
            <a:off x="630125" y="1345287"/>
            <a:ext cx="3428211" cy="5214299"/>
          </a:xfrm>
          <a:prstGeom prst="rect">
            <a:avLst/>
          </a:prstGeom>
          <a:noFill/>
          <a:ln>
            <a:noFill/>
          </a:ln>
        </p:spPr>
      </p:pic>
      <p:sp>
        <p:nvSpPr>
          <p:cNvPr id="621" name="Shape 621"/>
          <p:cNvSpPr txBox="1"/>
          <p:nvPr/>
        </p:nvSpPr>
        <p:spPr>
          <a:xfrm>
            <a:off x="4550325" y="659487"/>
            <a:ext cx="3911700" cy="855899"/>
          </a:xfrm>
          <a:prstGeom prst="rect">
            <a:avLst/>
          </a:prstGeom>
          <a:noFill/>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An algorithm is a </a:t>
            </a:r>
            <a:r>
              <a:rPr lang="en" sz="2400" b="1" i="1">
                <a:solidFill>
                  <a:srgbClr val="85200C"/>
                </a:solidFill>
                <a:latin typeface="Droid Serif"/>
                <a:ea typeface="Droid Serif"/>
                <a:cs typeface="Droid Serif"/>
                <a:sym typeface="Droid Serif"/>
              </a:rPr>
              <a:t>process</a:t>
            </a:r>
            <a:r>
              <a:rPr lang="en" sz="2400">
                <a:latin typeface="Droid Serif"/>
                <a:ea typeface="Droid Serif"/>
                <a:cs typeface="Droid Serif"/>
                <a:sym typeface="Droid Serif"/>
              </a:rPr>
              <a:t> for solving problems.</a:t>
            </a:r>
          </a:p>
        </p:txBody>
      </p:sp>
      <p:sp>
        <p:nvSpPr>
          <p:cNvPr id="622" name="Shape 622"/>
          <p:cNvSpPr txBox="1"/>
          <p:nvPr/>
        </p:nvSpPr>
        <p:spPr>
          <a:xfrm>
            <a:off x="4359375" y="2082637"/>
            <a:ext cx="4594799" cy="40050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The Nine Algorithms/Chapters:</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(1) Ideas Computers Use Every Day</a:t>
            </a:r>
          </a:p>
          <a:p>
            <a:pPr lvl="0" rtl="0">
              <a:spcBef>
                <a:spcPts val="0"/>
              </a:spcBef>
              <a:buNone/>
            </a:pPr>
            <a:r>
              <a:rPr lang="en" b="1">
                <a:solidFill>
                  <a:srgbClr val="CC0000"/>
                </a:solidFill>
                <a:latin typeface="Droid Serif"/>
                <a:ea typeface="Droid Serif"/>
                <a:cs typeface="Droid Serif"/>
                <a:sym typeface="Droid Serif"/>
              </a:rPr>
              <a:t>(2) Search Engine Indexing: Finding Needles in the World's Biggest Haystack </a:t>
            </a:r>
          </a:p>
          <a:p>
            <a:pPr lvl="0" rtl="0">
              <a:spcBef>
                <a:spcPts val="0"/>
              </a:spcBef>
              <a:buNone/>
            </a:pPr>
            <a:r>
              <a:rPr lang="en" b="1">
                <a:solidFill>
                  <a:srgbClr val="0000FF"/>
                </a:solidFill>
                <a:latin typeface="Droid Serif"/>
                <a:ea typeface="Droid Serif"/>
                <a:cs typeface="Droid Serif"/>
                <a:sym typeface="Droid Serif"/>
              </a:rPr>
              <a:t>(3) PageRank: The algorithm that made Google</a:t>
            </a:r>
          </a:p>
          <a:p>
            <a:pPr lvl="0" rtl="0">
              <a:spcBef>
                <a:spcPts val="0"/>
              </a:spcBef>
              <a:buNone/>
            </a:pPr>
            <a:r>
              <a:rPr lang="en">
                <a:latin typeface="Droid Serif"/>
                <a:ea typeface="Droid Serif"/>
                <a:cs typeface="Droid Serif"/>
                <a:sym typeface="Droid Serif"/>
              </a:rPr>
              <a:t>(4) Public Key Cryptography: Secrets on a Postcard</a:t>
            </a:r>
          </a:p>
          <a:p>
            <a:pPr lvl="0" rtl="0">
              <a:spcBef>
                <a:spcPts val="0"/>
              </a:spcBef>
              <a:buNone/>
            </a:pPr>
            <a:r>
              <a:rPr lang="en">
                <a:latin typeface="Droid Serif"/>
                <a:ea typeface="Droid Serif"/>
                <a:cs typeface="Droid Serif"/>
                <a:sym typeface="Droid Serif"/>
              </a:rPr>
              <a:t>(5) Error-Correcting Codes: Mistakes That Fix Themselves</a:t>
            </a:r>
          </a:p>
          <a:p>
            <a:pPr lvl="0" rtl="0">
              <a:spcBef>
                <a:spcPts val="0"/>
              </a:spcBef>
              <a:buNone/>
            </a:pPr>
            <a:r>
              <a:rPr lang="en">
                <a:latin typeface="Droid Serif"/>
                <a:ea typeface="Droid Serif"/>
                <a:cs typeface="Droid Serif"/>
                <a:sym typeface="Droid Serif"/>
              </a:rPr>
              <a:t>(6) Pattern Recognition: Learning from Experience</a:t>
            </a:r>
          </a:p>
          <a:p>
            <a:pPr lvl="0" rtl="0">
              <a:spcBef>
                <a:spcPts val="0"/>
              </a:spcBef>
              <a:buNone/>
            </a:pPr>
            <a:r>
              <a:rPr lang="en">
                <a:latin typeface="Droid Serif"/>
                <a:ea typeface="Droid Serif"/>
                <a:cs typeface="Droid Serif"/>
                <a:sym typeface="Droid Serif"/>
              </a:rPr>
              <a:t>(7) Data Compression: Something for Nothing</a:t>
            </a:r>
          </a:p>
          <a:p>
            <a:pPr lvl="0" rtl="0">
              <a:spcBef>
                <a:spcPts val="0"/>
              </a:spcBef>
              <a:buNone/>
            </a:pPr>
            <a:r>
              <a:rPr lang="en">
                <a:latin typeface="Droid Serif"/>
                <a:ea typeface="Droid Serif"/>
                <a:cs typeface="Droid Serif"/>
                <a:sym typeface="Droid Serif"/>
              </a:rPr>
              <a:t>(8) Databases: The Quest for Consistency </a:t>
            </a:r>
          </a:p>
          <a:p>
            <a:pPr lvl="0" rtl="0">
              <a:spcBef>
                <a:spcPts val="0"/>
              </a:spcBef>
              <a:buNone/>
            </a:pPr>
            <a:r>
              <a:rPr lang="en">
                <a:latin typeface="Droid Serif"/>
                <a:ea typeface="Droid Serif"/>
                <a:cs typeface="Droid Serif"/>
                <a:sym typeface="Droid Serif"/>
              </a:rPr>
              <a:t>(9)  Digital Signatures: Who </a:t>
            </a:r>
            <a:r>
              <a:rPr lang="en" i="1">
                <a:latin typeface="Droid Serif"/>
                <a:ea typeface="Droid Serif"/>
                <a:cs typeface="Droid Serif"/>
                <a:sym typeface="Droid Serif"/>
              </a:rPr>
              <a:t>Really</a:t>
            </a:r>
            <a:r>
              <a:rPr lang="en">
                <a:latin typeface="Droid Serif"/>
                <a:ea typeface="Droid Serif"/>
                <a:cs typeface="Droid Serif"/>
                <a:sym typeface="Droid Serif"/>
              </a:rPr>
              <a:t> Wrote This Software?</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(10)  What Is Computable?</a:t>
            </a:r>
          </a:p>
          <a:p>
            <a:pPr lvl="0" rtl="0">
              <a:spcBef>
                <a:spcPts val="0"/>
              </a:spcBef>
              <a:buNone/>
            </a:pPr>
            <a:r>
              <a:rPr lang="en">
                <a:latin typeface="Droid Serif"/>
                <a:ea typeface="Droid Serif"/>
                <a:cs typeface="Droid Serif"/>
                <a:sym typeface="Droid Serif"/>
              </a:rPr>
              <a:t>(11)  Conclusion: More Genius at Your Fingertips?</a:t>
            </a:r>
          </a:p>
        </p:txBody>
      </p:sp>
    </p:spTree>
    <p:extLst>
      <p:ext uri="{BB962C8B-B14F-4D97-AF65-F5344CB8AC3E}">
        <p14:creationId xmlns:p14="http://schemas.microsoft.com/office/powerpoint/2010/main" val="1133603404"/>
      </p:ext>
    </p:extLst>
  </p:cSld>
  <p:clrMapOvr>
    <a:masterClrMapping/>
  </p:clrMapOvr>
  <p:transitio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subTitle" idx="1"/>
          </p:nvPr>
        </p:nvSpPr>
        <p:spPr>
          <a:xfrm>
            <a:off x="279250" y="298887"/>
            <a:ext cx="7772400" cy="1046400"/>
          </a:xfrm>
          <a:prstGeom prst="rect">
            <a:avLst/>
          </a:prstGeom>
        </p:spPr>
        <p:txBody>
          <a:bodyPr lIns="91425" tIns="91425" rIns="91425" bIns="91425" anchor="t" anchorCtr="0">
            <a:noAutofit/>
          </a:bodyPr>
          <a:lstStyle/>
          <a:p>
            <a:pPr lvl="0" algn="l" rtl="0">
              <a:spcBef>
                <a:spcPts val="0"/>
              </a:spcBef>
              <a:buNone/>
            </a:pPr>
            <a:r>
              <a:rPr lang="en" sz="4200">
                <a:solidFill>
                  <a:srgbClr val="000000"/>
                </a:solidFill>
                <a:latin typeface="Droid Serif"/>
                <a:ea typeface="Droid Serif"/>
                <a:cs typeface="Droid Serif"/>
                <a:sym typeface="Droid Serif"/>
              </a:rPr>
              <a:t>"Algorithm"</a:t>
            </a:r>
          </a:p>
        </p:txBody>
      </p:sp>
      <p:pic>
        <p:nvPicPr>
          <p:cNvPr id="628" name="Shape 628"/>
          <p:cNvPicPr preferRelativeResize="0"/>
          <p:nvPr/>
        </p:nvPicPr>
        <p:blipFill>
          <a:blip r:embed="rId3"/>
          <a:stretch>
            <a:fillRect/>
          </a:stretch>
        </p:blipFill>
        <p:spPr>
          <a:xfrm>
            <a:off x="630125" y="1345287"/>
            <a:ext cx="3428211" cy="5214299"/>
          </a:xfrm>
          <a:prstGeom prst="rect">
            <a:avLst/>
          </a:prstGeom>
          <a:noFill/>
          <a:ln>
            <a:noFill/>
          </a:ln>
        </p:spPr>
      </p:pic>
      <p:sp>
        <p:nvSpPr>
          <p:cNvPr id="629" name="Shape 629"/>
          <p:cNvSpPr txBox="1"/>
          <p:nvPr/>
        </p:nvSpPr>
        <p:spPr>
          <a:xfrm>
            <a:off x="4550325" y="659487"/>
            <a:ext cx="3911700" cy="855899"/>
          </a:xfrm>
          <a:prstGeom prst="rect">
            <a:avLst/>
          </a:prstGeom>
          <a:noFill/>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An algorithm is a </a:t>
            </a:r>
            <a:r>
              <a:rPr lang="en" sz="2400" b="1" i="1">
                <a:solidFill>
                  <a:srgbClr val="85200C"/>
                </a:solidFill>
                <a:latin typeface="Droid Serif"/>
                <a:ea typeface="Droid Serif"/>
                <a:cs typeface="Droid Serif"/>
                <a:sym typeface="Droid Serif"/>
              </a:rPr>
              <a:t>process</a:t>
            </a:r>
            <a:r>
              <a:rPr lang="en" sz="2400">
                <a:latin typeface="Droid Serif"/>
                <a:ea typeface="Droid Serif"/>
                <a:cs typeface="Droid Serif"/>
                <a:sym typeface="Droid Serif"/>
              </a:rPr>
              <a:t> for solving problems.</a:t>
            </a:r>
          </a:p>
        </p:txBody>
      </p:sp>
      <p:sp>
        <p:nvSpPr>
          <p:cNvPr id="630" name="Shape 630"/>
          <p:cNvSpPr txBox="1"/>
          <p:nvPr/>
        </p:nvSpPr>
        <p:spPr>
          <a:xfrm>
            <a:off x="4359375" y="2082637"/>
            <a:ext cx="4594799" cy="40050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The Nine Algorithms/Chapters:</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(1) Ideas Computers Use Every Day</a:t>
            </a:r>
          </a:p>
          <a:p>
            <a:pPr lvl="0" rtl="0">
              <a:spcBef>
                <a:spcPts val="0"/>
              </a:spcBef>
              <a:buNone/>
            </a:pPr>
            <a:r>
              <a:rPr lang="en" b="1">
                <a:solidFill>
                  <a:srgbClr val="CC0000"/>
                </a:solidFill>
                <a:latin typeface="Droid Serif"/>
                <a:ea typeface="Droid Serif"/>
                <a:cs typeface="Droid Serif"/>
                <a:sym typeface="Droid Serif"/>
              </a:rPr>
              <a:t>(2) Search Engine Indexing: Finding Needles in the World's Biggest Haystack </a:t>
            </a:r>
          </a:p>
          <a:p>
            <a:pPr lvl="0" rtl="0">
              <a:spcBef>
                <a:spcPts val="0"/>
              </a:spcBef>
              <a:buNone/>
            </a:pPr>
            <a:r>
              <a:rPr lang="en" b="1">
                <a:solidFill>
                  <a:srgbClr val="0000FF"/>
                </a:solidFill>
                <a:latin typeface="Droid Serif"/>
                <a:ea typeface="Droid Serif"/>
                <a:cs typeface="Droid Serif"/>
                <a:sym typeface="Droid Serif"/>
              </a:rPr>
              <a:t>(3) PageRank: The algorithm that made Google</a:t>
            </a:r>
          </a:p>
          <a:p>
            <a:pPr lvl="0" rtl="0">
              <a:spcBef>
                <a:spcPts val="0"/>
              </a:spcBef>
              <a:buNone/>
            </a:pPr>
            <a:r>
              <a:rPr lang="en">
                <a:latin typeface="Droid Serif"/>
                <a:ea typeface="Droid Serif"/>
                <a:cs typeface="Droid Serif"/>
                <a:sym typeface="Droid Serif"/>
              </a:rPr>
              <a:t>(4) Public Key Cryptography: Secrets on a Postcard</a:t>
            </a:r>
          </a:p>
          <a:p>
            <a:pPr lvl="0" rtl="0">
              <a:spcBef>
                <a:spcPts val="0"/>
              </a:spcBef>
              <a:buNone/>
            </a:pPr>
            <a:r>
              <a:rPr lang="en">
                <a:latin typeface="Droid Serif"/>
                <a:ea typeface="Droid Serif"/>
                <a:cs typeface="Droid Serif"/>
                <a:sym typeface="Droid Serif"/>
              </a:rPr>
              <a:t>(5) Error-Correcting Codes: Mistakes That Fix Themselves</a:t>
            </a:r>
          </a:p>
          <a:p>
            <a:pPr lvl="0" rtl="0">
              <a:spcBef>
                <a:spcPts val="0"/>
              </a:spcBef>
              <a:buNone/>
            </a:pPr>
            <a:r>
              <a:rPr lang="en">
                <a:latin typeface="Droid Serif"/>
                <a:ea typeface="Droid Serif"/>
                <a:cs typeface="Droid Serif"/>
                <a:sym typeface="Droid Serif"/>
              </a:rPr>
              <a:t>(6) Pattern Recognition: Learning from Experience</a:t>
            </a:r>
          </a:p>
          <a:p>
            <a:pPr lvl="0" rtl="0">
              <a:spcBef>
                <a:spcPts val="0"/>
              </a:spcBef>
              <a:buNone/>
            </a:pPr>
            <a:r>
              <a:rPr lang="en">
                <a:latin typeface="Droid Serif"/>
                <a:ea typeface="Droid Serif"/>
                <a:cs typeface="Droid Serif"/>
                <a:sym typeface="Droid Serif"/>
              </a:rPr>
              <a:t>(7) Data Compression: Something for Nothing</a:t>
            </a:r>
          </a:p>
          <a:p>
            <a:pPr lvl="0" rtl="0">
              <a:spcBef>
                <a:spcPts val="0"/>
              </a:spcBef>
              <a:buNone/>
            </a:pPr>
            <a:r>
              <a:rPr lang="en">
                <a:latin typeface="Droid Serif"/>
                <a:ea typeface="Droid Serif"/>
                <a:cs typeface="Droid Serif"/>
                <a:sym typeface="Droid Serif"/>
              </a:rPr>
              <a:t>(8) Databases: The Quest for Consistency </a:t>
            </a:r>
          </a:p>
          <a:p>
            <a:pPr lvl="0" rtl="0">
              <a:spcBef>
                <a:spcPts val="0"/>
              </a:spcBef>
              <a:buNone/>
            </a:pPr>
            <a:r>
              <a:rPr lang="en">
                <a:latin typeface="Droid Serif"/>
                <a:ea typeface="Droid Serif"/>
                <a:cs typeface="Droid Serif"/>
                <a:sym typeface="Droid Serif"/>
              </a:rPr>
              <a:t>(9)  Digital Signatures: Who </a:t>
            </a:r>
            <a:r>
              <a:rPr lang="en" i="1">
                <a:latin typeface="Droid Serif"/>
                <a:ea typeface="Droid Serif"/>
                <a:cs typeface="Droid Serif"/>
                <a:sym typeface="Droid Serif"/>
              </a:rPr>
              <a:t>Really</a:t>
            </a:r>
            <a:r>
              <a:rPr lang="en">
                <a:latin typeface="Droid Serif"/>
                <a:ea typeface="Droid Serif"/>
                <a:cs typeface="Droid Serif"/>
                <a:sym typeface="Droid Serif"/>
              </a:rPr>
              <a:t> Wrote This Software?</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(10)  What Is Computable?</a:t>
            </a:r>
          </a:p>
          <a:p>
            <a:pPr lvl="0" rtl="0">
              <a:spcBef>
                <a:spcPts val="0"/>
              </a:spcBef>
              <a:buNone/>
            </a:pPr>
            <a:r>
              <a:rPr lang="en">
                <a:latin typeface="Droid Serif"/>
                <a:ea typeface="Droid Serif"/>
                <a:cs typeface="Droid Serif"/>
                <a:sym typeface="Droid Serif"/>
              </a:rPr>
              <a:t>(11)  Conclusion: More Genius at Your Fingertips?</a:t>
            </a:r>
          </a:p>
        </p:txBody>
      </p:sp>
      <p:sp>
        <p:nvSpPr>
          <p:cNvPr id="631" name="Shape 631"/>
          <p:cNvSpPr txBox="1"/>
          <p:nvPr/>
        </p:nvSpPr>
        <p:spPr>
          <a:xfrm rot="-684786">
            <a:off x="4861347" y="3871126"/>
            <a:ext cx="3136725" cy="85598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4200">
                <a:solidFill>
                  <a:srgbClr val="0000FF"/>
                </a:solidFill>
                <a:latin typeface="Droid Serif"/>
                <a:ea typeface="Droid Serif"/>
                <a:cs typeface="Droid Serif"/>
                <a:sym typeface="Droid Serif"/>
              </a:rPr>
              <a:t>Searching</a:t>
            </a:r>
          </a:p>
        </p:txBody>
      </p:sp>
      <p:sp>
        <p:nvSpPr>
          <p:cNvPr id="632" name="Shape 632"/>
          <p:cNvSpPr txBox="1"/>
          <p:nvPr/>
        </p:nvSpPr>
        <p:spPr>
          <a:xfrm rot="-684786">
            <a:off x="5633347" y="1866301"/>
            <a:ext cx="3136725" cy="85598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4200">
                <a:solidFill>
                  <a:srgbClr val="85200C"/>
                </a:solidFill>
                <a:latin typeface="Droid Serif"/>
                <a:ea typeface="Droid Serif"/>
                <a:cs typeface="Droid Serif"/>
                <a:sym typeface="Droid Serif"/>
              </a:rPr>
              <a:t>Sorting</a:t>
            </a:r>
          </a:p>
        </p:txBody>
      </p:sp>
    </p:spTree>
    <p:extLst>
      <p:ext uri="{BB962C8B-B14F-4D97-AF65-F5344CB8AC3E}">
        <p14:creationId xmlns:p14="http://schemas.microsoft.com/office/powerpoint/2010/main" val="1797725720"/>
      </p:ext>
    </p:extLst>
  </p:cSld>
  <p:clrMapOvr>
    <a:masterClrMapping/>
  </p:clrMapOvr>
  <p:transitio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274319" y="184069"/>
            <a:ext cx="8595299" cy="822900"/>
          </a:xfrm>
          <a:prstGeom prst="rect">
            <a:avLst/>
          </a:prstGeom>
        </p:spPr>
        <p:txBody>
          <a:bodyPr lIns="91425" tIns="91425" rIns="91425" bIns="91425" anchor="t" anchorCtr="0">
            <a:noAutofit/>
          </a:bodyPr>
          <a:lstStyle/>
          <a:p>
            <a:pPr lvl="0" rtl="0">
              <a:spcBef>
                <a:spcPts val="0"/>
              </a:spcBef>
              <a:buNone/>
            </a:pPr>
            <a:r>
              <a:rPr lang="en" sz="4266">
                <a:solidFill>
                  <a:srgbClr val="000000"/>
                </a:solidFill>
                <a:latin typeface="Droid Serif"/>
                <a:ea typeface="Droid Serif"/>
                <a:cs typeface="Droid Serif"/>
                <a:sym typeface="Droid Serif"/>
              </a:rPr>
              <a:t>Searching</a:t>
            </a:r>
            <a:r>
              <a:rPr lang="en" sz="4266">
                <a:latin typeface="Droid Serif"/>
                <a:ea typeface="Droid Serif"/>
                <a:cs typeface="Droid Serif"/>
                <a:sym typeface="Droid Serif"/>
              </a:rPr>
              <a:t>...</a:t>
            </a:r>
          </a:p>
        </p:txBody>
      </p:sp>
      <p:sp>
        <p:nvSpPr>
          <p:cNvPr id="638" name="Shape 638"/>
          <p:cNvSpPr/>
          <p:nvPr/>
        </p:nvSpPr>
        <p:spPr>
          <a:xfrm rot="-5400000">
            <a:off x="821823" y="1808209"/>
            <a:ext cx="3545083" cy="3365708"/>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9" name="Shape 639"/>
          <p:cNvSpPr/>
          <p:nvPr/>
        </p:nvSpPr>
        <p:spPr>
          <a:xfrm>
            <a:off x="1208484" y="1998396"/>
            <a:ext cx="3068733" cy="2985333"/>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40" name="Shape 640"/>
          <p:cNvCxnSpPr/>
          <p:nvPr/>
        </p:nvCxnSpPr>
        <p:spPr>
          <a:xfrm>
            <a:off x="1208484" y="2558146"/>
            <a:ext cx="3068733" cy="0"/>
          </a:xfrm>
          <a:prstGeom prst="straightConnector1">
            <a:avLst/>
          </a:prstGeom>
          <a:noFill/>
          <a:ln w="19050" cap="flat">
            <a:solidFill>
              <a:srgbClr val="000000"/>
            </a:solidFill>
            <a:prstDash val="solid"/>
            <a:round/>
            <a:headEnd type="none" w="lg" len="lg"/>
            <a:tailEnd type="none" w="lg" len="lg"/>
          </a:ln>
        </p:spPr>
      </p:cxnSp>
      <p:cxnSp>
        <p:nvCxnSpPr>
          <p:cNvPr id="642" name="Shape 642"/>
          <p:cNvCxnSpPr/>
          <p:nvPr/>
        </p:nvCxnSpPr>
        <p:spPr>
          <a:xfrm>
            <a:off x="1208484" y="2278271"/>
            <a:ext cx="3068733" cy="0"/>
          </a:xfrm>
          <a:prstGeom prst="straightConnector1">
            <a:avLst/>
          </a:prstGeom>
          <a:noFill/>
          <a:ln w="19050" cap="flat">
            <a:solidFill>
              <a:srgbClr val="000000"/>
            </a:solidFill>
            <a:prstDash val="solid"/>
            <a:round/>
            <a:headEnd type="none" w="lg" len="lg"/>
            <a:tailEnd type="none" w="lg" len="lg"/>
          </a:ln>
        </p:spPr>
      </p:cxnSp>
      <p:cxnSp>
        <p:nvCxnSpPr>
          <p:cNvPr id="643" name="Shape 643"/>
          <p:cNvCxnSpPr/>
          <p:nvPr/>
        </p:nvCxnSpPr>
        <p:spPr>
          <a:xfrm>
            <a:off x="1208484" y="2184980"/>
            <a:ext cx="3068733" cy="0"/>
          </a:xfrm>
          <a:prstGeom prst="straightConnector1">
            <a:avLst/>
          </a:prstGeom>
          <a:noFill/>
          <a:ln w="19050" cap="flat">
            <a:solidFill>
              <a:srgbClr val="000000"/>
            </a:solidFill>
            <a:prstDash val="solid"/>
            <a:round/>
            <a:headEnd type="none" w="lg" len="lg"/>
            <a:tailEnd type="none" w="lg" len="lg"/>
          </a:ln>
        </p:spPr>
      </p:cxnSp>
      <p:cxnSp>
        <p:nvCxnSpPr>
          <p:cNvPr id="644" name="Shape 644"/>
          <p:cNvCxnSpPr/>
          <p:nvPr/>
        </p:nvCxnSpPr>
        <p:spPr>
          <a:xfrm>
            <a:off x="1208484" y="2091688"/>
            <a:ext cx="3068733" cy="0"/>
          </a:xfrm>
          <a:prstGeom prst="straightConnector1">
            <a:avLst/>
          </a:prstGeom>
          <a:noFill/>
          <a:ln w="19050" cap="flat">
            <a:solidFill>
              <a:srgbClr val="000000"/>
            </a:solidFill>
            <a:prstDash val="solid"/>
            <a:round/>
            <a:headEnd type="none" w="lg" len="lg"/>
            <a:tailEnd type="none" w="lg" len="lg"/>
          </a:ln>
        </p:spPr>
      </p:cxnSp>
      <p:cxnSp>
        <p:nvCxnSpPr>
          <p:cNvPr id="645" name="Shape 645"/>
          <p:cNvCxnSpPr/>
          <p:nvPr/>
        </p:nvCxnSpPr>
        <p:spPr>
          <a:xfrm>
            <a:off x="1208484" y="2464855"/>
            <a:ext cx="3068733" cy="0"/>
          </a:xfrm>
          <a:prstGeom prst="straightConnector1">
            <a:avLst/>
          </a:prstGeom>
          <a:noFill/>
          <a:ln w="19050" cap="flat">
            <a:solidFill>
              <a:srgbClr val="000000"/>
            </a:solidFill>
            <a:prstDash val="solid"/>
            <a:round/>
            <a:headEnd type="none" w="lg" len="lg"/>
            <a:tailEnd type="none" w="lg" len="lg"/>
          </a:ln>
        </p:spPr>
      </p:cxnSp>
      <p:cxnSp>
        <p:nvCxnSpPr>
          <p:cNvPr id="646" name="Shape 646"/>
          <p:cNvCxnSpPr/>
          <p:nvPr/>
        </p:nvCxnSpPr>
        <p:spPr>
          <a:xfrm>
            <a:off x="1208484" y="2651438"/>
            <a:ext cx="3068733" cy="0"/>
          </a:xfrm>
          <a:prstGeom prst="straightConnector1">
            <a:avLst/>
          </a:prstGeom>
          <a:noFill/>
          <a:ln w="19050" cap="flat">
            <a:solidFill>
              <a:srgbClr val="000000"/>
            </a:solidFill>
            <a:prstDash val="solid"/>
            <a:round/>
            <a:headEnd type="none" w="lg" len="lg"/>
            <a:tailEnd type="none" w="lg" len="lg"/>
          </a:ln>
        </p:spPr>
      </p:cxnSp>
      <p:cxnSp>
        <p:nvCxnSpPr>
          <p:cNvPr id="647" name="Shape 647"/>
          <p:cNvCxnSpPr/>
          <p:nvPr/>
        </p:nvCxnSpPr>
        <p:spPr>
          <a:xfrm>
            <a:off x="1208484" y="2744730"/>
            <a:ext cx="3068733" cy="0"/>
          </a:xfrm>
          <a:prstGeom prst="straightConnector1">
            <a:avLst/>
          </a:prstGeom>
          <a:noFill/>
          <a:ln w="19050" cap="flat">
            <a:solidFill>
              <a:srgbClr val="000000"/>
            </a:solidFill>
            <a:prstDash val="solid"/>
            <a:round/>
            <a:headEnd type="none" w="lg" len="lg"/>
            <a:tailEnd type="none" w="lg" len="lg"/>
          </a:ln>
        </p:spPr>
      </p:cxnSp>
      <p:cxnSp>
        <p:nvCxnSpPr>
          <p:cNvPr id="648" name="Shape 648"/>
          <p:cNvCxnSpPr/>
          <p:nvPr/>
        </p:nvCxnSpPr>
        <p:spPr>
          <a:xfrm rot="10800000">
            <a:off x="1208484" y="2931313"/>
            <a:ext cx="3068733" cy="0"/>
          </a:xfrm>
          <a:prstGeom prst="straightConnector1">
            <a:avLst/>
          </a:prstGeom>
          <a:noFill/>
          <a:ln w="19050" cap="flat">
            <a:solidFill>
              <a:srgbClr val="000000"/>
            </a:solidFill>
            <a:prstDash val="solid"/>
            <a:round/>
            <a:headEnd type="none" w="lg" len="lg"/>
            <a:tailEnd type="none" w="lg" len="lg"/>
          </a:ln>
        </p:spPr>
      </p:cxnSp>
      <p:cxnSp>
        <p:nvCxnSpPr>
          <p:cNvPr id="649" name="Shape 649"/>
          <p:cNvCxnSpPr/>
          <p:nvPr/>
        </p:nvCxnSpPr>
        <p:spPr>
          <a:xfrm>
            <a:off x="1208484" y="3024605"/>
            <a:ext cx="3068733" cy="0"/>
          </a:xfrm>
          <a:prstGeom prst="straightConnector1">
            <a:avLst/>
          </a:prstGeom>
          <a:noFill/>
          <a:ln w="19050" cap="flat">
            <a:solidFill>
              <a:srgbClr val="000000"/>
            </a:solidFill>
            <a:prstDash val="solid"/>
            <a:round/>
            <a:headEnd type="none" w="lg" len="lg"/>
            <a:tailEnd type="none" w="lg" len="lg"/>
          </a:ln>
        </p:spPr>
      </p:cxnSp>
      <p:cxnSp>
        <p:nvCxnSpPr>
          <p:cNvPr id="650" name="Shape 650"/>
          <p:cNvCxnSpPr/>
          <p:nvPr/>
        </p:nvCxnSpPr>
        <p:spPr>
          <a:xfrm rot="10800000">
            <a:off x="1208484" y="3117896"/>
            <a:ext cx="3068733" cy="0"/>
          </a:xfrm>
          <a:prstGeom prst="straightConnector1">
            <a:avLst/>
          </a:prstGeom>
          <a:noFill/>
          <a:ln w="19050" cap="flat">
            <a:solidFill>
              <a:srgbClr val="000000"/>
            </a:solidFill>
            <a:prstDash val="solid"/>
            <a:round/>
            <a:headEnd type="none" w="lg" len="lg"/>
            <a:tailEnd type="none" w="lg" len="lg"/>
          </a:ln>
        </p:spPr>
      </p:cxnSp>
      <p:cxnSp>
        <p:nvCxnSpPr>
          <p:cNvPr id="651" name="Shape 651"/>
          <p:cNvCxnSpPr/>
          <p:nvPr/>
        </p:nvCxnSpPr>
        <p:spPr>
          <a:xfrm rot="10800000">
            <a:off x="1208484" y="3211188"/>
            <a:ext cx="3068733" cy="0"/>
          </a:xfrm>
          <a:prstGeom prst="straightConnector1">
            <a:avLst/>
          </a:prstGeom>
          <a:noFill/>
          <a:ln w="19050" cap="flat">
            <a:solidFill>
              <a:srgbClr val="000000"/>
            </a:solidFill>
            <a:prstDash val="solid"/>
            <a:round/>
            <a:headEnd type="none" w="lg" len="lg"/>
            <a:tailEnd type="none" w="lg" len="lg"/>
          </a:ln>
        </p:spPr>
      </p:cxnSp>
      <p:cxnSp>
        <p:nvCxnSpPr>
          <p:cNvPr id="652" name="Shape 652"/>
          <p:cNvCxnSpPr/>
          <p:nvPr/>
        </p:nvCxnSpPr>
        <p:spPr>
          <a:xfrm rot="10800000">
            <a:off x="1208484" y="3304480"/>
            <a:ext cx="3068733" cy="0"/>
          </a:xfrm>
          <a:prstGeom prst="straightConnector1">
            <a:avLst/>
          </a:prstGeom>
          <a:noFill/>
          <a:ln w="19050" cap="flat">
            <a:solidFill>
              <a:srgbClr val="000000"/>
            </a:solidFill>
            <a:prstDash val="solid"/>
            <a:round/>
            <a:headEnd type="none" w="lg" len="lg"/>
            <a:tailEnd type="none" w="lg" len="lg"/>
          </a:ln>
        </p:spPr>
      </p:cxnSp>
      <p:cxnSp>
        <p:nvCxnSpPr>
          <p:cNvPr id="653" name="Shape 653"/>
          <p:cNvCxnSpPr/>
          <p:nvPr/>
        </p:nvCxnSpPr>
        <p:spPr>
          <a:xfrm rot="10800000">
            <a:off x="1208484" y="3397771"/>
            <a:ext cx="3068733" cy="0"/>
          </a:xfrm>
          <a:prstGeom prst="straightConnector1">
            <a:avLst/>
          </a:prstGeom>
          <a:noFill/>
          <a:ln w="19050" cap="flat">
            <a:solidFill>
              <a:srgbClr val="000000"/>
            </a:solidFill>
            <a:prstDash val="solid"/>
            <a:round/>
            <a:headEnd type="none" w="lg" len="lg"/>
            <a:tailEnd type="none" w="lg" len="lg"/>
          </a:ln>
        </p:spPr>
      </p:cxnSp>
      <p:cxnSp>
        <p:nvCxnSpPr>
          <p:cNvPr id="654" name="Shape 654"/>
          <p:cNvCxnSpPr/>
          <p:nvPr/>
        </p:nvCxnSpPr>
        <p:spPr>
          <a:xfrm rot="10800000">
            <a:off x="1208484" y="3491063"/>
            <a:ext cx="3068733" cy="0"/>
          </a:xfrm>
          <a:prstGeom prst="straightConnector1">
            <a:avLst/>
          </a:prstGeom>
          <a:noFill/>
          <a:ln w="19050" cap="flat">
            <a:solidFill>
              <a:srgbClr val="000000"/>
            </a:solidFill>
            <a:prstDash val="solid"/>
            <a:round/>
            <a:headEnd type="none" w="lg" len="lg"/>
            <a:tailEnd type="none" w="lg" len="lg"/>
          </a:ln>
        </p:spPr>
      </p:cxnSp>
      <p:cxnSp>
        <p:nvCxnSpPr>
          <p:cNvPr id="655" name="Shape 655"/>
          <p:cNvCxnSpPr/>
          <p:nvPr/>
        </p:nvCxnSpPr>
        <p:spPr>
          <a:xfrm rot="10800000">
            <a:off x="1208484" y="3584355"/>
            <a:ext cx="3068733" cy="0"/>
          </a:xfrm>
          <a:prstGeom prst="straightConnector1">
            <a:avLst/>
          </a:prstGeom>
          <a:noFill/>
          <a:ln w="19050" cap="flat">
            <a:solidFill>
              <a:srgbClr val="000000"/>
            </a:solidFill>
            <a:prstDash val="solid"/>
            <a:round/>
            <a:headEnd type="none" w="lg" len="lg"/>
            <a:tailEnd type="none" w="lg" len="lg"/>
          </a:ln>
        </p:spPr>
      </p:cxnSp>
      <p:cxnSp>
        <p:nvCxnSpPr>
          <p:cNvPr id="656" name="Shape 656"/>
          <p:cNvCxnSpPr/>
          <p:nvPr/>
        </p:nvCxnSpPr>
        <p:spPr>
          <a:xfrm rot="10800000">
            <a:off x="1208484" y="4144105"/>
            <a:ext cx="3068733" cy="0"/>
          </a:xfrm>
          <a:prstGeom prst="straightConnector1">
            <a:avLst/>
          </a:prstGeom>
          <a:noFill/>
          <a:ln w="19050" cap="flat">
            <a:solidFill>
              <a:srgbClr val="000000"/>
            </a:solidFill>
            <a:prstDash val="solid"/>
            <a:round/>
            <a:headEnd type="none" w="lg" len="lg"/>
            <a:tailEnd type="none" w="lg" len="lg"/>
          </a:ln>
        </p:spPr>
      </p:cxnSp>
      <p:cxnSp>
        <p:nvCxnSpPr>
          <p:cNvPr id="657" name="Shape 657"/>
          <p:cNvCxnSpPr/>
          <p:nvPr/>
        </p:nvCxnSpPr>
        <p:spPr>
          <a:xfrm rot="10800000">
            <a:off x="1208484" y="3677646"/>
            <a:ext cx="3068733" cy="0"/>
          </a:xfrm>
          <a:prstGeom prst="straightConnector1">
            <a:avLst/>
          </a:prstGeom>
          <a:noFill/>
          <a:ln w="19050" cap="flat">
            <a:solidFill>
              <a:srgbClr val="000000"/>
            </a:solidFill>
            <a:prstDash val="solid"/>
            <a:round/>
            <a:headEnd type="none" w="lg" len="lg"/>
            <a:tailEnd type="none" w="lg" len="lg"/>
          </a:ln>
        </p:spPr>
      </p:cxnSp>
      <p:cxnSp>
        <p:nvCxnSpPr>
          <p:cNvPr id="658" name="Shape 658"/>
          <p:cNvCxnSpPr/>
          <p:nvPr/>
        </p:nvCxnSpPr>
        <p:spPr>
          <a:xfrm rot="10800000">
            <a:off x="1208484" y="4237396"/>
            <a:ext cx="3068733" cy="0"/>
          </a:xfrm>
          <a:prstGeom prst="straightConnector1">
            <a:avLst/>
          </a:prstGeom>
          <a:noFill/>
          <a:ln w="19050" cap="flat">
            <a:solidFill>
              <a:srgbClr val="000000"/>
            </a:solidFill>
            <a:prstDash val="solid"/>
            <a:round/>
            <a:headEnd type="none" w="lg" len="lg"/>
            <a:tailEnd type="none" w="lg" len="lg"/>
          </a:ln>
        </p:spPr>
      </p:cxnSp>
      <p:cxnSp>
        <p:nvCxnSpPr>
          <p:cNvPr id="659" name="Shape 659"/>
          <p:cNvCxnSpPr/>
          <p:nvPr/>
        </p:nvCxnSpPr>
        <p:spPr>
          <a:xfrm rot="10800000">
            <a:off x="1208484" y="3770938"/>
            <a:ext cx="3068733" cy="0"/>
          </a:xfrm>
          <a:prstGeom prst="straightConnector1">
            <a:avLst/>
          </a:prstGeom>
          <a:noFill/>
          <a:ln w="19050" cap="flat">
            <a:solidFill>
              <a:srgbClr val="000000"/>
            </a:solidFill>
            <a:prstDash val="solid"/>
            <a:round/>
            <a:headEnd type="none" w="lg" len="lg"/>
            <a:tailEnd type="none" w="lg" len="lg"/>
          </a:ln>
        </p:spPr>
      </p:cxnSp>
      <p:cxnSp>
        <p:nvCxnSpPr>
          <p:cNvPr id="660" name="Shape 660"/>
          <p:cNvCxnSpPr/>
          <p:nvPr/>
        </p:nvCxnSpPr>
        <p:spPr>
          <a:xfrm rot="10800000">
            <a:off x="1208484" y="3957521"/>
            <a:ext cx="3068733" cy="0"/>
          </a:xfrm>
          <a:prstGeom prst="straightConnector1">
            <a:avLst/>
          </a:prstGeom>
          <a:noFill/>
          <a:ln w="19050" cap="flat">
            <a:solidFill>
              <a:srgbClr val="000000"/>
            </a:solidFill>
            <a:prstDash val="solid"/>
            <a:round/>
            <a:headEnd type="none" w="lg" len="lg"/>
            <a:tailEnd type="none" w="lg" len="lg"/>
          </a:ln>
        </p:spPr>
      </p:cxnSp>
      <p:cxnSp>
        <p:nvCxnSpPr>
          <p:cNvPr id="661" name="Shape 661"/>
          <p:cNvCxnSpPr/>
          <p:nvPr/>
        </p:nvCxnSpPr>
        <p:spPr>
          <a:xfrm rot="10800000">
            <a:off x="1208484" y="4050813"/>
            <a:ext cx="3068733" cy="0"/>
          </a:xfrm>
          <a:prstGeom prst="straightConnector1">
            <a:avLst/>
          </a:prstGeom>
          <a:noFill/>
          <a:ln w="19050" cap="flat">
            <a:solidFill>
              <a:srgbClr val="000000"/>
            </a:solidFill>
            <a:prstDash val="solid"/>
            <a:round/>
            <a:headEnd type="none" w="lg" len="lg"/>
            <a:tailEnd type="none" w="lg" len="lg"/>
          </a:ln>
        </p:spPr>
      </p:cxnSp>
      <p:cxnSp>
        <p:nvCxnSpPr>
          <p:cNvPr id="662" name="Shape 662"/>
          <p:cNvCxnSpPr/>
          <p:nvPr/>
        </p:nvCxnSpPr>
        <p:spPr>
          <a:xfrm rot="10800000">
            <a:off x="1208484" y="3864230"/>
            <a:ext cx="3068733" cy="0"/>
          </a:xfrm>
          <a:prstGeom prst="straightConnector1">
            <a:avLst/>
          </a:prstGeom>
          <a:noFill/>
          <a:ln w="19050" cap="flat">
            <a:solidFill>
              <a:srgbClr val="000000"/>
            </a:solidFill>
            <a:prstDash val="solid"/>
            <a:round/>
            <a:headEnd type="none" w="lg" len="lg"/>
            <a:tailEnd type="none" w="lg" len="lg"/>
          </a:ln>
        </p:spPr>
      </p:cxnSp>
      <p:cxnSp>
        <p:nvCxnSpPr>
          <p:cNvPr id="663" name="Shape 663"/>
          <p:cNvCxnSpPr/>
          <p:nvPr/>
        </p:nvCxnSpPr>
        <p:spPr>
          <a:xfrm>
            <a:off x="1208484" y="2371563"/>
            <a:ext cx="3068733" cy="0"/>
          </a:xfrm>
          <a:prstGeom prst="straightConnector1">
            <a:avLst/>
          </a:prstGeom>
          <a:noFill/>
          <a:ln w="19050" cap="flat">
            <a:solidFill>
              <a:srgbClr val="000000"/>
            </a:solidFill>
            <a:prstDash val="solid"/>
            <a:round/>
            <a:headEnd type="none" w="lg" len="lg"/>
            <a:tailEnd type="none" w="lg" len="lg"/>
          </a:ln>
        </p:spPr>
      </p:cxnSp>
      <p:cxnSp>
        <p:nvCxnSpPr>
          <p:cNvPr id="664" name="Shape 664"/>
          <p:cNvCxnSpPr/>
          <p:nvPr/>
        </p:nvCxnSpPr>
        <p:spPr>
          <a:xfrm>
            <a:off x="1208484" y="4330688"/>
            <a:ext cx="3068733" cy="0"/>
          </a:xfrm>
          <a:prstGeom prst="straightConnector1">
            <a:avLst/>
          </a:prstGeom>
          <a:noFill/>
          <a:ln w="19050" cap="flat">
            <a:solidFill>
              <a:srgbClr val="000000"/>
            </a:solidFill>
            <a:prstDash val="solid"/>
            <a:round/>
            <a:headEnd type="none" w="lg" len="lg"/>
            <a:tailEnd type="none" w="lg" len="lg"/>
          </a:ln>
        </p:spPr>
      </p:cxnSp>
      <p:cxnSp>
        <p:nvCxnSpPr>
          <p:cNvPr id="665" name="Shape 665"/>
          <p:cNvCxnSpPr/>
          <p:nvPr/>
        </p:nvCxnSpPr>
        <p:spPr>
          <a:xfrm>
            <a:off x="1208484" y="4423980"/>
            <a:ext cx="3068733" cy="0"/>
          </a:xfrm>
          <a:prstGeom prst="straightConnector1">
            <a:avLst/>
          </a:prstGeom>
          <a:noFill/>
          <a:ln w="19050" cap="flat">
            <a:solidFill>
              <a:srgbClr val="000000"/>
            </a:solidFill>
            <a:prstDash val="solid"/>
            <a:round/>
            <a:headEnd type="none" w="lg" len="lg"/>
            <a:tailEnd type="none" w="lg" len="lg"/>
          </a:ln>
        </p:spPr>
      </p:cxnSp>
      <p:cxnSp>
        <p:nvCxnSpPr>
          <p:cNvPr id="666" name="Shape 666"/>
          <p:cNvCxnSpPr/>
          <p:nvPr/>
        </p:nvCxnSpPr>
        <p:spPr>
          <a:xfrm rot="10800000">
            <a:off x="1208484" y="4517271"/>
            <a:ext cx="3068733" cy="0"/>
          </a:xfrm>
          <a:prstGeom prst="straightConnector1">
            <a:avLst/>
          </a:prstGeom>
          <a:noFill/>
          <a:ln w="19050" cap="flat">
            <a:solidFill>
              <a:srgbClr val="000000"/>
            </a:solidFill>
            <a:prstDash val="solid"/>
            <a:round/>
            <a:headEnd type="none" w="lg" len="lg"/>
            <a:tailEnd type="none" w="lg" len="lg"/>
          </a:ln>
        </p:spPr>
      </p:cxnSp>
      <p:cxnSp>
        <p:nvCxnSpPr>
          <p:cNvPr id="667" name="Shape 667"/>
          <p:cNvCxnSpPr/>
          <p:nvPr/>
        </p:nvCxnSpPr>
        <p:spPr>
          <a:xfrm>
            <a:off x="1208484" y="4610563"/>
            <a:ext cx="3068733" cy="0"/>
          </a:xfrm>
          <a:prstGeom prst="straightConnector1">
            <a:avLst/>
          </a:prstGeom>
          <a:noFill/>
          <a:ln w="19050" cap="flat">
            <a:solidFill>
              <a:srgbClr val="000000"/>
            </a:solidFill>
            <a:prstDash val="solid"/>
            <a:round/>
            <a:headEnd type="none" w="lg" len="lg"/>
            <a:tailEnd type="none" w="lg" len="lg"/>
          </a:ln>
        </p:spPr>
      </p:cxnSp>
      <p:cxnSp>
        <p:nvCxnSpPr>
          <p:cNvPr id="668" name="Shape 668"/>
          <p:cNvCxnSpPr/>
          <p:nvPr/>
        </p:nvCxnSpPr>
        <p:spPr>
          <a:xfrm rot="10800000">
            <a:off x="1208484" y="4703855"/>
            <a:ext cx="3068733" cy="0"/>
          </a:xfrm>
          <a:prstGeom prst="straightConnector1">
            <a:avLst/>
          </a:prstGeom>
          <a:noFill/>
          <a:ln w="19050" cap="flat">
            <a:solidFill>
              <a:srgbClr val="000000"/>
            </a:solidFill>
            <a:prstDash val="solid"/>
            <a:round/>
            <a:headEnd type="none" w="lg" len="lg"/>
            <a:tailEnd type="none" w="lg" len="lg"/>
          </a:ln>
        </p:spPr>
      </p:cxnSp>
      <p:cxnSp>
        <p:nvCxnSpPr>
          <p:cNvPr id="669" name="Shape 669"/>
          <p:cNvCxnSpPr/>
          <p:nvPr/>
        </p:nvCxnSpPr>
        <p:spPr>
          <a:xfrm>
            <a:off x="1208484" y="4797146"/>
            <a:ext cx="3068733" cy="0"/>
          </a:xfrm>
          <a:prstGeom prst="straightConnector1">
            <a:avLst/>
          </a:prstGeom>
          <a:noFill/>
          <a:ln w="19050" cap="flat">
            <a:solidFill>
              <a:srgbClr val="000000"/>
            </a:solidFill>
            <a:prstDash val="solid"/>
            <a:round/>
            <a:headEnd type="none" w="lg" len="lg"/>
            <a:tailEnd type="none" w="lg" len="lg"/>
          </a:ln>
        </p:spPr>
      </p:cxnSp>
      <p:cxnSp>
        <p:nvCxnSpPr>
          <p:cNvPr id="670" name="Shape 670"/>
          <p:cNvCxnSpPr/>
          <p:nvPr/>
        </p:nvCxnSpPr>
        <p:spPr>
          <a:xfrm rot="10800000">
            <a:off x="1208484" y="4890438"/>
            <a:ext cx="3068733" cy="0"/>
          </a:xfrm>
          <a:prstGeom prst="straightConnector1">
            <a:avLst/>
          </a:prstGeom>
          <a:noFill/>
          <a:ln w="19050" cap="flat">
            <a:solidFill>
              <a:srgbClr val="000000"/>
            </a:solidFill>
            <a:prstDash val="solid"/>
            <a:round/>
            <a:headEnd type="none" w="lg" len="lg"/>
            <a:tailEnd type="none" w="lg" len="lg"/>
          </a:ln>
        </p:spPr>
      </p:cxnSp>
      <p:sp>
        <p:nvSpPr>
          <p:cNvPr id="671" name="Shape 671"/>
          <p:cNvSpPr/>
          <p:nvPr/>
        </p:nvSpPr>
        <p:spPr>
          <a:xfrm>
            <a:off x="1208484" y="3864230"/>
            <a:ext cx="3068733" cy="93291"/>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72" name="Shape 672"/>
          <p:cNvCxnSpPr/>
          <p:nvPr/>
        </p:nvCxnSpPr>
        <p:spPr>
          <a:xfrm>
            <a:off x="1208484" y="2838021"/>
            <a:ext cx="3068733" cy="0"/>
          </a:xfrm>
          <a:prstGeom prst="straightConnector1">
            <a:avLst/>
          </a:prstGeom>
          <a:noFill/>
          <a:ln w="19050" cap="flat">
            <a:solidFill>
              <a:srgbClr val="000000"/>
            </a:solidFill>
            <a:prstDash val="solid"/>
            <a:round/>
            <a:headEnd type="none" w="lg" len="lg"/>
            <a:tailEnd type="none" w="lg" len="lg"/>
          </a:ln>
        </p:spPr>
      </p:cxnSp>
      <p:sp>
        <p:nvSpPr>
          <p:cNvPr id="673" name="Shape 673"/>
          <p:cNvSpPr/>
          <p:nvPr/>
        </p:nvSpPr>
        <p:spPr>
          <a:xfrm rot="-5400000">
            <a:off x="4753743" y="1808209"/>
            <a:ext cx="3545083" cy="3365708"/>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74" name="Shape 674"/>
          <p:cNvSpPr/>
          <p:nvPr/>
        </p:nvSpPr>
        <p:spPr>
          <a:xfrm>
            <a:off x="5140404" y="1998396"/>
            <a:ext cx="3068733" cy="2985333"/>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75" name="Shape 675"/>
          <p:cNvCxnSpPr/>
          <p:nvPr/>
        </p:nvCxnSpPr>
        <p:spPr>
          <a:xfrm>
            <a:off x="5140404" y="2558146"/>
            <a:ext cx="3068733" cy="0"/>
          </a:xfrm>
          <a:prstGeom prst="straightConnector1">
            <a:avLst/>
          </a:prstGeom>
          <a:noFill/>
          <a:ln w="19050" cap="flat">
            <a:solidFill>
              <a:srgbClr val="000000"/>
            </a:solidFill>
            <a:prstDash val="solid"/>
            <a:round/>
            <a:headEnd type="none" w="lg" len="lg"/>
            <a:tailEnd type="none" w="lg" len="lg"/>
          </a:ln>
        </p:spPr>
      </p:cxnSp>
      <p:cxnSp>
        <p:nvCxnSpPr>
          <p:cNvPr id="677" name="Shape 677"/>
          <p:cNvCxnSpPr/>
          <p:nvPr/>
        </p:nvCxnSpPr>
        <p:spPr>
          <a:xfrm>
            <a:off x="5140404" y="2278271"/>
            <a:ext cx="3068733" cy="0"/>
          </a:xfrm>
          <a:prstGeom prst="straightConnector1">
            <a:avLst/>
          </a:prstGeom>
          <a:noFill/>
          <a:ln w="19050" cap="flat">
            <a:solidFill>
              <a:srgbClr val="000000"/>
            </a:solidFill>
            <a:prstDash val="solid"/>
            <a:round/>
            <a:headEnd type="none" w="lg" len="lg"/>
            <a:tailEnd type="none" w="lg" len="lg"/>
          </a:ln>
        </p:spPr>
      </p:cxnSp>
      <p:cxnSp>
        <p:nvCxnSpPr>
          <p:cNvPr id="678" name="Shape 678"/>
          <p:cNvCxnSpPr/>
          <p:nvPr/>
        </p:nvCxnSpPr>
        <p:spPr>
          <a:xfrm>
            <a:off x="5140404" y="2184980"/>
            <a:ext cx="3068733" cy="0"/>
          </a:xfrm>
          <a:prstGeom prst="straightConnector1">
            <a:avLst/>
          </a:prstGeom>
          <a:noFill/>
          <a:ln w="19050" cap="flat">
            <a:solidFill>
              <a:srgbClr val="000000"/>
            </a:solidFill>
            <a:prstDash val="solid"/>
            <a:round/>
            <a:headEnd type="none" w="lg" len="lg"/>
            <a:tailEnd type="none" w="lg" len="lg"/>
          </a:ln>
        </p:spPr>
      </p:cxnSp>
      <p:cxnSp>
        <p:nvCxnSpPr>
          <p:cNvPr id="679" name="Shape 679"/>
          <p:cNvCxnSpPr/>
          <p:nvPr/>
        </p:nvCxnSpPr>
        <p:spPr>
          <a:xfrm>
            <a:off x="5140404" y="2091688"/>
            <a:ext cx="3068733" cy="0"/>
          </a:xfrm>
          <a:prstGeom prst="straightConnector1">
            <a:avLst/>
          </a:prstGeom>
          <a:noFill/>
          <a:ln w="19050" cap="flat">
            <a:solidFill>
              <a:srgbClr val="000000"/>
            </a:solidFill>
            <a:prstDash val="solid"/>
            <a:round/>
            <a:headEnd type="none" w="lg" len="lg"/>
            <a:tailEnd type="none" w="lg" len="lg"/>
          </a:ln>
        </p:spPr>
      </p:cxnSp>
      <p:cxnSp>
        <p:nvCxnSpPr>
          <p:cNvPr id="680" name="Shape 680"/>
          <p:cNvCxnSpPr/>
          <p:nvPr/>
        </p:nvCxnSpPr>
        <p:spPr>
          <a:xfrm>
            <a:off x="5140404" y="2464855"/>
            <a:ext cx="3068733" cy="0"/>
          </a:xfrm>
          <a:prstGeom prst="straightConnector1">
            <a:avLst/>
          </a:prstGeom>
          <a:noFill/>
          <a:ln w="19050" cap="flat">
            <a:solidFill>
              <a:srgbClr val="000000"/>
            </a:solidFill>
            <a:prstDash val="solid"/>
            <a:round/>
            <a:headEnd type="none" w="lg" len="lg"/>
            <a:tailEnd type="none" w="lg" len="lg"/>
          </a:ln>
        </p:spPr>
      </p:cxnSp>
      <p:cxnSp>
        <p:nvCxnSpPr>
          <p:cNvPr id="681" name="Shape 681"/>
          <p:cNvCxnSpPr/>
          <p:nvPr/>
        </p:nvCxnSpPr>
        <p:spPr>
          <a:xfrm>
            <a:off x="5140404" y="2651438"/>
            <a:ext cx="3068733" cy="0"/>
          </a:xfrm>
          <a:prstGeom prst="straightConnector1">
            <a:avLst/>
          </a:prstGeom>
          <a:noFill/>
          <a:ln w="19050" cap="flat">
            <a:solidFill>
              <a:srgbClr val="000000"/>
            </a:solidFill>
            <a:prstDash val="solid"/>
            <a:round/>
            <a:headEnd type="none" w="lg" len="lg"/>
            <a:tailEnd type="none" w="lg" len="lg"/>
          </a:ln>
        </p:spPr>
      </p:cxnSp>
      <p:cxnSp>
        <p:nvCxnSpPr>
          <p:cNvPr id="682" name="Shape 682"/>
          <p:cNvCxnSpPr/>
          <p:nvPr/>
        </p:nvCxnSpPr>
        <p:spPr>
          <a:xfrm>
            <a:off x="5140404" y="2744730"/>
            <a:ext cx="3068733" cy="0"/>
          </a:xfrm>
          <a:prstGeom prst="straightConnector1">
            <a:avLst/>
          </a:prstGeom>
          <a:noFill/>
          <a:ln w="19050" cap="flat">
            <a:solidFill>
              <a:srgbClr val="000000"/>
            </a:solidFill>
            <a:prstDash val="solid"/>
            <a:round/>
            <a:headEnd type="none" w="lg" len="lg"/>
            <a:tailEnd type="none" w="lg" len="lg"/>
          </a:ln>
        </p:spPr>
      </p:cxnSp>
      <p:cxnSp>
        <p:nvCxnSpPr>
          <p:cNvPr id="683" name="Shape 683"/>
          <p:cNvCxnSpPr/>
          <p:nvPr/>
        </p:nvCxnSpPr>
        <p:spPr>
          <a:xfrm rot="10800000">
            <a:off x="5140405" y="2931313"/>
            <a:ext cx="3068733" cy="0"/>
          </a:xfrm>
          <a:prstGeom prst="straightConnector1">
            <a:avLst/>
          </a:prstGeom>
          <a:noFill/>
          <a:ln w="19050" cap="flat">
            <a:solidFill>
              <a:srgbClr val="000000"/>
            </a:solidFill>
            <a:prstDash val="solid"/>
            <a:round/>
            <a:headEnd type="none" w="lg" len="lg"/>
            <a:tailEnd type="none" w="lg" len="lg"/>
          </a:ln>
        </p:spPr>
      </p:cxnSp>
      <p:cxnSp>
        <p:nvCxnSpPr>
          <p:cNvPr id="684" name="Shape 684"/>
          <p:cNvCxnSpPr/>
          <p:nvPr/>
        </p:nvCxnSpPr>
        <p:spPr>
          <a:xfrm>
            <a:off x="5140404" y="3024605"/>
            <a:ext cx="3068733" cy="0"/>
          </a:xfrm>
          <a:prstGeom prst="straightConnector1">
            <a:avLst/>
          </a:prstGeom>
          <a:noFill/>
          <a:ln w="19050" cap="flat">
            <a:solidFill>
              <a:srgbClr val="000000"/>
            </a:solidFill>
            <a:prstDash val="solid"/>
            <a:round/>
            <a:headEnd type="none" w="lg" len="lg"/>
            <a:tailEnd type="none" w="lg" len="lg"/>
          </a:ln>
        </p:spPr>
      </p:cxnSp>
      <p:cxnSp>
        <p:nvCxnSpPr>
          <p:cNvPr id="685" name="Shape 685"/>
          <p:cNvCxnSpPr/>
          <p:nvPr/>
        </p:nvCxnSpPr>
        <p:spPr>
          <a:xfrm rot="10800000">
            <a:off x="5140405" y="3117896"/>
            <a:ext cx="3068733" cy="0"/>
          </a:xfrm>
          <a:prstGeom prst="straightConnector1">
            <a:avLst/>
          </a:prstGeom>
          <a:noFill/>
          <a:ln w="19050" cap="flat">
            <a:solidFill>
              <a:srgbClr val="000000"/>
            </a:solidFill>
            <a:prstDash val="solid"/>
            <a:round/>
            <a:headEnd type="none" w="lg" len="lg"/>
            <a:tailEnd type="none" w="lg" len="lg"/>
          </a:ln>
        </p:spPr>
      </p:cxnSp>
      <p:cxnSp>
        <p:nvCxnSpPr>
          <p:cNvPr id="686" name="Shape 686"/>
          <p:cNvCxnSpPr/>
          <p:nvPr/>
        </p:nvCxnSpPr>
        <p:spPr>
          <a:xfrm rot="10800000">
            <a:off x="5140405" y="3211188"/>
            <a:ext cx="3068733" cy="0"/>
          </a:xfrm>
          <a:prstGeom prst="straightConnector1">
            <a:avLst/>
          </a:prstGeom>
          <a:noFill/>
          <a:ln w="19050" cap="flat">
            <a:solidFill>
              <a:srgbClr val="000000"/>
            </a:solidFill>
            <a:prstDash val="solid"/>
            <a:round/>
            <a:headEnd type="none" w="lg" len="lg"/>
            <a:tailEnd type="none" w="lg" len="lg"/>
          </a:ln>
        </p:spPr>
      </p:cxnSp>
      <p:cxnSp>
        <p:nvCxnSpPr>
          <p:cNvPr id="687" name="Shape 687"/>
          <p:cNvCxnSpPr/>
          <p:nvPr/>
        </p:nvCxnSpPr>
        <p:spPr>
          <a:xfrm rot="10800000">
            <a:off x="5140405" y="3304480"/>
            <a:ext cx="3068733" cy="0"/>
          </a:xfrm>
          <a:prstGeom prst="straightConnector1">
            <a:avLst/>
          </a:prstGeom>
          <a:noFill/>
          <a:ln w="19050" cap="flat">
            <a:solidFill>
              <a:srgbClr val="000000"/>
            </a:solidFill>
            <a:prstDash val="solid"/>
            <a:round/>
            <a:headEnd type="none" w="lg" len="lg"/>
            <a:tailEnd type="none" w="lg" len="lg"/>
          </a:ln>
        </p:spPr>
      </p:cxnSp>
      <p:cxnSp>
        <p:nvCxnSpPr>
          <p:cNvPr id="688" name="Shape 688"/>
          <p:cNvCxnSpPr/>
          <p:nvPr/>
        </p:nvCxnSpPr>
        <p:spPr>
          <a:xfrm rot="10800000">
            <a:off x="5140405" y="3397771"/>
            <a:ext cx="3068733" cy="0"/>
          </a:xfrm>
          <a:prstGeom prst="straightConnector1">
            <a:avLst/>
          </a:prstGeom>
          <a:noFill/>
          <a:ln w="19050" cap="flat">
            <a:solidFill>
              <a:srgbClr val="000000"/>
            </a:solidFill>
            <a:prstDash val="solid"/>
            <a:round/>
            <a:headEnd type="none" w="lg" len="lg"/>
            <a:tailEnd type="none" w="lg" len="lg"/>
          </a:ln>
        </p:spPr>
      </p:cxnSp>
      <p:cxnSp>
        <p:nvCxnSpPr>
          <p:cNvPr id="689" name="Shape 689"/>
          <p:cNvCxnSpPr/>
          <p:nvPr/>
        </p:nvCxnSpPr>
        <p:spPr>
          <a:xfrm rot="10800000">
            <a:off x="5140405" y="3491063"/>
            <a:ext cx="3068733" cy="0"/>
          </a:xfrm>
          <a:prstGeom prst="straightConnector1">
            <a:avLst/>
          </a:prstGeom>
          <a:noFill/>
          <a:ln w="19050" cap="flat">
            <a:solidFill>
              <a:srgbClr val="000000"/>
            </a:solidFill>
            <a:prstDash val="solid"/>
            <a:round/>
            <a:headEnd type="none" w="lg" len="lg"/>
            <a:tailEnd type="none" w="lg" len="lg"/>
          </a:ln>
        </p:spPr>
      </p:cxnSp>
      <p:cxnSp>
        <p:nvCxnSpPr>
          <p:cNvPr id="690" name="Shape 690"/>
          <p:cNvCxnSpPr/>
          <p:nvPr/>
        </p:nvCxnSpPr>
        <p:spPr>
          <a:xfrm rot="10800000">
            <a:off x="5140405" y="3584355"/>
            <a:ext cx="3068733" cy="0"/>
          </a:xfrm>
          <a:prstGeom prst="straightConnector1">
            <a:avLst/>
          </a:prstGeom>
          <a:noFill/>
          <a:ln w="19050" cap="flat">
            <a:solidFill>
              <a:srgbClr val="000000"/>
            </a:solidFill>
            <a:prstDash val="solid"/>
            <a:round/>
            <a:headEnd type="none" w="lg" len="lg"/>
            <a:tailEnd type="none" w="lg" len="lg"/>
          </a:ln>
        </p:spPr>
      </p:cxnSp>
      <p:cxnSp>
        <p:nvCxnSpPr>
          <p:cNvPr id="691" name="Shape 691"/>
          <p:cNvCxnSpPr/>
          <p:nvPr/>
        </p:nvCxnSpPr>
        <p:spPr>
          <a:xfrm rot="10800000">
            <a:off x="5140405" y="4144105"/>
            <a:ext cx="3068733" cy="0"/>
          </a:xfrm>
          <a:prstGeom prst="straightConnector1">
            <a:avLst/>
          </a:prstGeom>
          <a:noFill/>
          <a:ln w="19050" cap="flat">
            <a:solidFill>
              <a:srgbClr val="000000"/>
            </a:solidFill>
            <a:prstDash val="solid"/>
            <a:round/>
            <a:headEnd type="none" w="lg" len="lg"/>
            <a:tailEnd type="none" w="lg" len="lg"/>
          </a:ln>
        </p:spPr>
      </p:cxnSp>
      <p:cxnSp>
        <p:nvCxnSpPr>
          <p:cNvPr id="692" name="Shape 692"/>
          <p:cNvCxnSpPr/>
          <p:nvPr/>
        </p:nvCxnSpPr>
        <p:spPr>
          <a:xfrm rot="10800000">
            <a:off x="5140405" y="3677646"/>
            <a:ext cx="3068733" cy="0"/>
          </a:xfrm>
          <a:prstGeom prst="straightConnector1">
            <a:avLst/>
          </a:prstGeom>
          <a:noFill/>
          <a:ln w="19050" cap="flat">
            <a:solidFill>
              <a:srgbClr val="000000"/>
            </a:solidFill>
            <a:prstDash val="solid"/>
            <a:round/>
            <a:headEnd type="none" w="lg" len="lg"/>
            <a:tailEnd type="none" w="lg" len="lg"/>
          </a:ln>
        </p:spPr>
      </p:cxnSp>
      <p:cxnSp>
        <p:nvCxnSpPr>
          <p:cNvPr id="693" name="Shape 693"/>
          <p:cNvCxnSpPr/>
          <p:nvPr/>
        </p:nvCxnSpPr>
        <p:spPr>
          <a:xfrm rot="10800000">
            <a:off x="5140405" y="4237396"/>
            <a:ext cx="3068733" cy="0"/>
          </a:xfrm>
          <a:prstGeom prst="straightConnector1">
            <a:avLst/>
          </a:prstGeom>
          <a:noFill/>
          <a:ln w="19050" cap="flat">
            <a:solidFill>
              <a:srgbClr val="000000"/>
            </a:solidFill>
            <a:prstDash val="solid"/>
            <a:round/>
            <a:headEnd type="none" w="lg" len="lg"/>
            <a:tailEnd type="none" w="lg" len="lg"/>
          </a:ln>
        </p:spPr>
      </p:cxnSp>
      <p:cxnSp>
        <p:nvCxnSpPr>
          <p:cNvPr id="694" name="Shape 694"/>
          <p:cNvCxnSpPr/>
          <p:nvPr/>
        </p:nvCxnSpPr>
        <p:spPr>
          <a:xfrm rot="10800000">
            <a:off x="5140405" y="3770938"/>
            <a:ext cx="3068733" cy="0"/>
          </a:xfrm>
          <a:prstGeom prst="straightConnector1">
            <a:avLst/>
          </a:prstGeom>
          <a:noFill/>
          <a:ln w="19050" cap="flat">
            <a:solidFill>
              <a:srgbClr val="000000"/>
            </a:solidFill>
            <a:prstDash val="solid"/>
            <a:round/>
            <a:headEnd type="none" w="lg" len="lg"/>
            <a:tailEnd type="none" w="lg" len="lg"/>
          </a:ln>
        </p:spPr>
      </p:cxnSp>
      <p:cxnSp>
        <p:nvCxnSpPr>
          <p:cNvPr id="695" name="Shape 695"/>
          <p:cNvCxnSpPr/>
          <p:nvPr/>
        </p:nvCxnSpPr>
        <p:spPr>
          <a:xfrm rot="10800000">
            <a:off x="5140405" y="3957521"/>
            <a:ext cx="3068733" cy="0"/>
          </a:xfrm>
          <a:prstGeom prst="straightConnector1">
            <a:avLst/>
          </a:prstGeom>
          <a:noFill/>
          <a:ln w="19050" cap="flat">
            <a:solidFill>
              <a:srgbClr val="000000"/>
            </a:solidFill>
            <a:prstDash val="solid"/>
            <a:round/>
            <a:headEnd type="none" w="lg" len="lg"/>
            <a:tailEnd type="none" w="lg" len="lg"/>
          </a:ln>
        </p:spPr>
      </p:cxnSp>
      <p:cxnSp>
        <p:nvCxnSpPr>
          <p:cNvPr id="696" name="Shape 696"/>
          <p:cNvCxnSpPr/>
          <p:nvPr/>
        </p:nvCxnSpPr>
        <p:spPr>
          <a:xfrm rot="10800000">
            <a:off x="5140405" y="4050813"/>
            <a:ext cx="3068733" cy="0"/>
          </a:xfrm>
          <a:prstGeom prst="straightConnector1">
            <a:avLst/>
          </a:prstGeom>
          <a:noFill/>
          <a:ln w="19050" cap="flat">
            <a:solidFill>
              <a:srgbClr val="000000"/>
            </a:solidFill>
            <a:prstDash val="solid"/>
            <a:round/>
            <a:headEnd type="none" w="lg" len="lg"/>
            <a:tailEnd type="none" w="lg" len="lg"/>
          </a:ln>
        </p:spPr>
      </p:cxnSp>
      <p:cxnSp>
        <p:nvCxnSpPr>
          <p:cNvPr id="697" name="Shape 697"/>
          <p:cNvCxnSpPr/>
          <p:nvPr/>
        </p:nvCxnSpPr>
        <p:spPr>
          <a:xfrm rot="10800000">
            <a:off x="5140405" y="3864230"/>
            <a:ext cx="3068733" cy="0"/>
          </a:xfrm>
          <a:prstGeom prst="straightConnector1">
            <a:avLst/>
          </a:prstGeom>
          <a:noFill/>
          <a:ln w="19050" cap="flat">
            <a:solidFill>
              <a:srgbClr val="000000"/>
            </a:solidFill>
            <a:prstDash val="solid"/>
            <a:round/>
            <a:headEnd type="none" w="lg" len="lg"/>
            <a:tailEnd type="none" w="lg" len="lg"/>
          </a:ln>
        </p:spPr>
      </p:cxnSp>
      <p:cxnSp>
        <p:nvCxnSpPr>
          <p:cNvPr id="698" name="Shape 698"/>
          <p:cNvCxnSpPr/>
          <p:nvPr/>
        </p:nvCxnSpPr>
        <p:spPr>
          <a:xfrm>
            <a:off x="5140404" y="2371563"/>
            <a:ext cx="3068733" cy="0"/>
          </a:xfrm>
          <a:prstGeom prst="straightConnector1">
            <a:avLst/>
          </a:prstGeom>
          <a:noFill/>
          <a:ln w="19050" cap="flat">
            <a:solidFill>
              <a:srgbClr val="000000"/>
            </a:solidFill>
            <a:prstDash val="solid"/>
            <a:round/>
            <a:headEnd type="none" w="lg" len="lg"/>
            <a:tailEnd type="none" w="lg" len="lg"/>
          </a:ln>
        </p:spPr>
      </p:cxnSp>
      <p:cxnSp>
        <p:nvCxnSpPr>
          <p:cNvPr id="699" name="Shape 699"/>
          <p:cNvCxnSpPr/>
          <p:nvPr/>
        </p:nvCxnSpPr>
        <p:spPr>
          <a:xfrm>
            <a:off x="5140404" y="4330688"/>
            <a:ext cx="3068733" cy="0"/>
          </a:xfrm>
          <a:prstGeom prst="straightConnector1">
            <a:avLst/>
          </a:prstGeom>
          <a:noFill/>
          <a:ln w="19050" cap="flat">
            <a:solidFill>
              <a:srgbClr val="000000"/>
            </a:solidFill>
            <a:prstDash val="solid"/>
            <a:round/>
            <a:headEnd type="none" w="lg" len="lg"/>
            <a:tailEnd type="none" w="lg" len="lg"/>
          </a:ln>
        </p:spPr>
      </p:cxnSp>
      <p:cxnSp>
        <p:nvCxnSpPr>
          <p:cNvPr id="700" name="Shape 700"/>
          <p:cNvCxnSpPr/>
          <p:nvPr/>
        </p:nvCxnSpPr>
        <p:spPr>
          <a:xfrm>
            <a:off x="5140404" y="4423980"/>
            <a:ext cx="3068733" cy="0"/>
          </a:xfrm>
          <a:prstGeom prst="straightConnector1">
            <a:avLst/>
          </a:prstGeom>
          <a:noFill/>
          <a:ln w="19050" cap="flat">
            <a:solidFill>
              <a:srgbClr val="000000"/>
            </a:solidFill>
            <a:prstDash val="solid"/>
            <a:round/>
            <a:headEnd type="none" w="lg" len="lg"/>
            <a:tailEnd type="none" w="lg" len="lg"/>
          </a:ln>
        </p:spPr>
      </p:cxnSp>
      <p:cxnSp>
        <p:nvCxnSpPr>
          <p:cNvPr id="701" name="Shape 701"/>
          <p:cNvCxnSpPr/>
          <p:nvPr/>
        </p:nvCxnSpPr>
        <p:spPr>
          <a:xfrm rot="10800000">
            <a:off x="5140405" y="4517271"/>
            <a:ext cx="3068733" cy="0"/>
          </a:xfrm>
          <a:prstGeom prst="straightConnector1">
            <a:avLst/>
          </a:prstGeom>
          <a:noFill/>
          <a:ln w="19050" cap="flat">
            <a:solidFill>
              <a:srgbClr val="000000"/>
            </a:solidFill>
            <a:prstDash val="solid"/>
            <a:round/>
            <a:headEnd type="none" w="lg" len="lg"/>
            <a:tailEnd type="none" w="lg" len="lg"/>
          </a:ln>
        </p:spPr>
      </p:cxnSp>
      <p:cxnSp>
        <p:nvCxnSpPr>
          <p:cNvPr id="702" name="Shape 702"/>
          <p:cNvCxnSpPr/>
          <p:nvPr/>
        </p:nvCxnSpPr>
        <p:spPr>
          <a:xfrm>
            <a:off x="5140404" y="4610563"/>
            <a:ext cx="3068733" cy="0"/>
          </a:xfrm>
          <a:prstGeom prst="straightConnector1">
            <a:avLst/>
          </a:prstGeom>
          <a:noFill/>
          <a:ln w="19050" cap="flat">
            <a:solidFill>
              <a:srgbClr val="000000"/>
            </a:solidFill>
            <a:prstDash val="solid"/>
            <a:round/>
            <a:headEnd type="none" w="lg" len="lg"/>
            <a:tailEnd type="none" w="lg" len="lg"/>
          </a:ln>
        </p:spPr>
      </p:cxnSp>
      <p:cxnSp>
        <p:nvCxnSpPr>
          <p:cNvPr id="703" name="Shape 703"/>
          <p:cNvCxnSpPr/>
          <p:nvPr/>
        </p:nvCxnSpPr>
        <p:spPr>
          <a:xfrm rot="10800000">
            <a:off x="5140405" y="4703855"/>
            <a:ext cx="3068733" cy="0"/>
          </a:xfrm>
          <a:prstGeom prst="straightConnector1">
            <a:avLst/>
          </a:prstGeom>
          <a:noFill/>
          <a:ln w="19050" cap="flat">
            <a:solidFill>
              <a:srgbClr val="000000"/>
            </a:solidFill>
            <a:prstDash val="solid"/>
            <a:round/>
            <a:headEnd type="none" w="lg" len="lg"/>
            <a:tailEnd type="none" w="lg" len="lg"/>
          </a:ln>
        </p:spPr>
      </p:cxnSp>
      <p:cxnSp>
        <p:nvCxnSpPr>
          <p:cNvPr id="704" name="Shape 704"/>
          <p:cNvCxnSpPr/>
          <p:nvPr/>
        </p:nvCxnSpPr>
        <p:spPr>
          <a:xfrm>
            <a:off x="5140404" y="4797146"/>
            <a:ext cx="3068733" cy="0"/>
          </a:xfrm>
          <a:prstGeom prst="straightConnector1">
            <a:avLst/>
          </a:prstGeom>
          <a:noFill/>
          <a:ln w="19050" cap="flat">
            <a:solidFill>
              <a:srgbClr val="000000"/>
            </a:solidFill>
            <a:prstDash val="solid"/>
            <a:round/>
            <a:headEnd type="none" w="lg" len="lg"/>
            <a:tailEnd type="none" w="lg" len="lg"/>
          </a:ln>
        </p:spPr>
      </p:cxnSp>
      <p:cxnSp>
        <p:nvCxnSpPr>
          <p:cNvPr id="705" name="Shape 705"/>
          <p:cNvCxnSpPr/>
          <p:nvPr/>
        </p:nvCxnSpPr>
        <p:spPr>
          <a:xfrm rot="10800000">
            <a:off x="5140405" y="4890438"/>
            <a:ext cx="3068733" cy="0"/>
          </a:xfrm>
          <a:prstGeom prst="straightConnector1">
            <a:avLst/>
          </a:prstGeom>
          <a:noFill/>
          <a:ln w="19050" cap="flat">
            <a:solidFill>
              <a:srgbClr val="000000"/>
            </a:solidFill>
            <a:prstDash val="solid"/>
            <a:round/>
            <a:headEnd type="none" w="lg" len="lg"/>
            <a:tailEnd type="none" w="lg" len="lg"/>
          </a:ln>
        </p:spPr>
      </p:cxnSp>
      <p:sp>
        <p:nvSpPr>
          <p:cNvPr id="706" name="Shape 706"/>
          <p:cNvSpPr/>
          <p:nvPr/>
        </p:nvSpPr>
        <p:spPr>
          <a:xfrm>
            <a:off x="5140404" y="3864230"/>
            <a:ext cx="3068733" cy="93291"/>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07" name="Shape 707"/>
          <p:cNvCxnSpPr/>
          <p:nvPr/>
        </p:nvCxnSpPr>
        <p:spPr>
          <a:xfrm>
            <a:off x="5140404" y="2838021"/>
            <a:ext cx="3068733" cy="0"/>
          </a:xfrm>
          <a:prstGeom prst="straightConnector1">
            <a:avLst/>
          </a:prstGeom>
          <a:noFill/>
          <a:ln w="19050" cap="flat">
            <a:solidFill>
              <a:srgbClr val="000000"/>
            </a:solidFill>
            <a:prstDash val="solid"/>
            <a:round/>
            <a:headEnd type="none" w="lg" len="lg"/>
            <a:tailEnd type="none" w="lg" len="lg"/>
          </a:ln>
        </p:spPr>
      </p:cxnSp>
      <p:sp>
        <p:nvSpPr>
          <p:cNvPr id="708" name="Shape 708"/>
          <p:cNvSpPr txBox="1"/>
          <p:nvPr/>
        </p:nvSpPr>
        <p:spPr>
          <a:xfrm>
            <a:off x="5533925" y="2276623"/>
            <a:ext cx="2192699" cy="1266599"/>
          </a:xfrm>
          <a:prstGeom prst="rect">
            <a:avLst/>
          </a:prstGeom>
          <a:solidFill>
            <a:srgbClr val="FFFFFF"/>
          </a:solidFill>
        </p:spPr>
        <p:txBody>
          <a:bodyPr lIns="91425" tIns="91425" rIns="91425" bIns="91425" anchor="t" anchorCtr="0">
            <a:noAutofit/>
          </a:bodyPr>
          <a:lstStyle/>
          <a:p>
            <a:pPr lvl="0" algn="ctr" rtl="0">
              <a:spcBef>
                <a:spcPts val="0"/>
              </a:spcBef>
              <a:buNone/>
            </a:pPr>
            <a:r>
              <a:rPr lang="en" sz="2666">
                <a:solidFill>
                  <a:srgbClr val="000000"/>
                </a:solidFill>
                <a:latin typeface="Droid Serif"/>
                <a:ea typeface="Droid Serif"/>
                <a:cs typeface="Droid Serif"/>
                <a:sym typeface="Droid Serif"/>
              </a:rPr>
              <a:t>Webster's dictionary - </a:t>
            </a:r>
            <a:r>
              <a:rPr lang="en" sz="2666" b="1" i="1">
                <a:solidFill>
                  <a:srgbClr val="000000"/>
                </a:solidFill>
                <a:latin typeface="Droid Serif"/>
                <a:ea typeface="Droid Serif"/>
                <a:cs typeface="Droid Serif"/>
                <a:sym typeface="Droid Serif"/>
              </a:rPr>
              <a:t>in order</a:t>
            </a:r>
          </a:p>
        </p:txBody>
      </p:sp>
      <p:sp>
        <p:nvSpPr>
          <p:cNvPr id="709" name="Shape 709"/>
          <p:cNvSpPr txBox="1"/>
          <p:nvPr/>
        </p:nvSpPr>
        <p:spPr>
          <a:xfrm>
            <a:off x="1339775" y="2276625"/>
            <a:ext cx="2785800" cy="1266599"/>
          </a:xfrm>
          <a:prstGeom prst="rect">
            <a:avLst/>
          </a:prstGeom>
          <a:solidFill>
            <a:srgbClr val="FFFFFF"/>
          </a:solidFill>
        </p:spPr>
        <p:txBody>
          <a:bodyPr lIns="91425" tIns="91425" rIns="91425" bIns="91425" anchor="t" anchorCtr="0">
            <a:noAutofit/>
          </a:bodyPr>
          <a:lstStyle/>
          <a:p>
            <a:pPr lvl="0" algn="ctr" rtl="0">
              <a:spcBef>
                <a:spcPts val="0"/>
              </a:spcBef>
              <a:buNone/>
            </a:pPr>
            <a:r>
              <a:rPr lang="en" sz="2666">
                <a:solidFill>
                  <a:srgbClr val="000000"/>
                </a:solidFill>
                <a:latin typeface="Droid Serif"/>
                <a:ea typeface="Droid Serif"/>
                <a:cs typeface="Droid Serif"/>
                <a:sym typeface="Droid Serif"/>
              </a:rPr>
              <a:t>Wubster's dictionary  - </a:t>
            </a:r>
            <a:r>
              <a:rPr lang="en" sz="2666" b="1" i="1">
                <a:solidFill>
                  <a:srgbClr val="000000"/>
                </a:solidFill>
                <a:latin typeface="Droid Serif"/>
                <a:ea typeface="Droid Serif"/>
                <a:cs typeface="Droid Serif"/>
                <a:sym typeface="Droid Serif"/>
              </a:rPr>
              <a:t>not in order!</a:t>
            </a:r>
          </a:p>
        </p:txBody>
      </p:sp>
      <p:sp>
        <p:nvSpPr>
          <p:cNvPr id="710" name="Shape 710"/>
          <p:cNvSpPr txBox="1"/>
          <p:nvPr/>
        </p:nvSpPr>
        <p:spPr>
          <a:xfrm>
            <a:off x="5190625" y="488575"/>
            <a:ext cx="3064800" cy="639300"/>
          </a:xfrm>
          <a:prstGeom prst="rect">
            <a:avLst/>
          </a:prstGeom>
          <a:solidFill>
            <a:srgbClr val="D9D9D9"/>
          </a:solidFill>
        </p:spPr>
        <p:txBody>
          <a:bodyPr lIns="91425" tIns="91425" rIns="91425" bIns="91425" anchor="t" anchorCtr="0">
            <a:noAutofit/>
          </a:bodyPr>
          <a:lstStyle/>
          <a:p>
            <a:pPr lvl="0" algn="ctr" rtl="0">
              <a:spcBef>
                <a:spcPts val="0"/>
              </a:spcBef>
              <a:buNone/>
            </a:pPr>
            <a:r>
              <a:rPr lang="en" sz="2666">
                <a:latin typeface="Droid Serif"/>
                <a:ea typeface="Droid Serif"/>
                <a:cs typeface="Droid Serif"/>
                <a:sym typeface="Droid Serif"/>
              </a:rPr>
              <a:t>Seeking </a:t>
            </a:r>
            <a:r>
              <a:rPr lang="en" sz="2666">
                <a:solidFill>
                  <a:srgbClr val="000000"/>
                </a:solidFill>
                <a:latin typeface="Droid Serif"/>
                <a:ea typeface="Droid Serif"/>
                <a:cs typeface="Droid Serif"/>
                <a:sym typeface="Droid Serif"/>
              </a:rPr>
              <a:t>"spam"</a:t>
            </a:r>
          </a:p>
        </p:txBody>
      </p:sp>
      <p:sp>
        <p:nvSpPr>
          <p:cNvPr id="711" name="Shape 711"/>
          <p:cNvSpPr txBox="1"/>
          <p:nvPr/>
        </p:nvSpPr>
        <p:spPr>
          <a:xfrm>
            <a:off x="458049" y="6025850"/>
            <a:ext cx="7946399" cy="543899"/>
          </a:xfrm>
          <a:prstGeom prst="rect">
            <a:avLst/>
          </a:prstGeom>
          <a:solidFill>
            <a:srgbClr val="C9DAF8"/>
          </a:solidFill>
        </p:spPr>
        <p:txBody>
          <a:bodyPr lIns="91425" tIns="91425" rIns="91425" bIns="91425" anchor="t" anchorCtr="0">
            <a:noAutofit/>
          </a:bodyPr>
          <a:lstStyle/>
          <a:p>
            <a:pPr lvl="0" algn="ctr" rtl="0">
              <a:spcBef>
                <a:spcPts val="0"/>
              </a:spcBef>
              <a:buNone/>
            </a:pPr>
            <a:r>
              <a:rPr lang="en" sz="2666">
                <a:solidFill>
                  <a:srgbClr val="0000FF"/>
                </a:solidFill>
                <a:latin typeface="Droid Serif"/>
                <a:ea typeface="Droid Serif"/>
                <a:cs typeface="Droid Serif"/>
                <a:sym typeface="Droid Serif"/>
              </a:rPr>
              <a:t>What </a:t>
            </a:r>
            <a:r>
              <a:rPr lang="en" sz="2666" b="1" i="1">
                <a:solidFill>
                  <a:srgbClr val="0000FF"/>
                </a:solidFill>
                <a:latin typeface="Droid Serif"/>
                <a:ea typeface="Droid Serif"/>
                <a:cs typeface="Droid Serif"/>
                <a:sym typeface="Droid Serif"/>
              </a:rPr>
              <a:t>algorithms </a:t>
            </a:r>
            <a:r>
              <a:rPr lang="en" sz="2666">
                <a:solidFill>
                  <a:srgbClr val="0000FF"/>
                </a:solidFill>
                <a:latin typeface="Droid Serif"/>
                <a:ea typeface="Droid Serif"/>
                <a:cs typeface="Droid Serif"/>
                <a:sym typeface="Droid Serif"/>
              </a:rPr>
              <a:t>can</a:t>
            </a:r>
            <a:r>
              <a:rPr lang="en" sz="2666" b="0">
                <a:solidFill>
                  <a:srgbClr val="0000FF"/>
                </a:solidFill>
                <a:latin typeface="Droid Serif"/>
                <a:ea typeface="Droid Serif"/>
                <a:cs typeface="Droid Serif"/>
                <a:sym typeface="Droid Serif"/>
              </a:rPr>
              <a:t> we use to find "spam"?</a:t>
            </a:r>
          </a:p>
        </p:txBody>
      </p:sp>
    </p:spTree>
    <p:extLst>
      <p:ext uri="{BB962C8B-B14F-4D97-AF65-F5344CB8AC3E}">
        <p14:creationId xmlns:p14="http://schemas.microsoft.com/office/powerpoint/2010/main" val="2465505711"/>
      </p:ext>
    </p:extLst>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Shape 716"/>
          <p:cNvSpPr/>
          <p:nvPr/>
        </p:nvSpPr>
        <p:spPr>
          <a:xfrm>
            <a:off x="112700" y="9981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717" name="Shape 717"/>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a:solidFill>
                  <a:srgbClr val="000000"/>
                </a:solidFill>
                <a:latin typeface="Droid Serif"/>
                <a:ea typeface="Droid Serif"/>
                <a:cs typeface="Droid Serif"/>
                <a:sym typeface="Droid Serif"/>
              </a:rPr>
              <a:t>Linear Search (unsorted </a:t>
            </a:r>
            <a:r>
              <a:rPr lang="en" sz="3600">
                <a:latin typeface="Droid Serif"/>
                <a:ea typeface="Droid Serif"/>
                <a:cs typeface="Droid Serif"/>
                <a:sym typeface="Droid Serif"/>
              </a:rPr>
              <a:t>data</a:t>
            </a:r>
            <a:r>
              <a:rPr lang="en" sz="3600">
                <a:solidFill>
                  <a:srgbClr val="000000"/>
                </a:solidFill>
                <a:latin typeface="Droid Serif"/>
                <a:ea typeface="Droid Serif"/>
                <a:cs typeface="Droid Serif"/>
                <a:sym typeface="Droid Serif"/>
              </a:rPr>
              <a:t>)</a:t>
            </a:r>
          </a:p>
        </p:txBody>
      </p:sp>
      <p:sp>
        <p:nvSpPr>
          <p:cNvPr id="718" name="Shape 718"/>
          <p:cNvSpPr txBox="1">
            <a:spLocks noGrp="1"/>
          </p:cNvSpPr>
          <p:nvPr>
            <p:ph type="body" idx="1"/>
          </p:nvPr>
        </p:nvSpPr>
        <p:spPr>
          <a:xfrm>
            <a:off x="278252" y="1077000"/>
            <a:ext cx="5344799" cy="1375800"/>
          </a:xfrm>
          <a:prstGeom prst="rect">
            <a:avLst/>
          </a:prstGeom>
        </p:spPr>
        <p:txBody>
          <a:bodyPr lIns="91425" tIns="91425" rIns="91425" bIns="91425" anchor="t" anchorCtr="0">
            <a:noAutofit/>
          </a:bodyPr>
          <a:lstStyle/>
          <a:p>
            <a:pPr marL="457200" lvl="0" indent="-355600" algn="l" rtl="0">
              <a:spcBef>
                <a:spcPts val="0"/>
              </a:spcBef>
              <a:spcAft>
                <a:spcPts val="0"/>
              </a:spcAft>
              <a:buClr>
                <a:srgbClr val="000000"/>
              </a:buClr>
              <a:buSzPct val="83333"/>
              <a:buFont typeface="Arial"/>
              <a:buChar char="●"/>
            </a:pPr>
            <a:r>
              <a:rPr lang="en" sz="2400">
                <a:solidFill>
                  <a:srgbClr val="000000"/>
                </a:solidFill>
                <a:latin typeface="Droid Serif"/>
                <a:ea typeface="Droid Serif"/>
                <a:cs typeface="Droid Serif"/>
                <a:sym typeface="Droid Serif"/>
              </a:rPr>
              <a:t>Start at the first word.</a:t>
            </a:r>
          </a:p>
          <a:p>
            <a:pPr marL="457200" lvl="0" indent="-355600" algn="l" rtl="0">
              <a:spcBef>
                <a:spcPts val="0"/>
              </a:spcBef>
              <a:spcAft>
                <a:spcPts val="0"/>
              </a:spcAft>
              <a:buClr>
                <a:srgbClr val="000000"/>
              </a:buClr>
              <a:buSzPct val="83333"/>
              <a:buFont typeface="Arial"/>
              <a:buChar char="●"/>
            </a:pPr>
            <a:r>
              <a:rPr lang="en" sz="2400">
                <a:solidFill>
                  <a:srgbClr val="000000"/>
                </a:solidFill>
                <a:latin typeface="Droid Serif"/>
                <a:ea typeface="Droid Serif"/>
                <a:cs typeface="Droid Serif"/>
                <a:sym typeface="Droid Serif"/>
              </a:rPr>
              <a:t>"Is this the word we want?"</a:t>
            </a:r>
          </a:p>
          <a:p>
            <a:pPr marL="457200" lvl="0" indent="-355600" algn="l" rtl="0">
              <a:spcBef>
                <a:spcPts val="0"/>
              </a:spcBef>
              <a:spcAft>
                <a:spcPts val="0"/>
              </a:spcAft>
              <a:buClr>
                <a:srgbClr val="000000"/>
              </a:buClr>
              <a:buSzPct val="83333"/>
              <a:buFont typeface="Arial"/>
              <a:buChar char="●"/>
            </a:pPr>
            <a:r>
              <a:rPr lang="en" sz="2400">
                <a:solidFill>
                  <a:srgbClr val="000000"/>
                </a:solidFill>
                <a:latin typeface="Droid Serif"/>
                <a:ea typeface="Droid Serif"/>
                <a:cs typeface="Droid Serif"/>
                <a:sym typeface="Droid Serif"/>
              </a:rPr>
              <a:t>If it's not, go to the next word.</a:t>
            </a:r>
          </a:p>
        </p:txBody>
      </p:sp>
      <p:sp>
        <p:nvSpPr>
          <p:cNvPr id="719" name="Shape 719"/>
          <p:cNvSpPr txBox="1"/>
          <p:nvPr/>
        </p:nvSpPr>
        <p:spPr>
          <a:xfrm>
            <a:off x="5399950" y="2991975"/>
            <a:ext cx="3177000" cy="2363999"/>
          </a:xfrm>
          <a:prstGeom prst="rect">
            <a:avLst/>
          </a:prstGeom>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In the worst-case scenario, h</a:t>
            </a:r>
            <a:r>
              <a:rPr lang="en" sz="2400">
                <a:solidFill>
                  <a:srgbClr val="000000"/>
                </a:solidFill>
                <a:latin typeface="Droid Serif"/>
                <a:ea typeface="Droid Serif"/>
                <a:cs typeface="Droid Serif"/>
                <a:sym typeface="Droid Serif"/>
              </a:rPr>
              <a:t>ow many </a:t>
            </a:r>
            <a:r>
              <a:rPr lang="en" sz="2400" b="1" i="1">
                <a:solidFill>
                  <a:srgbClr val="000000"/>
                </a:solidFill>
                <a:latin typeface="Droid Serif"/>
                <a:ea typeface="Droid Serif"/>
                <a:cs typeface="Droid Serif"/>
                <a:sym typeface="Droid Serif"/>
              </a:rPr>
              <a:t> unsorted </a:t>
            </a:r>
            <a:r>
              <a:rPr lang="en" sz="2400">
                <a:solidFill>
                  <a:srgbClr val="000000"/>
                </a:solidFill>
                <a:latin typeface="Droid Serif"/>
                <a:ea typeface="Droid Serif"/>
                <a:cs typeface="Droid Serif"/>
                <a:sym typeface="Droid Serif"/>
              </a:rPr>
              <a:t>words </a:t>
            </a:r>
            <a:r>
              <a:rPr lang="en" sz="2400">
                <a:latin typeface="Droid Serif"/>
                <a:ea typeface="Droid Serif"/>
                <a:cs typeface="Droid Serif"/>
                <a:sym typeface="Droid Serif"/>
              </a:rPr>
              <a:t>would</a:t>
            </a:r>
            <a:r>
              <a:rPr lang="en" sz="2400">
                <a:solidFill>
                  <a:srgbClr val="000000"/>
                </a:solidFill>
                <a:latin typeface="Droid Serif"/>
                <a:ea typeface="Droid Serif"/>
                <a:cs typeface="Droid Serif"/>
                <a:sym typeface="Droid Serif"/>
              </a:rPr>
              <a:t> we have to look at before we g</a:t>
            </a:r>
            <a:r>
              <a:rPr lang="en" sz="2400">
                <a:latin typeface="Droid Serif"/>
                <a:ea typeface="Droid Serif"/>
                <a:cs typeface="Droid Serif"/>
                <a:sym typeface="Droid Serif"/>
              </a:rPr>
              <a:t>et</a:t>
            </a:r>
            <a:r>
              <a:rPr lang="en" sz="2400">
                <a:solidFill>
                  <a:srgbClr val="000000"/>
                </a:solidFill>
                <a:latin typeface="Droid Serif"/>
                <a:ea typeface="Droid Serif"/>
                <a:cs typeface="Droid Serif"/>
                <a:sym typeface="Droid Serif"/>
              </a:rPr>
              <a:t> to the right one?</a:t>
            </a:r>
          </a:p>
        </p:txBody>
      </p:sp>
      <p:sp>
        <p:nvSpPr>
          <p:cNvPr id="720" name="Shape 720"/>
          <p:cNvSpPr/>
          <p:nvPr/>
        </p:nvSpPr>
        <p:spPr>
          <a:xfrm rot="10800000" flipH="1">
            <a:off x="4266222" y="2991967"/>
            <a:ext cx="628938" cy="2078729"/>
          </a:xfrm>
          <a:custGeom>
            <a:avLst/>
            <a:gdLst/>
            <a:ahLst/>
            <a:cxnLst/>
            <a:rect l="0" t="0" r="0" b="0"/>
            <a:pathLst>
              <a:path w="21600" h="21600" extrusionOk="0">
                <a:moveTo>
                  <a:pt x="5615" y="21600"/>
                </a:moveTo>
                <a:lnTo>
                  <a:pt x="5615" y="11173"/>
                </a:lnTo>
                <a:cubicBezTo>
                  <a:pt x="5615" y="11173"/>
                  <a:pt x="481" y="11188"/>
                  <a:pt x="435" y="11173"/>
                </a:cubicBezTo>
                <a:cubicBezTo>
                  <a:pt x="-550" y="11173"/>
                  <a:pt x="445" y="10190"/>
                  <a:pt x="445" y="10190"/>
                </a:cubicBezTo>
                <a:lnTo>
                  <a:pt x="10795" y="0"/>
                </a:lnTo>
                <a:cubicBezTo>
                  <a:pt x="10795" y="0"/>
                  <a:pt x="21119" y="10187"/>
                  <a:pt x="21141" y="10187"/>
                </a:cubicBezTo>
                <a:cubicBezTo>
                  <a:pt x="22165" y="11337"/>
                  <a:pt x="21155" y="11173"/>
                  <a:pt x="21155" y="11173"/>
                </a:cubicBezTo>
                <a:lnTo>
                  <a:pt x="15976" y="11173"/>
                </a:lnTo>
                <a:lnTo>
                  <a:pt x="15976" y="21600"/>
                </a:lnTo>
                <a:lnTo>
                  <a:pt x="5615" y="21600"/>
                </a:lnTo>
                <a:close/>
              </a:path>
            </a:pathLst>
          </a:custGeom>
          <a:solidFill>
            <a:srgbClr val="FFE599"/>
          </a:solidFill>
          <a:ln w="12700" cap="flat">
            <a:solidFill>
              <a:srgbClr val="000000"/>
            </a:solidFill>
            <a:prstDash val="solid"/>
            <a:round/>
            <a:headEnd type="none" w="med" len="med"/>
            <a:tailEnd type="none" w="med" len="med"/>
          </a:ln>
        </p:spPr>
      </p:sp>
      <p:grpSp>
        <p:nvGrpSpPr>
          <p:cNvPr id="721" name="Shape 721"/>
          <p:cNvGrpSpPr/>
          <p:nvPr/>
        </p:nvGrpSpPr>
        <p:grpSpPr>
          <a:xfrm>
            <a:off x="469899" y="2664459"/>
            <a:ext cx="3454394" cy="3860789"/>
            <a:chOff x="762000" y="533399"/>
            <a:chExt cx="2590800" cy="2895600"/>
          </a:xfrm>
        </p:grpSpPr>
        <p:sp>
          <p:nvSpPr>
            <p:cNvPr id="722" name="Shape 722"/>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23" name="Shape 723"/>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24" name="Shape 724"/>
            <p:cNvSpPr/>
            <p:nvPr/>
          </p:nvSpPr>
          <p:spPr>
            <a:xfrm>
              <a:off x="990600" y="762000"/>
              <a:ext cx="2362200" cy="1600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25" name="Shape 725"/>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727" name="Shape 727"/>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728" name="Shape 728"/>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729" name="Shape 729"/>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730" name="Shape 730"/>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731" name="Shape 731"/>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732" name="Shape 732"/>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733" name="Shape 733"/>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cxnSp>
          <p:nvCxnSpPr>
            <p:cNvPr id="734" name="Shape 73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735" name="Shape 735"/>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736" name="Shape 736"/>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737" name="Shape 737"/>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738" name="Shape 738"/>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739" name="Shape 739"/>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740" name="Shape 740"/>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741" name="Shape 741"/>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742" name="Shape 742"/>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743" name="Shape 743"/>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744" name="Shape 744"/>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745" name="Shape 745"/>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746" name="Shape 746"/>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747" name="Shape 747"/>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748" name="Shape 748"/>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749" name="Shape 749"/>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750" name="Shape 750"/>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751" name="Shape 751"/>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752" name="Shape 752"/>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753" name="Shape 753"/>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754" name="Shape 754"/>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755" name="Shape 755"/>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756" name="Shape 756"/>
            <p:cNvSpPr/>
            <p:nvPr/>
          </p:nvSpPr>
          <p:spPr>
            <a:xfrm>
              <a:off x="990600" y="23622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57" name="Shape 757"/>
            <p:cNvCxnSpPr/>
            <p:nvPr/>
          </p:nvCxnSpPr>
          <p:spPr>
            <a:xfrm rot="10800000">
              <a:off x="990599" y="1600200"/>
              <a:ext cx="2362200" cy="0"/>
            </a:xfrm>
            <a:prstGeom prst="straightConnector1">
              <a:avLst/>
            </a:prstGeom>
            <a:noFill/>
            <a:ln w="19050" cap="flat">
              <a:solidFill>
                <a:srgbClr val="000000"/>
              </a:solidFill>
              <a:prstDash val="solid"/>
              <a:round/>
              <a:headEnd type="none" w="lg" len="lg"/>
              <a:tailEnd type="none" w="lg" len="lg"/>
            </a:ln>
          </p:spPr>
        </p:cxnSp>
      </p:grpSp>
      <p:sp>
        <p:nvSpPr>
          <p:cNvPr id="758" name="Shape 758"/>
          <p:cNvSpPr txBox="1"/>
          <p:nvPr/>
        </p:nvSpPr>
        <p:spPr>
          <a:xfrm>
            <a:off x="5465650" y="1303475"/>
            <a:ext cx="3177000" cy="6860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600">
                <a:solidFill>
                  <a:srgbClr val="0000FF"/>
                </a:solidFill>
                <a:latin typeface="Droid Serif"/>
                <a:ea typeface="Droid Serif"/>
                <a:cs typeface="Droid Serif"/>
                <a:sym typeface="Droid Serif"/>
              </a:rPr>
              <a:t>the algorithm</a:t>
            </a:r>
          </a:p>
        </p:txBody>
      </p:sp>
      <p:sp>
        <p:nvSpPr>
          <p:cNvPr id="759" name="Shape 759"/>
          <p:cNvSpPr txBox="1"/>
          <p:nvPr/>
        </p:nvSpPr>
        <p:spPr>
          <a:xfrm>
            <a:off x="5623050" y="5702250"/>
            <a:ext cx="2489700" cy="822900"/>
          </a:xfrm>
          <a:prstGeom prst="rect">
            <a:avLst/>
          </a:prstGeom>
          <a:noFill/>
        </p:spPr>
        <p:txBody>
          <a:bodyPr lIns="91425" tIns="91425" rIns="91425" bIns="91425" anchor="t" anchorCtr="0">
            <a:noAutofit/>
          </a:bodyPr>
          <a:lstStyle/>
          <a:p>
            <a:pPr>
              <a:spcBef>
                <a:spcPts val="0"/>
              </a:spcBef>
              <a:buNone/>
            </a:pPr>
            <a:r>
              <a:rPr lang="en" sz="1800"/>
              <a:t>An example of a linear search in Scratch can be found </a:t>
            </a:r>
            <a:r>
              <a:rPr lang="en" sz="1800" u="sng">
                <a:solidFill>
                  <a:schemeClr val="hlink"/>
                </a:solidFill>
                <a:hlinkClick r:id="rId3"/>
              </a:rPr>
              <a:t>here</a:t>
            </a:r>
            <a:r>
              <a:rPr lang="en" sz="1800"/>
              <a:t>!</a:t>
            </a:r>
          </a:p>
        </p:txBody>
      </p:sp>
    </p:spTree>
    <p:extLst>
      <p:ext uri="{BB962C8B-B14F-4D97-AF65-F5344CB8AC3E}">
        <p14:creationId xmlns:p14="http://schemas.microsoft.com/office/powerpoint/2010/main" val="731557667"/>
      </p:ext>
    </p:extLst>
  </p:cSld>
  <p:clrMapOvr>
    <a:masterClrMapping/>
  </p:clrMapOvr>
  <p:transitio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274350" y="147975"/>
            <a:ext cx="8869799" cy="822900"/>
          </a:xfrm>
          <a:prstGeom prst="rect">
            <a:avLst/>
          </a:prstGeom>
        </p:spPr>
        <p:txBody>
          <a:bodyPr lIns="91425" tIns="91425" rIns="91425" bIns="91425" anchor="t" anchorCtr="0">
            <a:noAutofit/>
          </a:bodyPr>
          <a:lstStyle/>
          <a:p>
            <a:pPr rtl="0">
              <a:spcBef>
                <a:spcPts val="0"/>
              </a:spcBef>
              <a:buNone/>
            </a:pPr>
            <a:r>
              <a:rPr lang="en" sz="3600">
                <a:solidFill>
                  <a:srgbClr val="000000"/>
                </a:solidFill>
                <a:latin typeface="Droid Serif"/>
                <a:ea typeface="Droid Serif"/>
                <a:cs typeface="Droid Serif"/>
                <a:sym typeface="Droid Serif"/>
              </a:rPr>
              <a:t>Binary Search (</a:t>
            </a:r>
            <a:r>
              <a:rPr lang="en" sz="3600" i="1">
                <a:solidFill>
                  <a:srgbClr val="000000"/>
                </a:solidFill>
                <a:latin typeface="Droid Serif"/>
                <a:ea typeface="Droid Serif"/>
                <a:cs typeface="Droid Serif"/>
                <a:sym typeface="Droid Serif"/>
              </a:rPr>
              <a:t>sorted</a:t>
            </a:r>
            <a:r>
              <a:rPr lang="en" sz="3600">
                <a:solidFill>
                  <a:srgbClr val="000000"/>
                </a:solidFill>
                <a:latin typeface="Droid Serif"/>
                <a:ea typeface="Droid Serif"/>
                <a:cs typeface="Droid Serif"/>
                <a:sym typeface="Droid Serif"/>
              </a:rPr>
              <a:t> </a:t>
            </a:r>
            <a:r>
              <a:rPr lang="en" sz="3600">
                <a:latin typeface="Droid Serif"/>
                <a:ea typeface="Droid Serif"/>
                <a:cs typeface="Droid Serif"/>
                <a:sym typeface="Droid Serif"/>
              </a:rPr>
              <a:t>data)</a:t>
            </a:r>
          </a:p>
        </p:txBody>
      </p:sp>
      <p:sp>
        <p:nvSpPr>
          <p:cNvPr id="765" name="Shape 765"/>
          <p:cNvSpPr txBox="1">
            <a:spLocks noGrp="1"/>
          </p:cNvSpPr>
          <p:nvPr>
            <p:ph type="body" idx="1"/>
          </p:nvPr>
        </p:nvSpPr>
        <p:spPr>
          <a:xfrm>
            <a:off x="1039650" y="1396257"/>
            <a:ext cx="6666300" cy="1263000"/>
          </a:xfrm>
          <a:prstGeom prst="rect">
            <a:avLst/>
          </a:prstGeom>
        </p:spPr>
        <p:txBody>
          <a:bodyPr lIns="91425" tIns="91425" rIns="91425" bIns="91425" anchor="t" anchorCtr="0">
            <a:noAutofit/>
          </a:bodyPr>
          <a:lstStyle/>
          <a:p>
            <a:pPr lvl="0" rtl="0">
              <a:spcBef>
                <a:spcPts val="0"/>
              </a:spcBef>
              <a:spcAft>
                <a:spcPts val="0"/>
              </a:spcAft>
              <a:buNone/>
            </a:pPr>
            <a:r>
              <a:rPr lang="en" sz="2500">
                <a:latin typeface="Droid Serif"/>
                <a:ea typeface="Droid Serif"/>
                <a:cs typeface="Droid Serif"/>
                <a:sym typeface="Droid Serif"/>
              </a:rPr>
              <a:t>Can we find words faster if they're sorted?</a:t>
            </a:r>
          </a:p>
          <a:p>
            <a:pPr lvl="0" rtl="0">
              <a:spcBef>
                <a:spcPts val="0"/>
              </a:spcBef>
              <a:spcAft>
                <a:spcPts val="0"/>
              </a:spcAft>
              <a:buNone/>
            </a:pPr>
            <a:endParaRPr sz="2500">
              <a:latin typeface="Droid Serif"/>
              <a:ea typeface="Droid Serif"/>
              <a:cs typeface="Droid Serif"/>
              <a:sym typeface="Droid Serif"/>
            </a:endParaRPr>
          </a:p>
          <a:p>
            <a:pPr lvl="0" rtl="0">
              <a:spcBef>
                <a:spcPts val="0"/>
              </a:spcBef>
              <a:spcAft>
                <a:spcPts val="0"/>
              </a:spcAft>
              <a:buNone/>
            </a:pPr>
            <a:r>
              <a:rPr lang="en" sz="2500">
                <a:latin typeface="Droid Serif"/>
                <a:ea typeface="Droid Serif"/>
                <a:cs typeface="Droid Serif"/>
                <a:sym typeface="Droid Serif"/>
              </a:rPr>
              <a:t>If so, how?!?</a:t>
            </a:r>
          </a:p>
        </p:txBody>
      </p:sp>
      <p:grpSp>
        <p:nvGrpSpPr>
          <p:cNvPr id="766" name="Shape 766"/>
          <p:cNvGrpSpPr/>
          <p:nvPr/>
        </p:nvGrpSpPr>
        <p:grpSpPr>
          <a:xfrm>
            <a:off x="814655" y="2981946"/>
            <a:ext cx="3365708" cy="3545083"/>
            <a:chOff x="762000" y="533399"/>
            <a:chExt cx="2590800" cy="2895600"/>
          </a:xfrm>
        </p:grpSpPr>
        <p:sp>
          <p:nvSpPr>
            <p:cNvPr id="767" name="Shape 767"/>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68" name="Shape 768"/>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69" name="Shape 769"/>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771" name="Shape 771"/>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772" name="Shape 772"/>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773" name="Shape 773"/>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774" name="Shape 774"/>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775" name="Shape 775"/>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776" name="Shape 776"/>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777" name="Shape 777"/>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778" name="Shape 778"/>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779" name="Shape 779"/>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780" name="Shape 780"/>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781" name="Shape 781"/>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782" name="Shape 782"/>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783" name="Shape 783"/>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784" name="Shape 784"/>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785" name="Shape 785"/>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786" name="Shape 786"/>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787" name="Shape 787"/>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788" name="Shape 788"/>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789" name="Shape 789"/>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790" name="Shape 790"/>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791" name="Shape 791"/>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792" name="Shape 792"/>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793" name="Shape 793"/>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794" name="Shape 794"/>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795" name="Shape 795"/>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796" name="Shape 796"/>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797" name="Shape 797"/>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798" name="Shape 798"/>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799" name="Shape 799"/>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800" name="Shape 800"/>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1" name="Shape 801"/>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sp>
        <p:nvSpPr>
          <p:cNvPr id="802" name="Shape 802"/>
          <p:cNvSpPr txBox="1"/>
          <p:nvPr/>
        </p:nvSpPr>
        <p:spPr>
          <a:xfrm>
            <a:off x="6265005" y="4114680"/>
            <a:ext cx="2561399" cy="1014899"/>
          </a:xfrm>
          <a:prstGeom prst="rect">
            <a:avLst/>
          </a:prstGeom>
          <a:solidFill>
            <a:srgbClr val="D9EAD3"/>
          </a:solidFill>
        </p:spPr>
        <p:txBody>
          <a:bodyPr lIns="91425" tIns="91425" rIns="91425" bIns="91425" anchor="t" anchorCtr="0">
            <a:noAutofit/>
          </a:bodyPr>
          <a:lstStyle/>
          <a:p>
            <a:pPr lvl="0" algn="ctr" rtl="0">
              <a:spcBef>
                <a:spcPts val="0"/>
              </a:spcBef>
              <a:buNone/>
            </a:pPr>
            <a:r>
              <a:rPr lang="en" sz="2666">
                <a:solidFill>
                  <a:srgbClr val="000000"/>
                </a:solidFill>
                <a:latin typeface="Droid Serif"/>
                <a:ea typeface="Droid Serif"/>
                <a:cs typeface="Droid Serif"/>
                <a:sym typeface="Droid Serif"/>
              </a:rPr>
              <a:t>Webster's Dictionary</a:t>
            </a:r>
          </a:p>
        </p:txBody>
      </p:sp>
    </p:spTree>
    <p:extLst>
      <p:ext uri="{BB962C8B-B14F-4D97-AF65-F5344CB8AC3E}">
        <p14:creationId xmlns:p14="http://schemas.microsoft.com/office/powerpoint/2010/main" val="4219551734"/>
      </p:ext>
    </p:extLst>
  </p:cSld>
  <p:clrMapOvr>
    <a:masterClrMapping/>
  </p:clrMapOvr>
  <p:transitio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Shape 807"/>
          <p:cNvSpPr/>
          <p:nvPr/>
        </p:nvSpPr>
        <p:spPr>
          <a:xfrm>
            <a:off x="188900" y="11505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808" name="Shape 808"/>
          <p:cNvSpPr txBox="1">
            <a:spLocks noGrp="1"/>
          </p:cNvSpPr>
          <p:nvPr>
            <p:ph type="body" idx="1"/>
          </p:nvPr>
        </p:nvSpPr>
        <p:spPr>
          <a:xfrm>
            <a:off x="328325" y="1288375"/>
            <a:ext cx="8627999" cy="12597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Check the word in the middle.</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a:t>
            </a:r>
            <a:r>
              <a:rPr lang="en" sz="2400">
                <a:solidFill>
                  <a:srgbClr val="000000"/>
                </a:solidFill>
                <a:latin typeface="Droid Serif"/>
                <a:ea typeface="Droid Serif"/>
                <a:cs typeface="Droid Serif"/>
                <a:sym typeface="Droid Serif"/>
              </a:rPr>
              <a:t>f it's </a:t>
            </a:r>
            <a:r>
              <a:rPr lang="en" sz="2400" b="1" i="1">
                <a:latin typeface="Droid Serif"/>
                <a:ea typeface="Droid Serif"/>
                <a:cs typeface="Droid Serif"/>
                <a:sym typeface="Droid Serif"/>
              </a:rPr>
              <a:t>after </a:t>
            </a:r>
            <a:r>
              <a:rPr lang="en" sz="2400">
                <a:latin typeface="Droid Serif"/>
                <a:ea typeface="Droid Serif"/>
                <a:cs typeface="Droid Serif"/>
                <a:sym typeface="Droid Serif"/>
              </a:rPr>
              <a:t>our</a:t>
            </a:r>
            <a:r>
              <a:rPr lang="en" sz="2400">
                <a:solidFill>
                  <a:srgbClr val="000000"/>
                </a:solidFill>
                <a:latin typeface="Droid Serif"/>
                <a:ea typeface="Droid Serif"/>
                <a:cs typeface="Droid Serif"/>
                <a:sym typeface="Droid Serif"/>
              </a:rPr>
              <a:t> word, </a:t>
            </a:r>
            <a:r>
              <a:rPr lang="en" sz="2400">
                <a:latin typeface="Droid Serif"/>
                <a:ea typeface="Droid Serif"/>
                <a:cs typeface="Droid Serif"/>
                <a:sym typeface="Droid Serif"/>
              </a:rPr>
              <a:t>repeat with the 1st half.</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If it's </a:t>
            </a:r>
            <a:r>
              <a:rPr lang="en" sz="2400" b="1" i="1">
                <a:latin typeface="Droid Serif"/>
                <a:ea typeface="Droid Serif"/>
                <a:cs typeface="Droid Serif"/>
                <a:sym typeface="Droid Serif"/>
              </a:rPr>
              <a:t>before </a:t>
            </a:r>
            <a:r>
              <a:rPr lang="en" sz="2400">
                <a:latin typeface="Droid Serif"/>
                <a:ea typeface="Droid Serif"/>
                <a:cs typeface="Droid Serif"/>
                <a:sym typeface="Droid Serif"/>
              </a:rPr>
              <a:t>our word, repeat with the 2nd half.</a:t>
            </a:r>
          </a:p>
        </p:txBody>
      </p:sp>
      <p:sp>
        <p:nvSpPr>
          <p:cNvPr id="809" name="Shape 809"/>
          <p:cNvSpPr txBox="1"/>
          <p:nvPr/>
        </p:nvSpPr>
        <p:spPr>
          <a:xfrm>
            <a:off x="5930500" y="1150525"/>
            <a:ext cx="2782500" cy="4688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solidFill>
                  <a:srgbClr val="0000FF"/>
                </a:solidFill>
                <a:latin typeface="Droid Serif"/>
                <a:ea typeface="Droid Serif"/>
                <a:cs typeface="Droid Serif"/>
                <a:sym typeface="Droid Serif"/>
              </a:rPr>
              <a:t>the algorithm</a:t>
            </a:r>
          </a:p>
        </p:txBody>
      </p:sp>
      <p:sp>
        <p:nvSpPr>
          <p:cNvPr id="810" name="Shape 810"/>
          <p:cNvSpPr txBox="1">
            <a:spLocks noGrp="1"/>
          </p:cNvSpPr>
          <p:nvPr>
            <p:ph type="title"/>
          </p:nvPr>
        </p:nvSpPr>
        <p:spPr>
          <a:xfrm>
            <a:off x="268485" y="124044"/>
            <a:ext cx="8595299" cy="560400"/>
          </a:xfrm>
          <a:prstGeom prst="rect">
            <a:avLst/>
          </a:prstGeom>
        </p:spPr>
        <p:txBody>
          <a:bodyPr lIns="91425" tIns="91425" rIns="91425" bIns="91425" anchor="t" anchorCtr="0">
            <a:noAutofit/>
          </a:bodyPr>
          <a:lstStyle/>
          <a:p>
            <a:pPr lvl="0" rtl="0">
              <a:spcBef>
                <a:spcPts val="0"/>
              </a:spcBef>
              <a:buClr>
                <a:srgbClr val="000000"/>
              </a:buClr>
              <a:buSzPct val="30555"/>
              <a:buFont typeface="Arial"/>
              <a:buNone/>
            </a:pPr>
            <a:r>
              <a:rPr lang="en" sz="3600">
                <a:latin typeface="Droid Serif"/>
                <a:ea typeface="Droid Serif"/>
                <a:cs typeface="Droid Serif"/>
                <a:sym typeface="Droid Serif"/>
              </a:rPr>
              <a:t>Binary Search (</a:t>
            </a:r>
            <a:r>
              <a:rPr lang="en" sz="3600" i="1">
                <a:latin typeface="Droid Serif"/>
                <a:ea typeface="Droid Serif"/>
                <a:cs typeface="Droid Serif"/>
                <a:sym typeface="Droid Serif"/>
              </a:rPr>
              <a:t>sorted</a:t>
            </a:r>
            <a:r>
              <a:rPr lang="en" sz="3600">
                <a:latin typeface="Droid Serif"/>
                <a:ea typeface="Droid Serif"/>
                <a:cs typeface="Droid Serif"/>
                <a:sym typeface="Droid Serif"/>
              </a:rPr>
              <a:t> book)</a:t>
            </a:r>
          </a:p>
          <a:p>
            <a:pPr rtl="0">
              <a:spcBef>
                <a:spcPts val="0"/>
              </a:spcBef>
              <a:buNone/>
            </a:pPr>
            <a:endParaRPr sz="4266">
              <a:solidFill>
                <a:srgbClr val="000000"/>
              </a:solidFill>
              <a:latin typeface="Droid Serif"/>
              <a:ea typeface="Droid Serif"/>
              <a:cs typeface="Droid Serif"/>
              <a:sym typeface="Droid Serif"/>
            </a:endParaRPr>
          </a:p>
        </p:txBody>
      </p:sp>
      <p:grpSp>
        <p:nvGrpSpPr>
          <p:cNvPr id="811" name="Shape 811"/>
          <p:cNvGrpSpPr/>
          <p:nvPr/>
        </p:nvGrpSpPr>
        <p:grpSpPr>
          <a:xfrm>
            <a:off x="151491" y="3303501"/>
            <a:ext cx="3365789" cy="3545190"/>
            <a:chOff x="762000" y="533399"/>
            <a:chExt cx="2590800" cy="2895600"/>
          </a:xfrm>
        </p:grpSpPr>
        <p:sp>
          <p:nvSpPr>
            <p:cNvPr id="812" name="Shape 812"/>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13" name="Shape 813"/>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14" name="Shape 814"/>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816" name="Shape 816"/>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817" name="Shape 817"/>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818" name="Shape 818"/>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819" name="Shape 819"/>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820" name="Shape 820"/>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821" name="Shape 821"/>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822" name="Shape 822"/>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823" name="Shape 823"/>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824" name="Shape 824"/>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825" name="Shape 825"/>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826" name="Shape 826"/>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827" name="Shape 827"/>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828" name="Shape 828"/>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829" name="Shape 829"/>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830" name="Shape 830"/>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831" name="Shape 831"/>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832" name="Shape 832"/>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833" name="Shape 833"/>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834" name="Shape 834"/>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835" name="Shape 835"/>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836" name="Shape 836"/>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837" name="Shape 837"/>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838" name="Shape 838"/>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839" name="Shape 839"/>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840" name="Shape 840"/>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841" name="Shape 841"/>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842" name="Shape 842"/>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843" name="Shape 843"/>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844" name="Shape 844"/>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845" name="Shape 845"/>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46" name="Shape 846"/>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sp>
        <p:nvSpPr>
          <p:cNvPr id="847" name="Shape 847"/>
          <p:cNvSpPr/>
          <p:nvPr/>
        </p:nvSpPr>
        <p:spPr>
          <a:xfrm>
            <a:off x="1933373" y="3583385"/>
            <a:ext cx="3266782" cy="2985423"/>
          </a:xfrm>
          <a:prstGeom prst="ellipse">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48" name="Shape 848"/>
          <p:cNvSpPr/>
          <p:nvPr/>
        </p:nvSpPr>
        <p:spPr>
          <a:xfrm rot="-5400000">
            <a:off x="61784" y="3393209"/>
            <a:ext cx="3545190" cy="3365776"/>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49" name="Shape 849"/>
          <p:cNvSpPr/>
          <p:nvPr/>
        </p:nvSpPr>
        <p:spPr>
          <a:xfrm>
            <a:off x="448471" y="3583385"/>
            <a:ext cx="3068795" cy="2985423"/>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50" name="Shape 850"/>
          <p:cNvCxnSpPr/>
          <p:nvPr/>
        </p:nvCxnSpPr>
        <p:spPr>
          <a:xfrm>
            <a:off x="448471" y="4143152"/>
            <a:ext cx="3068795" cy="0"/>
          </a:xfrm>
          <a:prstGeom prst="straightConnector1">
            <a:avLst/>
          </a:prstGeom>
          <a:noFill/>
          <a:ln w="19050" cap="flat">
            <a:solidFill>
              <a:srgbClr val="000000"/>
            </a:solidFill>
            <a:prstDash val="solid"/>
            <a:round/>
            <a:headEnd type="none" w="lg" len="lg"/>
            <a:tailEnd type="none" w="lg" len="lg"/>
          </a:ln>
        </p:spPr>
      </p:cxnSp>
      <p:cxnSp>
        <p:nvCxnSpPr>
          <p:cNvPr id="852" name="Shape 852"/>
          <p:cNvCxnSpPr/>
          <p:nvPr/>
        </p:nvCxnSpPr>
        <p:spPr>
          <a:xfrm>
            <a:off x="448471" y="3863268"/>
            <a:ext cx="3068795" cy="0"/>
          </a:xfrm>
          <a:prstGeom prst="straightConnector1">
            <a:avLst/>
          </a:prstGeom>
          <a:noFill/>
          <a:ln w="19050" cap="flat">
            <a:solidFill>
              <a:srgbClr val="000000"/>
            </a:solidFill>
            <a:prstDash val="solid"/>
            <a:round/>
            <a:headEnd type="none" w="lg" len="lg"/>
            <a:tailEnd type="none" w="lg" len="lg"/>
          </a:ln>
        </p:spPr>
      </p:cxnSp>
      <p:cxnSp>
        <p:nvCxnSpPr>
          <p:cNvPr id="853" name="Shape 853"/>
          <p:cNvCxnSpPr/>
          <p:nvPr/>
        </p:nvCxnSpPr>
        <p:spPr>
          <a:xfrm>
            <a:off x="448471" y="3769974"/>
            <a:ext cx="3068795" cy="0"/>
          </a:xfrm>
          <a:prstGeom prst="straightConnector1">
            <a:avLst/>
          </a:prstGeom>
          <a:noFill/>
          <a:ln w="19050" cap="flat">
            <a:solidFill>
              <a:srgbClr val="000000"/>
            </a:solidFill>
            <a:prstDash val="solid"/>
            <a:round/>
            <a:headEnd type="none" w="lg" len="lg"/>
            <a:tailEnd type="none" w="lg" len="lg"/>
          </a:ln>
        </p:spPr>
      </p:cxnSp>
      <p:cxnSp>
        <p:nvCxnSpPr>
          <p:cNvPr id="854" name="Shape 854"/>
          <p:cNvCxnSpPr/>
          <p:nvPr/>
        </p:nvCxnSpPr>
        <p:spPr>
          <a:xfrm>
            <a:off x="448471" y="3676680"/>
            <a:ext cx="3068795" cy="0"/>
          </a:xfrm>
          <a:prstGeom prst="straightConnector1">
            <a:avLst/>
          </a:prstGeom>
          <a:noFill/>
          <a:ln w="19050" cap="flat">
            <a:solidFill>
              <a:srgbClr val="000000"/>
            </a:solidFill>
            <a:prstDash val="solid"/>
            <a:round/>
            <a:headEnd type="none" w="lg" len="lg"/>
            <a:tailEnd type="none" w="lg" len="lg"/>
          </a:ln>
        </p:spPr>
      </p:cxnSp>
      <p:cxnSp>
        <p:nvCxnSpPr>
          <p:cNvPr id="855" name="Shape 855"/>
          <p:cNvCxnSpPr/>
          <p:nvPr/>
        </p:nvCxnSpPr>
        <p:spPr>
          <a:xfrm>
            <a:off x="448471" y="4049857"/>
            <a:ext cx="3068795" cy="0"/>
          </a:xfrm>
          <a:prstGeom prst="straightConnector1">
            <a:avLst/>
          </a:prstGeom>
          <a:noFill/>
          <a:ln w="19050" cap="flat">
            <a:solidFill>
              <a:srgbClr val="000000"/>
            </a:solidFill>
            <a:prstDash val="solid"/>
            <a:round/>
            <a:headEnd type="none" w="lg" len="lg"/>
            <a:tailEnd type="none" w="lg" len="lg"/>
          </a:ln>
        </p:spPr>
      </p:cxnSp>
      <p:cxnSp>
        <p:nvCxnSpPr>
          <p:cNvPr id="856" name="Shape 856"/>
          <p:cNvCxnSpPr/>
          <p:nvPr/>
        </p:nvCxnSpPr>
        <p:spPr>
          <a:xfrm>
            <a:off x="448471" y="4236446"/>
            <a:ext cx="3068795" cy="0"/>
          </a:xfrm>
          <a:prstGeom prst="straightConnector1">
            <a:avLst/>
          </a:prstGeom>
          <a:noFill/>
          <a:ln w="19050" cap="flat">
            <a:solidFill>
              <a:srgbClr val="000000"/>
            </a:solidFill>
            <a:prstDash val="solid"/>
            <a:round/>
            <a:headEnd type="none" w="lg" len="lg"/>
            <a:tailEnd type="none" w="lg" len="lg"/>
          </a:ln>
        </p:spPr>
      </p:cxnSp>
      <p:cxnSp>
        <p:nvCxnSpPr>
          <p:cNvPr id="857" name="Shape 857"/>
          <p:cNvCxnSpPr/>
          <p:nvPr/>
        </p:nvCxnSpPr>
        <p:spPr>
          <a:xfrm>
            <a:off x="448471" y="4329741"/>
            <a:ext cx="3068795" cy="0"/>
          </a:xfrm>
          <a:prstGeom prst="straightConnector1">
            <a:avLst/>
          </a:prstGeom>
          <a:noFill/>
          <a:ln w="19050" cap="flat">
            <a:solidFill>
              <a:srgbClr val="000000"/>
            </a:solidFill>
            <a:prstDash val="solid"/>
            <a:round/>
            <a:headEnd type="none" w="lg" len="lg"/>
            <a:tailEnd type="none" w="lg" len="lg"/>
          </a:ln>
        </p:spPr>
      </p:cxnSp>
      <p:cxnSp>
        <p:nvCxnSpPr>
          <p:cNvPr id="858" name="Shape 858"/>
          <p:cNvCxnSpPr/>
          <p:nvPr/>
        </p:nvCxnSpPr>
        <p:spPr>
          <a:xfrm rot="10800000">
            <a:off x="448471" y="4516330"/>
            <a:ext cx="3068795" cy="0"/>
          </a:xfrm>
          <a:prstGeom prst="straightConnector1">
            <a:avLst/>
          </a:prstGeom>
          <a:noFill/>
          <a:ln w="19050" cap="flat">
            <a:solidFill>
              <a:srgbClr val="000000"/>
            </a:solidFill>
            <a:prstDash val="solid"/>
            <a:round/>
            <a:headEnd type="none" w="lg" len="lg"/>
            <a:tailEnd type="none" w="lg" len="lg"/>
          </a:ln>
        </p:spPr>
      </p:cxnSp>
      <p:cxnSp>
        <p:nvCxnSpPr>
          <p:cNvPr id="859" name="Shape 859"/>
          <p:cNvCxnSpPr/>
          <p:nvPr/>
        </p:nvCxnSpPr>
        <p:spPr>
          <a:xfrm>
            <a:off x="448471" y="4609625"/>
            <a:ext cx="3068795" cy="0"/>
          </a:xfrm>
          <a:prstGeom prst="straightConnector1">
            <a:avLst/>
          </a:prstGeom>
          <a:noFill/>
          <a:ln w="19050" cap="flat">
            <a:solidFill>
              <a:srgbClr val="000000"/>
            </a:solidFill>
            <a:prstDash val="solid"/>
            <a:round/>
            <a:headEnd type="none" w="lg" len="lg"/>
            <a:tailEnd type="none" w="lg" len="lg"/>
          </a:ln>
        </p:spPr>
      </p:cxnSp>
      <p:cxnSp>
        <p:nvCxnSpPr>
          <p:cNvPr id="860" name="Shape 860"/>
          <p:cNvCxnSpPr/>
          <p:nvPr/>
        </p:nvCxnSpPr>
        <p:spPr>
          <a:xfrm rot="10800000">
            <a:off x="448471" y="4702919"/>
            <a:ext cx="3068795" cy="0"/>
          </a:xfrm>
          <a:prstGeom prst="straightConnector1">
            <a:avLst/>
          </a:prstGeom>
          <a:noFill/>
          <a:ln w="19050" cap="flat">
            <a:solidFill>
              <a:srgbClr val="000000"/>
            </a:solidFill>
            <a:prstDash val="solid"/>
            <a:round/>
            <a:headEnd type="none" w="lg" len="lg"/>
            <a:tailEnd type="none" w="lg" len="lg"/>
          </a:ln>
        </p:spPr>
      </p:cxnSp>
      <p:cxnSp>
        <p:nvCxnSpPr>
          <p:cNvPr id="861" name="Shape 861"/>
          <p:cNvCxnSpPr/>
          <p:nvPr/>
        </p:nvCxnSpPr>
        <p:spPr>
          <a:xfrm rot="10800000">
            <a:off x="448471" y="4796213"/>
            <a:ext cx="3068795" cy="0"/>
          </a:xfrm>
          <a:prstGeom prst="straightConnector1">
            <a:avLst/>
          </a:prstGeom>
          <a:noFill/>
          <a:ln w="19050" cap="flat">
            <a:solidFill>
              <a:srgbClr val="000000"/>
            </a:solidFill>
            <a:prstDash val="solid"/>
            <a:round/>
            <a:headEnd type="none" w="lg" len="lg"/>
            <a:tailEnd type="none" w="lg" len="lg"/>
          </a:ln>
        </p:spPr>
      </p:cxnSp>
      <p:cxnSp>
        <p:nvCxnSpPr>
          <p:cNvPr id="862" name="Shape 862"/>
          <p:cNvCxnSpPr/>
          <p:nvPr/>
        </p:nvCxnSpPr>
        <p:spPr>
          <a:xfrm rot="10800000">
            <a:off x="448471" y="4889508"/>
            <a:ext cx="3068795" cy="0"/>
          </a:xfrm>
          <a:prstGeom prst="straightConnector1">
            <a:avLst/>
          </a:prstGeom>
          <a:noFill/>
          <a:ln w="19050" cap="flat">
            <a:solidFill>
              <a:srgbClr val="000000"/>
            </a:solidFill>
            <a:prstDash val="solid"/>
            <a:round/>
            <a:headEnd type="none" w="lg" len="lg"/>
            <a:tailEnd type="none" w="lg" len="lg"/>
          </a:ln>
        </p:spPr>
      </p:cxnSp>
      <p:cxnSp>
        <p:nvCxnSpPr>
          <p:cNvPr id="863" name="Shape 863"/>
          <p:cNvCxnSpPr/>
          <p:nvPr/>
        </p:nvCxnSpPr>
        <p:spPr>
          <a:xfrm rot="10800000">
            <a:off x="448471" y="4982802"/>
            <a:ext cx="3068795" cy="0"/>
          </a:xfrm>
          <a:prstGeom prst="straightConnector1">
            <a:avLst/>
          </a:prstGeom>
          <a:noFill/>
          <a:ln w="19050" cap="flat">
            <a:solidFill>
              <a:srgbClr val="000000"/>
            </a:solidFill>
            <a:prstDash val="solid"/>
            <a:round/>
            <a:headEnd type="none" w="lg" len="lg"/>
            <a:tailEnd type="none" w="lg" len="lg"/>
          </a:ln>
        </p:spPr>
      </p:cxnSp>
      <p:cxnSp>
        <p:nvCxnSpPr>
          <p:cNvPr id="864" name="Shape 864"/>
          <p:cNvCxnSpPr/>
          <p:nvPr/>
        </p:nvCxnSpPr>
        <p:spPr>
          <a:xfrm rot="10800000">
            <a:off x="448471" y="5076097"/>
            <a:ext cx="3068795" cy="0"/>
          </a:xfrm>
          <a:prstGeom prst="straightConnector1">
            <a:avLst/>
          </a:prstGeom>
          <a:noFill/>
          <a:ln w="19050" cap="flat">
            <a:solidFill>
              <a:srgbClr val="000000"/>
            </a:solidFill>
            <a:prstDash val="solid"/>
            <a:round/>
            <a:headEnd type="none" w="lg" len="lg"/>
            <a:tailEnd type="none" w="lg" len="lg"/>
          </a:ln>
        </p:spPr>
      </p:cxnSp>
      <p:cxnSp>
        <p:nvCxnSpPr>
          <p:cNvPr id="865" name="Shape 865"/>
          <p:cNvCxnSpPr/>
          <p:nvPr/>
        </p:nvCxnSpPr>
        <p:spPr>
          <a:xfrm rot="10800000">
            <a:off x="448471" y="5169391"/>
            <a:ext cx="3068795" cy="0"/>
          </a:xfrm>
          <a:prstGeom prst="straightConnector1">
            <a:avLst/>
          </a:prstGeom>
          <a:noFill/>
          <a:ln w="19050" cap="flat">
            <a:solidFill>
              <a:srgbClr val="000000"/>
            </a:solidFill>
            <a:prstDash val="solid"/>
            <a:round/>
            <a:headEnd type="none" w="lg" len="lg"/>
            <a:tailEnd type="none" w="lg" len="lg"/>
          </a:ln>
        </p:spPr>
      </p:cxnSp>
      <p:cxnSp>
        <p:nvCxnSpPr>
          <p:cNvPr id="866" name="Shape 866"/>
          <p:cNvCxnSpPr/>
          <p:nvPr/>
        </p:nvCxnSpPr>
        <p:spPr>
          <a:xfrm rot="10800000">
            <a:off x="448471" y="5729158"/>
            <a:ext cx="3068795" cy="0"/>
          </a:xfrm>
          <a:prstGeom prst="straightConnector1">
            <a:avLst/>
          </a:prstGeom>
          <a:noFill/>
          <a:ln w="19050" cap="flat">
            <a:solidFill>
              <a:srgbClr val="000000"/>
            </a:solidFill>
            <a:prstDash val="solid"/>
            <a:round/>
            <a:headEnd type="none" w="lg" len="lg"/>
            <a:tailEnd type="none" w="lg" len="lg"/>
          </a:ln>
        </p:spPr>
      </p:cxnSp>
      <p:cxnSp>
        <p:nvCxnSpPr>
          <p:cNvPr id="867" name="Shape 867"/>
          <p:cNvCxnSpPr/>
          <p:nvPr/>
        </p:nvCxnSpPr>
        <p:spPr>
          <a:xfrm rot="10800000">
            <a:off x="448471" y="5262686"/>
            <a:ext cx="3068795" cy="0"/>
          </a:xfrm>
          <a:prstGeom prst="straightConnector1">
            <a:avLst/>
          </a:prstGeom>
          <a:noFill/>
          <a:ln w="19050" cap="flat">
            <a:solidFill>
              <a:srgbClr val="000000"/>
            </a:solidFill>
            <a:prstDash val="solid"/>
            <a:round/>
            <a:headEnd type="none" w="lg" len="lg"/>
            <a:tailEnd type="none" w="lg" len="lg"/>
          </a:ln>
        </p:spPr>
      </p:cxnSp>
      <p:cxnSp>
        <p:nvCxnSpPr>
          <p:cNvPr id="868" name="Shape 868"/>
          <p:cNvCxnSpPr/>
          <p:nvPr/>
        </p:nvCxnSpPr>
        <p:spPr>
          <a:xfrm rot="10800000">
            <a:off x="448471" y="5822453"/>
            <a:ext cx="3068795" cy="0"/>
          </a:xfrm>
          <a:prstGeom prst="straightConnector1">
            <a:avLst/>
          </a:prstGeom>
          <a:noFill/>
          <a:ln w="19050" cap="flat">
            <a:solidFill>
              <a:srgbClr val="000000"/>
            </a:solidFill>
            <a:prstDash val="solid"/>
            <a:round/>
            <a:headEnd type="none" w="lg" len="lg"/>
            <a:tailEnd type="none" w="lg" len="lg"/>
          </a:ln>
        </p:spPr>
      </p:cxnSp>
      <p:cxnSp>
        <p:nvCxnSpPr>
          <p:cNvPr id="869" name="Shape 869"/>
          <p:cNvCxnSpPr/>
          <p:nvPr/>
        </p:nvCxnSpPr>
        <p:spPr>
          <a:xfrm rot="10800000">
            <a:off x="448471" y="5355980"/>
            <a:ext cx="3068795" cy="0"/>
          </a:xfrm>
          <a:prstGeom prst="straightConnector1">
            <a:avLst/>
          </a:prstGeom>
          <a:noFill/>
          <a:ln w="19050" cap="flat">
            <a:solidFill>
              <a:srgbClr val="000000"/>
            </a:solidFill>
            <a:prstDash val="solid"/>
            <a:round/>
            <a:headEnd type="none" w="lg" len="lg"/>
            <a:tailEnd type="none" w="lg" len="lg"/>
          </a:ln>
        </p:spPr>
      </p:cxnSp>
      <p:cxnSp>
        <p:nvCxnSpPr>
          <p:cNvPr id="870" name="Shape 870"/>
          <p:cNvCxnSpPr/>
          <p:nvPr/>
        </p:nvCxnSpPr>
        <p:spPr>
          <a:xfrm rot="10800000">
            <a:off x="448471" y="5542569"/>
            <a:ext cx="3068795" cy="0"/>
          </a:xfrm>
          <a:prstGeom prst="straightConnector1">
            <a:avLst/>
          </a:prstGeom>
          <a:noFill/>
          <a:ln w="19050" cap="flat">
            <a:solidFill>
              <a:srgbClr val="000000"/>
            </a:solidFill>
            <a:prstDash val="solid"/>
            <a:round/>
            <a:headEnd type="none" w="lg" len="lg"/>
            <a:tailEnd type="none" w="lg" len="lg"/>
          </a:ln>
        </p:spPr>
      </p:cxnSp>
      <p:cxnSp>
        <p:nvCxnSpPr>
          <p:cNvPr id="871" name="Shape 871"/>
          <p:cNvCxnSpPr/>
          <p:nvPr/>
        </p:nvCxnSpPr>
        <p:spPr>
          <a:xfrm rot="10800000">
            <a:off x="448471" y="5635864"/>
            <a:ext cx="3068795" cy="0"/>
          </a:xfrm>
          <a:prstGeom prst="straightConnector1">
            <a:avLst/>
          </a:prstGeom>
          <a:noFill/>
          <a:ln w="19050" cap="flat">
            <a:solidFill>
              <a:srgbClr val="000000"/>
            </a:solidFill>
            <a:prstDash val="solid"/>
            <a:round/>
            <a:headEnd type="none" w="lg" len="lg"/>
            <a:tailEnd type="none" w="lg" len="lg"/>
          </a:ln>
        </p:spPr>
      </p:cxnSp>
      <p:cxnSp>
        <p:nvCxnSpPr>
          <p:cNvPr id="872" name="Shape 872"/>
          <p:cNvCxnSpPr/>
          <p:nvPr/>
        </p:nvCxnSpPr>
        <p:spPr>
          <a:xfrm rot="10800000">
            <a:off x="448471" y="5449275"/>
            <a:ext cx="3068795" cy="0"/>
          </a:xfrm>
          <a:prstGeom prst="straightConnector1">
            <a:avLst/>
          </a:prstGeom>
          <a:noFill/>
          <a:ln w="19050" cap="flat">
            <a:solidFill>
              <a:srgbClr val="000000"/>
            </a:solidFill>
            <a:prstDash val="solid"/>
            <a:round/>
            <a:headEnd type="none" w="lg" len="lg"/>
            <a:tailEnd type="none" w="lg" len="lg"/>
          </a:ln>
        </p:spPr>
      </p:cxnSp>
      <p:cxnSp>
        <p:nvCxnSpPr>
          <p:cNvPr id="873" name="Shape 873"/>
          <p:cNvCxnSpPr/>
          <p:nvPr/>
        </p:nvCxnSpPr>
        <p:spPr>
          <a:xfrm>
            <a:off x="448471" y="3956563"/>
            <a:ext cx="3068795" cy="0"/>
          </a:xfrm>
          <a:prstGeom prst="straightConnector1">
            <a:avLst/>
          </a:prstGeom>
          <a:noFill/>
          <a:ln w="19050" cap="flat">
            <a:solidFill>
              <a:srgbClr val="000000"/>
            </a:solidFill>
            <a:prstDash val="solid"/>
            <a:round/>
            <a:headEnd type="none" w="lg" len="lg"/>
            <a:tailEnd type="none" w="lg" len="lg"/>
          </a:ln>
        </p:spPr>
      </p:cxnSp>
      <p:cxnSp>
        <p:nvCxnSpPr>
          <p:cNvPr id="874" name="Shape 874"/>
          <p:cNvCxnSpPr/>
          <p:nvPr/>
        </p:nvCxnSpPr>
        <p:spPr>
          <a:xfrm>
            <a:off x="448471" y="5915747"/>
            <a:ext cx="3068795" cy="0"/>
          </a:xfrm>
          <a:prstGeom prst="straightConnector1">
            <a:avLst/>
          </a:prstGeom>
          <a:noFill/>
          <a:ln w="19050" cap="flat">
            <a:solidFill>
              <a:srgbClr val="000000"/>
            </a:solidFill>
            <a:prstDash val="solid"/>
            <a:round/>
            <a:headEnd type="none" w="lg" len="lg"/>
            <a:tailEnd type="none" w="lg" len="lg"/>
          </a:ln>
        </p:spPr>
      </p:cxnSp>
      <p:cxnSp>
        <p:nvCxnSpPr>
          <p:cNvPr id="875" name="Shape 875"/>
          <p:cNvCxnSpPr/>
          <p:nvPr/>
        </p:nvCxnSpPr>
        <p:spPr>
          <a:xfrm>
            <a:off x="448471" y="6009042"/>
            <a:ext cx="3068795" cy="0"/>
          </a:xfrm>
          <a:prstGeom prst="straightConnector1">
            <a:avLst/>
          </a:prstGeom>
          <a:noFill/>
          <a:ln w="19050" cap="flat">
            <a:solidFill>
              <a:srgbClr val="000000"/>
            </a:solidFill>
            <a:prstDash val="solid"/>
            <a:round/>
            <a:headEnd type="none" w="lg" len="lg"/>
            <a:tailEnd type="none" w="lg" len="lg"/>
          </a:ln>
        </p:spPr>
      </p:cxnSp>
      <p:cxnSp>
        <p:nvCxnSpPr>
          <p:cNvPr id="876" name="Shape 876"/>
          <p:cNvCxnSpPr/>
          <p:nvPr/>
        </p:nvCxnSpPr>
        <p:spPr>
          <a:xfrm rot="10800000">
            <a:off x="448471" y="6102336"/>
            <a:ext cx="3068795" cy="0"/>
          </a:xfrm>
          <a:prstGeom prst="straightConnector1">
            <a:avLst/>
          </a:prstGeom>
          <a:noFill/>
          <a:ln w="19050" cap="flat">
            <a:solidFill>
              <a:srgbClr val="000000"/>
            </a:solidFill>
            <a:prstDash val="solid"/>
            <a:round/>
            <a:headEnd type="none" w="lg" len="lg"/>
            <a:tailEnd type="none" w="lg" len="lg"/>
          </a:ln>
        </p:spPr>
      </p:cxnSp>
      <p:cxnSp>
        <p:nvCxnSpPr>
          <p:cNvPr id="877" name="Shape 877"/>
          <p:cNvCxnSpPr/>
          <p:nvPr/>
        </p:nvCxnSpPr>
        <p:spPr>
          <a:xfrm>
            <a:off x="448471" y="6195631"/>
            <a:ext cx="3068795" cy="0"/>
          </a:xfrm>
          <a:prstGeom prst="straightConnector1">
            <a:avLst/>
          </a:prstGeom>
          <a:noFill/>
          <a:ln w="19050" cap="flat">
            <a:solidFill>
              <a:srgbClr val="000000"/>
            </a:solidFill>
            <a:prstDash val="solid"/>
            <a:round/>
            <a:headEnd type="none" w="lg" len="lg"/>
            <a:tailEnd type="none" w="lg" len="lg"/>
          </a:ln>
        </p:spPr>
      </p:cxnSp>
      <p:cxnSp>
        <p:nvCxnSpPr>
          <p:cNvPr id="878" name="Shape 878"/>
          <p:cNvCxnSpPr/>
          <p:nvPr/>
        </p:nvCxnSpPr>
        <p:spPr>
          <a:xfrm rot="10800000">
            <a:off x="448471" y="6288925"/>
            <a:ext cx="3068795" cy="0"/>
          </a:xfrm>
          <a:prstGeom prst="straightConnector1">
            <a:avLst/>
          </a:prstGeom>
          <a:noFill/>
          <a:ln w="19050" cap="flat">
            <a:solidFill>
              <a:srgbClr val="000000"/>
            </a:solidFill>
            <a:prstDash val="solid"/>
            <a:round/>
            <a:headEnd type="none" w="lg" len="lg"/>
            <a:tailEnd type="none" w="lg" len="lg"/>
          </a:ln>
        </p:spPr>
      </p:cxnSp>
      <p:cxnSp>
        <p:nvCxnSpPr>
          <p:cNvPr id="879" name="Shape 879"/>
          <p:cNvCxnSpPr/>
          <p:nvPr/>
        </p:nvCxnSpPr>
        <p:spPr>
          <a:xfrm>
            <a:off x="448471" y="6382220"/>
            <a:ext cx="3068795" cy="0"/>
          </a:xfrm>
          <a:prstGeom prst="straightConnector1">
            <a:avLst/>
          </a:prstGeom>
          <a:noFill/>
          <a:ln w="19050" cap="flat">
            <a:solidFill>
              <a:srgbClr val="000000"/>
            </a:solidFill>
            <a:prstDash val="solid"/>
            <a:round/>
            <a:headEnd type="none" w="lg" len="lg"/>
            <a:tailEnd type="none" w="lg" len="lg"/>
          </a:ln>
        </p:spPr>
      </p:cxnSp>
      <p:cxnSp>
        <p:nvCxnSpPr>
          <p:cNvPr id="880" name="Shape 880"/>
          <p:cNvCxnSpPr/>
          <p:nvPr/>
        </p:nvCxnSpPr>
        <p:spPr>
          <a:xfrm rot="10800000">
            <a:off x="448471" y="6475514"/>
            <a:ext cx="3068795" cy="0"/>
          </a:xfrm>
          <a:prstGeom prst="straightConnector1">
            <a:avLst/>
          </a:prstGeom>
          <a:noFill/>
          <a:ln w="19050" cap="flat">
            <a:solidFill>
              <a:srgbClr val="000000"/>
            </a:solidFill>
            <a:prstDash val="solid"/>
            <a:round/>
            <a:headEnd type="none" w="lg" len="lg"/>
            <a:tailEnd type="none" w="lg" len="lg"/>
          </a:ln>
        </p:spPr>
      </p:cxnSp>
      <p:sp>
        <p:nvSpPr>
          <p:cNvPr id="881" name="Shape 881"/>
          <p:cNvSpPr/>
          <p:nvPr/>
        </p:nvSpPr>
        <p:spPr>
          <a:xfrm>
            <a:off x="448471" y="5449275"/>
            <a:ext cx="3068795" cy="93294"/>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82" name="Shape 882"/>
          <p:cNvCxnSpPr/>
          <p:nvPr/>
        </p:nvCxnSpPr>
        <p:spPr>
          <a:xfrm>
            <a:off x="448471" y="4423035"/>
            <a:ext cx="3068795" cy="0"/>
          </a:xfrm>
          <a:prstGeom prst="straightConnector1">
            <a:avLst/>
          </a:prstGeom>
          <a:noFill/>
          <a:ln w="19050" cap="flat">
            <a:solidFill>
              <a:srgbClr val="000000"/>
            </a:solidFill>
            <a:prstDash val="solid"/>
            <a:round/>
            <a:headEnd type="none" w="lg" len="lg"/>
            <a:tailEnd type="none" w="lg" len="lg"/>
          </a:ln>
        </p:spPr>
      </p:cxnSp>
      <p:cxnSp>
        <p:nvCxnSpPr>
          <p:cNvPr id="883" name="Shape 883"/>
          <p:cNvCxnSpPr>
            <a:stCxn id="847" idx="6"/>
            <a:endCxn id="884" idx="3"/>
          </p:cNvCxnSpPr>
          <p:nvPr/>
        </p:nvCxnSpPr>
        <p:spPr>
          <a:xfrm rot="10800000">
            <a:off x="3517267" y="5029449"/>
            <a:ext cx="1682887" cy="46647"/>
          </a:xfrm>
          <a:prstGeom prst="straightConnector1">
            <a:avLst/>
          </a:prstGeom>
          <a:noFill/>
          <a:ln w="19050" cap="flat">
            <a:solidFill>
              <a:srgbClr val="7F6000"/>
            </a:solidFill>
            <a:prstDash val="solid"/>
            <a:round/>
            <a:headEnd type="none" w="lg" len="lg"/>
            <a:tailEnd type="stealth" w="lg" len="lg"/>
          </a:ln>
        </p:spPr>
      </p:cxnSp>
      <p:sp>
        <p:nvSpPr>
          <p:cNvPr id="884" name="Shape 884"/>
          <p:cNvSpPr/>
          <p:nvPr/>
        </p:nvSpPr>
        <p:spPr>
          <a:xfrm>
            <a:off x="448471" y="4982802"/>
            <a:ext cx="3068795" cy="93294"/>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85" name="Shape 885"/>
          <p:cNvSpPr/>
          <p:nvPr/>
        </p:nvSpPr>
        <p:spPr>
          <a:xfrm rot="-5400000">
            <a:off x="61790" y="3393203"/>
            <a:ext cx="3545190" cy="3365787"/>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86" name="Shape 886"/>
          <p:cNvSpPr/>
          <p:nvPr/>
        </p:nvSpPr>
        <p:spPr>
          <a:xfrm>
            <a:off x="448472" y="3583385"/>
            <a:ext cx="3068806" cy="2985423"/>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87" name="Shape 887"/>
          <p:cNvCxnSpPr/>
          <p:nvPr/>
        </p:nvCxnSpPr>
        <p:spPr>
          <a:xfrm>
            <a:off x="448472" y="4143152"/>
            <a:ext cx="3068806" cy="0"/>
          </a:xfrm>
          <a:prstGeom prst="straightConnector1">
            <a:avLst/>
          </a:prstGeom>
          <a:noFill/>
          <a:ln w="19050" cap="flat">
            <a:solidFill>
              <a:srgbClr val="000000"/>
            </a:solidFill>
            <a:prstDash val="solid"/>
            <a:round/>
            <a:headEnd type="none" w="lg" len="lg"/>
            <a:tailEnd type="none" w="lg" len="lg"/>
          </a:ln>
        </p:spPr>
      </p:cxnSp>
      <p:cxnSp>
        <p:nvCxnSpPr>
          <p:cNvPr id="889" name="Shape 889"/>
          <p:cNvCxnSpPr/>
          <p:nvPr/>
        </p:nvCxnSpPr>
        <p:spPr>
          <a:xfrm>
            <a:off x="448472" y="3863268"/>
            <a:ext cx="3068806" cy="0"/>
          </a:xfrm>
          <a:prstGeom prst="straightConnector1">
            <a:avLst/>
          </a:prstGeom>
          <a:noFill/>
          <a:ln w="19050" cap="flat">
            <a:solidFill>
              <a:srgbClr val="000000"/>
            </a:solidFill>
            <a:prstDash val="solid"/>
            <a:round/>
            <a:headEnd type="none" w="lg" len="lg"/>
            <a:tailEnd type="none" w="lg" len="lg"/>
          </a:ln>
        </p:spPr>
      </p:cxnSp>
      <p:cxnSp>
        <p:nvCxnSpPr>
          <p:cNvPr id="890" name="Shape 890"/>
          <p:cNvCxnSpPr/>
          <p:nvPr/>
        </p:nvCxnSpPr>
        <p:spPr>
          <a:xfrm>
            <a:off x="448472" y="3769974"/>
            <a:ext cx="3068806" cy="0"/>
          </a:xfrm>
          <a:prstGeom prst="straightConnector1">
            <a:avLst/>
          </a:prstGeom>
          <a:noFill/>
          <a:ln w="19050" cap="flat">
            <a:solidFill>
              <a:srgbClr val="000000"/>
            </a:solidFill>
            <a:prstDash val="solid"/>
            <a:round/>
            <a:headEnd type="none" w="lg" len="lg"/>
            <a:tailEnd type="none" w="lg" len="lg"/>
          </a:ln>
        </p:spPr>
      </p:cxnSp>
      <p:cxnSp>
        <p:nvCxnSpPr>
          <p:cNvPr id="891" name="Shape 891"/>
          <p:cNvCxnSpPr/>
          <p:nvPr/>
        </p:nvCxnSpPr>
        <p:spPr>
          <a:xfrm>
            <a:off x="448472" y="3676680"/>
            <a:ext cx="3068806" cy="0"/>
          </a:xfrm>
          <a:prstGeom prst="straightConnector1">
            <a:avLst/>
          </a:prstGeom>
          <a:noFill/>
          <a:ln w="19050" cap="flat">
            <a:solidFill>
              <a:srgbClr val="000000"/>
            </a:solidFill>
            <a:prstDash val="solid"/>
            <a:round/>
            <a:headEnd type="none" w="lg" len="lg"/>
            <a:tailEnd type="none" w="lg" len="lg"/>
          </a:ln>
        </p:spPr>
      </p:cxnSp>
      <p:cxnSp>
        <p:nvCxnSpPr>
          <p:cNvPr id="892" name="Shape 892"/>
          <p:cNvCxnSpPr/>
          <p:nvPr/>
        </p:nvCxnSpPr>
        <p:spPr>
          <a:xfrm>
            <a:off x="448472" y="4049857"/>
            <a:ext cx="3068806" cy="0"/>
          </a:xfrm>
          <a:prstGeom prst="straightConnector1">
            <a:avLst/>
          </a:prstGeom>
          <a:noFill/>
          <a:ln w="19050" cap="flat">
            <a:solidFill>
              <a:srgbClr val="000000"/>
            </a:solidFill>
            <a:prstDash val="solid"/>
            <a:round/>
            <a:headEnd type="none" w="lg" len="lg"/>
            <a:tailEnd type="none" w="lg" len="lg"/>
          </a:ln>
        </p:spPr>
      </p:cxnSp>
      <p:cxnSp>
        <p:nvCxnSpPr>
          <p:cNvPr id="893" name="Shape 893"/>
          <p:cNvCxnSpPr/>
          <p:nvPr/>
        </p:nvCxnSpPr>
        <p:spPr>
          <a:xfrm>
            <a:off x="448472" y="4236446"/>
            <a:ext cx="3068806" cy="0"/>
          </a:xfrm>
          <a:prstGeom prst="straightConnector1">
            <a:avLst/>
          </a:prstGeom>
          <a:noFill/>
          <a:ln w="19050" cap="flat">
            <a:solidFill>
              <a:srgbClr val="000000"/>
            </a:solidFill>
            <a:prstDash val="solid"/>
            <a:round/>
            <a:headEnd type="none" w="lg" len="lg"/>
            <a:tailEnd type="none" w="lg" len="lg"/>
          </a:ln>
        </p:spPr>
      </p:cxnSp>
      <p:cxnSp>
        <p:nvCxnSpPr>
          <p:cNvPr id="894" name="Shape 894"/>
          <p:cNvCxnSpPr/>
          <p:nvPr/>
        </p:nvCxnSpPr>
        <p:spPr>
          <a:xfrm>
            <a:off x="448472" y="4329741"/>
            <a:ext cx="3068806" cy="0"/>
          </a:xfrm>
          <a:prstGeom prst="straightConnector1">
            <a:avLst/>
          </a:prstGeom>
          <a:noFill/>
          <a:ln w="19050" cap="flat">
            <a:solidFill>
              <a:srgbClr val="000000"/>
            </a:solidFill>
            <a:prstDash val="solid"/>
            <a:round/>
            <a:headEnd type="none" w="lg" len="lg"/>
            <a:tailEnd type="none" w="lg" len="lg"/>
          </a:ln>
        </p:spPr>
      </p:cxnSp>
      <p:cxnSp>
        <p:nvCxnSpPr>
          <p:cNvPr id="895" name="Shape 895"/>
          <p:cNvCxnSpPr/>
          <p:nvPr/>
        </p:nvCxnSpPr>
        <p:spPr>
          <a:xfrm rot="10800000">
            <a:off x="448472" y="4516330"/>
            <a:ext cx="3068806" cy="0"/>
          </a:xfrm>
          <a:prstGeom prst="straightConnector1">
            <a:avLst/>
          </a:prstGeom>
          <a:noFill/>
          <a:ln w="19050" cap="flat">
            <a:solidFill>
              <a:srgbClr val="000000"/>
            </a:solidFill>
            <a:prstDash val="solid"/>
            <a:round/>
            <a:headEnd type="none" w="lg" len="lg"/>
            <a:tailEnd type="none" w="lg" len="lg"/>
          </a:ln>
        </p:spPr>
      </p:cxnSp>
      <p:cxnSp>
        <p:nvCxnSpPr>
          <p:cNvPr id="896" name="Shape 896"/>
          <p:cNvCxnSpPr/>
          <p:nvPr/>
        </p:nvCxnSpPr>
        <p:spPr>
          <a:xfrm>
            <a:off x="448472" y="4609625"/>
            <a:ext cx="3068806" cy="0"/>
          </a:xfrm>
          <a:prstGeom prst="straightConnector1">
            <a:avLst/>
          </a:prstGeom>
          <a:noFill/>
          <a:ln w="19050" cap="flat">
            <a:solidFill>
              <a:srgbClr val="000000"/>
            </a:solidFill>
            <a:prstDash val="solid"/>
            <a:round/>
            <a:headEnd type="none" w="lg" len="lg"/>
            <a:tailEnd type="none" w="lg" len="lg"/>
          </a:ln>
        </p:spPr>
      </p:cxnSp>
      <p:cxnSp>
        <p:nvCxnSpPr>
          <p:cNvPr id="897" name="Shape 897"/>
          <p:cNvCxnSpPr/>
          <p:nvPr/>
        </p:nvCxnSpPr>
        <p:spPr>
          <a:xfrm rot="10800000">
            <a:off x="448472" y="4702919"/>
            <a:ext cx="3068806" cy="0"/>
          </a:xfrm>
          <a:prstGeom prst="straightConnector1">
            <a:avLst/>
          </a:prstGeom>
          <a:noFill/>
          <a:ln w="19050" cap="flat">
            <a:solidFill>
              <a:srgbClr val="000000"/>
            </a:solidFill>
            <a:prstDash val="solid"/>
            <a:round/>
            <a:headEnd type="none" w="lg" len="lg"/>
            <a:tailEnd type="none" w="lg" len="lg"/>
          </a:ln>
        </p:spPr>
      </p:cxnSp>
      <p:cxnSp>
        <p:nvCxnSpPr>
          <p:cNvPr id="898" name="Shape 898"/>
          <p:cNvCxnSpPr/>
          <p:nvPr/>
        </p:nvCxnSpPr>
        <p:spPr>
          <a:xfrm rot="10800000">
            <a:off x="448472" y="4796213"/>
            <a:ext cx="3068806" cy="0"/>
          </a:xfrm>
          <a:prstGeom prst="straightConnector1">
            <a:avLst/>
          </a:prstGeom>
          <a:noFill/>
          <a:ln w="19050" cap="flat">
            <a:solidFill>
              <a:srgbClr val="000000"/>
            </a:solidFill>
            <a:prstDash val="solid"/>
            <a:round/>
            <a:headEnd type="none" w="lg" len="lg"/>
            <a:tailEnd type="none" w="lg" len="lg"/>
          </a:ln>
        </p:spPr>
      </p:cxnSp>
      <p:cxnSp>
        <p:nvCxnSpPr>
          <p:cNvPr id="899" name="Shape 899"/>
          <p:cNvCxnSpPr/>
          <p:nvPr/>
        </p:nvCxnSpPr>
        <p:spPr>
          <a:xfrm rot="10800000">
            <a:off x="448472" y="4889508"/>
            <a:ext cx="3068806" cy="0"/>
          </a:xfrm>
          <a:prstGeom prst="straightConnector1">
            <a:avLst/>
          </a:prstGeom>
          <a:noFill/>
          <a:ln w="19050" cap="flat">
            <a:solidFill>
              <a:srgbClr val="000000"/>
            </a:solidFill>
            <a:prstDash val="solid"/>
            <a:round/>
            <a:headEnd type="none" w="lg" len="lg"/>
            <a:tailEnd type="none" w="lg" len="lg"/>
          </a:ln>
        </p:spPr>
      </p:cxnSp>
      <p:cxnSp>
        <p:nvCxnSpPr>
          <p:cNvPr id="900" name="Shape 900"/>
          <p:cNvCxnSpPr/>
          <p:nvPr/>
        </p:nvCxnSpPr>
        <p:spPr>
          <a:xfrm rot="10800000">
            <a:off x="448472" y="4982802"/>
            <a:ext cx="3068806" cy="0"/>
          </a:xfrm>
          <a:prstGeom prst="straightConnector1">
            <a:avLst/>
          </a:prstGeom>
          <a:noFill/>
          <a:ln w="19050" cap="flat">
            <a:solidFill>
              <a:srgbClr val="000000"/>
            </a:solidFill>
            <a:prstDash val="solid"/>
            <a:round/>
            <a:headEnd type="none" w="lg" len="lg"/>
            <a:tailEnd type="none" w="lg" len="lg"/>
          </a:ln>
        </p:spPr>
      </p:cxnSp>
      <p:cxnSp>
        <p:nvCxnSpPr>
          <p:cNvPr id="901" name="Shape 901"/>
          <p:cNvCxnSpPr/>
          <p:nvPr/>
        </p:nvCxnSpPr>
        <p:spPr>
          <a:xfrm rot="10800000">
            <a:off x="448472" y="5076097"/>
            <a:ext cx="3068806" cy="0"/>
          </a:xfrm>
          <a:prstGeom prst="straightConnector1">
            <a:avLst/>
          </a:prstGeom>
          <a:noFill/>
          <a:ln w="19050" cap="flat">
            <a:solidFill>
              <a:srgbClr val="000000"/>
            </a:solidFill>
            <a:prstDash val="solid"/>
            <a:round/>
            <a:headEnd type="none" w="lg" len="lg"/>
            <a:tailEnd type="none" w="lg" len="lg"/>
          </a:ln>
        </p:spPr>
      </p:cxnSp>
      <p:cxnSp>
        <p:nvCxnSpPr>
          <p:cNvPr id="902" name="Shape 902"/>
          <p:cNvCxnSpPr/>
          <p:nvPr/>
        </p:nvCxnSpPr>
        <p:spPr>
          <a:xfrm rot="10800000">
            <a:off x="448472" y="5169391"/>
            <a:ext cx="3068806" cy="0"/>
          </a:xfrm>
          <a:prstGeom prst="straightConnector1">
            <a:avLst/>
          </a:prstGeom>
          <a:noFill/>
          <a:ln w="19050" cap="flat">
            <a:solidFill>
              <a:srgbClr val="000000"/>
            </a:solidFill>
            <a:prstDash val="solid"/>
            <a:round/>
            <a:headEnd type="none" w="lg" len="lg"/>
            <a:tailEnd type="none" w="lg" len="lg"/>
          </a:ln>
        </p:spPr>
      </p:cxnSp>
      <p:cxnSp>
        <p:nvCxnSpPr>
          <p:cNvPr id="903" name="Shape 903"/>
          <p:cNvCxnSpPr/>
          <p:nvPr/>
        </p:nvCxnSpPr>
        <p:spPr>
          <a:xfrm rot="10800000">
            <a:off x="448472" y="5729158"/>
            <a:ext cx="3068806" cy="0"/>
          </a:xfrm>
          <a:prstGeom prst="straightConnector1">
            <a:avLst/>
          </a:prstGeom>
          <a:noFill/>
          <a:ln w="19050" cap="flat">
            <a:solidFill>
              <a:srgbClr val="000000"/>
            </a:solidFill>
            <a:prstDash val="solid"/>
            <a:round/>
            <a:headEnd type="none" w="lg" len="lg"/>
            <a:tailEnd type="none" w="lg" len="lg"/>
          </a:ln>
        </p:spPr>
      </p:cxnSp>
      <p:cxnSp>
        <p:nvCxnSpPr>
          <p:cNvPr id="904" name="Shape 904"/>
          <p:cNvCxnSpPr/>
          <p:nvPr/>
        </p:nvCxnSpPr>
        <p:spPr>
          <a:xfrm rot="10800000">
            <a:off x="448472" y="5262686"/>
            <a:ext cx="3068806" cy="0"/>
          </a:xfrm>
          <a:prstGeom prst="straightConnector1">
            <a:avLst/>
          </a:prstGeom>
          <a:noFill/>
          <a:ln w="19050" cap="flat">
            <a:solidFill>
              <a:srgbClr val="000000"/>
            </a:solidFill>
            <a:prstDash val="solid"/>
            <a:round/>
            <a:headEnd type="none" w="lg" len="lg"/>
            <a:tailEnd type="none" w="lg" len="lg"/>
          </a:ln>
        </p:spPr>
      </p:cxnSp>
      <p:cxnSp>
        <p:nvCxnSpPr>
          <p:cNvPr id="905" name="Shape 905"/>
          <p:cNvCxnSpPr/>
          <p:nvPr/>
        </p:nvCxnSpPr>
        <p:spPr>
          <a:xfrm rot="10800000">
            <a:off x="448472" y="5822453"/>
            <a:ext cx="3068806" cy="0"/>
          </a:xfrm>
          <a:prstGeom prst="straightConnector1">
            <a:avLst/>
          </a:prstGeom>
          <a:noFill/>
          <a:ln w="19050" cap="flat">
            <a:solidFill>
              <a:srgbClr val="000000"/>
            </a:solidFill>
            <a:prstDash val="solid"/>
            <a:round/>
            <a:headEnd type="none" w="lg" len="lg"/>
            <a:tailEnd type="none" w="lg" len="lg"/>
          </a:ln>
        </p:spPr>
      </p:cxnSp>
      <p:cxnSp>
        <p:nvCxnSpPr>
          <p:cNvPr id="906" name="Shape 906"/>
          <p:cNvCxnSpPr/>
          <p:nvPr/>
        </p:nvCxnSpPr>
        <p:spPr>
          <a:xfrm rot="10800000">
            <a:off x="448472" y="5355980"/>
            <a:ext cx="3068806" cy="0"/>
          </a:xfrm>
          <a:prstGeom prst="straightConnector1">
            <a:avLst/>
          </a:prstGeom>
          <a:noFill/>
          <a:ln w="19050" cap="flat">
            <a:solidFill>
              <a:srgbClr val="000000"/>
            </a:solidFill>
            <a:prstDash val="solid"/>
            <a:round/>
            <a:headEnd type="none" w="lg" len="lg"/>
            <a:tailEnd type="none" w="lg" len="lg"/>
          </a:ln>
        </p:spPr>
      </p:cxnSp>
      <p:cxnSp>
        <p:nvCxnSpPr>
          <p:cNvPr id="907" name="Shape 907"/>
          <p:cNvCxnSpPr/>
          <p:nvPr/>
        </p:nvCxnSpPr>
        <p:spPr>
          <a:xfrm rot="10800000">
            <a:off x="448472" y="5542569"/>
            <a:ext cx="3068806" cy="0"/>
          </a:xfrm>
          <a:prstGeom prst="straightConnector1">
            <a:avLst/>
          </a:prstGeom>
          <a:noFill/>
          <a:ln w="19050" cap="flat">
            <a:solidFill>
              <a:srgbClr val="000000"/>
            </a:solidFill>
            <a:prstDash val="solid"/>
            <a:round/>
            <a:headEnd type="none" w="lg" len="lg"/>
            <a:tailEnd type="none" w="lg" len="lg"/>
          </a:ln>
        </p:spPr>
      </p:cxnSp>
      <p:cxnSp>
        <p:nvCxnSpPr>
          <p:cNvPr id="908" name="Shape 908"/>
          <p:cNvCxnSpPr/>
          <p:nvPr/>
        </p:nvCxnSpPr>
        <p:spPr>
          <a:xfrm rot="10800000">
            <a:off x="448472" y="5635864"/>
            <a:ext cx="3068806" cy="0"/>
          </a:xfrm>
          <a:prstGeom prst="straightConnector1">
            <a:avLst/>
          </a:prstGeom>
          <a:noFill/>
          <a:ln w="19050" cap="flat">
            <a:solidFill>
              <a:srgbClr val="000000"/>
            </a:solidFill>
            <a:prstDash val="solid"/>
            <a:round/>
            <a:headEnd type="none" w="lg" len="lg"/>
            <a:tailEnd type="none" w="lg" len="lg"/>
          </a:ln>
        </p:spPr>
      </p:cxnSp>
      <p:cxnSp>
        <p:nvCxnSpPr>
          <p:cNvPr id="909" name="Shape 909"/>
          <p:cNvCxnSpPr/>
          <p:nvPr/>
        </p:nvCxnSpPr>
        <p:spPr>
          <a:xfrm rot="10800000">
            <a:off x="448472" y="5449275"/>
            <a:ext cx="3068806" cy="0"/>
          </a:xfrm>
          <a:prstGeom prst="straightConnector1">
            <a:avLst/>
          </a:prstGeom>
          <a:noFill/>
          <a:ln w="19050" cap="flat">
            <a:solidFill>
              <a:srgbClr val="000000"/>
            </a:solidFill>
            <a:prstDash val="solid"/>
            <a:round/>
            <a:headEnd type="none" w="lg" len="lg"/>
            <a:tailEnd type="none" w="lg" len="lg"/>
          </a:ln>
        </p:spPr>
      </p:cxnSp>
      <p:cxnSp>
        <p:nvCxnSpPr>
          <p:cNvPr id="910" name="Shape 910"/>
          <p:cNvCxnSpPr/>
          <p:nvPr/>
        </p:nvCxnSpPr>
        <p:spPr>
          <a:xfrm>
            <a:off x="448472" y="3956563"/>
            <a:ext cx="3068806" cy="0"/>
          </a:xfrm>
          <a:prstGeom prst="straightConnector1">
            <a:avLst/>
          </a:prstGeom>
          <a:noFill/>
          <a:ln w="19050" cap="flat">
            <a:solidFill>
              <a:srgbClr val="000000"/>
            </a:solidFill>
            <a:prstDash val="solid"/>
            <a:round/>
            <a:headEnd type="none" w="lg" len="lg"/>
            <a:tailEnd type="none" w="lg" len="lg"/>
          </a:ln>
        </p:spPr>
      </p:cxnSp>
      <p:cxnSp>
        <p:nvCxnSpPr>
          <p:cNvPr id="911" name="Shape 911"/>
          <p:cNvCxnSpPr/>
          <p:nvPr/>
        </p:nvCxnSpPr>
        <p:spPr>
          <a:xfrm>
            <a:off x="448472" y="5915747"/>
            <a:ext cx="3068806" cy="0"/>
          </a:xfrm>
          <a:prstGeom prst="straightConnector1">
            <a:avLst/>
          </a:prstGeom>
          <a:noFill/>
          <a:ln w="19050" cap="flat">
            <a:solidFill>
              <a:srgbClr val="000000"/>
            </a:solidFill>
            <a:prstDash val="solid"/>
            <a:round/>
            <a:headEnd type="none" w="lg" len="lg"/>
            <a:tailEnd type="none" w="lg" len="lg"/>
          </a:ln>
        </p:spPr>
      </p:cxnSp>
      <p:cxnSp>
        <p:nvCxnSpPr>
          <p:cNvPr id="912" name="Shape 912"/>
          <p:cNvCxnSpPr/>
          <p:nvPr/>
        </p:nvCxnSpPr>
        <p:spPr>
          <a:xfrm>
            <a:off x="448472" y="6009042"/>
            <a:ext cx="3068806" cy="0"/>
          </a:xfrm>
          <a:prstGeom prst="straightConnector1">
            <a:avLst/>
          </a:prstGeom>
          <a:noFill/>
          <a:ln w="19050" cap="flat">
            <a:solidFill>
              <a:srgbClr val="000000"/>
            </a:solidFill>
            <a:prstDash val="solid"/>
            <a:round/>
            <a:headEnd type="none" w="lg" len="lg"/>
            <a:tailEnd type="none" w="lg" len="lg"/>
          </a:ln>
        </p:spPr>
      </p:cxnSp>
      <p:cxnSp>
        <p:nvCxnSpPr>
          <p:cNvPr id="913" name="Shape 913"/>
          <p:cNvCxnSpPr/>
          <p:nvPr/>
        </p:nvCxnSpPr>
        <p:spPr>
          <a:xfrm rot="10800000">
            <a:off x="448472" y="6102336"/>
            <a:ext cx="3068806" cy="0"/>
          </a:xfrm>
          <a:prstGeom prst="straightConnector1">
            <a:avLst/>
          </a:prstGeom>
          <a:noFill/>
          <a:ln w="19050" cap="flat">
            <a:solidFill>
              <a:srgbClr val="000000"/>
            </a:solidFill>
            <a:prstDash val="solid"/>
            <a:round/>
            <a:headEnd type="none" w="lg" len="lg"/>
            <a:tailEnd type="none" w="lg" len="lg"/>
          </a:ln>
        </p:spPr>
      </p:cxnSp>
      <p:cxnSp>
        <p:nvCxnSpPr>
          <p:cNvPr id="914" name="Shape 914"/>
          <p:cNvCxnSpPr/>
          <p:nvPr/>
        </p:nvCxnSpPr>
        <p:spPr>
          <a:xfrm>
            <a:off x="448472" y="6195631"/>
            <a:ext cx="3068806" cy="0"/>
          </a:xfrm>
          <a:prstGeom prst="straightConnector1">
            <a:avLst/>
          </a:prstGeom>
          <a:noFill/>
          <a:ln w="19050" cap="flat">
            <a:solidFill>
              <a:srgbClr val="000000"/>
            </a:solidFill>
            <a:prstDash val="solid"/>
            <a:round/>
            <a:headEnd type="none" w="lg" len="lg"/>
            <a:tailEnd type="none" w="lg" len="lg"/>
          </a:ln>
        </p:spPr>
      </p:cxnSp>
      <p:cxnSp>
        <p:nvCxnSpPr>
          <p:cNvPr id="915" name="Shape 915"/>
          <p:cNvCxnSpPr/>
          <p:nvPr/>
        </p:nvCxnSpPr>
        <p:spPr>
          <a:xfrm rot="10800000">
            <a:off x="448472" y="6288925"/>
            <a:ext cx="3068806" cy="0"/>
          </a:xfrm>
          <a:prstGeom prst="straightConnector1">
            <a:avLst/>
          </a:prstGeom>
          <a:noFill/>
          <a:ln w="19050" cap="flat">
            <a:solidFill>
              <a:srgbClr val="000000"/>
            </a:solidFill>
            <a:prstDash val="solid"/>
            <a:round/>
            <a:headEnd type="none" w="lg" len="lg"/>
            <a:tailEnd type="none" w="lg" len="lg"/>
          </a:ln>
        </p:spPr>
      </p:cxnSp>
      <p:cxnSp>
        <p:nvCxnSpPr>
          <p:cNvPr id="916" name="Shape 916"/>
          <p:cNvCxnSpPr/>
          <p:nvPr/>
        </p:nvCxnSpPr>
        <p:spPr>
          <a:xfrm>
            <a:off x="448472" y="6382220"/>
            <a:ext cx="3068806" cy="0"/>
          </a:xfrm>
          <a:prstGeom prst="straightConnector1">
            <a:avLst/>
          </a:prstGeom>
          <a:noFill/>
          <a:ln w="19050" cap="flat">
            <a:solidFill>
              <a:srgbClr val="000000"/>
            </a:solidFill>
            <a:prstDash val="solid"/>
            <a:round/>
            <a:headEnd type="none" w="lg" len="lg"/>
            <a:tailEnd type="none" w="lg" len="lg"/>
          </a:ln>
        </p:spPr>
      </p:cxnSp>
      <p:cxnSp>
        <p:nvCxnSpPr>
          <p:cNvPr id="917" name="Shape 917"/>
          <p:cNvCxnSpPr/>
          <p:nvPr/>
        </p:nvCxnSpPr>
        <p:spPr>
          <a:xfrm rot="10800000">
            <a:off x="448472" y="6475514"/>
            <a:ext cx="3068806" cy="0"/>
          </a:xfrm>
          <a:prstGeom prst="straightConnector1">
            <a:avLst/>
          </a:prstGeom>
          <a:noFill/>
          <a:ln w="19050" cap="flat">
            <a:solidFill>
              <a:srgbClr val="000000"/>
            </a:solidFill>
            <a:prstDash val="solid"/>
            <a:round/>
            <a:headEnd type="none" w="lg" len="lg"/>
            <a:tailEnd type="none" w="lg" len="lg"/>
          </a:ln>
        </p:spPr>
      </p:cxnSp>
      <p:sp>
        <p:nvSpPr>
          <p:cNvPr id="918" name="Shape 918"/>
          <p:cNvSpPr/>
          <p:nvPr/>
        </p:nvSpPr>
        <p:spPr>
          <a:xfrm>
            <a:off x="448472" y="5449275"/>
            <a:ext cx="3068806" cy="93294"/>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19" name="Shape 919"/>
          <p:cNvCxnSpPr/>
          <p:nvPr/>
        </p:nvCxnSpPr>
        <p:spPr>
          <a:xfrm>
            <a:off x="448472" y="4423035"/>
            <a:ext cx="3068806" cy="0"/>
          </a:xfrm>
          <a:prstGeom prst="straightConnector1">
            <a:avLst/>
          </a:prstGeom>
          <a:noFill/>
          <a:ln w="19050" cap="flat">
            <a:solidFill>
              <a:srgbClr val="000000"/>
            </a:solidFill>
            <a:prstDash val="solid"/>
            <a:round/>
            <a:headEnd type="none" w="lg" len="lg"/>
            <a:tailEnd type="none" w="lg" len="lg"/>
          </a:ln>
        </p:spPr>
      </p:cxnSp>
      <p:sp>
        <p:nvSpPr>
          <p:cNvPr id="920" name="Shape 920"/>
          <p:cNvSpPr/>
          <p:nvPr/>
        </p:nvSpPr>
        <p:spPr>
          <a:xfrm>
            <a:off x="448472" y="4982802"/>
            <a:ext cx="3068806" cy="93294"/>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21" name="Shape 921"/>
          <p:cNvSpPr/>
          <p:nvPr/>
        </p:nvSpPr>
        <p:spPr>
          <a:xfrm>
            <a:off x="448472" y="5729158"/>
            <a:ext cx="3068806" cy="93294"/>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22" name="Shape 922"/>
          <p:cNvSpPr txBox="1"/>
          <p:nvPr/>
        </p:nvSpPr>
        <p:spPr>
          <a:xfrm>
            <a:off x="5432725" y="4682875"/>
            <a:ext cx="2901899" cy="729900"/>
          </a:xfrm>
          <a:prstGeom prst="rect">
            <a:avLst/>
          </a:prstGeom>
        </p:spPr>
        <p:txBody>
          <a:bodyPr lIns="91425" tIns="91425" rIns="91425" bIns="91425" anchor="ctr" anchorCtr="0">
            <a:noAutofit/>
          </a:bodyPr>
          <a:lstStyle/>
          <a:p>
            <a:pPr lvl="0" rtl="0">
              <a:spcBef>
                <a:spcPts val="0"/>
              </a:spcBef>
              <a:buNone/>
            </a:pPr>
            <a:r>
              <a:rPr lang="en" sz="2400" b="1">
                <a:latin typeface="Droid Serif"/>
                <a:ea typeface="Droid Serif"/>
                <a:cs typeface="Droid Serif"/>
                <a:sym typeface="Droid Serif"/>
              </a:rPr>
              <a:t>mixplate</a:t>
            </a:r>
          </a:p>
        </p:txBody>
      </p:sp>
      <p:sp>
        <p:nvSpPr>
          <p:cNvPr id="923" name="Shape 923"/>
          <p:cNvSpPr txBox="1"/>
          <p:nvPr/>
        </p:nvSpPr>
        <p:spPr>
          <a:xfrm>
            <a:off x="5930500" y="2786200"/>
            <a:ext cx="2901899" cy="560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Seeking "spam" ...</a:t>
            </a:r>
          </a:p>
        </p:txBody>
      </p:sp>
      <p:sp>
        <p:nvSpPr>
          <p:cNvPr id="924" name="Shape 924"/>
          <p:cNvSpPr/>
          <p:nvPr/>
        </p:nvSpPr>
        <p:spPr>
          <a:xfrm>
            <a:off x="7324875" y="5095000"/>
            <a:ext cx="402300" cy="1454699"/>
          </a:xfrm>
          <a:prstGeom prst="rightBrace">
            <a:avLst>
              <a:gd name="adj1" fmla="val 50068"/>
              <a:gd name="adj2" fmla="val 50000"/>
            </a:avLst>
          </a:prstGeom>
          <a:no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25" name="Shape 925"/>
          <p:cNvSpPr txBox="1"/>
          <p:nvPr/>
        </p:nvSpPr>
        <p:spPr>
          <a:xfrm>
            <a:off x="7773800" y="5022725"/>
            <a:ext cx="1269299" cy="1565100"/>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must be in here some-where</a:t>
            </a:r>
          </a:p>
        </p:txBody>
      </p:sp>
    </p:spTree>
    <p:extLst>
      <p:ext uri="{BB962C8B-B14F-4D97-AF65-F5344CB8AC3E}">
        <p14:creationId xmlns:p14="http://schemas.microsoft.com/office/powerpoint/2010/main" val="3852908135"/>
      </p:ext>
    </p:extLst>
  </p:cSld>
  <p:clrMapOvr>
    <a:masterClrMapping/>
  </p:clrMapOvr>
  <p:transitio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title"/>
          </p:nvPr>
        </p:nvSpPr>
        <p:spPr>
          <a:xfrm>
            <a:off x="268485" y="124044"/>
            <a:ext cx="8595299" cy="560400"/>
          </a:xfrm>
          <a:prstGeom prst="rect">
            <a:avLst/>
          </a:prstGeom>
        </p:spPr>
        <p:txBody>
          <a:bodyPr lIns="91425" tIns="91425" rIns="91425" bIns="91425" anchor="t" anchorCtr="0">
            <a:noAutofit/>
          </a:bodyPr>
          <a:lstStyle/>
          <a:p>
            <a:pPr lvl="0" rtl="0">
              <a:spcBef>
                <a:spcPts val="0"/>
              </a:spcBef>
              <a:buClr>
                <a:srgbClr val="000000"/>
              </a:buClr>
              <a:buSzPct val="30555"/>
              <a:buFont typeface="Arial"/>
              <a:buNone/>
            </a:pPr>
            <a:r>
              <a:rPr lang="en" sz="3600">
                <a:latin typeface="Droid Serif"/>
                <a:ea typeface="Droid Serif"/>
                <a:cs typeface="Droid Serif"/>
                <a:sym typeface="Droid Serif"/>
              </a:rPr>
              <a:t>Binary Search (</a:t>
            </a:r>
            <a:r>
              <a:rPr lang="en" sz="3600" i="1">
                <a:latin typeface="Droid Serif"/>
                <a:ea typeface="Droid Serif"/>
                <a:cs typeface="Droid Serif"/>
                <a:sym typeface="Droid Serif"/>
              </a:rPr>
              <a:t>sorted</a:t>
            </a:r>
            <a:r>
              <a:rPr lang="en" sz="3600">
                <a:latin typeface="Droid Serif"/>
                <a:ea typeface="Droid Serif"/>
                <a:cs typeface="Droid Serif"/>
                <a:sym typeface="Droid Serif"/>
              </a:rPr>
              <a:t> book)</a:t>
            </a:r>
          </a:p>
          <a:p>
            <a:pPr lvl="0" rtl="0">
              <a:spcBef>
                <a:spcPts val="0"/>
              </a:spcBef>
              <a:buNone/>
            </a:pPr>
            <a:endParaRPr sz="4266">
              <a:solidFill>
                <a:srgbClr val="000000"/>
              </a:solidFill>
              <a:latin typeface="Droid Serif"/>
              <a:ea typeface="Droid Serif"/>
              <a:cs typeface="Droid Serif"/>
              <a:sym typeface="Droid Serif"/>
            </a:endParaRPr>
          </a:p>
        </p:txBody>
      </p:sp>
      <p:grpSp>
        <p:nvGrpSpPr>
          <p:cNvPr id="931" name="Shape 931"/>
          <p:cNvGrpSpPr/>
          <p:nvPr/>
        </p:nvGrpSpPr>
        <p:grpSpPr>
          <a:xfrm>
            <a:off x="151468" y="3303482"/>
            <a:ext cx="3365708" cy="3545083"/>
            <a:chOff x="762000" y="533399"/>
            <a:chExt cx="2590800" cy="2895600"/>
          </a:xfrm>
        </p:grpSpPr>
        <p:sp>
          <p:nvSpPr>
            <p:cNvPr id="932" name="Shape 932"/>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33" name="Shape 933"/>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34" name="Shape 934"/>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936" name="Shape 936"/>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937" name="Shape 937"/>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938" name="Shape 938"/>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939" name="Shape 939"/>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940" name="Shape 940"/>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941" name="Shape 941"/>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942" name="Shape 942"/>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943" name="Shape 943"/>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944" name="Shape 944"/>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945" name="Shape 945"/>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946" name="Shape 946"/>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947" name="Shape 947"/>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948" name="Shape 948"/>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949" name="Shape 949"/>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950" name="Shape 950"/>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951" name="Shape 951"/>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952" name="Shape 952"/>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953" name="Shape 953"/>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954" name="Shape 954"/>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955" name="Shape 955"/>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956" name="Shape 956"/>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957" name="Shape 957"/>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958" name="Shape 958"/>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959" name="Shape 959"/>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960" name="Shape 960"/>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961" name="Shape 961"/>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962" name="Shape 962"/>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963" name="Shape 963"/>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964" name="Shape 964"/>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965" name="Shape 965"/>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66" name="Shape 966"/>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sp>
        <p:nvSpPr>
          <p:cNvPr id="967" name="Shape 967"/>
          <p:cNvSpPr/>
          <p:nvPr/>
        </p:nvSpPr>
        <p:spPr>
          <a:xfrm>
            <a:off x="1933317" y="3583357"/>
            <a:ext cx="3266699" cy="2985300"/>
          </a:xfrm>
          <a:prstGeom prst="ellipse">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68" name="Shape 968"/>
          <p:cNvSpPr/>
          <p:nvPr/>
        </p:nvSpPr>
        <p:spPr>
          <a:xfrm rot="-5400000">
            <a:off x="61771" y="3393164"/>
            <a:ext cx="3545099" cy="3365699"/>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69" name="Shape 969"/>
          <p:cNvSpPr/>
          <p:nvPr/>
        </p:nvSpPr>
        <p:spPr>
          <a:xfrm>
            <a:off x="448445" y="3583357"/>
            <a:ext cx="3068699" cy="2985300"/>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70" name="Shape 970"/>
          <p:cNvCxnSpPr/>
          <p:nvPr/>
        </p:nvCxnSpPr>
        <p:spPr>
          <a:xfrm>
            <a:off x="448445" y="4143107"/>
            <a:ext cx="3068699" cy="0"/>
          </a:xfrm>
          <a:prstGeom prst="straightConnector1">
            <a:avLst/>
          </a:prstGeom>
          <a:noFill/>
          <a:ln w="19050" cap="flat">
            <a:solidFill>
              <a:srgbClr val="000000"/>
            </a:solidFill>
            <a:prstDash val="solid"/>
            <a:round/>
            <a:headEnd type="none" w="lg" len="lg"/>
            <a:tailEnd type="none" w="lg" len="lg"/>
          </a:ln>
        </p:spPr>
      </p:cxnSp>
      <p:cxnSp>
        <p:nvCxnSpPr>
          <p:cNvPr id="972" name="Shape 972"/>
          <p:cNvCxnSpPr/>
          <p:nvPr/>
        </p:nvCxnSpPr>
        <p:spPr>
          <a:xfrm>
            <a:off x="448445" y="3863232"/>
            <a:ext cx="3068699" cy="0"/>
          </a:xfrm>
          <a:prstGeom prst="straightConnector1">
            <a:avLst/>
          </a:prstGeom>
          <a:noFill/>
          <a:ln w="19050" cap="flat">
            <a:solidFill>
              <a:srgbClr val="000000"/>
            </a:solidFill>
            <a:prstDash val="solid"/>
            <a:round/>
            <a:headEnd type="none" w="lg" len="lg"/>
            <a:tailEnd type="none" w="lg" len="lg"/>
          </a:ln>
        </p:spPr>
      </p:cxnSp>
      <p:cxnSp>
        <p:nvCxnSpPr>
          <p:cNvPr id="973" name="Shape 973"/>
          <p:cNvCxnSpPr/>
          <p:nvPr/>
        </p:nvCxnSpPr>
        <p:spPr>
          <a:xfrm>
            <a:off x="448445" y="3769940"/>
            <a:ext cx="3068699" cy="0"/>
          </a:xfrm>
          <a:prstGeom prst="straightConnector1">
            <a:avLst/>
          </a:prstGeom>
          <a:noFill/>
          <a:ln w="19050" cap="flat">
            <a:solidFill>
              <a:srgbClr val="000000"/>
            </a:solidFill>
            <a:prstDash val="solid"/>
            <a:round/>
            <a:headEnd type="none" w="lg" len="lg"/>
            <a:tailEnd type="none" w="lg" len="lg"/>
          </a:ln>
        </p:spPr>
      </p:cxnSp>
      <p:cxnSp>
        <p:nvCxnSpPr>
          <p:cNvPr id="974" name="Shape 974"/>
          <p:cNvCxnSpPr/>
          <p:nvPr/>
        </p:nvCxnSpPr>
        <p:spPr>
          <a:xfrm>
            <a:off x="448445" y="3676648"/>
            <a:ext cx="3068699" cy="0"/>
          </a:xfrm>
          <a:prstGeom prst="straightConnector1">
            <a:avLst/>
          </a:prstGeom>
          <a:noFill/>
          <a:ln w="19050" cap="flat">
            <a:solidFill>
              <a:srgbClr val="000000"/>
            </a:solidFill>
            <a:prstDash val="solid"/>
            <a:round/>
            <a:headEnd type="none" w="lg" len="lg"/>
            <a:tailEnd type="none" w="lg" len="lg"/>
          </a:ln>
        </p:spPr>
      </p:cxnSp>
      <p:cxnSp>
        <p:nvCxnSpPr>
          <p:cNvPr id="975" name="Shape 975"/>
          <p:cNvCxnSpPr/>
          <p:nvPr/>
        </p:nvCxnSpPr>
        <p:spPr>
          <a:xfrm>
            <a:off x="448445" y="4049815"/>
            <a:ext cx="3068699" cy="0"/>
          </a:xfrm>
          <a:prstGeom prst="straightConnector1">
            <a:avLst/>
          </a:prstGeom>
          <a:noFill/>
          <a:ln w="19050" cap="flat">
            <a:solidFill>
              <a:srgbClr val="000000"/>
            </a:solidFill>
            <a:prstDash val="solid"/>
            <a:round/>
            <a:headEnd type="none" w="lg" len="lg"/>
            <a:tailEnd type="none" w="lg" len="lg"/>
          </a:ln>
        </p:spPr>
      </p:cxnSp>
      <p:cxnSp>
        <p:nvCxnSpPr>
          <p:cNvPr id="976" name="Shape 976"/>
          <p:cNvCxnSpPr/>
          <p:nvPr/>
        </p:nvCxnSpPr>
        <p:spPr>
          <a:xfrm>
            <a:off x="448445" y="4236398"/>
            <a:ext cx="3068699" cy="0"/>
          </a:xfrm>
          <a:prstGeom prst="straightConnector1">
            <a:avLst/>
          </a:prstGeom>
          <a:noFill/>
          <a:ln w="19050" cap="flat">
            <a:solidFill>
              <a:srgbClr val="000000"/>
            </a:solidFill>
            <a:prstDash val="solid"/>
            <a:round/>
            <a:headEnd type="none" w="lg" len="lg"/>
            <a:tailEnd type="none" w="lg" len="lg"/>
          </a:ln>
        </p:spPr>
      </p:cxnSp>
      <p:cxnSp>
        <p:nvCxnSpPr>
          <p:cNvPr id="977" name="Shape 977"/>
          <p:cNvCxnSpPr/>
          <p:nvPr/>
        </p:nvCxnSpPr>
        <p:spPr>
          <a:xfrm>
            <a:off x="448445" y="4329690"/>
            <a:ext cx="3068699" cy="0"/>
          </a:xfrm>
          <a:prstGeom prst="straightConnector1">
            <a:avLst/>
          </a:prstGeom>
          <a:noFill/>
          <a:ln w="19050" cap="flat">
            <a:solidFill>
              <a:srgbClr val="000000"/>
            </a:solidFill>
            <a:prstDash val="solid"/>
            <a:round/>
            <a:headEnd type="none" w="lg" len="lg"/>
            <a:tailEnd type="none" w="lg" len="lg"/>
          </a:ln>
        </p:spPr>
      </p:cxnSp>
      <p:cxnSp>
        <p:nvCxnSpPr>
          <p:cNvPr id="978" name="Shape 978"/>
          <p:cNvCxnSpPr/>
          <p:nvPr/>
        </p:nvCxnSpPr>
        <p:spPr>
          <a:xfrm rot="10800000">
            <a:off x="448480" y="4516273"/>
            <a:ext cx="3068699" cy="0"/>
          </a:xfrm>
          <a:prstGeom prst="straightConnector1">
            <a:avLst/>
          </a:prstGeom>
          <a:noFill/>
          <a:ln w="19050" cap="flat">
            <a:solidFill>
              <a:srgbClr val="000000"/>
            </a:solidFill>
            <a:prstDash val="solid"/>
            <a:round/>
            <a:headEnd type="none" w="lg" len="lg"/>
            <a:tailEnd type="none" w="lg" len="lg"/>
          </a:ln>
        </p:spPr>
      </p:cxnSp>
      <p:cxnSp>
        <p:nvCxnSpPr>
          <p:cNvPr id="979" name="Shape 979"/>
          <p:cNvCxnSpPr/>
          <p:nvPr/>
        </p:nvCxnSpPr>
        <p:spPr>
          <a:xfrm>
            <a:off x="448445" y="4609565"/>
            <a:ext cx="3068699" cy="0"/>
          </a:xfrm>
          <a:prstGeom prst="straightConnector1">
            <a:avLst/>
          </a:prstGeom>
          <a:noFill/>
          <a:ln w="19050" cap="flat">
            <a:solidFill>
              <a:srgbClr val="000000"/>
            </a:solidFill>
            <a:prstDash val="solid"/>
            <a:round/>
            <a:headEnd type="none" w="lg" len="lg"/>
            <a:tailEnd type="none" w="lg" len="lg"/>
          </a:ln>
        </p:spPr>
      </p:cxnSp>
      <p:cxnSp>
        <p:nvCxnSpPr>
          <p:cNvPr id="980" name="Shape 980"/>
          <p:cNvCxnSpPr/>
          <p:nvPr/>
        </p:nvCxnSpPr>
        <p:spPr>
          <a:xfrm rot="10800000">
            <a:off x="448480" y="4702857"/>
            <a:ext cx="3068699" cy="0"/>
          </a:xfrm>
          <a:prstGeom prst="straightConnector1">
            <a:avLst/>
          </a:prstGeom>
          <a:noFill/>
          <a:ln w="19050" cap="flat">
            <a:solidFill>
              <a:srgbClr val="000000"/>
            </a:solidFill>
            <a:prstDash val="solid"/>
            <a:round/>
            <a:headEnd type="none" w="lg" len="lg"/>
            <a:tailEnd type="none" w="lg" len="lg"/>
          </a:ln>
        </p:spPr>
      </p:cxnSp>
      <p:cxnSp>
        <p:nvCxnSpPr>
          <p:cNvPr id="981" name="Shape 981"/>
          <p:cNvCxnSpPr/>
          <p:nvPr/>
        </p:nvCxnSpPr>
        <p:spPr>
          <a:xfrm rot="10800000">
            <a:off x="448480" y="4796148"/>
            <a:ext cx="3068699" cy="0"/>
          </a:xfrm>
          <a:prstGeom prst="straightConnector1">
            <a:avLst/>
          </a:prstGeom>
          <a:noFill/>
          <a:ln w="19050" cap="flat">
            <a:solidFill>
              <a:srgbClr val="000000"/>
            </a:solidFill>
            <a:prstDash val="solid"/>
            <a:round/>
            <a:headEnd type="none" w="lg" len="lg"/>
            <a:tailEnd type="none" w="lg" len="lg"/>
          </a:ln>
        </p:spPr>
      </p:cxnSp>
      <p:cxnSp>
        <p:nvCxnSpPr>
          <p:cNvPr id="982" name="Shape 982"/>
          <p:cNvCxnSpPr/>
          <p:nvPr/>
        </p:nvCxnSpPr>
        <p:spPr>
          <a:xfrm rot="10800000">
            <a:off x="448480" y="4889440"/>
            <a:ext cx="3068699" cy="0"/>
          </a:xfrm>
          <a:prstGeom prst="straightConnector1">
            <a:avLst/>
          </a:prstGeom>
          <a:noFill/>
          <a:ln w="19050" cap="flat">
            <a:solidFill>
              <a:srgbClr val="000000"/>
            </a:solidFill>
            <a:prstDash val="solid"/>
            <a:round/>
            <a:headEnd type="none" w="lg" len="lg"/>
            <a:tailEnd type="none" w="lg" len="lg"/>
          </a:ln>
        </p:spPr>
      </p:cxnSp>
      <p:cxnSp>
        <p:nvCxnSpPr>
          <p:cNvPr id="983" name="Shape 983"/>
          <p:cNvCxnSpPr/>
          <p:nvPr/>
        </p:nvCxnSpPr>
        <p:spPr>
          <a:xfrm rot="10800000">
            <a:off x="448480" y="4982732"/>
            <a:ext cx="3068699" cy="0"/>
          </a:xfrm>
          <a:prstGeom prst="straightConnector1">
            <a:avLst/>
          </a:prstGeom>
          <a:noFill/>
          <a:ln w="19050" cap="flat">
            <a:solidFill>
              <a:srgbClr val="000000"/>
            </a:solidFill>
            <a:prstDash val="solid"/>
            <a:round/>
            <a:headEnd type="none" w="lg" len="lg"/>
            <a:tailEnd type="none" w="lg" len="lg"/>
          </a:ln>
        </p:spPr>
      </p:cxnSp>
      <p:cxnSp>
        <p:nvCxnSpPr>
          <p:cNvPr id="984" name="Shape 984"/>
          <p:cNvCxnSpPr/>
          <p:nvPr/>
        </p:nvCxnSpPr>
        <p:spPr>
          <a:xfrm rot="10800000">
            <a:off x="448480" y="5076023"/>
            <a:ext cx="3068699" cy="0"/>
          </a:xfrm>
          <a:prstGeom prst="straightConnector1">
            <a:avLst/>
          </a:prstGeom>
          <a:noFill/>
          <a:ln w="19050" cap="flat">
            <a:solidFill>
              <a:srgbClr val="000000"/>
            </a:solidFill>
            <a:prstDash val="solid"/>
            <a:round/>
            <a:headEnd type="none" w="lg" len="lg"/>
            <a:tailEnd type="none" w="lg" len="lg"/>
          </a:ln>
        </p:spPr>
      </p:cxnSp>
      <p:cxnSp>
        <p:nvCxnSpPr>
          <p:cNvPr id="985" name="Shape 985"/>
          <p:cNvCxnSpPr/>
          <p:nvPr/>
        </p:nvCxnSpPr>
        <p:spPr>
          <a:xfrm rot="10800000">
            <a:off x="448480" y="5169315"/>
            <a:ext cx="3068699" cy="0"/>
          </a:xfrm>
          <a:prstGeom prst="straightConnector1">
            <a:avLst/>
          </a:prstGeom>
          <a:noFill/>
          <a:ln w="19050" cap="flat">
            <a:solidFill>
              <a:srgbClr val="000000"/>
            </a:solidFill>
            <a:prstDash val="solid"/>
            <a:round/>
            <a:headEnd type="none" w="lg" len="lg"/>
            <a:tailEnd type="none" w="lg" len="lg"/>
          </a:ln>
        </p:spPr>
      </p:cxnSp>
      <p:cxnSp>
        <p:nvCxnSpPr>
          <p:cNvPr id="986" name="Shape 986"/>
          <p:cNvCxnSpPr/>
          <p:nvPr/>
        </p:nvCxnSpPr>
        <p:spPr>
          <a:xfrm rot="10800000">
            <a:off x="448480" y="5729065"/>
            <a:ext cx="3068699" cy="0"/>
          </a:xfrm>
          <a:prstGeom prst="straightConnector1">
            <a:avLst/>
          </a:prstGeom>
          <a:noFill/>
          <a:ln w="19050" cap="flat">
            <a:solidFill>
              <a:srgbClr val="000000"/>
            </a:solidFill>
            <a:prstDash val="solid"/>
            <a:round/>
            <a:headEnd type="none" w="lg" len="lg"/>
            <a:tailEnd type="none" w="lg" len="lg"/>
          </a:ln>
        </p:spPr>
      </p:cxnSp>
      <p:cxnSp>
        <p:nvCxnSpPr>
          <p:cNvPr id="987" name="Shape 987"/>
          <p:cNvCxnSpPr/>
          <p:nvPr/>
        </p:nvCxnSpPr>
        <p:spPr>
          <a:xfrm rot="10800000">
            <a:off x="448480" y="5262607"/>
            <a:ext cx="3068699" cy="0"/>
          </a:xfrm>
          <a:prstGeom prst="straightConnector1">
            <a:avLst/>
          </a:prstGeom>
          <a:noFill/>
          <a:ln w="19050" cap="flat">
            <a:solidFill>
              <a:srgbClr val="000000"/>
            </a:solidFill>
            <a:prstDash val="solid"/>
            <a:round/>
            <a:headEnd type="none" w="lg" len="lg"/>
            <a:tailEnd type="none" w="lg" len="lg"/>
          </a:ln>
        </p:spPr>
      </p:cxnSp>
      <p:cxnSp>
        <p:nvCxnSpPr>
          <p:cNvPr id="988" name="Shape 988"/>
          <p:cNvCxnSpPr/>
          <p:nvPr/>
        </p:nvCxnSpPr>
        <p:spPr>
          <a:xfrm rot="10800000">
            <a:off x="448480" y="5822357"/>
            <a:ext cx="3068699" cy="0"/>
          </a:xfrm>
          <a:prstGeom prst="straightConnector1">
            <a:avLst/>
          </a:prstGeom>
          <a:noFill/>
          <a:ln w="19050" cap="flat">
            <a:solidFill>
              <a:srgbClr val="000000"/>
            </a:solidFill>
            <a:prstDash val="solid"/>
            <a:round/>
            <a:headEnd type="none" w="lg" len="lg"/>
            <a:tailEnd type="none" w="lg" len="lg"/>
          </a:ln>
        </p:spPr>
      </p:cxnSp>
      <p:cxnSp>
        <p:nvCxnSpPr>
          <p:cNvPr id="989" name="Shape 989"/>
          <p:cNvCxnSpPr/>
          <p:nvPr/>
        </p:nvCxnSpPr>
        <p:spPr>
          <a:xfrm rot="10800000">
            <a:off x="448480" y="5355898"/>
            <a:ext cx="3068699" cy="0"/>
          </a:xfrm>
          <a:prstGeom prst="straightConnector1">
            <a:avLst/>
          </a:prstGeom>
          <a:noFill/>
          <a:ln w="19050" cap="flat">
            <a:solidFill>
              <a:srgbClr val="000000"/>
            </a:solidFill>
            <a:prstDash val="solid"/>
            <a:round/>
            <a:headEnd type="none" w="lg" len="lg"/>
            <a:tailEnd type="none" w="lg" len="lg"/>
          </a:ln>
        </p:spPr>
      </p:cxnSp>
      <p:cxnSp>
        <p:nvCxnSpPr>
          <p:cNvPr id="990" name="Shape 990"/>
          <p:cNvCxnSpPr/>
          <p:nvPr/>
        </p:nvCxnSpPr>
        <p:spPr>
          <a:xfrm rot="10800000">
            <a:off x="448480" y="5542482"/>
            <a:ext cx="3068699" cy="0"/>
          </a:xfrm>
          <a:prstGeom prst="straightConnector1">
            <a:avLst/>
          </a:prstGeom>
          <a:noFill/>
          <a:ln w="19050" cap="flat">
            <a:solidFill>
              <a:srgbClr val="000000"/>
            </a:solidFill>
            <a:prstDash val="solid"/>
            <a:round/>
            <a:headEnd type="none" w="lg" len="lg"/>
            <a:tailEnd type="none" w="lg" len="lg"/>
          </a:ln>
        </p:spPr>
      </p:cxnSp>
      <p:cxnSp>
        <p:nvCxnSpPr>
          <p:cNvPr id="991" name="Shape 991"/>
          <p:cNvCxnSpPr/>
          <p:nvPr/>
        </p:nvCxnSpPr>
        <p:spPr>
          <a:xfrm rot="10800000">
            <a:off x="448480" y="5635773"/>
            <a:ext cx="3068699" cy="0"/>
          </a:xfrm>
          <a:prstGeom prst="straightConnector1">
            <a:avLst/>
          </a:prstGeom>
          <a:noFill/>
          <a:ln w="19050" cap="flat">
            <a:solidFill>
              <a:srgbClr val="000000"/>
            </a:solidFill>
            <a:prstDash val="solid"/>
            <a:round/>
            <a:headEnd type="none" w="lg" len="lg"/>
            <a:tailEnd type="none" w="lg" len="lg"/>
          </a:ln>
        </p:spPr>
      </p:cxnSp>
      <p:cxnSp>
        <p:nvCxnSpPr>
          <p:cNvPr id="992" name="Shape 992"/>
          <p:cNvCxnSpPr/>
          <p:nvPr/>
        </p:nvCxnSpPr>
        <p:spPr>
          <a:xfrm rot="10800000">
            <a:off x="448480" y="5449190"/>
            <a:ext cx="3068699" cy="0"/>
          </a:xfrm>
          <a:prstGeom prst="straightConnector1">
            <a:avLst/>
          </a:prstGeom>
          <a:noFill/>
          <a:ln w="19050" cap="flat">
            <a:solidFill>
              <a:srgbClr val="000000"/>
            </a:solidFill>
            <a:prstDash val="solid"/>
            <a:round/>
            <a:headEnd type="none" w="lg" len="lg"/>
            <a:tailEnd type="none" w="lg" len="lg"/>
          </a:ln>
        </p:spPr>
      </p:cxnSp>
      <p:cxnSp>
        <p:nvCxnSpPr>
          <p:cNvPr id="993" name="Shape 993"/>
          <p:cNvCxnSpPr/>
          <p:nvPr/>
        </p:nvCxnSpPr>
        <p:spPr>
          <a:xfrm>
            <a:off x="448445" y="3956523"/>
            <a:ext cx="3068699" cy="0"/>
          </a:xfrm>
          <a:prstGeom prst="straightConnector1">
            <a:avLst/>
          </a:prstGeom>
          <a:noFill/>
          <a:ln w="19050" cap="flat">
            <a:solidFill>
              <a:srgbClr val="000000"/>
            </a:solidFill>
            <a:prstDash val="solid"/>
            <a:round/>
            <a:headEnd type="none" w="lg" len="lg"/>
            <a:tailEnd type="none" w="lg" len="lg"/>
          </a:ln>
        </p:spPr>
      </p:cxnSp>
      <p:cxnSp>
        <p:nvCxnSpPr>
          <p:cNvPr id="994" name="Shape 994"/>
          <p:cNvCxnSpPr/>
          <p:nvPr/>
        </p:nvCxnSpPr>
        <p:spPr>
          <a:xfrm>
            <a:off x="448445" y="5915648"/>
            <a:ext cx="3068699" cy="0"/>
          </a:xfrm>
          <a:prstGeom prst="straightConnector1">
            <a:avLst/>
          </a:prstGeom>
          <a:noFill/>
          <a:ln w="19050" cap="flat">
            <a:solidFill>
              <a:srgbClr val="000000"/>
            </a:solidFill>
            <a:prstDash val="solid"/>
            <a:round/>
            <a:headEnd type="none" w="lg" len="lg"/>
            <a:tailEnd type="none" w="lg" len="lg"/>
          </a:ln>
        </p:spPr>
      </p:cxnSp>
      <p:cxnSp>
        <p:nvCxnSpPr>
          <p:cNvPr id="995" name="Shape 995"/>
          <p:cNvCxnSpPr/>
          <p:nvPr/>
        </p:nvCxnSpPr>
        <p:spPr>
          <a:xfrm>
            <a:off x="448445" y="6008940"/>
            <a:ext cx="3068699" cy="0"/>
          </a:xfrm>
          <a:prstGeom prst="straightConnector1">
            <a:avLst/>
          </a:prstGeom>
          <a:noFill/>
          <a:ln w="19050" cap="flat">
            <a:solidFill>
              <a:srgbClr val="000000"/>
            </a:solidFill>
            <a:prstDash val="solid"/>
            <a:round/>
            <a:headEnd type="none" w="lg" len="lg"/>
            <a:tailEnd type="none" w="lg" len="lg"/>
          </a:ln>
        </p:spPr>
      </p:cxnSp>
      <p:cxnSp>
        <p:nvCxnSpPr>
          <p:cNvPr id="996" name="Shape 996"/>
          <p:cNvCxnSpPr/>
          <p:nvPr/>
        </p:nvCxnSpPr>
        <p:spPr>
          <a:xfrm rot="10800000">
            <a:off x="448480" y="6102232"/>
            <a:ext cx="3068699" cy="0"/>
          </a:xfrm>
          <a:prstGeom prst="straightConnector1">
            <a:avLst/>
          </a:prstGeom>
          <a:noFill/>
          <a:ln w="19050" cap="flat">
            <a:solidFill>
              <a:srgbClr val="000000"/>
            </a:solidFill>
            <a:prstDash val="solid"/>
            <a:round/>
            <a:headEnd type="none" w="lg" len="lg"/>
            <a:tailEnd type="none" w="lg" len="lg"/>
          </a:ln>
        </p:spPr>
      </p:cxnSp>
      <p:cxnSp>
        <p:nvCxnSpPr>
          <p:cNvPr id="997" name="Shape 997"/>
          <p:cNvCxnSpPr/>
          <p:nvPr/>
        </p:nvCxnSpPr>
        <p:spPr>
          <a:xfrm>
            <a:off x="448445" y="6195523"/>
            <a:ext cx="3068699" cy="0"/>
          </a:xfrm>
          <a:prstGeom prst="straightConnector1">
            <a:avLst/>
          </a:prstGeom>
          <a:noFill/>
          <a:ln w="19050" cap="flat">
            <a:solidFill>
              <a:srgbClr val="000000"/>
            </a:solidFill>
            <a:prstDash val="solid"/>
            <a:round/>
            <a:headEnd type="none" w="lg" len="lg"/>
            <a:tailEnd type="none" w="lg" len="lg"/>
          </a:ln>
        </p:spPr>
      </p:cxnSp>
      <p:cxnSp>
        <p:nvCxnSpPr>
          <p:cNvPr id="998" name="Shape 998"/>
          <p:cNvCxnSpPr/>
          <p:nvPr/>
        </p:nvCxnSpPr>
        <p:spPr>
          <a:xfrm rot="10800000">
            <a:off x="448480" y="6288815"/>
            <a:ext cx="3068699" cy="0"/>
          </a:xfrm>
          <a:prstGeom prst="straightConnector1">
            <a:avLst/>
          </a:prstGeom>
          <a:noFill/>
          <a:ln w="19050" cap="flat">
            <a:solidFill>
              <a:srgbClr val="000000"/>
            </a:solidFill>
            <a:prstDash val="solid"/>
            <a:round/>
            <a:headEnd type="none" w="lg" len="lg"/>
            <a:tailEnd type="none" w="lg" len="lg"/>
          </a:ln>
        </p:spPr>
      </p:cxnSp>
      <p:cxnSp>
        <p:nvCxnSpPr>
          <p:cNvPr id="999" name="Shape 999"/>
          <p:cNvCxnSpPr/>
          <p:nvPr/>
        </p:nvCxnSpPr>
        <p:spPr>
          <a:xfrm>
            <a:off x="448445" y="6382106"/>
            <a:ext cx="3068699" cy="0"/>
          </a:xfrm>
          <a:prstGeom prst="straightConnector1">
            <a:avLst/>
          </a:prstGeom>
          <a:noFill/>
          <a:ln w="19050" cap="flat">
            <a:solidFill>
              <a:srgbClr val="000000"/>
            </a:solidFill>
            <a:prstDash val="solid"/>
            <a:round/>
            <a:headEnd type="none" w="lg" len="lg"/>
            <a:tailEnd type="none" w="lg" len="lg"/>
          </a:ln>
        </p:spPr>
      </p:cxnSp>
      <p:cxnSp>
        <p:nvCxnSpPr>
          <p:cNvPr id="1000" name="Shape 1000"/>
          <p:cNvCxnSpPr/>
          <p:nvPr/>
        </p:nvCxnSpPr>
        <p:spPr>
          <a:xfrm rot="10800000">
            <a:off x="448480" y="6475398"/>
            <a:ext cx="3068699" cy="0"/>
          </a:xfrm>
          <a:prstGeom prst="straightConnector1">
            <a:avLst/>
          </a:prstGeom>
          <a:noFill/>
          <a:ln w="19050" cap="flat">
            <a:solidFill>
              <a:srgbClr val="000000"/>
            </a:solidFill>
            <a:prstDash val="solid"/>
            <a:round/>
            <a:headEnd type="none" w="lg" len="lg"/>
            <a:tailEnd type="none" w="lg" len="lg"/>
          </a:ln>
        </p:spPr>
      </p:cxnSp>
      <p:sp>
        <p:nvSpPr>
          <p:cNvPr id="1001" name="Shape 1001"/>
          <p:cNvSpPr/>
          <p:nvPr/>
        </p:nvSpPr>
        <p:spPr>
          <a:xfrm>
            <a:off x="448445" y="5449190"/>
            <a:ext cx="3068699" cy="932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02" name="Shape 1002"/>
          <p:cNvCxnSpPr/>
          <p:nvPr/>
        </p:nvCxnSpPr>
        <p:spPr>
          <a:xfrm>
            <a:off x="448445" y="4422982"/>
            <a:ext cx="3068699" cy="0"/>
          </a:xfrm>
          <a:prstGeom prst="straightConnector1">
            <a:avLst/>
          </a:prstGeom>
          <a:noFill/>
          <a:ln w="19050" cap="flat">
            <a:solidFill>
              <a:srgbClr val="000000"/>
            </a:solidFill>
            <a:prstDash val="solid"/>
            <a:round/>
            <a:headEnd type="none" w="lg" len="lg"/>
            <a:tailEnd type="none" w="lg" len="lg"/>
          </a:ln>
        </p:spPr>
      </p:cxnSp>
      <p:cxnSp>
        <p:nvCxnSpPr>
          <p:cNvPr id="1003" name="Shape 1003"/>
          <p:cNvCxnSpPr>
            <a:stCxn id="967" idx="6"/>
            <a:endCxn id="1004" idx="3"/>
          </p:cNvCxnSpPr>
          <p:nvPr/>
        </p:nvCxnSpPr>
        <p:spPr>
          <a:xfrm rot="10800000">
            <a:off x="3517145" y="5029382"/>
            <a:ext cx="1682871" cy="46625"/>
          </a:xfrm>
          <a:prstGeom prst="straightConnector1">
            <a:avLst/>
          </a:prstGeom>
          <a:noFill/>
          <a:ln w="19050" cap="flat">
            <a:solidFill>
              <a:srgbClr val="7F6000"/>
            </a:solidFill>
            <a:prstDash val="solid"/>
            <a:round/>
            <a:headEnd type="none" w="lg" len="lg"/>
            <a:tailEnd type="stealth" w="lg" len="lg"/>
          </a:ln>
        </p:spPr>
      </p:cxnSp>
      <p:sp>
        <p:nvSpPr>
          <p:cNvPr id="1004" name="Shape 1004"/>
          <p:cNvSpPr/>
          <p:nvPr/>
        </p:nvSpPr>
        <p:spPr>
          <a:xfrm>
            <a:off x="448445" y="4982732"/>
            <a:ext cx="3068699" cy="932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1005" name="Shape 1005"/>
          <p:cNvGrpSpPr/>
          <p:nvPr/>
        </p:nvGrpSpPr>
        <p:grpSpPr>
          <a:xfrm>
            <a:off x="151468" y="3303482"/>
            <a:ext cx="4256631" cy="3545083"/>
            <a:chOff x="762000" y="533399"/>
            <a:chExt cx="3276600" cy="2895600"/>
          </a:xfrm>
        </p:grpSpPr>
        <p:sp>
          <p:nvSpPr>
            <p:cNvPr id="1006" name="Shape 1006"/>
            <p:cNvSpPr/>
            <p:nvPr/>
          </p:nvSpPr>
          <p:spPr>
            <a:xfrm>
              <a:off x="2743200" y="1981200"/>
              <a:ext cx="1295400" cy="1219199"/>
            </a:xfrm>
            <a:prstGeom prst="ellipse">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07" name="Shape 1007"/>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08" name="Shape 1008"/>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09" name="Shape 1009"/>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011" name="Shape 1011"/>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012" name="Shape 1012"/>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013" name="Shape 1013"/>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014" name="Shape 1014"/>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015" name="Shape 1015"/>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016" name="Shape 1016"/>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017" name="Shape 1017"/>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018" name="Shape 1018"/>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019" name="Shape 1019"/>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020" name="Shape 1020"/>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021" name="Shape 1021"/>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022" name="Shape 1022"/>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023" name="Shape 1023"/>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024" name="Shape 1024"/>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025" name="Shape 1025"/>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026" name="Shape 1026"/>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027" name="Shape 1027"/>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028" name="Shape 1028"/>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029" name="Shape 1029"/>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030" name="Shape 1030"/>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031" name="Shape 1031"/>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032" name="Shape 1032"/>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033" name="Shape 1033"/>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034" name="Shape 1034"/>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035" name="Shape 1035"/>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036" name="Shape 1036"/>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037" name="Shape 1037"/>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038" name="Shape 1038"/>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039" name="Shape 1039"/>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040" name="Shape 1040"/>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41" name="Shape 1041"/>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042" name="Shape 1042"/>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43" name="Shape 1043"/>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44" name="Shape 1044"/>
            <p:cNvCxnSpPr>
              <a:stCxn id="1006" idx="6"/>
              <a:endCxn id="1043" idx="3"/>
            </p:cNvCxnSpPr>
            <p:nvPr/>
          </p:nvCxnSpPr>
          <p:spPr>
            <a:xfrm rot="10800000">
              <a:off x="3352800" y="2552699"/>
              <a:ext cx="685800" cy="38099"/>
            </a:xfrm>
            <a:prstGeom prst="straightConnector1">
              <a:avLst/>
            </a:prstGeom>
            <a:noFill/>
            <a:ln w="19050" cap="flat">
              <a:solidFill>
                <a:srgbClr val="7F6000"/>
              </a:solidFill>
              <a:prstDash val="solid"/>
              <a:round/>
              <a:headEnd type="none" w="lg" len="lg"/>
              <a:tailEnd type="stealth" w="lg" len="lg"/>
            </a:ln>
          </p:spPr>
        </p:cxnSp>
      </p:grpSp>
      <p:sp>
        <p:nvSpPr>
          <p:cNvPr id="1045" name="Shape 1045"/>
          <p:cNvSpPr txBox="1"/>
          <p:nvPr/>
        </p:nvSpPr>
        <p:spPr>
          <a:xfrm>
            <a:off x="5432725" y="4682875"/>
            <a:ext cx="1892099" cy="729900"/>
          </a:xfrm>
          <a:prstGeom prst="rect">
            <a:avLst/>
          </a:prstGeom>
        </p:spPr>
        <p:txBody>
          <a:bodyPr lIns="91425" tIns="91425" rIns="91425" bIns="91425" anchor="ctr" anchorCtr="0">
            <a:noAutofit/>
          </a:bodyPr>
          <a:lstStyle/>
          <a:p>
            <a:pPr lvl="0" rtl="0">
              <a:spcBef>
                <a:spcPts val="0"/>
              </a:spcBef>
              <a:buNone/>
            </a:pPr>
            <a:r>
              <a:rPr lang="en" sz="2400" b="1">
                <a:solidFill>
                  <a:srgbClr val="999999"/>
                </a:solidFill>
                <a:latin typeface="Droid Serif"/>
                <a:ea typeface="Droid Serif"/>
                <a:cs typeface="Droid Serif"/>
                <a:sym typeface="Droid Serif"/>
              </a:rPr>
              <a:t>mixplate</a:t>
            </a:r>
          </a:p>
        </p:txBody>
      </p:sp>
      <p:sp>
        <p:nvSpPr>
          <p:cNvPr id="1046" name="Shape 1046"/>
          <p:cNvSpPr txBox="1"/>
          <p:nvPr/>
        </p:nvSpPr>
        <p:spPr>
          <a:xfrm>
            <a:off x="4587000" y="5457400"/>
            <a:ext cx="1682999" cy="729900"/>
          </a:xfrm>
          <a:prstGeom prst="rect">
            <a:avLst/>
          </a:prstGeom>
          <a:solidFill>
            <a:srgbClr val="FFFFFF"/>
          </a:solidFill>
        </p:spPr>
        <p:txBody>
          <a:bodyPr lIns="91425" tIns="91425" rIns="91425" bIns="91425" anchor="ctr" anchorCtr="0">
            <a:noAutofit/>
          </a:bodyPr>
          <a:lstStyle/>
          <a:p>
            <a:pPr lvl="0" rtl="0">
              <a:spcBef>
                <a:spcPts val="0"/>
              </a:spcBef>
              <a:buNone/>
            </a:pPr>
            <a:r>
              <a:rPr lang="en" sz="2400" b="1">
                <a:latin typeface="Droid Serif"/>
                <a:ea typeface="Droid Serif"/>
                <a:cs typeface="Droid Serif"/>
                <a:sym typeface="Droid Serif"/>
              </a:rPr>
              <a:t>wusubi</a:t>
            </a:r>
          </a:p>
        </p:txBody>
      </p:sp>
      <p:sp>
        <p:nvSpPr>
          <p:cNvPr id="1047" name="Shape 1047"/>
          <p:cNvSpPr/>
          <p:nvPr/>
        </p:nvSpPr>
        <p:spPr>
          <a:xfrm>
            <a:off x="7324875" y="5095000"/>
            <a:ext cx="402300" cy="729900"/>
          </a:xfrm>
          <a:prstGeom prst="rightBrace">
            <a:avLst>
              <a:gd name="adj1" fmla="val 50068"/>
              <a:gd name="adj2" fmla="val 50000"/>
            </a:avLst>
          </a:prstGeom>
          <a:no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48" name="Shape 1048"/>
          <p:cNvSpPr txBox="1"/>
          <p:nvPr/>
        </p:nvSpPr>
        <p:spPr>
          <a:xfrm>
            <a:off x="7773800" y="4717925"/>
            <a:ext cx="1269299" cy="1565100"/>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here some-where</a:t>
            </a:r>
          </a:p>
        </p:txBody>
      </p:sp>
      <p:sp>
        <p:nvSpPr>
          <p:cNvPr id="1049" name="Shape 1049"/>
          <p:cNvSpPr/>
          <p:nvPr/>
        </p:nvSpPr>
        <p:spPr>
          <a:xfrm>
            <a:off x="188900" y="11505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1050" name="Shape 1050"/>
          <p:cNvSpPr txBox="1">
            <a:spLocks noGrp="1"/>
          </p:cNvSpPr>
          <p:nvPr>
            <p:ph type="body" idx="1"/>
          </p:nvPr>
        </p:nvSpPr>
        <p:spPr>
          <a:xfrm>
            <a:off x="328325" y="1288375"/>
            <a:ext cx="8627999" cy="12597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Check the word in the middle.</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a:t>
            </a:r>
            <a:r>
              <a:rPr lang="en" sz="2400">
                <a:solidFill>
                  <a:srgbClr val="000000"/>
                </a:solidFill>
                <a:latin typeface="Droid Serif"/>
                <a:ea typeface="Droid Serif"/>
                <a:cs typeface="Droid Serif"/>
                <a:sym typeface="Droid Serif"/>
              </a:rPr>
              <a:t>f it's </a:t>
            </a:r>
            <a:r>
              <a:rPr lang="en" sz="2400" b="1" i="1">
                <a:latin typeface="Droid Serif"/>
                <a:ea typeface="Droid Serif"/>
                <a:cs typeface="Droid Serif"/>
                <a:sym typeface="Droid Serif"/>
              </a:rPr>
              <a:t>after </a:t>
            </a:r>
            <a:r>
              <a:rPr lang="en" sz="2400">
                <a:latin typeface="Droid Serif"/>
                <a:ea typeface="Droid Serif"/>
                <a:cs typeface="Droid Serif"/>
                <a:sym typeface="Droid Serif"/>
              </a:rPr>
              <a:t>our</a:t>
            </a:r>
            <a:r>
              <a:rPr lang="en" sz="2400">
                <a:solidFill>
                  <a:srgbClr val="000000"/>
                </a:solidFill>
                <a:latin typeface="Droid Serif"/>
                <a:ea typeface="Droid Serif"/>
                <a:cs typeface="Droid Serif"/>
                <a:sym typeface="Droid Serif"/>
              </a:rPr>
              <a:t> word, </a:t>
            </a:r>
            <a:r>
              <a:rPr lang="en" sz="2400">
                <a:latin typeface="Droid Serif"/>
                <a:ea typeface="Droid Serif"/>
                <a:cs typeface="Droid Serif"/>
                <a:sym typeface="Droid Serif"/>
              </a:rPr>
              <a:t>repeat with the 1st half.</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If it's </a:t>
            </a:r>
            <a:r>
              <a:rPr lang="en" sz="2400" b="1" i="1">
                <a:latin typeface="Droid Serif"/>
                <a:ea typeface="Droid Serif"/>
                <a:cs typeface="Droid Serif"/>
                <a:sym typeface="Droid Serif"/>
              </a:rPr>
              <a:t>before </a:t>
            </a:r>
            <a:r>
              <a:rPr lang="en" sz="2400">
                <a:latin typeface="Droid Serif"/>
                <a:ea typeface="Droid Serif"/>
                <a:cs typeface="Droid Serif"/>
                <a:sym typeface="Droid Serif"/>
              </a:rPr>
              <a:t>our word, repeat with the 2nd half.</a:t>
            </a:r>
          </a:p>
        </p:txBody>
      </p:sp>
      <p:sp>
        <p:nvSpPr>
          <p:cNvPr id="1051" name="Shape 1051"/>
          <p:cNvSpPr txBox="1"/>
          <p:nvPr/>
        </p:nvSpPr>
        <p:spPr>
          <a:xfrm>
            <a:off x="5930500" y="1150525"/>
            <a:ext cx="2782500" cy="4688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solidFill>
                  <a:srgbClr val="0000FF"/>
                </a:solidFill>
                <a:latin typeface="Droid Serif"/>
                <a:ea typeface="Droid Serif"/>
                <a:cs typeface="Droid Serif"/>
                <a:sym typeface="Droid Serif"/>
              </a:rPr>
              <a:t>the algorithm</a:t>
            </a:r>
          </a:p>
        </p:txBody>
      </p:sp>
      <p:sp>
        <p:nvSpPr>
          <p:cNvPr id="1052" name="Shape 1052"/>
          <p:cNvSpPr txBox="1"/>
          <p:nvPr/>
        </p:nvSpPr>
        <p:spPr>
          <a:xfrm>
            <a:off x="5930500" y="2786200"/>
            <a:ext cx="2901899" cy="560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Seeking "spam" ...</a:t>
            </a:r>
          </a:p>
        </p:txBody>
      </p:sp>
    </p:spTree>
    <p:extLst>
      <p:ext uri="{BB962C8B-B14F-4D97-AF65-F5344CB8AC3E}">
        <p14:creationId xmlns:p14="http://schemas.microsoft.com/office/powerpoint/2010/main" val="1311988389"/>
      </p:ext>
    </p:extLst>
  </p:cSld>
  <p:clrMapOvr>
    <a:masterClrMapping/>
  </p:clrMapOvr>
  <p:transitio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grpSp>
        <p:nvGrpSpPr>
          <p:cNvPr id="1057" name="Shape 1057"/>
          <p:cNvGrpSpPr/>
          <p:nvPr/>
        </p:nvGrpSpPr>
        <p:grpSpPr>
          <a:xfrm>
            <a:off x="151491" y="3303501"/>
            <a:ext cx="3365789" cy="3545190"/>
            <a:chOff x="762000" y="533399"/>
            <a:chExt cx="2590800" cy="2895600"/>
          </a:xfrm>
        </p:grpSpPr>
        <p:sp>
          <p:nvSpPr>
            <p:cNvPr id="1058" name="Shape 1058"/>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59" name="Shape 1059"/>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60" name="Shape 1060"/>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062" name="Shape 1062"/>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063" name="Shape 1063"/>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064" name="Shape 1064"/>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065" name="Shape 1065"/>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066" name="Shape 1066"/>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067" name="Shape 1067"/>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068" name="Shape 1068"/>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069" name="Shape 1069"/>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070" name="Shape 1070"/>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071" name="Shape 1071"/>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072" name="Shape 1072"/>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073" name="Shape 1073"/>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074" name="Shape 1074"/>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075" name="Shape 1075"/>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076" name="Shape 1076"/>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077" name="Shape 1077"/>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078" name="Shape 1078"/>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079" name="Shape 1079"/>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080" name="Shape 1080"/>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081" name="Shape 1081"/>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082" name="Shape 1082"/>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083" name="Shape 1083"/>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084" name="Shape 1084"/>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085" name="Shape 1085"/>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086" name="Shape 1086"/>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087" name="Shape 1087"/>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088" name="Shape 1088"/>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089" name="Shape 1089"/>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090" name="Shape 1090"/>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091" name="Shape 1091"/>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92" name="Shape 1092"/>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grpSp>
        <p:nvGrpSpPr>
          <p:cNvPr id="1093" name="Shape 1093"/>
          <p:cNvGrpSpPr/>
          <p:nvPr/>
        </p:nvGrpSpPr>
        <p:grpSpPr>
          <a:xfrm>
            <a:off x="151491" y="3303501"/>
            <a:ext cx="5048663" cy="3545190"/>
            <a:chOff x="762000" y="533399"/>
            <a:chExt cx="3886199" cy="2895600"/>
          </a:xfrm>
        </p:grpSpPr>
        <p:sp>
          <p:nvSpPr>
            <p:cNvPr id="1094" name="Shape 1094"/>
            <p:cNvSpPr/>
            <p:nvPr/>
          </p:nvSpPr>
          <p:spPr>
            <a:xfrm>
              <a:off x="2133600" y="762000"/>
              <a:ext cx="2514599" cy="2438399"/>
            </a:xfrm>
            <a:prstGeom prst="ellipse">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95" name="Shape 1095"/>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96" name="Shape 1096"/>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97" name="Shape 1097"/>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099" name="Shape 1099"/>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100" name="Shape 1100"/>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101" name="Shape 1101"/>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102" name="Shape 1102"/>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103" name="Shape 1103"/>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104" name="Shape 1104"/>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105" name="Shape 1105"/>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106" name="Shape 1106"/>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107" name="Shape 1107"/>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108" name="Shape 1108"/>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109" name="Shape 1109"/>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110" name="Shape 1110"/>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111" name="Shape 1111"/>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112" name="Shape 1112"/>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113" name="Shape 1113"/>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114" name="Shape 1114"/>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115" name="Shape 1115"/>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116" name="Shape 1116"/>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117" name="Shape 1117"/>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118" name="Shape 1118"/>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119" name="Shape 1119"/>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120" name="Shape 1120"/>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121" name="Shape 1121"/>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122" name="Shape 1122"/>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123" name="Shape 1123"/>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124" name="Shape 1124"/>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125" name="Shape 1125"/>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126" name="Shape 1126"/>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127" name="Shape 1127"/>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128" name="Shape 1128"/>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29" name="Shape 1129"/>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cxnSp>
          <p:nvCxnSpPr>
            <p:cNvPr id="1130" name="Shape 1130"/>
            <p:cNvCxnSpPr>
              <a:stCxn id="1094" idx="6"/>
              <a:endCxn id="1131" idx="3"/>
            </p:cNvCxnSpPr>
            <p:nvPr/>
          </p:nvCxnSpPr>
          <p:spPr>
            <a:xfrm rot="10800000">
              <a:off x="3352800" y="1943099"/>
              <a:ext cx="1295399" cy="38099"/>
            </a:xfrm>
            <a:prstGeom prst="straightConnector1">
              <a:avLst/>
            </a:prstGeom>
            <a:noFill/>
            <a:ln w="19050" cap="flat">
              <a:solidFill>
                <a:srgbClr val="7F6000"/>
              </a:solidFill>
              <a:prstDash val="solid"/>
              <a:round/>
              <a:headEnd type="none" w="lg" len="lg"/>
              <a:tailEnd type="stealth" w="lg" len="lg"/>
            </a:ln>
          </p:spPr>
        </p:cxnSp>
        <p:sp>
          <p:nvSpPr>
            <p:cNvPr id="1131" name="Shape 1131"/>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grpSp>
        <p:nvGrpSpPr>
          <p:cNvPr id="1132" name="Shape 1132"/>
          <p:cNvGrpSpPr/>
          <p:nvPr/>
        </p:nvGrpSpPr>
        <p:grpSpPr>
          <a:xfrm>
            <a:off x="151491" y="3303501"/>
            <a:ext cx="4256731" cy="3545190"/>
            <a:chOff x="762000" y="533399"/>
            <a:chExt cx="3276600" cy="2895600"/>
          </a:xfrm>
        </p:grpSpPr>
        <p:sp>
          <p:nvSpPr>
            <p:cNvPr id="1133" name="Shape 1133"/>
            <p:cNvSpPr/>
            <p:nvPr/>
          </p:nvSpPr>
          <p:spPr>
            <a:xfrm>
              <a:off x="2743200" y="1981200"/>
              <a:ext cx="1295400" cy="1219199"/>
            </a:xfrm>
            <a:prstGeom prst="ellipse">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34" name="Shape 1134"/>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35" name="Shape 1135"/>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36" name="Shape 1136"/>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138" name="Shape 1138"/>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139" name="Shape 1139"/>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140" name="Shape 1140"/>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141" name="Shape 1141"/>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142" name="Shape 1142"/>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143" name="Shape 1143"/>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144" name="Shape 114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145" name="Shape 1145"/>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146" name="Shape 1146"/>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147" name="Shape 1147"/>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148" name="Shape 1148"/>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149" name="Shape 1149"/>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150" name="Shape 1150"/>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151" name="Shape 1151"/>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152" name="Shape 1152"/>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153" name="Shape 1153"/>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154" name="Shape 1154"/>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155" name="Shape 1155"/>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156" name="Shape 1156"/>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157" name="Shape 1157"/>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158" name="Shape 1158"/>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159" name="Shape 1159"/>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160" name="Shape 1160"/>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161" name="Shape 1161"/>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162" name="Shape 1162"/>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163" name="Shape 1163"/>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164" name="Shape 1164"/>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165" name="Shape 1165"/>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166" name="Shape 1166"/>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167" name="Shape 1167"/>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68" name="Shape 1168"/>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169" name="Shape 1169"/>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70" name="Shape 1170"/>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71" name="Shape 1171"/>
            <p:cNvCxnSpPr>
              <a:stCxn id="1133" idx="6"/>
              <a:endCxn id="1170" idx="3"/>
            </p:cNvCxnSpPr>
            <p:nvPr/>
          </p:nvCxnSpPr>
          <p:spPr>
            <a:xfrm rot="10800000">
              <a:off x="3352800" y="2552699"/>
              <a:ext cx="685800" cy="38099"/>
            </a:xfrm>
            <a:prstGeom prst="straightConnector1">
              <a:avLst/>
            </a:prstGeom>
            <a:noFill/>
            <a:ln w="19050" cap="flat">
              <a:solidFill>
                <a:srgbClr val="7F6000"/>
              </a:solidFill>
              <a:prstDash val="solid"/>
              <a:round/>
              <a:headEnd type="none" w="lg" len="lg"/>
              <a:tailEnd type="stealth" w="lg" len="lg"/>
            </a:ln>
          </p:spPr>
        </p:cxnSp>
      </p:grpSp>
      <p:grpSp>
        <p:nvGrpSpPr>
          <p:cNvPr id="1172" name="Shape 1172"/>
          <p:cNvGrpSpPr/>
          <p:nvPr/>
        </p:nvGrpSpPr>
        <p:grpSpPr>
          <a:xfrm>
            <a:off x="151491" y="3303501"/>
            <a:ext cx="3761754" cy="3545190"/>
            <a:chOff x="762000" y="533399"/>
            <a:chExt cx="2895599" cy="2895600"/>
          </a:xfrm>
        </p:grpSpPr>
        <p:sp>
          <p:nvSpPr>
            <p:cNvPr id="1173" name="Shape 1173"/>
            <p:cNvSpPr/>
            <p:nvPr/>
          </p:nvSpPr>
          <p:spPr>
            <a:xfrm>
              <a:off x="3124200" y="1981200"/>
              <a:ext cx="533399" cy="533399"/>
            </a:xfrm>
            <a:prstGeom prst="ellipse">
              <a:avLst/>
            </a:prstGeom>
            <a:solidFill>
              <a:srgbClr val="9FC5E8"/>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74" name="Shape 1174"/>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75" name="Shape 1175"/>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76" name="Shape 1176"/>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178" name="Shape 1178"/>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179" name="Shape 1179"/>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180" name="Shape 1180"/>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181" name="Shape 1181"/>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182" name="Shape 1182"/>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183" name="Shape 1183"/>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184" name="Shape 118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185" name="Shape 1185"/>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186" name="Shape 1186"/>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187" name="Shape 1187"/>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188" name="Shape 1188"/>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189" name="Shape 1189"/>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190" name="Shape 1190"/>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191" name="Shape 1191"/>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192" name="Shape 1192"/>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193" name="Shape 1193"/>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194" name="Shape 1194"/>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195" name="Shape 1195"/>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196" name="Shape 1196"/>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197" name="Shape 1197"/>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198" name="Shape 1198"/>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199" name="Shape 1199"/>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200" name="Shape 1200"/>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201" name="Shape 1201"/>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202" name="Shape 1202"/>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203" name="Shape 1203"/>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204" name="Shape 1204"/>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205" name="Shape 1205"/>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206" name="Shape 1206"/>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207" name="Shape 1207"/>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08" name="Shape 1208"/>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209" name="Shape 1209"/>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10" name="Shape 1210"/>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11" name="Shape 1211"/>
            <p:cNvCxnSpPr>
              <a:stCxn id="1173" idx="6"/>
              <a:endCxn id="1212" idx="3"/>
            </p:cNvCxnSpPr>
            <p:nvPr/>
          </p:nvCxnSpPr>
          <p:spPr>
            <a:xfrm rot="10800000">
              <a:off x="3352800" y="2247899"/>
              <a:ext cx="304799" cy="0"/>
            </a:xfrm>
            <a:prstGeom prst="straightConnector1">
              <a:avLst/>
            </a:prstGeom>
            <a:noFill/>
            <a:ln w="19050" cap="flat">
              <a:solidFill>
                <a:srgbClr val="7F6000"/>
              </a:solidFill>
              <a:prstDash val="solid"/>
              <a:round/>
              <a:headEnd type="none" w="lg" len="lg"/>
              <a:tailEnd type="stealth" w="lg" len="lg"/>
            </a:ln>
          </p:spPr>
        </p:cxnSp>
        <p:sp>
          <p:nvSpPr>
            <p:cNvPr id="1212" name="Shape 1212"/>
            <p:cNvSpPr/>
            <p:nvPr/>
          </p:nvSpPr>
          <p:spPr>
            <a:xfrm>
              <a:off x="990600" y="22098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1213" name="Shape 1213"/>
          <p:cNvSpPr txBox="1">
            <a:spLocks noGrp="1"/>
          </p:cNvSpPr>
          <p:nvPr>
            <p:ph type="title"/>
          </p:nvPr>
        </p:nvSpPr>
        <p:spPr>
          <a:xfrm>
            <a:off x="268485" y="124044"/>
            <a:ext cx="8595299" cy="560400"/>
          </a:xfrm>
          <a:prstGeom prst="rect">
            <a:avLst/>
          </a:prstGeom>
        </p:spPr>
        <p:txBody>
          <a:bodyPr lIns="91425" tIns="91425" rIns="91425" bIns="91425" anchor="t" anchorCtr="0">
            <a:noAutofit/>
          </a:bodyPr>
          <a:lstStyle/>
          <a:p>
            <a:pPr lvl="0" rtl="0">
              <a:spcBef>
                <a:spcPts val="0"/>
              </a:spcBef>
              <a:buClr>
                <a:srgbClr val="000000"/>
              </a:buClr>
              <a:buSzPct val="30555"/>
              <a:buFont typeface="Arial"/>
              <a:buNone/>
            </a:pPr>
            <a:r>
              <a:rPr lang="en" sz="3600">
                <a:latin typeface="Droid Serif"/>
                <a:ea typeface="Droid Serif"/>
                <a:cs typeface="Droid Serif"/>
                <a:sym typeface="Droid Serif"/>
              </a:rPr>
              <a:t>Binary Search (</a:t>
            </a:r>
            <a:r>
              <a:rPr lang="en" sz="3600" i="1">
                <a:latin typeface="Droid Serif"/>
                <a:ea typeface="Droid Serif"/>
                <a:cs typeface="Droid Serif"/>
                <a:sym typeface="Droid Serif"/>
              </a:rPr>
              <a:t>sorted</a:t>
            </a:r>
            <a:r>
              <a:rPr lang="en" sz="3600">
                <a:latin typeface="Droid Serif"/>
                <a:ea typeface="Droid Serif"/>
                <a:cs typeface="Droid Serif"/>
                <a:sym typeface="Droid Serif"/>
              </a:rPr>
              <a:t> book)</a:t>
            </a:r>
          </a:p>
          <a:p>
            <a:pPr lvl="0" rtl="0">
              <a:spcBef>
                <a:spcPts val="0"/>
              </a:spcBef>
              <a:buNone/>
            </a:pPr>
            <a:endParaRPr sz="4266">
              <a:solidFill>
                <a:srgbClr val="000000"/>
              </a:solidFill>
              <a:latin typeface="Droid Serif"/>
              <a:ea typeface="Droid Serif"/>
              <a:cs typeface="Droid Serif"/>
              <a:sym typeface="Droid Serif"/>
            </a:endParaRPr>
          </a:p>
        </p:txBody>
      </p:sp>
      <p:sp>
        <p:nvSpPr>
          <p:cNvPr id="1214" name="Shape 1214"/>
          <p:cNvSpPr txBox="1"/>
          <p:nvPr/>
        </p:nvSpPr>
        <p:spPr>
          <a:xfrm>
            <a:off x="5432725" y="4820725"/>
            <a:ext cx="1892099" cy="439799"/>
          </a:xfrm>
          <a:prstGeom prst="rect">
            <a:avLst/>
          </a:prstGeom>
        </p:spPr>
        <p:txBody>
          <a:bodyPr lIns="91425" tIns="91425" rIns="91425" bIns="91425" anchor="ctr" anchorCtr="0">
            <a:noAutofit/>
          </a:bodyPr>
          <a:lstStyle/>
          <a:p>
            <a:pPr lvl="0" rtl="0">
              <a:spcBef>
                <a:spcPts val="0"/>
              </a:spcBef>
              <a:buNone/>
            </a:pPr>
            <a:r>
              <a:rPr lang="en" sz="2400" b="1">
                <a:solidFill>
                  <a:srgbClr val="999999"/>
                </a:solidFill>
                <a:latin typeface="Droid Serif"/>
                <a:ea typeface="Droid Serif"/>
                <a:cs typeface="Droid Serif"/>
                <a:sym typeface="Droid Serif"/>
              </a:rPr>
              <a:t>mixplate</a:t>
            </a:r>
          </a:p>
        </p:txBody>
      </p:sp>
      <p:sp>
        <p:nvSpPr>
          <p:cNvPr id="1215" name="Shape 1215"/>
          <p:cNvSpPr txBox="1"/>
          <p:nvPr/>
        </p:nvSpPr>
        <p:spPr>
          <a:xfrm>
            <a:off x="4587000" y="5671500"/>
            <a:ext cx="1682999" cy="287100"/>
          </a:xfrm>
          <a:prstGeom prst="rect">
            <a:avLst/>
          </a:prstGeom>
          <a:solidFill>
            <a:srgbClr val="FFFFFF"/>
          </a:solidFill>
        </p:spPr>
        <p:txBody>
          <a:bodyPr lIns="91425" tIns="91425" rIns="91425" bIns="91425" anchor="ctr" anchorCtr="0">
            <a:noAutofit/>
          </a:bodyPr>
          <a:lstStyle/>
          <a:p>
            <a:pPr lvl="0" rtl="0">
              <a:spcBef>
                <a:spcPts val="0"/>
              </a:spcBef>
              <a:buNone/>
            </a:pPr>
            <a:r>
              <a:rPr lang="en" sz="2400" b="1">
                <a:solidFill>
                  <a:srgbClr val="999999"/>
                </a:solidFill>
                <a:latin typeface="Droid Serif"/>
                <a:ea typeface="Droid Serif"/>
                <a:cs typeface="Droid Serif"/>
                <a:sym typeface="Droid Serif"/>
              </a:rPr>
              <a:t>wusubi</a:t>
            </a:r>
          </a:p>
        </p:txBody>
      </p:sp>
      <p:sp>
        <p:nvSpPr>
          <p:cNvPr id="1216" name="Shape 1216"/>
          <p:cNvSpPr/>
          <p:nvPr/>
        </p:nvSpPr>
        <p:spPr>
          <a:xfrm>
            <a:off x="6943875" y="5461600"/>
            <a:ext cx="402300" cy="287100"/>
          </a:xfrm>
          <a:prstGeom prst="rightBrace">
            <a:avLst>
              <a:gd name="adj1" fmla="val 50068"/>
              <a:gd name="adj2" fmla="val 50000"/>
            </a:avLst>
          </a:prstGeom>
          <a:no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17" name="Shape 1217"/>
          <p:cNvSpPr txBox="1"/>
          <p:nvPr/>
        </p:nvSpPr>
        <p:spPr>
          <a:xfrm>
            <a:off x="7392800" y="4794125"/>
            <a:ext cx="1269299" cy="1565100"/>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here some-where</a:t>
            </a:r>
          </a:p>
        </p:txBody>
      </p:sp>
      <p:sp>
        <p:nvSpPr>
          <p:cNvPr id="1218" name="Shape 1218"/>
          <p:cNvSpPr txBox="1"/>
          <p:nvPr/>
        </p:nvSpPr>
        <p:spPr>
          <a:xfrm>
            <a:off x="4047150" y="5260525"/>
            <a:ext cx="1682999" cy="287100"/>
          </a:xfrm>
          <a:prstGeom prst="rect">
            <a:avLst/>
          </a:prstGeom>
          <a:solidFill>
            <a:srgbClr val="FFFFFF"/>
          </a:solidFill>
        </p:spPr>
        <p:txBody>
          <a:bodyPr lIns="91425" tIns="91425" rIns="91425" bIns="91425" anchor="ctr" anchorCtr="0">
            <a:noAutofit/>
          </a:bodyPr>
          <a:lstStyle/>
          <a:p>
            <a:pPr lvl="0" rtl="0">
              <a:spcBef>
                <a:spcPts val="0"/>
              </a:spcBef>
              <a:buNone/>
            </a:pPr>
            <a:r>
              <a:rPr lang="en" sz="2400" b="1">
                <a:latin typeface="Droid Serif"/>
                <a:ea typeface="Droid Serif"/>
                <a:cs typeface="Droid Serif"/>
                <a:sym typeface="Droid Serif"/>
              </a:rPr>
              <a:t>soy sauce</a:t>
            </a:r>
          </a:p>
        </p:txBody>
      </p:sp>
      <p:sp>
        <p:nvSpPr>
          <p:cNvPr id="1219" name="Shape 1219"/>
          <p:cNvSpPr/>
          <p:nvPr/>
        </p:nvSpPr>
        <p:spPr>
          <a:xfrm>
            <a:off x="188900" y="11505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1220" name="Shape 1220"/>
          <p:cNvSpPr txBox="1">
            <a:spLocks noGrp="1"/>
          </p:cNvSpPr>
          <p:nvPr>
            <p:ph type="body" idx="1"/>
          </p:nvPr>
        </p:nvSpPr>
        <p:spPr>
          <a:xfrm>
            <a:off x="328325" y="1288375"/>
            <a:ext cx="8627999" cy="12597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Check the word in the middle.</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a:t>
            </a:r>
            <a:r>
              <a:rPr lang="en" sz="2400">
                <a:solidFill>
                  <a:srgbClr val="000000"/>
                </a:solidFill>
                <a:latin typeface="Droid Serif"/>
                <a:ea typeface="Droid Serif"/>
                <a:cs typeface="Droid Serif"/>
                <a:sym typeface="Droid Serif"/>
              </a:rPr>
              <a:t>f it's </a:t>
            </a:r>
            <a:r>
              <a:rPr lang="en" sz="2400" b="1" i="1">
                <a:latin typeface="Droid Serif"/>
                <a:ea typeface="Droid Serif"/>
                <a:cs typeface="Droid Serif"/>
                <a:sym typeface="Droid Serif"/>
              </a:rPr>
              <a:t>after </a:t>
            </a:r>
            <a:r>
              <a:rPr lang="en" sz="2400">
                <a:latin typeface="Droid Serif"/>
                <a:ea typeface="Droid Serif"/>
                <a:cs typeface="Droid Serif"/>
                <a:sym typeface="Droid Serif"/>
              </a:rPr>
              <a:t>our</a:t>
            </a:r>
            <a:r>
              <a:rPr lang="en" sz="2400">
                <a:solidFill>
                  <a:srgbClr val="000000"/>
                </a:solidFill>
                <a:latin typeface="Droid Serif"/>
                <a:ea typeface="Droid Serif"/>
                <a:cs typeface="Droid Serif"/>
                <a:sym typeface="Droid Serif"/>
              </a:rPr>
              <a:t> word, </a:t>
            </a:r>
            <a:r>
              <a:rPr lang="en" sz="2400">
                <a:latin typeface="Droid Serif"/>
                <a:ea typeface="Droid Serif"/>
                <a:cs typeface="Droid Serif"/>
                <a:sym typeface="Droid Serif"/>
              </a:rPr>
              <a:t>repeat with the 1st half.</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If it's </a:t>
            </a:r>
            <a:r>
              <a:rPr lang="en" sz="2400" b="1" i="1">
                <a:latin typeface="Droid Serif"/>
                <a:ea typeface="Droid Serif"/>
                <a:cs typeface="Droid Serif"/>
                <a:sym typeface="Droid Serif"/>
              </a:rPr>
              <a:t>before </a:t>
            </a:r>
            <a:r>
              <a:rPr lang="en" sz="2400">
                <a:latin typeface="Droid Serif"/>
                <a:ea typeface="Droid Serif"/>
                <a:cs typeface="Droid Serif"/>
                <a:sym typeface="Droid Serif"/>
              </a:rPr>
              <a:t>our word, repeat with the 2nd half.</a:t>
            </a:r>
          </a:p>
        </p:txBody>
      </p:sp>
      <p:sp>
        <p:nvSpPr>
          <p:cNvPr id="1221" name="Shape 1221"/>
          <p:cNvSpPr txBox="1"/>
          <p:nvPr/>
        </p:nvSpPr>
        <p:spPr>
          <a:xfrm>
            <a:off x="5930500" y="1150525"/>
            <a:ext cx="2782500" cy="4688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solidFill>
                  <a:srgbClr val="0000FF"/>
                </a:solidFill>
                <a:latin typeface="Droid Serif"/>
                <a:ea typeface="Droid Serif"/>
                <a:cs typeface="Droid Serif"/>
                <a:sym typeface="Droid Serif"/>
              </a:rPr>
              <a:t>the algorithm</a:t>
            </a:r>
          </a:p>
        </p:txBody>
      </p:sp>
      <p:sp>
        <p:nvSpPr>
          <p:cNvPr id="1222" name="Shape 1222"/>
          <p:cNvSpPr txBox="1"/>
          <p:nvPr/>
        </p:nvSpPr>
        <p:spPr>
          <a:xfrm>
            <a:off x="5930500" y="2786200"/>
            <a:ext cx="2901899" cy="560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Seeking "spam" ...</a:t>
            </a:r>
          </a:p>
        </p:txBody>
      </p:sp>
    </p:spTree>
    <p:extLst>
      <p:ext uri="{BB962C8B-B14F-4D97-AF65-F5344CB8AC3E}">
        <p14:creationId xmlns:p14="http://schemas.microsoft.com/office/powerpoint/2010/main" val="1483986924"/>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6869" name="TextBox 1"/>
          <p:cNvSpPr txBox="1">
            <a:spLocks noChangeArrowheads="1"/>
          </p:cNvSpPr>
          <p:nvPr/>
        </p:nvSpPr>
        <p:spPr bwMode="auto">
          <a:xfrm>
            <a:off x="5675313"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68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185863"/>
            <a:ext cx="3811588"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871" name="TextBox 9"/>
          <p:cNvSpPr txBox="1">
            <a:spLocks noChangeArrowheads="1"/>
          </p:cNvSpPr>
          <p:nvPr/>
        </p:nvSpPr>
        <p:spPr bwMode="auto">
          <a:xfrm>
            <a:off x="5676900" y="4795838"/>
            <a:ext cx="2667000" cy="46196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saturation   &gt;   0.75</a:t>
            </a:r>
          </a:p>
        </p:txBody>
      </p:sp>
      <p:sp>
        <p:nvSpPr>
          <p:cNvPr id="8"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298679107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27" name="Shape 1227"/>
          <p:cNvGrpSpPr/>
          <p:nvPr/>
        </p:nvGrpSpPr>
        <p:grpSpPr>
          <a:xfrm>
            <a:off x="151491" y="3303501"/>
            <a:ext cx="3365789" cy="3545190"/>
            <a:chOff x="762000" y="533399"/>
            <a:chExt cx="2590800" cy="2895600"/>
          </a:xfrm>
        </p:grpSpPr>
        <p:sp>
          <p:nvSpPr>
            <p:cNvPr id="1228" name="Shape 1228"/>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29" name="Shape 1229"/>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30" name="Shape 1230"/>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232" name="Shape 1232"/>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233" name="Shape 1233"/>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234" name="Shape 1234"/>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235" name="Shape 1235"/>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236" name="Shape 1236"/>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237" name="Shape 1237"/>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238" name="Shape 1238"/>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239" name="Shape 1239"/>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240" name="Shape 1240"/>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241" name="Shape 1241"/>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242" name="Shape 1242"/>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243" name="Shape 1243"/>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244" name="Shape 1244"/>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245" name="Shape 1245"/>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246" name="Shape 1246"/>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247" name="Shape 1247"/>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248" name="Shape 1248"/>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249" name="Shape 1249"/>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250" name="Shape 1250"/>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251" name="Shape 1251"/>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252" name="Shape 1252"/>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253" name="Shape 1253"/>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254" name="Shape 1254"/>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255" name="Shape 1255"/>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256" name="Shape 1256"/>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257" name="Shape 1257"/>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258" name="Shape 1258"/>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259" name="Shape 1259"/>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260" name="Shape 1260"/>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261" name="Shape 1261"/>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62" name="Shape 1262"/>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grpSp>
        <p:nvGrpSpPr>
          <p:cNvPr id="1263" name="Shape 1263"/>
          <p:cNvGrpSpPr/>
          <p:nvPr/>
        </p:nvGrpSpPr>
        <p:grpSpPr>
          <a:xfrm>
            <a:off x="151491" y="3303501"/>
            <a:ext cx="5048663" cy="3545190"/>
            <a:chOff x="762000" y="533399"/>
            <a:chExt cx="3886199" cy="2895600"/>
          </a:xfrm>
        </p:grpSpPr>
        <p:sp>
          <p:nvSpPr>
            <p:cNvPr id="1264" name="Shape 1264"/>
            <p:cNvSpPr/>
            <p:nvPr/>
          </p:nvSpPr>
          <p:spPr>
            <a:xfrm>
              <a:off x="2133600" y="762000"/>
              <a:ext cx="2514599" cy="2438399"/>
            </a:xfrm>
            <a:prstGeom prst="ellipse">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5" name="Shape 1265"/>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6" name="Shape 1266"/>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67" name="Shape 1267"/>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269" name="Shape 1269"/>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270" name="Shape 1270"/>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271" name="Shape 1271"/>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272" name="Shape 1272"/>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273" name="Shape 1273"/>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274" name="Shape 1274"/>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275" name="Shape 1275"/>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276" name="Shape 1276"/>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277" name="Shape 1277"/>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278" name="Shape 1278"/>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279" name="Shape 1279"/>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280" name="Shape 1280"/>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281" name="Shape 1281"/>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282" name="Shape 1282"/>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283" name="Shape 1283"/>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284" name="Shape 1284"/>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285" name="Shape 1285"/>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286" name="Shape 1286"/>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287" name="Shape 1287"/>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288" name="Shape 1288"/>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289" name="Shape 1289"/>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290" name="Shape 1290"/>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291" name="Shape 1291"/>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292" name="Shape 1292"/>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293" name="Shape 1293"/>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294" name="Shape 1294"/>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295" name="Shape 1295"/>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296" name="Shape 1296"/>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297" name="Shape 1297"/>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298" name="Shape 1298"/>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99" name="Shape 1299"/>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cxnSp>
          <p:nvCxnSpPr>
            <p:cNvPr id="1300" name="Shape 1300"/>
            <p:cNvCxnSpPr>
              <a:stCxn id="1264" idx="6"/>
              <a:endCxn id="1301" idx="3"/>
            </p:cNvCxnSpPr>
            <p:nvPr/>
          </p:nvCxnSpPr>
          <p:spPr>
            <a:xfrm rot="10800000">
              <a:off x="3352800" y="1943099"/>
              <a:ext cx="1295399" cy="38099"/>
            </a:xfrm>
            <a:prstGeom prst="straightConnector1">
              <a:avLst/>
            </a:prstGeom>
            <a:noFill/>
            <a:ln w="19050" cap="flat">
              <a:solidFill>
                <a:srgbClr val="7F6000"/>
              </a:solidFill>
              <a:prstDash val="solid"/>
              <a:round/>
              <a:headEnd type="none" w="lg" len="lg"/>
              <a:tailEnd type="stealth" w="lg" len="lg"/>
            </a:ln>
          </p:spPr>
        </p:cxnSp>
        <p:sp>
          <p:nvSpPr>
            <p:cNvPr id="1301" name="Shape 1301"/>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grpSp>
        <p:nvGrpSpPr>
          <p:cNvPr id="1302" name="Shape 1302"/>
          <p:cNvGrpSpPr/>
          <p:nvPr/>
        </p:nvGrpSpPr>
        <p:grpSpPr>
          <a:xfrm>
            <a:off x="151491" y="3303501"/>
            <a:ext cx="4256731" cy="3545190"/>
            <a:chOff x="762000" y="533399"/>
            <a:chExt cx="3276600" cy="2895600"/>
          </a:xfrm>
        </p:grpSpPr>
        <p:sp>
          <p:nvSpPr>
            <p:cNvPr id="1303" name="Shape 1303"/>
            <p:cNvSpPr/>
            <p:nvPr/>
          </p:nvSpPr>
          <p:spPr>
            <a:xfrm>
              <a:off x="2743200" y="1981200"/>
              <a:ext cx="1295400" cy="1219199"/>
            </a:xfrm>
            <a:prstGeom prst="ellipse">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4" name="Shape 1304"/>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5" name="Shape 1305"/>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06" name="Shape 1306"/>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308" name="Shape 1308"/>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309" name="Shape 1309"/>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310" name="Shape 1310"/>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311" name="Shape 1311"/>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312" name="Shape 1312"/>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313" name="Shape 1313"/>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314" name="Shape 131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315" name="Shape 1315"/>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316" name="Shape 1316"/>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317" name="Shape 1317"/>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318" name="Shape 1318"/>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319" name="Shape 1319"/>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320" name="Shape 1320"/>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321" name="Shape 1321"/>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322" name="Shape 1322"/>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323" name="Shape 1323"/>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324" name="Shape 1324"/>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325" name="Shape 1325"/>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326" name="Shape 1326"/>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327" name="Shape 1327"/>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328" name="Shape 1328"/>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329" name="Shape 1329"/>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330" name="Shape 1330"/>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331" name="Shape 1331"/>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332" name="Shape 1332"/>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333" name="Shape 1333"/>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334" name="Shape 1334"/>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335" name="Shape 1335"/>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336" name="Shape 1336"/>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337" name="Shape 1337"/>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38" name="Shape 1338"/>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339" name="Shape 1339"/>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0" name="Shape 1340"/>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41" name="Shape 1341"/>
            <p:cNvCxnSpPr>
              <a:stCxn id="1303" idx="6"/>
              <a:endCxn id="1340" idx="3"/>
            </p:cNvCxnSpPr>
            <p:nvPr/>
          </p:nvCxnSpPr>
          <p:spPr>
            <a:xfrm rot="10800000">
              <a:off x="3352800" y="2552699"/>
              <a:ext cx="685800" cy="38099"/>
            </a:xfrm>
            <a:prstGeom prst="straightConnector1">
              <a:avLst/>
            </a:prstGeom>
            <a:noFill/>
            <a:ln w="19050" cap="flat">
              <a:solidFill>
                <a:srgbClr val="7F6000"/>
              </a:solidFill>
              <a:prstDash val="solid"/>
              <a:round/>
              <a:headEnd type="none" w="lg" len="lg"/>
              <a:tailEnd type="stealth" w="lg" len="lg"/>
            </a:ln>
          </p:spPr>
        </p:cxnSp>
      </p:grpSp>
      <p:grpSp>
        <p:nvGrpSpPr>
          <p:cNvPr id="1342" name="Shape 1342"/>
          <p:cNvGrpSpPr/>
          <p:nvPr/>
        </p:nvGrpSpPr>
        <p:grpSpPr>
          <a:xfrm>
            <a:off x="151491" y="3303501"/>
            <a:ext cx="3761754" cy="3545190"/>
            <a:chOff x="762000" y="533399"/>
            <a:chExt cx="2895599" cy="2895600"/>
          </a:xfrm>
        </p:grpSpPr>
        <p:sp>
          <p:nvSpPr>
            <p:cNvPr id="1343" name="Shape 1343"/>
            <p:cNvSpPr/>
            <p:nvPr/>
          </p:nvSpPr>
          <p:spPr>
            <a:xfrm>
              <a:off x="3124200" y="1981200"/>
              <a:ext cx="533399" cy="533399"/>
            </a:xfrm>
            <a:prstGeom prst="ellipse">
              <a:avLst/>
            </a:prstGeom>
            <a:solidFill>
              <a:srgbClr val="9FC5E8"/>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4" name="Shape 1344"/>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5" name="Shape 1345"/>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46" name="Shape 1346"/>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348" name="Shape 1348"/>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349" name="Shape 1349"/>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350" name="Shape 1350"/>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351" name="Shape 1351"/>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352" name="Shape 1352"/>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353" name="Shape 1353"/>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354" name="Shape 135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355" name="Shape 1355"/>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356" name="Shape 1356"/>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357" name="Shape 1357"/>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358" name="Shape 1358"/>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359" name="Shape 1359"/>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360" name="Shape 1360"/>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361" name="Shape 1361"/>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362" name="Shape 1362"/>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363" name="Shape 1363"/>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364" name="Shape 1364"/>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365" name="Shape 1365"/>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366" name="Shape 1366"/>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367" name="Shape 1367"/>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368" name="Shape 1368"/>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369" name="Shape 1369"/>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370" name="Shape 1370"/>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371" name="Shape 1371"/>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372" name="Shape 1372"/>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373" name="Shape 1373"/>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374" name="Shape 1374"/>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375" name="Shape 1375"/>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376" name="Shape 1376"/>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377" name="Shape 1377"/>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78" name="Shape 1378"/>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379" name="Shape 1379"/>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0" name="Shape 1380"/>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81" name="Shape 1381"/>
            <p:cNvCxnSpPr>
              <a:stCxn id="1343" idx="6"/>
              <a:endCxn id="1382" idx="3"/>
            </p:cNvCxnSpPr>
            <p:nvPr/>
          </p:nvCxnSpPr>
          <p:spPr>
            <a:xfrm rot="10800000">
              <a:off x="3352800" y="2247899"/>
              <a:ext cx="304799" cy="0"/>
            </a:xfrm>
            <a:prstGeom prst="straightConnector1">
              <a:avLst/>
            </a:prstGeom>
            <a:noFill/>
            <a:ln w="19050" cap="flat">
              <a:solidFill>
                <a:srgbClr val="7F6000"/>
              </a:solidFill>
              <a:prstDash val="solid"/>
              <a:round/>
              <a:headEnd type="none" w="lg" len="lg"/>
              <a:tailEnd type="stealth" w="lg" len="lg"/>
            </a:ln>
          </p:spPr>
        </p:cxnSp>
        <p:sp>
          <p:nvSpPr>
            <p:cNvPr id="1382" name="Shape 1382"/>
            <p:cNvSpPr/>
            <p:nvPr/>
          </p:nvSpPr>
          <p:spPr>
            <a:xfrm>
              <a:off x="990600" y="22098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grpSp>
        <p:nvGrpSpPr>
          <p:cNvPr id="1383" name="Shape 1383"/>
          <p:cNvGrpSpPr/>
          <p:nvPr/>
        </p:nvGrpSpPr>
        <p:grpSpPr>
          <a:xfrm>
            <a:off x="151472" y="3303482"/>
            <a:ext cx="3662682" cy="3545083"/>
            <a:chOff x="762000" y="533399"/>
            <a:chExt cx="2819400" cy="2895600"/>
          </a:xfrm>
        </p:grpSpPr>
        <p:sp>
          <p:nvSpPr>
            <p:cNvPr id="1384" name="Shape 1384"/>
            <p:cNvSpPr/>
            <p:nvPr/>
          </p:nvSpPr>
          <p:spPr>
            <a:xfrm>
              <a:off x="3200400" y="2286000"/>
              <a:ext cx="381000" cy="228600"/>
            </a:xfrm>
            <a:prstGeom prst="ellipse">
              <a:avLst/>
            </a:prstGeom>
            <a:solidFill>
              <a:srgbClr val="6FA8D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5" name="Shape 1385"/>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6" name="Shape 1386"/>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87" name="Shape 1387"/>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389" name="Shape 1389"/>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390" name="Shape 1390"/>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391" name="Shape 1391"/>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392" name="Shape 1392"/>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393" name="Shape 1393"/>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394" name="Shape 1394"/>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395" name="Shape 1395"/>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396" name="Shape 1396"/>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397" name="Shape 1397"/>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398" name="Shape 1398"/>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399" name="Shape 1399"/>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400" name="Shape 1400"/>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401" name="Shape 1401"/>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402" name="Shape 1402"/>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403" name="Shape 1403"/>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404" name="Shape 1404"/>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405" name="Shape 1405"/>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406" name="Shape 1406"/>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407" name="Shape 1407"/>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408" name="Shape 1408"/>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409" name="Shape 1409"/>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410" name="Shape 1410"/>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411" name="Shape 1411"/>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412" name="Shape 1412"/>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413" name="Shape 1413"/>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414" name="Shape 1414"/>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415" name="Shape 1415"/>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416" name="Shape 1416"/>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417" name="Shape 1417"/>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418" name="Shape 1418"/>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419" name="Shape 1419"/>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420" name="Shape 1420"/>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1" name="Shape 1421"/>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422" name="Shape 1422"/>
            <p:cNvCxnSpPr>
              <a:stCxn id="1384" idx="6"/>
              <a:endCxn id="1423" idx="3"/>
            </p:cNvCxnSpPr>
            <p:nvPr/>
          </p:nvCxnSpPr>
          <p:spPr>
            <a:xfrm rot="10800000">
              <a:off x="3352800" y="2400299"/>
              <a:ext cx="228599" cy="0"/>
            </a:xfrm>
            <a:prstGeom prst="straightConnector1">
              <a:avLst/>
            </a:prstGeom>
            <a:noFill/>
            <a:ln w="19050" cap="flat">
              <a:solidFill>
                <a:srgbClr val="7F6000"/>
              </a:solidFill>
              <a:prstDash val="solid"/>
              <a:round/>
              <a:headEnd type="none" w="lg" len="lg"/>
              <a:tailEnd type="stealth" w="lg" len="lg"/>
            </a:ln>
          </p:spPr>
        </p:cxnSp>
        <p:sp>
          <p:nvSpPr>
            <p:cNvPr id="1424" name="Shape 1424"/>
            <p:cNvSpPr/>
            <p:nvPr/>
          </p:nvSpPr>
          <p:spPr>
            <a:xfrm>
              <a:off x="990600" y="22098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3" name="Shape 1423"/>
            <p:cNvSpPr/>
            <p:nvPr/>
          </p:nvSpPr>
          <p:spPr>
            <a:xfrm>
              <a:off x="990600" y="23622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1425" name="Shape 1425"/>
          <p:cNvSpPr txBox="1"/>
          <p:nvPr/>
        </p:nvSpPr>
        <p:spPr>
          <a:xfrm>
            <a:off x="5726950" y="3527575"/>
            <a:ext cx="3189599" cy="2380199"/>
          </a:xfrm>
          <a:prstGeom prst="rect">
            <a:avLst/>
          </a:prstGeom>
        </p:spPr>
        <p:txBody>
          <a:bodyPr lIns="91425" tIns="91425" rIns="91425" bIns="91425" anchor="t" anchorCtr="0">
            <a:noAutofit/>
          </a:bodyPr>
          <a:lstStyle/>
          <a:p>
            <a:pPr algn="ctr" rtl="0">
              <a:spcBef>
                <a:spcPts val="0"/>
              </a:spcBef>
              <a:buNone/>
            </a:pPr>
            <a:r>
              <a:rPr lang="en" sz="2400">
                <a:latin typeface="Droid Serif"/>
                <a:ea typeface="Droid Serif"/>
                <a:cs typeface="Droid Serif"/>
                <a:sym typeface="Droid Serif"/>
              </a:rPr>
              <a:t>If our book has 32 words in it, how many do we look at before we definitely find the right one? </a:t>
            </a:r>
            <a:r>
              <a:rPr lang="en" sz="2400" i="1">
                <a:latin typeface="Droid Serif"/>
                <a:ea typeface="Droid Serif"/>
                <a:cs typeface="Droid Serif"/>
                <a:sym typeface="Droid Serif"/>
              </a:rPr>
              <a:t>64? </a:t>
            </a:r>
            <a:r>
              <a:rPr lang="en" sz="2400">
                <a:latin typeface="Droid Serif"/>
                <a:ea typeface="Droid Serif"/>
                <a:cs typeface="Droid Serif"/>
                <a:sym typeface="Droid Serif"/>
              </a:rPr>
              <a:t>  </a:t>
            </a:r>
            <a:r>
              <a:rPr lang="en" sz="2400" i="1">
                <a:latin typeface="Droid Serif"/>
                <a:ea typeface="Droid Serif"/>
                <a:cs typeface="Droid Serif"/>
                <a:sym typeface="Droid Serif"/>
              </a:rPr>
              <a:t>1,000,000?</a:t>
            </a:r>
          </a:p>
        </p:txBody>
      </p:sp>
      <p:sp>
        <p:nvSpPr>
          <p:cNvPr id="1426" name="Shape 1426"/>
          <p:cNvSpPr txBox="1">
            <a:spLocks noGrp="1"/>
          </p:cNvSpPr>
          <p:nvPr>
            <p:ph type="title"/>
          </p:nvPr>
        </p:nvSpPr>
        <p:spPr>
          <a:xfrm>
            <a:off x="268485" y="124044"/>
            <a:ext cx="8595299" cy="5604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 sz="4266">
                <a:latin typeface="Droid Serif"/>
                <a:ea typeface="Droid Serif"/>
                <a:cs typeface="Droid Serif"/>
                <a:sym typeface="Droid Serif"/>
              </a:rPr>
              <a:t>Binary Search (</a:t>
            </a:r>
            <a:r>
              <a:rPr lang="en" sz="4266" i="1">
                <a:latin typeface="Droid Serif"/>
                <a:ea typeface="Droid Serif"/>
                <a:cs typeface="Droid Serif"/>
                <a:sym typeface="Droid Serif"/>
              </a:rPr>
              <a:t>sorted</a:t>
            </a:r>
            <a:r>
              <a:rPr lang="en" sz="4266">
                <a:latin typeface="Droid Serif"/>
                <a:ea typeface="Droid Serif"/>
                <a:cs typeface="Droid Serif"/>
                <a:sym typeface="Droid Serif"/>
              </a:rPr>
              <a:t> book)</a:t>
            </a:r>
          </a:p>
          <a:p>
            <a:pPr lvl="0" rtl="0">
              <a:spcBef>
                <a:spcPts val="0"/>
              </a:spcBef>
              <a:buNone/>
            </a:pPr>
            <a:endParaRPr sz="4266">
              <a:solidFill>
                <a:srgbClr val="000000"/>
              </a:solidFill>
              <a:latin typeface="Droid Serif"/>
              <a:ea typeface="Droid Serif"/>
              <a:cs typeface="Droid Serif"/>
              <a:sym typeface="Droid Serif"/>
            </a:endParaRPr>
          </a:p>
        </p:txBody>
      </p:sp>
      <p:sp>
        <p:nvSpPr>
          <p:cNvPr id="1427" name="Shape 1427"/>
          <p:cNvSpPr/>
          <p:nvPr/>
        </p:nvSpPr>
        <p:spPr>
          <a:xfrm>
            <a:off x="188900" y="11505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1428" name="Shape 1428"/>
          <p:cNvSpPr txBox="1"/>
          <p:nvPr/>
        </p:nvSpPr>
        <p:spPr>
          <a:xfrm>
            <a:off x="3970950" y="5489125"/>
            <a:ext cx="1755900" cy="287100"/>
          </a:xfrm>
          <a:prstGeom prst="rect">
            <a:avLst/>
          </a:prstGeom>
          <a:solidFill>
            <a:srgbClr val="FFFFFF"/>
          </a:solidFill>
        </p:spPr>
        <p:txBody>
          <a:bodyPr lIns="91425" tIns="91425" rIns="91425" bIns="91425" anchor="ctr" anchorCtr="0">
            <a:noAutofit/>
          </a:bodyPr>
          <a:lstStyle/>
          <a:p>
            <a:pPr lvl="0" rtl="0">
              <a:spcBef>
                <a:spcPts val="0"/>
              </a:spcBef>
              <a:buNone/>
            </a:pPr>
            <a:r>
              <a:rPr lang="en" sz="2400" b="1">
                <a:latin typeface="Droid Serif"/>
                <a:ea typeface="Droid Serif"/>
                <a:cs typeface="Droid Serif"/>
                <a:sym typeface="Droid Serif"/>
              </a:rPr>
              <a:t>swordfish</a:t>
            </a:r>
          </a:p>
        </p:txBody>
      </p:sp>
      <p:sp>
        <p:nvSpPr>
          <p:cNvPr id="1429" name="Shape 1429"/>
          <p:cNvSpPr txBox="1">
            <a:spLocks noGrp="1"/>
          </p:cNvSpPr>
          <p:nvPr>
            <p:ph type="body" idx="1"/>
          </p:nvPr>
        </p:nvSpPr>
        <p:spPr>
          <a:xfrm>
            <a:off x="328325" y="1288375"/>
            <a:ext cx="8627999" cy="12597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Check the word in the middle.</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a:t>
            </a:r>
            <a:r>
              <a:rPr lang="en" sz="2400">
                <a:solidFill>
                  <a:srgbClr val="000000"/>
                </a:solidFill>
                <a:latin typeface="Droid Serif"/>
                <a:ea typeface="Droid Serif"/>
                <a:cs typeface="Droid Serif"/>
                <a:sym typeface="Droid Serif"/>
              </a:rPr>
              <a:t>f it's </a:t>
            </a:r>
            <a:r>
              <a:rPr lang="en" sz="2400" b="1" i="1">
                <a:latin typeface="Droid Serif"/>
                <a:ea typeface="Droid Serif"/>
                <a:cs typeface="Droid Serif"/>
                <a:sym typeface="Droid Serif"/>
              </a:rPr>
              <a:t>after </a:t>
            </a:r>
            <a:r>
              <a:rPr lang="en" sz="2400">
                <a:latin typeface="Droid Serif"/>
                <a:ea typeface="Droid Serif"/>
                <a:cs typeface="Droid Serif"/>
                <a:sym typeface="Droid Serif"/>
              </a:rPr>
              <a:t>our</a:t>
            </a:r>
            <a:r>
              <a:rPr lang="en" sz="2400">
                <a:solidFill>
                  <a:srgbClr val="000000"/>
                </a:solidFill>
                <a:latin typeface="Droid Serif"/>
                <a:ea typeface="Droid Serif"/>
                <a:cs typeface="Droid Serif"/>
                <a:sym typeface="Droid Serif"/>
              </a:rPr>
              <a:t> word, </a:t>
            </a:r>
            <a:r>
              <a:rPr lang="en" sz="2400">
                <a:latin typeface="Droid Serif"/>
                <a:ea typeface="Droid Serif"/>
                <a:cs typeface="Droid Serif"/>
                <a:sym typeface="Droid Serif"/>
              </a:rPr>
              <a:t>repeat with the 1st half.</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If it's </a:t>
            </a:r>
            <a:r>
              <a:rPr lang="en" sz="2400" b="1" i="1">
                <a:latin typeface="Droid Serif"/>
                <a:ea typeface="Droid Serif"/>
                <a:cs typeface="Droid Serif"/>
                <a:sym typeface="Droid Serif"/>
              </a:rPr>
              <a:t>before </a:t>
            </a:r>
            <a:r>
              <a:rPr lang="en" sz="2400">
                <a:latin typeface="Droid Serif"/>
                <a:ea typeface="Droid Serif"/>
                <a:cs typeface="Droid Serif"/>
                <a:sym typeface="Droid Serif"/>
              </a:rPr>
              <a:t>our word, repeat with the 2nd half.</a:t>
            </a:r>
          </a:p>
        </p:txBody>
      </p:sp>
      <p:sp>
        <p:nvSpPr>
          <p:cNvPr id="1430" name="Shape 1430"/>
          <p:cNvSpPr txBox="1"/>
          <p:nvPr/>
        </p:nvSpPr>
        <p:spPr>
          <a:xfrm>
            <a:off x="5930500" y="1150525"/>
            <a:ext cx="2782500" cy="4688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solidFill>
                  <a:srgbClr val="0000FF"/>
                </a:solidFill>
                <a:latin typeface="Droid Serif"/>
                <a:ea typeface="Droid Serif"/>
                <a:cs typeface="Droid Serif"/>
                <a:sym typeface="Droid Serif"/>
              </a:rPr>
              <a:t>the algorithm</a:t>
            </a:r>
          </a:p>
        </p:txBody>
      </p:sp>
      <p:sp>
        <p:nvSpPr>
          <p:cNvPr id="1431" name="Shape 1431"/>
          <p:cNvSpPr txBox="1"/>
          <p:nvPr/>
        </p:nvSpPr>
        <p:spPr>
          <a:xfrm>
            <a:off x="5930500" y="2786200"/>
            <a:ext cx="2901899" cy="560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Seeking "spam" ...</a:t>
            </a:r>
          </a:p>
        </p:txBody>
      </p:sp>
      <p:sp>
        <p:nvSpPr>
          <p:cNvPr id="1432" name="Shape 1432"/>
          <p:cNvSpPr txBox="1"/>
          <p:nvPr/>
        </p:nvSpPr>
        <p:spPr>
          <a:xfrm>
            <a:off x="5930500" y="5907775"/>
            <a:ext cx="3025799" cy="822900"/>
          </a:xfrm>
          <a:prstGeom prst="rect">
            <a:avLst/>
          </a:prstGeom>
          <a:noFill/>
        </p:spPr>
        <p:txBody>
          <a:bodyPr lIns="91425" tIns="91425" rIns="91425" bIns="91425" anchor="t" anchorCtr="0">
            <a:noAutofit/>
          </a:bodyPr>
          <a:lstStyle/>
          <a:p>
            <a:pPr lvl="0" rtl="0">
              <a:spcBef>
                <a:spcPts val="0"/>
              </a:spcBef>
              <a:buNone/>
            </a:pPr>
            <a:r>
              <a:rPr lang="en" sz="1800"/>
              <a:t>An example of a binary search in Scratch can be found </a:t>
            </a:r>
            <a:r>
              <a:rPr lang="en" sz="1800" u="sng">
                <a:solidFill>
                  <a:schemeClr val="hlink"/>
                </a:solidFill>
                <a:hlinkClick r:id="rId3"/>
              </a:rPr>
              <a:t>here</a:t>
            </a:r>
            <a:r>
              <a:rPr lang="en" sz="1800"/>
              <a:t>!</a:t>
            </a:r>
          </a:p>
        </p:txBody>
      </p:sp>
    </p:spTree>
    <p:extLst>
      <p:ext uri="{BB962C8B-B14F-4D97-AF65-F5344CB8AC3E}">
        <p14:creationId xmlns:p14="http://schemas.microsoft.com/office/powerpoint/2010/main" val="2410494065"/>
      </p:ext>
    </p:extLst>
  </p:cSld>
  <p:clrMapOvr>
    <a:masterClrMapping/>
  </p:clrMapOvr>
  <p:transition spd="slow">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Shape 1437"/>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4266">
                <a:solidFill>
                  <a:srgbClr val="000000"/>
                </a:solidFill>
                <a:latin typeface="Droid Serif"/>
                <a:ea typeface="Droid Serif"/>
                <a:cs typeface="Droid Serif"/>
                <a:sym typeface="Droid Serif"/>
              </a:rPr>
              <a:t>Linear vs. Binary Search</a:t>
            </a:r>
          </a:p>
        </p:txBody>
      </p:sp>
      <p:sp>
        <p:nvSpPr>
          <p:cNvPr id="1438" name="Shape 1438"/>
          <p:cNvSpPr txBox="1">
            <a:spLocks noGrp="1"/>
          </p:cNvSpPr>
          <p:nvPr>
            <p:ph type="body" idx="1"/>
          </p:nvPr>
        </p:nvSpPr>
        <p:spPr>
          <a:xfrm>
            <a:off x="1067199" y="1700825"/>
            <a:ext cx="7577699" cy="3171899"/>
          </a:xfrm>
          <a:prstGeom prst="rect">
            <a:avLst/>
          </a:prstGeom>
        </p:spPr>
        <p:txBody>
          <a:bodyPr lIns="91425" tIns="91425" rIns="91425" bIns="91425" anchor="t" anchorCtr="0">
            <a:noAutofit/>
          </a:bodyPr>
          <a:lstStyle/>
          <a:p>
            <a:pPr rtl="0">
              <a:spcBef>
                <a:spcPts val="0"/>
              </a:spcBef>
              <a:buNone/>
            </a:pPr>
            <a:r>
              <a:rPr lang="en" sz="2666">
                <a:solidFill>
                  <a:srgbClr val="000000"/>
                </a:solidFill>
                <a:latin typeface="Droid Serif"/>
                <a:ea typeface="Droid Serif"/>
                <a:cs typeface="Droid Serif"/>
                <a:sym typeface="Droid Serif"/>
              </a:rPr>
              <a:t>With a large amount of </a:t>
            </a:r>
            <a:r>
              <a:rPr lang="en" sz="2666" b="1" i="1">
                <a:solidFill>
                  <a:srgbClr val="0000FF"/>
                </a:solidFill>
                <a:latin typeface="Droid Serif"/>
                <a:ea typeface="Droid Serif"/>
                <a:cs typeface="Droid Serif"/>
                <a:sym typeface="Droid Serif"/>
              </a:rPr>
              <a:t>sorted</a:t>
            </a:r>
            <a:r>
              <a:rPr lang="en" sz="2666">
                <a:solidFill>
                  <a:srgbClr val="000000"/>
                </a:solidFill>
                <a:latin typeface="Droid Serif"/>
                <a:ea typeface="Droid Serif"/>
                <a:cs typeface="Droid Serif"/>
                <a:sym typeface="Droid Serif"/>
              </a:rPr>
              <a:t> data, binary search is almost always more efficient.</a:t>
            </a:r>
          </a:p>
          <a:p>
            <a:pPr lvl="0" rtl="0">
              <a:spcBef>
                <a:spcPts val="0"/>
              </a:spcBef>
              <a:buNone/>
            </a:pPr>
            <a:endParaRPr sz="2666">
              <a:solidFill>
                <a:srgbClr val="000000"/>
              </a:solidFill>
              <a:latin typeface="Droid Serif"/>
              <a:ea typeface="Droid Serif"/>
              <a:cs typeface="Droid Serif"/>
              <a:sym typeface="Droid Serif"/>
            </a:endParaRPr>
          </a:p>
          <a:p>
            <a:pPr rtl="0">
              <a:spcBef>
                <a:spcPts val="0"/>
              </a:spcBef>
              <a:buNone/>
            </a:pPr>
            <a:endParaRPr sz="2666">
              <a:solidFill>
                <a:srgbClr val="000000"/>
              </a:solidFill>
              <a:latin typeface="Droid Serif"/>
              <a:ea typeface="Droid Serif"/>
              <a:cs typeface="Droid Serif"/>
              <a:sym typeface="Droid Serif"/>
            </a:endParaRPr>
          </a:p>
          <a:p>
            <a:pPr rtl="0">
              <a:spcBef>
                <a:spcPts val="0"/>
              </a:spcBef>
              <a:buNone/>
            </a:pPr>
            <a:endParaRPr sz="2666">
              <a:solidFill>
                <a:srgbClr val="000000"/>
              </a:solidFill>
              <a:latin typeface="Droid Serif"/>
              <a:ea typeface="Droid Serif"/>
              <a:cs typeface="Droid Serif"/>
              <a:sym typeface="Droid Serif"/>
            </a:endParaRPr>
          </a:p>
          <a:p>
            <a:pPr rtl="0">
              <a:spcBef>
                <a:spcPts val="0"/>
              </a:spcBef>
              <a:buNone/>
            </a:pPr>
            <a:r>
              <a:rPr lang="en" sz="2666">
                <a:solidFill>
                  <a:srgbClr val="000000"/>
                </a:solidFill>
                <a:latin typeface="Droid Serif"/>
                <a:ea typeface="Droid Serif"/>
                <a:cs typeface="Droid Serif"/>
                <a:sym typeface="Droid Serif"/>
              </a:rPr>
              <a:t>But </a:t>
            </a:r>
            <a:r>
              <a:rPr lang="en" sz="2666" b="1" i="1">
                <a:solidFill>
                  <a:srgbClr val="FF0000"/>
                </a:solidFill>
                <a:latin typeface="Droid Serif"/>
                <a:ea typeface="Droid Serif"/>
                <a:cs typeface="Droid Serif"/>
                <a:sym typeface="Droid Serif"/>
              </a:rPr>
              <a:t>how</a:t>
            </a:r>
            <a:r>
              <a:rPr lang="en" sz="2666">
                <a:solidFill>
                  <a:srgbClr val="000000"/>
                </a:solidFill>
                <a:latin typeface="Droid Serif"/>
                <a:ea typeface="Droid Serif"/>
                <a:cs typeface="Droid Serif"/>
                <a:sym typeface="Droid Serif"/>
              </a:rPr>
              <a:t> do we get our data sorted?</a:t>
            </a:r>
          </a:p>
        </p:txBody>
      </p:sp>
    </p:spTree>
    <p:extLst>
      <p:ext uri="{BB962C8B-B14F-4D97-AF65-F5344CB8AC3E}">
        <p14:creationId xmlns:p14="http://schemas.microsoft.com/office/powerpoint/2010/main" val="2544302953"/>
      </p:ext>
    </p:extLst>
  </p:cSld>
  <p:clrMapOvr>
    <a:masterClrMapping/>
  </p:clrMapOvr>
  <p:transitio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Shape 1443"/>
          <p:cNvSpPr txBox="1">
            <a:spLocks noGrp="1"/>
          </p:cNvSpPr>
          <p:nvPr>
            <p:ph type="title"/>
          </p:nvPr>
        </p:nvSpPr>
        <p:spPr>
          <a:xfrm>
            <a:off x="481250" y="289369"/>
            <a:ext cx="3929999" cy="822900"/>
          </a:xfrm>
          <a:prstGeom prst="rect">
            <a:avLst/>
          </a:prstGeom>
        </p:spPr>
        <p:txBody>
          <a:bodyPr lIns="91425" tIns="91425" rIns="91425" bIns="91425" anchor="t" anchorCtr="0">
            <a:noAutofit/>
          </a:bodyPr>
          <a:lstStyle/>
          <a:p>
            <a:pPr lvl="0" rtl="0">
              <a:spcBef>
                <a:spcPts val="0"/>
              </a:spcBef>
              <a:buNone/>
            </a:pPr>
            <a:r>
              <a:rPr lang="en" sz="4266" b="1">
                <a:latin typeface="Droid Serif"/>
                <a:ea typeface="Droid Serif"/>
                <a:cs typeface="Droid Serif"/>
                <a:sym typeface="Droid Serif"/>
              </a:rPr>
              <a:t>Comparisons</a:t>
            </a:r>
          </a:p>
        </p:txBody>
      </p:sp>
      <p:sp>
        <p:nvSpPr>
          <p:cNvPr id="1444" name="Shape 1444"/>
          <p:cNvSpPr txBox="1"/>
          <p:nvPr/>
        </p:nvSpPr>
        <p:spPr>
          <a:xfrm>
            <a:off x="481250" y="1240650"/>
            <a:ext cx="6294899" cy="5213099"/>
          </a:xfrm>
          <a:prstGeom prst="rect">
            <a:avLst/>
          </a:prstGeom>
          <a:noFill/>
        </p:spPr>
        <p:txBody>
          <a:bodyPr lIns="91425" tIns="91425" rIns="91425" bIns="91425" anchor="t" anchorCtr="0">
            <a:noAutofit/>
          </a:bodyPr>
          <a:lstStyle/>
          <a:p>
            <a:pPr lvl="0" rtl="0">
              <a:spcBef>
                <a:spcPts val="0"/>
              </a:spcBef>
              <a:buNone/>
            </a:pPr>
            <a:r>
              <a:rPr lang="en" sz="2400">
                <a:latin typeface="Droid Serif"/>
                <a:ea typeface="Droid Serif"/>
                <a:cs typeface="Droid Serif"/>
                <a:sym typeface="Droid Serif"/>
              </a:rPr>
              <a:t>The basic building-block of sorting is</a:t>
            </a:r>
          </a:p>
          <a:p>
            <a:pPr lvl="0" indent="457200" rtl="0">
              <a:spcBef>
                <a:spcPts val="0"/>
              </a:spcBef>
              <a:buNone/>
            </a:pPr>
            <a:r>
              <a:rPr lang="en" sz="2400" b="1" i="1">
                <a:solidFill>
                  <a:srgbClr val="CC0000"/>
                </a:solidFill>
                <a:latin typeface="Droid Serif"/>
                <a:ea typeface="Droid Serif"/>
                <a:cs typeface="Droid Serif"/>
                <a:sym typeface="Droid Serif"/>
              </a:rPr>
              <a:t>comparing </a:t>
            </a:r>
            <a:r>
              <a:rPr lang="en" sz="2400" b="1" i="1" u="sng">
                <a:solidFill>
                  <a:srgbClr val="CC0000"/>
                </a:solidFill>
                <a:latin typeface="Droid Serif"/>
                <a:ea typeface="Droid Serif"/>
                <a:cs typeface="Droid Serif"/>
                <a:sym typeface="Droid Serif"/>
              </a:rPr>
              <a:t>two</a:t>
            </a:r>
            <a:r>
              <a:rPr lang="en" sz="2400" b="1" i="1">
                <a:solidFill>
                  <a:srgbClr val="CC0000"/>
                </a:solidFill>
                <a:latin typeface="Droid Serif"/>
                <a:ea typeface="Droid Serif"/>
                <a:cs typeface="Droid Serif"/>
                <a:sym typeface="Droid Serif"/>
              </a:rPr>
              <a:t> items</a:t>
            </a:r>
            <a:r>
              <a:rPr lang="en" sz="2400">
                <a:latin typeface="Droid Serif"/>
                <a:ea typeface="Droid Serif"/>
                <a:cs typeface="Droid Serif"/>
                <a:sym typeface="Droid Serif"/>
              </a:rPr>
              <a:t>.</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Consider these two numbers:</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      </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and</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  </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Which number is larger?</a:t>
            </a:r>
          </a:p>
          <a:p>
            <a:pPr lvl="0" rtl="0">
              <a:spcBef>
                <a:spcPts val="0"/>
              </a:spcBef>
              <a:buNone/>
            </a:pPr>
            <a:r>
              <a:rPr lang="en" sz="2400" i="1">
                <a:latin typeface="Droid Serif"/>
                <a:ea typeface="Droid Serif"/>
                <a:cs typeface="Droid Serif"/>
                <a:sym typeface="Droid Serif"/>
              </a:rPr>
              <a:t>How can you tell?</a:t>
            </a:r>
          </a:p>
        </p:txBody>
      </p:sp>
      <p:pic>
        <p:nvPicPr>
          <p:cNvPr id="1445" name="Shape 1445"/>
          <p:cNvPicPr preferRelativeResize="0"/>
          <p:nvPr/>
        </p:nvPicPr>
        <p:blipFill>
          <a:blip r:embed="rId3"/>
          <a:stretch>
            <a:fillRect/>
          </a:stretch>
        </p:blipFill>
        <p:spPr>
          <a:xfrm>
            <a:off x="7457650" y="105331"/>
            <a:ext cx="1343425" cy="1190976"/>
          </a:xfrm>
          <a:prstGeom prst="rect">
            <a:avLst/>
          </a:prstGeom>
        </p:spPr>
      </p:pic>
      <p:sp>
        <p:nvSpPr>
          <p:cNvPr id="1446" name="Shape 1446"/>
          <p:cNvSpPr txBox="1"/>
          <p:nvPr/>
        </p:nvSpPr>
        <p:spPr>
          <a:xfrm rot="-644873">
            <a:off x="2425976" y="2589298"/>
            <a:ext cx="5985909" cy="492235"/>
          </a:xfrm>
          <a:prstGeom prst="rect">
            <a:avLst/>
          </a:prstGeom>
        </p:spPr>
        <p:txBody>
          <a:bodyPr lIns="91425" tIns="91425" rIns="91425" bIns="91425" anchor="ctr" anchorCtr="0">
            <a:noAutofit/>
          </a:bodyPr>
          <a:lstStyle/>
          <a:p>
            <a:pPr lvl="0" algn="ctr" rtl="0">
              <a:spcBef>
                <a:spcPts val="0"/>
              </a:spcBef>
              <a:buNone/>
            </a:pPr>
            <a:r>
              <a:rPr lang="en" sz="2400">
                <a:solidFill>
                  <a:srgbClr val="0000FF"/>
                </a:solidFill>
                <a:latin typeface="Georgia"/>
                <a:ea typeface="Georgia"/>
                <a:cs typeface="Georgia"/>
                <a:sym typeface="Georgia"/>
              </a:rPr>
              <a:t>110111001100100100010100111110101</a:t>
            </a:r>
          </a:p>
        </p:txBody>
      </p:sp>
      <p:sp>
        <p:nvSpPr>
          <p:cNvPr id="1447" name="Shape 1447"/>
          <p:cNvSpPr txBox="1"/>
          <p:nvPr/>
        </p:nvSpPr>
        <p:spPr>
          <a:xfrm rot="247138">
            <a:off x="377442" y="4455411"/>
            <a:ext cx="6277514" cy="492374"/>
          </a:xfrm>
          <a:prstGeom prst="rect">
            <a:avLst/>
          </a:prstGeom>
        </p:spPr>
        <p:txBody>
          <a:bodyPr lIns="91425" tIns="91425" rIns="91425" bIns="91425" anchor="ctr" anchorCtr="0">
            <a:noAutofit/>
          </a:bodyPr>
          <a:lstStyle/>
          <a:p>
            <a:pPr lvl="0" algn="ctr" rtl="0">
              <a:spcBef>
                <a:spcPts val="0"/>
              </a:spcBef>
              <a:buNone/>
            </a:pPr>
            <a:r>
              <a:rPr lang="en" sz="2400">
                <a:solidFill>
                  <a:srgbClr val="0000FF"/>
                </a:solidFill>
                <a:latin typeface="Georgia"/>
                <a:ea typeface="Georgia"/>
                <a:cs typeface="Georgia"/>
                <a:sym typeface="Georgia"/>
              </a:rPr>
              <a:t>110111001100100100010101111110101</a:t>
            </a:r>
          </a:p>
        </p:txBody>
      </p:sp>
    </p:spTree>
    <p:extLst>
      <p:ext uri="{BB962C8B-B14F-4D97-AF65-F5344CB8AC3E}">
        <p14:creationId xmlns:p14="http://schemas.microsoft.com/office/powerpoint/2010/main" val="1434387627"/>
      </p:ext>
    </p:extLst>
  </p:cSld>
  <p:clrMapOvr>
    <a:masterClrMapping/>
  </p:clrMapOvr>
  <p:transitio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Shape 1452"/>
          <p:cNvSpPr txBox="1">
            <a:spLocks noGrp="1"/>
          </p:cNvSpPr>
          <p:nvPr>
            <p:ph type="title"/>
          </p:nvPr>
        </p:nvSpPr>
        <p:spPr>
          <a:xfrm>
            <a:off x="333775" y="377850"/>
            <a:ext cx="6556200" cy="822900"/>
          </a:xfrm>
          <a:prstGeom prst="rect">
            <a:avLst/>
          </a:prstGeom>
        </p:spPr>
        <p:txBody>
          <a:bodyPr lIns="91425" tIns="91425" rIns="91425" bIns="91425" anchor="t" anchorCtr="0">
            <a:noAutofit/>
          </a:bodyPr>
          <a:lstStyle/>
          <a:p>
            <a:pPr lvl="0" rtl="0">
              <a:spcBef>
                <a:spcPts val="0"/>
              </a:spcBef>
              <a:buNone/>
            </a:pPr>
            <a:r>
              <a:rPr lang="en" sz="4200">
                <a:latin typeface="Droid Serif"/>
                <a:ea typeface="Droid Serif"/>
                <a:cs typeface="Droid Serif"/>
                <a:sym typeface="Droid Serif"/>
              </a:rPr>
              <a:t>Let's sort!</a:t>
            </a:r>
          </a:p>
        </p:txBody>
      </p:sp>
      <p:pic>
        <p:nvPicPr>
          <p:cNvPr id="1453" name="Shape 1453"/>
          <p:cNvPicPr preferRelativeResize="0"/>
          <p:nvPr/>
        </p:nvPicPr>
        <p:blipFill>
          <a:blip r:embed="rId3"/>
          <a:stretch>
            <a:fillRect/>
          </a:stretch>
        </p:blipFill>
        <p:spPr>
          <a:xfrm>
            <a:off x="7457650" y="105331"/>
            <a:ext cx="1343425" cy="1190976"/>
          </a:xfrm>
          <a:prstGeom prst="rect">
            <a:avLst/>
          </a:prstGeom>
        </p:spPr>
      </p:pic>
      <p:sp>
        <p:nvSpPr>
          <p:cNvPr id="1454" name="Shape 1454"/>
          <p:cNvSpPr txBox="1">
            <a:spLocks noGrp="1"/>
          </p:cNvSpPr>
          <p:nvPr>
            <p:ph type="title" idx="4294967295"/>
          </p:nvPr>
        </p:nvSpPr>
        <p:spPr>
          <a:xfrm>
            <a:off x="1253225" y="1296300"/>
            <a:ext cx="4949999" cy="5180399"/>
          </a:xfrm>
          <a:prstGeom prst="rect">
            <a:avLst/>
          </a:prstGeom>
        </p:spPr>
        <p:txBody>
          <a:bodyPr lIns="91425" tIns="91425" rIns="91425" bIns="91425" anchor="t" anchorCtr="0">
            <a:noAutofit/>
          </a:bodyPr>
          <a:lstStyle/>
          <a:p>
            <a:pPr lvl="0" rtl="0">
              <a:spcBef>
                <a:spcPts val="0"/>
              </a:spcBef>
              <a:buNone/>
            </a:pPr>
            <a:r>
              <a:rPr lang="en" sz="4200">
                <a:solidFill>
                  <a:srgbClr val="0000FF"/>
                </a:solidFill>
                <a:latin typeface="Droid Serif"/>
                <a:ea typeface="Droid Serif"/>
                <a:cs typeface="Droid Serif"/>
                <a:sym typeface="Droid Serif"/>
              </a:rPr>
              <a:t>dukes</a:t>
            </a:r>
          </a:p>
          <a:p>
            <a:pPr lvl="0" rtl="0">
              <a:spcBef>
                <a:spcPts val="0"/>
              </a:spcBef>
              <a:buNone/>
            </a:pPr>
            <a:r>
              <a:rPr lang="en" sz="4200">
                <a:solidFill>
                  <a:srgbClr val="0000FF"/>
                </a:solidFill>
                <a:latin typeface="Droid Serif"/>
                <a:ea typeface="Droid Serif"/>
                <a:cs typeface="Droid Serif"/>
                <a:sym typeface="Droid Serif"/>
              </a:rPr>
              <a:t>orange</a:t>
            </a:r>
          </a:p>
          <a:p>
            <a:pPr lvl="0" rtl="0">
              <a:spcBef>
                <a:spcPts val="0"/>
              </a:spcBef>
              <a:buNone/>
            </a:pPr>
            <a:r>
              <a:rPr lang="en" sz="4200">
                <a:solidFill>
                  <a:srgbClr val="0000FF"/>
                </a:solidFill>
                <a:latin typeface="Droid Serif"/>
                <a:ea typeface="Droid Serif"/>
                <a:cs typeface="Droid Serif"/>
                <a:sym typeface="Droid Serif"/>
              </a:rPr>
              <a:t>feral burger</a:t>
            </a:r>
          </a:p>
          <a:p>
            <a:pPr lvl="0" rtl="0">
              <a:spcBef>
                <a:spcPts val="0"/>
              </a:spcBef>
              <a:buNone/>
            </a:pPr>
            <a:r>
              <a:rPr lang="en" sz="4200">
                <a:solidFill>
                  <a:srgbClr val="0000FF"/>
                </a:solidFill>
                <a:latin typeface="Droid Serif"/>
                <a:ea typeface="Droid Serif"/>
                <a:cs typeface="Droid Serif"/>
                <a:sym typeface="Droid Serif"/>
              </a:rPr>
              <a:t>bbq</a:t>
            </a:r>
          </a:p>
          <a:p>
            <a:pPr lvl="0" rtl="0">
              <a:spcBef>
                <a:spcPts val="0"/>
              </a:spcBef>
              <a:buNone/>
            </a:pPr>
            <a:r>
              <a:rPr lang="en" sz="4200">
                <a:solidFill>
                  <a:srgbClr val="0000FF"/>
                </a:solidFill>
                <a:latin typeface="Droid Serif"/>
                <a:ea typeface="Droid Serif"/>
                <a:cs typeface="Droid Serif"/>
                <a:sym typeface="Droid Serif"/>
              </a:rPr>
              <a:t>macademia</a:t>
            </a:r>
          </a:p>
          <a:p>
            <a:pPr lvl="0" rtl="0">
              <a:spcBef>
                <a:spcPts val="0"/>
              </a:spcBef>
              <a:buNone/>
            </a:pPr>
            <a:r>
              <a:rPr lang="en" sz="4200">
                <a:solidFill>
                  <a:srgbClr val="0000FF"/>
                </a:solidFill>
                <a:latin typeface="Droid Serif"/>
                <a:ea typeface="Droid Serif"/>
                <a:cs typeface="Droid Serif"/>
                <a:sym typeface="Droid Serif"/>
              </a:rPr>
              <a:t>musubi</a:t>
            </a:r>
          </a:p>
          <a:p>
            <a:pPr lvl="0" rtl="0">
              <a:spcBef>
                <a:spcPts val="0"/>
              </a:spcBef>
              <a:buNone/>
            </a:pPr>
            <a:r>
              <a:rPr lang="en" sz="4200">
                <a:solidFill>
                  <a:srgbClr val="0000FF"/>
                </a:solidFill>
                <a:latin typeface="Droid Serif"/>
                <a:ea typeface="Droid Serif"/>
                <a:cs typeface="Droid Serif"/>
                <a:sym typeface="Droid Serif"/>
              </a:rPr>
              <a:t>spam</a:t>
            </a:r>
          </a:p>
          <a:p>
            <a:pPr lvl="0" rtl="0">
              <a:spcBef>
                <a:spcPts val="0"/>
              </a:spcBef>
              <a:buNone/>
            </a:pPr>
            <a:r>
              <a:rPr lang="en" sz="4200">
                <a:solidFill>
                  <a:srgbClr val="0000FF"/>
                </a:solidFill>
                <a:latin typeface="Droid Serif"/>
                <a:ea typeface="Droid Serif"/>
                <a:cs typeface="Droid Serif"/>
                <a:sym typeface="Droid Serif"/>
              </a:rPr>
              <a:t>coffee</a:t>
            </a:r>
          </a:p>
        </p:txBody>
      </p:sp>
      <p:sp>
        <p:nvSpPr>
          <p:cNvPr id="1455" name="Shape 1455"/>
          <p:cNvSpPr txBox="1"/>
          <p:nvPr/>
        </p:nvSpPr>
        <p:spPr>
          <a:xfrm>
            <a:off x="5519525" y="2930825"/>
            <a:ext cx="3352200" cy="1583699"/>
          </a:xfrm>
          <a:prstGeom prst="rect">
            <a:avLst/>
          </a:prstGeom>
          <a:solidFill>
            <a:srgbClr val="C9DAF8"/>
          </a:solidFill>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Create 8 post-it notes with these words, one per note...</a:t>
            </a:r>
          </a:p>
        </p:txBody>
      </p:sp>
    </p:spTree>
    <p:extLst>
      <p:ext uri="{BB962C8B-B14F-4D97-AF65-F5344CB8AC3E}">
        <p14:creationId xmlns:p14="http://schemas.microsoft.com/office/powerpoint/2010/main" val="2587153310"/>
      </p:ext>
    </p:extLst>
  </p:cSld>
  <p:clrMapOvr>
    <a:masterClrMapping/>
  </p:clrMapOvr>
  <p:transitio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Shape 1460"/>
          <p:cNvSpPr txBox="1">
            <a:spLocks noGrp="1"/>
          </p:cNvSpPr>
          <p:nvPr>
            <p:ph type="title"/>
          </p:nvPr>
        </p:nvSpPr>
        <p:spPr>
          <a:xfrm>
            <a:off x="481250" y="289369"/>
            <a:ext cx="8595299" cy="822900"/>
          </a:xfrm>
          <a:prstGeom prst="rect">
            <a:avLst/>
          </a:prstGeom>
        </p:spPr>
        <p:txBody>
          <a:bodyPr lIns="91425" tIns="91425" rIns="91425" bIns="91425" anchor="t" anchorCtr="0">
            <a:noAutofit/>
          </a:bodyPr>
          <a:lstStyle/>
          <a:p>
            <a:pPr rtl="0">
              <a:spcBef>
                <a:spcPts val="0"/>
              </a:spcBef>
              <a:buNone/>
            </a:pPr>
            <a:r>
              <a:rPr lang="en" sz="4266" b="1">
                <a:solidFill>
                  <a:srgbClr val="000000"/>
                </a:solidFill>
                <a:latin typeface="Droid Serif"/>
                <a:ea typeface="Droid Serif"/>
                <a:cs typeface="Droid Serif"/>
                <a:sym typeface="Droid Serif"/>
              </a:rPr>
              <a:t>Let's sort!</a:t>
            </a:r>
          </a:p>
        </p:txBody>
      </p:sp>
      <p:pic>
        <p:nvPicPr>
          <p:cNvPr id="1461" name="Shape 1461"/>
          <p:cNvPicPr preferRelativeResize="0"/>
          <p:nvPr/>
        </p:nvPicPr>
        <p:blipFill>
          <a:blip r:embed="rId3"/>
          <a:stretch>
            <a:fillRect/>
          </a:stretch>
        </p:blipFill>
        <p:spPr>
          <a:xfrm>
            <a:off x="6567985" y="-300500"/>
            <a:ext cx="2737763" cy="2737860"/>
          </a:xfrm>
          <a:prstGeom prst="rect">
            <a:avLst/>
          </a:prstGeom>
          <a:noFill/>
          <a:ln>
            <a:noFill/>
          </a:ln>
        </p:spPr>
      </p:pic>
      <p:sp>
        <p:nvSpPr>
          <p:cNvPr id="1462" name="Shape 1462"/>
          <p:cNvSpPr txBox="1"/>
          <p:nvPr/>
        </p:nvSpPr>
        <p:spPr>
          <a:xfrm>
            <a:off x="481250" y="1240650"/>
            <a:ext cx="5995800" cy="5213099"/>
          </a:xfrm>
          <a:prstGeom prst="rect">
            <a:avLst/>
          </a:prstGeom>
          <a:noFill/>
        </p:spPr>
        <p:txBody>
          <a:bodyPr lIns="91425" tIns="91425" rIns="91425" bIns="91425" anchor="t" anchorCtr="0">
            <a:noAutofit/>
          </a:bodyPr>
          <a:lstStyle/>
          <a:p>
            <a:pPr lvl="0" rtl="0">
              <a:spcBef>
                <a:spcPts val="0"/>
              </a:spcBef>
              <a:buNone/>
            </a:pPr>
            <a:r>
              <a:rPr lang="en" sz="2400" b="1">
                <a:latin typeface="Droid Serif"/>
                <a:ea typeface="Droid Serif"/>
                <a:cs typeface="Droid Serif"/>
                <a:sym typeface="Droid Serif"/>
              </a:rPr>
              <a:t>First</a:t>
            </a:r>
            <a:r>
              <a:rPr lang="en" sz="2400">
                <a:latin typeface="Droid Serif"/>
                <a:ea typeface="Droid Serif"/>
                <a:cs typeface="Droid Serif"/>
                <a:sym typeface="Droid Serif"/>
              </a:rPr>
              <a:t>: In pairs, sort your items...!</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b="1">
                <a:latin typeface="Droid Serif"/>
                <a:ea typeface="Droid Serif"/>
                <a:cs typeface="Droid Serif"/>
                <a:sym typeface="Droid Serif"/>
              </a:rPr>
              <a:t>Note</a:t>
            </a:r>
            <a:r>
              <a:rPr lang="en" sz="2400">
                <a:latin typeface="Droid Serif"/>
                <a:ea typeface="Droid Serif"/>
                <a:cs typeface="Droid Serif"/>
                <a:sym typeface="Droid Serif"/>
              </a:rPr>
              <a:t>: Computers can compare </a:t>
            </a:r>
            <a:r>
              <a:rPr lang="en" sz="2400" b="1" i="1">
                <a:solidFill>
                  <a:srgbClr val="0000FF"/>
                </a:solidFill>
                <a:latin typeface="Droid Serif"/>
                <a:ea typeface="Droid Serif"/>
                <a:cs typeface="Droid Serif"/>
                <a:sym typeface="Droid Serif"/>
              </a:rPr>
              <a:t>only two items at a time</a:t>
            </a:r>
            <a:r>
              <a:rPr lang="en" sz="2400">
                <a:latin typeface="Droid Serif"/>
                <a:ea typeface="Droid Serif"/>
                <a:cs typeface="Droid Serif"/>
                <a:sym typeface="Droid Serif"/>
              </a:rPr>
              <a:t>! The HMC students will help by saying what's smaller/larger...</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b="1">
                <a:latin typeface="Droid Serif"/>
                <a:ea typeface="Droid Serif"/>
                <a:cs typeface="Droid Serif"/>
                <a:sym typeface="Droid Serif"/>
              </a:rPr>
              <a:t>Then</a:t>
            </a:r>
            <a:r>
              <a:rPr lang="en" sz="2400">
                <a:latin typeface="Droid Serif"/>
                <a:ea typeface="Droid Serif"/>
                <a:cs typeface="Droid Serif"/>
                <a:sym typeface="Droid Serif"/>
              </a:rPr>
              <a:t>: Sort again, </a:t>
            </a:r>
            <a:r>
              <a:rPr lang="en" sz="2400" u="sng">
                <a:latin typeface="Droid Serif"/>
                <a:ea typeface="Droid Serif"/>
                <a:cs typeface="Droid Serif"/>
                <a:sym typeface="Droid Serif"/>
              </a:rPr>
              <a:t>counting</a:t>
            </a:r>
            <a:r>
              <a:rPr lang="en" sz="2400">
                <a:latin typeface="Droid Serif"/>
                <a:ea typeface="Droid Serif"/>
                <a:cs typeface="Droid Serif"/>
                <a:sym typeface="Droid Serif"/>
              </a:rPr>
              <a:t> the number of pairwise comparisons you make in order to ensure your items are sorted.</a:t>
            </a:r>
          </a:p>
          <a:p>
            <a:pPr lvl="0" rtl="0">
              <a:spcBef>
                <a:spcPts val="0"/>
              </a:spcBef>
              <a:buNone/>
            </a:pPr>
            <a:endParaRPr sz="2400">
              <a:latin typeface="Droid Serif"/>
              <a:ea typeface="Droid Serif"/>
              <a:cs typeface="Droid Serif"/>
              <a:sym typeface="Droid Serif"/>
            </a:endParaRPr>
          </a:p>
          <a:p>
            <a:pPr>
              <a:spcBef>
                <a:spcPts val="0"/>
              </a:spcBef>
              <a:buNone/>
            </a:pPr>
            <a:r>
              <a:rPr lang="en" sz="2400" b="1">
                <a:latin typeface="Droid Serif"/>
                <a:ea typeface="Droid Serif"/>
                <a:cs typeface="Droid Serif"/>
                <a:sym typeface="Droid Serif"/>
              </a:rPr>
              <a:t>Challenge</a:t>
            </a:r>
            <a:r>
              <a:rPr lang="en" sz="2400">
                <a:latin typeface="Droid Serif"/>
                <a:ea typeface="Droid Serif"/>
                <a:cs typeface="Droid Serif"/>
                <a:sym typeface="Droid Serif"/>
              </a:rPr>
              <a:t>: describe a sorting </a:t>
            </a:r>
            <a:r>
              <a:rPr lang="en" sz="2400" b="1" i="1">
                <a:solidFill>
                  <a:srgbClr val="FF0000"/>
                </a:solidFill>
                <a:latin typeface="Droid Serif"/>
                <a:ea typeface="Droid Serif"/>
                <a:cs typeface="Droid Serif"/>
                <a:sym typeface="Droid Serif"/>
              </a:rPr>
              <a:t>algorithm</a:t>
            </a:r>
            <a:r>
              <a:rPr lang="en" sz="2400">
                <a:solidFill>
                  <a:srgbClr val="FF0000"/>
                </a:solidFill>
                <a:latin typeface="Droid Serif"/>
                <a:ea typeface="Droid Serif"/>
                <a:cs typeface="Droid Serif"/>
                <a:sym typeface="Droid Serif"/>
              </a:rPr>
              <a:t> </a:t>
            </a:r>
            <a:r>
              <a:rPr lang="en" sz="2400">
                <a:latin typeface="Droid Serif"/>
                <a:ea typeface="Droid Serif"/>
                <a:cs typeface="Droid Serif"/>
                <a:sym typeface="Droid Serif"/>
              </a:rPr>
              <a:t>that works for all possible cases!</a:t>
            </a:r>
          </a:p>
        </p:txBody>
      </p:sp>
      <p:pic>
        <p:nvPicPr>
          <p:cNvPr id="1463" name="Shape 1463"/>
          <p:cNvPicPr preferRelativeResize="0"/>
          <p:nvPr/>
        </p:nvPicPr>
        <p:blipFill>
          <a:blip r:embed="rId4"/>
          <a:stretch>
            <a:fillRect/>
          </a:stretch>
        </p:blipFill>
        <p:spPr>
          <a:xfrm>
            <a:off x="6916289" y="4874493"/>
            <a:ext cx="2041156" cy="1803302"/>
          </a:xfrm>
          <a:prstGeom prst="rect">
            <a:avLst/>
          </a:prstGeom>
        </p:spPr>
      </p:pic>
    </p:spTree>
    <p:extLst>
      <p:ext uri="{BB962C8B-B14F-4D97-AF65-F5344CB8AC3E}">
        <p14:creationId xmlns:p14="http://schemas.microsoft.com/office/powerpoint/2010/main" val="3265222564"/>
      </p:ext>
    </p:extLst>
  </p:cSld>
  <p:clrMapOvr>
    <a:masterClrMapping/>
  </p:clrMapOvr>
  <p:transitio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Shape 1468"/>
          <p:cNvSpPr txBox="1">
            <a:spLocks noGrp="1"/>
          </p:cNvSpPr>
          <p:nvPr>
            <p:ph type="title"/>
          </p:nvPr>
        </p:nvSpPr>
        <p:spPr>
          <a:xfrm>
            <a:off x="333775" y="377850"/>
            <a:ext cx="6556200" cy="822900"/>
          </a:xfrm>
          <a:prstGeom prst="rect">
            <a:avLst/>
          </a:prstGeom>
        </p:spPr>
        <p:txBody>
          <a:bodyPr lIns="91425" tIns="91425" rIns="91425" bIns="91425" anchor="t" anchorCtr="0">
            <a:noAutofit/>
          </a:bodyPr>
          <a:lstStyle/>
          <a:p>
            <a:pPr lvl="0" rtl="0">
              <a:spcBef>
                <a:spcPts val="0"/>
              </a:spcBef>
              <a:buNone/>
            </a:pPr>
            <a:r>
              <a:rPr lang="en" sz="4200">
                <a:latin typeface="Droid Serif"/>
                <a:ea typeface="Droid Serif"/>
                <a:cs typeface="Droid Serif"/>
                <a:sym typeface="Droid Serif"/>
              </a:rPr>
              <a:t>Your sorting algorithms:</a:t>
            </a:r>
          </a:p>
        </p:txBody>
      </p:sp>
      <p:pic>
        <p:nvPicPr>
          <p:cNvPr id="1469" name="Shape 1469"/>
          <p:cNvPicPr preferRelativeResize="0"/>
          <p:nvPr/>
        </p:nvPicPr>
        <p:blipFill>
          <a:blip r:embed="rId3"/>
          <a:stretch>
            <a:fillRect/>
          </a:stretch>
        </p:blipFill>
        <p:spPr>
          <a:xfrm>
            <a:off x="7457650" y="105331"/>
            <a:ext cx="1343425" cy="1190976"/>
          </a:xfrm>
          <a:prstGeom prst="rect">
            <a:avLst/>
          </a:prstGeom>
        </p:spPr>
      </p:pic>
    </p:spTree>
    <p:extLst>
      <p:ext uri="{BB962C8B-B14F-4D97-AF65-F5344CB8AC3E}">
        <p14:creationId xmlns:p14="http://schemas.microsoft.com/office/powerpoint/2010/main" val="4265557233"/>
      </p:ext>
    </p:extLst>
  </p:cSld>
  <p:clrMapOvr>
    <a:masterClrMapping/>
  </p:clrMapOvr>
  <p:transitio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6" name="Rounded Rectangle 25"/>
          <p:cNvSpPr/>
          <p:nvPr/>
        </p:nvSpPr>
        <p:spPr>
          <a:xfrm>
            <a:off x="2285999" y="1582086"/>
            <a:ext cx="3048000" cy="5100935"/>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ounded Rectangle 13"/>
          <p:cNvSpPr/>
          <p:nvPr/>
        </p:nvSpPr>
        <p:spPr>
          <a:xfrm>
            <a:off x="5791200" y="1604665"/>
            <a:ext cx="3048000" cy="5100935"/>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Shape 52"/>
          <p:cNvSpPr txBox="1">
            <a:spLocks noGrp="1"/>
          </p:cNvSpPr>
          <p:nvPr>
            <p:ph type="title" idx="4294967295"/>
          </p:nvPr>
        </p:nvSpPr>
        <p:spPr>
          <a:xfrm>
            <a:off x="161906" y="98130"/>
            <a:ext cx="2670535" cy="718282"/>
          </a:xfrm>
          <a:prstGeom prst="rect">
            <a:avLst/>
          </a:prstGeom>
        </p:spPr>
        <p:txBody>
          <a:bodyPr lIns="91425" tIns="91425" rIns="91425" bIns="91425" anchor="t" anchorCtr="0">
            <a:noAutofit/>
          </a:bodyPr>
          <a:lstStyle/>
          <a:p>
            <a:pPr rtl="0">
              <a:spcBef>
                <a:spcPts val="0"/>
              </a:spcBef>
              <a:buNone/>
            </a:pPr>
            <a:r>
              <a:rPr lang="en" sz="3200" dirty="0" smtClean="0">
                <a:solidFill>
                  <a:srgbClr val="000000"/>
                </a:solidFill>
                <a:latin typeface="Cambria" panose="02040503050406030204" pitchFamily="18" charset="0"/>
                <a:ea typeface="Droid Serif"/>
                <a:cs typeface="Droid Serif"/>
                <a:sym typeface="Droid Serif"/>
              </a:rPr>
              <a:t>This week…</a:t>
            </a:r>
            <a:endParaRPr lang="en" sz="3200" dirty="0">
              <a:solidFill>
                <a:srgbClr val="000000"/>
              </a:solidFill>
              <a:latin typeface="Cambria" panose="02040503050406030204" pitchFamily="18" charset="0"/>
              <a:ea typeface="Droid Serif"/>
              <a:cs typeface="Droid Serif"/>
              <a:sym typeface="Droid Serif"/>
            </a:endParaRPr>
          </a:p>
        </p:txBody>
      </p:sp>
      <p:sp>
        <p:nvSpPr>
          <p:cNvPr id="4" name="TextBox 3"/>
          <p:cNvSpPr txBox="1"/>
          <p:nvPr/>
        </p:nvSpPr>
        <p:spPr>
          <a:xfrm>
            <a:off x="2514600" y="5185428"/>
            <a:ext cx="6096000" cy="523220"/>
          </a:xfrm>
          <a:prstGeom prst="rect">
            <a:avLst/>
          </a:prstGeom>
          <a:solidFill>
            <a:schemeClr val="bg1">
              <a:lumMod val="85000"/>
            </a:schemeClr>
          </a:solidFill>
        </p:spPr>
        <p:txBody>
          <a:bodyPr wrap="square" rtlCol="0">
            <a:spAutoFit/>
          </a:bodyPr>
          <a:lstStyle/>
          <a:p>
            <a:pPr algn="ctr"/>
            <a:r>
              <a:rPr lang="en-US" b="1" u="sng" dirty="0">
                <a:latin typeface="Cambria" panose="02040503050406030204" pitchFamily="18" charset="0"/>
              </a:rPr>
              <a:t>A</a:t>
            </a:r>
            <a:r>
              <a:rPr lang="en-US" b="1" u="sng" dirty="0" smtClean="0">
                <a:latin typeface="Cambria" panose="02040503050406030204" pitchFamily="18" charset="0"/>
              </a:rPr>
              <a:t>fternoon</a:t>
            </a:r>
            <a:r>
              <a:rPr lang="en-US" dirty="0" smtClean="0">
                <a:latin typeface="Cambria" panose="02040503050406030204" pitchFamily="18" charset="0"/>
              </a:rPr>
              <a:t>   everyone shows off one of the projects they built this week.   </a:t>
            </a:r>
            <a:r>
              <a:rPr lang="en-US" b="1" i="1" dirty="0" smtClean="0">
                <a:solidFill>
                  <a:srgbClr val="000000">
                    <a:lumMod val="65000"/>
                    <a:lumOff val="35000"/>
                  </a:srgbClr>
                </a:solidFill>
                <a:latin typeface="Cambria" panose="02040503050406030204" pitchFamily="18" charset="0"/>
              </a:rPr>
              <a:t>primarily because we hope you will show it to your students…!</a:t>
            </a:r>
            <a:endParaRPr lang="en-US" dirty="0">
              <a:solidFill>
                <a:srgbClr val="000000">
                  <a:lumMod val="65000"/>
                  <a:lumOff val="35000"/>
                </a:srgbClr>
              </a:solidFill>
              <a:latin typeface="Cambria" panose="02040503050406030204" pitchFamily="18" charset="0"/>
            </a:endParaRPr>
          </a:p>
        </p:txBody>
      </p:sp>
      <p:sp>
        <p:nvSpPr>
          <p:cNvPr id="3" name="TextBox 2"/>
          <p:cNvSpPr txBox="1"/>
          <p:nvPr/>
        </p:nvSpPr>
        <p:spPr>
          <a:xfrm>
            <a:off x="2819399" y="1091514"/>
            <a:ext cx="1981201" cy="461665"/>
          </a:xfrm>
          <a:prstGeom prst="rect">
            <a:avLst/>
          </a:prstGeom>
          <a:solidFill>
            <a:schemeClr val="bg1">
              <a:lumMod val="95000"/>
            </a:schemeClr>
          </a:solidFill>
          <a:ln w="28575">
            <a:noFill/>
          </a:ln>
        </p:spPr>
        <p:txBody>
          <a:bodyPr wrap="square" rtlCol="0">
            <a:spAutoFit/>
          </a:bodyPr>
          <a:lstStyle/>
          <a:p>
            <a:pPr algn="ctr"/>
            <a:r>
              <a:rPr lang="en-US" sz="2400" b="1" dirty="0" smtClean="0">
                <a:latin typeface="Cambria" panose="02040503050406030204" pitchFamily="18" charset="0"/>
              </a:rPr>
              <a:t>Returners</a:t>
            </a:r>
            <a:endParaRPr lang="en-US" sz="2400" b="1" dirty="0">
              <a:latin typeface="Cambria" panose="02040503050406030204" pitchFamily="18" charset="0"/>
            </a:endParaRPr>
          </a:p>
        </p:txBody>
      </p:sp>
      <p:sp>
        <p:nvSpPr>
          <p:cNvPr id="6" name="TextBox 5"/>
          <p:cNvSpPr txBox="1"/>
          <p:nvPr/>
        </p:nvSpPr>
        <p:spPr>
          <a:xfrm>
            <a:off x="6324600" y="1103871"/>
            <a:ext cx="1981201" cy="461665"/>
          </a:xfrm>
          <a:prstGeom prst="rect">
            <a:avLst/>
          </a:prstGeom>
          <a:solidFill>
            <a:schemeClr val="bg1">
              <a:lumMod val="50000"/>
            </a:schemeClr>
          </a:solidFill>
          <a:ln>
            <a:noFill/>
          </a:ln>
        </p:spPr>
        <p:txBody>
          <a:bodyPr wrap="square" rtlCol="0">
            <a:spAutoFit/>
          </a:bodyPr>
          <a:lstStyle/>
          <a:p>
            <a:pPr algn="ctr"/>
            <a:r>
              <a:rPr lang="en-US" sz="2400" b="1" dirty="0" smtClean="0">
                <a:solidFill>
                  <a:srgbClr val="FFFFFF"/>
                </a:solidFill>
                <a:latin typeface="Cambria" panose="02040503050406030204" pitchFamily="18" charset="0"/>
              </a:rPr>
              <a:t>Newcomers</a:t>
            </a:r>
            <a:endParaRPr lang="en-US" sz="2400" b="1" dirty="0">
              <a:solidFill>
                <a:srgbClr val="FFFFFF"/>
              </a:solidFill>
              <a:latin typeface="Cambria" panose="02040503050406030204" pitchFamily="18" charset="0"/>
            </a:endParaRPr>
          </a:p>
        </p:txBody>
      </p:sp>
      <p:sp>
        <p:nvSpPr>
          <p:cNvPr id="7" name="TextBox 6"/>
          <p:cNvSpPr txBox="1"/>
          <p:nvPr/>
        </p:nvSpPr>
        <p:spPr>
          <a:xfrm>
            <a:off x="685800" y="2022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Mon.</a:t>
            </a:r>
            <a:endParaRPr lang="en-US" sz="2400" dirty="0">
              <a:latin typeface="Cambria" panose="02040503050406030204" pitchFamily="18" charset="0"/>
            </a:endParaRPr>
          </a:p>
        </p:txBody>
      </p:sp>
      <p:sp>
        <p:nvSpPr>
          <p:cNvPr id="8" name="TextBox 7"/>
          <p:cNvSpPr txBox="1"/>
          <p:nvPr/>
        </p:nvSpPr>
        <p:spPr>
          <a:xfrm>
            <a:off x="685800" y="29365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Tue.</a:t>
            </a:r>
            <a:endParaRPr lang="en-US" sz="2400" dirty="0">
              <a:latin typeface="Cambria" panose="02040503050406030204" pitchFamily="18" charset="0"/>
            </a:endParaRPr>
          </a:p>
        </p:txBody>
      </p:sp>
      <p:sp>
        <p:nvSpPr>
          <p:cNvPr id="9" name="TextBox 8"/>
          <p:cNvSpPr txBox="1"/>
          <p:nvPr/>
        </p:nvSpPr>
        <p:spPr>
          <a:xfrm>
            <a:off x="685800" y="3927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Wed.</a:t>
            </a:r>
            <a:endParaRPr lang="en-US" sz="2400" dirty="0">
              <a:latin typeface="Cambria" panose="02040503050406030204" pitchFamily="18" charset="0"/>
            </a:endParaRPr>
          </a:p>
        </p:txBody>
      </p:sp>
      <p:sp>
        <p:nvSpPr>
          <p:cNvPr id="10" name="TextBox 9"/>
          <p:cNvSpPr txBox="1"/>
          <p:nvPr/>
        </p:nvSpPr>
        <p:spPr>
          <a:xfrm>
            <a:off x="685799" y="500456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Thu.</a:t>
            </a:r>
            <a:endParaRPr lang="en-US" sz="2400" dirty="0">
              <a:latin typeface="Cambria" panose="02040503050406030204" pitchFamily="18" charset="0"/>
            </a:endParaRPr>
          </a:p>
        </p:txBody>
      </p:sp>
      <p:sp>
        <p:nvSpPr>
          <p:cNvPr id="11" name="TextBox 10"/>
          <p:cNvSpPr txBox="1"/>
          <p:nvPr/>
        </p:nvSpPr>
        <p:spPr>
          <a:xfrm>
            <a:off x="685800" y="6015335"/>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Fri.</a:t>
            </a:r>
            <a:endParaRPr lang="en-US" sz="2400" dirty="0">
              <a:latin typeface="Cambria" panose="02040503050406030204" pitchFamily="18" charset="0"/>
            </a:endParaRPr>
          </a:p>
        </p:txBody>
      </p:sp>
      <p:sp>
        <p:nvSpPr>
          <p:cNvPr id="13" name="TextBox 12"/>
          <p:cNvSpPr txBox="1"/>
          <p:nvPr/>
        </p:nvSpPr>
        <p:spPr>
          <a:xfrm>
            <a:off x="2353962" y="1991380"/>
            <a:ext cx="1379838" cy="523220"/>
          </a:xfrm>
          <a:prstGeom prst="rect">
            <a:avLst/>
          </a:prstGeom>
          <a:noFill/>
        </p:spPr>
        <p:txBody>
          <a:bodyPr wrap="square" rtlCol="0">
            <a:spAutoFit/>
          </a:bodyPr>
          <a:lstStyle/>
          <a:p>
            <a:pPr algn="ctr"/>
            <a:r>
              <a:rPr lang="en-US" b="1" dirty="0" smtClean="0">
                <a:latin typeface="Calibri" panose="020F0502020204030204" pitchFamily="34" charset="0"/>
              </a:rPr>
              <a:t>Python programming</a:t>
            </a:r>
            <a:endParaRPr lang="en-US" b="1" dirty="0">
              <a:latin typeface="Calibri" panose="020F0502020204030204" pitchFamily="34" charset="0"/>
            </a:endParaRPr>
          </a:p>
        </p:txBody>
      </p:sp>
      <p:sp>
        <p:nvSpPr>
          <p:cNvPr id="15" name="TextBox 14"/>
          <p:cNvSpPr txBox="1"/>
          <p:nvPr/>
        </p:nvSpPr>
        <p:spPr>
          <a:xfrm>
            <a:off x="3848100" y="2099102"/>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6" name="TextBox 15"/>
          <p:cNvSpPr txBox="1"/>
          <p:nvPr/>
        </p:nvSpPr>
        <p:spPr>
          <a:xfrm>
            <a:off x="2342673" y="3041248"/>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7" name="TextBox 16"/>
          <p:cNvSpPr txBox="1"/>
          <p:nvPr/>
        </p:nvSpPr>
        <p:spPr>
          <a:xfrm>
            <a:off x="3733800" y="2905780"/>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18" name="TextBox 17"/>
          <p:cNvSpPr txBox="1"/>
          <p:nvPr/>
        </p:nvSpPr>
        <p:spPr>
          <a:xfrm>
            <a:off x="3848100" y="3927158"/>
            <a:ext cx="1379838" cy="523220"/>
          </a:xfrm>
          <a:prstGeom prst="rect">
            <a:avLst/>
          </a:prstGeom>
          <a:noFill/>
        </p:spPr>
        <p:txBody>
          <a:bodyPr wrap="square" rtlCol="0">
            <a:spAutoFit/>
          </a:bodyPr>
          <a:lstStyle/>
          <a:p>
            <a:pPr algn="ctr"/>
            <a:r>
              <a:rPr lang="en-US" b="1" dirty="0">
                <a:latin typeface="Calibri" panose="020F0502020204030204" pitchFamily="34" charset="0"/>
              </a:rPr>
              <a:t>Python </a:t>
            </a:r>
            <a:r>
              <a:rPr lang="en-US" b="1" dirty="0" smtClean="0">
                <a:latin typeface="Calibri" panose="020F0502020204030204" pitchFamily="34" charset="0"/>
              </a:rPr>
              <a:t>programming</a:t>
            </a:r>
            <a:endParaRPr lang="en-US" b="1" dirty="0">
              <a:latin typeface="Calibri" panose="020F0502020204030204" pitchFamily="34" charset="0"/>
            </a:endParaRPr>
          </a:p>
        </p:txBody>
      </p:sp>
      <p:sp>
        <p:nvSpPr>
          <p:cNvPr id="19" name="TextBox 18"/>
          <p:cNvSpPr txBox="1"/>
          <p:nvPr/>
        </p:nvSpPr>
        <p:spPr>
          <a:xfrm>
            <a:off x="2248242" y="3927158"/>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20" name="TextBox 19"/>
          <p:cNvSpPr txBox="1"/>
          <p:nvPr/>
        </p:nvSpPr>
        <p:spPr>
          <a:xfrm>
            <a:off x="6300917" y="1791729"/>
            <a:ext cx="2004883" cy="738664"/>
          </a:xfrm>
          <a:prstGeom prst="rect">
            <a:avLst/>
          </a:prstGeom>
          <a:noFill/>
        </p:spPr>
        <p:txBody>
          <a:bodyPr wrap="square" rtlCol="0">
            <a:spAutoFit/>
          </a:bodyPr>
          <a:lstStyle/>
          <a:p>
            <a:pPr algn="ctr"/>
            <a:r>
              <a:rPr lang="en-US" sz="4200" b="1" dirty="0" err="1" smtClean="0">
                <a:solidFill>
                  <a:srgbClr val="FFFFFF"/>
                </a:solidFill>
                <a:latin typeface="Calibri" panose="020F0502020204030204" pitchFamily="34" charset="0"/>
              </a:rPr>
              <a:t>MyCS</a:t>
            </a:r>
            <a:endParaRPr lang="en-US" sz="4200" b="1" dirty="0">
              <a:solidFill>
                <a:srgbClr val="FFFFFF"/>
              </a:solidFill>
              <a:latin typeface="Calibri" panose="020F0502020204030204" pitchFamily="34" charset="0"/>
            </a:endParaRPr>
          </a:p>
        </p:txBody>
      </p:sp>
      <p:sp>
        <p:nvSpPr>
          <p:cNvPr id="21" name="TextBox 20"/>
          <p:cNvSpPr txBox="1"/>
          <p:nvPr/>
        </p:nvSpPr>
        <p:spPr>
          <a:xfrm>
            <a:off x="2514601" y="4886180"/>
            <a:ext cx="6096000" cy="307777"/>
          </a:xfrm>
          <a:prstGeom prst="rect">
            <a:avLst/>
          </a:prstGeom>
          <a:solidFill>
            <a:schemeClr val="bg1">
              <a:lumMod val="85000"/>
            </a:schemeClr>
          </a:solidFill>
        </p:spPr>
        <p:txBody>
          <a:bodyPr wrap="square" rtlCol="0">
            <a:spAutoFit/>
          </a:bodyPr>
          <a:lstStyle/>
          <a:p>
            <a:pPr algn="ctr"/>
            <a:r>
              <a:rPr lang="en-US" b="1" u="sng" dirty="0">
                <a:latin typeface="Cambria" panose="02040503050406030204" pitchFamily="18" charset="0"/>
              </a:rPr>
              <a:t>M</a:t>
            </a:r>
            <a:r>
              <a:rPr lang="en-US" b="1" u="sng" dirty="0" smtClean="0">
                <a:latin typeface="Cambria" panose="02040503050406030204" pitchFamily="18" charset="0"/>
              </a:rPr>
              <a:t>orning</a:t>
            </a:r>
            <a:r>
              <a:rPr lang="en-US" dirty="0" smtClean="0">
                <a:latin typeface="Cambria" panose="02040503050406030204" pitchFamily="18" charset="0"/>
              </a:rPr>
              <a:t> –  activities and demonstrations for the full group. </a:t>
            </a:r>
            <a:endParaRPr lang="en-US" dirty="0">
              <a:latin typeface="Cambria" panose="02040503050406030204" pitchFamily="18" charset="0"/>
            </a:endParaRPr>
          </a:p>
        </p:txBody>
      </p:sp>
      <p:pic>
        <p:nvPicPr>
          <p:cNvPr id="23" name="Shape 39"/>
          <p:cNvPicPr preferRelativeResize="0"/>
          <p:nvPr/>
        </p:nvPicPr>
        <p:blipFill rotWithShape="1">
          <a:blip r:embed="rId3"/>
          <a:srcRect t="23482" b="25624"/>
          <a:stretch/>
        </p:blipFill>
        <p:spPr>
          <a:xfrm>
            <a:off x="6440119" y="5862936"/>
            <a:ext cx="1828611" cy="614064"/>
          </a:xfrm>
          <a:prstGeom prst="rect">
            <a:avLst/>
          </a:prstGeom>
        </p:spPr>
      </p:pic>
      <p:sp>
        <p:nvSpPr>
          <p:cNvPr id="25" name="TextBox 24"/>
          <p:cNvSpPr txBox="1"/>
          <p:nvPr/>
        </p:nvSpPr>
        <p:spPr>
          <a:xfrm>
            <a:off x="2656704" y="6097488"/>
            <a:ext cx="2296296" cy="307777"/>
          </a:xfrm>
          <a:prstGeom prst="rect">
            <a:avLst/>
          </a:prstGeom>
          <a:solidFill>
            <a:schemeClr val="bg1"/>
          </a:solidFill>
        </p:spPr>
        <p:txBody>
          <a:bodyPr wrap="square" rtlCol="0">
            <a:spAutoFit/>
          </a:bodyPr>
          <a:lstStyle/>
          <a:p>
            <a:pPr algn="ctr"/>
            <a:r>
              <a:rPr lang="en-US" b="1" dirty="0" smtClean="0">
                <a:solidFill>
                  <a:srgbClr val="CC3300"/>
                </a:solidFill>
                <a:latin typeface="Calibri" panose="020F0502020204030204" pitchFamily="34" charset="0"/>
              </a:rPr>
              <a:t>No workshop on Friday.</a:t>
            </a:r>
            <a:endParaRPr lang="en-US" b="1" dirty="0">
              <a:solidFill>
                <a:srgbClr val="CC3300"/>
              </a:solidFill>
              <a:latin typeface="Calibri" panose="020F0502020204030204" pitchFamily="34" charset="0"/>
            </a:endParaRPr>
          </a:p>
        </p:txBody>
      </p:sp>
      <p:sp>
        <p:nvSpPr>
          <p:cNvPr id="24" name="Down Arrow 23"/>
          <p:cNvSpPr/>
          <p:nvPr/>
        </p:nvSpPr>
        <p:spPr>
          <a:xfrm>
            <a:off x="6960972" y="2542821"/>
            <a:ext cx="762000" cy="17526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ounded Rectangle 1"/>
          <p:cNvSpPr/>
          <p:nvPr/>
        </p:nvSpPr>
        <p:spPr>
          <a:xfrm>
            <a:off x="161906" y="3666067"/>
            <a:ext cx="8812761" cy="1058333"/>
          </a:xfrm>
          <a:prstGeom prst="roundRect">
            <a:avLst/>
          </a:prstGeom>
          <a:solidFill>
            <a:srgbClr val="0000FF">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Shape 39"/>
          <p:cNvSpPr txBox="1"/>
          <p:nvPr/>
        </p:nvSpPr>
        <p:spPr>
          <a:xfrm>
            <a:off x="6440119" y="146019"/>
            <a:ext cx="2559524" cy="622504"/>
          </a:xfrm>
          <a:prstGeom prst="rect">
            <a:avLst/>
          </a:prstGeom>
          <a:solidFill>
            <a:srgbClr val="CC99FF"/>
          </a:solidFill>
        </p:spPr>
        <p:txBody>
          <a:bodyPr lIns="91425" tIns="91425" rIns="91425" bIns="91425" anchor="ctr" anchorCtr="0">
            <a:noAutofit/>
          </a:bodyPr>
          <a:lstStyle/>
          <a:p>
            <a:pPr algn="ctr"/>
            <a:r>
              <a:rPr lang="en" sz="2400" b="1" dirty="0">
                <a:latin typeface="Droid Serif"/>
                <a:ea typeface="Droid Serif"/>
                <a:cs typeface="Droid Serif"/>
                <a:sym typeface="Droid Serif"/>
              </a:rPr>
              <a:t>Welcome back!</a:t>
            </a:r>
          </a:p>
        </p:txBody>
      </p:sp>
      <p:sp>
        <p:nvSpPr>
          <p:cNvPr id="28" name="TextBox 27"/>
          <p:cNvSpPr txBox="1"/>
          <p:nvPr/>
        </p:nvSpPr>
        <p:spPr>
          <a:xfrm>
            <a:off x="3052461" y="195661"/>
            <a:ext cx="2819399" cy="523220"/>
          </a:xfrm>
          <a:prstGeom prst="rect">
            <a:avLst/>
          </a:prstGeom>
          <a:solidFill>
            <a:schemeClr val="bg1">
              <a:lumMod val="85000"/>
            </a:schemeClr>
          </a:solidFill>
        </p:spPr>
        <p:txBody>
          <a:bodyPr wrap="square" rtlCol="0">
            <a:spAutoFit/>
          </a:bodyPr>
          <a:lstStyle/>
          <a:p>
            <a:pPr algn="ctr"/>
            <a:r>
              <a:rPr lang="en-US" sz="2800" b="1" dirty="0" smtClean="0">
                <a:latin typeface="Cambria" panose="02040503050406030204" pitchFamily="18" charset="0"/>
              </a:rPr>
              <a:t>Glass sign-ups?</a:t>
            </a:r>
            <a:endParaRPr lang="en-US" sz="2800" b="1" dirty="0">
              <a:latin typeface="Cambria" panose="02040503050406030204" pitchFamily="18" charset="0"/>
            </a:endParaRPr>
          </a:p>
        </p:txBody>
      </p:sp>
    </p:spTree>
    <p:extLst>
      <p:ext uri="{BB962C8B-B14F-4D97-AF65-F5344CB8AC3E}">
        <p14:creationId xmlns:p14="http://schemas.microsoft.com/office/powerpoint/2010/main" val="2310786413"/>
      </p:ext>
    </p:extLst>
  </p:cSld>
  <p:clrMapOvr>
    <a:masterClrMapping/>
  </p:clrMapOvr>
  <p:transition spd="slow">
    <p:cut/>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7" name="Shape 37"/>
          <p:cNvSpPr txBox="1">
            <a:spLocks/>
          </p:cNvSpPr>
          <p:nvPr/>
        </p:nvSpPr>
        <p:spPr>
          <a:xfrm>
            <a:off x="793044" y="136937"/>
            <a:ext cx="7772400" cy="1048396"/>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Today…</a:t>
            </a:r>
            <a:endParaRPr lang="en" sz="4000" dirty="0">
              <a:latin typeface="Droid Serif"/>
              <a:ea typeface="Droid Serif"/>
              <a:cs typeface="Droid Serif"/>
              <a:sym typeface="Droid Serif"/>
            </a:endParaRPr>
          </a:p>
        </p:txBody>
      </p:sp>
      <p:sp>
        <p:nvSpPr>
          <p:cNvPr id="3" name="Down Arrow 2"/>
          <p:cNvSpPr/>
          <p:nvPr/>
        </p:nvSpPr>
        <p:spPr>
          <a:xfrm>
            <a:off x="867832" y="3386665"/>
            <a:ext cx="1047045" cy="146755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989210" y="3386665"/>
            <a:ext cx="1047045" cy="146755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850943" y="3386665"/>
            <a:ext cx="1047045" cy="146755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37"/>
          <p:cNvSpPr txBox="1">
            <a:spLocks/>
          </p:cNvSpPr>
          <p:nvPr/>
        </p:nvSpPr>
        <p:spPr>
          <a:xfrm>
            <a:off x="3266721" y="4974150"/>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C00000"/>
                </a:solidFill>
                <a:latin typeface="Droid Serif"/>
                <a:ea typeface="Droid Serif"/>
                <a:cs typeface="Droid Serif"/>
                <a:sym typeface="Droid Serif"/>
              </a:rPr>
              <a:t>Python</a:t>
            </a:r>
            <a:endParaRPr lang="en" sz="4000" dirty="0">
              <a:solidFill>
                <a:srgbClr val="C00000"/>
              </a:solidFill>
              <a:latin typeface="Droid Serif"/>
              <a:ea typeface="Droid Serif"/>
              <a:cs typeface="Droid Serif"/>
              <a:sym typeface="Droid Serif"/>
            </a:endParaRPr>
          </a:p>
        </p:txBody>
      </p:sp>
      <p:sp>
        <p:nvSpPr>
          <p:cNvPr id="9" name="Shape 37"/>
          <p:cNvSpPr txBox="1">
            <a:spLocks/>
          </p:cNvSpPr>
          <p:nvPr/>
        </p:nvSpPr>
        <p:spPr>
          <a:xfrm>
            <a:off x="6191955" y="1542326"/>
            <a:ext cx="2266245"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MyCS </a:t>
            </a:r>
            <a:r>
              <a:rPr lang="en" sz="1800" dirty="0" smtClean="0">
                <a:latin typeface="Droid Serif"/>
                <a:ea typeface="Droid Serif"/>
                <a:cs typeface="Droid Serif"/>
                <a:sym typeface="Droid Serif"/>
              </a:rPr>
              <a:t>(data)</a:t>
            </a:r>
            <a:endParaRPr lang="en" sz="4000" dirty="0">
              <a:latin typeface="Droid Serif"/>
              <a:ea typeface="Droid Serif"/>
              <a:cs typeface="Droid Serif"/>
              <a:sym typeface="Droid Serif"/>
            </a:endParaRPr>
          </a:p>
        </p:txBody>
      </p:sp>
      <p:sp>
        <p:nvSpPr>
          <p:cNvPr id="13" name="Shape 37"/>
          <p:cNvSpPr txBox="1">
            <a:spLocks/>
          </p:cNvSpPr>
          <p:nvPr/>
        </p:nvSpPr>
        <p:spPr>
          <a:xfrm>
            <a:off x="145343" y="1559261"/>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9900"/>
                </a:solidFill>
                <a:latin typeface="Droid Serif"/>
                <a:ea typeface="Droid Serif"/>
                <a:cs typeface="Droid Serif"/>
                <a:sym typeface="Droid Serif"/>
              </a:rPr>
              <a:t>AppInv</a:t>
            </a:r>
            <a:endParaRPr lang="en" sz="4000" dirty="0">
              <a:solidFill>
                <a:srgbClr val="009900"/>
              </a:solidFill>
              <a:latin typeface="Droid Serif"/>
              <a:ea typeface="Droid Serif"/>
              <a:cs typeface="Droid Serif"/>
              <a:sym typeface="Droid Serif"/>
            </a:endParaRPr>
          </a:p>
        </p:txBody>
      </p:sp>
      <p:sp>
        <p:nvSpPr>
          <p:cNvPr id="14" name="Shape 37"/>
          <p:cNvSpPr txBox="1">
            <a:spLocks/>
          </p:cNvSpPr>
          <p:nvPr/>
        </p:nvSpPr>
        <p:spPr>
          <a:xfrm>
            <a:off x="3228621" y="1559261"/>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00FF"/>
                </a:solidFill>
                <a:latin typeface="Droid Serif"/>
                <a:ea typeface="Droid Serif"/>
                <a:cs typeface="Droid Serif"/>
                <a:sym typeface="Droid Serif"/>
              </a:rPr>
              <a:t>Arduino</a:t>
            </a:r>
            <a:endParaRPr lang="en" sz="4000" dirty="0">
              <a:solidFill>
                <a:srgbClr val="0000FF"/>
              </a:solidFill>
              <a:latin typeface="Droid Serif"/>
              <a:ea typeface="Droid Serif"/>
              <a:cs typeface="Droid Serif"/>
              <a:sym typeface="Droid Serif"/>
            </a:endParaRPr>
          </a:p>
        </p:txBody>
      </p:sp>
      <p:sp>
        <p:nvSpPr>
          <p:cNvPr id="15" name="Shape 37"/>
          <p:cNvSpPr txBox="1">
            <a:spLocks/>
          </p:cNvSpPr>
          <p:nvPr/>
        </p:nvSpPr>
        <p:spPr>
          <a:xfrm>
            <a:off x="6128454" y="4968504"/>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MyCS </a:t>
            </a:r>
            <a:r>
              <a:rPr lang="en" sz="1800" dirty="0" smtClean="0">
                <a:latin typeface="Droid Serif"/>
                <a:ea typeface="Droid Serif"/>
                <a:cs typeface="Droid Serif"/>
                <a:sym typeface="Droid Serif"/>
              </a:rPr>
              <a:t>(algorithms!)</a:t>
            </a:r>
            <a:endParaRPr lang="en" sz="4000" dirty="0">
              <a:latin typeface="Droid Serif"/>
              <a:ea typeface="Droid Serif"/>
              <a:cs typeface="Droid Serif"/>
              <a:sym typeface="Droid Serif"/>
            </a:endParaRPr>
          </a:p>
        </p:txBody>
      </p:sp>
      <p:sp>
        <p:nvSpPr>
          <p:cNvPr id="16" name="Shape 37"/>
          <p:cNvSpPr txBox="1">
            <a:spLocks/>
          </p:cNvSpPr>
          <p:nvPr/>
        </p:nvSpPr>
        <p:spPr>
          <a:xfrm>
            <a:off x="145343" y="4974150"/>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00FF"/>
                </a:solidFill>
                <a:latin typeface="Droid Serif"/>
                <a:ea typeface="Droid Serif"/>
                <a:cs typeface="Droid Serif"/>
                <a:sym typeface="Droid Serif"/>
              </a:rPr>
              <a:t>Arduino</a:t>
            </a:r>
            <a:endParaRPr lang="en" sz="4000" dirty="0">
              <a:solidFill>
                <a:srgbClr val="0000FF"/>
              </a:solidFill>
              <a:latin typeface="Droid Serif"/>
              <a:ea typeface="Droid Serif"/>
              <a:cs typeface="Droid Serif"/>
              <a:sym typeface="Droid Serif"/>
            </a:endParaRPr>
          </a:p>
        </p:txBody>
      </p:sp>
    </p:spTree>
    <p:extLst>
      <p:ext uri="{BB962C8B-B14F-4D97-AF65-F5344CB8AC3E}">
        <p14:creationId xmlns:p14="http://schemas.microsoft.com/office/powerpoint/2010/main" val="1618368448"/>
      </p:ext>
    </p:extLst>
  </p:cSld>
  <p:clrMapOvr>
    <a:masterClrMapping/>
  </p:clrMapOvr>
  <p:transition spd="slow">
    <p:cut/>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pic>
        <p:nvPicPr>
          <p:cNvPr id="1611" name="Shape 1611"/>
          <p:cNvPicPr preferRelativeResize="0"/>
          <p:nvPr/>
        </p:nvPicPr>
        <p:blipFill>
          <a:blip r:embed="rId3"/>
          <a:stretch>
            <a:fillRect/>
          </a:stretch>
        </p:blipFill>
        <p:spPr>
          <a:xfrm>
            <a:off x="4525625" y="3572025"/>
            <a:ext cx="1908049" cy="2923200"/>
          </a:xfrm>
          <a:prstGeom prst="rect">
            <a:avLst/>
          </a:prstGeom>
          <a:noFill/>
          <a:ln>
            <a:noFill/>
          </a:ln>
        </p:spPr>
      </p:pic>
      <p:sp>
        <p:nvSpPr>
          <p:cNvPr id="1612" name="Shape 1612"/>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Our game: </a:t>
            </a:r>
            <a:r>
              <a:rPr lang="en" b="0" i="1">
                <a:latin typeface="Droid Serif"/>
                <a:ea typeface="Droid Serif"/>
                <a:cs typeface="Droid Serif"/>
                <a:sym typeface="Droid Serif"/>
              </a:rPr>
              <a:t>Up, up, and away!</a:t>
            </a:r>
          </a:p>
        </p:txBody>
      </p:sp>
      <p:sp>
        <p:nvSpPr>
          <p:cNvPr id="1613" name="Shape 1613"/>
          <p:cNvSpPr txBox="1">
            <a:spLocks noGrp="1"/>
          </p:cNvSpPr>
          <p:nvPr>
            <p:ph type="body" idx="1"/>
          </p:nvPr>
        </p:nvSpPr>
        <p:spPr>
          <a:xfrm>
            <a:off x="646350" y="1720950"/>
            <a:ext cx="7851300" cy="1273200"/>
          </a:xfrm>
          <a:prstGeom prst="rect">
            <a:avLst/>
          </a:prstGeom>
          <a:solidFill>
            <a:srgbClr val="CFE2F3"/>
          </a:solidFill>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First, let's pair up -- so that each pair has both a teacher and an HMC student...</a:t>
            </a:r>
          </a:p>
        </p:txBody>
      </p:sp>
      <p:pic>
        <p:nvPicPr>
          <p:cNvPr id="1614" name="Shape 1614"/>
          <p:cNvPicPr preferRelativeResize="0"/>
          <p:nvPr/>
        </p:nvPicPr>
        <p:blipFill>
          <a:blip r:embed="rId4"/>
          <a:stretch>
            <a:fillRect/>
          </a:stretch>
        </p:blipFill>
        <p:spPr>
          <a:xfrm>
            <a:off x="6532700" y="-283775"/>
            <a:ext cx="2836050" cy="2433574"/>
          </a:xfrm>
          <a:prstGeom prst="rect">
            <a:avLst/>
          </a:prstGeom>
          <a:noFill/>
          <a:ln>
            <a:noFill/>
          </a:ln>
        </p:spPr>
      </p:pic>
      <p:pic>
        <p:nvPicPr>
          <p:cNvPr id="1615" name="Shape 1615"/>
          <p:cNvPicPr preferRelativeResize="0"/>
          <p:nvPr/>
        </p:nvPicPr>
        <p:blipFill>
          <a:blip r:embed="rId5"/>
          <a:stretch>
            <a:fillRect/>
          </a:stretch>
        </p:blipFill>
        <p:spPr>
          <a:xfrm>
            <a:off x="6532701" y="3940475"/>
            <a:ext cx="2499875" cy="2433574"/>
          </a:xfrm>
          <a:prstGeom prst="rect">
            <a:avLst/>
          </a:prstGeom>
          <a:noFill/>
          <a:ln>
            <a:noFill/>
          </a:ln>
        </p:spPr>
      </p:pic>
      <p:sp>
        <p:nvSpPr>
          <p:cNvPr id="1616" name="Shape 1616"/>
          <p:cNvSpPr/>
          <p:nvPr/>
        </p:nvSpPr>
        <p:spPr>
          <a:xfrm>
            <a:off x="6043075" y="4907750"/>
            <a:ext cx="466799" cy="305999"/>
          </a:xfrm>
          <a:prstGeom prst="leftArrow">
            <a:avLst>
              <a:gd name="adj1" fmla="val 50000"/>
              <a:gd name="adj2" fmla="val 50000"/>
            </a:avLst>
          </a:prstGeom>
          <a:solidFill>
            <a:srgbClr val="FFE5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17" name="Shape 1617"/>
          <p:cNvSpPr/>
          <p:nvPr/>
        </p:nvSpPr>
        <p:spPr>
          <a:xfrm>
            <a:off x="8497650" y="4531225"/>
            <a:ext cx="466799" cy="305999"/>
          </a:xfrm>
          <a:prstGeom prst="leftArrow">
            <a:avLst>
              <a:gd name="adj1" fmla="val 50000"/>
              <a:gd name="adj2" fmla="val 50000"/>
            </a:avLst>
          </a:prstGeom>
          <a:solidFill>
            <a:srgbClr val="FFE5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618" name="Shape 1618"/>
          <p:cNvPicPr preferRelativeResize="0"/>
          <p:nvPr/>
        </p:nvPicPr>
        <p:blipFill>
          <a:blip r:embed="rId6"/>
          <a:stretch>
            <a:fillRect/>
          </a:stretch>
        </p:blipFill>
        <p:spPr>
          <a:xfrm>
            <a:off x="167425" y="3905000"/>
            <a:ext cx="2173050" cy="2504525"/>
          </a:xfrm>
          <a:prstGeom prst="rect">
            <a:avLst/>
          </a:prstGeom>
          <a:noFill/>
          <a:ln>
            <a:noFill/>
          </a:ln>
        </p:spPr>
      </p:pic>
      <p:pic>
        <p:nvPicPr>
          <p:cNvPr id="1619" name="Shape 1619"/>
          <p:cNvPicPr preferRelativeResize="0"/>
          <p:nvPr/>
        </p:nvPicPr>
        <p:blipFill>
          <a:blip r:embed="rId7"/>
          <a:stretch>
            <a:fillRect/>
          </a:stretch>
        </p:blipFill>
        <p:spPr>
          <a:xfrm>
            <a:off x="2453450" y="3747650"/>
            <a:ext cx="1959200" cy="2819223"/>
          </a:xfrm>
          <a:prstGeom prst="rect">
            <a:avLst/>
          </a:prstGeom>
          <a:noFill/>
          <a:ln>
            <a:noFill/>
          </a:ln>
        </p:spPr>
      </p:pic>
    </p:spTree>
    <p:extLst>
      <p:ext uri="{BB962C8B-B14F-4D97-AF65-F5344CB8AC3E}">
        <p14:creationId xmlns:p14="http://schemas.microsoft.com/office/powerpoint/2010/main" val="1203468317"/>
      </p:ext>
    </p:extLst>
  </p:cSld>
  <p:clrMapOvr>
    <a:masterClrMapping/>
  </p:clrMapOvr>
  <p:transition spd="slow">
    <p:cu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1595450" y="5755575"/>
            <a:ext cx="5960399" cy="534300"/>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Droid Serif"/>
                <a:ea typeface="Droid Serif"/>
                <a:cs typeface="Droid Serif"/>
                <a:sym typeface="Droid Serif"/>
              </a:rPr>
              <a:t>Brick-breaking challenge</a:t>
            </a:r>
          </a:p>
        </p:txBody>
      </p:sp>
      <p:sp>
        <p:nvSpPr>
          <p:cNvPr id="197" name="Shape 197"/>
          <p:cNvSpPr txBox="1"/>
          <p:nvPr/>
        </p:nvSpPr>
        <p:spPr>
          <a:xfrm>
            <a:off x="1769093" y="1477922"/>
            <a:ext cx="5605800" cy="1015200"/>
          </a:xfrm>
          <a:prstGeom prst="rect">
            <a:avLst/>
          </a:prstGeom>
        </p:spPr>
        <p:txBody>
          <a:bodyPr lIns="91425" tIns="91425" rIns="91425" bIns="91425" anchor="t" anchorCtr="0">
            <a:noAutofit/>
          </a:bodyPr>
          <a:lstStyle/>
          <a:p>
            <a:pPr algn="ctr" rtl="0">
              <a:spcBef>
                <a:spcPts val="0"/>
              </a:spcBef>
              <a:buNone/>
            </a:pPr>
            <a:r>
              <a:rPr lang="en" sz="2400" b="1" i="1">
                <a:solidFill>
                  <a:srgbClr val="0000FF"/>
                </a:solidFill>
                <a:latin typeface="Droid Serif"/>
                <a:ea typeface="Droid Serif"/>
                <a:cs typeface="Droid Serif"/>
                <a:sym typeface="Droid Serif"/>
              </a:rPr>
              <a:t>Q:  </a:t>
            </a:r>
            <a:r>
              <a:rPr lang="en" sz="2400">
                <a:solidFill>
                  <a:srgbClr val="0000FF"/>
                </a:solidFill>
                <a:latin typeface="Droid Serif"/>
                <a:ea typeface="Droid Serif"/>
                <a:cs typeface="Droid Serif"/>
                <a:sym typeface="Droid Serif"/>
              </a:rPr>
              <a:t>How many breaks are needed to fully separate these pieces?</a:t>
            </a:r>
          </a:p>
        </p:txBody>
      </p:sp>
      <p:pic>
        <p:nvPicPr>
          <p:cNvPr id="198" name="Shape 198"/>
          <p:cNvPicPr preferRelativeResize="0"/>
          <p:nvPr/>
        </p:nvPicPr>
        <p:blipFill>
          <a:blip r:embed="rId3"/>
          <a:stretch>
            <a:fillRect/>
          </a:stretch>
        </p:blipFill>
        <p:spPr>
          <a:xfrm>
            <a:off x="1241636" y="2651722"/>
            <a:ext cx="6700388" cy="2726572"/>
          </a:xfrm>
          <a:prstGeom prst="rect">
            <a:avLst/>
          </a:prstGeom>
        </p:spPr>
      </p:pic>
      <p:sp>
        <p:nvSpPr>
          <p:cNvPr id="199" name="Shape 199"/>
          <p:cNvSpPr txBox="1">
            <a:spLocks noGrp="1"/>
          </p:cNvSpPr>
          <p:nvPr>
            <p:ph type="title" idx="4294967295"/>
          </p:nvPr>
        </p:nvSpPr>
        <p:spPr>
          <a:xfrm>
            <a:off x="274325" y="274325"/>
            <a:ext cx="6783900" cy="819600"/>
          </a:xfrm>
          <a:prstGeom prst="rect">
            <a:avLst/>
          </a:prstGeom>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Problem-solving </a:t>
            </a:r>
            <a:r>
              <a:rPr lang="en" sz="3600" b="1" i="1">
                <a:latin typeface="Droid Serif"/>
                <a:ea typeface="Droid Serif"/>
                <a:cs typeface="Droid Serif"/>
                <a:sym typeface="Droid Serif"/>
              </a:rPr>
              <a:t>patterns</a:t>
            </a:r>
          </a:p>
        </p:txBody>
      </p:sp>
    </p:spTree>
    <p:extLst>
      <p:ext uri="{BB962C8B-B14F-4D97-AF65-F5344CB8AC3E}">
        <p14:creationId xmlns:p14="http://schemas.microsoft.com/office/powerpoint/2010/main" val="2715227673"/>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28600" y="1524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a:solidFill>
                  <a:srgbClr val="000000"/>
                </a:solidFill>
                <a:latin typeface="Cambria" pitchFamily="18" charset="0"/>
              </a:rPr>
              <a:t>Hue and saturation</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9199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892" name="Straight Connector 2"/>
          <p:cNvCxnSpPr>
            <a:cxnSpLocks noChangeShapeType="1"/>
          </p:cNvCxnSpPr>
          <p:nvPr/>
        </p:nvCxnSpPr>
        <p:spPr bwMode="auto">
          <a:xfrm flipV="1">
            <a:off x="4038600" y="2590800"/>
            <a:ext cx="2971800" cy="1143000"/>
          </a:xfrm>
          <a:prstGeom prst="line">
            <a:avLst/>
          </a:prstGeom>
          <a:noFill/>
          <a:ln w="9525" algn="ctr">
            <a:solidFill>
              <a:schemeClr val="tx1"/>
            </a:solidFill>
            <a:round/>
            <a:headEnd/>
            <a:tailEnd/>
          </a:ln>
        </p:spPr>
      </p:cxnSp>
      <p:cxnSp>
        <p:nvCxnSpPr>
          <p:cNvPr id="37893" name="Straight Connector 10"/>
          <p:cNvCxnSpPr>
            <a:cxnSpLocks noChangeShapeType="1"/>
          </p:cNvCxnSpPr>
          <p:nvPr/>
        </p:nvCxnSpPr>
        <p:spPr bwMode="auto">
          <a:xfrm>
            <a:off x="4038600" y="3733800"/>
            <a:ext cx="2971800" cy="1143000"/>
          </a:xfrm>
          <a:prstGeom prst="line">
            <a:avLst/>
          </a:prstGeom>
          <a:noFill/>
          <a:ln w="9525" algn="ctr">
            <a:solidFill>
              <a:schemeClr val="tx1"/>
            </a:solidFill>
            <a:round/>
            <a:headEnd/>
            <a:tailEnd/>
          </a:ln>
        </p:spPr>
      </p:cxnSp>
      <p:sp>
        <p:nvSpPr>
          <p:cNvPr id="37894" name="TextBox 3"/>
          <p:cNvSpPr txBox="1">
            <a:spLocks noChangeArrowheads="1"/>
          </p:cNvSpPr>
          <p:nvPr/>
        </p:nvSpPr>
        <p:spPr bwMode="auto">
          <a:xfrm rot="-1236682">
            <a:off x="7051675" y="2019300"/>
            <a:ext cx="152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C00000"/>
                </a:solidFill>
                <a:latin typeface="Cambria" pitchFamily="18" charset="0"/>
              </a:rPr>
              <a:t>hue = 25</a:t>
            </a:r>
            <a:r>
              <a:rPr lang="en-US" altLang="en-US" b="1" kern="1200">
                <a:solidFill>
                  <a:srgbClr val="C00000"/>
                </a:solidFill>
                <a:latin typeface="Cambria" pitchFamily="18" charset="0"/>
                <a:sym typeface="Symbol" pitchFamily="18" charset="2"/>
              </a:rPr>
              <a:t></a:t>
            </a:r>
            <a:endParaRPr lang="en-US" altLang="en-US" b="1" kern="1200">
              <a:solidFill>
                <a:srgbClr val="C00000"/>
              </a:solidFill>
              <a:latin typeface="Cambria" pitchFamily="18" charset="0"/>
            </a:endParaRPr>
          </a:p>
        </p:txBody>
      </p:sp>
      <p:sp>
        <p:nvSpPr>
          <p:cNvPr id="37895" name="TextBox 12"/>
          <p:cNvSpPr txBox="1">
            <a:spLocks noChangeArrowheads="1"/>
          </p:cNvSpPr>
          <p:nvPr/>
        </p:nvSpPr>
        <p:spPr bwMode="auto">
          <a:xfrm rot="1257042">
            <a:off x="7034213" y="4956175"/>
            <a:ext cx="162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C00000"/>
                </a:solidFill>
                <a:latin typeface="Cambria" pitchFamily="18" charset="0"/>
              </a:rPr>
              <a:t>hue = -25</a:t>
            </a:r>
            <a:r>
              <a:rPr lang="en-US" altLang="en-US" b="1" kern="1200">
                <a:solidFill>
                  <a:srgbClr val="C00000"/>
                </a:solidFill>
                <a:latin typeface="Cambria" pitchFamily="18" charset="0"/>
                <a:sym typeface="Symbol" pitchFamily="18" charset="2"/>
              </a:rPr>
              <a:t></a:t>
            </a:r>
            <a:endParaRPr lang="en-US" altLang="en-US" b="1" kern="1200">
              <a:solidFill>
                <a:srgbClr val="C00000"/>
              </a:solidFill>
              <a:latin typeface="Cambria" pitchFamily="18" charset="0"/>
            </a:endParaRPr>
          </a:p>
        </p:txBody>
      </p:sp>
      <p:sp>
        <p:nvSpPr>
          <p:cNvPr id="2" name="Oval 1"/>
          <p:cNvSpPr/>
          <p:nvPr/>
        </p:nvSpPr>
        <p:spPr bwMode="auto">
          <a:xfrm>
            <a:off x="2527300" y="2232025"/>
            <a:ext cx="3048000" cy="3048000"/>
          </a:xfrm>
          <a:prstGeom prst="ellipse">
            <a:avLst/>
          </a:prstGeom>
          <a:solidFill>
            <a:schemeClr val="bg1">
              <a:lumMod val="65000"/>
            </a:schemeClr>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kern="1200">
              <a:latin typeface="Arial" charset="0"/>
              <a:ea typeface="ＭＳ Ｐゴシック" pitchFamily="1" charset="-128"/>
              <a:cs typeface="Arial" charset="0"/>
            </a:endParaRPr>
          </a:p>
        </p:txBody>
      </p:sp>
      <p:sp>
        <p:nvSpPr>
          <p:cNvPr id="37897" name="TextBox 8"/>
          <p:cNvSpPr txBox="1">
            <a:spLocks noChangeArrowheads="1"/>
          </p:cNvSpPr>
          <p:nvPr/>
        </p:nvSpPr>
        <p:spPr bwMode="auto">
          <a:xfrm>
            <a:off x="3290888" y="3590925"/>
            <a:ext cx="1539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FFFFFF"/>
                </a:solidFill>
                <a:latin typeface="Cambria" pitchFamily="18" charset="0"/>
              </a:rPr>
              <a:t>sat &lt; 0.75</a:t>
            </a:r>
          </a:p>
        </p:txBody>
      </p:sp>
      <p:sp>
        <p:nvSpPr>
          <p:cNvPr id="10" name="TextBox 9"/>
          <p:cNvSpPr txBox="1"/>
          <p:nvPr/>
        </p:nvSpPr>
        <p:spPr>
          <a:xfrm>
            <a:off x="7300913" y="2743200"/>
            <a:ext cx="1541462" cy="461963"/>
          </a:xfrm>
          <a:prstGeom prst="rect">
            <a:avLst/>
          </a:prstGeom>
          <a:solidFill>
            <a:schemeClr val="bg1">
              <a:lumMod val="65000"/>
            </a:schemeClr>
          </a:solidFill>
        </p:spPr>
        <p:txBody>
          <a:bodyPr wrap="none">
            <a:spAutoFit/>
          </a:bodyPr>
          <a:lstStyle/>
          <a:p>
            <a:pPr fontAlgn="base">
              <a:spcBef>
                <a:spcPct val="0"/>
              </a:spcBef>
              <a:spcAft>
                <a:spcPct val="0"/>
              </a:spcAft>
              <a:defRPr/>
            </a:pPr>
            <a:r>
              <a:rPr lang="en-US" sz="2400" b="1" kern="1200" dirty="0">
                <a:solidFill>
                  <a:srgbClr val="FFFFFF"/>
                </a:solidFill>
                <a:latin typeface="Cambria" pitchFamily="18" charset="0"/>
                <a:ea typeface="ＭＳ Ｐゴシック" pitchFamily="34" charset="-128"/>
                <a:cs typeface="Arial" charset="0"/>
              </a:rPr>
              <a:t>sat &gt; 0.75</a:t>
            </a:r>
          </a:p>
        </p:txBody>
      </p:sp>
      <p:cxnSp>
        <p:nvCxnSpPr>
          <p:cNvPr id="6" name="Straight Arrow Connector 5"/>
          <p:cNvCxnSpPr/>
          <p:nvPr/>
        </p:nvCxnSpPr>
        <p:spPr bwMode="auto">
          <a:xfrm flipH="1">
            <a:off x="6172200" y="2973388"/>
            <a:ext cx="1128713" cy="455612"/>
          </a:xfrm>
          <a:prstGeom prst="straightConnector1">
            <a:avLst/>
          </a:prstGeom>
          <a:solidFill>
            <a:schemeClr val="accent1"/>
          </a:solidFill>
          <a:ln w="57150" cap="flat" cmpd="sng" algn="ctr">
            <a:solidFill>
              <a:schemeClr val="bg1">
                <a:lumMod val="65000"/>
              </a:schemeClr>
            </a:solidFill>
            <a:prstDash val="solid"/>
            <a:round/>
            <a:headEnd type="none" w="med" len="med"/>
            <a:tailEnd type="arrow"/>
          </a:ln>
          <a:effectLst/>
        </p:spPr>
      </p:cxnSp>
    </p:spTree>
    <p:extLst>
      <p:ext uri="{BB962C8B-B14F-4D97-AF65-F5344CB8AC3E}">
        <p14:creationId xmlns:p14="http://schemas.microsoft.com/office/powerpoint/2010/main" val="309862263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idx="4294967295"/>
          </p:nvPr>
        </p:nvSpPr>
        <p:spPr>
          <a:xfrm>
            <a:off x="274319" y="274319"/>
            <a:ext cx="8594399" cy="819600"/>
          </a:xfrm>
          <a:prstGeom prst="rect">
            <a:avLst/>
          </a:prstGeom>
        </p:spPr>
        <p:txBody>
          <a:bodyPr lIns="91425" tIns="91425" rIns="91425" bIns="91425" anchor="t" anchorCtr="0">
            <a:noAutofit/>
          </a:bodyPr>
          <a:lstStyle/>
          <a:p>
            <a:pPr rtl="0">
              <a:spcBef>
                <a:spcPts val="0"/>
              </a:spcBef>
              <a:buNone/>
            </a:pPr>
            <a:r>
              <a:rPr lang="en" sz="4266">
                <a:latin typeface="Droid Serif"/>
                <a:ea typeface="Droid Serif"/>
                <a:cs typeface="Droid Serif"/>
                <a:sym typeface="Droid Serif"/>
              </a:rPr>
              <a:t>Break it up...</a:t>
            </a:r>
          </a:p>
        </p:txBody>
      </p:sp>
      <p:pic>
        <p:nvPicPr>
          <p:cNvPr id="205" name="Shape 205"/>
          <p:cNvPicPr preferRelativeResize="0"/>
          <p:nvPr/>
        </p:nvPicPr>
        <p:blipFill>
          <a:blip r:embed="rId3"/>
          <a:stretch>
            <a:fillRect/>
          </a:stretch>
        </p:blipFill>
        <p:spPr>
          <a:xfrm>
            <a:off x="196267" y="1803619"/>
            <a:ext cx="3394037" cy="1760333"/>
          </a:xfrm>
          <a:prstGeom prst="rect">
            <a:avLst/>
          </a:prstGeom>
        </p:spPr>
      </p:pic>
      <p:sp>
        <p:nvSpPr>
          <p:cNvPr id="206" name="Shape 206"/>
          <p:cNvSpPr txBox="1"/>
          <p:nvPr/>
        </p:nvSpPr>
        <p:spPr>
          <a:xfrm>
            <a:off x="4116944" y="694462"/>
            <a:ext cx="2361300" cy="529499"/>
          </a:xfrm>
          <a:prstGeom prst="rect">
            <a:avLst/>
          </a:prstGeom>
        </p:spPr>
        <p:txBody>
          <a:bodyPr lIns="91425" tIns="91425" rIns="91425" bIns="91425" anchor="t" anchorCtr="0">
            <a:noAutofit/>
          </a:bodyPr>
          <a:lstStyle/>
          <a:p>
            <a:pPr algn="ctr" rtl="0">
              <a:spcBef>
                <a:spcPts val="0"/>
              </a:spcBef>
              <a:buNone/>
            </a:pPr>
            <a:r>
              <a:rPr lang="en" sz="2666" b="1" i="1">
                <a:solidFill>
                  <a:srgbClr val="000000"/>
                </a:solidFill>
                <a:latin typeface="Droid Serif"/>
                <a:ea typeface="Droid Serif"/>
                <a:cs typeface="Droid Serif"/>
                <a:sym typeface="Droid Serif"/>
              </a:rPr>
              <a:t># of </a:t>
            </a:r>
            <a:r>
              <a:rPr lang="en" sz="2666" b="1" i="1">
                <a:latin typeface="Droid Serif"/>
                <a:ea typeface="Droid Serif"/>
                <a:cs typeface="Droid Serif"/>
                <a:sym typeface="Droid Serif"/>
              </a:rPr>
              <a:t>breaks</a:t>
            </a:r>
          </a:p>
        </p:txBody>
      </p:sp>
      <p:sp>
        <p:nvSpPr>
          <p:cNvPr id="207" name="Shape 207"/>
          <p:cNvSpPr txBox="1"/>
          <p:nvPr/>
        </p:nvSpPr>
        <p:spPr>
          <a:xfrm>
            <a:off x="6296930" y="695512"/>
            <a:ext cx="2376600" cy="679800"/>
          </a:xfrm>
          <a:prstGeom prst="rect">
            <a:avLst/>
          </a:prstGeom>
        </p:spPr>
        <p:txBody>
          <a:bodyPr lIns="91425" tIns="91425" rIns="91425" bIns="91425" anchor="t" anchorCtr="0">
            <a:noAutofit/>
          </a:bodyPr>
          <a:lstStyle/>
          <a:p>
            <a:pPr algn="ctr" rtl="0">
              <a:spcBef>
                <a:spcPts val="0"/>
              </a:spcBef>
              <a:buNone/>
            </a:pPr>
            <a:r>
              <a:rPr lang="en" sz="2666" b="1" i="1">
                <a:solidFill>
                  <a:srgbClr val="000000"/>
                </a:solidFill>
                <a:latin typeface="Droid Serif"/>
                <a:ea typeface="Droid Serif"/>
                <a:cs typeface="Droid Serif"/>
                <a:sym typeface="Droid Serif"/>
              </a:rPr>
              <a:t># of </a:t>
            </a:r>
            <a:r>
              <a:rPr lang="en" sz="2666" b="1" i="1">
                <a:latin typeface="Droid Serif"/>
                <a:ea typeface="Droid Serif"/>
                <a:cs typeface="Droid Serif"/>
                <a:sym typeface="Droid Serif"/>
              </a:rPr>
              <a:t>pieces</a:t>
            </a:r>
          </a:p>
        </p:txBody>
      </p:sp>
      <p:sp>
        <p:nvSpPr>
          <p:cNvPr id="208" name="Shape 208"/>
          <p:cNvSpPr txBox="1"/>
          <p:nvPr/>
        </p:nvSpPr>
        <p:spPr>
          <a:xfrm>
            <a:off x="4335494" y="13593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b="1" i="1"/>
              <a:t> 1</a:t>
            </a:r>
          </a:p>
        </p:txBody>
      </p:sp>
      <p:sp>
        <p:nvSpPr>
          <p:cNvPr id="209" name="Shape 209"/>
          <p:cNvSpPr txBox="1"/>
          <p:nvPr/>
        </p:nvSpPr>
        <p:spPr>
          <a:xfrm>
            <a:off x="6530055" y="13593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endParaRPr sz="2666" b="1" i="1">
              <a:solidFill>
                <a:srgbClr val="000000"/>
              </a:solidFill>
              <a:latin typeface="Arial"/>
              <a:ea typeface="Arial"/>
              <a:cs typeface="Arial"/>
              <a:sym typeface="Arial"/>
            </a:endParaRPr>
          </a:p>
        </p:txBody>
      </p:sp>
      <p:sp>
        <p:nvSpPr>
          <p:cNvPr id="210" name="Shape 210"/>
          <p:cNvSpPr txBox="1"/>
          <p:nvPr/>
        </p:nvSpPr>
        <p:spPr>
          <a:xfrm>
            <a:off x="4335494" y="199948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b="1" i="1"/>
              <a:t>2</a:t>
            </a:r>
          </a:p>
        </p:txBody>
      </p:sp>
      <p:sp>
        <p:nvSpPr>
          <p:cNvPr id="211" name="Shape 211"/>
          <p:cNvSpPr txBox="1"/>
          <p:nvPr/>
        </p:nvSpPr>
        <p:spPr>
          <a:xfrm>
            <a:off x="6530055" y="199948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i="1"/>
              <a:t> </a:t>
            </a:r>
          </a:p>
        </p:txBody>
      </p:sp>
      <p:sp>
        <p:nvSpPr>
          <p:cNvPr id="212" name="Shape 212"/>
          <p:cNvSpPr txBox="1"/>
          <p:nvPr/>
        </p:nvSpPr>
        <p:spPr>
          <a:xfrm>
            <a:off x="4335494" y="263956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b="1" i="1"/>
              <a:t>3</a:t>
            </a:r>
          </a:p>
        </p:txBody>
      </p:sp>
      <p:sp>
        <p:nvSpPr>
          <p:cNvPr id="213" name="Shape 213"/>
          <p:cNvSpPr txBox="1"/>
          <p:nvPr/>
        </p:nvSpPr>
        <p:spPr>
          <a:xfrm>
            <a:off x="6530055" y="263956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i="1"/>
              <a:t> </a:t>
            </a:r>
          </a:p>
        </p:txBody>
      </p:sp>
      <p:sp>
        <p:nvSpPr>
          <p:cNvPr id="214" name="Shape 214"/>
          <p:cNvSpPr txBox="1"/>
          <p:nvPr/>
        </p:nvSpPr>
        <p:spPr>
          <a:xfrm>
            <a:off x="4335494" y="4331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b="1" i="1"/>
              <a:t> </a:t>
            </a:r>
          </a:p>
        </p:txBody>
      </p:sp>
      <p:sp>
        <p:nvSpPr>
          <p:cNvPr id="215" name="Shape 215"/>
          <p:cNvSpPr txBox="1"/>
          <p:nvPr/>
        </p:nvSpPr>
        <p:spPr>
          <a:xfrm>
            <a:off x="6530055" y="4331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i="1"/>
              <a:t> </a:t>
            </a:r>
            <a:r>
              <a:rPr lang="en" sz="2666" b="1" i="1"/>
              <a:t>12</a:t>
            </a:r>
          </a:p>
        </p:txBody>
      </p:sp>
      <p:sp>
        <p:nvSpPr>
          <p:cNvPr id="216" name="Shape 216"/>
          <p:cNvSpPr txBox="1"/>
          <p:nvPr/>
        </p:nvSpPr>
        <p:spPr>
          <a:xfrm>
            <a:off x="4335494" y="5474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solidFill>
                  <a:srgbClr val="0000FF"/>
                </a:solidFill>
              </a:rPr>
              <a:t> B</a:t>
            </a:r>
          </a:p>
        </p:txBody>
      </p:sp>
      <p:sp>
        <p:nvSpPr>
          <p:cNvPr id="217" name="Shape 217"/>
          <p:cNvSpPr txBox="1"/>
          <p:nvPr/>
        </p:nvSpPr>
        <p:spPr>
          <a:xfrm>
            <a:off x="6530055" y="5474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18" name="Shape 218"/>
          <p:cNvSpPr txBox="1"/>
          <p:nvPr/>
        </p:nvSpPr>
        <p:spPr>
          <a:xfrm>
            <a:off x="4335494" y="6236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a:t>
            </a:r>
          </a:p>
        </p:txBody>
      </p:sp>
      <p:sp>
        <p:nvSpPr>
          <p:cNvPr id="219" name="Shape 219"/>
          <p:cNvSpPr txBox="1"/>
          <p:nvPr/>
        </p:nvSpPr>
        <p:spPr>
          <a:xfrm>
            <a:off x="6530055" y="6236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a:t>
            </a:r>
            <a:r>
              <a:rPr lang="en" sz="2666" b="1" i="1">
                <a:solidFill>
                  <a:srgbClr val="0000FF"/>
                </a:solidFill>
              </a:rPr>
              <a:t>N</a:t>
            </a:r>
          </a:p>
        </p:txBody>
      </p:sp>
      <p:sp>
        <p:nvSpPr>
          <p:cNvPr id="220" name="Shape 220"/>
          <p:cNvSpPr txBox="1"/>
          <p:nvPr/>
        </p:nvSpPr>
        <p:spPr>
          <a:xfrm>
            <a:off x="4335494" y="324916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4</a:t>
            </a:r>
          </a:p>
        </p:txBody>
      </p:sp>
      <p:sp>
        <p:nvSpPr>
          <p:cNvPr id="221" name="Shape 221"/>
          <p:cNvSpPr txBox="1"/>
          <p:nvPr/>
        </p:nvSpPr>
        <p:spPr>
          <a:xfrm>
            <a:off x="6530055" y="324916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Tree>
    <p:extLst>
      <p:ext uri="{BB962C8B-B14F-4D97-AF65-F5344CB8AC3E}">
        <p14:creationId xmlns:p14="http://schemas.microsoft.com/office/powerpoint/2010/main" val="3880785254"/>
      </p:ext>
    </p:extLst>
  </p:cSld>
  <p:clrMapOvr>
    <a:masterClrMapping/>
  </p:clrMapOvr>
  <p:transition spd="slow">
    <p:cu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Shape 1526"/>
          <p:cNvSpPr txBox="1">
            <a:spLocks noGrp="1"/>
          </p:cNvSpPr>
          <p:nvPr>
            <p:ph type="title"/>
          </p:nvPr>
        </p:nvSpPr>
        <p:spPr>
          <a:xfrm>
            <a:off x="381000" y="3528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Lunch Prompts: </a:t>
            </a:r>
            <a:r>
              <a:rPr lang="en" i="1">
                <a:solidFill>
                  <a:srgbClr val="0000FF"/>
                </a:solidFill>
                <a:latin typeface="Droid Serif"/>
                <a:ea typeface="Droid Serif"/>
                <a:cs typeface="Droid Serif"/>
                <a:sym typeface="Droid Serif"/>
              </a:rPr>
              <a:t>Scratch</a:t>
            </a:r>
          </a:p>
        </p:txBody>
      </p:sp>
      <p:sp>
        <p:nvSpPr>
          <p:cNvPr id="1527" name="Shape 1527"/>
          <p:cNvSpPr txBox="1">
            <a:spLocks noGrp="1"/>
          </p:cNvSpPr>
          <p:nvPr>
            <p:ph type="body" idx="1"/>
          </p:nvPr>
        </p:nvSpPr>
        <p:spPr>
          <a:xfrm>
            <a:off x="911250" y="1387975"/>
            <a:ext cx="7199099" cy="4993199"/>
          </a:xfrm>
          <a:prstGeom prst="rect">
            <a:avLst/>
          </a:prstGeom>
        </p:spPr>
        <p:txBody>
          <a:bodyPr lIns="91425" tIns="91425" rIns="91425" bIns="91425" anchor="t" anchorCtr="0">
            <a:noAutofit/>
          </a:bodyPr>
          <a:lstStyle/>
          <a:p>
            <a:pPr lvl="0" rtl="0">
              <a:spcBef>
                <a:spcPts val="0"/>
              </a:spcBef>
              <a:buNone/>
            </a:pPr>
            <a:r>
              <a:rPr lang="en" sz="2400">
                <a:solidFill>
                  <a:srgbClr val="000000"/>
                </a:solidFill>
                <a:latin typeface="Droid Serif"/>
                <a:ea typeface="Droid Serif"/>
                <a:cs typeface="Droid Serif"/>
                <a:sym typeface="Droid Serif"/>
              </a:rPr>
              <a:t>(1) </a:t>
            </a:r>
            <a:r>
              <a:rPr lang="en" sz="2400" b="1" i="1">
                <a:solidFill>
                  <a:srgbClr val="000000"/>
                </a:solidFill>
                <a:latin typeface="Droid Serif"/>
                <a:ea typeface="Droid Serif"/>
                <a:cs typeface="Droid Serif"/>
                <a:sym typeface="Droid Serif"/>
              </a:rPr>
              <a:t>How</a:t>
            </a:r>
            <a:r>
              <a:rPr lang="en" sz="2400">
                <a:solidFill>
                  <a:srgbClr val="000000"/>
                </a:solidFill>
                <a:latin typeface="Droid Serif"/>
                <a:ea typeface="Droid Serif"/>
                <a:cs typeface="Droid Serif"/>
                <a:sym typeface="Droid Serif"/>
              </a:rPr>
              <a:t> would you imagine using Scratch with your students? </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r>
              <a:rPr lang="en" sz="2400">
                <a:solidFill>
                  <a:srgbClr val="000000"/>
                </a:solidFill>
                <a:latin typeface="Droid Serif"/>
                <a:ea typeface="Droid Serif"/>
                <a:cs typeface="Droid Serif"/>
                <a:sym typeface="Droid Serif"/>
              </a:rPr>
              <a:t>(2) What simple projects would you </a:t>
            </a:r>
            <a:r>
              <a:rPr lang="en" sz="2400" b="1" i="1">
                <a:solidFill>
                  <a:srgbClr val="000000"/>
                </a:solidFill>
                <a:latin typeface="Droid Serif"/>
                <a:ea typeface="Droid Serif"/>
                <a:cs typeface="Droid Serif"/>
                <a:sym typeface="Droid Serif"/>
              </a:rPr>
              <a:t>start with</a:t>
            </a:r>
            <a:r>
              <a:rPr lang="en" sz="2400">
                <a:solidFill>
                  <a:srgbClr val="000000"/>
                </a:solidFill>
                <a:latin typeface="Droid Serif"/>
                <a:ea typeface="Droid Serif"/>
                <a:cs typeface="Droid Serif"/>
                <a:sym typeface="Droid Serif"/>
              </a:rPr>
              <a:t> to get students comfortable?</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r>
              <a:rPr lang="en" sz="2400">
                <a:solidFill>
                  <a:srgbClr val="000000"/>
                </a:solidFill>
                <a:latin typeface="Droid Serif"/>
                <a:ea typeface="Droid Serif"/>
                <a:cs typeface="Droid Serif"/>
                <a:sym typeface="Droid Serif"/>
              </a:rPr>
              <a:t>(3) Would it be better for students to work in </a:t>
            </a:r>
            <a:r>
              <a:rPr lang="en" sz="2400" b="1" i="1">
                <a:solidFill>
                  <a:srgbClr val="000000"/>
                </a:solidFill>
                <a:latin typeface="Droid Serif"/>
                <a:ea typeface="Droid Serif"/>
                <a:cs typeface="Droid Serif"/>
                <a:sym typeface="Droid Serif"/>
              </a:rPr>
              <a:t>pairs or alone</a:t>
            </a:r>
            <a:r>
              <a:rPr lang="en" sz="2400">
                <a:solidFill>
                  <a:srgbClr val="000000"/>
                </a:solidFill>
                <a:latin typeface="Droid Serif"/>
                <a:ea typeface="Droid Serif"/>
                <a:cs typeface="Droid Serif"/>
                <a:sym typeface="Droid Serif"/>
              </a:rPr>
              <a:t> on Scratch projects?</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r>
              <a:rPr lang="en" sz="2400">
                <a:solidFill>
                  <a:srgbClr val="000000"/>
                </a:solidFill>
                <a:latin typeface="Droid Serif"/>
                <a:ea typeface="Droid Serif"/>
                <a:cs typeface="Droid Serif"/>
                <a:sym typeface="Droid Serif"/>
              </a:rPr>
              <a:t>(4) What </a:t>
            </a:r>
            <a:r>
              <a:rPr lang="en" sz="2400" b="1" i="1">
                <a:solidFill>
                  <a:srgbClr val="000000"/>
                </a:solidFill>
                <a:latin typeface="Droid Serif"/>
                <a:ea typeface="Droid Serif"/>
                <a:cs typeface="Droid Serif"/>
                <a:sym typeface="Droid Serif"/>
              </a:rPr>
              <a:t>other projects</a:t>
            </a:r>
            <a:r>
              <a:rPr lang="en" sz="2400">
                <a:solidFill>
                  <a:srgbClr val="000000"/>
                </a:solidFill>
                <a:latin typeface="Droid Serif"/>
                <a:ea typeface="Droid Serif"/>
                <a:cs typeface="Droid Serif"/>
                <a:sym typeface="Droid Serif"/>
              </a:rPr>
              <a:t> or curricular requirements could Scratch be used for?</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3020043567"/>
      </p:ext>
    </p:extLst>
  </p:cSld>
  <p:clrMapOvr>
    <a:masterClrMapping/>
  </p:clrMapOvr>
  <p:transition spd="slow">
    <p:cu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Shape 1532"/>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spTree>
    <p:extLst>
      <p:ext uri="{BB962C8B-B14F-4D97-AF65-F5344CB8AC3E}">
        <p14:creationId xmlns:p14="http://schemas.microsoft.com/office/powerpoint/2010/main" val="2004614920"/>
      </p:ext>
    </p:extLst>
  </p:cSld>
  <p:clrMapOvr>
    <a:masterClrMapping/>
  </p:clrMapOvr>
  <p:transitio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Shape 153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pic>
        <p:nvPicPr>
          <p:cNvPr id="1538" name="Shape 1538"/>
          <p:cNvPicPr preferRelativeResize="0"/>
          <p:nvPr/>
        </p:nvPicPr>
        <p:blipFill>
          <a:blip r:embed="rId3"/>
          <a:stretch>
            <a:fillRect/>
          </a:stretch>
        </p:blipFill>
        <p:spPr>
          <a:xfrm>
            <a:off x="457200" y="1483675"/>
            <a:ext cx="3610055" cy="4288837"/>
          </a:xfrm>
          <a:prstGeom prst="rect">
            <a:avLst/>
          </a:prstGeom>
          <a:noFill/>
          <a:ln>
            <a:noFill/>
          </a:ln>
        </p:spPr>
      </p:pic>
      <p:pic>
        <p:nvPicPr>
          <p:cNvPr id="1539" name="Shape 1539"/>
          <p:cNvPicPr preferRelativeResize="0"/>
          <p:nvPr/>
        </p:nvPicPr>
        <p:blipFill>
          <a:blip r:embed="rId4"/>
          <a:stretch>
            <a:fillRect/>
          </a:stretch>
        </p:blipFill>
        <p:spPr>
          <a:xfrm>
            <a:off x="4804284" y="1555006"/>
            <a:ext cx="3996560" cy="4146174"/>
          </a:xfrm>
          <a:prstGeom prst="rect">
            <a:avLst/>
          </a:prstGeom>
          <a:noFill/>
          <a:ln>
            <a:noFill/>
          </a:ln>
        </p:spPr>
      </p:pic>
      <p:sp>
        <p:nvSpPr>
          <p:cNvPr id="1540" name="Shape 1540"/>
          <p:cNvSpPr/>
          <p:nvPr/>
        </p:nvSpPr>
        <p:spPr>
          <a:xfrm>
            <a:off x="4168600" y="35500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41" name="Shape 1541"/>
          <p:cNvSpPr txBox="1"/>
          <p:nvPr/>
        </p:nvSpPr>
        <p:spPr>
          <a:xfrm>
            <a:off x="618550" y="5853581"/>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10 piles of 16</a:t>
            </a:r>
          </a:p>
        </p:txBody>
      </p:sp>
      <p:sp>
        <p:nvSpPr>
          <p:cNvPr id="1542" name="Shape 1542"/>
          <p:cNvSpPr txBox="1"/>
          <p:nvPr/>
        </p:nvSpPr>
        <p:spPr>
          <a:xfrm>
            <a:off x="5179264" y="5853581"/>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5 piles of 32</a:t>
            </a:r>
          </a:p>
        </p:txBody>
      </p:sp>
    </p:spTree>
    <p:extLst>
      <p:ext uri="{BB962C8B-B14F-4D97-AF65-F5344CB8AC3E}">
        <p14:creationId xmlns:p14="http://schemas.microsoft.com/office/powerpoint/2010/main" val="116683256"/>
      </p:ext>
    </p:extLst>
  </p:cSld>
  <p:clrMapOvr>
    <a:masterClrMapping/>
  </p:clrMapOvr>
  <p:transitio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Shape 154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pic>
        <p:nvPicPr>
          <p:cNvPr id="1548" name="Shape 1548"/>
          <p:cNvPicPr preferRelativeResize="0"/>
          <p:nvPr/>
        </p:nvPicPr>
        <p:blipFill>
          <a:blip r:embed="rId3"/>
          <a:stretch>
            <a:fillRect/>
          </a:stretch>
        </p:blipFill>
        <p:spPr>
          <a:xfrm>
            <a:off x="324439" y="1344037"/>
            <a:ext cx="3996560" cy="4146174"/>
          </a:xfrm>
          <a:prstGeom prst="rect">
            <a:avLst/>
          </a:prstGeom>
          <a:noFill/>
          <a:ln>
            <a:noFill/>
          </a:ln>
        </p:spPr>
      </p:pic>
      <p:sp>
        <p:nvSpPr>
          <p:cNvPr id="1549" name="Shape 1549"/>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50" name="Shape 1550"/>
          <p:cNvSpPr txBox="1"/>
          <p:nvPr/>
        </p:nvSpPr>
        <p:spPr>
          <a:xfrm>
            <a:off x="699419" y="5642612"/>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5 piles of 32</a:t>
            </a:r>
          </a:p>
        </p:txBody>
      </p:sp>
      <p:pic>
        <p:nvPicPr>
          <p:cNvPr id="1551" name="Shape 1551"/>
          <p:cNvPicPr preferRelativeResize="0"/>
          <p:nvPr/>
        </p:nvPicPr>
        <p:blipFill>
          <a:blip r:embed="rId4"/>
          <a:stretch>
            <a:fillRect/>
          </a:stretch>
        </p:blipFill>
        <p:spPr>
          <a:xfrm>
            <a:off x="5159337" y="1553342"/>
            <a:ext cx="3748732" cy="3751315"/>
          </a:xfrm>
          <a:prstGeom prst="rect">
            <a:avLst/>
          </a:prstGeom>
          <a:noFill/>
          <a:ln>
            <a:noFill/>
          </a:ln>
        </p:spPr>
      </p:pic>
      <p:sp>
        <p:nvSpPr>
          <p:cNvPr id="1552" name="Shape 1552"/>
          <p:cNvSpPr txBox="1"/>
          <p:nvPr/>
        </p:nvSpPr>
        <p:spPr>
          <a:xfrm>
            <a:off x="5410403" y="5642612"/>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2 piles of 80</a:t>
            </a:r>
          </a:p>
        </p:txBody>
      </p:sp>
    </p:spTree>
    <p:extLst>
      <p:ext uri="{BB962C8B-B14F-4D97-AF65-F5344CB8AC3E}">
        <p14:creationId xmlns:p14="http://schemas.microsoft.com/office/powerpoint/2010/main" val="2731542256"/>
      </p:ext>
    </p:extLst>
  </p:cSld>
  <p:clrMapOvr>
    <a:masterClrMapping/>
  </p:clrMapOvr>
  <p:transition spd="slow">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Shape 155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sp>
        <p:nvSpPr>
          <p:cNvPr id="1558" name="Shape 1558"/>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559" name="Shape 1559"/>
          <p:cNvPicPr preferRelativeResize="0"/>
          <p:nvPr/>
        </p:nvPicPr>
        <p:blipFill>
          <a:blip r:embed="rId3"/>
          <a:stretch>
            <a:fillRect/>
          </a:stretch>
        </p:blipFill>
        <p:spPr>
          <a:xfrm>
            <a:off x="381000" y="1450117"/>
            <a:ext cx="3748732" cy="3751315"/>
          </a:xfrm>
          <a:prstGeom prst="rect">
            <a:avLst/>
          </a:prstGeom>
          <a:noFill/>
          <a:ln>
            <a:noFill/>
          </a:ln>
        </p:spPr>
      </p:pic>
      <p:sp>
        <p:nvSpPr>
          <p:cNvPr id="1560" name="Shape 1560"/>
          <p:cNvSpPr txBox="1"/>
          <p:nvPr/>
        </p:nvSpPr>
        <p:spPr>
          <a:xfrm>
            <a:off x="632066" y="5310787"/>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2 piles of 80</a:t>
            </a:r>
          </a:p>
        </p:txBody>
      </p:sp>
      <p:pic>
        <p:nvPicPr>
          <p:cNvPr id="1561" name="Shape 1561"/>
          <p:cNvPicPr preferRelativeResize="0"/>
          <p:nvPr/>
        </p:nvPicPr>
        <p:blipFill>
          <a:blip r:embed="rId4"/>
          <a:stretch>
            <a:fillRect/>
          </a:stretch>
        </p:blipFill>
        <p:spPr>
          <a:xfrm>
            <a:off x="5176212" y="1557183"/>
            <a:ext cx="3809103" cy="3743633"/>
          </a:xfrm>
          <a:prstGeom prst="rect">
            <a:avLst/>
          </a:prstGeom>
          <a:noFill/>
          <a:ln>
            <a:noFill/>
          </a:ln>
        </p:spPr>
      </p:pic>
      <p:sp>
        <p:nvSpPr>
          <p:cNvPr id="1562" name="Shape 1562"/>
          <p:cNvSpPr txBox="1"/>
          <p:nvPr/>
        </p:nvSpPr>
        <p:spPr>
          <a:xfrm>
            <a:off x="5457464" y="5323062"/>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1 pile of 158</a:t>
            </a:r>
          </a:p>
        </p:txBody>
      </p:sp>
      <p:sp>
        <p:nvSpPr>
          <p:cNvPr id="1563" name="Shape 1563"/>
          <p:cNvSpPr txBox="1"/>
          <p:nvPr/>
        </p:nvSpPr>
        <p:spPr>
          <a:xfrm>
            <a:off x="7563315" y="6405725"/>
            <a:ext cx="1422000" cy="345299"/>
          </a:xfrm>
          <a:prstGeom prst="rect">
            <a:avLst/>
          </a:prstGeom>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158?</a:t>
            </a:r>
          </a:p>
        </p:txBody>
      </p:sp>
    </p:spTree>
    <p:extLst>
      <p:ext uri="{BB962C8B-B14F-4D97-AF65-F5344CB8AC3E}">
        <p14:creationId xmlns:p14="http://schemas.microsoft.com/office/powerpoint/2010/main" val="3025066068"/>
      </p:ext>
    </p:extLst>
  </p:cSld>
  <p:clrMapOvr>
    <a:masterClrMapping/>
  </p:clrMapOvr>
  <p:transitio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Shape 1568"/>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solidFill>
                  <a:srgbClr val="85200C"/>
                </a:solidFill>
                <a:latin typeface="Droid Serif"/>
                <a:ea typeface="Droid Serif"/>
                <a:cs typeface="Droid Serif"/>
                <a:sym typeface="Droid Serif"/>
              </a:rPr>
              <a:t>Yes!</a:t>
            </a:r>
          </a:p>
        </p:txBody>
      </p:sp>
      <p:sp>
        <p:nvSpPr>
          <p:cNvPr id="1569" name="Shape 1569"/>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570" name="Shape 1570"/>
          <p:cNvPicPr preferRelativeResize="0"/>
          <p:nvPr/>
        </p:nvPicPr>
        <p:blipFill>
          <a:blip r:embed="rId3"/>
          <a:stretch>
            <a:fillRect/>
          </a:stretch>
        </p:blipFill>
        <p:spPr>
          <a:xfrm>
            <a:off x="381000" y="1450117"/>
            <a:ext cx="3748732" cy="3751315"/>
          </a:xfrm>
          <a:prstGeom prst="rect">
            <a:avLst/>
          </a:prstGeom>
          <a:noFill/>
          <a:ln>
            <a:noFill/>
          </a:ln>
        </p:spPr>
      </p:pic>
      <p:sp>
        <p:nvSpPr>
          <p:cNvPr id="1571" name="Shape 1571"/>
          <p:cNvSpPr txBox="1"/>
          <p:nvPr/>
        </p:nvSpPr>
        <p:spPr>
          <a:xfrm>
            <a:off x="632066" y="5310787"/>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2 piles of 80</a:t>
            </a:r>
          </a:p>
        </p:txBody>
      </p:sp>
      <p:pic>
        <p:nvPicPr>
          <p:cNvPr id="1572" name="Shape 1572"/>
          <p:cNvPicPr preferRelativeResize="0"/>
          <p:nvPr/>
        </p:nvPicPr>
        <p:blipFill>
          <a:blip r:embed="rId4"/>
          <a:stretch>
            <a:fillRect/>
          </a:stretch>
        </p:blipFill>
        <p:spPr>
          <a:xfrm>
            <a:off x="5176212" y="1557183"/>
            <a:ext cx="3809103" cy="3743633"/>
          </a:xfrm>
          <a:prstGeom prst="rect">
            <a:avLst/>
          </a:prstGeom>
          <a:noFill/>
          <a:ln>
            <a:noFill/>
          </a:ln>
        </p:spPr>
      </p:pic>
      <p:sp>
        <p:nvSpPr>
          <p:cNvPr id="1573" name="Shape 1573"/>
          <p:cNvSpPr txBox="1"/>
          <p:nvPr/>
        </p:nvSpPr>
        <p:spPr>
          <a:xfrm>
            <a:off x="5457464" y="5323062"/>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1 pile of 158</a:t>
            </a:r>
          </a:p>
        </p:txBody>
      </p:sp>
      <p:sp>
        <p:nvSpPr>
          <p:cNvPr id="1574" name="Shape 1574"/>
          <p:cNvSpPr txBox="1"/>
          <p:nvPr/>
        </p:nvSpPr>
        <p:spPr>
          <a:xfrm>
            <a:off x="7563315" y="6405725"/>
            <a:ext cx="1422000" cy="345299"/>
          </a:xfrm>
          <a:prstGeom prst="rect">
            <a:avLst/>
          </a:prstGeom>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158?</a:t>
            </a:r>
          </a:p>
        </p:txBody>
      </p:sp>
      <p:pic>
        <p:nvPicPr>
          <p:cNvPr id="1575" name="Shape 1575"/>
          <p:cNvPicPr preferRelativeResize="0"/>
          <p:nvPr/>
        </p:nvPicPr>
        <p:blipFill>
          <a:blip r:embed="rId5"/>
          <a:stretch>
            <a:fillRect/>
          </a:stretch>
        </p:blipFill>
        <p:spPr>
          <a:xfrm>
            <a:off x="2434238" y="2869434"/>
            <a:ext cx="4616222" cy="3444977"/>
          </a:xfrm>
          <a:prstGeom prst="rect">
            <a:avLst/>
          </a:prstGeom>
          <a:noFill/>
          <a:ln>
            <a:noFill/>
          </a:ln>
        </p:spPr>
      </p:pic>
      <p:sp>
        <p:nvSpPr>
          <p:cNvPr id="1576" name="Shape 1576"/>
          <p:cNvSpPr txBox="1"/>
          <p:nvPr/>
        </p:nvSpPr>
        <p:spPr>
          <a:xfrm>
            <a:off x="2807200" y="5656937"/>
            <a:ext cx="3870299" cy="345299"/>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Not sure who these people were....</a:t>
            </a:r>
          </a:p>
        </p:txBody>
      </p:sp>
    </p:spTree>
    <p:extLst>
      <p:ext uri="{BB962C8B-B14F-4D97-AF65-F5344CB8AC3E}">
        <p14:creationId xmlns:p14="http://schemas.microsoft.com/office/powerpoint/2010/main" val="868822375"/>
      </p:ext>
    </p:extLst>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ctrTitle"/>
          </p:nvPr>
        </p:nvSpPr>
        <p:spPr>
          <a:xfrm>
            <a:off x="685800" y="503548"/>
            <a:ext cx="7772400" cy="809099"/>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Mergesort, in dance</a:t>
            </a:r>
          </a:p>
        </p:txBody>
      </p:sp>
      <p:sp>
        <p:nvSpPr>
          <p:cNvPr id="1582" name="Shape 1582"/>
          <p:cNvSpPr txBox="1">
            <a:spLocks noGrp="1"/>
          </p:cNvSpPr>
          <p:nvPr>
            <p:ph type="subTitle" idx="1"/>
          </p:nvPr>
        </p:nvSpPr>
        <p:spPr>
          <a:xfrm>
            <a:off x="685800" y="5903126"/>
            <a:ext cx="7772400" cy="559799"/>
          </a:xfrm>
          <a:prstGeom prst="rect">
            <a:avLst/>
          </a:prstGeom>
        </p:spPr>
        <p:txBody>
          <a:bodyPr lIns="91425" tIns="91425" rIns="91425" bIns="91425" anchor="t" anchorCtr="0">
            <a:noAutofit/>
          </a:bodyPr>
          <a:lstStyle/>
          <a:p>
            <a:pPr lvl="0" rtl="0">
              <a:spcBef>
                <a:spcPts val="0"/>
              </a:spcBef>
              <a:buNone/>
            </a:pPr>
            <a:r>
              <a:rPr lang="en" sz="1200"/>
              <a:t>look this up to see the many options...</a:t>
            </a:r>
          </a:p>
          <a:p>
            <a:pPr>
              <a:spcBef>
                <a:spcPts val="0"/>
              </a:spcBef>
              <a:buNone/>
            </a:pPr>
            <a:r>
              <a:rPr lang="en" sz="1100" u="sng">
                <a:solidFill>
                  <a:schemeClr val="hlink"/>
                </a:solidFill>
                <a:hlinkClick r:id="rId3"/>
              </a:rPr>
              <a:t>http://www.youtube.com/watch?v=XaqR3G_NVoo</a:t>
            </a:r>
          </a:p>
        </p:txBody>
      </p:sp>
      <p:pic>
        <p:nvPicPr>
          <p:cNvPr id="1583" name="Shape 1583"/>
          <p:cNvPicPr preferRelativeResize="0"/>
          <p:nvPr/>
        </p:nvPicPr>
        <p:blipFill>
          <a:blip r:embed="rId4"/>
          <a:stretch>
            <a:fillRect/>
          </a:stretch>
        </p:blipFill>
        <p:spPr>
          <a:xfrm>
            <a:off x="1428750" y="1700212"/>
            <a:ext cx="6286500" cy="3914775"/>
          </a:xfrm>
          <a:prstGeom prst="rect">
            <a:avLst/>
          </a:prstGeom>
          <a:noFill/>
          <a:ln>
            <a:noFill/>
          </a:ln>
        </p:spPr>
      </p:pic>
    </p:spTree>
    <p:extLst>
      <p:ext uri="{BB962C8B-B14F-4D97-AF65-F5344CB8AC3E}">
        <p14:creationId xmlns:p14="http://schemas.microsoft.com/office/powerpoint/2010/main" val="2562849550"/>
      </p:ext>
    </p:extLst>
  </p:cSld>
  <p:clrMapOvr>
    <a:masterClrMapping/>
  </p:clrMapOvr>
  <p:transition spd="slow">
    <p:cu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txBox="1">
            <a:spLocks noGrp="1"/>
          </p:cNvSpPr>
          <p:nvPr>
            <p:ph type="ctrTitle"/>
          </p:nvPr>
        </p:nvSpPr>
        <p:spPr>
          <a:xfrm>
            <a:off x="633400" y="1281173"/>
            <a:ext cx="7772400" cy="1546500"/>
          </a:xfrm>
          <a:prstGeom prst="rect">
            <a:avLst/>
          </a:prstGeom>
        </p:spPr>
        <p:txBody>
          <a:bodyPr lIns="91425" tIns="91425" rIns="91425" bIns="91425" anchor="b" anchorCtr="0">
            <a:noAutofit/>
          </a:bodyPr>
          <a:lstStyle/>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Sorting Activities from</a:t>
            </a:r>
          </a:p>
          <a:p>
            <a:pPr>
              <a:spcBef>
                <a:spcPts val="0"/>
              </a:spcBef>
              <a:buNone/>
            </a:pPr>
            <a:r>
              <a:rPr lang="en">
                <a:latin typeface="Droid Serif"/>
                <a:ea typeface="Droid Serif"/>
                <a:cs typeface="Droid Serif"/>
                <a:sym typeface="Droid Serif"/>
              </a:rPr>
              <a:t> </a:t>
            </a:r>
          </a:p>
        </p:txBody>
      </p:sp>
      <p:sp>
        <p:nvSpPr>
          <p:cNvPr id="1589" name="Shape 1589"/>
          <p:cNvSpPr txBox="1">
            <a:spLocks noGrp="1"/>
          </p:cNvSpPr>
          <p:nvPr>
            <p:ph type="subTitle" idx="1"/>
          </p:nvPr>
        </p:nvSpPr>
        <p:spPr>
          <a:xfrm>
            <a:off x="685800" y="3743092"/>
            <a:ext cx="7772400" cy="2518500"/>
          </a:xfrm>
          <a:prstGeom prst="rect">
            <a:avLst/>
          </a:prstGeom>
        </p:spPr>
        <p:txBody>
          <a:bodyPr lIns="91425" tIns="91425" rIns="91425" bIns="91425" anchor="t" anchorCtr="0">
            <a:noAutofit/>
          </a:bodyPr>
          <a:lstStyle/>
          <a:p>
            <a:pPr lvl="0" rtl="0">
              <a:spcBef>
                <a:spcPts val="0"/>
              </a:spcBef>
              <a:buNone/>
            </a:pPr>
            <a:r>
              <a:rPr lang="en" u="sng">
                <a:solidFill>
                  <a:schemeClr val="hlink"/>
                </a:solidFill>
                <a:latin typeface="Droid Serif"/>
                <a:ea typeface="Droid Serif"/>
                <a:cs typeface="Droid Serif"/>
                <a:sym typeface="Droid Serif"/>
                <a:hlinkClick r:id="rId3"/>
              </a:rPr>
              <a:t>Searching Algorithms </a:t>
            </a:r>
          </a:p>
          <a:p>
            <a:pPr lvl="0" rtl="0">
              <a:spcBef>
                <a:spcPts val="0"/>
              </a:spcBef>
              <a:buNone/>
            </a:pPr>
            <a:endParaRPr>
              <a:latin typeface="Droid Serif"/>
              <a:ea typeface="Droid Serif"/>
              <a:cs typeface="Droid Serif"/>
              <a:sym typeface="Droid Serif"/>
            </a:endParaRPr>
          </a:p>
          <a:p>
            <a:pPr lvl="0" rtl="0">
              <a:spcBef>
                <a:spcPts val="0"/>
              </a:spcBef>
              <a:buNone/>
            </a:pPr>
            <a:r>
              <a:rPr lang="en" u="sng">
                <a:solidFill>
                  <a:schemeClr val="hlink"/>
                </a:solidFill>
                <a:latin typeface="Droid Serif"/>
                <a:ea typeface="Droid Serif"/>
                <a:cs typeface="Droid Serif"/>
                <a:sym typeface="Droid Serif"/>
                <a:hlinkClick r:id="rId4"/>
              </a:rPr>
              <a:t>Sorting Algorithms </a:t>
            </a:r>
          </a:p>
          <a:p>
            <a:pPr lvl="0" rtl="0">
              <a:spcBef>
                <a:spcPts val="0"/>
              </a:spcBef>
              <a:buNone/>
            </a:pPr>
            <a:endParaRPr>
              <a:latin typeface="Droid Serif"/>
              <a:ea typeface="Droid Serif"/>
              <a:cs typeface="Droid Serif"/>
              <a:sym typeface="Droid Serif"/>
            </a:endParaRPr>
          </a:p>
          <a:p>
            <a:pPr>
              <a:spcBef>
                <a:spcPts val="0"/>
              </a:spcBef>
              <a:buNone/>
            </a:pPr>
            <a:r>
              <a:rPr lang="en" u="sng">
                <a:solidFill>
                  <a:schemeClr val="hlink"/>
                </a:solidFill>
                <a:latin typeface="Droid Serif"/>
                <a:ea typeface="Droid Serif"/>
                <a:cs typeface="Droid Serif"/>
                <a:sym typeface="Droid Serif"/>
                <a:hlinkClick r:id="rId5"/>
              </a:rPr>
              <a:t>Sorting Networks </a:t>
            </a:r>
          </a:p>
        </p:txBody>
      </p:sp>
      <p:pic>
        <p:nvPicPr>
          <p:cNvPr id="1590" name="Shape 1590"/>
          <p:cNvPicPr preferRelativeResize="0"/>
          <p:nvPr/>
        </p:nvPicPr>
        <p:blipFill>
          <a:blip r:embed="rId6"/>
          <a:stretch>
            <a:fillRect/>
          </a:stretch>
        </p:blipFill>
        <p:spPr>
          <a:xfrm>
            <a:off x="1858437" y="2142275"/>
            <a:ext cx="5322323" cy="1216400"/>
          </a:xfrm>
          <a:prstGeom prst="rect">
            <a:avLst/>
          </a:prstGeom>
          <a:noFill/>
          <a:ln>
            <a:noFill/>
          </a:ln>
        </p:spPr>
      </p:pic>
      <p:pic>
        <p:nvPicPr>
          <p:cNvPr id="1591" name="Shape 1591"/>
          <p:cNvPicPr preferRelativeResize="0"/>
          <p:nvPr/>
        </p:nvPicPr>
        <p:blipFill>
          <a:blip r:embed="rId7"/>
          <a:stretch>
            <a:fillRect/>
          </a:stretch>
        </p:blipFill>
        <p:spPr>
          <a:xfrm>
            <a:off x="7028350" y="-357150"/>
            <a:ext cx="2336849" cy="2339640"/>
          </a:xfrm>
          <a:prstGeom prst="rect">
            <a:avLst/>
          </a:prstGeom>
          <a:noFill/>
          <a:ln>
            <a:noFill/>
          </a:ln>
        </p:spPr>
      </p:pic>
    </p:spTree>
    <p:extLst>
      <p:ext uri="{BB962C8B-B14F-4D97-AF65-F5344CB8AC3E}">
        <p14:creationId xmlns:p14="http://schemas.microsoft.com/office/powerpoint/2010/main" val="1065879498"/>
      </p:ext>
    </p:extLst>
  </p:cSld>
  <p:clrMapOvr>
    <a:masterClrMapping/>
  </p:clrMapOvr>
  <p:transition spd="slow">
    <p:cu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Shape 166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Our game: </a:t>
            </a:r>
            <a:r>
              <a:rPr lang="en" b="0" i="1">
                <a:latin typeface="Droid Serif"/>
                <a:ea typeface="Droid Serif"/>
                <a:cs typeface="Droid Serif"/>
                <a:sym typeface="Droid Serif"/>
              </a:rPr>
              <a:t>Fly, fly again...</a:t>
            </a:r>
          </a:p>
        </p:txBody>
      </p:sp>
      <p:sp>
        <p:nvSpPr>
          <p:cNvPr id="1670" name="Shape 167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Use these blocks to write a script that makes it so that if you press the UP arrow, the helicopter goes up, but if you DON'T press the up arrow, the helicopter goes down (like gravity!)</a:t>
            </a: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Make sure to save when done!</a:t>
            </a:r>
          </a:p>
        </p:txBody>
      </p:sp>
      <p:pic>
        <p:nvPicPr>
          <p:cNvPr id="1671" name="Shape 1671"/>
          <p:cNvPicPr preferRelativeResize="0"/>
          <p:nvPr/>
        </p:nvPicPr>
        <p:blipFill>
          <a:blip r:embed="rId3"/>
          <a:stretch>
            <a:fillRect/>
          </a:stretch>
        </p:blipFill>
        <p:spPr>
          <a:xfrm>
            <a:off x="1322" y="4220987"/>
            <a:ext cx="9117399" cy="1729390"/>
          </a:xfrm>
          <a:prstGeom prst="rect">
            <a:avLst/>
          </a:prstGeom>
          <a:noFill/>
          <a:ln>
            <a:noFill/>
          </a:ln>
        </p:spPr>
      </p:pic>
      <p:pic>
        <p:nvPicPr>
          <p:cNvPr id="1672" name="Shape 1672"/>
          <p:cNvPicPr preferRelativeResize="0"/>
          <p:nvPr/>
        </p:nvPicPr>
        <p:blipFill>
          <a:blip r:embed="rId4"/>
          <a:stretch>
            <a:fillRect/>
          </a:stretch>
        </p:blipFill>
        <p:spPr>
          <a:xfrm>
            <a:off x="6532700" y="-283775"/>
            <a:ext cx="2836050" cy="2433574"/>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 y="-1"/>
            <a:ext cx="9132711" cy="6849533"/>
          </a:xfrm>
          <a:prstGeom prst="rect">
            <a:avLst/>
          </a:prstGeom>
        </p:spPr>
      </p:pic>
    </p:spTree>
    <p:extLst>
      <p:ext uri="{BB962C8B-B14F-4D97-AF65-F5344CB8AC3E}">
        <p14:creationId xmlns:p14="http://schemas.microsoft.com/office/powerpoint/2010/main" val="352071295"/>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i="1" kern="1200">
                <a:solidFill>
                  <a:srgbClr val="000000"/>
                </a:solidFill>
                <a:latin typeface="Cambria" pitchFamily="18" charset="0"/>
              </a:rPr>
              <a:t>The door is still matched, too…    </a:t>
            </a:r>
            <a:r>
              <a:rPr lang="en-US" altLang="en-US" sz="3200" b="1" i="1" kern="1200">
                <a:solidFill>
                  <a:srgbClr val="000000"/>
                </a:solidFill>
                <a:latin typeface="Cambria" pitchFamily="18" charset="0"/>
              </a:rPr>
              <a:t>why</a:t>
            </a:r>
            <a:r>
              <a:rPr lang="en-US" altLang="en-US" sz="3200" i="1" kern="1200">
                <a:solidFill>
                  <a:srgbClr val="000000"/>
                </a:solidFill>
                <a:latin typeface="Cambria" pitchFamily="18" charset="0"/>
              </a:rPr>
              <a:t>?</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18" name="TextBox 1"/>
          <p:cNvSpPr txBox="1">
            <a:spLocks noChangeArrowheads="1"/>
          </p:cNvSpPr>
          <p:nvPr/>
        </p:nvSpPr>
        <p:spPr bwMode="auto">
          <a:xfrm>
            <a:off x="5675313"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89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185863"/>
            <a:ext cx="3811588"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Box 9"/>
          <p:cNvSpPr txBox="1">
            <a:spLocks noChangeArrowheads="1"/>
          </p:cNvSpPr>
          <p:nvPr/>
        </p:nvSpPr>
        <p:spPr bwMode="auto">
          <a:xfrm>
            <a:off x="5676900" y="4795838"/>
            <a:ext cx="2667000" cy="46196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saturation   &gt;   0.75</a:t>
            </a:r>
          </a:p>
        </p:txBody>
      </p:sp>
      <p:sp>
        <p:nvSpPr>
          <p:cNvPr id="38921" name="Down Arrow 2"/>
          <p:cNvSpPr>
            <a:spLocks noChangeArrowheads="1"/>
          </p:cNvSpPr>
          <p:nvPr/>
        </p:nvSpPr>
        <p:spPr bwMode="auto">
          <a:xfrm rot="2455337">
            <a:off x="5334000" y="841375"/>
            <a:ext cx="415925" cy="609600"/>
          </a:xfrm>
          <a:prstGeom prst="downArrow">
            <a:avLst>
              <a:gd name="adj1" fmla="val 50000"/>
              <a:gd name="adj2" fmla="val 49927"/>
            </a:avLst>
          </a:prstGeom>
          <a:solidFill>
            <a:srgbClr val="FFCCCC"/>
          </a:solidFill>
          <a:ln w="9525" algn="ctr">
            <a:solidFill>
              <a:srgbClr val="C00000"/>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22" name="Rectangle 3"/>
          <p:cNvSpPr>
            <a:spLocks noChangeArrowheads="1"/>
          </p:cNvSpPr>
          <p:nvPr/>
        </p:nvSpPr>
        <p:spPr bwMode="auto">
          <a:xfrm>
            <a:off x="5767388" y="468313"/>
            <a:ext cx="9509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r>
              <a:rPr lang="en-US" altLang="en-US" sz="2100" kern="1200">
                <a:solidFill>
                  <a:srgbClr val="C00000"/>
                </a:solidFill>
                <a:latin typeface="Cambria" pitchFamily="18" charset="0"/>
              </a:rPr>
              <a:t>Aargh!</a:t>
            </a:r>
          </a:p>
        </p:txBody>
      </p:sp>
      <p:sp>
        <p:nvSpPr>
          <p:cNvPr id="12"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314185776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Shape 167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Butterfly Game </a:t>
            </a:r>
          </a:p>
        </p:txBody>
      </p:sp>
      <p:sp>
        <p:nvSpPr>
          <p:cNvPr id="1678" name="Shape 167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Create a two-toned background with a butterfly or a sprite of your choice "flying" in it. Use Scratch to change the costume of your sprite when it touches one of the colors. </a:t>
            </a:r>
          </a:p>
          <a:p>
            <a:pPr lvl="0" rtl="0">
              <a:spcBef>
                <a:spcPts val="0"/>
              </a:spcBef>
              <a:buNone/>
            </a:pPr>
            <a:endParaRPr/>
          </a:p>
          <a:p>
            <a:pPr>
              <a:spcBef>
                <a:spcPts val="0"/>
              </a:spcBef>
              <a:buNone/>
            </a:pPr>
            <a:endParaRPr/>
          </a:p>
        </p:txBody>
      </p:sp>
      <p:pic>
        <p:nvPicPr>
          <p:cNvPr id="1679" name="Shape 1679"/>
          <p:cNvPicPr preferRelativeResize="0"/>
          <p:nvPr/>
        </p:nvPicPr>
        <p:blipFill>
          <a:blip r:embed="rId3"/>
          <a:stretch>
            <a:fillRect/>
          </a:stretch>
        </p:blipFill>
        <p:spPr>
          <a:xfrm>
            <a:off x="1839756" y="4310200"/>
            <a:ext cx="2364674" cy="1797175"/>
          </a:xfrm>
          <a:prstGeom prst="rect">
            <a:avLst/>
          </a:prstGeom>
          <a:noFill/>
          <a:ln>
            <a:noFill/>
          </a:ln>
        </p:spPr>
      </p:pic>
      <p:pic>
        <p:nvPicPr>
          <p:cNvPr id="1680" name="Shape 1680"/>
          <p:cNvPicPr preferRelativeResize="0"/>
          <p:nvPr/>
        </p:nvPicPr>
        <p:blipFill>
          <a:blip r:embed="rId4"/>
          <a:stretch>
            <a:fillRect/>
          </a:stretch>
        </p:blipFill>
        <p:spPr>
          <a:xfrm>
            <a:off x="4939563" y="4317083"/>
            <a:ext cx="2364674" cy="1783404"/>
          </a:xfrm>
          <a:prstGeom prst="rect">
            <a:avLst/>
          </a:prstGeom>
          <a:noFill/>
          <a:ln>
            <a:noFill/>
          </a:ln>
        </p:spPr>
      </p:pic>
      <p:pic>
        <p:nvPicPr>
          <p:cNvPr id="1681" name="Shape 1681"/>
          <p:cNvPicPr preferRelativeResize="0"/>
          <p:nvPr/>
        </p:nvPicPr>
        <p:blipFill>
          <a:blip r:embed="rId5"/>
          <a:stretch>
            <a:fillRect/>
          </a:stretch>
        </p:blipFill>
        <p:spPr>
          <a:xfrm>
            <a:off x="6249975" y="-457975"/>
            <a:ext cx="3136774" cy="3136774"/>
          </a:xfrm>
          <a:prstGeom prst="rect">
            <a:avLst/>
          </a:prstGeom>
          <a:noFill/>
          <a:ln>
            <a:noFill/>
          </a:ln>
        </p:spPr>
      </p:pic>
    </p:spTree>
  </p:cSld>
  <p:clrMapOvr>
    <a:masterClrMapping/>
  </p:clrMapOvr>
  <p:transitio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Shape 168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Helicopter Game</a:t>
            </a:r>
          </a:p>
        </p:txBody>
      </p:sp>
      <p:sp>
        <p:nvSpPr>
          <p:cNvPr id="1687" name="Shape 1687"/>
          <p:cNvSpPr txBox="1">
            <a:spLocks noGrp="1"/>
          </p:cNvSpPr>
          <p:nvPr>
            <p:ph type="body" idx="1"/>
          </p:nvPr>
        </p:nvSpPr>
        <p:spPr>
          <a:xfrm>
            <a:off x="457200" y="1810750"/>
            <a:ext cx="8229600" cy="4967700"/>
          </a:xfrm>
          <a:prstGeom prst="rect">
            <a:avLst/>
          </a:prstGeom>
        </p:spPr>
        <p:txBody>
          <a:bodyPr lIns="91425" tIns="91425" rIns="91425" bIns="91425" anchor="t" anchorCtr="0">
            <a:noAutofit/>
          </a:bodyPr>
          <a:lstStyle/>
          <a:p>
            <a:pPr lvl="0" rtl="0">
              <a:spcBef>
                <a:spcPts val="0"/>
              </a:spcBef>
              <a:buNone/>
            </a:pPr>
            <a:r>
              <a:rPr lang="en"/>
              <a:t>Open Scratch and add the </a:t>
            </a:r>
            <a:r>
              <a:rPr lang="en" b="1" u="sng"/>
              <a:t>helicopter</a:t>
            </a:r>
            <a:r>
              <a:rPr lang="en"/>
              <a:t> sprite. </a:t>
            </a:r>
          </a:p>
          <a:p>
            <a:pPr lvl="0" rtl="0">
              <a:spcBef>
                <a:spcPts val="0"/>
              </a:spcBef>
              <a:buNone/>
            </a:pPr>
            <a:endParaRPr/>
          </a:p>
          <a:p>
            <a:pPr>
              <a:spcBef>
                <a:spcPts val="0"/>
              </a:spcBef>
              <a:buNone/>
            </a:pPr>
            <a:r>
              <a:rPr lang="en"/>
              <a:t>It can be found in the "transportation" folder of sprites.</a:t>
            </a:r>
          </a:p>
        </p:txBody>
      </p:sp>
      <p:pic>
        <p:nvPicPr>
          <p:cNvPr id="1688" name="Shape 1688"/>
          <p:cNvPicPr preferRelativeResize="0"/>
          <p:nvPr/>
        </p:nvPicPr>
        <p:blipFill>
          <a:blip r:embed="rId3"/>
          <a:stretch>
            <a:fillRect/>
          </a:stretch>
        </p:blipFill>
        <p:spPr>
          <a:xfrm>
            <a:off x="3178362" y="4054962"/>
            <a:ext cx="3405946" cy="2073524"/>
          </a:xfrm>
          <a:prstGeom prst="rect">
            <a:avLst/>
          </a:prstGeom>
          <a:noFill/>
          <a:ln>
            <a:noFill/>
          </a:ln>
        </p:spPr>
      </p:pic>
      <p:pic>
        <p:nvPicPr>
          <p:cNvPr id="1689" name="Shape 1689"/>
          <p:cNvPicPr preferRelativeResize="0"/>
          <p:nvPr/>
        </p:nvPicPr>
        <p:blipFill>
          <a:blip r:embed="rId4"/>
          <a:stretch>
            <a:fillRect/>
          </a:stretch>
        </p:blipFill>
        <p:spPr>
          <a:xfrm>
            <a:off x="5792775" y="-686575"/>
            <a:ext cx="3810000" cy="3810000"/>
          </a:xfrm>
          <a:prstGeom prst="rect">
            <a:avLst/>
          </a:prstGeom>
          <a:noFill/>
          <a:ln>
            <a:noFill/>
          </a:ln>
        </p:spPr>
      </p:pic>
    </p:spTree>
  </p:cSld>
  <p:clrMapOvr>
    <a:masterClrMapping/>
  </p:clrMapOvr>
  <p:transition spd="slow">
    <p:cu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Shape 169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Helicopter Game </a:t>
            </a:r>
          </a:p>
        </p:txBody>
      </p:sp>
      <p:sp>
        <p:nvSpPr>
          <p:cNvPr id="1695" name="Shape 169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Change the background to have a start, an end, and some obstacles (color is key!).</a:t>
            </a:r>
          </a:p>
          <a:p>
            <a:pPr lvl="0" rtl="0">
              <a:spcBef>
                <a:spcPts val="0"/>
              </a:spcBef>
              <a:buNone/>
            </a:pPr>
            <a:endParaRPr/>
          </a:p>
          <a:p>
            <a:pPr lvl="0" rtl="0">
              <a:spcBef>
                <a:spcPts val="0"/>
              </a:spcBef>
              <a:buNone/>
            </a:pPr>
            <a:r>
              <a:rPr lang="en"/>
              <a:t>Then, make sure that if the helicopter hits an obstacle, it resets back to the start.</a:t>
            </a:r>
          </a:p>
          <a:p>
            <a:pPr lvl="0" rtl="0">
              <a:spcBef>
                <a:spcPts val="0"/>
              </a:spcBef>
              <a:buNone/>
            </a:pPr>
            <a:endParaRPr/>
          </a:p>
          <a:p>
            <a:pPr>
              <a:spcBef>
                <a:spcPts val="0"/>
              </a:spcBef>
              <a:buNone/>
            </a:pPr>
            <a:r>
              <a:rPr lang="en"/>
              <a:t>You now have a playable game!</a:t>
            </a:r>
          </a:p>
        </p:txBody>
      </p:sp>
      <p:pic>
        <p:nvPicPr>
          <p:cNvPr id="1696" name="Shape 1696"/>
          <p:cNvPicPr preferRelativeResize="0"/>
          <p:nvPr/>
        </p:nvPicPr>
        <p:blipFill>
          <a:blip r:embed="rId3"/>
          <a:stretch>
            <a:fillRect/>
          </a:stretch>
        </p:blipFill>
        <p:spPr>
          <a:xfrm>
            <a:off x="6406779" y="-348575"/>
            <a:ext cx="2866094" cy="2866094"/>
          </a:xfrm>
          <a:prstGeom prst="rect">
            <a:avLst/>
          </a:prstGeom>
          <a:noFill/>
          <a:ln>
            <a:noFill/>
          </a:ln>
        </p:spPr>
      </p:pic>
    </p:spTree>
  </p:cSld>
  <p:clrMapOvr>
    <a:masterClrMapping/>
  </p:clrMapOvr>
  <p:transition spd="slow">
    <p:cu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Shape 1701"/>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r>
              <a:rPr lang="en"/>
              <a:t>Scratch: Position</a:t>
            </a:r>
          </a:p>
        </p:txBody>
      </p:sp>
      <p:sp>
        <p:nvSpPr>
          <p:cNvPr id="1702" name="Shape 1702"/>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r>
              <a:rPr lang="en"/>
              <a:t>Day 3, Session 4</a:t>
            </a:r>
          </a:p>
        </p:txBody>
      </p:sp>
    </p:spTree>
  </p:cSld>
  <p:clrMapOvr>
    <a:masterClrMapping/>
  </p:clrMapOvr>
  <p:transition spd="slow">
    <p:cu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pic>
        <p:nvPicPr>
          <p:cNvPr id="1707" name="Shape 1707"/>
          <p:cNvPicPr preferRelativeResize="0"/>
          <p:nvPr/>
        </p:nvPicPr>
        <p:blipFill>
          <a:blip r:embed="rId3"/>
          <a:stretch>
            <a:fillRect/>
          </a:stretch>
        </p:blipFill>
        <p:spPr>
          <a:xfrm>
            <a:off x="0" y="152400"/>
            <a:ext cx="9143999" cy="5918675"/>
          </a:xfrm>
          <a:prstGeom prst="rect">
            <a:avLst/>
          </a:prstGeom>
        </p:spPr>
      </p:pic>
    </p:spTree>
  </p:cSld>
  <p:clrMapOvr>
    <a:masterClrMapping/>
  </p:clrMapOvr>
  <p:transition spd="slow">
    <p:cu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pic>
        <p:nvPicPr>
          <p:cNvPr id="1712" name="Shape 1712"/>
          <p:cNvPicPr preferRelativeResize="0"/>
          <p:nvPr/>
        </p:nvPicPr>
        <p:blipFill>
          <a:blip r:embed="rId3"/>
          <a:stretch>
            <a:fillRect/>
          </a:stretch>
        </p:blipFill>
        <p:spPr>
          <a:xfrm>
            <a:off x="0" y="230000"/>
            <a:ext cx="9144000" cy="5748949"/>
          </a:xfrm>
          <a:prstGeom prst="rect">
            <a:avLst/>
          </a:prstGeom>
        </p:spPr>
      </p:pic>
    </p:spTree>
  </p:cSld>
  <p:clrMapOvr>
    <a:masterClrMapping/>
  </p:clrMapOvr>
  <p:transition spd="slow">
    <p:cu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pic>
        <p:nvPicPr>
          <p:cNvPr id="1717" name="Shape 1717"/>
          <p:cNvPicPr preferRelativeResize="0"/>
          <p:nvPr/>
        </p:nvPicPr>
        <p:blipFill>
          <a:blip r:embed="rId3"/>
          <a:stretch>
            <a:fillRect/>
          </a:stretch>
        </p:blipFill>
        <p:spPr>
          <a:xfrm>
            <a:off x="19050" y="274025"/>
            <a:ext cx="9105900" cy="5124450"/>
          </a:xfrm>
          <a:prstGeom prst="rect">
            <a:avLst/>
          </a:prstGeom>
        </p:spPr>
      </p:pic>
      <p:sp>
        <p:nvSpPr>
          <p:cNvPr id="1718" name="Shape 1718"/>
          <p:cNvSpPr txBox="1"/>
          <p:nvPr/>
        </p:nvSpPr>
        <p:spPr>
          <a:xfrm>
            <a:off x="621175" y="5938625"/>
            <a:ext cx="3080999" cy="397499"/>
          </a:xfrm>
          <a:prstGeom prst="rect">
            <a:avLst/>
          </a:prstGeom>
          <a:noFill/>
        </p:spPr>
        <p:txBody>
          <a:bodyPr lIns="91425" tIns="91425" rIns="91425" bIns="91425" anchor="t" anchorCtr="0">
            <a:noAutofit/>
          </a:bodyPr>
          <a:lstStyle/>
          <a:p>
            <a:pPr lvl="0" rtl="0">
              <a:spcBef>
                <a:spcPts val="0"/>
              </a:spcBef>
              <a:buNone/>
            </a:pPr>
            <a:r>
              <a:rPr lang="en" sz="2100">
                <a:solidFill>
                  <a:srgbClr val="0000FF"/>
                </a:solidFill>
              </a:rPr>
              <a:t>Want smooth motion?</a:t>
            </a:r>
          </a:p>
        </p:txBody>
      </p:sp>
      <p:pic>
        <p:nvPicPr>
          <p:cNvPr id="1719" name="Shape 1719"/>
          <p:cNvPicPr preferRelativeResize="0"/>
          <p:nvPr/>
        </p:nvPicPr>
        <p:blipFill>
          <a:blip r:embed="rId4"/>
          <a:stretch>
            <a:fillRect/>
          </a:stretch>
        </p:blipFill>
        <p:spPr>
          <a:xfrm>
            <a:off x="3999887" y="5661349"/>
            <a:ext cx="4563705" cy="952051"/>
          </a:xfrm>
          <a:prstGeom prst="rect">
            <a:avLst/>
          </a:prstGeom>
          <a:noFill/>
          <a:ln>
            <a:noFill/>
          </a:ln>
        </p:spPr>
      </p:pic>
    </p:spTree>
  </p:cSld>
  <p:clrMapOvr>
    <a:masterClrMapping/>
  </p:clrMapOvr>
  <p:transition spd="slow">
    <p:cu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Shape 1724"/>
          <p:cNvSpPr txBox="1">
            <a:spLocks noGrp="1"/>
          </p:cNvSpPr>
          <p:nvPr>
            <p:ph type="title"/>
          </p:nvPr>
        </p:nvSpPr>
        <p:spPr>
          <a:xfrm>
            <a:off x="364225" y="344393"/>
            <a:ext cx="4649400" cy="852299"/>
          </a:xfrm>
          <a:prstGeom prst="rect">
            <a:avLst/>
          </a:prstGeom>
        </p:spPr>
        <p:txBody>
          <a:bodyPr lIns="91425" tIns="91425" rIns="91425" bIns="91425" anchor="b" anchorCtr="0">
            <a:noAutofit/>
          </a:bodyPr>
          <a:lstStyle/>
          <a:p>
            <a:pPr lvl="0" rtl="0">
              <a:spcBef>
                <a:spcPts val="0"/>
              </a:spcBef>
              <a:buNone/>
            </a:pPr>
            <a:r>
              <a:rPr lang="en"/>
              <a:t>Coordinate Practice</a:t>
            </a:r>
          </a:p>
        </p:txBody>
      </p:sp>
      <p:pic>
        <p:nvPicPr>
          <p:cNvPr id="1725" name="Shape 1725"/>
          <p:cNvPicPr preferRelativeResize="0"/>
          <p:nvPr/>
        </p:nvPicPr>
        <p:blipFill>
          <a:blip r:embed="rId3"/>
          <a:stretch>
            <a:fillRect/>
          </a:stretch>
        </p:blipFill>
        <p:spPr>
          <a:xfrm>
            <a:off x="6647296" y="84725"/>
            <a:ext cx="2275679" cy="2275679"/>
          </a:xfrm>
          <a:prstGeom prst="rect">
            <a:avLst/>
          </a:prstGeom>
          <a:noFill/>
          <a:ln>
            <a:noFill/>
          </a:ln>
        </p:spPr>
      </p:pic>
      <p:pic>
        <p:nvPicPr>
          <p:cNvPr id="1726" name="Shape 1726"/>
          <p:cNvPicPr preferRelativeResize="0"/>
          <p:nvPr/>
        </p:nvPicPr>
        <p:blipFill>
          <a:blip r:embed="rId4"/>
          <a:stretch>
            <a:fillRect/>
          </a:stretch>
        </p:blipFill>
        <p:spPr>
          <a:xfrm>
            <a:off x="1314450" y="2466975"/>
            <a:ext cx="6819900" cy="1619250"/>
          </a:xfrm>
          <a:prstGeom prst="rect">
            <a:avLst/>
          </a:prstGeom>
          <a:noFill/>
          <a:ln>
            <a:noFill/>
          </a:ln>
        </p:spPr>
      </p:pic>
      <p:pic>
        <p:nvPicPr>
          <p:cNvPr id="1727" name="Shape 1727"/>
          <p:cNvPicPr preferRelativeResize="0"/>
          <p:nvPr/>
        </p:nvPicPr>
        <p:blipFill>
          <a:blip r:embed="rId5"/>
          <a:stretch>
            <a:fillRect/>
          </a:stretch>
        </p:blipFill>
        <p:spPr>
          <a:xfrm>
            <a:off x="1352550" y="4697775"/>
            <a:ext cx="6743700" cy="1809750"/>
          </a:xfrm>
          <a:prstGeom prst="rect">
            <a:avLst/>
          </a:prstGeom>
          <a:noFill/>
          <a:ln>
            <a:noFill/>
          </a:ln>
        </p:spPr>
      </p:pic>
      <p:sp>
        <p:nvSpPr>
          <p:cNvPr id="1728" name="Shape 1728"/>
          <p:cNvSpPr/>
          <p:nvPr/>
        </p:nvSpPr>
        <p:spPr>
          <a:xfrm>
            <a:off x="1303150" y="2452600"/>
            <a:ext cx="6846299" cy="1662299"/>
          </a:xfrm>
          <a:prstGeom prst="rect">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29" name="Shape 1729"/>
          <p:cNvSpPr/>
          <p:nvPr/>
        </p:nvSpPr>
        <p:spPr>
          <a:xfrm>
            <a:off x="1352550" y="4771500"/>
            <a:ext cx="6846299" cy="1662299"/>
          </a:xfrm>
          <a:prstGeom prst="rect">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30" name="Shape 1730"/>
          <p:cNvSpPr txBox="1"/>
          <p:nvPr/>
        </p:nvSpPr>
        <p:spPr>
          <a:xfrm>
            <a:off x="140800" y="3127550"/>
            <a:ext cx="1256399" cy="419399"/>
          </a:xfrm>
          <a:prstGeom prst="rect">
            <a:avLst/>
          </a:prstGeom>
        </p:spPr>
        <p:txBody>
          <a:bodyPr lIns="91425" tIns="91425" rIns="91425" bIns="91425" anchor="ctr" anchorCtr="0">
            <a:noAutofit/>
          </a:bodyPr>
          <a:lstStyle/>
          <a:p>
            <a:pPr lvl="0" rtl="0">
              <a:spcBef>
                <a:spcPts val="0"/>
              </a:spcBef>
              <a:buNone/>
            </a:pPr>
            <a:r>
              <a:rPr lang="en" sz="1800">
                <a:solidFill>
                  <a:srgbClr val="0000FF"/>
                </a:solidFill>
              </a:rPr>
              <a:t>Review...</a:t>
            </a:r>
          </a:p>
        </p:txBody>
      </p:sp>
      <p:sp>
        <p:nvSpPr>
          <p:cNvPr id="1731" name="Shape 1731"/>
          <p:cNvSpPr txBox="1"/>
          <p:nvPr/>
        </p:nvSpPr>
        <p:spPr>
          <a:xfrm>
            <a:off x="140800" y="5301275"/>
            <a:ext cx="1256399" cy="419399"/>
          </a:xfrm>
          <a:prstGeom prst="rect">
            <a:avLst/>
          </a:prstGeom>
        </p:spPr>
        <p:txBody>
          <a:bodyPr lIns="91425" tIns="91425" rIns="91425" bIns="91425" anchor="ctr" anchorCtr="0">
            <a:noAutofit/>
          </a:bodyPr>
          <a:lstStyle/>
          <a:p>
            <a:pPr lvl="0" rtl="0">
              <a:spcBef>
                <a:spcPts val="0"/>
              </a:spcBef>
              <a:buNone/>
            </a:pPr>
            <a:r>
              <a:rPr lang="en" sz="1800">
                <a:solidFill>
                  <a:srgbClr val="0000FF"/>
                </a:solidFill>
              </a:rPr>
              <a:t>New...</a:t>
            </a:r>
          </a:p>
        </p:txBody>
      </p:sp>
    </p:spTree>
  </p:cSld>
  <p:clrMapOvr>
    <a:masterClrMapping/>
  </p:clrMapOvr>
  <p:transition spd="slow">
    <p:cu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1736" name="Shape 1736"/>
          <p:cNvPicPr preferRelativeResize="0"/>
          <p:nvPr/>
        </p:nvPicPr>
        <p:blipFill>
          <a:blip r:embed="rId3"/>
          <a:stretch>
            <a:fillRect/>
          </a:stretch>
        </p:blipFill>
        <p:spPr>
          <a:xfrm>
            <a:off x="0" y="0"/>
            <a:ext cx="9144000" cy="6631249"/>
          </a:xfrm>
          <a:prstGeom prst="rect">
            <a:avLst/>
          </a:prstGeom>
        </p:spPr>
      </p:pic>
    </p:spTree>
  </p:cSld>
  <p:clrMapOvr>
    <a:masterClrMapping/>
  </p:clrMapOvr>
  <p:transition spd="slow">
    <p:cu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pic>
        <p:nvPicPr>
          <p:cNvPr id="1741" name="Shape 1741"/>
          <p:cNvPicPr preferRelativeResize="0"/>
          <p:nvPr/>
        </p:nvPicPr>
        <p:blipFill>
          <a:blip r:embed="rId3"/>
          <a:stretch>
            <a:fillRect/>
          </a:stretch>
        </p:blipFill>
        <p:spPr>
          <a:xfrm>
            <a:off x="0" y="133825"/>
            <a:ext cx="9143999" cy="6467600"/>
          </a:xfrm>
          <a:prstGeom prst="rect">
            <a:avLst/>
          </a:prstGeom>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What's red?</a:t>
            </a:r>
          </a:p>
        </p:txBody>
      </p:sp>
      <p:sp>
        <p:nvSpPr>
          <p:cNvPr id="38915"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i="1" kern="1200">
                <a:solidFill>
                  <a:srgbClr val="000000"/>
                </a:solidFill>
                <a:latin typeface="Cambria" pitchFamily="18" charset="0"/>
              </a:rPr>
              <a:t>The door is still matched, too…    </a:t>
            </a:r>
            <a:r>
              <a:rPr lang="en-US" altLang="en-US" sz="3200" b="1" i="1" kern="1200">
                <a:solidFill>
                  <a:srgbClr val="000000"/>
                </a:solidFill>
                <a:latin typeface="Cambria" pitchFamily="18" charset="0"/>
              </a:rPr>
              <a:t>why</a:t>
            </a:r>
            <a:r>
              <a:rPr lang="en-US" altLang="en-US" sz="3200" i="1" kern="1200">
                <a:solidFill>
                  <a:srgbClr val="000000"/>
                </a:solidFill>
                <a:latin typeface="Cambria" pitchFamily="18" charset="0"/>
              </a:rPr>
              <a:t>?</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18" name="TextBox 1"/>
          <p:cNvSpPr txBox="1">
            <a:spLocks noChangeArrowheads="1"/>
          </p:cNvSpPr>
          <p:nvPr/>
        </p:nvSpPr>
        <p:spPr bwMode="auto">
          <a:xfrm>
            <a:off x="5675313"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89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185863"/>
            <a:ext cx="3811588"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Box 9"/>
          <p:cNvSpPr txBox="1">
            <a:spLocks noChangeArrowheads="1"/>
          </p:cNvSpPr>
          <p:nvPr/>
        </p:nvSpPr>
        <p:spPr bwMode="auto">
          <a:xfrm>
            <a:off x="5676900" y="4795838"/>
            <a:ext cx="2667000" cy="46196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saturation   &gt;   0.75</a:t>
            </a:r>
          </a:p>
        </p:txBody>
      </p:sp>
      <p:sp>
        <p:nvSpPr>
          <p:cNvPr id="38921" name="Down Arrow 2"/>
          <p:cNvSpPr>
            <a:spLocks noChangeArrowheads="1"/>
          </p:cNvSpPr>
          <p:nvPr/>
        </p:nvSpPr>
        <p:spPr bwMode="auto">
          <a:xfrm rot="2455337">
            <a:off x="5334000" y="841375"/>
            <a:ext cx="415925" cy="609600"/>
          </a:xfrm>
          <a:prstGeom prst="downArrow">
            <a:avLst>
              <a:gd name="adj1" fmla="val 50000"/>
              <a:gd name="adj2" fmla="val 49927"/>
            </a:avLst>
          </a:prstGeom>
          <a:solidFill>
            <a:srgbClr val="FFCCCC"/>
          </a:solidFill>
          <a:ln w="9525" algn="ctr">
            <a:solidFill>
              <a:srgbClr val="C00000"/>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22" name="Rectangle 3"/>
          <p:cNvSpPr>
            <a:spLocks noChangeArrowheads="1"/>
          </p:cNvSpPr>
          <p:nvPr/>
        </p:nvSpPr>
        <p:spPr bwMode="auto">
          <a:xfrm>
            <a:off x="5767388" y="468313"/>
            <a:ext cx="9509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r>
              <a:rPr lang="en-US" altLang="en-US" sz="2100" kern="1200">
                <a:solidFill>
                  <a:srgbClr val="C00000"/>
                </a:solidFill>
                <a:latin typeface="Cambria" pitchFamily="18" charset="0"/>
              </a:rPr>
              <a:t>Aargh!</a:t>
            </a:r>
          </a:p>
        </p:txBody>
      </p:sp>
      <p:sp>
        <p:nvSpPr>
          <p:cNvPr id="2" name="TextBox 1"/>
          <p:cNvSpPr txBox="1"/>
          <p:nvPr/>
        </p:nvSpPr>
        <p:spPr>
          <a:xfrm rot="21097906">
            <a:off x="419324" y="4543476"/>
            <a:ext cx="5772975" cy="1200329"/>
          </a:xfrm>
          <a:prstGeom prst="rect">
            <a:avLst/>
          </a:prstGeom>
          <a:solidFill>
            <a:srgbClr val="CCECFF"/>
          </a:solidFill>
        </p:spPr>
        <p:txBody>
          <a:bodyPr wrap="square" rtlCol="0">
            <a:spAutoFit/>
          </a:bodyPr>
          <a:lstStyle/>
          <a:p>
            <a:pPr algn="ctr" fontAlgn="base">
              <a:spcBef>
                <a:spcPct val="0"/>
              </a:spcBef>
              <a:spcAft>
                <a:spcPct val="0"/>
              </a:spcAft>
            </a:pPr>
            <a:r>
              <a:rPr lang="en-US" sz="3600" kern="1200" dirty="0" smtClean="0">
                <a:latin typeface="Calibri" panose="020F0502020204030204" pitchFamily="34" charset="0"/>
                <a:ea typeface="ＭＳ Ｐゴシック" pitchFamily="34" charset="-128"/>
              </a:rPr>
              <a:t>Remarkably, this problem is, </a:t>
            </a:r>
            <a:r>
              <a:rPr lang="en-US" sz="3600" b="1" i="1" kern="1200" dirty="0" smtClean="0">
                <a:latin typeface="Calibri" panose="020F0502020204030204" pitchFamily="34" charset="0"/>
                <a:ea typeface="ＭＳ Ｐゴシック" pitchFamily="34" charset="-128"/>
              </a:rPr>
              <a:t>our </a:t>
            </a:r>
            <a:r>
              <a:rPr lang="en-US" sz="3600" b="1" i="1" kern="1200" dirty="0" smtClean="0">
                <a:latin typeface="Calibri" panose="020F0502020204030204" pitchFamily="34" charset="0"/>
                <a:ea typeface="ＭＳ Ｐゴシック" pitchFamily="34" charset="-128"/>
              </a:rPr>
              <a:t>own</a:t>
            </a:r>
            <a:r>
              <a:rPr lang="en-US" sz="3600" kern="1200" dirty="0" smtClean="0">
                <a:latin typeface="Calibri" panose="020F0502020204030204" pitchFamily="34" charset="0"/>
                <a:ea typeface="ＭＳ Ｐゴシック" pitchFamily="34" charset="-128"/>
              </a:rPr>
              <a:t> fault…!</a:t>
            </a:r>
            <a:endParaRPr lang="en-US" sz="3600" kern="1200" dirty="0">
              <a:latin typeface="Calibri" panose="020F0502020204030204" pitchFamily="34" charset="0"/>
              <a:ea typeface="ＭＳ Ｐゴシック" pitchFamily="34" charset="-128"/>
            </a:endParaRPr>
          </a:p>
        </p:txBody>
      </p:sp>
    </p:spTree>
    <p:extLst>
      <p:ext uri="{BB962C8B-B14F-4D97-AF65-F5344CB8AC3E}">
        <p14:creationId xmlns:p14="http://schemas.microsoft.com/office/powerpoint/2010/main" val="115211996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pic>
        <p:nvPicPr>
          <p:cNvPr id="1746" name="Shape 1746"/>
          <p:cNvPicPr preferRelativeResize="0"/>
          <p:nvPr/>
        </p:nvPicPr>
        <p:blipFill>
          <a:blip r:embed="rId3"/>
          <a:stretch>
            <a:fillRect/>
          </a:stretch>
        </p:blipFill>
        <p:spPr>
          <a:xfrm>
            <a:off x="0" y="115225"/>
            <a:ext cx="9143999" cy="6547075"/>
          </a:xfrm>
          <a:prstGeom prst="rect">
            <a:avLst/>
          </a:prstGeom>
        </p:spPr>
      </p:pic>
    </p:spTree>
  </p:cSld>
  <p:clrMapOvr>
    <a:masterClrMapping/>
  </p:clrMapOvr>
  <p:transition spd="slow">
    <p:cu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Shape 1751"/>
          <p:cNvSpPr txBox="1"/>
          <p:nvPr/>
        </p:nvSpPr>
        <p:spPr>
          <a:xfrm>
            <a:off x="604950" y="1691275"/>
            <a:ext cx="7934100" cy="4570499"/>
          </a:xfrm>
          <a:prstGeom prst="rect">
            <a:avLst/>
          </a:prstGeom>
        </p:spPr>
        <p:txBody>
          <a:bodyPr lIns="91425" tIns="91425" rIns="91425" bIns="91425" anchor="ctr" anchorCtr="0">
            <a:noAutofit/>
          </a:bodyPr>
          <a:lstStyle/>
          <a:p>
            <a:pPr lvl="0" rtl="0">
              <a:spcBef>
                <a:spcPts val="0"/>
              </a:spcBef>
              <a:buNone/>
            </a:pPr>
            <a:endParaRPr/>
          </a:p>
          <a:p>
            <a:pPr lvl="0" rtl="0">
              <a:spcBef>
                <a:spcPts val="0"/>
              </a:spcBef>
              <a:buNone/>
            </a:pPr>
            <a:r>
              <a:rPr lang="en" sz="3600" b="1"/>
              <a:t>Choose Your Challenges</a:t>
            </a:r>
          </a:p>
          <a:p>
            <a:pPr lvl="0" rtl="0">
              <a:lnSpc>
                <a:spcPct val="115000"/>
              </a:lnSpc>
              <a:spcBef>
                <a:spcPts val="0"/>
              </a:spcBef>
              <a:buNone/>
            </a:pPr>
            <a:endParaRPr sz="3600" b="1"/>
          </a:p>
          <a:p>
            <a:pPr lvl="0" rtl="0">
              <a:spcBef>
                <a:spcPts val="600"/>
              </a:spcBef>
              <a:buNone/>
            </a:pPr>
            <a:r>
              <a:rPr lang="en" sz="3000"/>
              <a:t>Pick a challenge from the worksheets and implement it.</a:t>
            </a:r>
          </a:p>
          <a:p>
            <a:pPr lvl="0" rtl="0">
              <a:lnSpc>
                <a:spcPct val="115000"/>
              </a:lnSpc>
              <a:spcBef>
                <a:spcPts val="0"/>
              </a:spcBef>
              <a:buNone/>
            </a:pPr>
            <a:endParaRPr sz="3000"/>
          </a:p>
        </p:txBody>
      </p:sp>
      <p:pic>
        <p:nvPicPr>
          <p:cNvPr id="1752" name="Shape 1752"/>
          <p:cNvPicPr preferRelativeResize="0"/>
          <p:nvPr/>
        </p:nvPicPr>
        <p:blipFill>
          <a:blip r:embed="rId3"/>
          <a:stretch>
            <a:fillRect/>
          </a:stretch>
        </p:blipFill>
        <p:spPr>
          <a:xfrm>
            <a:off x="5334000" y="0"/>
            <a:ext cx="3810000" cy="3810000"/>
          </a:xfrm>
          <a:prstGeom prst="rect">
            <a:avLst/>
          </a:prstGeom>
        </p:spPr>
      </p:pic>
    </p:spTree>
  </p:cSld>
  <p:clrMapOvr>
    <a:masterClrMapping/>
  </p:clrMapOvr>
  <p:transition spd="slow">
    <p:cu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Shape 1757"/>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r>
              <a:rPr lang="en"/>
              <a:t>Scratch: Ifs and Elses</a:t>
            </a:r>
          </a:p>
        </p:txBody>
      </p:sp>
    </p:spTree>
  </p:cSld>
  <p:clrMapOvr>
    <a:masterClrMapping/>
  </p:clrMapOvr>
  <p:transition spd="slow">
    <p:cut/>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Shape 176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If Block</a:t>
            </a:r>
          </a:p>
        </p:txBody>
      </p:sp>
      <p:sp>
        <p:nvSpPr>
          <p:cNvPr id="1763" name="Shape 176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
              <a:t>The "if" block can be found in the </a:t>
            </a:r>
            <a:r>
              <a:rPr lang="en" b="1" u="sng"/>
              <a:t>control</a:t>
            </a:r>
            <a:r>
              <a:rPr lang="en"/>
              <a:t> tab.</a:t>
            </a:r>
          </a:p>
          <a:p>
            <a:pPr lvl="0" rtl="0">
              <a:spcBef>
                <a:spcPts val="0"/>
              </a:spcBef>
              <a:buNone/>
            </a:pPr>
            <a:endParaRPr/>
          </a:p>
          <a:p>
            <a:pPr lvl="0" rtl="0">
              <a:spcBef>
                <a:spcPts val="0"/>
              </a:spcBef>
              <a:buNone/>
            </a:pPr>
            <a:r>
              <a:rPr lang="en"/>
              <a:t>The if block means, "</a:t>
            </a:r>
            <a:r>
              <a:rPr lang="en" b="1" u="sng"/>
              <a:t>IF</a:t>
            </a:r>
            <a:r>
              <a:rPr lang="en"/>
              <a:t> this happens, </a:t>
            </a:r>
            <a:r>
              <a:rPr lang="en" b="1" u="sng"/>
              <a:t>THEN</a:t>
            </a:r>
            <a:r>
              <a:rPr lang="en"/>
              <a:t> do this."</a:t>
            </a:r>
          </a:p>
          <a:p>
            <a:pPr lvl="0" rtl="0">
              <a:spcBef>
                <a:spcPts val="0"/>
              </a:spcBef>
              <a:buNone/>
            </a:pPr>
            <a:endParaRPr/>
          </a:p>
          <a:p>
            <a:pPr>
              <a:spcBef>
                <a:spcPts val="0"/>
              </a:spcBef>
              <a:buNone/>
            </a:pPr>
            <a:r>
              <a:rPr lang="en"/>
              <a:t>You can put blocks </a:t>
            </a:r>
            <a:r>
              <a:rPr lang="en" b="1" u="sng"/>
              <a:t>ON</a:t>
            </a:r>
            <a:r>
              <a:rPr lang="en"/>
              <a:t> the if block and </a:t>
            </a:r>
            <a:r>
              <a:rPr lang="en" b="1" u="sng"/>
              <a:t>IN</a:t>
            </a:r>
            <a:r>
              <a:rPr lang="en"/>
              <a:t> the if block.</a:t>
            </a:r>
          </a:p>
        </p:txBody>
      </p:sp>
      <p:pic>
        <p:nvPicPr>
          <p:cNvPr id="1764" name="Shape 1764"/>
          <p:cNvPicPr preferRelativeResize="0"/>
          <p:nvPr/>
        </p:nvPicPr>
        <p:blipFill>
          <a:blip r:embed="rId3"/>
          <a:stretch>
            <a:fillRect/>
          </a:stretch>
        </p:blipFill>
        <p:spPr>
          <a:xfrm>
            <a:off x="3931837" y="522525"/>
            <a:ext cx="3916780" cy="1405512"/>
          </a:xfrm>
          <a:prstGeom prst="rect">
            <a:avLst/>
          </a:prstGeom>
          <a:noFill/>
          <a:ln>
            <a:noFill/>
          </a:ln>
        </p:spPr>
      </p:pic>
    </p:spTree>
  </p:cSld>
  <p:clrMapOvr>
    <a:masterClrMapping/>
  </p:clrMapOvr>
  <p:transition spd="slow">
    <p:cut/>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Shape 176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Sensing Blocks</a:t>
            </a:r>
          </a:p>
        </p:txBody>
      </p:sp>
      <p:sp>
        <p:nvSpPr>
          <p:cNvPr id="1770" name="Shape 177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
              <a:t>Most of the blocks that fit ON the if block are </a:t>
            </a:r>
            <a:r>
              <a:rPr lang="en" b="1" u="sng"/>
              <a:t>sensing</a:t>
            </a:r>
            <a:r>
              <a:rPr lang="en"/>
              <a:t> blocks, which can be found in the sensing tab.</a:t>
            </a:r>
          </a:p>
          <a:p>
            <a:pPr lvl="0" rtl="0">
              <a:spcBef>
                <a:spcPts val="0"/>
              </a:spcBef>
              <a:buNone/>
            </a:pPr>
            <a:endParaRPr/>
          </a:p>
          <a:p>
            <a:pPr>
              <a:spcBef>
                <a:spcPts val="0"/>
              </a:spcBef>
              <a:buNone/>
            </a:pPr>
            <a:r>
              <a:rPr lang="en"/>
              <a:t>Different sensing blocks can detect if a </a:t>
            </a:r>
            <a:r>
              <a:rPr lang="en" b="1" u="sng"/>
              <a:t>key</a:t>
            </a:r>
            <a:r>
              <a:rPr lang="en"/>
              <a:t> is pressed, if the sprite is </a:t>
            </a:r>
            <a:r>
              <a:rPr lang="en" b="1" u="sng"/>
              <a:t>touching</a:t>
            </a:r>
            <a:r>
              <a:rPr lang="en"/>
              <a:t> something, or if the sprite moves to a certain </a:t>
            </a:r>
            <a:r>
              <a:rPr lang="en" b="1" u="sng"/>
              <a:t>position</a:t>
            </a:r>
            <a:r>
              <a:rPr lang="en"/>
              <a:t>.</a:t>
            </a:r>
          </a:p>
        </p:txBody>
      </p:sp>
      <p:pic>
        <p:nvPicPr>
          <p:cNvPr id="1771" name="Shape 1771"/>
          <p:cNvPicPr preferRelativeResize="0"/>
          <p:nvPr/>
        </p:nvPicPr>
        <p:blipFill>
          <a:blip r:embed="rId3"/>
          <a:stretch>
            <a:fillRect/>
          </a:stretch>
        </p:blipFill>
        <p:spPr>
          <a:xfrm>
            <a:off x="3654387" y="274637"/>
            <a:ext cx="5191888" cy="1618297"/>
          </a:xfrm>
          <a:prstGeom prst="rect">
            <a:avLst/>
          </a:prstGeom>
          <a:noFill/>
          <a:ln>
            <a:noFill/>
          </a:ln>
        </p:spPr>
      </p:pic>
    </p:spTree>
  </p:cSld>
  <p:clrMapOvr>
    <a:masterClrMapping/>
  </p:clrMapOvr>
  <p:transition spd="slow">
    <p:cut/>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Shape 177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Forever If</a:t>
            </a:r>
          </a:p>
        </p:txBody>
      </p:sp>
      <p:sp>
        <p:nvSpPr>
          <p:cNvPr id="1777" name="Shape 1777"/>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Usually, you don't want to just run the if block </a:t>
            </a:r>
            <a:r>
              <a:rPr lang="en" b="1" u="sng"/>
              <a:t>once</a:t>
            </a:r>
            <a:r>
              <a:rPr lang="en"/>
              <a:t>, you want it to </a:t>
            </a:r>
            <a:r>
              <a:rPr lang="en" b="1" u="sng"/>
              <a:t>always</a:t>
            </a:r>
            <a:r>
              <a:rPr lang="en"/>
              <a:t> be running.</a:t>
            </a:r>
          </a:p>
          <a:p>
            <a:pPr lvl="0" rtl="0">
              <a:spcBef>
                <a:spcPts val="0"/>
              </a:spcBef>
              <a:buNone/>
            </a:pPr>
            <a:endParaRPr/>
          </a:p>
          <a:p>
            <a:pPr>
              <a:spcBef>
                <a:spcPts val="0"/>
              </a:spcBef>
              <a:buNone/>
            </a:pPr>
            <a:r>
              <a:rPr lang="en"/>
              <a:t>To make it run forever you can either put it in a </a:t>
            </a:r>
            <a:r>
              <a:rPr lang="en" b="1" u="sng"/>
              <a:t>forever block</a:t>
            </a:r>
            <a:r>
              <a:rPr lang="en"/>
              <a:t> or use the </a:t>
            </a:r>
            <a:r>
              <a:rPr lang="en" b="1" u="sng"/>
              <a:t>forever if</a:t>
            </a:r>
            <a:r>
              <a:rPr lang="en"/>
              <a:t> block.</a:t>
            </a:r>
          </a:p>
        </p:txBody>
      </p:sp>
      <p:pic>
        <p:nvPicPr>
          <p:cNvPr id="1778" name="Shape 1778"/>
          <p:cNvPicPr preferRelativeResize="0"/>
          <p:nvPr/>
        </p:nvPicPr>
        <p:blipFill>
          <a:blip r:embed="rId3"/>
          <a:stretch>
            <a:fillRect/>
          </a:stretch>
        </p:blipFill>
        <p:spPr>
          <a:xfrm>
            <a:off x="-509587" y="1302387"/>
            <a:ext cx="10136743" cy="2240876"/>
          </a:xfrm>
          <a:prstGeom prst="rect">
            <a:avLst/>
          </a:prstGeom>
          <a:noFill/>
          <a:ln>
            <a:noFill/>
          </a:ln>
        </p:spPr>
      </p:pic>
    </p:spTree>
  </p:cSld>
  <p:clrMapOvr>
    <a:masterClrMapping/>
  </p:clrMapOvr>
  <p:transition spd="slow">
    <p:cut/>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Shape 1783"/>
          <p:cNvSpPr txBox="1">
            <a:spLocks noGrp="1"/>
          </p:cNvSpPr>
          <p:nvPr>
            <p:ph type="title"/>
          </p:nvPr>
        </p:nvSpPr>
        <p:spPr>
          <a:xfrm>
            <a:off x="2563750" y="274637"/>
            <a:ext cx="8229600" cy="1143000"/>
          </a:xfrm>
          <a:prstGeom prst="rect">
            <a:avLst/>
          </a:prstGeom>
        </p:spPr>
        <p:txBody>
          <a:bodyPr lIns="91425" tIns="91425" rIns="91425" bIns="91425" anchor="b" anchorCtr="0">
            <a:noAutofit/>
          </a:bodyPr>
          <a:lstStyle/>
          <a:p>
            <a:pPr>
              <a:spcBef>
                <a:spcPts val="0"/>
              </a:spcBef>
              <a:buNone/>
            </a:pPr>
            <a:r>
              <a:rPr lang="en"/>
              <a:t>Operators</a:t>
            </a:r>
          </a:p>
        </p:txBody>
      </p:sp>
      <p:sp>
        <p:nvSpPr>
          <p:cNvPr id="1784" name="Shape 1784"/>
          <p:cNvSpPr txBox="1">
            <a:spLocks noGrp="1"/>
          </p:cNvSpPr>
          <p:nvPr>
            <p:ph type="body" idx="1"/>
          </p:nvPr>
        </p:nvSpPr>
        <p:spPr>
          <a:xfrm>
            <a:off x="2641775" y="1631425"/>
            <a:ext cx="6008399" cy="4967700"/>
          </a:xfrm>
          <a:prstGeom prst="rect">
            <a:avLst/>
          </a:prstGeom>
        </p:spPr>
        <p:txBody>
          <a:bodyPr lIns="91425" tIns="91425" rIns="91425" bIns="91425" anchor="t" anchorCtr="0">
            <a:noAutofit/>
          </a:bodyPr>
          <a:lstStyle/>
          <a:p>
            <a:pPr lvl="0" rtl="0">
              <a:spcBef>
                <a:spcPts val="0"/>
              </a:spcBef>
              <a:buNone/>
            </a:pPr>
            <a:r>
              <a:rPr lang="en"/>
              <a:t>In Scratch, </a:t>
            </a:r>
            <a:r>
              <a:rPr lang="en" b="1" u="sng"/>
              <a:t>operators</a:t>
            </a:r>
            <a:r>
              <a:rPr lang="en"/>
              <a:t> let you </a:t>
            </a:r>
            <a:r>
              <a:rPr lang="en" b="1" u="sng"/>
              <a:t>connect</a:t>
            </a:r>
            <a:r>
              <a:rPr lang="en"/>
              <a:t> other ideas together.</a:t>
            </a:r>
          </a:p>
          <a:p>
            <a:pPr lvl="0" rtl="0">
              <a:spcBef>
                <a:spcPts val="0"/>
              </a:spcBef>
              <a:buNone/>
            </a:pPr>
            <a:endParaRPr/>
          </a:p>
          <a:p>
            <a:pPr>
              <a:spcBef>
                <a:spcPts val="0"/>
              </a:spcBef>
              <a:buNone/>
            </a:pPr>
            <a:r>
              <a:rPr lang="en"/>
              <a:t>Many of these operators do things you have seen in </a:t>
            </a:r>
            <a:r>
              <a:rPr lang="en" b="1" u="sng"/>
              <a:t>math</a:t>
            </a:r>
            <a:r>
              <a:rPr lang="en"/>
              <a:t>.</a:t>
            </a:r>
          </a:p>
        </p:txBody>
      </p:sp>
      <p:pic>
        <p:nvPicPr>
          <p:cNvPr id="1785" name="Shape 1785"/>
          <p:cNvPicPr preferRelativeResize="0"/>
          <p:nvPr/>
        </p:nvPicPr>
        <p:blipFill>
          <a:blip r:embed="rId3"/>
          <a:stretch>
            <a:fillRect/>
          </a:stretch>
        </p:blipFill>
        <p:spPr>
          <a:xfrm>
            <a:off x="0" y="0"/>
            <a:ext cx="2457976" cy="6871376"/>
          </a:xfrm>
          <a:prstGeom prst="rect">
            <a:avLst/>
          </a:prstGeom>
          <a:noFill/>
          <a:ln>
            <a:noFill/>
          </a:ln>
        </p:spPr>
      </p:pic>
    </p:spTree>
  </p:cSld>
  <p:clrMapOvr>
    <a:masterClrMapping/>
  </p:clrMapOvr>
  <p:transition spd="slow">
    <p:cut/>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Shape 1790"/>
          <p:cNvSpPr txBox="1">
            <a:spLocks noGrp="1"/>
          </p:cNvSpPr>
          <p:nvPr>
            <p:ph type="title"/>
          </p:nvPr>
        </p:nvSpPr>
        <p:spPr>
          <a:xfrm>
            <a:off x="457199" y="124237"/>
            <a:ext cx="8229600" cy="1143000"/>
          </a:xfrm>
          <a:prstGeom prst="rect">
            <a:avLst/>
          </a:prstGeom>
        </p:spPr>
        <p:txBody>
          <a:bodyPr lIns="91425" tIns="91425" rIns="91425" bIns="91425" anchor="b" anchorCtr="0">
            <a:noAutofit/>
          </a:bodyPr>
          <a:lstStyle/>
          <a:p>
            <a:pPr>
              <a:spcBef>
                <a:spcPts val="0"/>
              </a:spcBef>
              <a:buNone/>
            </a:pPr>
            <a:r>
              <a:rPr lang="en"/>
              <a:t>Common Operators</a:t>
            </a:r>
          </a:p>
        </p:txBody>
      </p:sp>
      <p:sp>
        <p:nvSpPr>
          <p:cNvPr id="1791" name="Shape 1791"/>
          <p:cNvSpPr txBox="1">
            <a:spLocks noGrp="1"/>
          </p:cNvSpPr>
          <p:nvPr>
            <p:ph type="body" idx="1"/>
          </p:nvPr>
        </p:nvSpPr>
        <p:spPr>
          <a:xfrm>
            <a:off x="457200" y="1417637"/>
            <a:ext cx="8229600" cy="4967700"/>
          </a:xfrm>
          <a:prstGeom prst="rect">
            <a:avLst/>
          </a:prstGeom>
        </p:spPr>
        <p:txBody>
          <a:bodyPr lIns="91425" tIns="91425" rIns="91425" bIns="91425" anchor="t" anchorCtr="0">
            <a:noAutofit/>
          </a:bodyPr>
          <a:lstStyle/>
          <a:p>
            <a:pPr lvl="0" rtl="0">
              <a:spcBef>
                <a:spcPts val="0"/>
              </a:spcBef>
              <a:buNone/>
            </a:pPr>
            <a:r>
              <a:rPr lang="en"/>
              <a:t>Some operators let you </a:t>
            </a:r>
            <a:r>
              <a:rPr lang="en" b="1" u="sng"/>
              <a:t>compare</a:t>
            </a:r>
            <a:r>
              <a:rPr lang="en"/>
              <a:t> values (like numbers).</a:t>
            </a: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Other operators let you </a:t>
            </a:r>
            <a:r>
              <a:rPr lang="en" b="1" u="sng"/>
              <a:t>combine</a:t>
            </a:r>
            <a:r>
              <a:rPr lang="en"/>
              <a:t> other blocks.</a:t>
            </a:r>
          </a:p>
        </p:txBody>
      </p:sp>
      <p:pic>
        <p:nvPicPr>
          <p:cNvPr id="1792" name="Shape 1792"/>
          <p:cNvPicPr preferRelativeResize="0"/>
          <p:nvPr/>
        </p:nvPicPr>
        <p:blipFill>
          <a:blip r:embed="rId3"/>
          <a:stretch>
            <a:fillRect/>
          </a:stretch>
        </p:blipFill>
        <p:spPr>
          <a:xfrm>
            <a:off x="2296135" y="2100262"/>
            <a:ext cx="5942420" cy="1944468"/>
          </a:xfrm>
          <a:prstGeom prst="rect">
            <a:avLst/>
          </a:prstGeom>
          <a:noFill/>
          <a:ln>
            <a:noFill/>
          </a:ln>
        </p:spPr>
      </p:pic>
      <p:pic>
        <p:nvPicPr>
          <p:cNvPr id="1793" name="Shape 1793"/>
          <p:cNvPicPr preferRelativeResize="0"/>
          <p:nvPr/>
        </p:nvPicPr>
        <p:blipFill>
          <a:blip r:embed="rId4"/>
          <a:stretch>
            <a:fillRect/>
          </a:stretch>
        </p:blipFill>
        <p:spPr>
          <a:xfrm>
            <a:off x="1892350" y="4677425"/>
            <a:ext cx="5962650" cy="1800225"/>
          </a:xfrm>
          <a:prstGeom prst="rect">
            <a:avLst/>
          </a:prstGeom>
          <a:noFill/>
          <a:ln>
            <a:noFill/>
          </a:ln>
        </p:spPr>
      </p:pic>
    </p:spTree>
  </p:cSld>
  <p:clrMapOvr>
    <a:masterClrMapping/>
  </p:clrMapOvr>
  <p:transition spd="slow">
    <p:cut/>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Shape 1798"/>
          <p:cNvSpPr txBox="1">
            <a:spLocks noGrp="1"/>
          </p:cNvSpPr>
          <p:nvPr>
            <p:ph type="title"/>
          </p:nvPr>
        </p:nvSpPr>
        <p:spPr>
          <a:xfrm>
            <a:off x="457199" y="650612"/>
            <a:ext cx="8229600" cy="1143000"/>
          </a:xfrm>
          <a:prstGeom prst="rect">
            <a:avLst/>
          </a:prstGeom>
        </p:spPr>
        <p:txBody>
          <a:bodyPr lIns="91425" tIns="91425" rIns="91425" bIns="91425" anchor="b" anchorCtr="0">
            <a:noAutofit/>
          </a:bodyPr>
          <a:lstStyle/>
          <a:p>
            <a:pPr>
              <a:spcBef>
                <a:spcPts val="0"/>
              </a:spcBef>
              <a:buNone/>
            </a:pPr>
            <a:r>
              <a:rPr lang="en"/>
              <a:t>Will the sprite say "Hello!" when you run this script?</a:t>
            </a:r>
          </a:p>
        </p:txBody>
      </p:sp>
      <p:pic>
        <p:nvPicPr>
          <p:cNvPr id="1799" name="Shape 1799"/>
          <p:cNvPicPr preferRelativeResize="0"/>
          <p:nvPr/>
        </p:nvPicPr>
        <p:blipFill>
          <a:blip r:embed="rId3"/>
          <a:stretch>
            <a:fillRect/>
          </a:stretch>
        </p:blipFill>
        <p:spPr>
          <a:xfrm>
            <a:off x="1781175" y="2166050"/>
            <a:ext cx="5581650" cy="4038600"/>
          </a:xfrm>
          <a:prstGeom prst="rect">
            <a:avLst/>
          </a:prstGeom>
          <a:noFill/>
          <a:ln>
            <a:noFill/>
          </a:ln>
        </p:spPr>
      </p:pic>
    </p:spTree>
  </p:cSld>
  <p:clrMapOvr>
    <a:masterClrMapping/>
  </p:clrMapOvr>
  <p:transition spd="slow">
    <p:cut/>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Shape 1804"/>
          <p:cNvSpPr txBox="1">
            <a:spLocks noGrp="1"/>
          </p:cNvSpPr>
          <p:nvPr>
            <p:ph type="title"/>
          </p:nvPr>
        </p:nvSpPr>
        <p:spPr>
          <a:xfrm>
            <a:off x="457199" y="680687"/>
            <a:ext cx="8229600" cy="1143000"/>
          </a:xfrm>
          <a:prstGeom prst="rect">
            <a:avLst/>
          </a:prstGeom>
        </p:spPr>
        <p:txBody>
          <a:bodyPr lIns="91425" tIns="91425" rIns="91425" bIns="91425" anchor="b" anchorCtr="0">
            <a:noAutofit/>
          </a:bodyPr>
          <a:lstStyle/>
          <a:p>
            <a:pPr>
              <a:spcBef>
                <a:spcPts val="0"/>
              </a:spcBef>
              <a:buNone/>
            </a:pPr>
            <a:r>
              <a:rPr lang="en"/>
              <a:t>What will the variable "X" be after you run this script?</a:t>
            </a:r>
          </a:p>
        </p:txBody>
      </p:sp>
      <p:pic>
        <p:nvPicPr>
          <p:cNvPr id="1805" name="Shape 1805"/>
          <p:cNvPicPr preferRelativeResize="0"/>
          <p:nvPr/>
        </p:nvPicPr>
        <p:blipFill>
          <a:blip r:embed="rId3"/>
          <a:stretch>
            <a:fillRect/>
          </a:stretch>
        </p:blipFill>
        <p:spPr>
          <a:xfrm>
            <a:off x="1899975" y="2283825"/>
            <a:ext cx="5524500" cy="360045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7848600" y="315912"/>
            <a:ext cx="752122" cy="369888"/>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kern="1200" smtClean="0">
              <a:latin typeface="Arial" charset="0"/>
              <a:ea typeface="ＭＳ Ｐゴシック" pitchFamily="1" charset="-128"/>
            </a:endParaRPr>
          </a:p>
        </p:txBody>
      </p:sp>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990600"/>
            <a:ext cx="413702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2"/>
          <p:cNvSpPr txBox="1">
            <a:spLocks noChangeArrowheads="1"/>
          </p:cNvSpPr>
          <p:nvPr/>
        </p:nvSpPr>
        <p:spPr bwMode="auto">
          <a:xfrm>
            <a:off x="239713" y="174625"/>
            <a:ext cx="1208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i="1" kern="1200">
                <a:solidFill>
                  <a:srgbClr val="000000"/>
                </a:solidFill>
                <a:latin typeface="Cambria" pitchFamily="18" charset="0"/>
              </a:rPr>
              <a:t>Quiz</a:t>
            </a:r>
            <a:endParaRPr lang="en-US" altLang="en-US" sz="3200" b="1" i="1" kern="1200">
              <a:solidFill>
                <a:srgbClr val="C00000"/>
              </a:solidFill>
              <a:latin typeface="Cambria" pitchFamily="18" charset="0"/>
            </a:endParaRPr>
          </a:p>
        </p:txBody>
      </p:sp>
      <p:sp>
        <p:nvSpPr>
          <p:cNvPr id="46084" name="Text Box 2"/>
          <p:cNvSpPr txBox="1">
            <a:spLocks noChangeArrowheads="1"/>
          </p:cNvSpPr>
          <p:nvPr/>
        </p:nvSpPr>
        <p:spPr bwMode="auto">
          <a:xfrm>
            <a:off x="1447800" y="315912"/>
            <a:ext cx="731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1800" i="1" kern="1200" dirty="0">
                <a:solidFill>
                  <a:srgbClr val="000000"/>
                </a:solidFill>
                <a:latin typeface="Cambria" pitchFamily="18" charset="0"/>
              </a:rPr>
              <a:t>Illusions?  What </a:t>
            </a:r>
            <a:r>
              <a:rPr lang="en-US" altLang="en-US" sz="1800" b="1" i="1" u="sng" kern="1200" dirty="0" smtClean="0">
                <a:solidFill>
                  <a:srgbClr val="000000"/>
                </a:solidFill>
                <a:latin typeface="Cambria" pitchFamily="18" charset="0"/>
              </a:rPr>
              <a:t>algorithms</a:t>
            </a:r>
            <a:r>
              <a:rPr lang="en-US" altLang="en-US" sz="1800" i="1" kern="1200" dirty="0" smtClean="0">
                <a:solidFill>
                  <a:srgbClr val="000000"/>
                </a:solidFill>
                <a:latin typeface="Cambria" pitchFamily="18" charset="0"/>
              </a:rPr>
              <a:t> </a:t>
            </a:r>
            <a:r>
              <a:rPr lang="en-US" altLang="en-US" sz="1800" i="1" kern="1200" dirty="0">
                <a:solidFill>
                  <a:srgbClr val="000000"/>
                </a:solidFill>
                <a:latin typeface="Cambria" pitchFamily="18" charset="0"/>
              </a:rPr>
              <a:t>is your brain doing to cause them</a:t>
            </a:r>
            <a:r>
              <a:rPr lang="en-US" altLang="en-US" sz="1800" i="1" kern="1200" dirty="0" smtClean="0">
                <a:solidFill>
                  <a:srgbClr val="000000"/>
                </a:solidFill>
                <a:latin typeface="Cambria" pitchFamily="18" charset="0"/>
              </a:rPr>
              <a:t>?    </a:t>
            </a:r>
            <a:r>
              <a:rPr lang="en-US" altLang="en-US" sz="1800" b="1" i="1" kern="1200" dirty="0" smtClean="0">
                <a:solidFill>
                  <a:srgbClr val="000000"/>
                </a:solidFill>
                <a:latin typeface="Cambria" pitchFamily="18" charset="0"/>
              </a:rPr>
              <a:t>Why?</a:t>
            </a:r>
            <a:endParaRPr lang="en-US" altLang="en-US" sz="1800" b="1" i="1" kern="1200" dirty="0">
              <a:solidFill>
                <a:srgbClr val="C00000"/>
              </a:solidFill>
              <a:latin typeface="Cambria" pitchFamily="18" charset="0"/>
            </a:endParaRPr>
          </a:p>
        </p:txBody>
      </p:sp>
      <p:pic>
        <p:nvPicPr>
          <p:cNvPr id="4608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4495800"/>
            <a:ext cx="41084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95400"/>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0"/>
          <p:cNvPicPr>
            <a:picLocks noChangeAspect="1"/>
          </p:cNvPicPr>
          <p:nvPr/>
        </p:nvPicPr>
        <p:blipFill>
          <a:blip r:embed="rId5">
            <a:extLst>
              <a:ext uri="{28A0092B-C50C-407E-A947-70E740481C1C}">
                <a14:useLocalDpi xmlns:a14="http://schemas.microsoft.com/office/drawing/2010/main" val="0"/>
              </a:ext>
            </a:extLst>
          </a:blip>
          <a:srcRect l="2921" t="3694" r="1645" b="3963"/>
          <a:stretch>
            <a:fillRect/>
          </a:stretch>
        </p:blipFill>
        <p:spPr bwMode="auto">
          <a:xfrm>
            <a:off x="469900" y="3979863"/>
            <a:ext cx="3449638"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021689" y="6508044"/>
            <a:ext cx="1676400" cy="230832"/>
          </a:xfrm>
          <a:prstGeom prst="rect">
            <a:avLst/>
          </a:prstGeom>
          <a:noFill/>
        </p:spPr>
        <p:txBody>
          <a:bodyPr wrap="square" rtlCol="0">
            <a:spAutoFit/>
          </a:bodyPr>
          <a:lstStyle/>
          <a:p>
            <a:pPr algn="r" fontAlgn="base">
              <a:spcBef>
                <a:spcPct val="0"/>
              </a:spcBef>
              <a:spcAft>
                <a:spcPct val="0"/>
              </a:spcAft>
            </a:pPr>
            <a:r>
              <a:rPr lang="en-US" sz="900" kern="1200" dirty="0" smtClean="0">
                <a:latin typeface="Calibri" panose="020F0502020204030204" pitchFamily="34" charset="0"/>
                <a:ea typeface="ＭＳ Ｐゴシック" pitchFamily="34" charset="-128"/>
              </a:rPr>
              <a:t>two segments</a:t>
            </a:r>
            <a:endParaRPr lang="en-US" sz="900" kern="1200" dirty="0">
              <a:latin typeface="Calibri" panose="020F0502020204030204" pitchFamily="34" charset="0"/>
              <a:ea typeface="ＭＳ Ｐゴシック" pitchFamily="34" charset="-128"/>
            </a:endParaRPr>
          </a:p>
        </p:txBody>
      </p:sp>
      <p:sp>
        <p:nvSpPr>
          <p:cNvPr id="10" name="TextBox 9"/>
          <p:cNvSpPr txBox="1"/>
          <p:nvPr/>
        </p:nvSpPr>
        <p:spPr>
          <a:xfrm>
            <a:off x="7120467" y="3749031"/>
            <a:ext cx="1676400" cy="230832"/>
          </a:xfrm>
          <a:prstGeom prst="rect">
            <a:avLst/>
          </a:prstGeom>
          <a:noFill/>
        </p:spPr>
        <p:txBody>
          <a:bodyPr wrap="square" rtlCol="0">
            <a:spAutoFit/>
          </a:bodyPr>
          <a:lstStyle/>
          <a:p>
            <a:pPr algn="r" fontAlgn="base">
              <a:spcBef>
                <a:spcPct val="0"/>
              </a:spcBef>
              <a:spcAft>
                <a:spcPct val="0"/>
              </a:spcAft>
            </a:pPr>
            <a:r>
              <a:rPr lang="en-US" sz="900" kern="1200" dirty="0" smtClean="0">
                <a:latin typeface="Calibri" panose="020F0502020204030204" pitchFamily="34" charset="0"/>
                <a:ea typeface="ＭＳ Ｐゴシック" pitchFamily="34" charset="-128"/>
              </a:rPr>
              <a:t>two towers</a:t>
            </a:r>
            <a:endParaRPr lang="en-US" sz="900" kern="1200" dirty="0">
              <a:latin typeface="Calibri" panose="020F0502020204030204" pitchFamily="34" charset="0"/>
              <a:ea typeface="ＭＳ Ｐゴシック" pitchFamily="34" charset="-128"/>
            </a:endParaRPr>
          </a:p>
        </p:txBody>
      </p:sp>
      <p:sp>
        <p:nvSpPr>
          <p:cNvPr id="11" name="TextBox 10"/>
          <p:cNvSpPr txBox="1"/>
          <p:nvPr/>
        </p:nvSpPr>
        <p:spPr>
          <a:xfrm>
            <a:off x="457200" y="6477000"/>
            <a:ext cx="1676400" cy="230832"/>
          </a:xfrm>
          <a:prstGeom prst="rect">
            <a:avLst/>
          </a:prstGeom>
          <a:noFill/>
        </p:spPr>
        <p:txBody>
          <a:bodyPr wrap="square" rtlCol="0">
            <a:spAutoFit/>
          </a:bodyPr>
          <a:lstStyle/>
          <a:p>
            <a:pPr fontAlgn="base">
              <a:spcBef>
                <a:spcPct val="0"/>
              </a:spcBef>
              <a:spcAft>
                <a:spcPct val="0"/>
              </a:spcAft>
            </a:pPr>
            <a:r>
              <a:rPr lang="en-US" sz="900" kern="1200" dirty="0" smtClean="0">
                <a:latin typeface="Calibri" panose="020F0502020204030204" pitchFamily="34" charset="0"/>
                <a:ea typeface="ＭＳ Ｐゴシック" pitchFamily="34" charset="-128"/>
              </a:rPr>
              <a:t>two tables</a:t>
            </a:r>
            <a:endParaRPr lang="en-US" sz="900" kern="1200" dirty="0">
              <a:latin typeface="Calibri" panose="020F0502020204030204" pitchFamily="34" charset="0"/>
              <a:ea typeface="ＭＳ Ｐゴシック" pitchFamily="34" charset="-128"/>
            </a:endParaRPr>
          </a:p>
        </p:txBody>
      </p:sp>
      <p:sp>
        <p:nvSpPr>
          <p:cNvPr id="12" name="TextBox 11"/>
          <p:cNvSpPr txBox="1"/>
          <p:nvPr/>
        </p:nvSpPr>
        <p:spPr>
          <a:xfrm>
            <a:off x="541866" y="3429000"/>
            <a:ext cx="1676400" cy="230832"/>
          </a:xfrm>
          <a:prstGeom prst="rect">
            <a:avLst/>
          </a:prstGeom>
          <a:noFill/>
        </p:spPr>
        <p:txBody>
          <a:bodyPr wrap="square" rtlCol="0">
            <a:spAutoFit/>
          </a:bodyPr>
          <a:lstStyle/>
          <a:p>
            <a:pPr fontAlgn="base">
              <a:spcBef>
                <a:spcPct val="0"/>
              </a:spcBef>
              <a:spcAft>
                <a:spcPct val="0"/>
              </a:spcAft>
            </a:pPr>
            <a:r>
              <a:rPr lang="en-US" sz="900" kern="1200" dirty="0" smtClean="0">
                <a:latin typeface="Calibri" panose="020F0502020204030204" pitchFamily="34" charset="0"/>
                <a:ea typeface="ＭＳ Ｐゴシック" pitchFamily="34" charset="-128"/>
              </a:rPr>
              <a:t>two tones</a:t>
            </a:r>
            <a:endParaRPr lang="en-US" sz="900" kern="1200" dirty="0">
              <a:latin typeface="Calibri" panose="020F0502020204030204" pitchFamily="34" charset="0"/>
              <a:ea typeface="ＭＳ Ｐゴシック" pitchFamily="34" charset="-128"/>
            </a:endParaRPr>
          </a:p>
        </p:txBody>
      </p:sp>
      <mc:AlternateContent xmlns:mc="http://schemas.openxmlformats.org/markup-compatibility/2006">
        <mc:Choice xmlns:p14="http://schemas.microsoft.com/office/powerpoint/2010/main" Requires="p14">
          <p:contentPart p14:bwMode="auto" r:id="rId6">
            <p14:nvContentPartPr>
              <p14:cNvPr id="5" name="Ink 4"/>
              <p14:cNvContentPartPr/>
              <p14:nvPr/>
            </p14:nvContentPartPr>
            <p14:xfrm>
              <a:off x="839520" y="4491720"/>
              <a:ext cx="7001280" cy="786240"/>
            </p14:xfrm>
          </p:contentPart>
        </mc:Choice>
        <mc:Fallback>
          <p:pic>
            <p:nvPicPr>
              <p:cNvPr id="5" name="Ink 4"/>
              <p:cNvPicPr/>
              <p:nvPr/>
            </p:nvPicPr>
            <p:blipFill>
              <a:blip r:embed="rId7"/>
              <a:stretch>
                <a:fillRect/>
              </a:stretch>
            </p:blipFill>
            <p:spPr>
              <a:xfrm>
                <a:off x="830160" y="4482360"/>
                <a:ext cx="7020000" cy="804960"/>
              </a:xfrm>
              <a:prstGeom prst="rect">
                <a:avLst/>
              </a:prstGeom>
            </p:spPr>
          </p:pic>
        </mc:Fallback>
      </mc:AlternateContent>
    </p:spTree>
    <p:extLst>
      <p:ext uri="{BB962C8B-B14F-4D97-AF65-F5344CB8AC3E}">
        <p14:creationId xmlns:p14="http://schemas.microsoft.com/office/powerpoint/2010/main" val="289775773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Shape 181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Predict and Test</a:t>
            </a:r>
          </a:p>
        </p:txBody>
      </p:sp>
      <p:sp>
        <p:nvSpPr>
          <p:cNvPr id="1811" name="Shape 1811"/>
          <p:cNvSpPr txBox="1">
            <a:spLocks noGrp="1"/>
          </p:cNvSpPr>
          <p:nvPr>
            <p:ph type="body" idx="1"/>
          </p:nvPr>
        </p:nvSpPr>
        <p:spPr>
          <a:xfrm>
            <a:off x="457200" y="2416600"/>
            <a:ext cx="8229600" cy="4245900"/>
          </a:xfrm>
          <a:prstGeom prst="rect">
            <a:avLst/>
          </a:prstGeom>
        </p:spPr>
        <p:txBody>
          <a:bodyPr lIns="91425" tIns="91425" rIns="91425" bIns="91425" anchor="t" anchorCtr="0">
            <a:noAutofit/>
          </a:bodyPr>
          <a:lstStyle/>
          <a:p>
            <a:pPr>
              <a:spcBef>
                <a:spcPts val="0"/>
              </a:spcBef>
              <a:buNone/>
            </a:pPr>
            <a:r>
              <a:rPr lang="en"/>
              <a:t>To get comfortable with operators, partner with the person sitting next to you and go through the worksheet.</a:t>
            </a:r>
          </a:p>
        </p:txBody>
      </p:sp>
      <p:pic>
        <p:nvPicPr>
          <p:cNvPr id="1812" name="Shape 1812"/>
          <p:cNvPicPr preferRelativeResize="0"/>
          <p:nvPr/>
        </p:nvPicPr>
        <p:blipFill>
          <a:blip r:embed="rId3"/>
          <a:stretch>
            <a:fillRect/>
          </a:stretch>
        </p:blipFill>
        <p:spPr>
          <a:xfrm>
            <a:off x="5664025" y="-586675"/>
            <a:ext cx="3810000" cy="3810000"/>
          </a:xfrm>
          <a:prstGeom prst="rect">
            <a:avLst/>
          </a:prstGeom>
          <a:noFill/>
          <a:ln>
            <a:noFill/>
          </a:ln>
        </p:spPr>
      </p:pic>
    </p:spTree>
  </p:cSld>
  <p:clrMapOvr>
    <a:masterClrMapping/>
  </p:clrMapOvr>
  <p:transition spd="slow">
    <p:cu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pic>
        <p:nvPicPr>
          <p:cNvPr id="1817" name="Shape 1817"/>
          <p:cNvPicPr preferRelativeResize="0"/>
          <p:nvPr/>
        </p:nvPicPr>
        <p:blipFill>
          <a:blip r:embed="rId3"/>
          <a:stretch>
            <a:fillRect/>
          </a:stretch>
        </p:blipFill>
        <p:spPr>
          <a:xfrm>
            <a:off x="0" y="319650"/>
            <a:ext cx="9143999" cy="5612200"/>
          </a:xfrm>
          <a:prstGeom prst="rect">
            <a:avLst/>
          </a:prstGeom>
        </p:spPr>
      </p:pic>
    </p:spTree>
  </p:cSld>
  <p:clrMapOvr>
    <a:masterClrMapping/>
  </p:clrMapOvr>
  <p:transition spd="slow">
    <p:cut/>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Shape 1822"/>
          <p:cNvPicPr preferRelativeResize="0"/>
          <p:nvPr/>
        </p:nvPicPr>
        <p:blipFill>
          <a:blip r:embed="rId3"/>
          <a:stretch>
            <a:fillRect/>
          </a:stretch>
        </p:blipFill>
        <p:spPr>
          <a:xfrm>
            <a:off x="0" y="152400"/>
            <a:ext cx="9143999" cy="6177549"/>
          </a:xfrm>
          <a:prstGeom prst="rect">
            <a:avLst/>
          </a:prstGeom>
        </p:spPr>
      </p:pic>
    </p:spTree>
  </p:cSld>
  <p:clrMapOvr>
    <a:masterClrMapping/>
  </p:clrMapOvr>
  <p:transition spd="slow">
    <p:cu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pic>
        <p:nvPicPr>
          <p:cNvPr id="1827" name="Shape 1827"/>
          <p:cNvPicPr preferRelativeResize="0"/>
          <p:nvPr/>
        </p:nvPicPr>
        <p:blipFill>
          <a:blip r:embed="rId3"/>
          <a:stretch>
            <a:fillRect/>
          </a:stretch>
        </p:blipFill>
        <p:spPr>
          <a:xfrm>
            <a:off x="0" y="1063075"/>
            <a:ext cx="9144000" cy="4274950"/>
          </a:xfrm>
          <a:prstGeom prst="rect">
            <a:avLst/>
          </a:prstGeom>
        </p:spPr>
      </p:pic>
    </p:spTree>
  </p:cSld>
  <p:clrMapOvr>
    <a:masterClrMapping/>
  </p:clrMapOvr>
  <p:transition spd="slow">
    <p:cu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pic>
        <p:nvPicPr>
          <p:cNvPr id="1832" name="Shape 1832"/>
          <p:cNvPicPr preferRelativeResize="0"/>
          <p:nvPr/>
        </p:nvPicPr>
        <p:blipFill>
          <a:blip r:embed="rId3"/>
          <a:stretch>
            <a:fillRect/>
          </a:stretch>
        </p:blipFill>
        <p:spPr>
          <a:xfrm>
            <a:off x="12700" y="889000"/>
            <a:ext cx="9118599" cy="5080000"/>
          </a:xfrm>
          <a:prstGeom prst="rect">
            <a:avLst/>
          </a:prstGeom>
        </p:spPr>
      </p:pic>
    </p:spTree>
  </p:cSld>
  <p:clrMapOvr>
    <a:masterClrMapping/>
  </p:clrMapOvr>
  <p:transition spd="slow">
    <p:cut/>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pic>
        <p:nvPicPr>
          <p:cNvPr id="1837" name="Shape 1837"/>
          <p:cNvPicPr preferRelativeResize="0"/>
          <p:nvPr/>
        </p:nvPicPr>
        <p:blipFill>
          <a:blip r:embed="rId3"/>
          <a:stretch>
            <a:fillRect/>
          </a:stretch>
        </p:blipFill>
        <p:spPr>
          <a:xfrm>
            <a:off x="25400" y="356850"/>
            <a:ext cx="9093198" cy="5016500"/>
          </a:xfrm>
          <a:prstGeom prst="rect">
            <a:avLst/>
          </a:prstGeom>
        </p:spPr>
      </p:pic>
    </p:spTree>
  </p:cSld>
  <p:clrMapOvr>
    <a:masterClrMapping/>
  </p:clrMapOvr>
  <p:transition spd="slow">
    <p:cu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Shape 1842"/>
          <p:cNvSpPr txBox="1">
            <a:spLocks noGrp="1"/>
          </p:cNvSpPr>
          <p:nvPr>
            <p:ph type="title"/>
          </p:nvPr>
        </p:nvSpPr>
        <p:spPr>
          <a:xfrm>
            <a:off x="457200" y="199437"/>
            <a:ext cx="8229600" cy="1143000"/>
          </a:xfrm>
          <a:prstGeom prst="rect">
            <a:avLst/>
          </a:prstGeom>
        </p:spPr>
        <p:txBody>
          <a:bodyPr lIns="91425" tIns="91425" rIns="91425" bIns="91425" anchor="b" anchorCtr="0">
            <a:noAutofit/>
          </a:bodyPr>
          <a:lstStyle/>
          <a:p>
            <a:pPr lvl="0" rtl="0">
              <a:spcBef>
                <a:spcPts val="0"/>
              </a:spcBef>
              <a:buNone/>
            </a:pPr>
            <a:r>
              <a:rPr lang="en"/>
              <a:t>Broadcast Block</a:t>
            </a:r>
          </a:p>
        </p:txBody>
      </p:sp>
      <p:sp>
        <p:nvSpPr>
          <p:cNvPr id="1843" name="Shape 1843"/>
          <p:cNvSpPr txBox="1">
            <a:spLocks noGrp="1"/>
          </p:cNvSpPr>
          <p:nvPr>
            <p:ph type="body" idx="1"/>
          </p:nvPr>
        </p:nvSpPr>
        <p:spPr>
          <a:xfrm>
            <a:off x="457199" y="1494925"/>
            <a:ext cx="8229600" cy="4967700"/>
          </a:xfrm>
          <a:prstGeom prst="rect">
            <a:avLst/>
          </a:prstGeom>
        </p:spPr>
        <p:txBody>
          <a:bodyPr lIns="91425" tIns="91425" rIns="91425" bIns="91425" anchor="t" anchorCtr="0">
            <a:noAutofit/>
          </a:bodyPr>
          <a:lstStyle/>
          <a:p>
            <a:pPr lvl="0" rtl="0">
              <a:spcBef>
                <a:spcPts val="0"/>
              </a:spcBef>
              <a:buNone/>
            </a:pPr>
            <a:r>
              <a:rPr lang="en"/>
              <a:t>The </a:t>
            </a:r>
            <a:r>
              <a:rPr lang="en" b="1" u="sng"/>
              <a:t>broadcast</a:t>
            </a:r>
            <a:r>
              <a:rPr lang="en" u="sng"/>
              <a:t> </a:t>
            </a:r>
            <a:r>
              <a:rPr lang="en"/>
              <a:t>block has a sprite send a </a:t>
            </a:r>
            <a:r>
              <a:rPr lang="en" b="1" u="sng"/>
              <a:t>signal</a:t>
            </a:r>
            <a:r>
              <a:rPr lang="en"/>
              <a:t>.</a:t>
            </a:r>
          </a:p>
          <a:p>
            <a:pPr lvl="0" rtl="0">
              <a:spcBef>
                <a:spcPts val="0"/>
              </a:spcBef>
              <a:buNone/>
            </a:pPr>
            <a:endParaRPr/>
          </a:p>
          <a:p>
            <a:pPr lvl="0" rtl="0">
              <a:spcBef>
                <a:spcPts val="0"/>
              </a:spcBef>
              <a:buNone/>
            </a:pPr>
            <a:r>
              <a:rPr lang="en"/>
              <a:t>You have to give each signal a </a:t>
            </a:r>
            <a:r>
              <a:rPr lang="en" b="1" u="sng"/>
              <a:t>name</a:t>
            </a:r>
            <a:r>
              <a:rPr lang="en"/>
              <a:t>.</a:t>
            </a:r>
          </a:p>
          <a:p>
            <a:pPr lvl="0" rtl="0">
              <a:spcBef>
                <a:spcPts val="0"/>
              </a:spcBef>
              <a:buNone/>
            </a:pPr>
            <a:endParaRPr/>
          </a:p>
          <a:p>
            <a:pPr lvl="0" rtl="0">
              <a:spcBef>
                <a:spcPts val="0"/>
              </a:spcBef>
              <a:buNone/>
            </a:pPr>
            <a:r>
              <a:rPr lang="en"/>
              <a:t>When another sprite </a:t>
            </a:r>
            <a:r>
              <a:rPr lang="en" b="1" u="sng"/>
              <a:t>hears</a:t>
            </a:r>
            <a:r>
              <a:rPr lang="en"/>
              <a:t> that signal, it can start running a </a:t>
            </a:r>
            <a:r>
              <a:rPr lang="en" b="1" u="sng"/>
              <a:t>new script</a:t>
            </a:r>
            <a:r>
              <a:rPr lang="en"/>
              <a:t>.</a:t>
            </a:r>
          </a:p>
          <a:p>
            <a:pPr lvl="0" rtl="0">
              <a:spcBef>
                <a:spcPts val="0"/>
              </a:spcBef>
              <a:buNone/>
            </a:pPr>
            <a:endParaRPr/>
          </a:p>
          <a:p>
            <a:pPr lvl="0" rtl="0">
              <a:spcBef>
                <a:spcPts val="0"/>
              </a:spcBef>
              <a:buNone/>
            </a:pPr>
            <a:r>
              <a:rPr lang="en"/>
              <a:t>This can be helpful when you don't want one script to </a:t>
            </a:r>
            <a:r>
              <a:rPr lang="en" b="1" u="sng"/>
              <a:t>start</a:t>
            </a:r>
            <a:r>
              <a:rPr lang="en"/>
              <a:t> until another script is </a:t>
            </a:r>
            <a:r>
              <a:rPr lang="en" b="1" u="sng"/>
              <a:t>finished</a:t>
            </a:r>
            <a:r>
              <a:rPr lang="en"/>
              <a:t>.</a:t>
            </a:r>
          </a:p>
        </p:txBody>
      </p:sp>
      <p:pic>
        <p:nvPicPr>
          <p:cNvPr id="1844" name="Shape 1844"/>
          <p:cNvPicPr preferRelativeResize="0"/>
          <p:nvPr/>
        </p:nvPicPr>
        <p:blipFill>
          <a:blip r:embed="rId3"/>
          <a:stretch>
            <a:fillRect/>
          </a:stretch>
        </p:blipFill>
        <p:spPr>
          <a:xfrm>
            <a:off x="4553937" y="364114"/>
            <a:ext cx="3715449" cy="1236085"/>
          </a:xfrm>
          <a:prstGeom prst="rect">
            <a:avLst/>
          </a:prstGeom>
          <a:noFill/>
          <a:ln>
            <a:noFill/>
          </a:ln>
        </p:spPr>
      </p:pic>
    </p:spTree>
  </p:cSld>
  <p:clrMapOvr>
    <a:masterClrMapping/>
  </p:clrMapOvr>
  <p:transition spd="slow">
    <p:cu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Shape 184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None/>
            </a:pPr>
            <a:r>
              <a:rPr lang="en"/>
              <a:t>Receiving a Broadcast Signal</a:t>
            </a:r>
          </a:p>
        </p:txBody>
      </p:sp>
      <p:sp>
        <p:nvSpPr>
          <p:cNvPr id="1850" name="Shape 185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To make a sprite listen for a signal, use the </a:t>
            </a:r>
            <a:r>
              <a:rPr lang="en" b="1" u="sng"/>
              <a:t>receive</a:t>
            </a:r>
            <a:r>
              <a:rPr lang="en"/>
              <a:t> block, and choose which message to have it wait for.</a:t>
            </a:r>
          </a:p>
        </p:txBody>
      </p:sp>
      <p:pic>
        <p:nvPicPr>
          <p:cNvPr id="1851" name="Shape 1851"/>
          <p:cNvPicPr preferRelativeResize="0"/>
          <p:nvPr/>
        </p:nvPicPr>
        <p:blipFill>
          <a:blip r:embed="rId3"/>
          <a:stretch>
            <a:fillRect/>
          </a:stretch>
        </p:blipFill>
        <p:spPr>
          <a:xfrm>
            <a:off x="2099874" y="4071115"/>
            <a:ext cx="4944250" cy="1620747"/>
          </a:xfrm>
          <a:prstGeom prst="rect">
            <a:avLst/>
          </a:prstGeom>
          <a:noFill/>
          <a:ln>
            <a:noFill/>
          </a:ln>
        </p:spPr>
      </p:pic>
    </p:spTree>
  </p:cSld>
  <p:clrMapOvr>
    <a:masterClrMapping/>
  </p:clrMapOvr>
  <p:transition spd="slow">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pic>
        <p:nvPicPr>
          <p:cNvPr id="1856" name="Shape 1856"/>
          <p:cNvPicPr preferRelativeResize="0"/>
          <p:nvPr/>
        </p:nvPicPr>
        <p:blipFill>
          <a:blip r:embed="rId3"/>
          <a:stretch>
            <a:fillRect/>
          </a:stretch>
        </p:blipFill>
        <p:spPr>
          <a:xfrm>
            <a:off x="18252" y="842314"/>
            <a:ext cx="9107494" cy="5295360"/>
          </a:xfrm>
          <a:prstGeom prst="rect">
            <a:avLst/>
          </a:prstGeom>
          <a:noFill/>
          <a:ln>
            <a:noFill/>
          </a:ln>
        </p:spPr>
      </p:pic>
    </p:spTree>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Shape 186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Congratulations!</a:t>
            </a:r>
          </a:p>
        </p:txBody>
      </p:sp>
      <p:sp>
        <p:nvSpPr>
          <p:cNvPr id="1862" name="Shape 1862"/>
          <p:cNvSpPr txBox="1">
            <a:spLocks noGrp="1"/>
          </p:cNvSpPr>
          <p:nvPr>
            <p:ph type="body" idx="1"/>
          </p:nvPr>
        </p:nvSpPr>
        <p:spPr>
          <a:xfrm>
            <a:off x="457200" y="2156650"/>
            <a:ext cx="8229600" cy="4967700"/>
          </a:xfrm>
          <a:prstGeom prst="rect">
            <a:avLst/>
          </a:prstGeom>
        </p:spPr>
        <p:txBody>
          <a:bodyPr lIns="91425" tIns="91425" rIns="91425" bIns="91425" anchor="t" anchorCtr="0">
            <a:noAutofit/>
          </a:bodyPr>
          <a:lstStyle/>
          <a:p>
            <a:pPr lvl="0" rtl="0">
              <a:spcBef>
                <a:spcPts val="0"/>
              </a:spcBef>
              <a:buNone/>
            </a:pPr>
            <a:r>
              <a:rPr lang="en"/>
              <a:t>You've gone through an abridged version of the Scratch curriculum!</a:t>
            </a:r>
          </a:p>
          <a:p>
            <a:pPr lvl="0" rtl="0">
              <a:spcBef>
                <a:spcPts val="0"/>
              </a:spcBef>
              <a:buNone/>
            </a:pPr>
            <a:endParaRPr/>
          </a:p>
          <a:p>
            <a:pPr>
              <a:spcBef>
                <a:spcPts val="0"/>
              </a:spcBef>
              <a:buNone/>
            </a:pPr>
            <a:r>
              <a:rPr lang="en"/>
              <a:t>In the time remaining, team up with a partner and create a small project to show off your Scratch skills to everyone else.</a:t>
            </a:r>
          </a:p>
        </p:txBody>
      </p:sp>
      <p:pic>
        <p:nvPicPr>
          <p:cNvPr id="1863" name="Shape 1863"/>
          <p:cNvPicPr preferRelativeResize="0"/>
          <p:nvPr/>
        </p:nvPicPr>
        <p:blipFill>
          <a:blip r:embed="rId3"/>
          <a:stretch>
            <a:fillRect/>
          </a:stretch>
        </p:blipFill>
        <p:spPr>
          <a:xfrm>
            <a:off x="5618250" y="-480975"/>
            <a:ext cx="3810000" cy="381000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874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rotWithShape="1">
          <a:blip r:embed="rId2">
            <a:extLst>
              <a:ext uri="{28A0092B-C50C-407E-A947-70E740481C1C}">
                <a14:useLocalDpi xmlns:a14="http://schemas.microsoft.com/office/drawing/2010/main" val="0"/>
              </a:ext>
            </a:extLst>
          </a:blip>
          <a:srcRect l="6963" r="7703"/>
          <a:stretch/>
        </p:blipFill>
        <p:spPr bwMode="auto">
          <a:xfrm>
            <a:off x="1320800" y="787400"/>
            <a:ext cx="6502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289" y="6578179"/>
            <a:ext cx="990600" cy="276999"/>
          </a:xfrm>
          <a:prstGeom prst="rect">
            <a:avLst/>
          </a:prstGeom>
          <a:noFill/>
        </p:spPr>
        <p:txBody>
          <a:bodyPr wrap="square" rtlCol="0">
            <a:spAutoFit/>
          </a:bodyPr>
          <a:lstStyle/>
          <a:p>
            <a:pPr fontAlgn="base">
              <a:spcBef>
                <a:spcPct val="0"/>
              </a:spcBef>
              <a:spcAft>
                <a:spcPct val="0"/>
              </a:spcAft>
            </a:pPr>
            <a:r>
              <a:rPr lang="en-US" sz="1200" kern="1200" dirty="0" smtClean="0">
                <a:latin typeface="Cambria" panose="02040503050406030204" pitchFamily="18" charset="0"/>
                <a:ea typeface="ＭＳ Ｐゴシック" pitchFamily="34" charset="-128"/>
              </a:rPr>
              <a:t>2 layers</a:t>
            </a:r>
            <a:endParaRPr lang="en-US" sz="1200" kern="1200" dirty="0">
              <a:latin typeface="Cambria" panose="02040503050406030204" pitchFamily="18" charset="0"/>
              <a:ea typeface="ＭＳ Ｐゴシック" pitchFamily="34" charset="-128"/>
            </a:endParaRPr>
          </a:p>
        </p:txBody>
      </p:sp>
    </p:spTree>
    <p:extLst>
      <p:ext uri="{BB962C8B-B14F-4D97-AF65-F5344CB8AC3E}">
        <p14:creationId xmlns:p14="http://schemas.microsoft.com/office/powerpoint/2010/main" val="349796298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Shape 1868"/>
          <p:cNvSpPr txBox="1">
            <a:spLocks noGrp="1"/>
          </p:cNvSpPr>
          <p:nvPr>
            <p:ph type="title"/>
          </p:nvPr>
        </p:nvSpPr>
        <p:spPr>
          <a:xfrm>
            <a:off x="274319" y="274319"/>
            <a:ext cx="8594399" cy="819600"/>
          </a:xfrm>
          <a:prstGeom prst="rect">
            <a:avLst/>
          </a:prstGeom>
        </p:spPr>
        <p:txBody>
          <a:bodyPr lIns="91425" tIns="91425" rIns="91425" bIns="91425" anchor="t" anchorCtr="0">
            <a:noAutofit/>
          </a:bodyPr>
          <a:lstStyle/>
          <a:p>
            <a:pPr lvl="0" rtl="0">
              <a:spcBef>
                <a:spcPts val="0"/>
              </a:spcBef>
              <a:buNone/>
            </a:pPr>
            <a:r>
              <a:rPr lang="en" sz="4266">
                <a:solidFill>
                  <a:srgbClr val="000000"/>
                </a:solidFill>
                <a:latin typeface="Arial"/>
                <a:ea typeface="Arial"/>
                <a:cs typeface="Arial"/>
                <a:sym typeface="Arial"/>
              </a:rPr>
              <a:t>Two envelopes...</a:t>
            </a:r>
          </a:p>
        </p:txBody>
      </p:sp>
      <p:sp>
        <p:nvSpPr>
          <p:cNvPr id="1869" name="Shape 1869"/>
          <p:cNvSpPr txBox="1"/>
          <p:nvPr/>
        </p:nvSpPr>
        <p:spPr>
          <a:xfrm>
            <a:off x="643458" y="1188720"/>
            <a:ext cx="7907399" cy="656100"/>
          </a:xfrm>
          <a:prstGeom prst="rect">
            <a:avLst/>
          </a:prstGeom>
        </p:spPr>
        <p:txBody>
          <a:bodyPr lIns="91425" tIns="91425" rIns="91425" bIns="91425" anchor="t" anchorCtr="0">
            <a:noAutofit/>
          </a:bodyPr>
          <a:lstStyle/>
          <a:p>
            <a:pPr lvl="0" algn="ctr" rtl="0">
              <a:spcBef>
                <a:spcPts val="0"/>
              </a:spcBef>
              <a:buNone/>
            </a:pPr>
            <a:r>
              <a:rPr lang="en" sz="1866" b="1" i="1">
                <a:solidFill>
                  <a:srgbClr val="274E13"/>
                </a:solidFill>
                <a:latin typeface="Arial"/>
                <a:ea typeface="Arial"/>
                <a:cs typeface="Arial"/>
                <a:sym typeface="Arial"/>
              </a:rPr>
              <a:t>Both envelopes have some money in them</a:t>
            </a:r>
            <a:r>
              <a:rPr lang="en" sz="1866" b="1" i="1">
                <a:solidFill>
                  <a:srgbClr val="274E13"/>
                </a:solidFill>
              </a:rPr>
              <a:t>. </a:t>
            </a:r>
            <a:r>
              <a:rPr lang="en" sz="1866" b="1" i="1">
                <a:solidFill>
                  <a:srgbClr val="274E13"/>
                </a:solidFill>
                <a:latin typeface="Arial"/>
                <a:ea typeface="Arial"/>
                <a:cs typeface="Arial"/>
                <a:sym typeface="Arial"/>
              </a:rPr>
              <a:t>You know that one envelope has double the amount in the other envelope.</a:t>
            </a:r>
          </a:p>
        </p:txBody>
      </p:sp>
      <p:sp>
        <p:nvSpPr>
          <p:cNvPr id="1870" name="Shape 1870"/>
          <p:cNvSpPr txBox="1"/>
          <p:nvPr/>
        </p:nvSpPr>
        <p:spPr>
          <a:xfrm>
            <a:off x="1668843" y="4069080"/>
            <a:ext cx="5805299" cy="996300"/>
          </a:xfrm>
          <a:prstGeom prst="rect">
            <a:avLst/>
          </a:prstGeom>
        </p:spPr>
        <p:txBody>
          <a:bodyPr lIns="91425" tIns="91425" rIns="91425" bIns="91425" anchor="t" anchorCtr="0">
            <a:noAutofit/>
          </a:bodyPr>
          <a:lstStyle/>
          <a:p>
            <a:pPr lvl="0" algn="ctr" rtl="0">
              <a:spcBef>
                <a:spcPts val="0"/>
              </a:spcBef>
              <a:buNone/>
            </a:pPr>
            <a:r>
              <a:rPr lang="en" sz="2666">
                <a:solidFill>
                  <a:srgbClr val="000000"/>
                </a:solidFill>
                <a:latin typeface="Arial"/>
                <a:ea typeface="Arial"/>
                <a:cs typeface="Arial"/>
                <a:sym typeface="Arial"/>
              </a:rPr>
              <a:t>Suppose you choose an envelope and </a:t>
            </a:r>
            <a:r>
              <a:rPr lang="en" sz="2666"/>
              <a:t>you find</a:t>
            </a:r>
            <a:r>
              <a:rPr lang="en" sz="2666">
                <a:solidFill>
                  <a:srgbClr val="000000"/>
                </a:solidFill>
                <a:latin typeface="Arial"/>
                <a:ea typeface="Arial"/>
                <a:cs typeface="Arial"/>
                <a:sym typeface="Arial"/>
              </a:rPr>
              <a:t> </a:t>
            </a:r>
            <a:r>
              <a:rPr lang="en" sz="2666" b="1">
                <a:solidFill>
                  <a:srgbClr val="000000"/>
                </a:solidFill>
                <a:latin typeface="Arial"/>
                <a:ea typeface="Arial"/>
                <a:cs typeface="Arial"/>
                <a:sym typeface="Arial"/>
              </a:rPr>
              <a:t>M</a:t>
            </a:r>
            <a:r>
              <a:rPr lang="en" sz="2666">
                <a:solidFill>
                  <a:srgbClr val="000000"/>
                </a:solidFill>
                <a:latin typeface="Arial"/>
                <a:ea typeface="Arial"/>
                <a:cs typeface="Arial"/>
                <a:sym typeface="Arial"/>
              </a:rPr>
              <a:t> money in it. Say, $</a:t>
            </a:r>
            <a:r>
              <a:rPr lang="en" sz="2666"/>
              <a:t>2</a:t>
            </a:r>
            <a:r>
              <a:rPr lang="en" sz="2666">
                <a:solidFill>
                  <a:srgbClr val="000000"/>
                </a:solidFill>
                <a:latin typeface="Arial"/>
                <a:ea typeface="Arial"/>
                <a:cs typeface="Arial"/>
                <a:sym typeface="Arial"/>
              </a:rPr>
              <a:t>0.</a:t>
            </a:r>
          </a:p>
        </p:txBody>
      </p:sp>
      <p:sp>
        <p:nvSpPr>
          <p:cNvPr id="1871" name="Shape 1871"/>
          <p:cNvSpPr txBox="1"/>
          <p:nvPr/>
        </p:nvSpPr>
        <p:spPr>
          <a:xfrm>
            <a:off x="1503600" y="5425439"/>
            <a:ext cx="6136799" cy="996300"/>
          </a:xfrm>
          <a:prstGeom prst="rect">
            <a:avLst/>
          </a:prstGeom>
        </p:spPr>
        <p:txBody>
          <a:bodyPr lIns="91425" tIns="91425" rIns="91425" bIns="91425" anchor="t" anchorCtr="0">
            <a:noAutofit/>
          </a:bodyPr>
          <a:lstStyle/>
          <a:p>
            <a:pPr lvl="0" algn="ctr" rtl="0">
              <a:spcBef>
                <a:spcPts val="0"/>
              </a:spcBef>
              <a:buNone/>
            </a:pPr>
            <a:r>
              <a:rPr lang="en" sz="2666">
                <a:solidFill>
                  <a:srgbClr val="000000"/>
                </a:solidFill>
                <a:latin typeface="Arial"/>
                <a:ea typeface="Arial"/>
                <a:cs typeface="Arial"/>
                <a:sym typeface="Arial"/>
              </a:rPr>
              <a:t>Now you have the opportunity to trade. </a:t>
            </a:r>
            <a:r>
              <a:rPr lang="en" sz="2666" b="1" i="1">
                <a:solidFill>
                  <a:srgbClr val="274E13"/>
                </a:solidFill>
                <a:latin typeface="Arial"/>
                <a:ea typeface="Arial"/>
                <a:cs typeface="Arial"/>
                <a:sym typeface="Arial"/>
              </a:rPr>
              <a:t>Should you?</a:t>
            </a:r>
          </a:p>
        </p:txBody>
      </p:sp>
      <p:pic>
        <p:nvPicPr>
          <p:cNvPr id="1872" name="Shape 1872"/>
          <p:cNvPicPr preferRelativeResize="0"/>
          <p:nvPr/>
        </p:nvPicPr>
        <p:blipFill>
          <a:blip r:embed="rId3"/>
          <a:stretch>
            <a:fillRect/>
          </a:stretch>
        </p:blipFill>
        <p:spPr>
          <a:xfrm>
            <a:off x="1425487" y="1945667"/>
            <a:ext cx="2543175" cy="1800225"/>
          </a:xfrm>
          <a:prstGeom prst="rect">
            <a:avLst/>
          </a:prstGeom>
        </p:spPr>
      </p:pic>
      <p:pic>
        <p:nvPicPr>
          <p:cNvPr id="1873" name="Shape 1873"/>
          <p:cNvPicPr preferRelativeResize="0"/>
          <p:nvPr/>
        </p:nvPicPr>
        <p:blipFill>
          <a:blip r:embed="rId3"/>
          <a:stretch>
            <a:fillRect/>
          </a:stretch>
        </p:blipFill>
        <p:spPr>
          <a:xfrm>
            <a:off x="5098327" y="1945667"/>
            <a:ext cx="2543175" cy="1800225"/>
          </a:xfrm>
          <a:prstGeom prst="rect">
            <a:avLst/>
          </a:prstGeom>
        </p:spPr>
      </p:pic>
      <p:sp>
        <p:nvSpPr>
          <p:cNvPr id="1874" name="Shape 1874"/>
          <p:cNvSpPr/>
          <p:nvPr/>
        </p:nvSpPr>
        <p:spPr>
          <a:xfrm>
            <a:off x="2506100" y="3620175"/>
            <a:ext cx="358499" cy="298800"/>
          </a:xfrm>
          <a:prstGeom prst="upArrow">
            <a:avLst>
              <a:gd name="adj1" fmla="val 50000"/>
              <a:gd name="adj2" fmla="val 50000"/>
            </a:avLst>
          </a:prstGeom>
          <a:solidFill>
            <a:srgbClr val="93C47D"/>
          </a:solidFill>
          <a:ln w="19050" cap="flat">
            <a:solidFill>
              <a:srgbClr val="274E1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75" name="Shape 1875"/>
          <p:cNvPicPr preferRelativeResize="0"/>
          <p:nvPr/>
        </p:nvPicPr>
        <p:blipFill>
          <a:blip r:embed="rId4"/>
          <a:stretch>
            <a:fillRect/>
          </a:stretch>
        </p:blipFill>
        <p:spPr>
          <a:xfrm>
            <a:off x="7354600" y="160282"/>
            <a:ext cx="1594277" cy="1594277"/>
          </a:xfrm>
          <a:prstGeom prst="rect">
            <a:avLst/>
          </a:prstGeom>
          <a:noFill/>
          <a:ln>
            <a:noFill/>
          </a:ln>
        </p:spPr>
      </p:pic>
    </p:spTree>
  </p:cSld>
  <p:clrMapOvr>
    <a:masterClrMapping/>
  </p:clrMapOvr>
  <p:transition spd="slow">
    <p:cu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Shape 1880"/>
          <p:cNvSpPr txBox="1">
            <a:spLocks noGrp="1"/>
          </p:cNvSpPr>
          <p:nvPr>
            <p:ph type="subTitle" idx="1"/>
          </p:nvPr>
        </p:nvSpPr>
        <p:spPr>
          <a:xfrm>
            <a:off x="5354650" y="5274175"/>
            <a:ext cx="3341100" cy="10077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More 1990's versions...</a:t>
            </a:r>
          </a:p>
        </p:txBody>
      </p:sp>
      <p:pic>
        <p:nvPicPr>
          <p:cNvPr id="1881" name="Shape 1881"/>
          <p:cNvPicPr preferRelativeResize="0"/>
          <p:nvPr/>
        </p:nvPicPr>
        <p:blipFill>
          <a:blip r:embed="rId3"/>
          <a:stretch>
            <a:fillRect/>
          </a:stretch>
        </p:blipFill>
        <p:spPr>
          <a:xfrm>
            <a:off x="1356371" y="343275"/>
            <a:ext cx="3106875" cy="3059850"/>
          </a:xfrm>
          <a:prstGeom prst="rect">
            <a:avLst/>
          </a:prstGeom>
          <a:noFill/>
          <a:ln>
            <a:noFill/>
          </a:ln>
        </p:spPr>
      </p:pic>
      <p:sp>
        <p:nvSpPr>
          <p:cNvPr id="1882" name="Shape 1882"/>
          <p:cNvSpPr/>
          <p:nvPr/>
        </p:nvSpPr>
        <p:spPr>
          <a:xfrm>
            <a:off x="3831475" y="1336175"/>
            <a:ext cx="466799" cy="305999"/>
          </a:xfrm>
          <a:prstGeom prst="leftArrow">
            <a:avLst>
              <a:gd name="adj1" fmla="val 50000"/>
              <a:gd name="adj2" fmla="val 50000"/>
            </a:avLst>
          </a:prstGeom>
          <a:solidFill>
            <a:srgbClr val="FFE5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83" name="Shape 1883"/>
          <p:cNvPicPr preferRelativeResize="0"/>
          <p:nvPr/>
        </p:nvPicPr>
        <p:blipFill>
          <a:blip r:embed="rId4"/>
          <a:stretch>
            <a:fillRect/>
          </a:stretch>
        </p:blipFill>
        <p:spPr>
          <a:xfrm>
            <a:off x="5659450" y="343275"/>
            <a:ext cx="2781300" cy="4267200"/>
          </a:xfrm>
          <a:prstGeom prst="rect">
            <a:avLst/>
          </a:prstGeom>
          <a:noFill/>
          <a:ln>
            <a:noFill/>
          </a:ln>
        </p:spPr>
      </p:pic>
      <p:sp>
        <p:nvSpPr>
          <p:cNvPr id="1884" name="Shape 1884"/>
          <p:cNvSpPr/>
          <p:nvPr/>
        </p:nvSpPr>
        <p:spPr>
          <a:xfrm>
            <a:off x="7897750" y="2518900"/>
            <a:ext cx="466799" cy="305999"/>
          </a:xfrm>
          <a:prstGeom prst="leftArrow">
            <a:avLst>
              <a:gd name="adj1" fmla="val 50000"/>
              <a:gd name="adj2" fmla="val 50000"/>
            </a:avLst>
          </a:prstGeom>
          <a:solidFill>
            <a:srgbClr val="FFE5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85" name="Shape 1885"/>
          <p:cNvPicPr preferRelativeResize="0"/>
          <p:nvPr/>
        </p:nvPicPr>
        <p:blipFill>
          <a:blip r:embed="rId5"/>
          <a:stretch>
            <a:fillRect/>
          </a:stretch>
        </p:blipFill>
        <p:spPr>
          <a:xfrm>
            <a:off x="334176" y="3816850"/>
            <a:ext cx="2326000" cy="2680824"/>
          </a:xfrm>
          <a:prstGeom prst="rect">
            <a:avLst/>
          </a:prstGeom>
          <a:noFill/>
          <a:ln>
            <a:noFill/>
          </a:ln>
        </p:spPr>
      </p:pic>
      <p:pic>
        <p:nvPicPr>
          <p:cNvPr id="1886" name="Shape 1886"/>
          <p:cNvPicPr preferRelativeResize="0"/>
          <p:nvPr/>
        </p:nvPicPr>
        <p:blipFill>
          <a:blip r:embed="rId6"/>
          <a:stretch>
            <a:fillRect/>
          </a:stretch>
        </p:blipFill>
        <p:spPr>
          <a:xfrm>
            <a:off x="3161775" y="3747650"/>
            <a:ext cx="1959200" cy="2819223"/>
          </a:xfrm>
          <a:prstGeom prst="rect">
            <a:avLst/>
          </a:prstGeom>
          <a:noFill/>
          <a:ln>
            <a:noFill/>
          </a:ln>
        </p:spPr>
      </p:pic>
    </p:spTree>
  </p:cSld>
  <p:clrMapOvr>
    <a:masterClrMapping/>
  </p:clrMapOvr>
  <p:transition spd="slow">
    <p:cu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844550" y="201613"/>
            <a:ext cx="7543800" cy="731837"/>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4200">
                <a:solidFill>
                  <a:srgbClr val="000000"/>
                </a:solidFill>
                <a:latin typeface="Trebuchet MS" pitchFamily="1" charset="0"/>
                <a:ea typeface="ＭＳ Ｐゴシック" pitchFamily="1" charset="-128"/>
              </a:rPr>
              <a:t>About face</a:t>
            </a:r>
            <a:endParaRPr lang="en-US" sz="4200" b="1" i="1">
              <a:solidFill>
                <a:srgbClr val="000000"/>
              </a:solidFill>
              <a:latin typeface="Trebuchet MS" pitchFamily="1" charset="0"/>
              <a:ea typeface="ＭＳ Ｐゴシック" pitchFamily="1" charset="-128"/>
            </a:endParaRPr>
          </a:p>
        </p:txBody>
      </p:sp>
      <p:pic>
        <p:nvPicPr>
          <p:cNvPr id="23556" name="Picture 1039" descr="wheresTheFaceGreatIluusionWow"/>
          <p:cNvPicPr>
            <a:picLocks noChangeAspect="1" noChangeArrowheads="1"/>
          </p:cNvPicPr>
          <p:nvPr/>
        </p:nvPicPr>
        <p:blipFill>
          <a:blip r:embed="rId3" cstate="print"/>
          <a:srcRect/>
          <a:stretch>
            <a:fillRect/>
          </a:stretch>
        </p:blipFill>
        <p:spPr bwMode="auto">
          <a:xfrm>
            <a:off x="152400" y="2768600"/>
            <a:ext cx="5564188" cy="3822700"/>
          </a:xfrm>
          <a:prstGeom prst="rect">
            <a:avLst/>
          </a:prstGeom>
          <a:noFill/>
          <a:ln w="9525">
            <a:noFill/>
            <a:miter lim="800000"/>
            <a:headEnd/>
            <a:tailEnd/>
          </a:ln>
        </p:spPr>
      </p:pic>
      <p:sp>
        <p:nvSpPr>
          <p:cNvPr id="23558" name="Text Box 1041"/>
          <p:cNvSpPr txBox="1">
            <a:spLocks noChangeArrowheads="1"/>
          </p:cNvSpPr>
          <p:nvPr/>
        </p:nvSpPr>
        <p:spPr bwMode="auto">
          <a:xfrm>
            <a:off x="1620838" y="1138238"/>
            <a:ext cx="5981700" cy="830997"/>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sz="2400" dirty="0" smtClean="0">
                <a:solidFill>
                  <a:srgbClr val="000000"/>
                </a:solidFill>
                <a:latin typeface="Trebuchet MS" pitchFamily="1" charset="0"/>
                <a:ea typeface="ＭＳ Ｐゴシック" pitchFamily="1" charset="-128"/>
              </a:rPr>
              <a:t>Do we have face-detection algorithms </a:t>
            </a:r>
            <a:r>
              <a:rPr lang="en-US" sz="2400" dirty="0" smtClean="0">
                <a:latin typeface="Trebuchet MS" pitchFamily="1" charset="0"/>
                <a:ea typeface="ＭＳ Ｐゴシック" pitchFamily="1" charset="-128"/>
              </a:rPr>
              <a:t>ourselves?</a:t>
            </a:r>
            <a:endParaRPr lang="en-US" sz="2400" dirty="0">
              <a:solidFill>
                <a:srgbClr val="000000"/>
              </a:solidFill>
              <a:latin typeface="Trebuchet MS" pitchFamily="1" charset="0"/>
              <a:ea typeface="ＭＳ Ｐゴシック" pitchFamily="1" charset="-128"/>
            </a:endParaRPr>
          </a:p>
        </p:txBody>
      </p:sp>
      <p:pic>
        <p:nvPicPr>
          <p:cNvPr id="23561" name="Picture 9" descr="http://upload.wikimedia.org/wikipedia/commons/thumb/7/77/Martian_face_viking_cropped.jpg/175px-Martian_face_viking_cropped.jpg"/>
          <p:cNvPicPr>
            <a:picLocks noChangeAspect="1" noChangeArrowheads="1"/>
          </p:cNvPicPr>
          <p:nvPr/>
        </p:nvPicPr>
        <p:blipFill>
          <a:blip r:embed="rId4" cstate="print"/>
          <a:srcRect/>
          <a:stretch>
            <a:fillRect/>
          </a:stretch>
        </p:blipFill>
        <p:spPr bwMode="auto">
          <a:xfrm>
            <a:off x="5867400" y="3429000"/>
            <a:ext cx="3050488" cy="2667000"/>
          </a:xfrm>
          <a:prstGeom prst="rect">
            <a:avLst/>
          </a:prstGeom>
          <a:noFill/>
        </p:spPr>
      </p:pic>
    </p:spTree>
    <p:extLst>
      <p:ext uri="{BB962C8B-B14F-4D97-AF65-F5344CB8AC3E}">
        <p14:creationId xmlns:p14="http://schemas.microsoft.com/office/powerpoint/2010/main" val="421202955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ctrTitle" idx="4294967295"/>
          </p:nvPr>
        </p:nvSpPr>
        <p:spPr>
          <a:xfrm>
            <a:off x="685800" y="228600"/>
            <a:ext cx="7772400" cy="1089025"/>
          </a:xfrm>
        </p:spPr>
        <p:txBody>
          <a:bodyPr/>
          <a:lstStyle/>
          <a:p>
            <a:pPr eaLnBrk="1" hangingPunct="1"/>
            <a:r>
              <a:rPr lang="en-US" sz="3600" b="1" i="1" dirty="0" smtClean="0">
                <a:solidFill>
                  <a:schemeClr val="tx1"/>
                </a:solidFill>
              </a:rPr>
              <a:t>Holistic vs. part-based reasoning</a:t>
            </a:r>
            <a:endParaRPr lang="en-US" sz="3600" dirty="0" smtClean="0"/>
          </a:p>
        </p:txBody>
      </p:sp>
      <p:sp>
        <p:nvSpPr>
          <p:cNvPr id="28675" name="Rectangle 5"/>
          <p:cNvSpPr>
            <a:spLocks noChangeArrowheads="1"/>
          </p:cNvSpPr>
          <p:nvPr/>
        </p:nvSpPr>
        <p:spPr bwMode="auto">
          <a:xfrm>
            <a:off x="990600" y="5181600"/>
            <a:ext cx="7315200" cy="45720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dirty="0">
                <a:solidFill>
                  <a:srgbClr val="0000FF"/>
                </a:solidFill>
                <a:latin typeface="Times New Roman" pitchFamily="1" charset="0"/>
                <a:ea typeface="ＭＳ Ｐゴシック" pitchFamily="1" charset="-128"/>
              </a:rPr>
              <a:t>Who are these folks?</a:t>
            </a:r>
          </a:p>
        </p:txBody>
      </p:sp>
      <p:pic>
        <p:nvPicPr>
          <p:cNvPr id="28676" name="Picture 2"/>
          <p:cNvPicPr>
            <a:picLocks noChangeAspect="1" noChangeArrowheads="1"/>
          </p:cNvPicPr>
          <p:nvPr/>
        </p:nvPicPr>
        <p:blipFill>
          <a:blip r:embed="rId3" cstate="print"/>
          <a:srcRect l="18436" t="23013" r="57224" b="36159"/>
          <a:stretch>
            <a:fillRect/>
          </a:stretch>
        </p:blipFill>
        <p:spPr bwMode="auto">
          <a:xfrm>
            <a:off x="1600200" y="2057400"/>
            <a:ext cx="2346325" cy="2846388"/>
          </a:xfrm>
          <a:prstGeom prst="rect">
            <a:avLst/>
          </a:prstGeom>
          <a:noFill/>
          <a:ln w="9525">
            <a:noFill/>
            <a:miter lim="800000"/>
            <a:headEnd/>
            <a:tailEnd/>
          </a:ln>
        </p:spPr>
      </p:pic>
      <p:pic>
        <p:nvPicPr>
          <p:cNvPr id="28677" name="Picture 3"/>
          <p:cNvPicPr>
            <a:picLocks noChangeAspect="1" noChangeArrowheads="1"/>
          </p:cNvPicPr>
          <p:nvPr/>
        </p:nvPicPr>
        <p:blipFill>
          <a:blip r:embed="rId4" cstate="print"/>
          <a:srcRect r="67728"/>
          <a:stretch>
            <a:fillRect/>
          </a:stretch>
        </p:blipFill>
        <p:spPr bwMode="auto">
          <a:xfrm>
            <a:off x="5334000" y="1905000"/>
            <a:ext cx="2338388" cy="3000375"/>
          </a:xfrm>
          <a:prstGeom prst="rect">
            <a:avLst/>
          </a:prstGeom>
          <a:noFill/>
          <a:ln w="9525">
            <a:noFill/>
            <a:miter lim="800000"/>
            <a:headEnd/>
            <a:tailEnd/>
          </a:ln>
        </p:spPr>
      </p:pic>
      <p:sp>
        <p:nvSpPr>
          <p:cNvPr id="10" name="Rectangle 5"/>
          <p:cNvSpPr>
            <a:spLocks noChangeArrowheads="1"/>
          </p:cNvSpPr>
          <p:nvPr/>
        </p:nvSpPr>
        <p:spPr bwMode="auto">
          <a:xfrm>
            <a:off x="914400" y="6107113"/>
            <a:ext cx="7315200" cy="366712"/>
          </a:xfrm>
          <a:prstGeom prst="rect">
            <a:avLst/>
          </a:prstGeom>
          <a:noFill/>
          <a:ln w="9525">
            <a:noFill/>
            <a:miter lim="800000"/>
            <a:headEnd/>
            <a:tailEnd/>
          </a:ln>
        </p:spPr>
        <p:txBody>
          <a:bodyPr>
            <a:spAutoFit/>
          </a:bodyPr>
          <a:lstStyle/>
          <a:p>
            <a:pPr algn="ctr" defTabSz="914400" fontAlgn="base">
              <a:spcBef>
                <a:spcPct val="0"/>
              </a:spcBef>
              <a:spcAft>
                <a:spcPct val="0"/>
              </a:spcAft>
              <a:defRPr/>
            </a:pPr>
            <a:r>
              <a:rPr lang="en-US" b="1" dirty="0">
                <a:solidFill>
                  <a:prstClr val="black"/>
                </a:solidFill>
                <a:latin typeface="Calibri"/>
                <a:ea typeface="ＭＳ Ｐゴシック" pitchFamily="1" charset="-128"/>
              </a:rPr>
              <a:t>If I were two faced, why would I be wearing this one?</a:t>
            </a:r>
          </a:p>
        </p:txBody>
      </p:sp>
      <p:sp>
        <p:nvSpPr>
          <p:cNvPr id="28679" name="Rectangle 4"/>
          <p:cNvSpPr>
            <a:spLocks noChangeArrowheads="1"/>
          </p:cNvSpPr>
          <p:nvPr/>
        </p:nvSpPr>
        <p:spPr bwMode="auto">
          <a:xfrm>
            <a:off x="6858000" y="6473825"/>
            <a:ext cx="1646238" cy="304800"/>
          </a:xfrm>
          <a:prstGeom prst="rect">
            <a:avLst/>
          </a:prstGeom>
          <a:noFill/>
          <a:ln w="9525">
            <a:noFill/>
            <a:miter lim="800000"/>
            <a:headEnd/>
            <a:tailEnd/>
          </a:ln>
        </p:spPr>
        <p:txBody>
          <a:bodyPr wrap="none">
            <a:spAutoFit/>
          </a:bodyPr>
          <a:lstStyle/>
          <a:p>
            <a:pPr algn="r" defTabSz="914400" fontAlgn="base">
              <a:spcBef>
                <a:spcPct val="0"/>
              </a:spcBef>
              <a:spcAft>
                <a:spcPct val="0"/>
              </a:spcAft>
            </a:pPr>
            <a:r>
              <a:rPr lang="en-US" sz="1400" b="1">
                <a:solidFill>
                  <a:prstClr val="black"/>
                </a:solidFill>
                <a:latin typeface="Times New Roman" pitchFamily="1" charset="0"/>
                <a:ea typeface="ＭＳ Ｐゴシック" pitchFamily="1" charset="-128"/>
              </a:rPr>
              <a:t>- Abraham Lincoln</a:t>
            </a:r>
          </a:p>
        </p:txBody>
      </p:sp>
    </p:spTree>
    <p:extLst>
      <p:ext uri="{BB962C8B-B14F-4D97-AF65-F5344CB8AC3E}">
        <p14:creationId xmlns:p14="http://schemas.microsoft.com/office/powerpoint/2010/main" val="1654311268"/>
      </p:ext>
    </p:extLst>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685800" y="228600"/>
            <a:ext cx="7772400" cy="1089025"/>
          </a:xfrm>
        </p:spPr>
        <p:txBody>
          <a:bodyPr/>
          <a:lstStyle/>
          <a:p>
            <a:pPr eaLnBrk="1" hangingPunct="1"/>
            <a:r>
              <a:rPr lang="en-US" sz="3600" b="1" i="1" smtClean="0">
                <a:solidFill>
                  <a:schemeClr val="tx1"/>
                </a:solidFill>
              </a:rPr>
              <a:t>Holistic</a:t>
            </a:r>
            <a:r>
              <a:rPr lang="en-US" sz="3600" b="1" i="1" smtClean="0"/>
              <a:t> vs. part-based reasoning</a:t>
            </a:r>
            <a:endParaRPr lang="en-US" sz="3600" smtClean="0"/>
          </a:p>
        </p:txBody>
      </p:sp>
      <p:pic>
        <p:nvPicPr>
          <p:cNvPr id="29699" name="Picture 2"/>
          <p:cNvPicPr>
            <a:picLocks noChangeAspect="1" noChangeArrowheads="1"/>
          </p:cNvPicPr>
          <p:nvPr/>
        </p:nvPicPr>
        <p:blipFill>
          <a:blip r:embed="rId3" cstate="print"/>
          <a:srcRect l="43851" t="23013" r="21962" b="36159"/>
          <a:stretch>
            <a:fillRect/>
          </a:stretch>
        </p:blipFill>
        <p:spPr bwMode="auto">
          <a:xfrm>
            <a:off x="4565650" y="1828800"/>
            <a:ext cx="3968750" cy="3429000"/>
          </a:xfrm>
          <a:prstGeom prst="rect">
            <a:avLst/>
          </a:prstGeom>
          <a:noFill/>
          <a:ln w="9525">
            <a:noFill/>
            <a:miter lim="800000"/>
            <a:headEnd/>
            <a:tailEnd/>
          </a:ln>
        </p:spPr>
      </p:pic>
      <p:pic>
        <p:nvPicPr>
          <p:cNvPr id="29700" name="Picture 3"/>
          <p:cNvPicPr>
            <a:picLocks noChangeAspect="1" noChangeArrowheads="1"/>
          </p:cNvPicPr>
          <p:nvPr/>
        </p:nvPicPr>
        <p:blipFill>
          <a:blip r:embed="rId4" cstate="print"/>
          <a:srcRect l="56052"/>
          <a:stretch>
            <a:fillRect/>
          </a:stretch>
        </p:blipFill>
        <p:spPr bwMode="auto">
          <a:xfrm>
            <a:off x="533400" y="1752600"/>
            <a:ext cx="3478213" cy="3276600"/>
          </a:xfrm>
          <a:prstGeom prst="rect">
            <a:avLst/>
          </a:prstGeom>
          <a:noFill/>
          <a:ln w="9525">
            <a:noFill/>
            <a:miter lim="800000"/>
            <a:headEnd/>
            <a:tailEnd/>
          </a:ln>
        </p:spPr>
      </p:pic>
      <p:sp>
        <p:nvSpPr>
          <p:cNvPr id="29701" name="Rectangle 5"/>
          <p:cNvSpPr>
            <a:spLocks noChangeArrowheads="1"/>
          </p:cNvSpPr>
          <p:nvPr/>
        </p:nvSpPr>
        <p:spPr bwMode="auto">
          <a:xfrm>
            <a:off x="1905000" y="5562600"/>
            <a:ext cx="5105400" cy="822325"/>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a:solidFill>
                  <a:srgbClr val="0000FF"/>
                </a:solidFill>
                <a:latin typeface="Times New Roman" pitchFamily="1" charset="0"/>
                <a:ea typeface="ＭＳ Ｐゴシック" pitchFamily="1" charset="-128"/>
              </a:rPr>
              <a:t>It is more difficult to recognize distinct halves of faces, </a:t>
            </a:r>
            <a:r>
              <a:rPr lang="en-US" sz="2400" b="1" i="1">
                <a:solidFill>
                  <a:srgbClr val="0000FF"/>
                </a:solidFill>
                <a:latin typeface="Times New Roman" pitchFamily="1" charset="0"/>
                <a:ea typeface="ＭＳ Ｐゴシック" pitchFamily="1" charset="-128"/>
              </a:rPr>
              <a:t>when aligned</a:t>
            </a:r>
            <a:r>
              <a:rPr lang="en-US" sz="2400">
                <a:solidFill>
                  <a:srgbClr val="0000FF"/>
                </a:solidFill>
                <a:latin typeface="Times New Roman" pitchFamily="1" charset="0"/>
                <a:ea typeface="ＭＳ Ｐゴシック" pitchFamily="1" charset="-128"/>
              </a:rPr>
              <a:t>.</a:t>
            </a:r>
          </a:p>
        </p:txBody>
      </p:sp>
      <p:sp>
        <p:nvSpPr>
          <p:cNvPr id="29702" name="Rectangle 8"/>
          <p:cNvSpPr>
            <a:spLocks noChangeArrowheads="1"/>
          </p:cNvSpPr>
          <p:nvPr/>
        </p:nvSpPr>
        <p:spPr bwMode="auto">
          <a:xfrm>
            <a:off x="7048500" y="6405563"/>
            <a:ext cx="1939925"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8000"/>
                </a:solidFill>
                <a:latin typeface="Trebuchet MS" pitchFamily="1" charset="0"/>
                <a:ea typeface="ＭＳ Ｐゴシック" pitchFamily="1" charset="-128"/>
              </a:rPr>
              <a:t>Holistic? Part-based?</a:t>
            </a:r>
          </a:p>
        </p:txBody>
      </p:sp>
    </p:spTree>
    <p:extLst>
      <p:ext uri="{BB962C8B-B14F-4D97-AF65-F5344CB8AC3E}">
        <p14:creationId xmlns:p14="http://schemas.microsoft.com/office/powerpoint/2010/main" val="3114377816"/>
      </p:ext>
    </p:ext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Picture 3"/>
          <p:cNvPicPr>
            <a:picLocks noChangeAspect="1" noChangeArrowheads="1"/>
          </p:cNvPicPr>
          <p:nvPr/>
        </p:nvPicPr>
        <p:blipFill>
          <a:blip r:embed="rId3" cstate="print"/>
          <a:srcRect b="17110"/>
          <a:stretch>
            <a:fillRect/>
          </a:stretch>
        </p:blipFill>
        <p:spPr bwMode="auto">
          <a:xfrm>
            <a:off x="0" y="3022600"/>
            <a:ext cx="8967788" cy="3368675"/>
          </a:xfrm>
          <a:prstGeom prst="rect">
            <a:avLst/>
          </a:prstGeom>
          <a:noFill/>
          <a:ln w="9525">
            <a:noFill/>
            <a:miter lim="800000"/>
            <a:headEnd/>
            <a:tailEnd/>
          </a:ln>
        </p:spPr>
      </p:pic>
      <p:pic>
        <p:nvPicPr>
          <p:cNvPr id="26627" name="Picture 13" descr="Picture 2"/>
          <p:cNvPicPr>
            <a:picLocks noChangeAspect="1" noChangeArrowheads="1"/>
          </p:cNvPicPr>
          <p:nvPr/>
        </p:nvPicPr>
        <p:blipFill>
          <a:blip r:embed="rId4" cstate="print"/>
          <a:srcRect/>
          <a:stretch>
            <a:fillRect/>
          </a:stretch>
        </p:blipFill>
        <p:spPr bwMode="auto">
          <a:xfrm>
            <a:off x="304800" y="0"/>
            <a:ext cx="6357938" cy="3209925"/>
          </a:xfrm>
          <a:prstGeom prst="rect">
            <a:avLst/>
          </a:prstGeom>
          <a:noFill/>
          <a:ln w="9525">
            <a:noFill/>
            <a:miter lim="800000"/>
            <a:headEnd/>
            <a:tailEnd/>
          </a:ln>
        </p:spPr>
      </p:pic>
    </p:spTree>
    <p:extLst>
      <p:ext uri="{BB962C8B-B14F-4D97-AF65-F5344CB8AC3E}">
        <p14:creationId xmlns:p14="http://schemas.microsoft.com/office/powerpoint/2010/main" val="276059335"/>
      </p:ext>
    </p:extLst>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icture 3"/>
          <p:cNvPicPr>
            <a:picLocks noChangeAspect="1" noChangeArrowheads="1"/>
          </p:cNvPicPr>
          <p:nvPr/>
        </p:nvPicPr>
        <p:blipFill>
          <a:blip r:embed="rId3" cstate="print"/>
          <a:srcRect b="8281"/>
          <a:stretch>
            <a:fillRect/>
          </a:stretch>
        </p:blipFill>
        <p:spPr bwMode="auto">
          <a:xfrm>
            <a:off x="0" y="3022600"/>
            <a:ext cx="8967788" cy="3727450"/>
          </a:xfrm>
          <a:prstGeom prst="rect">
            <a:avLst/>
          </a:prstGeom>
          <a:noFill/>
          <a:ln w="9525">
            <a:noFill/>
            <a:miter lim="800000"/>
            <a:headEnd/>
            <a:tailEnd/>
          </a:ln>
        </p:spPr>
      </p:pic>
      <p:pic>
        <p:nvPicPr>
          <p:cNvPr id="27651" name="Picture 4" descr="Picture 2"/>
          <p:cNvPicPr>
            <a:picLocks noChangeAspect="1" noChangeArrowheads="1"/>
          </p:cNvPicPr>
          <p:nvPr/>
        </p:nvPicPr>
        <p:blipFill>
          <a:blip r:embed="rId4" cstate="print"/>
          <a:srcRect/>
          <a:stretch>
            <a:fillRect/>
          </a:stretch>
        </p:blipFill>
        <p:spPr bwMode="auto">
          <a:xfrm>
            <a:off x="304800" y="0"/>
            <a:ext cx="6357938" cy="3209925"/>
          </a:xfrm>
          <a:prstGeom prst="rect">
            <a:avLst/>
          </a:prstGeom>
          <a:noFill/>
          <a:ln w="9525">
            <a:noFill/>
            <a:miter lim="800000"/>
            <a:headEnd/>
            <a:tailEnd/>
          </a:ln>
        </p:spPr>
      </p:pic>
    </p:spTree>
    <p:extLst>
      <p:ext uri="{BB962C8B-B14F-4D97-AF65-F5344CB8AC3E}">
        <p14:creationId xmlns:p14="http://schemas.microsoft.com/office/powerpoint/2010/main" val="2989520896"/>
      </p:ext>
    </p:ext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ctrTitle" idx="4294967295"/>
          </p:nvPr>
        </p:nvSpPr>
        <p:spPr>
          <a:xfrm>
            <a:off x="685800" y="228600"/>
            <a:ext cx="7772400" cy="1089025"/>
          </a:xfrm>
        </p:spPr>
        <p:txBody>
          <a:bodyPr/>
          <a:lstStyle/>
          <a:p>
            <a:pPr eaLnBrk="1" hangingPunct="1"/>
            <a:r>
              <a:rPr lang="en-US" dirty="0" smtClean="0"/>
              <a:t>Innate face detection?</a:t>
            </a:r>
          </a:p>
        </p:txBody>
      </p:sp>
      <p:sp>
        <p:nvSpPr>
          <p:cNvPr id="33795" name="Rectangle 4"/>
          <p:cNvSpPr>
            <a:spLocks noChangeArrowheads="1"/>
          </p:cNvSpPr>
          <p:nvPr/>
        </p:nvSpPr>
        <p:spPr bwMode="auto">
          <a:xfrm>
            <a:off x="304800" y="1563688"/>
            <a:ext cx="6262688"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Infants prefer the top image to the bottom one…</a:t>
            </a:r>
            <a:endParaRPr lang="en-US" sz="2400">
              <a:solidFill>
                <a:srgbClr val="000000"/>
              </a:solidFill>
              <a:latin typeface="Times New Roman" pitchFamily="1" charset="0"/>
              <a:ea typeface="ＭＳ Ｐゴシック" pitchFamily="1" charset="-128"/>
            </a:endParaRPr>
          </a:p>
        </p:txBody>
      </p:sp>
      <p:pic>
        <p:nvPicPr>
          <p:cNvPr id="33796" name="Picture 2"/>
          <p:cNvPicPr>
            <a:picLocks noChangeAspect="1" noChangeArrowheads="1"/>
          </p:cNvPicPr>
          <p:nvPr/>
        </p:nvPicPr>
        <p:blipFill>
          <a:blip r:embed="rId3" cstate="print"/>
          <a:srcRect l="16943" t="12621" r="68916" b="42303"/>
          <a:stretch>
            <a:fillRect/>
          </a:stretch>
        </p:blipFill>
        <p:spPr bwMode="auto">
          <a:xfrm>
            <a:off x="914400" y="2325688"/>
            <a:ext cx="1363663" cy="3143250"/>
          </a:xfrm>
          <a:prstGeom prst="rect">
            <a:avLst/>
          </a:prstGeom>
          <a:noFill/>
          <a:ln w="9525">
            <a:noFill/>
            <a:miter lim="800000"/>
            <a:headEnd/>
            <a:tailEnd/>
          </a:ln>
        </p:spPr>
      </p:pic>
      <p:pic>
        <p:nvPicPr>
          <p:cNvPr id="33797" name="Picture 2"/>
          <p:cNvPicPr>
            <a:picLocks noChangeAspect="1" noChangeArrowheads="1"/>
          </p:cNvPicPr>
          <p:nvPr/>
        </p:nvPicPr>
        <p:blipFill>
          <a:blip r:embed="rId4" cstate="print"/>
          <a:srcRect/>
          <a:stretch>
            <a:fillRect/>
          </a:stretch>
        </p:blipFill>
        <p:spPr bwMode="auto">
          <a:xfrm>
            <a:off x="2819400" y="2325688"/>
            <a:ext cx="6096000" cy="2847975"/>
          </a:xfrm>
          <a:prstGeom prst="rect">
            <a:avLst/>
          </a:prstGeom>
          <a:noFill/>
          <a:ln w="9525">
            <a:noFill/>
            <a:miter lim="800000"/>
            <a:headEnd/>
            <a:tailEnd/>
          </a:ln>
        </p:spPr>
      </p:pic>
      <p:sp>
        <p:nvSpPr>
          <p:cNvPr id="33798" name="Rectangle 9"/>
          <p:cNvSpPr>
            <a:spLocks noChangeArrowheads="1"/>
          </p:cNvSpPr>
          <p:nvPr/>
        </p:nvSpPr>
        <p:spPr bwMode="auto">
          <a:xfrm>
            <a:off x="3581400" y="5145088"/>
            <a:ext cx="5106988" cy="64135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a:solidFill>
                  <a:srgbClr val="00B050"/>
                </a:solidFill>
                <a:latin typeface="Times New Roman" pitchFamily="1" charset="0"/>
                <a:ea typeface="ＭＳ Ｐゴシック" pitchFamily="1" charset="-128"/>
              </a:rPr>
              <a:t>Evidence for the </a:t>
            </a:r>
            <a:r>
              <a:rPr lang="en-US" b="1" i="1">
                <a:solidFill>
                  <a:srgbClr val="00B050"/>
                </a:solidFill>
                <a:latin typeface="Times New Roman" pitchFamily="1" charset="0"/>
                <a:ea typeface="ＭＳ Ｐゴシック" pitchFamily="1" charset="-128"/>
              </a:rPr>
              <a:t>fusiform face area (FFA), a specialized face-detection module</a:t>
            </a:r>
            <a:endParaRPr lang="en-US">
              <a:solidFill>
                <a:srgbClr val="00B050"/>
              </a:solidFill>
              <a:latin typeface="Times New Roman" pitchFamily="1" charset="0"/>
              <a:ea typeface="ＭＳ Ｐゴシック" pitchFamily="1" charset="-128"/>
            </a:endParaRPr>
          </a:p>
        </p:txBody>
      </p:sp>
      <p:cxnSp>
        <p:nvCxnSpPr>
          <p:cNvPr id="13" name="Straight Arrow Connector 12"/>
          <p:cNvCxnSpPr/>
          <p:nvPr/>
        </p:nvCxnSpPr>
        <p:spPr>
          <a:xfrm rot="16200000" flipH="1">
            <a:off x="38100" y="2516188"/>
            <a:ext cx="1219200" cy="228600"/>
          </a:xfrm>
          <a:prstGeom prst="straightConnector1">
            <a:avLst/>
          </a:prstGeom>
          <a:ln w="1905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74569"/>
      </p:ext>
    </p:extLst>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ctrTitle" idx="4294967295"/>
          </p:nvPr>
        </p:nvSpPr>
        <p:spPr>
          <a:xfrm>
            <a:off x="685800" y="228600"/>
            <a:ext cx="7772400" cy="1089025"/>
          </a:xfrm>
        </p:spPr>
        <p:txBody>
          <a:bodyPr/>
          <a:lstStyle/>
          <a:p>
            <a:pPr eaLnBrk="1" hangingPunct="1"/>
            <a:r>
              <a:rPr lang="en-US" smtClean="0"/>
              <a:t>Innate detection?</a:t>
            </a:r>
          </a:p>
        </p:txBody>
      </p:sp>
      <p:sp>
        <p:nvSpPr>
          <p:cNvPr id="34819" name="Rectangle 4"/>
          <p:cNvSpPr>
            <a:spLocks noChangeArrowheads="1"/>
          </p:cNvSpPr>
          <p:nvPr/>
        </p:nvSpPr>
        <p:spPr bwMode="auto">
          <a:xfrm>
            <a:off x="304800" y="1371600"/>
            <a:ext cx="6262688"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Infants prefer the top image to the bottom one…</a:t>
            </a:r>
            <a:endParaRPr lang="en-US" sz="2400">
              <a:solidFill>
                <a:srgbClr val="000000"/>
              </a:solidFill>
              <a:latin typeface="Times New Roman" pitchFamily="1" charset="0"/>
              <a:ea typeface="ＭＳ Ｐゴシック" pitchFamily="1" charset="-128"/>
            </a:endParaRPr>
          </a:p>
        </p:txBody>
      </p:sp>
      <p:pic>
        <p:nvPicPr>
          <p:cNvPr id="34820" name="Picture 2"/>
          <p:cNvPicPr>
            <a:picLocks noChangeAspect="1" noChangeArrowheads="1"/>
          </p:cNvPicPr>
          <p:nvPr/>
        </p:nvPicPr>
        <p:blipFill>
          <a:blip r:embed="rId3" cstate="print"/>
          <a:srcRect l="16943" t="12621" r="68916" b="42303"/>
          <a:stretch>
            <a:fillRect/>
          </a:stretch>
        </p:blipFill>
        <p:spPr bwMode="auto">
          <a:xfrm>
            <a:off x="914400" y="2133600"/>
            <a:ext cx="1363663" cy="3143250"/>
          </a:xfrm>
          <a:prstGeom prst="rect">
            <a:avLst/>
          </a:prstGeom>
          <a:noFill/>
          <a:ln w="9525">
            <a:noFill/>
            <a:miter lim="800000"/>
            <a:headEnd/>
            <a:tailEnd/>
          </a:ln>
        </p:spPr>
      </p:pic>
      <p:cxnSp>
        <p:nvCxnSpPr>
          <p:cNvPr id="13" name="Straight Arrow Connector 12"/>
          <p:cNvCxnSpPr/>
          <p:nvPr/>
        </p:nvCxnSpPr>
        <p:spPr>
          <a:xfrm rot="16200000" flipH="1">
            <a:off x="38100" y="2324100"/>
            <a:ext cx="1219200" cy="228600"/>
          </a:xfrm>
          <a:prstGeom prst="straightConnector1">
            <a:avLst/>
          </a:prstGeom>
          <a:ln w="1905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4822" name="Rectangle 5"/>
          <p:cNvSpPr>
            <a:spLocks noChangeArrowheads="1"/>
          </p:cNvSpPr>
          <p:nvPr/>
        </p:nvSpPr>
        <p:spPr bwMode="auto">
          <a:xfrm>
            <a:off x="1447800" y="5715000"/>
            <a:ext cx="6019800" cy="822325"/>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a:solidFill>
                  <a:srgbClr val="000000"/>
                </a:solidFill>
                <a:latin typeface="Times New Roman" pitchFamily="1" charset="0"/>
                <a:ea typeface="ＭＳ Ｐゴシック" pitchFamily="1" charset="-128"/>
              </a:rPr>
              <a:t>Still debated as to whether infant preferences are for “faces” or “top-heavy” images</a:t>
            </a:r>
          </a:p>
        </p:txBody>
      </p:sp>
      <p:pic>
        <p:nvPicPr>
          <p:cNvPr id="34823" name="Picture 2"/>
          <p:cNvPicPr>
            <a:picLocks noChangeAspect="1" noChangeArrowheads="1"/>
          </p:cNvPicPr>
          <p:nvPr/>
        </p:nvPicPr>
        <p:blipFill>
          <a:blip r:embed="rId3" cstate="print"/>
          <a:srcRect l="30978" t="12621" r="31972" b="42303"/>
          <a:stretch>
            <a:fillRect/>
          </a:stretch>
        </p:blipFill>
        <p:spPr bwMode="auto">
          <a:xfrm>
            <a:off x="4343400" y="2438400"/>
            <a:ext cx="3571875" cy="3143250"/>
          </a:xfrm>
          <a:prstGeom prst="rect">
            <a:avLst/>
          </a:prstGeom>
          <a:noFill/>
          <a:ln w="9525">
            <a:noFill/>
            <a:miter lim="800000"/>
            <a:headEnd/>
            <a:tailEnd/>
          </a:ln>
        </p:spPr>
      </p:pic>
      <p:sp>
        <p:nvSpPr>
          <p:cNvPr id="34824" name="Rectangle 4"/>
          <p:cNvSpPr>
            <a:spLocks noChangeArrowheads="1"/>
          </p:cNvSpPr>
          <p:nvPr/>
        </p:nvSpPr>
        <p:spPr bwMode="auto">
          <a:xfrm>
            <a:off x="3505200" y="1900238"/>
            <a:ext cx="5002213"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B050"/>
                </a:solidFill>
                <a:latin typeface="Times New Roman" pitchFamily="1" charset="0"/>
                <a:ea typeface="ＭＳ Ｐゴシック" pitchFamily="1" charset="-128"/>
              </a:rPr>
              <a:t>But they also prefer the first row here:</a:t>
            </a:r>
            <a:endParaRPr lang="en-US" sz="2400">
              <a:solidFill>
                <a:srgbClr val="00B050"/>
              </a:solidFill>
              <a:latin typeface="Times New Roman" pitchFamily="1" charset="0"/>
              <a:ea typeface="ＭＳ Ｐゴシック" pitchFamily="1" charset="-128"/>
            </a:endParaRPr>
          </a:p>
        </p:txBody>
      </p:sp>
      <p:cxnSp>
        <p:nvCxnSpPr>
          <p:cNvPr id="14" name="Straight Arrow Connector 13"/>
          <p:cNvCxnSpPr/>
          <p:nvPr/>
        </p:nvCxnSpPr>
        <p:spPr>
          <a:xfrm rot="5400000">
            <a:off x="7620000" y="2667000"/>
            <a:ext cx="914400" cy="304800"/>
          </a:xfrm>
          <a:prstGeom prst="straightConnector1">
            <a:avLst/>
          </a:prstGeom>
          <a:ln w="1905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731384"/>
      </p:ext>
    </p:extLst>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ctrTitle" idx="4294967295"/>
          </p:nvPr>
        </p:nvSpPr>
        <p:spPr>
          <a:xfrm>
            <a:off x="685800" y="228600"/>
            <a:ext cx="7772400" cy="1089025"/>
          </a:xfrm>
        </p:spPr>
        <p:txBody>
          <a:bodyPr/>
          <a:lstStyle/>
          <a:p>
            <a:pPr eaLnBrk="1" hangingPunct="1"/>
            <a:r>
              <a:rPr lang="en-US" b="1" smtClean="0"/>
              <a:t>Learned </a:t>
            </a:r>
            <a:r>
              <a:rPr lang="en-US" smtClean="0"/>
              <a:t>recognition.</a:t>
            </a:r>
          </a:p>
        </p:txBody>
      </p:sp>
      <p:sp>
        <p:nvSpPr>
          <p:cNvPr id="35843" name="Rectangle 4"/>
          <p:cNvSpPr>
            <a:spLocks noChangeArrowheads="1"/>
          </p:cNvSpPr>
          <p:nvPr/>
        </p:nvSpPr>
        <p:spPr bwMode="auto">
          <a:xfrm>
            <a:off x="304800" y="1563688"/>
            <a:ext cx="6262688"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Infants prefer the top image to the bottom one…</a:t>
            </a:r>
            <a:endParaRPr lang="en-US" sz="2400">
              <a:solidFill>
                <a:srgbClr val="000000"/>
              </a:solidFill>
              <a:latin typeface="Times New Roman" pitchFamily="1" charset="0"/>
              <a:ea typeface="ＭＳ Ｐゴシック" pitchFamily="1" charset="-128"/>
            </a:endParaRPr>
          </a:p>
        </p:txBody>
      </p:sp>
      <p:pic>
        <p:nvPicPr>
          <p:cNvPr id="35844" name="Picture 2"/>
          <p:cNvPicPr>
            <a:picLocks noChangeAspect="1" noChangeArrowheads="1"/>
          </p:cNvPicPr>
          <p:nvPr/>
        </p:nvPicPr>
        <p:blipFill>
          <a:blip r:embed="rId3" cstate="print"/>
          <a:srcRect l="16943" t="12621" r="68916" b="42303"/>
          <a:stretch>
            <a:fillRect/>
          </a:stretch>
        </p:blipFill>
        <p:spPr bwMode="auto">
          <a:xfrm>
            <a:off x="914400" y="2325688"/>
            <a:ext cx="1363663" cy="3143250"/>
          </a:xfrm>
          <a:prstGeom prst="rect">
            <a:avLst/>
          </a:prstGeom>
          <a:noFill/>
          <a:ln w="9525">
            <a:noFill/>
            <a:miter lim="800000"/>
            <a:headEnd/>
            <a:tailEnd/>
          </a:ln>
        </p:spPr>
      </p:pic>
      <p:pic>
        <p:nvPicPr>
          <p:cNvPr id="35845" name="Picture 2"/>
          <p:cNvPicPr>
            <a:picLocks noChangeAspect="1" noChangeArrowheads="1"/>
          </p:cNvPicPr>
          <p:nvPr/>
        </p:nvPicPr>
        <p:blipFill>
          <a:blip r:embed="rId4" cstate="print"/>
          <a:srcRect/>
          <a:stretch>
            <a:fillRect/>
          </a:stretch>
        </p:blipFill>
        <p:spPr bwMode="auto">
          <a:xfrm>
            <a:off x="2819400" y="2325688"/>
            <a:ext cx="6096000" cy="2847975"/>
          </a:xfrm>
          <a:prstGeom prst="rect">
            <a:avLst/>
          </a:prstGeom>
          <a:noFill/>
          <a:ln w="9525">
            <a:noFill/>
            <a:miter lim="800000"/>
            <a:headEnd/>
            <a:tailEnd/>
          </a:ln>
        </p:spPr>
      </p:pic>
      <p:sp>
        <p:nvSpPr>
          <p:cNvPr id="35846" name="Rectangle 9"/>
          <p:cNvSpPr>
            <a:spLocks noChangeArrowheads="1"/>
          </p:cNvSpPr>
          <p:nvPr/>
        </p:nvSpPr>
        <p:spPr bwMode="auto">
          <a:xfrm>
            <a:off x="3581400" y="5145088"/>
            <a:ext cx="5106988" cy="64135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a:solidFill>
                  <a:srgbClr val="00B050"/>
                </a:solidFill>
                <a:latin typeface="Times New Roman" pitchFamily="1" charset="0"/>
                <a:ea typeface="ＭＳ Ｐゴシック" pitchFamily="1" charset="-128"/>
              </a:rPr>
              <a:t>Evidence for the </a:t>
            </a:r>
            <a:r>
              <a:rPr lang="en-US" b="1" i="1">
                <a:solidFill>
                  <a:srgbClr val="00B050"/>
                </a:solidFill>
                <a:latin typeface="Times New Roman" pitchFamily="1" charset="0"/>
                <a:ea typeface="ＭＳ Ｐゴシック" pitchFamily="1" charset="-128"/>
              </a:rPr>
              <a:t>fusiform face area (FFA), a specialized face-detection module</a:t>
            </a:r>
            <a:endParaRPr lang="en-US">
              <a:solidFill>
                <a:srgbClr val="00B050"/>
              </a:solidFill>
              <a:latin typeface="Times New Roman" pitchFamily="1" charset="0"/>
              <a:ea typeface="ＭＳ Ｐゴシック" pitchFamily="1" charset="-128"/>
            </a:endParaRPr>
          </a:p>
        </p:txBody>
      </p:sp>
      <p:cxnSp>
        <p:nvCxnSpPr>
          <p:cNvPr id="13" name="Straight Arrow Connector 12"/>
          <p:cNvCxnSpPr/>
          <p:nvPr/>
        </p:nvCxnSpPr>
        <p:spPr>
          <a:xfrm rot="16200000" flipH="1">
            <a:off x="38100" y="2516188"/>
            <a:ext cx="1219200" cy="228600"/>
          </a:xfrm>
          <a:prstGeom prst="straightConnector1">
            <a:avLst/>
          </a:prstGeom>
          <a:ln w="1905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35848" name="Picture 8" descr="Picture 9"/>
          <p:cNvPicPr>
            <a:picLocks noChangeAspect="1" noChangeArrowheads="1"/>
          </p:cNvPicPr>
          <p:nvPr/>
        </p:nvPicPr>
        <p:blipFill>
          <a:blip r:embed="rId5" cstate="print"/>
          <a:srcRect/>
          <a:stretch>
            <a:fillRect/>
          </a:stretch>
        </p:blipFill>
        <p:spPr bwMode="auto">
          <a:xfrm>
            <a:off x="233363" y="1371600"/>
            <a:ext cx="8675687" cy="4699000"/>
          </a:xfrm>
          <a:prstGeom prst="rect">
            <a:avLst/>
          </a:prstGeom>
          <a:noFill/>
          <a:ln w="9525">
            <a:noFill/>
            <a:miter lim="800000"/>
            <a:headEnd/>
            <a:tailEnd/>
          </a:ln>
        </p:spPr>
      </p:pic>
      <p:pic>
        <p:nvPicPr>
          <p:cNvPr id="35849" name="Picture 9" descr="Picture 10"/>
          <p:cNvPicPr>
            <a:picLocks noChangeAspect="1" noChangeArrowheads="1"/>
          </p:cNvPicPr>
          <p:nvPr/>
        </p:nvPicPr>
        <p:blipFill>
          <a:blip r:embed="rId6" cstate="print"/>
          <a:srcRect/>
          <a:stretch>
            <a:fillRect/>
          </a:stretch>
        </p:blipFill>
        <p:spPr bwMode="auto">
          <a:xfrm>
            <a:off x="2286000" y="6172200"/>
            <a:ext cx="4241800" cy="520700"/>
          </a:xfrm>
          <a:prstGeom prst="rect">
            <a:avLst/>
          </a:prstGeom>
          <a:noFill/>
          <a:ln w="9525">
            <a:noFill/>
            <a:miter lim="800000"/>
            <a:headEnd/>
            <a:tailEnd/>
          </a:ln>
        </p:spPr>
      </p:pic>
    </p:spTree>
    <p:extLst>
      <p:ext uri="{BB962C8B-B14F-4D97-AF65-F5344CB8AC3E}">
        <p14:creationId xmlns:p14="http://schemas.microsoft.com/office/powerpoint/2010/main" val="323665881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874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rotWithShape="1">
          <a:blip r:embed="rId2">
            <a:extLst>
              <a:ext uri="{28A0092B-C50C-407E-A947-70E740481C1C}">
                <a14:useLocalDpi xmlns:a14="http://schemas.microsoft.com/office/drawing/2010/main" val="0"/>
              </a:ext>
            </a:extLst>
          </a:blip>
          <a:srcRect l="6963" r="7703"/>
          <a:stretch/>
        </p:blipFill>
        <p:spPr bwMode="auto">
          <a:xfrm>
            <a:off x="-4800600" y="793044"/>
            <a:ext cx="6502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289" y="6578179"/>
            <a:ext cx="990600" cy="276999"/>
          </a:xfrm>
          <a:prstGeom prst="rect">
            <a:avLst/>
          </a:prstGeom>
          <a:noFill/>
        </p:spPr>
        <p:txBody>
          <a:bodyPr wrap="square" rtlCol="0">
            <a:spAutoFit/>
          </a:bodyPr>
          <a:lstStyle/>
          <a:p>
            <a:pPr fontAlgn="base">
              <a:spcBef>
                <a:spcPct val="0"/>
              </a:spcBef>
              <a:spcAft>
                <a:spcPct val="0"/>
              </a:spcAft>
            </a:pPr>
            <a:r>
              <a:rPr lang="en-US" sz="1200" kern="1200" dirty="0" smtClean="0">
                <a:latin typeface="Cambria" panose="02040503050406030204" pitchFamily="18" charset="0"/>
                <a:ea typeface="ＭＳ Ｐゴシック" pitchFamily="34" charset="-128"/>
              </a:rPr>
              <a:t>2 layers</a:t>
            </a:r>
            <a:endParaRPr lang="en-US" sz="1200" kern="1200" dirty="0">
              <a:latin typeface="Cambria" panose="02040503050406030204" pitchFamily="18" charset="0"/>
              <a:ea typeface="ＭＳ Ｐゴシック" pitchFamily="34" charset="-128"/>
            </a:endParaRPr>
          </a:p>
        </p:txBody>
      </p:sp>
    </p:spTree>
    <p:extLst>
      <p:ext uri="{BB962C8B-B14F-4D97-AF65-F5344CB8AC3E}">
        <p14:creationId xmlns:p14="http://schemas.microsoft.com/office/powerpoint/2010/main" val="303335519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7048500" y="6405563"/>
            <a:ext cx="1939925"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8000"/>
                </a:solidFill>
                <a:latin typeface="Trebuchet MS" pitchFamily="1" charset="0"/>
                <a:ea typeface="ＭＳ Ｐゴシック" pitchFamily="1" charset="-128"/>
              </a:rPr>
              <a:t>Holistic? Part-based?</a:t>
            </a:r>
          </a:p>
        </p:txBody>
      </p:sp>
      <p:sp>
        <p:nvSpPr>
          <p:cNvPr id="30723" name="Rectangle 4"/>
          <p:cNvSpPr>
            <a:spLocks noChangeArrowheads="1"/>
          </p:cNvSpPr>
          <p:nvPr/>
        </p:nvSpPr>
        <p:spPr bwMode="auto">
          <a:xfrm>
            <a:off x="261938" y="6364288"/>
            <a:ext cx="2027237"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808080"/>
                </a:solidFill>
                <a:latin typeface="Trebuchet MS" pitchFamily="1" charset="0"/>
                <a:ea typeface="ＭＳ Ｐゴシック" pitchFamily="1" charset="-128"/>
              </a:rPr>
              <a:t>Peter Thompson 1980</a:t>
            </a:r>
          </a:p>
        </p:txBody>
      </p:sp>
      <p:pic>
        <p:nvPicPr>
          <p:cNvPr id="30724" name="Picture 5" descr="ThatcherIllusion3"/>
          <p:cNvPicPr>
            <a:picLocks noChangeAspect="1" noChangeArrowheads="1"/>
          </p:cNvPicPr>
          <p:nvPr/>
        </p:nvPicPr>
        <p:blipFill>
          <a:blip r:embed="rId3" cstate="print"/>
          <a:srcRect b="50114"/>
          <a:stretch>
            <a:fillRect/>
          </a:stretch>
        </p:blipFill>
        <p:spPr bwMode="auto">
          <a:xfrm>
            <a:off x="1920875" y="533400"/>
            <a:ext cx="5546725" cy="2774950"/>
          </a:xfrm>
          <a:prstGeom prst="rect">
            <a:avLst/>
          </a:prstGeom>
          <a:noFill/>
          <a:ln w="9525">
            <a:noFill/>
            <a:miter lim="800000"/>
            <a:headEnd/>
            <a:tailEnd/>
          </a:ln>
        </p:spPr>
      </p:pic>
    </p:spTree>
    <p:extLst>
      <p:ext uri="{BB962C8B-B14F-4D97-AF65-F5344CB8AC3E}">
        <p14:creationId xmlns:p14="http://schemas.microsoft.com/office/powerpoint/2010/main" val="396780990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7048500" y="6405563"/>
            <a:ext cx="1939925"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8000"/>
                </a:solidFill>
                <a:latin typeface="Trebuchet MS" pitchFamily="1" charset="0"/>
                <a:ea typeface="ＭＳ Ｐゴシック" pitchFamily="1" charset="-128"/>
              </a:rPr>
              <a:t>Holistic? Part-based?</a:t>
            </a:r>
          </a:p>
        </p:txBody>
      </p:sp>
      <p:sp>
        <p:nvSpPr>
          <p:cNvPr id="31747" name="Rectangle 3"/>
          <p:cNvSpPr>
            <a:spLocks noChangeArrowheads="1"/>
          </p:cNvSpPr>
          <p:nvPr/>
        </p:nvSpPr>
        <p:spPr bwMode="auto">
          <a:xfrm>
            <a:off x="261938" y="6364288"/>
            <a:ext cx="2027237"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808080"/>
                </a:solidFill>
                <a:latin typeface="Trebuchet MS" pitchFamily="1" charset="0"/>
                <a:ea typeface="ＭＳ Ｐゴシック" pitchFamily="1" charset="-128"/>
              </a:rPr>
              <a:t>Peter Thompson 1980</a:t>
            </a:r>
          </a:p>
        </p:txBody>
      </p:sp>
      <p:pic>
        <p:nvPicPr>
          <p:cNvPr id="31748" name="Picture 4" descr="ThatcherIllusion3"/>
          <p:cNvPicPr>
            <a:picLocks noChangeAspect="1" noChangeArrowheads="1"/>
          </p:cNvPicPr>
          <p:nvPr/>
        </p:nvPicPr>
        <p:blipFill>
          <a:blip r:embed="rId3" cstate="print"/>
          <a:srcRect/>
          <a:stretch>
            <a:fillRect/>
          </a:stretch>
        </p:blipFill>
        <p:spPr bwMode="auto">
          <a:xfrm>
            <a:off x="1920875" y="533400"/>
            <a:ext cx="5546725" cy="5562600"/>
          </a:xfrm>
          <a:prstGeom prst="rect">
            <a:avLst/>
          </a:prstGeom>
          <a:noFill/>
          <a:ln w="9525">
            <a:noFill/>
            <a:miter lim="800000"/>
            <a:headEnd/>
            <a:tailEnd/>
          </a:ln>
        </p:spPr>
      </p:pic>
    </p:spTree>
    <p:extLst>
      <p:ext uri="{BB962C8B-B14F-4D97-AF65-F5344CB8AC3E}">
        <p14:creationId xmlns:p14="http://schemas.microsoft.com/office/powerpoint/2010/main" val="323960458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7048500" y="6405563"/>
            <a:ext cx="1939925"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8000"/>
                </a:solidFill>
                <a:latin typeface="Trebuchet MS" pitchFamily="1" charset="0"/>
                <a:ea typeface="ＭＳ Ｐゴシック" pitchFamily="1" charset="-128"/>
              </a:rPr>
              <a:t>Holistic? Part-based?</a:t>
            </a:r>
          </a:p>
        </p:txBody>
      </p:sp>
      <p:sp>
        <p:nvSpPr>
          <p:cNvPr id="32771" name="Rectangle 3"/>
          <p:cNvSpPr>
            <a:spLocks noChangeArrowheads="1"/>
          </p:cNvSpPr>
          <p:nvPr/>
        </p:nvSpPr>
        <p:spPr bwMode="auto">
          <a:xfrm>
            <a:off x="261938" y="6364288"/>
            <a:ext cx="2027237"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808080"/>
                </a:solidFill>
                <a:latin typeface="Trebuchet MS" pitchFamily="1" charset="0"/>
                <a:ea typeface="ＭＳ Ｐゴシック" pitchFamily="1" charset="-128"/>
              </a:rPr>
              <a:t>Peter Thompson 1980</a:t>
            </a:r>
          </a:p>
        </p:txBody>
      </p:sp>
      <p:pic>
        <p:nvPicPr>
          <p:cNvPr id="32772" name="Picture 4" descr="ThatcherIllusion3"/>
          <p:cNvPicPr>
            <a:picLocks noChangeAspect="1" noChangeArrowheads="1"/>
          </p:cNvPicPr>
          <p:nvPr/>
        </p:nvPicPr>
        <p:blipFill>
          <a:blip r:embed="rId3" cstate="print"/>
          <a:srcRect/>
          <a:stretch>
            <a:fillRect/>
          </a:stretch>
        </p:blipFill>
        <p:spPr bwMode="auto">
          <a:xfrm>
            <a:off x="1920875" y="533400"/>
            <a:ext cx="5546725" cy="5562600"/>
          </a:xfrm>
          <a:prstGeom prst="rect">
            <a:avLst/>
          </a:prstGeom>
          <a:noFill/>
          <a:ln w="9525">
            <a:noFill/>
            <a:miter lim="800000"/>
            <a:headEnd/>
            <a:tailEnd/>
          </a:ln>
        </p:spPr>
      </p:pic>
      <p:pic>
        <p:nvPicPr>
          <p:cNvPr id="32773" name="Picture 5" descr="Picture 6"/>
          <p:cNvPicPr>
            <a:picLocks noChangeAspect="1" noChangeArrowheads="1"/>
          </p:cNvPicPr>
          <p:nvPr/>
        </p:nvPicPr>
        <p:blipFill>
          <a:blip r:embed="rId4" cstate="print"/>
          <a:srcRect/>
          <a:stretch>
            <a:fillRect/>
          </a:stretch>
        </p:blipFill>
        <p:spPr bwMode="auto">
          <a:xfrm>
            <a:off x="76200" y="914400"/>
            <a:ext cx="8993188" cy="3695700"/>
          </a:xfrm>
          <a:prstGeom prst="rect">
            <a:avLst/>
          </a:prstGeom>
          <a:noFill/>
          <a:ln w="19050">
            <a:solidFill>
              <a:srgbClr val="0105FF"/>
            </a:solidFill>
            <a:miter lim="800000"/>
            <a:headEnd/>
            <a:tailEnd/>
          </a:ln>
        </p:spPr>
      </p:pic>
      <p:pic>
        <p:nvPicPr>
          <p:cNvPr id="32774" name="Picture 6" descr="Picture 7"/>
          <p:cNvPicPr>
            <a:picLocks noChangeAspect="1" noChangeArrowheads="1"/>
          </p:cNvPicPr>
          <p:nvPr/>
        </p:nvPicPr>
        <p:blipFill>
          <a:blip r:embed="rId5" cstate="print"/>
          <a:srcRect/>
          <a:stretch>
            <a:fillRect/>
          </a:stretch>
        </p:blipFill>
        <p:spPr bwMode="auto">
          <a:xfrm>
            <a:off x="1981200" y="4953000"/>
            <a:ext cx="5410200" cy="1395413"/>
          </a:xfrm>
          <a:prstGeom prst="rect">
            <a:avLst/>
          </a:prstGeom>
          <a:noFill/>
          <a:ln w="19050">
            <a:solidFill>
              <a:srgbClr val="0105FF"/>
            </a:solidFill>
            <a:miter lim="800000"/>
            <a:headEnd/>
            <a:tailEnd/>
          </a:ln>
        </p:spPr>
      </p:pic>
      <p:sp>
        <p:nvSpPr>
          <p:cNvPr id="32775" name="Rectangle 7"/>
          <p:cNvSpPr>
            <a:spLocks noChangeArrowheads="1"/>
          </p:cNvSpPr>
          <p:nvPr/>
        </p:nvSpPr>
        <p:spPr bwMode="auto">
          <a:xfrm>
            <a:off x="3978275" y="4249738"/>
            <a:ext cx="854075" cy="166687"/>
          </a:xfrm>
          <a:prstGeom prst="rect">
            <a:avLst/>
          </a:prstGeom>
          <a:noFill/>
          <a:ln w="9525">
            <a:solidFill>
              <a:srgbClr val="FF0000"/>
            </a:solidFill>
            <a:miter lim="800000"/>
            <a:headEnd/>
            <a:tailEnd/>
          </a:ln>
        </p:spPr>
        <p:txBody>
          <a:bodyPr wrap="none"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259218596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4200" i="1" dirty="0" smtClean="0">
                <a:latin typeface="Trebuchet MS" pitchFamily="34" charset="0"/>
              </a:rPr>
              <a:t>Parts!</a:t>
            </a:r>
            <a:endParaRPr lang="en-US" sz="4200" dirty="0" smtClean="0">
              <a:latin typeface="Trebuchet MS" pitchFamily="34" charset="0"/>
            </a:endParaRPr>
          </a:p>
        </p:txBody>
      </p:sp>
      <p:pic>
        <p:nvPicPr>
          <p:cNvPr id="33795" name="Picture 5" descr="efros_alexei"/>
          <p:cNvPicPr>
            <a:picLocks noChangeAspect="1" noChangeArrowheads="1"/>
          </p:cNvPicPr>
          <p:nvPr/>
        </p:nvPicPr>
        <p:blipFill>
          <a:blip r:embed="rId3" cstate="print"/>
          <a:srcRect t="5797" b="15942"/>
          <a:stretch>
            <a:fillRect/>
          </a:stretch>
        </p:blipFill>
        <p:spPr bwMode="auto">
          <a:xfrm>
            <a:off x="381000" y="1528763"/>
            <a:ext cx="3470275" cy="4152900"/>
          </a:xfrm>
          <a:prstGeom prst="rect">
            <a:avLst/>
          </a:prstGeom>
          <a:noFill/>
          <a:ln w="9525">
            <a:noFill/>
            <a:miter lim="800000"/>
            <a:headEnd/>
            <a:tailEnd/>
          </a:ln>
        </p:spPr>
      </p:pic>
      <p:sp>
        <p:nvSpPr>
          <p:cNvPr id="33796" name="Text Box 55"/>
          <p:cNvSpPr txBox="1">
            <a:spLocks noChangeArrowheads="1"/>
          </p:cNvSpPr>
          <p:nvPr/>
        </p:nvSpPr>
        <p:spPr bwMode="auto">
          <a:xfrm>
            <a:off x="112713" y="6477000"/>
            <a:ext cx="1792287" cy="3048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400">
                <a:solidFill>
                  <a:prstClr val="black"/>
                </a:solidFill>
                <a:latin typeface="Arial" charset="0"/>
                <a:ea typeface="ＭＳ Ｐゴシック" pitchFamily="1" charset="-128"/>
              </a:rPr>
              <a:t>Slide credit: A. Efros</a:t>
            </a:r>
          </a:p>
        </p:txBody>
      </p:sp>
      <p:sp>
        <p:nvSpPr>
          <p:cNvPr id="33797" name="AutoShape 50"/>
          <p:cNvSpPr>
            <a:spLocks noChangeArrowheads="1"/>
          </p:cNvSpPr>
          <p:nvPr/>
        </p:nvSpPr>
        <p:spPr bwMode="auto">
          <a:xfrm>
            <a:off x="4038600" y="3295650"/>
            <a:ext cx="990600" cy="681038"/>
          </a:xfrm>
          <a:prstGeom prst="rightArrow">
            <a:avLst>
              <a:gd name="adj1" fmla="val 50000"/>
              <a:gd name="adj2" fmla="val 3636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grpSp>
        <p:nvGrpSpPr>
          <p:cNvPr id="2" name="Group 3"/>
          <p:cNvGrpSpPr>
            <a:grpSpLocks/>
          </p:cNvGrpSpPr>
          <p:nvPr/>
        </p:nvGrpSpPr>
        <p:grpSpPr bwMode="auto">
          <a:xfrm>
            <a:off x="5257800" y="1524000"/>
            <a:ext cx="3470275" cy="4152900"/>
            <a:chOff x="1606" y="744"/>
            <a:chExt cx="2740" cy="3216"/>
          </a:xfrm>
        </p:grpSpPr>
        <p:pic>
          <p:nvPicPr>
            <p:cNvPr id="33800" name="Picture 4" descr="efros_alexei"/>
            <p:cNvPicPr>
              <a:picLocks noChangeAspect="1" noChangeArrowheads="1"/>
            </p:cNvPicPr>
            <p:nvPr/>
          </p:nvPicPr>
          <p:blipFill>
            <a:blip r:embed="rId3" cstate="print"/>
            <a:srcRect t="5797" b="15942"/>
            <a:stretch>
              <a:fillRect/>
            </a:stretch>
          </p:blipFill>
          <p:spPr bwMode="auto">
            <a:xfrm>
              <a:off x="1606" y="744"/>
              <a:ext cx="2740" cy="3216"/>
            </a:xfrm>
            <a:prstGeom prst="rect">
              <a:avLst/>
            </a:prstGeom>
            <a:noFill/>
            <a:ln w="9525">
              <a:noFill/>
              <a:miter lim="800000"/>
              <a:headEnd/>
              <a:tailEnd/>
            </a:ln>
          </p:spPr>
        </p:pic>
        <p:sp>
          <p:nvSpPr>
            <p:cNvPr id="33801" name="Rectangle 5"/>
            <p:cNvSpPr>
              <a:spLocks noChangeArrowheads="1"/>
            </p:cNvSpPr>
            <p:nvPr/>
          </p:nvSpPr>
          <p:spPr bwMode="auto">
            <a:xfrm>
              <a:off x="2832" y="2400"/>
              <a:ext cx="96" cy="96"/>
            </a:xfrm>
            <a:prstGeom prst="rect">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2" name="Rectangle 6"/>
            <p:cNvSpPr>
              <a:spLocks noChangeArrowheads="1"/>
            </p:cNvSpPr>
            <p:nvPr/>
          </p:nvSpPr>
          <p:spPr bwMode="auto">
            <a:xfrm>
              <a:off x="2448" y="2376"/>
              <a:ext cx="96" cy="96"/>
            </a:xfrm>
            <a:prstGeom prst="rect">
              <a:avLst/>
            </a:prstGeom>
            <a:solidFill>
              <a:srgbClr val="33CC33"/>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3" name="Rectangle 7"/>
            <p:cNvSpPr>
              <a:spLocks noChangeArrowheads="1"/>
            </p:cNvSpPr>
            <p:nvPr/>
          </p:nvSpPr>
          <p:spPr bwMode="auto">
            <a:xfrm>
              <a:off x="3168" y="2448"/>
              <a:ext cx="96" cy="96"/>
            </a:xfrm>
            <a:prstGeom prst="rect">
              <a:avLst/>
            </a:prstGeom>
            <a:solidFill>
              <a:srgbClr val="33CC33"/>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4" name="Rectangle 8"/>
            <p:cNvSpPr>
              <a:spLocks noChangeArrowheads="1"/>
            </p:cNvSpPr>
            <p:nvPr/>
          </p:nvSpPr>
          <p:spPr bwMode="auto">
            <a:xfrm>
              <a:off x="2776" y="2896"/>
              <a:ext cx="96" cy="96"/>
            </a:xfrm>
            <a:prstGeom prst="rect">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5" name="Rectangle 9"/>
            <p:cNvSpPr>
              <a:spLocks noChangeArrowheads="1"/>
            </p:cNvSpPr>
            <p:nvPr/>
          </p:nvSpPr>
          <p:spPr bwMode="auto">
            <a:xfrm>
              <a:off x="2568" y="2784"/>
              <a:ext cx="96" cy="96"/>
            </a:xfrm>
            <a:prstGeom prst="rect">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6" name="Rectangle 10"/>
            <p:cNvSpPr>
              <a:spLocks noChangeArrowheads="1"/>
            </p:cNvSpPr>
            <p:nvPr/>
          </p:nvSpPr>
          <p:spPr bwMode="auto">
            <a:xfrm>
              <a:off x="3024" y="2832"/>
              <a:ext cx="96" cy="96"/>
            </a:xfrm>
            <a:prstGeom prst="rect">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7" name="Rectangle 11"/>
            <p:cNvSpPr>
              <a:spLocks noChangeArrowheads="1"/>
            </p:cNvSpPr>
            <p:nvPr/>
          </p:nvSpPr>
          <p:spPr bwMode="auto">
            <a:xfrm>
              <a:off x="2400" y="3024"/>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8" name="Rectangle 12"/>
            <p:cNvSpPr>
              <a:spLocks noChangeArrowheads="1"/>
            </p:cNvSpPr>
            <p:nvPr/>
          </p:nvSpPr>
          <p:spPr bwMode="auto">
            <a:xfrm>
              <a:off x="3216" y="3072"/>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9" name="Rectangle 13"/>
            <p:cNvSpPr>
              <a:spLocks noChangeArrowheads="1"/>
            </p:cNvSpPr>
            <p:nvPr/>
          </p:nvSpPr>
          <p:spPr bwMode="auto">
            <a:xfrm>
              <a:off x="2816" y="3072"/>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0" name="Rectangle 14"/>
            <p:cNvSpPr>
              <a:spLocks noChangeArrowheads="1"/>
            </p:cNvSpPr>
            <p:nvPr/>
          </p:nvSpPr>
          <p:spPr bwMode="auto">
            <a:xfrm>
              <a:off x="2576" y="3192"/>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1" name="Rectangle 15"/>
            <p:cNvSpPr>
              <a:spLocks noChangeArrowheads="1"/>
            </p:cNvSpPr>
            <p:nvPr/>
          </p:nvSpPr>
          <p:spPr bwMode="auto">
            <a:xfrm>
              <a:off x="2800" y="3264"/>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2" name="Rectangle 16"/>
            <p:cNvSpPr>
              <a:spLocks noChangeArrowheads="1"/>
            </p:cNvSpPr>
            <p:nvPr/>
          </p:nvSpPr>
          <p:spPr bwMode="auto">
            <a:xfrm>
              <a:off x="3024" y="3216"/>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3" name="Rectangle 17"/>
            <p:cNvSpPr>
              <a:spLocks noChangeArrowheads="1"/>
            </p:cNvSpPr>
            <p:nvPr/>
          </p:nvSpPr>
          <p:spPr bwMode="auto">
            <a:xfrm>
              <a:off x="2784" y="3648"/>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4" name="Rectangle 18"/>
            <p:cNvSpPr>
              <a:spLocks noChangeArrowheads="1"/>
            </p:cNvSpPr>
            <p:nvPr/>
          </p:nvSpPr>
          <p:spPr bwMode="auto">
            <a:xfrm>
              <a:off x="3264" y="3552"/>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5" name="Rectangle 19"/>
            <p:cNvSpPr>
              <a:spLocks noChangeArrowheads="1"/>
            </p:cNvSpPr>
            <p:nvPr/>
          </p:nvSpPr>
          <p:spPr bwMode="auto">
            <a:xfrm>
              <a:off x="2408" y="3472"/>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6" name="Rectangle 20"/>
            <p:cNvSpPr>
              <a:spLocks noChangeArrowheads="1"/>
            </p:cNvSpPr>
            <p:nvPr/>
          </p:nvSpPr>
          <p:spPr bwMode="auto">
            <a:xfrm>
              <a:off x="3552" y="3264"/>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7" name="Rectangle 21"/>
            <p:cNvSpPr>
              <a:spLocks noChangeArrowheads="1"/>
            </p:cNvSpPr>
            <p:nvPr/>
          </p:nvSpPr>
          <p:spPr bwMode="auto">
            <a:xfrm>
              <a:off x="2112" y="3168"/>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8" name="Rectangle 22"/>
            <p:cNvSpPr>
              <a:spLocks noChangeArrowheads="1"/>
            </p:cNvSpPr>
            <p:nvPr/>
          </p:nvSpPr>
          <p:spPr bwMode="auto">
            <a:xfrm>
              <a:off x="3696" y="2928"/>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9" name="Rectangle 23"/>
            <p:cNvSpPr>
              <a:spLocks noChangeArrowheads="1"/>
            </p:cNvSpPr>
            <p:nvPr/>
          </p:nvSpPr>
          <p:spPr bwMode="auto">
            <a:xfrm>
              <a:off x="2016" y="2784"/>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0" name="Rectangle 24"/>
            <p:cNvSpPr>
              <a:spLocks noChangeArrowheads="1"/>
            </p:cNvSpPr>
            <p:nvPr/>
          </p:nvSpPr>
          <p:spPr bwMode="auto">
            <a:xfrm>
              <a:off x="2064" y="2160"/>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1" name="Rectangle 25"/>
            <p:cNvSpPr>
              <a:spLocks noChangeArrowheads="1"/>
            </p:cNvSpPr>
            <p:nvPr/>
          </p:nvSpPr>
          <p:spPr bwMode="auto">
            <a:xfrm>
              <a:off x="3696" y="2304"/>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2" name="Rectangle 26"/>
            <p:cNvSpPr>
              <a:spLocks noChangeArrowheads="1"/>
            </p:cNvSpPr>
            <p:nvPr/>
          </p:nvSpPr>
          <p:spPr bwMode="auto">
            <a:xfrm>
              <a:off x="2688" y="2256"/>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3" name="Rectangle 27"/>
            <p:cNvSpPr>
              <a:spLocks noChangeArrowheads="1"/>
            </p:cNvSpPr>
            <p:nvPr/>
          </p:nvSpPr>
          <p:spPr bwMode="auto">
            <a:xfrm>
              <a:off x="2448" y="2208"/>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4" name="Rectangle 28"/>
            <p:cNvSpPr>
              <a:spLocks noChangeArrowheads="1"/>
            </p:cNvSpPr>
            <p:nvPr/>
          </p:nvSpPr>
          <p:spPr bwMode="auto">
            <a:xfrm>
              <a:off x="2208" y="2256"/>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5" name="Rectangle 29"/>
            <p:cNvSpPr>
              <a:spLocks noChangeArrowheads="1"/>
            </p:cNvSpPr>
            <p:nvPr/>
          </p:nvSpPr>
          <p:spPr bwMode="auto">
            <a:xfrm>
              <a:off x="2976" y="2304"/>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6" name="Rectangle 30"/>
            <p:cNvSpPr>
              <a:spLocks noChangeArrowheads="1"/>
            </p:cNvSpPr>
            <p:nvPr/>
          </p:nvSpPr>
          <p:spPr bwMode="auto">
            <a:xfrm>
              <a:off x="3232" y="2304"/>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7" name="Rectangle 31"/>
            <p:cNvSpPr>
              <a:spLocks noChangeArrowheads="1"/>
            </p:cNvSpPr>
            <p:nvPr/>
          </p:nvSpPr>
          <p:spPr bwMode="auto">
            <a:xfrm>
              <a:off x="3504" y="2400"/>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8" name="Rectangle 32"/>
            <p:cNvSpPr>
              <a:spLocks noChangeArrowheads="1"/>
            </p:cNvSpPr>
            <p:nvPr/>
          </p:nvSpPr>
          <p:spPr bwMode="auto">
            <a:xfrm>
              <a:off x="2112" y="1776"/>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9" name="Rectangle 33"/>
            <p:cNvSpPr>
              <a:spLocks noChangeArrowheads="1"/>
            </p:cNvSpPr>
            <p:nvPr/>
          </p:nvSpPr>
          <p:spPr bwMode="auto">
            <a:xfrm>
              <a:off x="2544" y="1536"/>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0" name="Rectangle 34"/>
            <p:cNvSpPr>
              <a:spLocks noChangeArrowheads="1"/>
            </p:cNvSpPr>
            <p:nvPr/>
          </p:nvSpPr>
          <p:spPr bwMode="auto">
            <a:xfrm>
              <a:off x="3216" y="1584"/>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1" name="Rectangle 35"/>
            <p:cNvSpPr>
              <a:spLocks noChangeArrowheads="1"/>
            </p:cNvSpPr>
            <p:nvPr/>
          </p:nvSpPr>
          <p:spPr bwMode="auto">
            <a:xfrm>
              <a:off x="3552" y="1920"/>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2" name="Rectangle 36"/>
            <p:cNvSpPr>
              <a:spLocks noChangeArrowheads="1"/>
            </p:cNvSpPr>
            <p:nvPr/>
          </p:nvSpPr>
          <p:spPr bwMode="auto">
            <a:xfrm>
              <a:off x="1872" y="2784"/>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3" name="Rectangle 37"/>
            <p:cNvSpPr>
              <a:spLocks noChangeArrowheads="1"/>
            </p:cNvSpPr>
            <p:nvPr/>
          </p:nvSpPr>
          <p:spPr bwMode="auto">
            <a:xfrm>
              <a:off x="1824" y="2496"/>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4" name="Rectangle 38"/>
            <p:cNvSpPr>
              <a:spLocks noChangeArrowheads="1"/>
            </p:cNvSpPr>
            <p:nvPr/>
          </p:nvSpPr>
          <p:spPr bwMode="auto">
            <a:xfrm>
              <a:off x="1872" y="2208"/>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5" name="Rectangle 39"/>
            <p:cNvSpPr>
              <a:spLocks noChangeArrowheads="1"/>
            </p:cNvSpPr>
            <p:nvPr/>
          </p:nvSpPr>
          <p:spPr bwMode="auto">
            <a:xfrm>
              <a:off x="3832" y="2928"/>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6" name="Rectangle 40"/>
            <p:cNvSpPr>
              <a:spLocks noChangeArrowheads="1"/>
            </p:cNvSpPr>
            <p:nvPr/>
          </p:nvSpPr>
          <p:spPr bwMode="auto">
            <a:xfrm>
              <a:off x="3936" y="2640"/>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7" name="Rectangle 41"/>
            <p:cNvSpPr>
              <a:spLocks noChangeArrowheads="1"/>
            </p:cNvSpPr>
            <p:nvPr/>
          </p:nvSpPr>
          <p:spPr bwMode="auto">
            <a:xfrm>
              <a:off x="3984" y="2304"/>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8" name="Rectangle 42"/>
            <p:cNvSpPr>
              <a:spLocks noChangeArrowheads="1"/>
            </p:cNvSpPr>
            <p:nvPr/>
          </p:nvSpPr>
          <p:spPr bwMode="auto">
            <a:xfrm>
              <a:off x="1872" y="1728"/>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9" name="Rectangle 43"/>
            <p:cNvSpPr>
              <a:spLocks noChangeArrowheads="1"/>
            </p:cNvSpPr>
            <p:nvPr/>
          </p:nvSpPr>
          <p:spPr bwMode="auto">
            <a:xfrm>
              <a:off x="2160" y="1248"/>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40" name="Rectangle 44"/>
            <p:cNvSpPr>
              <a:spLocks noChangeArrowheads="1"/>
            </p:cNvSpPr>
            <p:nvPr/>
          </p:nvSpPr>
          <p:spPr bwMode="auto">
            <a:xfrm>
              <a:off x="2640" y="912"/>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41" name="Rectangle 45"/>
            <p:cNvSpPr>
              <a:spLocks noChangeArrowheads="1"/>
            </p:cNvSpPr>
            <p:nvPr/>
          </p:nvSpPr>
          <p:spPr bwMode="auto">
            <a:xfrm>
              <a:off x="3360" y="960"/>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42" name="Rectangle 46"/>
            <p:cNvSpPr>
              <a:spLocks noChangeArrowheads="1"/>
            </p:cNvSpPr>
            <p:nvPr/>
          </p:nvSpPr>
          <p:spPr bwMode="auto">
            <a:xfrm>
              <a:off x="3792" y="1344"/>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43" name="Rectangle 47"/>
            <p:cNvSpPr>
              <a:spLocks noChangeArrowheads="1"/>
            </p:cNvSpPr>
            <p:nvPr/>
          </p:nvSpPr>
          <p:spPr bwMode="auto">
            <a:xfrm>
              <a:off x="4032" y="1872"/>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grpSp>
      <p:sp>
        <p:nvSpPr>
          <p:cNvPr id="33799" name="Text Box 49"/>
          <p:cNvSpPr txBox="1">
            <a:spLocks noChangeArrowheads="1"/>
          </p:cNvSpPr>
          <p:nvPr/>
        </p:nvSpPr>
        <p:spPr bwMode="auto">
          <a:xfrm>
            <a:off x="5437188" y="5768975"/>
            <a:ext cx="3048000" cy="922338"/>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a:solidFill>
                  <a:prstClr val="black"/>
                </a:solidFill>
                <a:latin typeface="Arial" charset="0"/>
                <a:ea typeface="ＭＳ Ｐゴシック" pitchFamily="1" charset="-128"/>
              </a:rPr>
              <a:t>Vector of normalized landmark coordinates (</a:t>
            </a:r>
            <a:r>
              <a:rPr lang="en-US" b="1" i="1">
                <a:solidFill>
                  <a:srgbClr val="0000FF"/>
                </a:solidFill>
                <a:latin typeface="Arial" charset="0"/>
                <a:ea typeface="ＭＳ Ｐゴシック" pitchFamily="1" charset="-128"/>
              </a:rPr>
              <a:t>inter-landmark distances</a:t>
            </a:r>
            <a:r>
              <a:rPr lang="en-US">
                <a:solidFill>
                  <a:prstClr val="black"/>
                </a:solidFill>
                <a:latin typeface="Arial" charset="0"/>
                <a:ea typeface="ＭＳ Ｐゴシック" pitchFamily="1" charset="-128"/>
              </a:rPr>
              <a:t>)</a:t>
            </a:r>
          </a:p>
        </p:txBody>
      </p:sp>
    </p:spTree>
    <p:extLst>
      <p:ext uri="{BB962C8B-B14F-4D97-AF65-F5344CB8AC3E}">
        <p14:creationId xmlns:p14="http://schemas.microsoft.com/office/powerpoint/2010/main" val="161262507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ctrTitle" idx="4294967295"/>
          </p:nvPr>
        </p:nvSpPr>
        <p:spPr>
          <a:xfrm>
            <a:off x="685800" y="228600"/>
            <a:ext cx="7772400" cy="1089025"/>
          </a:xfrm>
        </p:spPr>
        <p:txBody>
          <a:bodyPr/>
          <a:lstStyle/>
          <a:p>
            <a:pPr eaLnBrk="1" hangingPunct="1"/>
            <a:r>
              <a:rPr lang="en-US" sz="4200" smtClean="0"/>
              <a:t>Parts clearly matter…</a:t>
            </a:r>
            <a:endParaRPr lang="en-US" smtClean="0"/>
          </a:p>
        </p:txBody>
      </p:sp>
      <p:pic>
        <p:nvPicPr>
          <p:cNvPr id="41987" name="Picture 3" descr="faces-around-us.jpg"/>
          <p:cNvPicPr>
            <a:picLocks noChangeAspect="1"/>
          </p:cNvPicPr>
          <p:nvPr/>
        </p:nvPicPr>
        <p:blipFill>
          <a:blip r:embed="rId3" cstate="print"/>
          <a:srcRect/>
          <a:stretch>
            <a:fillRect/>
          </a:stretch>
        </p:blipFill>
        <p:spPr bwMode="auto">
          <a:xfrm>
            <a:off x="685800" y="1676400"/>
            <a:ext cx="3219450" cy="4267200"/>
          </a:xfrm>
          <a:prstGeom prst="rect">
            <a:avLst/>
          </a:prstGeom>
          <a:noFill/>
          <a:ln w="9525">
            <a:noFill/>
            <a:miter lim="800000"/>
            <a:headEnd/>
            <a:tailEnd/>
          </a:ln>
        </p:spPr>
      </p:pic>
      <p:pic>
        <p:nvPicPr>
          <p:cNvPr id="41988" name="Picture 4" descr="stone_face.jpeg"/>
          <p:cNvPicPr>
            <a:picLocks noChangeAspect="1"/>
          </p:cNvPicPr>
          <p:nvPr/>
        </p:nvPicPr>
        <p:blipFill>
          <a:blip r:embed="rId4" cstate="print"/>
          <a:srcRect/>
          <a:stretch>
            <a:fillRect/>
          </a:stretch>
        </p:blipFill>
        <p:spPr bwMode="auto">
          <a:xfrm>
            <a:off x="4648200" y="1981200"/>
            <a:ext cx="3733800" cy="3733800"/>
          </a:xfrm>
          <a:prstGeom prst="rect">
            <a:avLst/>
          </a:prstGeom>
          <a:noFill/>
          <a:ln w="9525">
            <a:noFill/>
            <a:miter lim="800000"/>
            <a:headEnd/>
            <a:tailEnd/>
          </a:ln>
        </p:spPr>
      </p:pic>
    </p:spTree>
    <p:extLst>
      <p:ext uri="{BB962C8B-B14F-4D97-AF65-F5344CB8AC3E}">
        <p14:creationId xmlns:p14="http://schemas.microsoft.com/office/powerpoint/2010/main" val="1172040944"/>
      </p:ext>
    </p:extLst>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ctrTitle" idx="4294967295"/>
          </p:nvPr>
        </p:nvSpPr>
        <p:spPr>
          <a:xfrm>
            <a:off x="685800" y="228600"/>
            <a:ext cx="7772400" cy="1089025"/>
          </a:xfrm>
        </p:spPr>
        <p:txBody>
          <a:bodyPr/>
          <a:lstStyle/>
          <a:p>
            <a:pPr eaLnBrk="1" hangingPunct="1"/>
            <a:r>
              <a:rPr lang="en-US" sz="4200" smtClean="0"/>
              <a:t>Parts clearly matter…</a:t>
            </a:r>
            <a:endParaRPr lang="en-US" smtClean="0"/>
          </a:p>
        </p:txBody>
      </p:sp>
      <p:pic>
        <p:nvPicPr>
          <p:cNvPr id="43011" name="Picture 3" descr="happy_spider.jpeg"/>
          <p:cNvPicPr>
            <a:picLocks noChangeAspect="1"/>
          </p:cNvPicPr>
          <p:nvPr/>
        </p:nvPicPr>
        <p:blipFill>
          <a:blip r:embed="rId3" cstate="print"/>
          <a:srcRect/>
          <a:stretch>
            <a:fillRect/>
          </a:stretch>
        </p:blipFill>
        <p:spPr bwMode="auto">
          <a:xfrm>
            <a:off x="838200" y="1371600"/>
            <a:ext cx="7391400" cy="4786313"/>
          </a:xfrm>
          <a:prstGeom prst="rect">
            <a:avLst/>
          </a:prstGeom>
          <a:noFill/>
          <a:ln w="9525">
            <a:noFill/>
            <a:miter lim="800000"/>
            <a:headEnd/>
            <a:tailEnd/>
          </a:ln>
        </p:spPr>
      </p:pic>
    </p:spTree>
    <p:extLst>
      <p:ext uri="{BB962C8B-B14F-4D97-AF65-F5344CB8AC3E}">
        <p14:creationId xmlns:p14="http://schemas.microsoft.com/office/powerpoint/2010/main" val="731101852"/>
      </p:ext>
    </p:extLst>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ctrTitle" idx="4294967295"/>
          </p:nvPr>
        </p:nvSpPr>
        <p:spPr>
          <a:xfrm>
            <a:off x="685800" y="228600"/>
            <a:ext cx="7772400" cy="1089025"/>
          </a:xfrm>
        </p:spPr>
        <p:txBody>
          <a:bodyPr/>
          <a:lstStyle/>
          <a:p>
            <a:pPr eaLnBrk="1" hangingPunct="1"/>
            <a:r>
              <a:rPr lang="en-US" sz="4200" smtClean="0"/>
              <a:t>Parts clearly matter…</a:t>
            </a:r>
            <a:endParaRPr lang="en-US" smtClean="0"/>
          </a:p>
        </p:txBody>
      </p:sp>
      <p:sp>
        <p:nvSpPr>
          <p:cNvPr id="44035" name="Rectangle 7"/>
          <p:cNvSpPr>
            <a:spLocks noChangeArrowheads="1"/>
          </p:cNvSpPr>
          <p:nvPr/>
        </p:nvSpPr>
        <p:spPr bwMode="auto">
          <a:xfrm>
            <a:off x="5270500" y="6418263"/>
            <a:ext cx="3632200" cy="274637"/>
          </a:xfrm>
          <a:prstGeom prst="rect">
            <a:avLst/>
          </a:prstGeom>
          <a:noFill/>
          <a:ln w="9525">
            <a:noFill/>
            <a:miter lim="800000"/>
            <a:headEnd/>
            <a:tailEnd/>
          </a:ln>
        </p:spPr>
        <p:txBody>
          <a:bodyPr wrap="none">
            <a:spAutoFit/>
          </a:bodyPr>
          <a:lstStyle/>
          <a:p>
            <a:pPr algn="r" defTabSz="914400" eaLnBrk="0" fontAlgn="base" hangingPunct="0">
              <a:spcBef>
                <a:spcPct val="0"/>
              </a:spcBef>
              <a:spcAft>
                <a:spcPct val="0"/>
              </a:spcAft>
            </a:pPr>
            <a:r>
              <a:rPr lang="en-US" sz="1200">
                <a:solidFill>
                  <a:srgbClr val="000000"/>
                </a:solidFill>
                <a:latin typeface="Trebuchet MS" pitchFamily="1" charset="0"/>
                <a:ea typeface="ＭＳ Ｐゴシック" pitchFamily="1" charset="-128"/>
              </a:rPr>
              <a:t>http://www.youtube.com/watch?v=m56F4EKN9hg</a:t>
            </a:r>
          </a:p>
        </p:txBody>
      </p:sp>
      <p:pic>
        <p:nvPicPr>
          <p:cNvPr id="44036" name="Picture 3" descr="snow_face.jpg"/>
          <p:cNvPicPr>
            <a:picLocks noChangeAspect="1"/>
          </p:cNvPicPr>
          <p:nvPr/>
        </p:nvPicPr>
        <p:blipFill>
          <a:blip r:embed="rId3" cstate="print"/>
          <a:srcRect/>
          <a:stretch>
            <a:fillRect/>
          </a:stretch>
        </p:blipFill>
        <p:spPr bwMode="auto">
          <a:xfrm>
            <a:off x="1066800" y="1219200"/>
            <a:ext cx="6858000" cy="5143500"/>
          </a:xfrm>
          <a:prstGeom prst="rect">
            <a:avLst/>
          </a:prstGeom>
          <a:noFill/>
          <a:ln w="9525">
            <a:noFill/>
            <a:miter lim="800000"/>
            <a:headEnd/>
            <a:tailEnd/>
          </a:ln>
        </p:spPr>
      </p:pic>
    </p:spTree>
    <p:extLst>
      <p:ext uri="{BB962C8B-B14F-4D97-AF65-F5344CB8AC3E}">
        <p14:creationId xmlns:p14="http://schemas.microsoft.com/office/powerpoint/2010/main" val="2284706530"/>
      </p:ext>
    </p:extLst>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ctrTitle" idx="4294967295"/>
          </p:nvPr>
        </p:nvSpPr>
        <p:spPr>
          <a:xfrm>
            <a:off x="685800" y="228600"/>
            <a:ext cx="8091488" cy="1089025"/>
          </a:xfrm>
        </p:spPr>
        <p:txBody>
          <a:bodyPr/>
          <a:lstStyle/>
          <a:p>
            <a:pPr eaLnBrk="1" hangingPunct="1"/>
            <a:r>
              <a:rPr lang="en-US" sz="3300" smtClean="0">
                <a:latin typeface="Trebuchet MS" pitchFamily="1" charset="0"/>
              </a:rPr>
              <a:t>Some parts are more equal than others</a:t>
            </a:r>
            <a:endParaRPr lang="en-US" smtClean="0"/>
          </a:p>
        </p:txBody>
      </p:sp>
      <p:pic>
        <p:nvPicPr>
          <p:cNvPr id="45059" name="Picture 4"/>
          <p:cNvPicPr>
            <a:picLocks noChangeAspect="1" noChangeArrowheads="1"/>
          </p:cNvPicPr>
          <p:nvPr/>
        </p:nvPicPr>
        <p:blipFill>
          <a:blip r:embed="rId3" cstate="print"/>
          <a:srcRect l="12920" t="31197" r="56877" b="21434"/>
          <a:stretch>
            <a:fillRect/>
          </a:stretch>
        </p:blipFill>
        <p:spPr bwMode="auto">
          <a:xfrm>
            <a:off x="533400" y="1295400"/>
            <a:ext cx="4038600" cy="4581525"/>
          </a:xfrm>
          <a:prstGeom prst="rect">
            <a:avLst/>
          </a:prstGeom>
          <a:noFill/>
          <a:ln w="9525">
            <a:noFill/>
            <a:miter lim="800000"/>
            <a:headEnd/>
            <a:tailEnd/>
          </a:ln>
        </p:spPr>
      </p:pic>
      <p:sp>
        <p:nvSpPr>
          <p:cNvPr id="45060" name="Rectangle 5"/>
          <p:cNvSpPr>
            <a:spLocks noChangeArrowheads="1"/>
          </p:cNvSpPr>
          <p:nvPr/>
        </p:nvSpPr>
        <p:spPr bwMode="auto">
          <a:xfrm>
            <a:off x="457200" y="6019800"/>
            <a:ext cx="8077200" cy="45720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The eyebrows turn out to be more important than the eyes…</a:t>
            </a:r>
            <a:endParaRPr lang="en-US" sz="2400">
              <a:solidFill>
                <a:srgbClr val="000000"/>
              </a:solidFill>
              <a:latin typeface="Times New Roman" pitchFamily="1" charset="0"/>
              <a:ea typeface="ＭＳ Ｐゴシック" pitchFamily="1" charset="-128"/>
            </a:endParaRPr>
          </a:p>
        </p:txBody>
      </p:sp>
    </p:spTree>
    <p:extLst>
      <p:ext uri="{BB962C8B-B14F-4D97-AF65-F5344CB8AC3E}">
        <p14:creationId xmlns:p14="http://schemas.microsoft.com/office/powerpoint/2010/main" val="3777816070"/>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ctrTitle" idx="4294967295"/>
          </p:nvPr>
        </p:nvSpPr>
        <p:spPr>
          <a:xfrm>
            <a:off x="685800" y="228600"/>
            <a:ext cx="8091488" cy="1089025"/>
          </a:xfrm>
        </p:spPr>
        <p:txBody>
          <a:bodyPr/>
          <a:lstStyle/>
          <a:p>
            <a:pPr eaLnBrk="1" hangingPunct="1"/>
            <a:r>
              <a:rPr lang="en-US" sz="3300" smtClean="0">
                <a:latin typeface="Trebuchet MS" pitchFamily="1" charset="0"/>
              </a:rPr>
              <a:t>Some parts are more equal than others</a:t>
            </a:r>
            <a:endParaRPr lang="en-US" smtClean="0"/>
          </a:p>
        </p:txBody>
      </p:sp>
      <p:pic>
        <p:nvPicPr>
          <p:cNvPr id="46083" name="Picture 4"/>
          <p:cNvPicPr>
            <a:picLocks noChangeAspect="1" noChangeArrowheads="1"/>
          </p:cNvPicPr>
          <p:nvPr/>
        </p:nvPicPr>
        <p:blipFill>
          <a:blip r:embed="rId3" cstate="print"/>
          <a:srcRect l="12920" t="31197" r="41490" b="21434"/>
          <a:stretch>
            <a:fillRect/>
          </a:stretch>
        </p:blipFill>
        <p:spPr bwMode="auto">
          <a:xfrm>
            <a:off x="533400" y="1295400"/>
            <a:ext cx="6096000" cy="4581525"/>
          </a:xfrm>
          <a:prstGeom prst="rect">
            <a:avLst/>
          </a:prstGeom>
          <a:noFill/>
          <a:ln w="9525">
            <a:noFill/>
            <a:miter lim="800000"/>
            <a:headEnd/>
            <a:tailEnd/>
          </a:ln>
        </p:spPr>
      </p:pic>
      <p:sp>
        <p:nvSpPr>
          <p:cNvPr id="46084" name="Rectangle 5"/>
          <p:cNvSpPr>
            <a:spLocks noChangeArrowheads="1"/>
          </p:cNvSpPr>
          <p:nvPr/>
        </p:nvSpPr>
        <p:spPr bwMode="auto">
          <a:xfrm>
            <a:off x="457200" y="6019800"/>
            <a:ext cx="8077200" cy="45720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The eyebrows turn out to be more important than the eyes…</a:t>
            </a:r>
            <a:endParaRPr lang="en-US" sz="2400">
              <a:solidFill>
                <a:srgbClr val="000000"/>
              </a:solidFill>
              <a:latin typeface="Times New Roman" pitchFamily="1" charset="0"/>
              <a:ea typeface="ＭＳ Ｐゴシック" pitchFamily="1" charset="-128"/>
            </a:endParaRPr>
          </a:p>
        </p:txBody>
      </p:sp>
      <p:sp>
        <p:nvSpPr>
          <p:cNvPr id="46085" name="Rectangle 4"/>
          <p:cNvSpPr>
            <a:spLocks noChangeArrowheads="1"/>
          </p:cNvSpPr>
          <p:nvPr/>
        </p:nvSpPr>
        <p:spPr bwMode="auto">
          <a:xfrm>
            <a:off x="6705600" y="2362200"/>
            <a:ext cx="963613"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Nixon</a:t>
            </a:r>
            <a:endParaRPr lang="en-US" sz="2400">
              <a:solidFill>
                <a:srgbClr val="000000"/>
              </a:solidFill>
              <a:latin typeface="Times New Roman" pitchFamily="1" charset="0"/>
              <a:ea typeface="ＭＳ Ｐゴシック" pitchFamily="1" charset="-128"/>
            </a:endParaRPr>
          </a:p>
        </p:txBody>
      </p:sp>
      <p:sp>
        <p:nvSpPr>
          <p:cNvPr id="46086" name="Rectangle 6"/>
          <p:cNvSpPr>
            <a:spLocks noChangeArrowheads="1"/>
          </p:cNvSpPr>
          <p:nvPr/>
        </p:nvSpPr>
        <p:spPr bwMode="auto">
          <a:xfrm>
            <a:off x="6629400" y="4267200"/>
            <a:ext cx="2005013"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Winona Ryder</a:t>
            </a:r>
            <a:endParaRPr lang="en-US" sz="2400">
              <a:solidFill>
                <a:srgbClr val="000000"/>
              </a:solidFill>
              <a:latin typeface="Times New Roman" pitchFamily="1" charset="0"/>
              <a:ea typeface="ＭＳ Ｐゴシック" pitchFamily="1" charset="-128"/>
            </a:endParaRPr>
          </a:p>
        </p:txBody>
      </p:sp>
    </p:spTree>
    <p:extLst>
      <p:ext uri="{BB962C8B-B14F-4D97-AF65-F5344CB8AC3E}">
        <p14:creationId xmlns:p14="http://schemas.microsoft.com/office/powerpoint/2010/main" val="2320896456"/>
      </p:ext>
    </p:extLst>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609600" y="228600"/>
            <a:ext cx="7772400" cy="990600"/>
          </a:xfrm>
        </p:spPr>
        <p:txBody>
          <a:bodyPr/>
          <a:lstStyle/>
          <a:p>
            <a:pPr eaLnBrk="1" hangingPunct="1"/>
            <a:r>
              <a:rPr lang="en-US" smtClean="0"/>
              <a:t>Viola and Jones: Results</a:t>
            </a:r>
          </a:p>
        </p:txBody>
      </p:sp>
      <p:pic>
        <p:nvPicPr>
          <p:cNvPr id="59395" name="Picture 4"/>
          <p:cNvPicPr>
            <a:picLocks noChangeAspect="1" noChangeArrowheads="1"/>
          </p:cNvPicPr>
          <p:nvPr/>
        </p:nvPicPr>
        <p:blipFill>
          <a:blip r:embed="rId3" cstate="print"/>
          <a:srcRect/>
          <a:stretch>
            <a:fillRect/>
          </a:stretch>
        </p:blipFill>
        <p:spPr bwMode="auto">
          <a:xfrm>
            <a:off x="1143000" y="1219200"/>
            <a:ext cx="6781800" cy="4973638"/>
          </a:xfrm>
          <a:prstGeom prst="rect">
            <a:avLst/>
          </a:prstGeom>
          <a:noFill/>
          <a:ln w="9525">
            <a:noFill/>
            <a:miter lim="800000"/>
            <a:headEnd/>
            <a:tailEnd/>
          </a:ln>
        </p:spPr>
      </p:pic>
      <p:sp>
        <p:nvSpPr>
          <p:cNvPr id="59396" name="Rectangle 4"/>
          <p:cNvSpPr>
            <a:spLocks noChangeArrowheads="1"/>
          </p:cNvSpPr>
          <p:nvPr/>
        </p:nvSpPr>
        <p:spPr bwMode="auto">
          <a:xfrm>
            <a:off x="1149350" y="6324600"/>
            <a:ext cx="6773863"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a:solidFill>
                  <a:srgbClr val="0000FF"/>
                </a:solidFill>
                <a:latin typeface="Comic Sans MS" pitchFamily="1" charset="0"/>
                <a:ea typeface="ＭＳ Ｐゴシック" pitchFamily="1" charset="-128"/>
              </a:rPr>
              <a:t>How is searching over many </a:t>
            </a:r>
            <a:r>
              <a:rPr lang="en-US" sz="2400" b="1" i="1">
                <a:solidFill>
                  <a:srgbClr val="0000FF"/>
                </a:solidFill>
                <a:latin typeface="Comic Sans MS" pitchFamily="1" charset="0"/>
                <a:ea typeface="ＭＳ Ｐゴシック" pitchFamily="1" charset="-128"/>
              </a:rPr>
              <a:t>scales</a:t>
            </a:r>
            <a:r>
              <a:rPr lang="en-US" sz="2400">
                <a:solidFill>
                  <a:srgbClr val="0000FF"/>
                </a:solidFill>
                <a:latin typeface="Comic Sans MS" pitchFamily="1" charset="0"/>
                <a:ea typeface="ＭＳ Ｐゴシック" pitchFamily="1" charset="-128"/>
              </a:rPr>
              <a:t>  simplified?</a:t>
            </a:r>
            <a:endParaRPr lang="en-US" sz="2400">
              <a:solidFill>
                <a:srgbClr val="000000"/>
              </a:solidFill>
              <a:latin typeface="Times New Roman" pitchFamily="1" charset="0"/>
              <a:ea typeface="ＭＳ Ｐゴシック" pitchFamily="1" charset="-128"/>
            </a:endParaRPr>
          </a:p>
        </p:txBody>
      </p:sp>
    </p:spTree>
    <p:extLst>
      <p:ext uri="{BB962C8B-B14F-4D97-AF65-F5344CB8AC3E}">
        <p14:creationId xmlns:p14="http://schemas.microsoft.com/office/powerpoint/2010/main" val="755121812"/>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checkershadow_illusion4m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533400"/>
            <a:ext cx="73517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descr="checkershadow_illusion4med.jpg"/>
          <p:cNvPicPr>
            <a:picLocks noChangeAspect="1"/>
          </p:cNvPicPr>
          <p:nvPr/>
        </p:nvPicPr>
        <p:blipFill>
          <a:blip r:embed="rId2">
            <a:extLst>
              <a:ext uri="{28A0092B-C50C-407E-A947-70E740481C1C}">
                <a14:useLocalDpi xmlns:a14="http://schemas.microsoft.com/office/drawing/2010/main" val="0"/>
              </a:ext>
            </a:extLst>
          </a:blip>
          <a:srcRect t="32549"/>
          <a:stretch>
            <a:fillRect/>
          </a:stretch>
        </p:blipFill>
        <p:spPr bwMode="auto">
          <a:xfrm>
            <a:off x="877887" y="2362200"/>
            <a:ext cx="7351713"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checkershadow_illusion4med.jpg"/>
          <p:cNvPicPr>
            <a:picLocks noChangeAspect="1"/>
          </p:cNvPicPr>
          <p:nvPr/>
        </p:nvPicPr>
        <p:blipFill>
          <a:blip r:embed="rId2">
            <a:extLst>
              <a:ext uri="{28A0092B-C50C-407E-A947-70E740481C1C}">
                <a14:useLocalDpi xmlns:a14="http://schemas.microsoft.com/office/drawing/2010/main" val="0"/>
              </a:ext>
            </a:extLst>
          </a:blip>
          <a:srcRect b="40941"/>
          <a:stretch>
            <a:fillRect/>
          </a:stretch>
        </p:blipFill>
        <p:spPr bwMode="auto">
          <a:xfrm>
            <a:off x="877887" y="499143"/>
            <a:ext cx="735171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289" y="6578179"/>
            <a:ext cx="990600" cy="276999"/>
          </a:xfrm>
          <a:prstGeom prst="rect">
            <a:avLst/>
          </a:prstGeom>
          <a:noFill/>
        </p:spPr>
        <p:txBody>
          <a:bodyPr wrap="square" rtlCol="0">
            <a:spAutoFit/>
          </a:bodyPr>
          <a:lstStyle/>
          <a:p>
            <a:pPr fontAlgn="base">
              <a:spcBef>
                <a:spcPct val="0"/>
              </a:spcBef>
              <a:spcAft>
                <a:spcPct val="0"/>
              </a:spcAft>
            </a:pPr>
            <a:r>
              <a:rPr lang="en-US" sz="1200" kern="1200" dirty="0" smtClean="0">
                <a:latin typeface="Cambria" panose="02040503050406030204" pitchFamily="18" charset="0"/>
                <a:ea typeface="ＭＳ Ｐゴシック" pitchFamily="34" charset="-128"/>
              </a:rPr>
              <a:t>2 layers</a:t>
            </a:r>
            <a:endParaRPr lang="en-US" sz="1200" kern="1200" dirty="0">
              <a:latin typeface="Cambria" panose="02040503050406030204" pitchFamily="18" charset="0"/>
              <a:ea typeface="ＭＳ Ｐゴシック" pitchFamily="34" charset="-128"/>
            </a:endParaRPr>
          </a:p>
        </p:txBody>
      </p:sp>
    </p:spTree>
    <p:extLst>
      <p:ext uri="{BB962C8B-B14F-4D97-AF65-F5344CB8AC3E}">
        <p14:creationId xmlns:p14="http://schemas.microsoft.com/office/powerpoint/2010/main" val="397367460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434975" y="1728788"/>
            <a:ext cx="3228975" cy="2671762"/>
          </a:xfrm>
          <a:prstGeom prst="rect">
            <a:avLst/>
          </a:prstGeom>
          <a:noFill/>
          <a:ln w="9525">
            <a:noFill/>
            <a:miter lim="800000"/>
            <a:headEnd/>
            <a:tailEnd/>
          </a:ln>
        </p:spPr>
      </p:pic>
      <p:sp>
        <p:nvSpPr>
          <p:cNvPr id="67587" name="Rectangle 4"/>
          <p:cNvSpPr>
            <a:spLocks noChangeArrowheads="1"/>
          </p:cNvSpPr>
          <p:nvPr/>
        </p:nvSpPr>
        <p:spPr bwMode="auto">
          <a:xfrm>
            <a:off x="1042988" y="5100638"/>
            <a:ext cx="2528887" cy="915987"/>
          </a:xfrm>
          <a:prstGeom prst="rect">
            <a:avLst/>
          </a:prstGeom>
          <a:noFill/>
          <a:ln w="9525">
            <a:noFill/>
            <a:miter lim="800000"/>
            <a:headEnd/>
            <a:tailEnd/>
          </a:ln>
        </p:spPr>
        <p:txBody>
          <a:bodyPr>
            <a:spAutoFit/>
          </a:bodyPr>
          <a:lstStyle/>
          <a:p>
            <a:pPr defTabSz="914400" fontAlgn="base">
              <a:spcBef>
                <a:spcPct val="0"/>
              </a:spcBef>
              <a:spcAft>
                <a:spcPct val="0"/>
              </a:spcAft>
            </a:pPr>
            <a:r>
              <a:rPr lang="en-US">
                <a:solidFill>
                  <a:srgbClr val="000000"/>
                </a:solidFill>
                <a:latin typeface="Trebuchet MS" pitchFamily="1" charset="0"/>
                <a:ea typeface="ＭＳ Ｐゴシック" pitchFamily="1" charset="-128"/>
              </a:rPr>
              <a:t>auto focus, </a:t>
            </a:r>
          </a:p>
          <a:p>
            <a:pPr defTabSz="914400" fontAlgn="base">
              <a:spcBef>
                <a:spcPct val="0"/>
              </a:spcBef>
              <a:spcAft>
                <a:spcPct val="0"/>
              </a:spcAft>
            </a:pPr>
            <a:r>
              <a:rPr lang="en-US">
                <a:solidFill>
                  <a:srgbClr val="000000"/>
                </a:solidFill>
                <a:latin typeface="Trebuchet MS" pitchFamily="1" charset="0"/>
                <a:ea typeface="ＭＳ Ｐゴシック" pitchFamily="1" charset="-128"/>
              </a:rPr>
              <a:t>red eye removal, </a:t>
            </a:r>
          </a:p>
          <a:p>
            <a:pPr defTabSz="914400" fontAlgn="base">
              <a:spcBef>
                <a:spcPct val="0"/>
              </a:spcBef>
              <a:spcAft>
                <a:spcPct val="0"/>
              </a:spcAft>
            </a:pPr>
            <a:r>
              <a:rPr lang="en-US">
                <a:solidFill>
                  <a:srgbClr val="000000"/>
                </a:solidFill>
                <a:latin typeface="Trebuchet MS" pitchFamily="1" charset="0"/>
                <a:ea typeface="ＭＳ Ｐゴシック" pitchFamily="1" charset="-128"/>
              </a:rPr>
              <a:t>auto color correction</a:t>
            </a:r>
          </a:p>
        </p:txBody>
      </p:sp>
      <p:sp>
        <p:nvSpPr>
          <p:cNvPr id="67588" name="Rectangle 5"/>
          <p:cNvSpPr>
            <a:spLocks noChangeArrowheads="1"/>
          </p:cNvSpPr>
          <p:nvPr/>
        </p:nvSpPr>
        <p:spPr bwMode="auto">
          <a:xfrm>
            <a:off x="3241675" y="307975"/>
            <a:ext cx="2854325" cy="6413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3600">
                <a:solidFill>
                  <a:srgbClr val="000000"/>
                </a:solidFill>
                <a:latin typeface="Trebuchet MS" pitchFamily="1" charset="0"/>
                <a:ea typeface="ＭＳ Ｐゴシック" pitchFamily="1" charset="-128"/>
              </a:rPr>
              <a:t>Applications!</a:t>
            </a:r>
            <a:endParaRPr lang="en-US" sz="2400">
              <a:solidFill>
                <a:srgbClr val="000000"/>
              </a:solidFill>
              <a:latin typeface="Times New Roman" pitchFamily="1" charset="0"/>
              <a:ea typeface="ＭＳ Ｐゴシック" pitchFamily="1" charset="-128"/>
            </a:endParaRPr>
          </a:p>
        </p:txBody>
      </p:sp>
      <p:sp>
        <p:nvSpPr>
          <p:cNvPr id="67589" name="Rectangle 6"/>
          <p:cNvSpPr>
            <a:spLocks noChangeArrowheads="1"/>
          </p:cNvSpPr>
          <p:nvPr/>
        </p:nvSpPr>
        <p:spPr bwMode="auto">
          <a:xfrm>
            <a:off x="633413" y="4649788"/>
            <a:ext cx="1701800" cy="3667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105FF"/>
                </a:solidFill>
                <a:latin typeface="Trebuchet MS" pitchFamily="1" charset="0"/>
                <a:ea typeface="ＭＳ Ｐゴシック" pitchFamily="1" charset="-128"/>
              </a:rPr>
              <a:t>Smart cameras</a:t>
            </a:r>
          </a:p>
        </p:txBody>
      </p:sp>
      <p:pic>
        <p:nvPicPr>
          <p:cNvPr id="67590" name="Picture 2"/>
          <p:cNvPicPr>
            <a:picLocks noChangeAspect="1" noChangeArrowheads="1"/>
          </p:cNvPicPr>
          <p:nvPr/>
        </p:nvPicPr>
        <p:blipFill>
          <a:blip r:embed="rId4" cstate="print"/>
          <a:srcRect/>
          <a:stretch>
            <a:fillRect/>
          </a:stretch>
        </p:blipFill>
        <p:spPr bwMode="auto">
          <a:xfrm>
            <a:off x="4292600" y="1457325"/>
            <a:ext cx="4318000" cy="3011488"/>
          </a:xfrm>
          <a:prstGeom prst="rect">
            <a:avLst/>
          </a:prstGeom>
          <a:noFill/>
          <a:ln w="9525">
            <a:noFill/>
            <a:miter lim="800000"/>
            <a:headEnd/>
            <a:tailEnd/>
          </a:ln>
        </p:spPr>
      </p:pic>
      <p:sp>
        <p:nvSpPr>
          <p:cNvPr id="67591" name="Rectangle 8"/>
          <p:cNvSpPr>
            <a:spLocks noChangeArrowheads="1"/>
          </p:cNvSpPr>
          <p:nvPr/>
        </p:nvSpPr>
        <p:spPr bwMode="auto">
          <a:xfrm>
            <a:off x="193675" y="6208713"/>
            <a:ext cx="600075" cy="2746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200">
                <a:solidFill>
                  <a:srgbClr val="008000"/>
                </a:solidFill>
                <a:latin typeface="Trebuchet MS" pitchFamily="1" charset="0"/>
                <a:ea typeface="ＭＳ Ｐゴシック" pitchFamily="1" charset="-128"/>
              </a:rPr>
              <a:t>smile!</a:t>
            </a:r>
          </a:p>
        </p:txBody>
      </p:sp>
      <p:sp>
        <p:nvSpPr>
          <p:cNvPr id="67592" name="Rectangle 4"/>
          <p:cNvSpPr>
            <a:spLocks noChangeArrowheads="1"/>
          </p:cNvSpPr>
          <p:nvPr/>
        </p:nvSpPr>
        <p:spPr bwMode="auto">
          <a:xfrm>
            <a:off x="4724400" y="5410200"/>
            <a:ext cx="3733800" cy="366713"/>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srgbClr val="000000"/>
                </a:solidFill>
                <a:latin typeface="Trebuchet MS" pitchFamily="1" charset="0"/>
                <a:ea typeface="ＭＳ Ｐゴシック" pitchFamily="1" charset="-128"/>
              </a:rPr>
              <a:t>Lexus LS600 Driver Monitor System</a:t>
            </a:r>
          </a:p>
        </p:txBody>
      </p:sp>
      <p:sp>
        <p:nvSpPr>
          <p:cNvPr id="67593" name="Rectangle 10"/>
          <p:cNvSpPr>
            <a:spLocks noChangeArrowheads="1"/>
          </p:cNvSpPr>
          <p:nvPr/>
        </p:nvSpPr>
        <p:spPr bwMode="auto">
          <a:xfrm>
            <a:off x="4316413" y="4905375"/>
            <a:ext cx="827087" cy="36671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105FF"/>
                </a:solidFill>
                <a:latin typeface="Trebuchet MS" pitchFamily="1" charset="0"/>
                <a:ea typeface="ＭＳ Ｐゴシック" pitchFamily="1" charset="-128"/>
              </a:rPr>
              <a:t>Safety</a:t>
            </a:r>
          </a:p>
        </p:txBody>
      </p:sp>
      <p:sp>
        <p:nvSpPr>
          <p:cNvPr id="67594" name="Rectangle 11"/>
          <p:cNvSpPr>
            <a:spLocks noChangeArrowheads="1"/>
          </p:cNvSpPr>
          <p:nvPr/>
        </p:nvSpPr>
        <p:spPr bwMode="auto">
          <a:xfrm>
            <a:off x="7959725" y="6335713"/>
            <a:ext cx="942975" cy="3667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105FF"/>
                </a:solidFill>
                <a:latin typeface="Trebuchet MS" pitchFamily="1" charset="0"/>
                <a:ea typeface="ＭＳ Ｐゴシック" pitchFamily="1" charset="-128"/>
              </a:rPr>
              <a:t>Others?</a:t>
            </a:r>
          </a:p>
        </p:txBody>
      </p:sp>
    </p:spTree>
    <p:extLst>
      <p:ext uri="{BB962C8B-B14F-4D97-AF65-F5344CB8AC3E}">
        <p14:creationId xmlns:p14="http://schemas.microsoft.com/office/powerpoint/2010/main" val="428753773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2978150" y="196850"/>
            <a:ext cx="3365500" cy="6413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3600">
                <a:solidFill>
                  <a:srgbClr val="000000"/>
                </a:solidFill>
                <a:latin typeface="Trebuchet MS" pitchFamily="1" charset="0"/>
                <a:ea typeface="ＭＳ Ｐゴシック" pitchFamily="1" charset="-128"/>
              </a:rPr>
              <a:t>Anonymization!</a:t>
            </a:r>
            <a:endParaRPr lang="en-US" sz="2400">
              <a:solidFill>
                <a:srgbClr val="000000"/>
              </a:solidFill>
              <a:latin typeface="Times New Roman" pitchFamily="1" charset="0"/>
              <a:ea typeface="ＭＳ Ｐゴシック" pitchFamily="1" charset="-128"/>
            </a:endParaRPr>
          </a:p>
        </p:txBody>
      </p:sp>
      <p:sp>
        <p:nvSpPr>
          <p:cNvPr id="4100" name="Rectangle 10"/>
          <p:cNvSpPr>
            <a:spLocks noChangeArrowheads="1"/>
          </p:cNvSpPr>
          <p:nvPr/>
        </p:nvSpPr>
        <p:spPr bwMode="auto">
          <a:xfrm>
            <a:off x="7392988" y="6351588"/>
            <a:ext cx="1581150" cy="3667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105FF"/>
                </a:solidFill>
                <a:latin typeface="Trebuchet MS" pitchFamily="1" charset="0"/>
                <a:ea typeface="ＭＳ Ｐゴシック" pitchFamily="1" charset="-128"/>
              </a:rPr>
              <a:t>Opportunity!?</a:t>
            </a:r>
          </a:p>
        </p:txBody>
      </p:sp>
      <p:pic>
        <p:nvPicPr>
          <p:cNvPr id="4101" name="Picture 11" descr="Picture 4"/>
          <p:cNvPicPr>
            <a:picLocks noChangeAspect="1" noChangeArrowheads="1"/>
          </p:cNvPicPr>
          <p:nvPr/>
        </p:nvPicPr>
        <p:blipFill>
          <a:blip r:embed="rId3" cstate="print"/>
          <a:srcRect/>
          <a:stretch>
            <a:fillRect/>
          </a:stretch>
        </p:blipFill>
        <p:spPr bwMode="auto">
          <a:xfrm>
            <a:off x="609600" y="4343400"/>
            <a:ext cx="4132263" cy="2228850"/>
          </a:xfrm>
          <a:prstGeom prst="rect">
            <a:avLst/>
          </a:prstGeom>
          <a:noFill/>
          <a:ln w="9525">
            <a:noFill/>
            <a:miter lim="800000"/>
            <a:headEnd/>
            <a:tailEnd/>
          </a:ln>
        </p:spPr>
      </p:pic>
      <p:pic>
        <p:nvPicPr>
          <p:cNvPr id="4102" name="Picture 12" descr="GoogleStreetView_0"/>
          <p:cNvPicPr>
            <a:picLocks noChangeAspect="1" noChangeArrowheads="1"/>
          </p:cNvPicPr>
          <p:nvPr/>
        </p:nvPicPr>
        <p:blipFill>
          <a:blip r:embed="rId4" cstate="print"/>
          <a:srcRect/>
          <a:stretch>
            <a:fillRect/>
          </a:stretch>
        </p:blipFill>
        <p:spPr bwMode="auto">
          <a:xfrm>
            <a:off x="228600" y="914400"/>
            <a:ext cx="4797425" cy="3149600"/>
          </a:xfrm>
          <a:prstGeom prst="rect">
            <a:avLst/>
          </a:prstGeom>
          <a:noFill/>
          <a:ln w="9525">
            <a:noFill/>
            <a:miter lim="800000"/>
            <a:headEnd/>
            <a:tailEnd/>
          </a:ln>
        </p:spPr>
      </p:pic>
      <p:pic>
        <p:nvPicPr>
          <p:cNvPr id="4103" name="Picture 13" descr="google-maps-zoom-tchad"/>
          <p:cNvPicPr>
            <a:picLocks noChangeAspect="1" noChangeArrowheads="1"/>
          </p:cNvPicPr>
          <p:nvPr/>
        </p:nvPicPr>
        <p:blipFill>
          <a:blip r:embed="rId5" cstate="print"/>
          <a:srcRect/>
          <a:stretch>
            <a:fillRect/>
          </a:stretch>
        </p:blipFill>
        <p:spPr bwMode="auto">
          <a:xfrm>
            <a:off x="5410200" y="1219200"/>
            <a:ext cx="3395663" cy="3886200"/>
          </a:xfrm>
          <a:prstGeom prst="rect">
            <a:avLst/>
          </a:prstGeom>
          <a:noFill/>
          <a:ln w="9525">
            <a:noFill/>
            <a:miter lim="800000"/>
            <a:headEnd/>
            <a:tailEnd/>
          </a:ln>
        </p:spPr>
      </p:pic>
      <p:sp>
        <p:nvSpPr>
          <p:cNvPr id="4104" name="Rectangle 14"/>
          <p:cNvSpPr>
            <a:spLocks noChangeArrowheads="1"/>
          </p:cNvSpPr>
          <p:nvPr/>
        </p:nvSpPr>
        <p:spPr bwMode="auto">
          <a:xfrm>
            <a:off x="5645150" y="5199063"/>
            <a:ext cx="2954338"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0000"/>
                </a:solidFill>
                <a:latin typeface="Trebuchet MS" pitchFamily="1" charset="0"/>
                <a:ea typeface="ＭＳ Ｐゴシック" pitchFamily="1" charset="-128"/>
              </a:rPr>
              <a:t>A Google maps' image over Chad</a:t>
            </a:r>
          </a:p>
        </p:txBody>
      </p:sp>
      <p:sp>
        <p:nvSpPr>
          <p:cNvPr id="4098" name="Ink 15"/>
          <p:cNvSpPr>
            <a:spLocks noRot="1" noChangeAspect="1" noEditPoints="1" noChangeArrowheads="1" noChangeShapeType="1" noTextEdit="1"/>
          </p:cNvSpPr>
          <p:nvPr/>
        </p:nvSpPr>
        <p:spPr bwMode="auto">
          <a:xfrm>
            <a:off x="5589588" y="677863"/>
            <a:ext cx="723900" cy="100012"/>
          </a:xfrm>
          <a:custGeom>
            <a:avLst/>
            <a:gdLst>
              <a:gd name="T0" fmla="+- 0 17537 15528"/>
              <a:gd name="T1" fmla="*/ T0 w 2010"/>
              <a:gd name="T2" fmla="+- 0 2158 1885"/>
              <a:gd name="T3" fmla="*/ 2158 h 274"/>
              <a:gd name="T4" fmla="+- 0 17312 15528"/>
              <a:gd name="T5" fmla="*/ T4 w 2010"/>
              <a:gd name="T6" fmla="+- 0 2158 1885"/>
              <a:gd name="T7" fmla="*/ 2158 h 274"/>
              <a:gd name="T8" fmla="+- 0 17118 15528"/>
              <a:gd name="T9" fmla="*/ T8 w 2010"/>
              <a:gd name="T10" fmla="+- 0 2145 1885"/>
              <a:gd name="T11" fmla="*/ 2145 h 274"/>
              <a:gd name="T12" fmla="+- 0 16892 15528"/>
              <a:gd name="T13" fmla="*/ T12 w 2010"/>
              <a:gd name="T14" fmla="+- 0 2108 1885"/>
              <a:gd name="T15" fmla="*/ 2108 h 274"/>
              <a:gd name="T16" fmla="+- 0 16544 15528"/>
              <a:gd name="T17" fmla="*/ T16 w 2010"/>
              <a:gd name="T18" fmla="+- 0 2051 1885"/>
              <a:gd name="T19" fmla="*/ 2051 h 274"/>
              <a:gd name="T20" fmla="+- 0 16196 15528"/>
              <a:gd name="T21" fmla="*/ T20 w 2010"/>
              <a:gd name="T22" fmla="+- 0 1996 1885"/>
              <a:gd name="T23" fmla="*/ 1996 h 274"/>
              <a:gd name="T24" fmla="+- 0 15850 15528"/>
              <a:gd name="T25" fmla="*/ T24 w 2010"/>
              <a:gd name="T26" fmla="+- 0 1935 1885"/>
              <a:gd name="T27" fmla="*/ 1935 h 274"/>
              <a:gd name="T28" fmla="+- 0 15757 15528"/>
              <a:gd name="T29" fmla="*/ T28 w 2010"/>
              <a:gd name="T30" fmla="+- 0 1919 1885"/>
              <a:gd name="T31" fmla="*/ 1919 h 274"/>
              <a:gd name="T32" fmla="+- 0 15659 15528"/>
              <a:gd name="T33" fmla="*/ T32 w 2010"/>
              <a:gd name="T34" fmla="+- 0 1898 1885"/>
              <a:gd name="T35" fmla="*/ 1898 h 274"/>
              <a:gd name="T36" fmla="+- 0 15577 15528"/>
              <a:gd name="T37" fmla="*/ T36 w 2010"/>
              <a:gd name="T38" fmla="+- 0 1885 1885"/>
              <a:gd name="T39" fmla="*/ 1885 h 274"/>
              <a:gd name="T40" fmla="+- 0 15553 15528"/>
              <a:gd name="T41" fmla="*/ T40 w 2010"/>
              <a:gd name="T42" fmla="+- 0 1885 1885"/>
              <a:gd name="T43" fmla="*/ 1885 h 274"/>
              <a:gd name="T44" fmla="+- 0 15544 15528"/>
              <a:gd name="T45" fmla="*/ T44 w 2010"/>
              <a:gd name="T46" fmla="+- 0 1885 1885"/>
              <a:gd name="T47" fmla="*/ 1885 h 274"/>
              <a:gd name="T48" fmla="+- 0 15528 15528"/>
              <a:gd name="T49" fmla="*/ T48 w 2010"/>
              <a:gd name="T50" fmla="+- 0 1885 1885"/>
              <a:gd name="T51" fmla="*/ 1885 h 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10" h="274" extrusionOk="0">
                <a:moveTo>
                  <a:pt x="2009" y="273"/>
                </a:moveTo>
                <a:cubicBezTo>
                  <a:pt x="1784" y="273"/>
                  <a:pt x="1590" y="260"/>
                  <a:pt x="1364" y="223"/>
                </a:cubicBezTo>
                <a:cubicBezTo>
                  <a:pt x="1016" y="166"/>
                  <a:pt x="668" y="111"/>
                  <a:pt x="322" y="50"/>
                </a:cubicBezTo>
                <a:cubicBezTo>
                  <a:pt x="229" y="34"/>
                  <a:pt x="131" y="13"/>
                  <a:pt x="49" y="0"/>
                </a:cubicBezTo>
                <a:cubicBezTo>
                  <a:pt x="25" y="0"/>
                  <a:pt x="16" y="0"/>
                  <a:pt x="0" y="0"/>
                </a:cubicBezTo>
              </a:path>
            </a:pathLst>
          </a:custGeom>
          <a:noFill/>
          <a:ln w="19050" cap="rnd">
            <a:solidFill>
              <a:srgbClr val="C0504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308532825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ChangeArrowheads="1"/>
          </p:cNvSpPr>
          <p:nvPr/>
        </p:nvSpPr>
        <p:spPr bwMode="auto">
          <a:xfrm>
            <a:off x="2286000" y="228600"/>
            <a:ext cx="4572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Face replacement</a:t>
            </a:r>
          </a:p>
        </p:txBody>
      </p:sp>
      <p:sp>
        <p:nvSpPr>
          <p:cNvPr id="37891" name="Rectangle 9"/>
          <p:cNvSpPr>
            <a:spLocks noChangeArrowheads="1"/>
          </p:cNvSpPr>
          <p:nvPr/>
        </p:nvSpPr>
        <p:spPr bwMode="auto">
          <a:xfrm>
            <a:off x="5038725" y="941388"/>
            <a:ext cx="3495675" cy="3238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prstClr val="black"/>
                </a:solidFill>
                <a:latin typeface="Trebuchet MS" pitchFamily="34" charset="0"/>
                <a:ea typeface="ＭＳ Ｐゴシック" pitchFamily="1" charset="-128"/>
              </a:rPr>
              <a:t>Nayar et al. Columbia University, 2008</a:t>
            </a:r>
            <a:endParaRPr lang="en-US" sz="1500">
              <a:solidFill>
                <a:prstClr val="black"/>
              </a:solidFill>
              <a:latin typeface="Arial" charset="0"/>
              <a:ea typeface="ＭＳ Ｐゴシック" pitchFamily="1" charset="-128"/>
            </a:endParaRPr>
          </a:p>
        </p:txBody>
      </p:sp>
      <p:sp>
        <p:nvSpPr>
          <p:cNvPr id="37892" name="Rectangle 10"/>
          <p:cNvSpPr>
            <a:spLocks noChangeArrowheads="1"/>
          </p:cNvSpPr>
          <p:nvPr/>
        </p:nvSpPr>
        <p:spPr bwMode="auto">
          <a:xfrm>
            <a:off x="1970088" y="6289675"/>
            <a:ext cx="5434012" cy="4159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srgbClr val="0000FF"/>
                </a:solidFill>
                <a:latin typeface="Trebuchet MS" pitchFamily="34" charset="0"/>
                <a:ea typeface="ＭＳ Ｐゴシック" pitchFamily="1" charset="-128"/>
              </a:rPr>
              <a:t>May be able to improve on blurring faces...</a:t>
            </a:r>
            <a:endParaRPr lang="en-US" sz="2100">
              <a:solidFill>
                <a:srgbClr val="0000FF"/>
              </a:solidFill>
              <a:latin typeface="Arial" charset="0"/>
              <a:ea typeface="ＭＳ Ｐゴシック" pitchFamily="1" charset="-128"/>
            </a:endParaRPr>
          </a:p>
        </p:txBody>
      </p:sp>
      <p:sp>
        <p:nvSpPr>
          <p:cNvPr id="14" name="Rectangle 13"/>
          <p:cNvSpPr/>
          <p:nvPr/>
        </p:nvSpPr>
        <p:spPr>
          <a:xfrm>
            <a:off x="304800" y="941388"/>
            <a:ext cx="2259013" cy="4256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3600">
              <a:solidFill>
                <a:prstClr val="white"/>
              </a:solidFill>
              <a:latin typeface="Calibri"/>
            </a:endParaRPr>
          </a:p>
        </p:txBody>
      </p:sp>
      <p:pic>
        <p:nvPicPr>
          <p:cNvPr id="37894" name="Picture 8"/>
          <p:cNvPicPr>
            <a:picLocks noChangeAspect="1" noChangeArrowheads="1"/>
          </p:cNvPicPr>
          <p:nvPr/>
        </p:nvPicPr>
        <p:blipFill>
          <a:blip r:embed="rId3" cstate="print"/>
          <a:srcRect b="3741"/>
          <a:stretch>
            <a:fillRect/>
          </a:stretch>
        </p:blipFill>
        <p:spPr bwMode="auto">
          <a:xfrm>
            <a:off x="827088" y="1804988"/>
            <a:ext cx="7707312" cy="4276725"/>
          </a:xfrm>
          <a:prstGeom prst="rect">
            <a:avLst/>
          </a:prstGeom>
          <a:noFill/>
          <a:ln w="9525">
            <a:noFill/>
            <a:miter lim="800000"/>
            <a:headEnd/>
            <a:tailEnd/>
          </a:ln>
        </p:spPr>
      </p:pic>
    </p:spTree>
    <p:extLst>
      <p:ext uri="{BB962C8B-B14F-4D97-AF65-F5344CB8AC3E}">
        <p14:creationId xmlns:p14="http://schemas.microsoft.com/office/powerpoint/2010/main" val="313618903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8"/>
          <p:cNvSpPr>
            <a:spLocks noChangeArrowheads="1"/>
          </p:cNvSpPr>
          <p:nvPr/>
        </p:nvSpPr>
        <p:spPr bwMode="auto">
          <a:xfrm>
            <a:off x="2286000" y="228600"/>
            <a:ext cx="4572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Face replacement</a:t>
            </a:r>
          </a:p>
        </p:txBody>
      </p:sp>
      <p:graphicFrame>
        <p:nvGraphicFramePr>
          <p:cNvPr id="1026" name="Object 2"/>
          <p:cNvGraphicFramePr>
            <a:graphicFrameLocks noChangeAspect="1"/>
          </p:cNvGraphicFramePr>
          <p:nvPr/>
        </p:nvGraphicFramePr>
        <p:xfrm>
          <a:off x="533400" y="1066800"/>
          <a:ext cx="7756525" cy="4130675"/>
        </p:xfrm>
        <a:graphic>
          <a:graphicData uri="http://schemas.openxmlformats.org/presentationml/2006/ole">
            <mc:AlternateContent xmlns:mc="http://schemas.openxmlformats.org/markup-compatibility/2006">
              <mc:Choice xmlns:v="urn:schemas-microsoft-com:vml" Requires="v">
                <p:oleObj spid="_x0000_s1050" name="Image" r:id="rId4" imgW="11276190" imgH="6006349" progId="">
                  <p:embed/>
                </p:oleObj>
              </mc:Choice>
              <mc:Fallback>
                <p:oleObj name="Image" r:id="rId4" imgW="11276190" imgH="600634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775652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 name="Rectangle 13"/>
          <p:cNvSpPr/>
          <p:nvPr/>
        </p:nvSpPr>
        <p:spPr>
          <a:xfrm>
            <a:off x="304800" y="941388"/>
            <a:ext cx="2259013" cy="4256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3600">
              <a:solidFill>
                <a:prstClr val="white"/>
              </a:solidFill>
              <a:latin typeface="Calibri"/>
            </a:endParaRPr>
          </a:p>
        </p:txBody>
      </p:sp>
      <p:sp>
        <p:nvSpPr>
          <p:cNvPr id="1029" name="Rectangle 7"/>
          <p:cNvSpPr>
            <a:spLocks noChangeArrowheads="1"/>
          </p:cNvSpPr>
          <p:nvPr/>
        </p:nvSpPr>
        <p:spPr bwMode="auto">
          <a:xfrm>
            <a:off x="2595563" y="5354638"/>
            <a:ext cx="5710237" cy="4159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srgbClr val="0000FF"/>
                </a:solidFill>
                <a:latin typeface="Trebuchet MS" pitchFamily="34" charset="0"/>
                <a:ea typeface="ＭＳ Ｐゴシック" pitchFamily="1" charset="-128"/>
              </a:rPr>
              <a:t>by replacing faces from a library of options...</a:t>
            </a:r>
            <a:endParaRPr lang="en-US" sz="2100">
              <a:solidFill>
                <a:srgbClr val="0000FF"/>
              </a:solidFill>
              <a:latin typeface="Arial" charset="0"/>
              <a:ea typeface="ＭＳ Ｐゴシック" pitchFamily="1" charset="-128"/>
            </a:endParaRPr>
          </a:p>
        </p:txBody>
      </p:sp>
      <p:sp>
        <p:nvSpPr>
          <p:cNvPr id="1030" name="Rectangle 11"/>
          <p:cNvSpPr>
            <a:spLocks noChangeArrowheads="1"/>
          </p:cNvSpPr>
          <p:nvPr/>
        </p:nvSpPr>
        <p:spPr bwMode="auto">
          <a:xfrm>
            <a:off x="3278188" y="6019800"/>
            <a:ext cx="4189412" cy="4159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srgbClr val="C00000"/>
                </a:solidFill>
                <a:latin typeface="Trebuchet MS" pitchFamily="34" charset="0"/>
                <a:ea typeface="ＭＳ Ｐゴシック" pitchFamily="1" charset="-128"/>
              </a:rPr>
              <a:t>Recognize either of these actors?</a:t>
            </a:r>
            <a:endParaRPr lang="en-US" sz="2100">
              <a:solidFill>
                <a:srgbClr val="C00000"/>
              </a:solidFill>
              <a:latin typeface="Arial" charset="0"/>
              <a:ea typeface="ＭＳ Ｐゴシック" pitchFamily="1" charset="-128"/>
            </a:endParaRPr>
          </a:p>
        </p:txBody>
      </p:sp>
    </p:spTree>
    <p:extLst>
      <p:ext uri="{BB962C8B-B14F-4D97-AF65-F5344CB8AC3E}">
        <p14:creationId xmlns:p14="http://schemas.microsoft.com/office/powerpoint/2010/main" val="2096045655"/>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8"/>
          <p:cNvSpPr>
            <a:spLocks noChangeArrowheads="1"/>
          </p:cNvSpPr>
          <p:nvPr/>
        </p:nvSpPr>
        <p:spPr bwMode="auto">
          <a:xfrm>
            <a:off x="2286000" y="228600"/>
            <a:ext cx="4572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Face replacement</a:t>
            </a:r>
          </a:p>
        </p:txBody>
      </p:sp>
      <p:sp>
        <p:nvSpPr>
          <p:cNvPr id="2052" name="Rectangle 9"/>
          <p:cNvSpPr>
            <a:spLocks noChangeArrowheads="1"/>
          </p:cNvSpPr>
          <p:nvPr/>
        </p:nvSpPr>
        <p:spPr bwMode="auto">
          <a:xfrm>
            <a:off x="1127125" y="5875338"/>
            <a:ext cx="2452688" cy="4143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prstClr val="black"/>
                </a:solidFill>
                <a:latin typeface="Trebuchet MS" pitchFamily="34" charset="0"/>
                <a:ea typeface="ＭＳ Ｐゴシック" pitchFamily="1" charset="-128"/>
              </a:rPr>
              <a:t>Denzel Washington</a:t>
            </a:r>
            <a:endParaRPr lang="en-US" sz="2100">
              <a:solidFill>
                <a:prstClr val="black"/>
              </a:solidFill>
              <a:latin typeface="Arial" charset="0"/>
              <a:ea typeface="ＭＳ Ｐゴシック" pitchFamily="1" charset="-128"/>
            </a:endParaRPr>
          </a:p>
        </p:txBody>
      </p:sp>
      <p:graphicFrame>
        <p:nvGraphicFramePr>
          <p:cNvPr id="2050" name="Object 2"/>
          <p:cNvGraphicFramePr>
            <a:graphicFrameLocks noChangeAspect="1"/>
          </p:cNvGraphicFramePr>
          <p:nvPr/>
        </p:nvGraphicFramePr>
        <p:xfrm>
          <a:off x="533400" y="1066800"/>
          <a:ext cx="7756525" cy="4130675"/>
        </p:xfrm>
        <a:graphic>
          <a:graphicData uri="http://schemas.openxmlformats.org/presentationml/2006/ole">
            <mc:AlternateContent xmlns:mc="http://schemas.openxmlformats.org/markup-compatibility/2006">
              <mc:Choice xmlns:v="urn:schemas-microsoft-com:vml" Requires="v">
                <p:oleObj spid="_x0000_s2074" name="Image" r:id="rId4" imgW="11276190" imgH="6006349" progId="">
                  <p:embed/>
                </p:oleObj>
              </mc:Choice>
              <mc:Fallback>
                <p:oleObj name="Image" r:id="rId4" imgW="11276190" imgH="600634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775652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3" name="Rectangle 6"/>
          <p:cNvSpPr>
            <a:spLocks noChangeArrowheads="1"/>
          </p:cNvSpPr>
          <p:nvPr/>
        </p:nvSpPr>
        <p:spPr bwMode="auto">
          <a:xfrm>
            <a:off x="1128713" y="5486400"/>
            <a:ext cx="2262187" cy="4159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prstClr val="black"/>
                </a:solidFill>
                <a:latin typeface="Trebuchet MS" pitchFamily="34" charset="0"/>
                <a:ea typeface="ＭＳ Ｐゴシック" pitchFamily="1" charset="-128"/>
              </a:rPr>
              <a:t>Gweneth Paltrow</a:t>
            </a:r>
            <a:endParaRPr lang="en-US" sz="2100">
              <a:solidFill>
                <a:prstClr val="black"/>
              </a:solidFill>
              <a:latin typeface="Arial" charset="0"/>
              <a:ea typeface="ＭＳ Ｐゴシック" pitchFamily="1" charset="-128"/>
            </a:endParaRPr>
          </a:p>
        </p:txBody>
      </p:sp>
    </p:spTree>
    <p:extLst>
      <p:ext uri="{BB962C8B-B14F-4D97-AF65-F5344CB8AC3E}">
        <p14:creationId xmlns:p14="http://schemas.microsoft.com/office/powerpoint/2010/main" val="338957560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Grp="1" noChangeAspect="1"/>
          </p:cNvGraphicFramePr>
          <p:nvPr>
            <p:ph idx="1"/>
          </p:nvPr>
        </p:nvGraphicFramePr>
        <p:xfrm>
          <a:off x="1600200" y="3124200"/>
          <a:ext cx="5789613" cy="3676650"/>
        </p:xfrm>
        <a:graphic>
          <a:graphicData uri="http://schemas.openxmlformats.org/presentationml/2006/ole">
            <mc:AlternateContent xmlns:mc="http://schemas.openxmlformats.org/markup-compatibility/2006">
              <mc:Choice xmlns:v="urn:schemas-microsoft-com:vml" Requires="v">
                <p:oleObj spid="_x0000_s3098" name="Image" r:id="rId4" imgW="9358730" imgH="5942857" progId="">
                  <p:embed/>
                </p:oleObj>
              </mc:Choice>
              <mc:Fallback>
                <p:oleObj name="Image" r:id="rId4" imgW="9358730" imgH="594285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124200"/>
                        <a:ext cx="5789613"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5" name="Rectangle 3"/>
          <p:cNvSpPr>
            <a:spLocks noGrp="1" noChangeArrowheads="1"/>
          </p:cNvSpPr>
          <p:nvPr>
            <p:ph type="body" idx="4294967295"/>
          </p:nvPr>
        </p:nvSpPr>
        <p:spPr>
          <a:xfrm>
            <a:off x="762000" y="1143000"/>
            <a:ext cx="7620000" cy="1752600"/>
          </a:xfrm>
        </p:spPr>
        <p:txBody>
          <a:bodyPr/>
          <a:lstStyle/>
          <a:p>
            <a:pPr eaLnBrk="1" hangingPunct="1">
              <a:buFontTx/>
              <a:buChar char="•"/>
            </a:pPr>
            <a:r>
              <a:rPr lang="en-US" sz="1800" smtClean="0"/>
              <a:t>Download images from the Internet and process them using a face detector</a:t>
            </a:r>
          </a:p>
          <a:p>
            <a:pPr lvl="1" eaLnBrk="1" hangingPunct="1"/>
            <a:r>
              <a:rPr lang="en-US" sz="1800" smtClean="0"/>
              <a:t>Approximately 33,000 faces found</a:t>
            </a:r>
          </a:p>
          <a:p>
            <a:pPr lvl="1" eaLnBrk="1" hangingPunct="1"/>
            <a:r>
              <a:rPr lang="en-US" sz="1800" smtClean="0"/>
              <a:t>Detector returns face pose (yaw, pitch, roll) and six fiducial points</a:t>
            </a:r>
          </a:p>
          <a:p>
            <a:pPr lvl="1" eaLnBrk="1" hangingPunct="1"/>
            <a:r>
              <a:rPr lang="en-US" sz="1800" smtClean="0"/>
              <a:t>Sort faces according to yaw and pitch angles, and align to a common coordinate system using fiducial points</a:t>
            </a:r>
          </a:p>
        </p:txBody>
      </p:sp>
      <p:sp>
        <p:nvSpPr>
          <p:cNvPr id="3076" name="Rectangle 5"/>
          <p:cNvSpPr>
            <a:spLocks noChangeArrowheads="1"/>
          </p:cNvSpPr>
          <p:nvPr/>
        </p:nvSpPr>
        <p:spPr bwMode="auto">
          <a:xfrm>
            <a:off x="762000" y="228600"/>
            <a:ext cx="7620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First, create a large library...</a:t>
            </a:r>
          </a:p>
        </p:txBody>
      </p:sp>
    </p:spTree>
    <p:extLst>
      <p:ext uri="{BB962C8B-B14F-4D97-AF65-F5344CB8AC3E}">
        <p14:creationId xmlns:p14="http://schemas.microsoft.com/office/powerpoint/2010/main" val="245792117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5"/>
          <p:cNvGraphicFramePr>
            <a:graphicFrameLocks noGrp="1" noChangeAspect="1"/>
          </p:cNvGraphicFramePr>
          <p:nvPr>
            <p:ph sz="half" idx="1"/>
          </p:nvPr>
        </p:nvGraphicFramePr>
        <p:xfrm>
          <a:off x="685800" y="1066800"/>
          <a:ext cx="2028825" cy="2667000"/>
        </p:xfrm>
        <a:graphic>
          <a:graphicData uri="http://schemas.openxmlformats.org/presentationml/2006/ole">
            <mc:AlternateContent xmlns:mc="http://schemas.openxmlformats.org/markup-compatibility/2006">
              <mc:Choice xmlns:v="urn:schemas-microsoft-com:vml" Requires="v">
                <p:oleObj spid="_x0000_s4170" name="Image" r:id="rId4" imgW="7301587" imgH="4431746" progId="">
                  <p:embed/>
                </p:oleObj>
              </mc:Choice>
              <mc:Fallback>
                <p:oleObj name="Image" r:id="rId4" imgW="7301587" imgH="443174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53850"/>
                      <a:stretch>
                        <a:fillRect/>
                      </a:stretch>
                    </p:blipFill>
                    <p:spPr bwMode="auto">
                      <a:xfrm>
                        <a:off x="685800" y="1066800"/>
                        <a:ext cx="202882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099" name="Object 8"/>
          <p:cNvGraphicFramePr>
            <a:graphicFrameLocks noGrp="1" noChangeAspect="1"/>
          </p:cNvGraphicFramePr>
          <p:nvPr>
            <p:ph sz="quarter" idx="2"/>
          </p:nvPr>
        </p:nvGraphicFramePr>
        <p:xfrm>
          <a:off x="3124200" y="1066800"/>
          <a:ext cx="5037138" cy="5562600"/>
        </p:xfrm>
        <a:graphic>
          <a:graphicData uri="http://schemas.openxmlformats.org/presentationml/2006/ole">
            <mc:AlternateContent xmlns:mc="http://schemas.openxmlformats.org/markup-compatibility/2006">
              <mc:Choice xmlns:v="urn:schemas-microsoft-com:vml" Requires="v">
                <p:oleObj spid="_x0000_s4171" name="Image" r:id="rId6" imgW="6819048" imgH="7530159" progId="">
                  <p:embed/>
                </p:oleObj>
              </mc:Choice>
              <mc:Fallback>
                <p:oleObj name="Image" r:id="rId6" imgW="6819048" imgH="753015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066800"/>
                        <a:ext cx="503713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00" name="Object 11"/>
          <p:cNvGraphicFramePr>
            <a:graphicFrameLocks noGrp="1" noChangeAspect="1"/>
          </p:cNvGraphicFramePr>
          <p:nvPr>
            <p:ph sz="quarter" idx="3"/>
          </p:nvPr>
        </p:nvGraphicFramePr>
        <p:xfrm>
          <a:off x="584200" y="3978275"/>
          <a:ext cx="2082800" cy="2498725"/>
        </p:xfrm>
        <a:graphic>
          <a:graphicData uri="http://schemas.openxmlformats.org/presentationml/2006/ole">
            <mc:AlternateContent xmlns:mc="http://schemas.openxmlformats.org/markup-compatibility/2006">
              <mc:Choice xmlns:v="urn:schemas-microsoft-com:vml" Requires="v">
                <p:oleObj spid="_x0000_s4172" name="Image" r:id="rId8" imgW="7301587" imgH="4431746" progId="">
                  <p:embed/>
                </p:oleObj>
              </mc:Choice>
              <mc:Fallback>
                <p:oleObj name="Image" r:id="rId8" imgW="7301587" imgH="443174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2599"/>
                      <a:stretch>
                        <a:fillRect/>
                      </a:stretch>
                    </p:blipFill>
                    <p:spPr bwMode="auto">
                      <a:xfrm>
                        <a:off x="584200" y="3978275"/>
                        <a:ext cx="2082800"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1" name="Rectangle 6"/>
          <p:cNvSpPr>
            <a:spLocks noChangeArrowheads="1"/>
          </p:cNvSpPr>
          <p:nvPr/>
        </p:nvSpPr>
        <p:spPr bwMode="auto">
          <a:xfrm>
            <a:off x="2286000" y="228600"/>
            <a:ext cx="4572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Algorithm, visualized</a:t>
            </a:r>
          </a:p>
        </p:txBody>
      </p:sp>
    </p:spTree>
    <p:extLst>
      <p:ext uri="{BB962C8B-B14F-4D97-AF65-F5344CB8AC3E}">
        <p14:creationId xmlns:p14="http://schemas.microsoft.com/office/powerpoint/2010/main" val="41701152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How well does it work?</a:t>
            </a:r>
          </a:p>
        </p:txBody>
      </p:sp>
      <p:sp>
        <p:nvSpPr>
          <p:cNvPr id="39939" name="Text Box 6"/>
          <p:cNvSpPr txBox="1">
            <a:spLocks noChangeArrowheads="1"/>
          </p:cNvSpPr>
          <p:nvPr/>
        </p:nvSpPr>
        <p:spPr bwMode="auto">
          <a:xfrm>
            <a:off x="3048000" y="2566988"/>
            <a:ext cx="2994025" cy="7397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4200">
                <a:solidFill>
                  <a:srgbClr val="0000FF"/>
                </a:solidFill>
                <a:latin typeface="Comic Sans MS" pitchFamily="66" charset="0"/>
                <a:ea typeface="ＭＳ Ｐゴシック" pitchFamily="1" charset="-128"/>
              </a:rPr>
              <a:t>Try it out…</a:t>
            </a:r>
          </a:p>
        </p:txBody>
      </p:sp>
      <p:sp>
        <p:nvSpPr>
          <p:cNvPr id="39940" name="Text Box 6"/>
          <p:cNvSpPr txBox="1">
            <a:spLocks noChangeArrowheads="1"/>
          </p:cNvSpPr>
          <p:nvPr/>
        </p:nvSpPr>
        <p:spPr bwMode="auto">
          <a:xfrm>
            <a:off x="1524000" y="4410075"/>
            <a:ext cx="6223000" cy="4762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500">
                <a:solidFill>
                  <a:prstClr val="black"/>
                </a:solidFill>
                <a:latin typeface="Comic Sans MS" pitchFamily="66" charset="0"/>
                <a:ea typeface="ＭＳ Ｐゴシック" pitchFamily="1" charset="-128"/>
              </a:rPr>
              <a:t>Which of the two images is the original?</a:t>
            </a:r>
          </a:p>
        </p:txBody>
      </p:sp>
    </p:spTree>
    <p:extLst>
      <p:ext uri="{BB962C8B-B14F-4D97-AF65-F5344CB8AC3E}">
        <p14:creationId xmlns:p14="http://schemas.microsoft.com/office/powerpoint/2010/main" val="117056499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icture3.jpg"/>
          <p:cNvPicPr>
            <a:picLocks noChangeAspect="1"/>
          </p:cNvPicPr>
          <p:nvPr/>
        </p:nvPicPr>
        <p:blipFill>
          <a:blip r:embed="rId3" cstate="print"/>
          <a:srcRect l="67365"/>
          <a:stretch>
            <a:fillRect/>
          </a:stretch>
        </p:blipFill>
        <p:spPr bwMode="auto">
          <a:xfrm>
            <a:off x="6753225" y="3471863"/>
            <a:ext cx="2228850" cy="3233737"/>
          </a:xfrm>
          <a:prstGeom prst="rect">
            <a:avLst/>
          </a:prstGeom>
          <a:noFill/>
          <a:ln w="9525">
            <a:noFill/>
            <a:miter lim="800000"/>
            <a:headEnd/>
            <a:tailEnd/>
          </a:ln>
        </p:spPr>
      </p:pic>
      <p:pic>
        <p:nvPicPr>
          <p:cNvPr id="40963" name="Picture 5" descr="Picture3.jpg"/>
          <p:cNvPicPr>
            <a:picLocks noChangeAspect="1"/>
          </p:cNvPicPr>
          <p:nvPr/>
        </p:nvPicPr>
        <p:blipFill>
          <a:blip r:embed="rId3" cstate="print"/>
          <a:srcRect r="67343"/>
          <a:stretch>
            <a:fillRect/>
          </a:stretch>
        </p:blipFill>
        <p:spPr bwMode="auto">
          <a:xfrm>
            <a:off x="4446588" y="3471863"/>
            <a:ext cx="2232025" cy="3233737"/>
          </a:xfrm>
          <a:prstGeom prst="rect">
            <a:avLst/>
          </a:prstGeom>
          <a:noFill/>
          <a:ln w="9525">
            <a:noFill/>
            <a:miter lim="800000"/>
            <a:headEnd/>
            <a:tailEnd/>
          </a:ln>
        </p:spPr>
      </p:pic>
      <p:sp>
        <p:nvSpPr>
          <p:cNvPr id="40964" name="Rectangle 4"/>
          <p:cNvSpPr>
            <a:spLocks noChangeArrowheads="1"/>
          </p:cNvSpPr>
          <p:nvPr/>
        </p:nvSpPr>
        <p:spPr bwMode="auto">
          <a:xfrm>
            <a:off x="-152400" y="117475"/>
            <a:ext cx="4572000" cy="415925"/>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2100">
                <a:solidFill>
                  <a:prstClr val="black"/>
                </a:solidFill>
                <a:latin typeface="Trebuchet MS" pitchFamily="34" charset="0"/>
                <a:ea typeface="ＭＳ Ｐゴシック" pitchFamily="1" charset="-128"/>
              </a:rPr>
              <a:t>Which of these are real?</a:t>
            </a:r>
          </a:p>
        </p:txBody>
      </p:sp>
      <p:pic>
        <p:nvPicPr>
          <p:cNvPr id="40965" name="Picture 7" descr="Picture1.jpg"/>
          <p:cNvPicPr>
            <a:picLocks noChangeAspect="1"/>
          </p:cNvPicPr>
          <p:nvPr/>
        </p:nvPicPr>
        <p:blipFill>
          <a:blip r:embed="rId4" cstate="print"/>
          <a:srcRect l="688" t="5734" r="67967" b="7526"/>
          <a:stretch>
            <a:fillRect/>
          </a:stretch>
        </p:blipFill>
        <p:spPr bwMode="auto">
          <a:xfrm>
            <a:off x="2284413" y="3892550"/>
            <a:ext cx="2003425" cy="2813050"/>
          </a:xfrm>
          <a:prstGeom prst="rect">
            <a:avLst/>
          </a:prstGeom>
          <a:noFill/>
          <a:ln w="9525">
            <a:noFill/>
            <a:miter lim="800000"/>
            <a:headEnd/>
            <a:tailEnd/>
          </a:ln>
        </p:spPr>
      </p:pic>
      <p:pic>
        <p:nvPicPr>
          <p:cNvPr id="40966" name="Picture 8" descr="Picture1.jpg"/>
          <p:cNvPicPr>
            <a:picLocks noChangeAspect="1"/>
          </p:cNvPicPr>
          <p:nvPr/>
        </p:nvPicPr>
        <p:blipFill>
          <a:blip r:embed="rId4" cstate="print"/>
          <a:srcRect l="67332" t="5734" b="7526"/>
          <a:stretch>
            <a:fillRect/>
          </a:stretch>
        </p:blipFill>
        <p:spPr bwMode="auto">
          <a:xfrm>
            <a:off x="173038" y="3892550"/>
            <a:ext cx="2087562" cy="2813050"/>
          </a:xfrm>
          <a:prstGeom prst="rect">
            <a:avLst/>
          </a:prstGeom>
          <a:noFill/>
          <a:ln w="9525">
            <a:noFill/>
            <a:miter lim="800000"/>
            <a:headEnd/>
            <a:tailEnd/>
          </a:ln>
        </p:spPr>
      </p:pic>
      <p:pic>
        <p:nvPicPr>
          <p:cNvPr id="40967" name="Picture 9" descr="Picture2.jpg"/>
          <p:cNvPicPr>
            <a:picLocks noChangeAspect="1"/>
          </p:cNvPicPr>
          <p:nvPr/>
        </p:nvPicPr>
        <p:blipFill>
          <a:blip r:embed="rId5" cstate="print"/>
          <a:srcRect l="67422"/>
          <a:stretch>
            <a:fillRect/>
          </a:stretch>
        </p:blipFill>
        <p:spPr bwMode="auto">
          <a:xfrm>
            <a:off x="6734175" y="152400"/>
            <a:ext cx="2257425" cy="3276600"/>
          </a:xfrm>
          <a:prstGeom prst="rect">
            <a:avLst/>
          </a:prstGeom>
          <a:noFill/>
          <a:ln w="9525">
            <a:noFill/>
            <a:miter lim="800000"/>
            <a:headEnd/>
            <a:tailEnd/>
          </a:ln>
        </p:spPr>
      </p:pic>
      <p:pic>
        <p:nvPicPr>
          <p:cNvPr id="40968" name="Picture 10" descr="Picture2.jpg"/>
          <p:cNvPicPr>
            <a:picLocks noChangeAspect="1"/>
          </p:cNvPicPr>
          <p:nvPr/>
        </p:nvPicPr>
        <p:blipFill>
          <a:blip r:embed="rId5" cstate="print"/>
          <a:srcRect l="842" r="67422"/>
          <a:stretch>
            <a:fillRect/>
          </a:stretch>
        </p:blipFill>
        <p:spPr bwMode="auto">
          <a:xfrm>
            <a:off x="4459288" y="152400"/>
            <a:ext cx="2198687" cy="3276600"/>
          </a:xfrm>
          <a:prstGeom prst="rect">
            <a:avLst/>
          </a:prstGeom>
          <a:noFill/>
          <a:ln w="9525">
            <a:noFill/>
            <a:miter lim="800000"/>
            <a:headEnd/>
            <a:tailEnd/>
          </a:ln>
        </p:spPr>
      </p:pic>
      <p:pic>
        <p:nvPicPr>
          <p:cNvPr id="12" name="Picture 5"/>
          <p:cNvPicPr>
            <a:picLocks noChangeAspect="1" noChangeArrowheads="1"/>
          </p:cNvPicPr>
          <p:nvPr/>
        </p:nvPicPr>
        <p:blipFill>
          <a:blip r:embed="rId6" cstate="print"/>
          <a:srcRect/>
          <a:stretch>
            <a:fillRect/>
          </a:stretch>
        </p:blipFill>
        <p:spPr bwMode="auto">
          <a:xfrm>
            <a:off x="258763" y="533400"/>
            <a:ext cx="3932237" cy="1606550"/>
          </a:xfrm>
          <a:prstGeom prst="rect">
            <a:avLst/>
          </a:prstGeom>
          <a:noFill/>
          <a:ln w="9525">
            <a:noFill/>
            <a:miter lim="800000"/>
            <a:headEnd/>
            <a:tailEnd/>
          </a:ln>
        </p:spPr>
      </p:pic>
      <p:pic>
        <p:nvPicPr>
          <p:cNvPr id="40970" name="Picture 3" descr="koffee"/>
          <p:cNvPicPr>
            <a:picLocks noChangeAspect="1" noChangeArrowheads="1"/>
          </p:cNvPicPr>
          <p:nvPr/>
        </p:nvPicPr>
        <p:blipFill>
          <a:blip r:embed="rId7" cstate="print"/>
          <a:srcRect l="17705" t="13313" r="12146" b="47157"/>
          <a:stretch>
            <a:fillRect/>
          </a:stretch>
        </p:blipFill>
        <p:spPr bwMode="auto">
          <a:xfrm>
            <a:off x="258763" y="2182813"/>
            <a:ext cx="3932237" cy="1481137"/>
          </a:xfrm>
          <a:prstGeom prst="rect">
            <a:avLst/>
          </a:prstGeom>
          <a:noFill/>
          <a:ln w="9525">
            <a:noFill/>
            <a:miter lim="800000"/>
            <a:headEnd/>
            <a:tailEnd/>
          </a:ln>
        </p:spPr>
      </p:pic>
    </p:spTree>
    <p:extLst>
      <p:ext uri="{BB962C8B-B14F-4D97-AF65-F5344CB8AC3E}">
        <p14:creationId xmlns:p14="http://schemas.microsoft.com/office/powerpoint/2010/main" val="10990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Picture2.jpg"/>
          <p:cNvPicPr>
            <a:picLocks noChangeAspect="1"/>
          </p:cNvPicPr>
          <p:nvPr/>
        </p:nvPicPr>
        <p:blipFill>
          <a:blip r:embed="rId3" cstate="print"/>
          <a:srcRect/>
          <a:stretch>
            <a:fillRect/>
          </a:stretch>
        </p:blipFill>
        <p:spPr bwMode="auto">
          <a:xfrm>
            <a:off x="1143000" y="138113"/>
            <a:ext cx="7043738" cy="3332162"/>
          </a:xfrm>
          <a:prstGeom prst="rect">
            <a:avLst/>
          </a:prstGeom>
          <a:noFill/>
          <a:ln w="9525">
            <a:noFill/>
            <a:miter lim="800000"/>
            <a:headEnd/>
            <a:tailEnd/>
          </a:ln>
        </p:spPr>
      </p:pic>
      <p:pic>
        <p:nvPicPr>
          <p:cNvPr id="41987" name="Picture 7" descr="Picture3.jpg"/>
          <p:cNvPicPr>
            <a:picLocks noChangeAspect="1"/>
          </p:cNvPicPr>
          <p:nvPr/>
        </p:nvPicPr>
        <p:blipFill>
          <a:blip r:embed="rId4" cstate="print"/>
          <a:srcRect/>
          <a:stretch>
            <a:fillRect/>
          </a:stretch>
        </p:blipFill>
        <p:spPr bwMode="auto">
          <a:xfrm>
            <a:off x="1143000" y="3467100"/>
            <a:ext cx="7043738" cy="3335338"/>
          </a:xfrm>
          <a:prstGeom prst="rect">
            <a:avLst/>
          </a:prstGeom>
          <a:noFill/>
          <a:ln w="9525">
            <a:noFill/>
            <a:miter lim="800000"/>
            <a:headEnd/>
            <a:tailEnd/>
          </a:ln>
        </p:spPr>
      </p:pic>
    </p:spTree>
    <p:extLst>
      <p:ext uri="{BB962C8B-B14F-4D97-AF65-F5344CB8AC3E}">
        <p14:creationId xmlns:p14="http://schemas.microsoft.com/office/powerpoint/2010/main" val="1870155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 y="741363"/>
            <a:ext cx="7866063"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86928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Face replacement results</a:t>
            </a:r>
          </a:p>
        </p:txBody>
      </p:sp>
      <p:pic>
        <p:nvPicPr>
          <p:cNvPr id="43011" name="Picture 4" descr="Picture1.jpg"/>
          <p:cNvPicPr>
            <a:picLocks noChangeAspect="1"/>
          </p:cNvPicPr>
          <p:nvPr/>
        </p:nvPicPr>
        <p:blipFill>
          <a:blip r:embed="rId3" cstate="print"/>
          <a:srcRect/>
          <a:stretch>
            <a:fillRect/>
          </a:stretch>
        </p:blipFill>
        <p:spPr bwMode="auto">
          <a:xfrm>
            <a:off x="119063" y="1600200"/>
            <a:ext cx="8905875" cy="4516438"/>
          </a:xfrm>
          <a:prstGeom prst="rect">
            <a:avLst/>
          </a:prstGeom>
          <a:noFill/>
          <a:ln w="9525">
            <a:noFill/>
            <a:miter lim="800000"/>
            <a:headEnd/>
            <a:tailEnd/>
          </a:ln>
        </p:spPr>
      </p:pic>
    </p:spTree>
    <p:extLst>
      <p:ext uri="{BB962C8B-B14F-4D97-AF65-F5344CB8AC3E}">
        <p14:creationId xmlns:p14="http://schemas.microsoft.com/office/powerpoint/2010/main" val="113178135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Image de-Identification</a:t>
            </a:r>
          </a:p>
        </p:txBody>
      </p:sp>
      <p:pic>
        <p:nvPicPr>
          <p:cNvPr id="44035" name="Picture 3" descr="koffee"/>
          <p:cNvPicPr>
            <a:picLocks noChangeAspect="1" noChangeArrowheads="1"/>
          </p:cNvPicPr>
          <p:nvPr/>
        </p:nvPicPr>
        <p:blipFill>
          <a:blip r:embed="rId4" cstate="print"/>
          <a:srcRect l="17705" t="11382" r="12146" b="27708"/>
          <a:stretch>
            <a:fillRect/>
          </a:stretch>
        </p:blipFill>
        <p:spPr bwMode="auto">
          <a:xfrm>
            <a:off x="444500" y="1219200"/>
            <a:ext cx="8253413" cy="4795838"/>
          </a:xfrm>
          <a:prstGeom prst="rect">
            <a:avLst/>
          </a:prstGeom>
          <a:noFill/>
          <a:ln w="9525">
            <a:noFill/>
            <a:miter lim="800000"/>
            <a:headEnd/>
            <a:tailEnd/>
          </a:ln>
        </p:spPr>
      </p:pic>
      <p:sp>
        <p:nvSpPr>
          <p:cNvPr id="44036" name="Rectangle 4"/>
          <p:cNvSpPr>
            <a:spLocks noChangeArrowheads="1"/>
          </p:cNvSpPr>
          <p:nvPr/>
        </p:nvSpPr>
        <p:spPr bwMode="auto">
          <a:xfrm>
            <a:off x="3186113" y="6099175"/>
            <a:ext cx="2771775" cy="758825"/>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3600">
                <a:solidFill>
                  <a:srgbClr val="FE1F0E"/>
                </a:solidFill>
                <a:latin typeface="Arial" charset="0"/>
                <a:ea typeface="ＭＳ Ｐゴシック" pitchFamily="1" charset="-128"/>
              </a:rPr>
              <a:t>Original</a:t>
            </a:r>
          </a:p>
        </p:txBody>
      </p:sp>
    </p:spTree>
    <p:custDataLst>
      <p:tags r:id="rId1"/>
    </p:custDataLst>
    <p:extLst>
      <p:ext uri="{BB962C8B-B14F-4D97-AF65-F5344CB8AC3E}">
        <p14:creationId xmlns:p14="http://schemas.microsoft.com/office/powerpoint/2010/main" val="107936232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Image de-Identification</a:t>
            </a:r>
          </a:p>
        </p:txBody>
      </p:sp>
      <p:pic>
        <p:nvPicPr>
          <p:cNvPr id="45059" name="Picture 3" descr="koffee_out"/>
          <p:cNvPicPr>
            <a:picLocks noChangeAspect="1" noChangeArrowheads="1"/>
          </p:cNvPicPr>
          <p:nvPr/>
        </p:nvPicPr>
        <p:blipFill>
          <a:blip r:embed="rId4" cstate="print"/>
          <a:srcRect l="17705" t="11382" r="12146" b="27708"/>
          <a:stretch>
            <a:fillRect/>
          </a:stretch>
        </p:blipFill>
        <p:spPr bwMode="auto">
          <a:xfrm>
            <a:off x="444500" y="1219200"/>
            <a:ext cx="8251825" cy="4795838"/>
          </a:xfrm>
          <a:prstGeom prst="rect">
            <a:avLst/>
          </a:prstGeom>
          <a:noFill/>
          <a:ln w="9525">
            <a:noFill/>
            <a:miter lim="800000"/>
            <a:headEnd/>
            <a:tailEnd/>
          </a:ln>
        </p:spPr>
      </p:pic>
      <p:sp>
        <p:nvSpPr>
          <p:cNvPr id="45060" name="Rectangle 4"/>
          <p:cNvSpPr>
            <a:spLocks noChangeArrowheads="1"/>
          </p:cNvSpPr>
          <p:nvPr/>
        </p:nvSpPr>
        <p:spPr bwMode="auto">
          <a:xfrm>
            <a:off x="3186113" y="6099175"/>
            <a:ext cx="2771775" cy="758825"/>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3600">
                <a:solidFill>
                  <a:srgbClr val="800080"/>
                </a:solidFill>
                <a:latin typeface="Arial" charset="0"/>
                <a:ea typeface="ＭＳ Ｐゴシック" pitchFamily="1" charset="-128"/>
              </a:rPr>
              <a:t>Replaced</a:t>
            </a:r>
          </a:p>
        </p:txBody>
      </p:sp>
    </p:spTree>
    <p:custDataLst>
      <p:tags r:id="rId1"/>
    </p:custDataLst>
    <p:extLst>
      <p:ext uri="{BB962C8B-B14F-4D97-AF65-F5344CB8AC3E}">
        <p14:creationId xmlns:p14="http://schemas.microsoft.com/office/powerpoint/2010/main" val="116519462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04838_org"/>
          <p:cNvPicPr>
            <a:picLocks noChangeAspect="1" noChangeArrowheads="1"/>
          </p:cNvPicPr>
          <p:nvPr/>
        </p:nvPicPr>
        <p:blipFill>
          <a:blip r:embed="rId4" cstate="print"/>
          <a:srcRect l="9529" r="8182"/>
          <a:stretch>
            <a:fillRect/>
          </a:stretch>
        </p:blipFill>
        <p:spPr bwMode="auto">
          <a:xfrm>
            <a:off x="3308350" y="1887538"/>
            <a:ext cx="2522538" cy="3490912"/>
          </a:xfrm>
          <a:prstGeom prst="rect">
            <a:avLst/>
          </a:prstGeom>
          <a:noFill/>
          <a:ln w="9525">
            <a:noFill/>
            <a:miter lim="800000"/>
            <a:headEnd/>
            <a:tailEnd/>
          </a:ln>
        </p:spPr>
      </p:pic>
      <p:pic>
        <p:nvPicPr>
          <p:cNvPr id="46083" name="Picture 3" descr="00140_org"/>
          <p:cNvPicPr>
            <a:picLocks noChangeAspect="1" noChangeArrowheads="1"/>
          </p:cNvPicPr>
          <p:nvPr/>
        </p:nvPicPr>
        <p:blipFill>
          <a:blip r:embed="rId5" cstate="print"/>
          <a:srcRect r="12088"/>
          <a:stretch>
            <a:fillRect/>
          </a:stretch>
        </p:blipFill>
        <p:spPr bwMode="auto">
          <a:xfrm>
            <a:off x="427038" y="1887538"/>
            <a:ext cx="2540000" cy="3455987"/>
          </a:xfrm>
          <a:prstGeom prst="rect">
            <a:avLst/>
          </a:prstGeom>
          <a:noFill/>
          <a:ln w="9525">
            <a:noFill/>
            <a:miter lim="800000"/>
            <a:headEnd/>
            <a:tailEnd/>
          </a:ln>
        </p:spPr>
      </p:pic>
      <p:pic>
        <p:nvPicPr>
          <p:cNvPr id="46084" name="Picture 4" descr="04838"/>
          <p:cNvPicPr>
            <a:picLocks noChangeAspect="1" noChangeArrowheads="1"/>
          </p:cNvPicPr>
          <p:nvPr/>
        </p:nvPicPr>
        <p:blipFill>
          <a:blip r:embed="rId6" cstate="print"/>
          <a:srcRect r="13594"/>
          <a:stretch>
            <a:fillRect/>
          </a:stretch>
        </p:blipFill>
        <p:spPr bwMode="auto">
          <a:xfrm>
            <a:off x="6172200" y="1887538"/>
            <a:ext cx="2522538" cy="3490912"/>
          </a:xfrm>
          <a:prstGeom prst="rect">
            <a:avLst/>
          </a:prstGeom>
          <a:noFill/>
          <a:ln w="9525">
            <a:noFill/>
            <a:miter lim="800000"/>
            <a:headEnd/>
            <a:tailEnd/>
          </a:ln>
        </p:spPr>
      </p:pic>
      <p:sp>
        <p:nvSpPr>
          <p:cNvPr id="46085" name="Rectangle 5"/>
          <p:cNvSpPr>
            <a:spLocks noGrp="1" noChangeArrowheads="1"/>
          </p:cNvSpPr>
          <p:nvPr>
            <p:ph type="title"/>
          </p:nvPr>
        </p:nvSpPr>
        <p:spPr/>
        <p:txBody>
          <a:bodyPr/>
          <a:lstStyle/>
          <a:p>
            <a:pPr eaLnBrk="1" hangingPunct="1"/>
            <a:r>
              <a:rPr lang="en-US" smtClean="0"/>
              <a:t>Limitations: Gender</a:t>
            </a:r>
          </a:p>
        </p:txBody>
      </p:sp>
      <p:sp>
        <p:nvSpPr>
          <p:cNvPr id="46086" name="Rectangle 6"/>
          <p:cNvSpPr>
            <a:spLocks noChangeArrowheads="1"/>
          </p:cNvSpPr>
          <p:nvPr/>
        </p:nvSpPr>
        <p:spPr bwMode="auto">
          <a:xfrm>
            <a:off x="752475" y="5516563"/>
            <a:ext cx="1928813" cy="350837"/>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Input</a:t>
            </a:r>
          </a:p>
        </p:txBody>
      </p:sp>
      <p:sp>
        <p:nvSpPr>
          <p:cNvPr id="46087" name="Rectangle 7"/>
          <p:cNvSpPr>
            <a:spLocks noChangeArrowheads="1"/>
          </p:cNvSpPr>
          <p:nvPr/>
        </p:nvSpPr>
        <p:spPr bwMode="auto">
          <a:xfrm>
            <a:off x="3186113" y="5530850"/>
            <a:ext cx="2771775" cy="322263"/>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Candidate</a:t>
            </a:r>
          </a:p>
        </p:txBody>
      </p:sp>
      <p:sp>
        <p:nvSpPr>
          <p:cNvPr id="46088" name="Rectangle 8"/>
          <p:cNvSpPr>
            <a:spLocks noChangeArrowheads="1"/>
          </p:cNvSpPr>
          <p:nvPr/>
        </p:nvSpPr>
        <p:spPr bwMode="auto">
          <a:xfrm>
            <a:off x="6299200" y="5530850"/>
            <a:ext cx="2201863" cy="322263"/>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Output</a:t>
            </a:r>
          </a:p>
        </p:txBody>
      </p:sp>
    </p:spTree>
    <p:custDataLst>
      <p:tags r:id="rId1"/>
    </p:custDataLst>
    <p:extLst>
      <p:ext uri="{BB962C8B-B14F-4D97-AF65-F5344CB8AC3E}">
        <p14:creationId xmlns:p14="http://schemas.microsoft.com/office/powerpoint/2010/main" val="155116544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Limitations: Occlusion</a:t>
            </a:r>
          </a:p>
        </p:txBody>
      </p:sp>
      <p:pic>
        <p:nvPicPr>
          <p:cNvPr id="47107" name="Picture 3"/>
          <p:cNvPicPr>
            <a:picLocks noChangeAspect="1" noChangeArrowheads="1"/>
          </p:cNvPicPr>
          <p:nvPr/>
        </p:nvPicPr>
        <p:blipFill>
          <a:blip r:embed="rId4" cstate="print"/>
          <a:srcRect/>
          <a:stretch>
            <a:fillRect/>
          </a:stretch>
        </p:blipFill>
        <p:spPr bwMode="auto">
          <a:xfrm>
            <a:off x="6202363" y="1887538"/>
            <a:ext cx="2492375" cy="3492500"/>
          </a:xfrm>
          <a:prstGeom prst="rect">
            <a:avLst/>
          </a:prstGeom>
          <a:noFill/>
          <a:ln w="9525" algn="ctr">
            <a:noFill/>
            <a:miter lim="800000"/>
            <a:headEnd/>
            <a:tailEnd/>
          </a:ln>
        </p:spPr>
      </p:pic>
      <p:pic>
        <p:nvPicPr>
          <p:cNvPr id="47108" name="Picture 4"/>
          <p:cNvPicPr>
            <a:picLocks noChangeAspect="1" noChangeArrowheads="1"/>
          </p:cNvPicPr>
          <p:nvPr/>
        </p:nvPicPr>
        <p:blipFill>
          <a:blip r:embed="rId5" cstate="print"/>
          <a:srcRect/>
          <a:stretch>
            <a:fillRect/>
          </a:stretch>
        </p:blipFill>
        <p:spPr bwMode="auto">
          <a:xfrm>
            <a:off x="444500" y="1887538"/>
            <a:ext cx="2506663" cy="3492500"/>
          </a:xfrm>
          <a:prstGeom prst="rect">
            <a:avLst/>
          </a:prstGeom>
          <a:noFill/>
          <a:ln w="9525" algn="ctr">
            <a:noFill/>
            <a:miter lim="800000"/>
            <a:headEnd/>
            <a:tailEnd/>
          </a:ln>
        </p:spPr>
      </p:pic>
      <p:pic>
        <p:nvPicPr>
          <p:cNvPr id="47109" name="Picture 5"/>
          <p:cNvPicPr>
            <a:picLocks noChangeAspect="1" noChangeArrowheads="1"/>
          </p:cNvPicPr>
          <p:nvPr/>
        </p:nvPicPr>
        <p:blipFill>
          <a:blip r:embed="rId6" cstate="print"/>
          <a:srcRect/>
          <a:stretch>
            <a:fillRect/>
          </a:stretch>
        </p:blipFill>
        <p:spPr bwMode="auto">
          <a:xfrm>
            <a:off x="3321050" y="1887538"/>
            <a:ext cx="2511425" cy="3492500"/>
          </a:xfrm>
          <a:prstGeom prst="rect">
            <a:avLst/>
          </a:prstGeom>
          <a:noFill/>
          <a:ln w="9525" algn="ctr">
            <a:noFill/>
            <a:miter lim="800000"/>
            <a:headEnd/>
            <a:tailEnd/>
          </a:ln>
        </p:spPr>
      </p:pic>
      <p:sp>
        <p:nvSpPr>
          <p:cNvPr id="47110" name="Rectangle 6"/>
          <p:cNvSpPr>
            <a:spLocks noChangeArrowheads="1"/>
          </p:cNvSpPr>
          <p:nvPr/>
        </p:nvSpPr>
        <p:spPr bwMode="auto">
          <a:xfrm>
            <a:off x="752475" y="5516563"/>
            <a:ext cx="1928813" cy="350837"/>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Input</a:t>
            </a:r>
          </a:p>
        </p:txBody>
      </p:sp>
      <p:sp>
        <p:nvSpPr>
          <p:cNvPr id="47111" name="Rectangle 7"/>
          <p:cNvSpPr>
            <a:spLocks noChangeArrowheads="1"/>
          </p:cNvSpPr>
          <p:nvPr/>
        </p:nvSpPr>
        <p:spPr bwMode="auto">
          <a:xfrm>
            <a:off x="3186113" y="5530850"/>
            <a:ext cx="2771775" cy="322263"/>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Candidate</a:t>
            </a:r>
          </a:p>
        </p:txBody>
      </p:sp>
      <p:sp>
        <p:nvSpPr>
          <p:cNvPr id="47112" name="Rectangle 8"/>
          <p:cNvSpPr>
            <a:spLocks noChangeArrowheads="1"/>
          </p:cNvSpPr>
          <p:nvPr/>
        </p:nvSpPr>
        <p:spPr bwMode="auto">
          <a:xfrm>
            <a:off x="6299200" y="5530850"/>
            <a:ext cx="2201863" cy="322263"/>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Output</a:t>
            </a:r>
          </a:p>
        </p:txBody>
      </p:sp>
    </p:spTree>
    <p:custDataLst>
      <p:tags r:id="rId1"/>
    </p:custDataLst>
    <p:extLst>
      <p:ext uri="{BB962C8B-B14F-4D97-AF65-F5344CB8AC3E}">
        <p14:creationId xmlns:p14="http://schemas.microsoft.com/office/powerpoint/2010/main" val="296356330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p:nvPr/>
        </p:nvSpPr>
        <p:spPr>
          <a:xfrm>
            <a:off x="317418" y="2012647"/>
            <a:ext cx="3980399" cy="659999"/>
          </a:xfrm>
          <a:prstGeom prst="rect">
            <a:avLst/>
          </a:prstGeom>
        </p:spPr>
        <p:txBody>
          <a:bodyPr lIns="91425" tIns="91425" rIns="91425" bIns="91425" anchor="t" anchorCtr="0">
            <a:noAutofit/>
          </a:bodyPr>
          <a:lstStyle/>
          <a:p>
            <a:pPr algn="ctr" rtl="0">
              <a:spcBef>
                <a:spcPts val="0"/>
              </a:spcBef>
              <a:buNone/>
            </a:pPr>
            <a:r>
              <a:rPr lang="en" sz="1866" b="1" i="1">
                <a:solidFill>
                  <a:srgbClr val="0000FF"/>
                </a:solidFill>
                <a:latin typeface="Arial"/>
                <a:ea typeface="Arial"/>
                <a:cs typeface="Arial"/>
                <a:sym typeface="Arial"/>
              </a:rPr>
              <a:t>Q:  </a:t>
            </a:r>
            <a:r>
              <a:rPr lang="en" sz="1866">
                <a:solidFill>
                  <a:srgbClr val="0000FF"/>
                </a:solidFill>
                <a:latin typeface="Arial"/>
                <a:ea typeface="Arial"/>
                <a:cs typeface="Arial"/>
                <a:sym typeface="Arial"/>
              </a:rPr>
              <a:t>How many handshakes do </a:t>
            </a:r>
            <a:r>
              <a:rPr lang="en" sz="1866">
                <a:solidFill>
                  <a:srgbClr val="FF0000"/>
                </a:solidFill>
                <a:latin typeface="Arial"/>
                <a:ea typeface="Arial"/>
                <a:cs typeface="Arial"/>
                <a:sym typeface="Arial"/>
              </a:rPr>
              <a:t>you</a:t>
            </a:r>
            <a:r>
              <a:rPr lang="en" sz="1866">
                <a:solidFill>
                  <a:srgbClr val="0000FF"/>
                </a:solidFill>
                <a:latin typeface="Arial"/>
                <a:ea typeface="Arial"/>
                <a:cs typeface="Arial"/>
                <a:sym typeface="Arial"/>
              </a:rPr>
              <a:t> need in order to greet everyone?</a:t>
            </a:r>
          </a:p>
        </p:txBody>
      </p:sp>
      <p:sp>
        <p:nvSpPr>
          <p:cNvPr id="227" name="Shape 227"/>
          <p:cNvSpPr txBox="1"/>
          <p:nvPr/>
        </p:nvSpPr>
        <p:spPr>
          <a:xfrm>
            <a:off x="198119" y="2894550"/>
            <a:ext cx="1924199" cy="529499"/>
          </a:xfrm>
          <a:prstGeom prst="rect">
            <a:avLst/>
          </a:prstGeom>
        </p:spPr>
        <p:txBody>
          <a:bodyPr lIns="91425" tIns="91425" rIns="91425" bIns="91425" anchor="ctr" anchorCtr="0">
            <a:noAutofit/>
          </a:bodyPr>
          <a:lstStyle/>
          <a:p>
            <a:pPr algn="ctr" rtl="0">
              <a:spcBef>
                <a:spcPts val="0"/>
              </a:spcBef>
              <a:buNone/>
            </a:pPr>
            <a:r>
              <a:rPr lang="en" sz="1800" b="1" i="1">
                <a:solidFill>
                  <a:srgbClr val="000000"/>
                </a:solidFill>
                <a:latin typeface="Arial"/>
                <a:ea typeface="Arial"/>
                <a:cs typeface="Arial"/>
                <a:sym typeface="Arial"/>
              </a:rPr>
              <a:t># in group</a:t>
            </a:r>
          </a:p>
        </p:txBody>
      </p:sp>
      <p:sp>
        <p:nvSpPr>
          <p:cNvPr id="228" name="Shape 228"/>
          <p:cNvSpPr txBox="1"/>
          <p:nvPr/>
        </p:nvSpPr>
        <p:spPr>
          <a:xfrm>
            <a:off x="2209559" y="2819400"/>
            <a:ext cx="2262300" cy="679800"/>
          </a:xfrm>
          <a:prstGeom prst="rect">
            <a:avLst/>
          </a:prstGeom>
        </p:spPr>
        <p:txBody>
          <a:bodyPr lIns="91425" tIns="91425" rIns="91425" bIns="91425" anchor="ctr" anchorCtr="0">
            <a:noAutofit/>
          </a:bodyPr>
          <a:lstStyle/>
          <a:p>
            <a:pPr algn="ctr" rtl="0">
              <a:spcBef>
                <a:spcPts val="0"/>
              </a:spcBef>
              <a:buNone/>
            </a:pPr>
            <a:r>
              <a:rPr lang="en" sz="1800" b="1" i="1">
                <a:solidFill>
                  <a:srgbClr val="000000"/>
                </a:solidFill>
                <a:latin typeface="Arial"/>
                <a:ea typeface="Arial"/>
                <a:cs typeface="Arial"/>
                <a:sym typeface="Arial"/>
              </a:rPr>
              <a:t># of h.shakes needed</a:t>
            </a:r>
          </a:p>
        </p:txBody>
      </p:sp>
      <p:sp>
        <p:nvSpPr>
          <p:cNvPr id="229" name="Shape 229"/>
          <p:cNvSpPr txBox="1"/>
          <p:nvPr/>
        </p:nvSpPr>
        <p:spPr>
          <a:xfrm>
            <a:off x="373625" y="409750"/>
            <a:ext cx="5834400" cy="865500"/>
          </a:xfrm>
          <a:prstGeom prst="rect">
            <a:avLst/>
          </a:prstGeom>
          <a:solidFill>
            <a:srgbClr val="C9DAF8"/>
          </a:solidFill>
          <a:ln w="9525" cap="flat">
            <a:solidFill>
              <a:srgbClr val="0000FF"/>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100">
                <a:latin typeface="Droid Serif"/>
                <a:ea typeface="Droid Serif"/>
                <a:cs typeface="Droid Serif"/>
                <a:sym typeface="Droid Serif"/>
              </a:rPr>
              <a:t>You are at a party with a total of 2, 3, 4, 10, or N people (</a:t>
            </a:r>
            <a:r>
              <a:rPr lang="en" sz="2100" i="1">
                <a:latin typeface="Droid Serif"/>
                <a:ea typeface="Droid Serif"/>
                <a:cs typeface="Droid Serif"/>
                <a:sym typeface="Droid Serif"/>
              </a:rPr>
              <a:t>including you</a:t>
            </a:r>
            <a:r>
              <a:rPr lang="en" sz="2100">
                <a:latin typeface="Droid Serif"/>
                <a:ea typeface="Droid Serif"/>
                <a:cs typeface="Droid Serif"/>
                <a:sym typeface="Droid Serif"/>
              </a:rPr>
              <a:t>)...</a:t>
            </a:r>
          </a:p>
        </p:txBody>
      </p:sp>
      <p:sp>
        <p:nvSpPr>
          <p:cNvPr id="230" name="Shape 230"/>
          <p:cNvSpPr txBox="1"/>
          <p:nvPr/>
        </p:nvSpPr>
        <p:spPr>
          <a:xfrm>
            <a:off x="4592294" y="1982550"/>
            <a:ext cx="4452299" cy="756299"/>
          </a:xfrm>
          <a:prstGeom prst="rect">
            <a:avLst/>
          </a:prstGeom>
        </p:spPr>
        <p:txBody>
          <a:bodyPr lIns="91425" tIns="91425" rIns="91425" bIns="91425" anchor="t" anchorCtr="0">
            <a:noAutofit/>
          </a:bodyPr>
          <a:lstStyle/>
          <a:p>
            <a:pPr algn="ctr" rtl="0">
              <a:spcBef>
                <a:spcPts val="0"/>
              </a:spcBef>
              <a:buNone/>
            </a:pPr>
            <a:r>
              <a:rPr lang="en" sz="1866" b="1" i="1">
                <a:solidFill>
                  <a:srgbClr val="0000FF"/>
                </a:solidFill>
                <a:latin typeface="Arial"/>
                <a:ea typeface="Arial"/>
                <a:cs typeface="Arial"/>
                <a:sym typeface="Arial"/>
              </a:rPr>
              <a:t>Q:  </a:t>
            </a:r>
            <a:r>
              <a:rPr lang="en" sz="1866">
                <a:solidFill>
                  <a:srgbClr val="0000FF"/>
                </a:solidFill>
                <a:latin typeface="Arial"/>
                <a:ea typeface="Arial"/>
                <a:cs typeface="Arial"/>
                <a:sym typeface="Arial"/>
              </a:rPr>
              <a:t>How many handshakes are needed so </a:t>
            </a:r>
            <a:r>
              <a:rPr lang="en" sz="1866">
                <a:solidFill>
                  <a:srgbClr val="FF0000"/>
                </a:solidFill>
                <a:latin typeface="Arial"/>
                <a:ea typeface="Arial"/>
                <a:cs typeface="Arial"/>
                <a:sym typeface="Arial"/>
              </a:rPr>
              <a:t>everyone greets everyone</a:t>
            </a:r>
            <a:r>
              <a:rPr lang="en" sz="1866">
                <a:solidFill>
                  <a:srgbClr val="0000FF"/>
                </a:solidFill>
                <a:latin typeface="Arial"/>
                <a:ea typeface="Arial"/>
                <a:cs typeface="Arial"/>
                <a:sym typeface="Arial"/>
              </a:rPr>
              <a:t>?</a:t>
            </a:r>
          </a:p>
        </p:txBody>
      </p:sp>
      <p:sp>
        <p:nvSpPr>
          <p:cNvPr id="231" name="Shape 231"/>
          <p:cNvSpPr txBox="1"/>
          <p:nvPr/>
        </p:nvSpPr>
        <p:spPr>
          <a:xfrm>
            <a:off x="227688" y="349749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2</a:t>
            </a:r>
          </a:p>
        </p:txBody>
      </p:sp>
      <p:sp>
        <p:nvSpPr>
          <p:cNvPr id="232" name="Shape 232"/>
          <p:cNvSpPr txBox="1"/>
          <p:nvPr/>
        </p:nvSpPr>
        <p:spPr>
          <a:xfrm>
            <a:off x="2422248" y="349749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endParaRPr sz="2666" b="1" i="1">
              <a:solidFill>
                <a:srgbClr val="000000"/>
              </a:solidFill>
              <a:latin typeface="Arial"/>
              <a:ea typeface="Arial"/>
              <a:cs typeface="Arial"/>
              <a:sym typeface="Arial"/>
            </a:endParaRPr>
          </a:p>
        </p:txBody>
      </p:sp>
      <p:sp>
        <p:nvSpPr>
          <p:cNvPr id="233" name="Shape 233"/>
          <p:cNvSpPr txBox="1"/>
          <p:nvPr/>
        </p:nvSpPr>
        <p:spPr>
          <a:xfrm>
            <a:off x="227688" y="41376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3</a:t>
            </a:r>
          </a:p>
        </p:txBody>
      </p:sp>
      <p:sp>
        <p:nvSpPr>
          <p:cNvPr id="234" name="Shape 234"/>
          <p:cNvSpPr txBox="1"/>
          <p:nvPr/>
        </p:nvSpPr>
        <p:spPr>
          <a:xfrm>
            <a:off x="2422248" y="41376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35" name="Shape 235"/>
          <p:cNvSpPr txBox="1"/>
          <p:nvPr/>
        </p:nvSpPr>
        <p:spPr>
          <a:xfrm>
            <a:off x="227688" y="477768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36" name="Shape 236"/>
          <p:cNvSpPr txBox="1"/>
          <p:nvPr/>
        </p:nvSpPr>
        <p:spPr>
          <a:xfrm>
            <a:off x="2422248" y="477768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37" name="Shape 237"/>
          <p:cNvSpPr txBox="1"/>
          <p:nvPr/>
        </p:nvSpPr>
        <p:spPr>
          <a:xfrm>
            <a:off x="227688" y="54330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10</a:t>
            </a:r>
          </a:p>
        </p:txBody>
      </p:sp>
      <p:sp>
        <p:nvSpPr>
          <p:cNvPr id="238" name="Shape 238"/>
          <p:cNvSpPr txBox="1"/>
          <p:nvPr/>
        </p:nvSpPr>
        <p:spPr>
          <a:xfrm>
            <a:off x="2422248" y="54330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39" name="Shape 239"/>
          <p:cNvSpPr txBox="1"/>
          <p:nvPr/>
        </p:nvSpPr>
        <p:spPr>
          <a:xfrm>
            <a:off x="227688" y="61188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a:t>
            </a:r>
            <a:r>
              <a:rPr lang="en" sz="2666" b="1" i="1">
                <a:solidFill>
                  <a:srgbClr val="0000FF"/>
                </a:solidFill>
              </a:rPr>
              <a:t>N</a:t>
            </a:r>
          </a:p>
        </p:txBody>
      </p:sp>
      <p:sp>
        <p:nvSpPr>
          <p:cNvPr id="240" name="Shape 240"/>
          <p:cNvSpPr txBox="1"/>
          <p:nvPr/>
        </p:nvSpPr>
        <p:spPr>
          <a:xfrm>
            <a:off x="2422248" y="61188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41" name="Shape 241"/>
          <p:cNvSpPr txBox="1"/>
          <p:nvPr/>
        </p:nvSpPr>
        <p:spPr>
          <a:xfrm>
            <a:off x="4757775" y="2893500"/>
            <a:ext cx="1924199" cy="529499"/>
          </a:xfrm>
          <a:prstGeom prst="rect">
            <a:avLst/>
          </a:prstGeom>
        </p:spPr>
        <p:txBody>
          <a:bodyPr lIns="91425" tIns="91425" rIns="91425" bIns="91425" anchor="ctr" anchorCtr="0">
            <a:noAutofit/>
          </a:bodyPr>
          <a:lstStyle/>
          <a:p>
            <a:pPr lvl="0" algn="ctr" rtl="0">
              <a:spcBef>
                <a:spcPts val="0"/>
              </a:spcBef>
              <a:buNone/>
            </a:pPr>
            <a:r>
              <a:rPr lang="en" sz="1800" b="1" i="1">
                <a:solidFill>
                  <a:srgbClr val="000000"/>
                </a:solidFill>
                <a:latin typeface="Arial"/>
                <a:ea typeface="Arial"/>
                <a:cs typeface="Arial"/>
                <a:sym typeface="Arial"/>
              </a:rPr>
              <a:t># in group</a:t>
            </a:r>
          </a:p>
        </p:txBody>
      </p:sp>
      <p:sp>
        <p:nvSpPr>
          <p:cNvPr id="242" name="Shape 242"/>
          <p:cNvSpPr txBox="1"/>
          <p:nvPr/>
        </p:nvSpPr>
        <p:spPr>
          <a:xfrm>
            <a:off x="6769214" y="2818350"/>
            <a:ext cx="2262300" cy="679800"/>
          </a:xfrm>
          <a:prstGeom prst="rect">
            <a:avLst/>
          </a:prstGeom>
        </p:spPr>
        <p:txBody>
          <a:bodyPr lIns="91425" tIns="91425" rIns="91425" bIns="91425" anchor="ctr" anchorCtr="0">
            <a:noAutofit/>
          </a:bodyPr>
          <a:lstStyle/>
          <a:p>
            <a:pPr lvl="0" algn="ctr" rtl="0">
              <a:spcBef>
                <a:spcPts val="0"/>
              </a:spcBef>
              <a:buNone/>
            </a:pPr>
            <a:r>
              <a:rPr lang="en" sz="1800" b="1" i="1">
                <a:solidFill>
                  <a:srgbClr val="000000"/>
                </a:solidFill>
                <a:latin typeface="Arial"/>
                <a:ea typeface="Arial"/>
                <a:cs typeface="Arial"/>
                <a:sym typeface="Arial"/>
              </a:rPr>
              <a:t># of h.shakes needed</a:t>
            </a:r>
          </a:p>
        </p:txBody>
      </p:sp>
      <p:sp>
        <p:nvSpPr>
          <p:cNvPr id="243" name="Shape 243"/>
          <p:cNvSpPr txBox="1"/>
          <p:nvPr/>
        </p:nvSpPr>
        <p:spPr>
          <a:xfrm>
            <a:off x="4787343" y="349644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2</a:t>
            </a:r>
          </a:p>
        </p:txBody>
      </p:sp>
      <p:sp>
        <p:nvSpPr>
          <p:cNvPr id="244" name="Shape 244"/>
          <p:cNvSpPr txBox="1"/>
          <p:nvPr/>
        </p:nvSpPr>
        <p:spPr>
          <a:xfrm>
            <a:off x="6981903" y="349644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endParaRPr sz="2666" b="1" i="1">
              <a:solidFill>
                <a:srgbClr val="000000"/>
              </a:solidFill>
              <a:latin typeface="Arial"/>
              <a:ea typeface="Arial"/>
              <a:cs typeface="Arial"/>
              <a:sym typeface="Arial"/>
            </a:endParaRPr>
          </a:p>
        </p:txBody>
      </p:sp>
      <p:sp>
        <p:nvSpPr>
          <p:cNvPr id="245" name="Shape 245"/>
          <p:cNvSpPr txBox="1"/>
          <p:nvPr/>
        </p:nvSpPr>
        <p:spPr>
          <a:xfrm>
            <a:off x="4787343" y="41365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3</a:t>
            </a:r>
          </a:p>
        </p:txBody>
      </p:sp>
      <p:sp>
        <p:nvSpPr>
          <p:cNvPr id="246" name="Shape 246"/>
          <p:cNvSpPr txBox="1"/>
          <p:nvPr/>
        </p:nvSpPr>
        <p:spPr>
          <a:xfrm>
            <a:off x="6981903" y="41365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47" name="Shape 247"/>
          <p:cNvSpPr txBox="1"/>
          <p:nvPr/>
        </p:nvSpPr>
        <p:spPr>
          <a:xfrm>
            <a:off x="4787343" y="477663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48" name="Shape 248"/>
          <p:cNvSpPr txBox="1"/>
          <p:nvPr/>
        </p:nvSpPr>
        <p:spPr>
          <a:xfrm>
            <a:off x="6981903" y="477663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49" name="Shape 249"/>
          <p:cNvSpPr txBox="1"/>
          <p:nvPr/>
        </p:nvSpPr>
        <p:spPr>
          <a:xfrm>
            <a:off x="4787343" y="54319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10</a:t>
            </a:r>
          </a:p>
        </p:txBody>
      </p:sp>
      <p:sp>
        <p:nvSpPr>
          <p:cNvPr id="250" name="Shape 250"/>
          <p:cNvSpPr txBox="1"/>
          <p:nvPr/>
        </p:nvSpPr>
        <p:spPr>
          <a:xfrm>
            <a:off x="6981903" y="54319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51" name="Shape 251"/>
          <p:cNvSpPr txBox="1"/>
          <p:nvPr/>
        </p:nvSpPr>
        <p:spPr>
          <a:xfrm>
            <a:off x="4787343" y="61177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a:t>
            </a:r>
            <a:r>
              <a:rPr lang="en" sz="2666" b="1" i="1">
                <a:solidFill>
                  <a:srgbClr val="0000FF"/>
                </a:solidFill>
              </a:rPr>
              <a:t>N</a:t>
            </a:r>
          </a:p>
        </p:txBody>
      </p:sp>
      <p:sp>
        <p:nvSpPr>
          <p:cNvPr id="252" name="Shape 252"/>
          <p:cNvSpPr txBox="1"/>
          <p:nvPr/>
        </p:nvSpPr>
        <p:spPr>
          <a:xfrm>
            <a:off x="6981903" y="61177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cxnSp>
        <p:nvCxnSpPr>
          <p:cNvPr id="253" name="Shape 253"/>
          <p:cNvCxnSpPr/>
          <p:nvPr/>
        </p:nvCxnSpPr>
        <p:spPr>
          <a:xfrm>
            <a:off x="4553975" y="1562025"/>
            <a:ext cx="0" cy="5057999"/>
          </a:xfrm>
          <a:prstGeom prst="straightConnector1">
            <a:avLst/>
          </a:prstGeom>
          <a:noFill/>
          <a:ln w="9525" cap="flat">
            <a:solidFill>
              <a:srgbClr val="0000FF"/>
            </a:solidFill>
            <a:prstDash val="solid"/>
            <a:round/>
            <a:headEnd type="none" w="lg" len="lg"/>
            <a:tailEnd type="none" w="lg" len="lg"/>
          </a:ln>
        </p:spPr>
      </p:cxnSp>
      <p:pic>
        <p:nvPicPr>
          <p:cNvPr id="254" name="Shape 254"/>
          <p:cNvPicPr preferRelativeResize="0"/>
          <p:nvPr/>
        </p:nvPicPr>
        <p:blipFill>
          <a:blip r:embed="rId3"/>
          <a:stretch>
            <a:fillRect/>
          </a:stretch>
        </p:blipFill>
        <p:spPr>
          <a:xfrm>
            <a:off x="7324712" y="76200"/>
            <a:ext cx="1743075" cy="1162050"/>
          </a:xfrm>
          <a:prstGeom prst="rect">
            <a:avLst/>
          </a:prstGeom>
          <a:noFill/>
          <a:ln>
            <a:noFill/>
          </a:ln>
        </p:spPr>
      </p:pic>
    </p:spTree>
    <p:extLst>
      <p:ext uri="{BB962C8B-B14F-4D97-AF65-F5344CB8AC3E}">
        <p14:creationId xmlns:p14="http://schemas.microsoft.com/office/powerpoint/2010/main" val="1338349389"/>
      </p:ext>
    </p:extLst>
  </p:cSld>
  <p:clrMapOvr>
    <a:masterClrMapping/>
  </p:clrMapOvr>
  <p:transition spd="slow">
    <p:cu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Shape 63"/>
          <p:cNvPicPr preferRelativeResize="0"/>
          <p:nvPr/>
        </p:nvPicPr>
        <p:blipFill>
          <a:blip r:embed="rId3"/>
          <a:stretch>
            <a:fillRect/>
          </a:stretch>
        </p:blipFill>
        <p:spPr>
          <a:xfrm>
            <a:off x="5690460" y="1302544"/>
            <a:ext cx="2996339" cy="3234683"/>
          </a:xfrm>
          <a:prstGeom prst="rect">
            <a:avLst/>
          </a:prstGeom>
        </p:spPr>
      </p:pic>
      <p:sp>
        <p:nvSpPr>
          <p:cNvPr id="64" name="Shape 64"/>
          <p:cNvSpPr/>
          <p:nvPr/>
        </p:nvSpPr>
        <p:spPr>
          <a:xfrm>
            <a:off x="762000" y="91086"/>
            <a:ext cx="775746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dirty="0">
                <a:solidFill>
                  <a:schemeClr val="dk1"/>
                </a:solidFill>
                <a:latin typeface="Calibri"/>
                <a:ea typeface="Calibri"/>
                <a:cs typeface="Calibri"/>
                <a:sym typeface="Calibri"/>
              </a:rPr>
              <a:t>A</a:t>
            </a:r>
            <a:r>
              <a:rPr lang="en" sz="4200" dirty="0" smtClean="0">
                <a:solidFill>
                  <a:schemeClr val="dk1"/>
                </a:solidFill>
                <a:latin typeface="Calibri"/>
                <a:ea typeface="Calibri"/>
                <a:cs typeface="Calibri"/>
                <a:sym typeface="Calibri"/>
              </a:rPr>
              <a:t>nother algorithm example</a:t>
            </a:r>
            <a:r>
              <a:rPr lang="en" sz="4200" dirty="0">
                <a:solidFill>
                  <a:schemeClr val="dk1"/>
                </a:solidFill>
                <a:latin typeface="Calibri"/>
                <a:ea typeface="Calibri"/>
                <a:cs typeface="Calibri"/>
                <a:sym typeface="Calibri"/>
              </a:rPr>
              <a:t>...</a:t>
            </a:r>
          </a:p>
        </p:txBody>
      </p:sp>
      <p:pic>
        <p:nvPicPr>
          <p:cNvPr id="65" name="Shape 65"/>
          <p:cNvPicPr preferRelativeResize="0"/>
          <p:nvPr/>
        </p:nvPicPr>
        <p:blipFill>
          <a:blip r:embed="rId4"/>
          <a:stretch>
            <a:fillRect/>
          </a:stretch>
        </p:blipFill>
        <p:spPr>
          <a:xfrm>
            <a:off x="289242" y="1187484"/>
            <a:ext cx="4980587" cy="2170327"/>
          </a:xfrm>
          <a:prstGeom prst="rect">
            <a:avLst/>
          </a:prstGeom>
        </p:spPr>
      </p:pic>
      <p:pic>
        <p:nvPicPr>
          <p:cNvPr id="66" name="Shape 66"/>
          <p:cNvPicPr preferRelativeResize="0"/>
          <p:nvPr/>
        </p:nvPicPr>
        <p:blipFill>
          <a:blip r:embed="rId5"/>
          <a:stretch>
            <a:fillRect/>
          </a:stretch>
        </p:blipFill>
        <p:spPr>
          <a:xfrm>
            <a:off x="663149" y="3870585"/>
            <a:ext cx="4232774" cy="2443683"/>
          </a:xfrm>
          <a:prstGeom prst="rect">
            <a:avLst/>
          </a:prstGeom>
        </p:spPr>
      </p:pic>
      <p:sp>
        <p:nvSpPr>
          <p:cNvPr id="67" name="Shape 67"/>
          <p:cNvSpPr/>
          <p:nvPr/>
        </p:nvSpPr>
        <p:spPr>
          <a:xfrm rot="10800000" flipH="1">
            <a:off x="2857742" y="6155694"/>
            <a:ext cx="276600" cy="269099"/>
          </a:xfrm>
          <a:prstGeom prst="downArrow">
            <a:avLst>
              <a:gd name="adj1" fmla="val 50000"/>
              <a:gd name="adj2" fmla="val 50000"/>
            </a:avLst>
          </a:prstGeom>
          <a:solidFill>
            <a:srgbClr val="D8D8D8"/>
          </a:solidFill>
          <a:ln w="9525" cap="flat">
            <a:solidFill>
              <a:srgbClr val="FF0000"/>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68" name="Shape 68"/>
          <p:cNvSpPr/>
          <p:nvPr/>
        </p:nvSpPr>
        <p:spPr>
          <a:xfrm rot="10800000" flipH="1">
            <a:off x="2679032" y="3300735"/>
            <a:ext cx="276600" cy="269099"/>
          </a:xfrm>
          <a:prstGeom prst="downArrow">
            <a:avLst>
              <a:gd name="adj1" fmla="val 50000"/>
              <a:gd name="adj2" fmla="val 50000"/>
            </a:avLst>
          </a:prstGeom>
          <a:solidFill>
            <a:srgbClr val="D8D8D8"/>
          </a:solidFill>
          <a:ln w="9525" cap="flat">
            <a:solidFill>
              <a:srgbClr val="FF0000"/>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69" name="Shape 69"/>
          <p:cNvSpPr txBox="1"/>
          <p:nvPr/>
        </p:nvSpPr>
        <p:spPr>
          <a:xfrm>
            <a:off x="5690460" y="5006751"/>
            <a:ext cx="2829000" cy="1077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3200" b="0" i="0" u="none" strike="noStrike" cap="none" baseline="0" dirty="0">
                <a:solidFill>
                  <a:schemeClr val="dk1"/>
                </a:solidFill>
                <a:latin typeface="Calibri"/>
                <a:ea typeface="Calibri"/>
                <a:cs typeface="Calibri"/>
                <a:sym typeface="Calibri"/>
              </a:rPr>
              <a:t>predicting </a:t>
            </a:r>
            <a:r>
              <a:rPr lang="en" sz="3200" b="1" i="1" u="none" strike="noStrike" cap="none" baseline="0" dirty="0" smtClean="0">
                <a:solidFill>
                  <a:schemeClr val="dk1"/>
                </a:solidFill>
                <a:latin typeface="Calibri"/>
                <a:ea typeface="Calibri"/>
                <a:cs typeface="Calibri"/>
                <a:sym typeface="Calibri"/>
              </a:rPr>
              <a:t>your</a:t>
            </a:r>
            <a:r>
              <a:rPr lang="en" sz="3200" b="0" i="0" u="none" strike="noStrike" cap="none" dirty="0" smtClean="0">
                <a:solidFill>
                  <a:schemeClr val="dk1"/>
                </a:solidFill>
                <a:latin typeface="Calibri"/>
                <a:ea typeface="Calibri"/>
                <a:cs typeface="Calibri"/>
                <a:sym typeface="Calibri"/>
              </a:rPr>
              <a:t> </a:t>
            </a:r>
            <a:r>
              <a:rPr lang="en" sz="3200" b="0" i="0" u="none" strike="noStrike" cap="none" baseline="0" dirty="0" smtClean="0">
                <a:solidFill>
                  <a:schemeClr val="dk1"/>
                </a:solidFill>
                <a:latin typeface="Calibri"/>
                <a:ea typeface="Calibri"/>
                <a:cs typeface="Calibri"/>
                <a:sym typeface="Calibri"/>
              </a:rPr>
              <a:t>movie ratings…</a:t>
            </a:r>
            <a:endParaRPr lang="en" sz="3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743527"/>
      </p:ext>
    </p:extLst>
  </p:cSld>
  <p:clrMapOvr>
    <a:masterClrMapping/>
  </p:clrMapOvr>
  <p:transition spd="slow">
    <p:cut/>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p:nvPr/>
        </p:nvSpPr>
        <p:spPr>
          <a:xfrm>
            <a:off x="372976" y="5271910"/>
            <a:ext cx="8506500" cy="1544099"/>
          </a:xfrm>
          <a:prstGeom prst="roundRect">
            <a:avLst>
              <a:gd name="adj" fmla="val 16667"/>
            </a:avLst>
          </a:prstGeom>
          <a:solidFill>
            <a:srgbClr val="FFCCCC"/>
          </a:solidFill>
          <a:ln>
            <a:noFill/>
          </a:ln>
        </p:spPr>
        <p:txBody>
          <a:bodyPr lIns="91425" tIns="45700" rIns="91425" bIns="45700" anchor="ctr" anchorCtr="0">
            <a:noAutofit/>
          </a:bodyPr>
          <a:lstStyle/>
          <a:p>
            <a:pPr>
              <a:spcBef>
                <a:spcPts val="0"/>
              </a:spcBef>
              <a:buNone/>
            </a:pPr>
            <a:endParaRPr/>
          </a:p>
        </p:txBody>
      </p:sp>
      <p:pic>
        <p:nvPicPr>
          <p:cNvPr id="75" name="Shape 75"/>
          <p:cNvPicPr preferRelativeResize="0"/>
          <p:nvPr/>
        </p:nvPicPr>
        <p:blipFill>
          <a:blip r:embed="rId3"/>
          <a:stretch>
            <a:fillRect/>
          </a:stretch>
        </p:blipFill>
        <p:spPr>
          <a:xfrm>
            <a:off x="457200" y="1302544"/>
            <a:ext cx="4869864" cy="3244079"/>
          </a:xfrm>
          <a:prstGeom prst="rect">
            <a:avLst/>
          </a:prstGeom>
        </p:spPr>
      </p:pic>
      <p:pic>
        <p:nvPicPr>
          <p:cNvPr id="76" name="Shape 76"/>
          <p:cNvPicPr preferRelativeResize="0"/>
          <p:nvPr/>
        </p:nvPicPr>
        <p:blipFill>
          <a:blip r:embed="rId4"/>
          <a:stretch>
            <a:fillRect/>
          </a:stretch>
        </p:blipFill>
        <p:spPr>
          <a:xfrm>
            <a:off x="5690460" y="1302544"/>
            <a:ext cx="2996339" cy="3234683"/>
          </a:xfrm>
          <a:prstGeom prst="rect">
            <a:avLst/>
          </a:prstGeom>
        </p:spPr>
      </p:pic>
      <p:sp>
        <p:nvSpPr>
          <p:cNvPr id="77" name="Shape 77"/>
          <p:cNvSpPr txBox="1"/>
          <p:nvPr/>
        </p:nvSpPr>
        <p:spPr>
          <a:xfrm>
            <a:off x="3905672" y="4621750"/>
            <a:ext cx="45678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a:solidFill>
                  <a:schemeClr val="dk1"/>
                </a:solidFill>
                <a:latin typeface="Calibri"/>
                <a:ea typeface="Calibri"/>
                <a:cs typeface="Calibri"/>
                <a:sym typeface="Calibri"/>
              </a:rPr>
              <a:t>Bob Bell, winner of the "Netflix prize"</a:t>
            </a:r>
          </a:p>
        </p:txBody>
      </p:sp>
      <p:sp>
        <p:nvSpPr>
          <p:cNvPr id="78" name="Shape 78"/>
          <p:cNvSpPr/>
          <p:nvPr/>
        </p:nvSpPr>
        <p:spPr>
          <a:xfrm>
            <a:off x="372976" y="5451392"/>
            <a:ext cx="3413099" cy="9539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2800" b="0" i="0" u="none" strike="noStrike" cap="none" baseline="0">
                <a:solidFill>
                  <a:schemeClr val="dk1"/>
                </a:solidFill>
                <a:latin typeface="Calibri"/>
                <a:ea typeface="Calibri"/>
                <a:cs typeface="Calibri"/>
                <a:sym typeface="Calibri"/>
              </a:rPr>
              <a:t>Napoleon Dynamite =</a:t>
            </a:r>
          </a:p>
          <a:p>
            <a:pPr marL="0" marR="0" lvl="0" indent="0" algn="r" rtl="0">
              <a:spcBef>
                <a:spcPts val="0"/>
              </a:spcBef>
              <a:buSzPct val="25000"/>
              <a:buNone/>
            </a:pPr>
            <a:r>
              <a:rPr lang="en" sz="2800" b="0" i="0" u="none" strike="noStrike" cap="none" baseline="0">
                <a:solidFill>
                  <a:schemeClr val="dk1"/>
                </a:solidFill>
                <a:latin typeface="Calibri"/>
                <a:ea typeface="Calibri"/>
                <a:cs typeface="Calibri"/>
                <a:sym typeface="Calibri"/>
              </a:rPr>
              <a:t>Batman Begins =</a:t>
            </a:r>
          </a:p>
        </p:txBody>
      </p:sp>
      <p:sp>
        <p:nvSpPr>
          <p:cNvPr id="79" name="Shape 79"/>
          <p:cNvSpPr/>
          <p:nvPr/>
        </p:nvSpPr>
        <p:spPr>
          <a:xfrm>
            <a:off x="2758780" y="91086"/>
            <a:ext cx="3741299" cy="738599"/>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SzPct val="25000"/>
              <a:buNone/>
            </a:pPr>
            <a:r>
              <a:rPr lang="en" sz="4200" b="0" i="0" u="none" strike="noStrike" cap="none" baseline="0">
                <a:solidFill>
                  <a:schemeClr val="dk1"/>
                </a:solidFill>
                <a:latin typeface="Calibri"/>
                <a:ea typeface="Calibri"/>
                <a:cs typeface="Calibri"/>
                <a:sym typeface="Calibri"/>
              </a:rPr>
              <a:t>The Netflix Prize</a:t>
            </a:r>
          </a:p>
        </p:txBody>
      </p:sp>
      <p:sp>
        <p:nvSpPr>
          <p:cNvPr id="80" name="Shape 80"/>
          <p:cNvSpPr/>
          <p:nvPr/>
        </p:nvSpPr>
        <p:spPr>
          <a:xfrm>
            <a:off x="5209707" y="5451394"/>
            <a:ext cx="2881199" cy="9539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2800" b="0" i="0" u="none" strike="noStrike" cap="none" baseline="0">
                <a:solidFill>
                  <a:srgbClr val="000000"/>
                </a:solidFill>
                <a:latin typeface="Calibri"/>
                <a:ea typeface="Calibri"/>
                <a:cs typeface="Calibri"/>
                <a:sym typeface="Calibri"/>
              </a:rPr>
              <a:t>Finding Nemo =</a:t>
            </a:r>
          </a:p>
          <a:p>
            <a:pPr marL="0" marR="0" lvl="0" indent="0" algn="r" rtl="0">
              <a:spcBef>
                <a:spcPts val="0"/>
              </a:spcBef>
              <a:buSzPct val="25000"/>
              <a:buNone/>
            </a:pPr>
            <a:r>
              <a:rPr lang="en" sz="2800" b="0" i="0" u="none" strike="noStrike" cap="none" baseline="0">
                <a:solidFill>
                  <a:srgbClr val="000000"/>
                </a:solidFill>
                <a:latin typeface="Calibri"/>
                <a:ea typeface="Calibri"/>
                <a:cs typeface="Calibri"/>
                <a:sym typeface="Calibri"/>
              </a:rPr>
              <a:t>Lord of the Rings =</a:t>
            </a:r>
          </a:p>
        </p:txBody>
      </p:sp>
      <p:sp>
        <p:nvSpPr>
          <p:cNvPr id="81" name="Shape 81"/>
          <p:cNvSpPr/>
          <p:nvPr/>
        </p:nvSpPr>
        <p:spPr>
          <a:xfrm rot="10800000" flipH="1">
            <a:off x="4235116" y="4351951"/>
            <a:ext cx="276600" cy="269099"/>
          </a:xfrm>
          <a:prstGeom prst="downArrow">
            <a:avLst>
              <a:gd name="adj1" fmla="val 50000"/>
              <a:gd name="adj2" fmla="val 50000"/>
            </a:avLst>
          </a:prstGeom>
          <a:solidFill>
            <a:srgbClr val="D8D8D8"/>
          </a:solidFill>
          <a:ln w="9525" cap="flat">
            <a:solidFill>
              <a:srgbClr val="FF0000"/>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83" name="Shape 83"/>
          <p:cNvSpPr/>
          <p:nvPr/>
        </p:nvSpPr>
        <p:spPr>
          <a:xfrm>
            <a:off x="3737919" y="5447376"/>
            <a:ext cx="945300" cy="953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a:t>
            </a:r>
          </a:p>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a:t>
            </a:r>
          </a:p>
        </p:txBody>
      </p:sp>
      <p:sp>
        <p:nvSpPr>
          <p:cNvPr id="84" name="Shape 84"/>
          <p:cNvSpPr/>
          <p:nvPr/>
        </p:nvSpPr>
        <p:spPr>
          <a:xfrm>
            <a:off x="8081339" y="5447378"/>
            <a:ext cx="798000" cy="953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a:t>
            </a:r>
          </a:p>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a:t>
            </a:r>
          </a:p>
        </p:txBody>
      </p:sp>
      <p:sp>
        <p:nvSpPr>
          <p:cNvPr id="85" name="Shape 85"/>
          <p:cNvSpPr txBox="1"/>
          <p:nvPr/>
        </p:nvSpPr>
        <p:spPr>
          <a:xfrm>
            <a:off x="1810497" y="6446614"/>
            <a:ext cx="5703300" cy="3692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b="0" i="0" u="none" strike="noStrike" cap="none" baseline="0">
                <a:solidFill>
                  <a:schemeClr val="dk1"/>
                </a:solidFill>
                <a:latin typeface="Calibri"/>
                <a:ea typeface="Calibri"/>
                <a:cs typeface="Calibri"/>
                <a:sym typeface="Calibri"/>
              </a:rPr>
              <a:t>Some films are difficult to predict…  and others are easier!</a:t>
            </a:r>
          </a:p>
        </p:txBody>
      </p:sp>
    </p:spTree>
    <p:extLst>
      <p:ext uri="{BB962C8B-B14F-4D97-AF65-F5344CB8AC3E}">
        <p14:creationId xmlns:p14="http://schemas.microsoft.com/office/powerpoint/2010/main" val="1259927186"/>
      </p:ext>
    </p:extLst>
  </p:cSld>
  <p:clrMapOvr>
    <a:masterClrMapping/>
  </p:clrMapOvr>
  <p:transition spd="slow">
    <p:cut/>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372976" y="5271910"/>
            <a:ext cx="8506500" cy="1544099"/>
          </a:xfrm>
          <a:prstGeom prst="roundRect">
            <a:avLst>
              <a:gd name="adj" fmla="val 16667"/>
            </a:avLst>
          </a:prstGeom>
          <a:solidFill>
            <a:srgbClr val="FFCCCC"/>
          </a:solidFill>
          <a:ln>
            <a:noFill/>
          </a:ln>
        </p:spPr>
        <p:txBody>
          <a:bodyPr lIns="91425" tIns="45700" rIns="91425" bIns="45700" anchor="ctr" anchorCtr="0">
            <a:noAutofit/>
          </a:bodyPr>
          <a:lstStyle/>
          <a:p>
            <a:pPr>
              <a:spcBef>
                <a:spcPts val="0"/>
              </a:spcBef>
              <a:buNone/>
            </a:pPr>
            <a:endParaRPr/>
          </a:p>
        </p:txBody>
      </p:sp>
      <p:pic>
        <p:nvPicPr>
          <p:cNvPr id="91" name="Shape 91"/>
          <p:cNvPicPr preferRelativeResize="0"/>
          <p:nvPr/>
        </p:nvPicPr>
        <p:blipFill>
          <a:blip r:embed="rId3"/>
          <a:stretch>
            <a:fillRect/>
          </a:stretch>
        </p:blipFill>
        <p:spPr>
          <a:xfrm>
            <a:off x="457200" y="1302544"/>
            <a:ext cx="4869864" cy="3244079"/>
          </a:xfrm>
          <a:prstGeom prst="rect">
            <a:avLst/>
          </a:prstGeom>
        </p:spPr>
      </p:pic>
      <p:pic>
        <p:nvPicPr>
          <p:cNvPr id="92" name="Shape 92"/>
          <p:cNvPicPr preferRelativeResize="0"/>
          <p:nvPr/>
        </p:nvPicPr>
        <p:blipFill>
          <a:blip r:embed="rId4"/>
          <a:stretch>
            <a:fillRect/>
          </a:stretch>
        </p:blipFill>
        <p:spPr>
          <a:xfrm>
            <a:off x="5690460" y="1302544"/>
            <a:ext cx="2996339" cy="3234683"/>
          </a:xfrm>
          <a:prstGeom prst="rect">
            <a:avLst/>
          </a:prstGeom>
        </p:spPr>
      </p:pic>
      <p:sp>
        <p:nvSpPr>
          <p:cNvPr id="93" name="Shape 93"/>
          <p:cNvSpPr txBox="1"/>
          <p:nvPr/>
        </p:nvSpPr>
        <p:spPr>
          <a:xfrm>
            <a:off x="3905673" y="4621750"/>
            <a:ext cx="4185299"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a:solidFill>
                  <a:schemeClr val="dk1"/>
                </a:solidFill>
                <a:latin typeface="Calibri"/>
                <a:ea typeface="Calibri"/>
                <a:cs typeface="Calibri"/>
                <a:sym typeface="Calibri"/>
              </a:rPr>
              <a:t>Bob Bell, winner of the "Netflix prize"</a:t>
            </a:r>
          </a:p>
        </p:txBody>
      </p:sp>
      <p:sp>
        <p:nvSpPr>
          <p:cNvPr id="94" name="Shape 94"/>
          <p:cNvSpPr/>
          <p:nvPr/>
        </p:nvSpPr>
        <p:spPr>
          <a:xfrm>
            <a:off x="2024994" y="91086"/>
            <a:ext cx="50958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a:solidFill>
                  <a:schemeClr val="dk1"/>
                </a:solidFill>
                <a:latin typeface="Calibri"/>
                <a:ea typeface="Calibri"/>
                <a:cs typeface="Calibri"/>
                <a:sym typeface="Calibri"/>
              </a:rPr>
              <a:t>Prediction errors...</a:t>
            </a:r>
          </a:p>
        </p:txBody>
      </p:sp>
      <p:sp>
        <p:nvSpPr>
          <p:cNvPr id="95" name="Shape 95"/>
          <p:cNvSpPr/>
          <p:nvPr/>
        </p:nvSpPr>
        <p:spPr>
          <a:xfrm rot="10800000" flipH="1">
            <a:off x="4235116" y="4351951"/>
            <a:ext cx="276600" cy="269099"/>
          </a:xfrm>
          <a:prstGeom prst="downArrow">
            <a:avLst>
              <a:gd name="adj1" fmla="val 50000"/>
              <a:gd name="adj2" fmla="val 50000"/>
            </a:avLst>
          </a:prstGeom>
          <a:solidFill>
            <a:srgbClr val="D8D8D8"/>
          </a:solidFill>
          <a:ln w="9525" cap="flat">
            <a:solidFill>
              <a:srgbClr val="FF0000"/>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96" name="Shape 96"/>
          <p:cNvSpPr/>
          <p:nvPr/>
        </p:nvSpPr>
        <p:spPr>
          <a:xfrm>
            <a:off x="1377176" y="4621741"/>
            <a:ext cx="22773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a:solidFill>
                  <a:schemeClr val="dk1"/>
                </a:solidFill>
                <a:latin typeface="Calibri"/>
                <a:ea typeface="Calibri"/>
                <a:cs typeface="Calibri"/>
                <a:sym typeface="Calibri"/>
              </a:rPr>
              <a:t>(I don't know this guy)</a:t>
            </a:r>
          </a:p>
        </p:txBody>
      </p:sp>
      <p:sp>
        <p:nvSpPr>
          <p:cNvPr id="97" name="Shape 97"/>
          <p:cNvSpPr/>
          <p:nvPr/>
        </p:nvSpPr>
        <p:spPr>
          <a:xfrm>
            <a:off x="372976" y="5451392"/>
            <a:ext cx="3413099" cy="9539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2800" b="0" i="0" u="none" strike="noStrike" cap="none" baseline="0">
                <a:solidFill>
                  <a:schemeClr val="dk1"/>
                </a:solidFill>
                <a:latin typeface="Calibri"/>
                <a:ea typeface="Calibri"/>
                <a:cs typeface="Calibri"/>
                <a:sym typeface="Calibri"/>
              </a:rPr>
              <a:t>Napoleon Dynamite =</a:t>
            </a:r>
          </a:p>
          <a:p>
            <a:pPr marL="0" marR="0" lvl="0" indent="0" algn="r" rtl="0">
              <a:spcBef>
                <a:spcPts val="0"/>
              </a:spcBef>
              <a:buSzPct val="25000"/>
              <a:buNone/>
            </a:pPr>
            <a:r>
              <a:rPr lang="en" sz="2800" b="0" i="0" u="none" strike="noStrike" cap="none" baseline="0">
                <a:solidFill>
                  <a:schemeClr val="dk1"/>
                </a:solidFill>
                <a:latin typeface="Calibri"/>
                <a:ea typeface="Calibri"/>
                <a:cs typeface="Calibri"/>
                <a:sym typeface="Calibri"/>
              </a:rPr>
              <a:t>Batman Begins =</a:t>
            </a:r>
          </a:p>
        </p:txBody>
      </p:sp>
      <p:sp>
        <p:nvSpPr>
          <p:cNvPr id="98" name="Shape 98"/>
          <p:cNvSpPr/>
          <p:nvPr/>
        </p:nvSpPr>
        <p:spPr>
          <a:xfrm>
            <a:off x="5209707" y="5451394"/>
            <a:ext cx="2881199" cy="9539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2800" b="0" i="0" u="none" strike="noStrike" cap="none" baseline="0">
                <a:solidFill>
                  <a:srgbClr val="000000"/>
                </a:solidFill>
                <a:latin typeface="Calibri"/>
                <a:ea typeface="Calibri"/>
                <a:cs typeface="Calibri"/>
                <a:sym typeface="Calibri"/>
              </a:rPr>
              <a:t>Finding Nemo =</a:t>
            </a:r>
          </a:p>
          <a:p>
            <a:pPr marL="0" marR="0" lvl="0" indent="0" algn="r" rtl="0">
              <a:spcBef>
                <a:spcPts val="0"/>
              </a:spcBef>
              <a:buSzPct val="25000"/>
              <a:buNone/>
            </a:pPr>
            <a:r>
              <a:rPr lang="en" sz="2800" b="0" i="0" u="none" strike="noStrike" cap="none" baseline="0">
                <a:solidFill>
                  <a:srgbClr val="000000"/>
                </a:solidFill>
                <a:latin typeface="Calibri"/>
                <a:ea typeface="Calibri"/>
                <a:cs typeface="Calibri"/>
                <a:sym typeface="Calibri"/>
              </a:rPr>
              <a:t>Lord of the Rings =</a:t>
            </a:r>
          </a:p>
        </p:txBody>
      </p:sp>
      <p:sp>
        <p:nvSpPr>
          <p:cNvPr id="99" name="Shape 99"/>
          <p:cNvSpPr/>
          <p:nvPr/>
        </p:nvSpPr>
        <p:spPr>
          <a:xfrm>
            <a:off x="3737919" y="5447376"/>
            <a:ext cx="945300" cy="953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1.22</a:t>
            </a:r>
          </a:p>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.75</a:t>
            </a:r>
          </a:p>
        </p:txBody>
      </p:sp>
      <p:sp>
        <p:nvSpPr>
          <p:cNvPr id="100" name="Shape 100"/>
          <p:cNvSpPr/>
          <p:nvPr/>
        </p:nvSpPr>
        <p:spPr>
          <a:xfrm>
            <a:off x="8081339" y="5447378"/>
            <a:ext cx="798000" cy="953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.67</a:t>
            </a:r>
          </a:p>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.42</a:t>
            </a:r>
          </a:p>
        </p:txBody>
      </p:sp>
      <p:sp>
        <p:nvSpPr>
          <p:cNvPr id="101" name="Shape 101"/>
          <p:cNvSpPr txBox="1"/>
          <p:nvPr/>
        </p:nvSpPr>
        <p:spPr>
          <a:xfrm>
            <a:off x="1009975" y="6446625"/>
            <a:ext cx="7291500" cy="3692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latin typeface="Calibri"/>
                <a:ea typeface="Calibri"/>
                <a:cs typeface="Calibri"/>
                <a:sym typeface="Calibri"/>
              </a:rPr>
              <a:t>These scores are the </a:t>
            </a:r>
            <a:r>
              <a:rPr lang="en" sz="1800">
                <a:solidFill>
                  <a:srgbClr val="FF0000"/>
                </a:solidFill>
                <a:latin typeface="Calibri"/>
                <a:ea typeface="Calibri"/>
                <a:cs typeface="Calibri"/>
                <a:sym typeface="Calibri"/>
              </a:rPr>
              <a:t>average error</a:t>
            </a:r>
            <a:r>
              <a:rPr lang="en" sz="1800">
                <a:latin typeface="Calibri"/>
                <a:ea typeface="Calibri"/>
                <a:cs typeface="Calibri"/>
                <a:sym typeface="Calibri"/>
              </a:rPr>
              <a:t> (in units of stars) for each film</a:t>
            </a:r>
          </a:p>
        </p:txBody>
      </p:sp>
    </p:spTree>
    <p:extLst>
      <p:ext uri="{BB962C8B-B14F-4D97-AF65-F5344CB8AC3E}">
        <p14:creationId xmlns:p14="http://schemas.microsoft.com/office/powerpoint/2010/main" val="1032277185"/>
      </p:ext>
    </p:extLst>
  </p:cSld>
  <p:clrMapOvr>
    <a:masterClrMapping/>
  </p:clrMapOvr>
  <p:transition spd="slow">
    <p:cut/>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1599325" y="671100"/>
            <a:ext cx="5728500" cy="1165500"/>
          </a:xfrm>
          <a:prstGeom prst="rect">
            <a:avLst/>
          </a:prstGeom>
        </p:spPr>
        <p:txBody>
          <a:bodyPr lIns="91425" tIns="91425" rIns="91425" bIns="91425" anchor="t" anchorCtr="0">
            <a:noAutofit/>
          </a:bodyPr>
          <a:lstStyle/>
          <a:p>
            <a:pPr lvl="0" algn="ctr" rtl="0">
              <a:spcBef>
                <a:spcPts val="0"/>
              </a:spcBef>
              <a:buNone/>
            </a:pPr>
            <a:r>
              <a:rPr lang="en" sz="3200">
                <a:solidFill>
                  <a:srgbClr val="351C75"/>
                </a:solidFill>
                <a:latin typeface="Droid Serif"/>
                <a:ea typeface="Droid Serif"/>
                <a:cs typeface="Droid Serif"/>
                <a:sym typeface="Droid Serif"/>
              </a:rPr>
              <a:t>The </a:t>
            </a:r>
            <a:r>
              <a:rPr lang="en" sz="3200" i="1">
                <a:solidFill>
                  <a:srgbClr val="351C75"/>
                </a:solidFill>
                <a:latin typeface="Droid Serif"/>
                <a:ea typeface="Droid Serif"/>
                <a:cs typeface="Droid Serif"/>
                <a:sym typeface="Droid Serif"/>
              </a:rPr>
              <a:t>purpose</a:t>
            </a:r>
            <a:r>
              <a:rPr lang="en" sz="3200">
                <a:solidFill>
                  <a:srgbClr val="351C75"/>
                </a:solidFill>
                <a:latin typeface="Droid Serif"/>
                <a:ea typeface="Droid Serif"/>
                <a:cs typeface="Droid Serif"/>
                <a:sym typeface="Droid Serif"/>
              </a:rPr>
              <a:t> of computing is </a:t>
            </a:r>
            <a:r>
              <a:rPr lang="en" sz="3200" b="1" i="1">
                <a:solidFill>
                  <a:srgbClr val="351C75"/>
                </a:solidFill>
                <a:latin typeface="Droid Serif"/>
                <a:ea typeface="Droid Serif"/>
                <a:cs typeface="Droid Serif"/>
                <a:sym typeface="Droid Serif"/>
              </a:rPr>
              <a:t>insight</a:t>
            </a:r>
            <a:r>
              <a:rPr lang="en" sz="3200">
                <a:solidFill>
                  <a:srgbClr val="351C75"/>
                </a:solidFill>
                <a:latin typeface="Droid Serif"/>
                <a:ea typeface="Droid Serif"/>
                <a:cs typeface="Droid Serif"/>
                <a:sym typeface="Droid Serif"/>
              </a:rPr>
              <a:t>, not numbers.</a:t>
            </a:r>
          </a:p>
        </p:txBody>
      </p:sp>
      <p:sp>
        <p:nvSpPr>
          <p:cNvPr id="107" name="Shape 107"/>
          <p:cNvSpPr txBox="1"/>
          <p:nvPr/>
        </p:nvSpPr>
        <p:spPr>
          <a:xfrm>
            <a:off x="919075" y="2362200"/>
            <a:ext cx="7388099" cy="17685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3200" dirty="0">
                <a:latin typeface="Droid Serif"/>
                <a:ea typeface="Droid Serif"/>
                <a:cs typeface="Droid Serif"/>
                <a:sym typeface="Droid Serif"/>
              </a:rPr>
              <a:t>Algorithms are how we represent </a:t>
            </a:r>
            <a:r>
              <a:rPr lang="en" sz="3200" dirty="0" smtClean="0">
                <a:latin typeface="Droid Serif"/>
                <a:ea typeface="Droid Serif"/>
                <a:cs typeface="Droid Serif"/>
                <a:sym typeface="Droid Serif"/>
              </a:rPr>
              <a:t>problem-solving </a:t>
            </a:r>
            <a:r>
              <a:rPr lang="en" sz="3200" dirty="0">
                <a:latin typeface="Droid Serif"/>
                <a:ea typeface="Droid Serif"/>
                <a:cs typeface="Droid Serif"/>
                <a:sym typeface="Droid Serif"/>
              </a:rPr>
              <a:t>insights.</a:t>
            </a:r>
          </a:p>
        </p:txBody>
      </p:sp>
      <p:sp>
        <p:nvSpPr>
          <p:cNvPr id="4" name="Shape 107"/>
          <p:cNvSpPr txBox="1"/>
          <p:nvPr/>
        </p:nvSpPr>
        <p:spPr>
          <a:xfrm>
            <a:off x="914400" y="4648200"/>
            <a:ext cx="7388099" cy="1768500"/>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An </a:t>
            </a:r>
            <a:r>
              <a:rPr lang="en" sz="3200" u="sng" dirty="0" smtClean="0">
                <a:latin typeface="Droid Serif"/>
                <a:ea typeface="Droid Serif"/>
                <a:cs typeface="Droid Serif"/>
                <a:sym typeface="Droid Serif"/>
              </a:rPr>
              <a:t>algorithm</a:t>
            </a:r>
            <a:r>
              <a:rPr lang="en" sz="3200" dirty="0" smtClean="0">
                <a:latin typeface="Droid Serif"/>
                <a:ea typeface="Droid Serif"/>
                <a:cs typeface="Droid Serif"/>
                <a:sym typeface="Droid Serif"/>
              </a:rPr>
              <a:t> isn't a solution, it's a </a:t>
            </a:r>
            <a:r>
              <a:rPr lang="en" sz="3200" b="1" i="1" dirty="0" smtClean="0">
                <a:solidFill>
                  <a:srgbClr val="0000FF"/>
                </a:solidFill>
                <a:latin typeface="Droid Serif"/>
                <a:ea typeface="Droid Serif"/>
                <a:cs typeface="Droid Serif"/>
                <a:sym typeface="Droid Serif"/>
              </a:rPr>
              <a:t>process</a:t>
            </a:r>
            <a:r>
              <a:rPr lang="en" sz="3200" b="1" i="1" dirty="0" smtClean="0">
                <a:latin typeface="Droid Serif"/>
                <a:ea typeface="Droid Serif"/>
                <a:cs typeface="Droid Serif"/>
                <a:sym typeface="Droid Serif"/>
              </a:rPr>
              <a:t> for getting a solution</a:t>
            </a:r>
            <a:r>
              <a:rPr lang="en" sz="3200" dirty="0" smtClean="0">
                <a:latin typeface="Droid Serif"/>
                <a:ea typeface="Droid Serif"/>
                <a:cs typeface="Droid Serif"/>
                <a:sym typeface="Droid Serif"/>
              </a:rPr>
              <a:t>.</a:t>
            </a:r>
            <a:endParaRPr lang="en" sz="3200" dirty="0">
              <a:latin typeface="Droid Serif"/>
              <a:ea typeface="Droid Serif"/>
              <a:cs typeface="Droid Serif"/>
              <a:sym typeface="Droid Serif"/>
            </a:endParaRPr>
          </a:p>
        </p:txBody>
      </p:sp>
    </p:spTree>
    <p:extLst>
      <p:ext uri="{BB962C8B-B14F-4D97-AF65-F5344CB8AC3E}">
        <p14:creationId xmlns:p14="http://schemas.microsoft.com/office/powerpoint/2010/main" val="3155107106"/>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 y="685800"/>
            <a:ext cx="7866063"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2384425" y="465138"/>
            <a:ext cx="552450" cy="59721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386513" y="365125"/>
            <a:ext cx="552450" cy="59721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9927163"/>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a:t>
            </a:r>
            <a:endParaRPr lang="en"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143001"/>
            <a:ext cx="4419600" cy="29847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743200"/>
            <a:ext cx="4582749" cy="3144821"/>
          </a:xfrm>
          <a:prstGeom prst="rect">
            <a:avLst/>
          </a:prstGeom>
        </p:spPr>
      </p:pic>
      <p:sp>
        <p:nvSpPr>
          <p:cNvPr id="4" name="Right Arrow 3"/>
          <p:cNvSpPr/>
          <p:nvPr/>
        </p:nvSpPr>
        <p:spPr>
          <a:xfrm>
            <a:off x="3048000" y="49530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5029200" y="16764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19800" y="1687416"/>
            <a:ext cx="1447800" cy="461665"/>
          </a:xfrm>
          <a:prstGeom prst="rect">
            <a:avLst/>
          </a:prstGeom>
          <a:noFill/>
        </p:spPr>
        <p:txBody>
          <a:bodyPr wrap="square" rtlCol="0">
            <a:spAutoFit/>
          </a:bodyPr>
          <a:lstStyle/>
          <a:p>
            <a:r>
              <a:rPr lang="en-US" sz="2400" dirty="0" smtClean="0">
                <a:latin typeface="Cambria" panose="02040503050406030204" pitchFamily="18" charset="0"/>
              </a:rPr>
              <a:t>Artist</a:t>
            </a:r>
            <a:endParaRPr lang="en-US" sz="2400" dirty="0">
              <a:latin typeface="Cambria" panose="02040503050406030204" pitchFamily="18" charset="0"/>
            </a:endParaRPr>
          </a:p>
        </p:txBody>
      </p:sp>
      <p:sp>
        <p:nvSpPr>
          <p:cNvPr id="9" name="TextBox 8"/>
          <p:cNvSpPr txBox="1"/>
          <p:nvPr/>
        </p:nvSpPr>
        <p:spPr>
          <a:xfrm>
            <a:off x="1447800" y="4975033"/>
            <a:ext cx="1447800" cy="461665"/>
          </a:xfrm>
          <a:prstGeom prst="rect">
            <a:avLst/>
          </a:prstGeom>
          <a:noFill/>
        </p:spPr>
        <p:txBody>
          <a:bodyPr wrap="square" rtlCol="0">
            <a:spAutoFit/>
          </a:bodyPr>
          <a:lstStyle/>
          <a:p>
            <a:pPr algn="r"/>
            <a:r>
              <a:rPr lang="en-US" sz="2400" dirty="0" smtClean="0">
                <a:latin typeface="Cambria" panose="02040503050406030204" pitchFamily="18" charset="0"/>
              </a:rPr>
              <a:t>Chef</a:t>
            </a:r>
            <a:endParaRPr lang="en-US" sz="2400" dirty="0">
              <a:latin typeface="Cambria" panose="02040503050406030204" pitchFamily="18" charset="0"/>
            </a:endParaRPr>
          </a:p>
        </p:txBody>
      </p:sp>
      <p:sp>
        <p:nvSpPr>
          <p:cNvPr id="6" name="TextBox 5"/>
          <p:cNvSpPr txBox="1"/>
          <p:nvPr/>
        </p:nvSpPr>
        <p:spPr>
          <a:xfrm rot="20793555">
            <a:off x="1875850" y="2708105"/>
            <a:ext cx="5239898" cy="1569660"/>
          </a:xfrm>
          <a:prstGeom prst="rect">
            <a:avLst/>
          </a:prstGeom>
          <a:solidFill>
            <a:srgbClr val="CCECFF"/>
          </a:solidFill>
          <a:ln>
            <a:solidFill>
              <a:srgbClr val="CCECFF"/>
            </a:solidFill>
          </a:ln>
        </p:spPr>
        <p:txBody>
          <a:bodyPr wrap="square" rtlCol="0">
            <a:spAutoFit/>
          </a:bodyPr>
          <a:lstStyle/>
          <a:p>
            <a:pPr algn="ctr"/>
            <a:r>
              <a:rPr lang="en-US" sz="3200" dirty="0" smtClean="0">
                <a:latin typeface="Cambria" panose="02040503050406030204" pitchFamily="18" charset="0"/>
              </a:rPr>
              <a:t>Take-home message: searching is fast when the data is </a:t>
            </a:r>
            <a:r>
              <a:rPr lang="en-US" sz="3200" b="1" u="sng" dirty="0" smtClean="0">
                <a:latin typeface="Cambria" panose="02040503050406030204" pitchFamily="18" charset="0"/>
              </a:rPr>
              <a:t>in order </a:t>
            </a:r>
            <a:r>
              <a:rPr lang="en-US" sz="3200" dirty="0" smtClean="0">
                <a:latin typeface="Cambria" panose="02040503050406030204" pitchFamily="18" charset="0"/>
              </a:rPr>
              <a:t>(sorted)</a:t>
            </a:r>
            <a:endParaRPr lang="en-US" sz="3200" dirty="0">
              <a:latin typeface="Cambria" panose="02040503050406030204" pitchFamily="18" charset="0"/>
            </a:endParaRPr>
          </a:p>
        </p:txBody>
      </p:sp>
    </p:spTree>
    <p:extLst>
      <p:ext uri="{BB962C8B-B14F-4D97-AF65-F5344CB8AC3E}">
        <p14:creationId xmlns:p14="http://schemas.microsoft.com/office/powerpoint/2010/main" val="2760472818"/>
      </p:ext>
    </p:extLst>
  </p:cSld>
  <p:clrMapOvr>
    <a:masterClrMapping/>
  </p:clrMapOvr>
  <p:transition spd="slow">
    <p:cut/>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76200"/>
            <a:ext cx="8229600" cy="818399"/>
          </a:xfrm>
          <a:prstGeom prst="rect">
            <a:avLst/>
          </a:prstGeom>
        </p:spPr>
        <p:txBody>
          <a:bodyPr lIns="91425" tIns="91425" rIns="91425" bIns="91425" anchor="b" anchorCtr="0">
            <a:noAutofit/>
          </a:bodyPr>
          <a:lstStyle/>
          <a:p>
            <a:pPr algn="ctr">
              <a:spcBef>
                <a:spcPts val="0"/>
              </a:spcBef>
              <a:buNone/>
            </a:pPr>
            <a:r>
              <a:rPr lang="en" i="1" dirty="0" smtClean="0">
                <a:latin typeface="Droid Serif"/>
                <a:ea typeface="Droid Serif"/>
                <a:cs typeface="Droid Serif"/>
                <a:sym typeface="Droid Serif"/>
              </a:rPr>
              <a:t>Real </a:t>
            </a:r>
            <a:r>
              <a:rPr lang="en" dirty="0" smtClean="0">
                <a:latin typeface="Droid Serif"/>
                <a:ea typeface="Droid Serif"/>
                <a:cs typeface="Droid Serif"/>
                <a:sym typeface="Droid Serif"/>
              </a:rPr>
              <a:t>Sorting</a:t>
            </a:r>
            <a:endParaRPr lang="en"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143000"/>
            <a:ext cx="4419600" cy="29847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743199"/>
            <a:ext cx="4582749" cy="3144821"/>
          </a:xfrm>
          <a:prstGeom prst="rect">
            <a:avLst/>
          </a:prstGeom>
        </p:spPr>
      </p:pic>
      <p:sp>
        <p:nvSpPr>
          <p:cNvPr id="5" name="Right Arrow 4"/>
          <p:cNvSpPr/>
          <p:nvPr/>
        </p:nvSpPr>
        <p:spPr>
          <a:xfrm>
            <a:off x="3048000" y="4952999"/>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5029200" y="1676399"/>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19799" y="1447800"/>
            <a:ext cx="2830149" cy="830997"/>
          </a:xfrm>
          <a:prstGeom prst="rect">
            <a:avLst/>
          </a:prstGeom>
          <a:noFill/>
        </p:spPr>
        <p:txBody>
          <a:bodyPr wrap="square" rtlCol="0">
            <a:spAutoFit/>
          </a:bodyPr>
          <a:lstStyle/>
          <a:p>
            <a:r>
              <a:rPr lang="en-US" sz="2400" dirty="0" smtClean="0">
                <a:latin typeface="Cambria" panose="02040503050406030204" pitchFamily="18" charset="0"/>
              </a:rPr>
              <a:t>Artist's preferences?</a:t>
            </a:r>
            <a:endParaRPr lang="en-US" sz="2400" dirty="0">
              <a:latin typeface="Cambria" panose="02040503050406030204" pitchFamily="18" charset="0"/>
            </a:endParaRPr>
          </a:p>
        </p:txBody>
      </p:sp>
      <p:sp>
        <p:nvSpPr>
          <p:cNvPr id="8" name="TextBox 7"/>
          <p:cNvSpPr txBox="1"/>
          <p:nvPr/>
        </p:nvSpPr>
        <p:spPr>
          <a:xfrm>
            <a:off x="1001617" y="4800600"/>
            <a:ext cx="1905000" cy="830997"/>
          </a:xfrm>
          <a:prstGeom prst="rect">
            <a:avLst/>
          </a:prstGeom>
          <a:noFill/>
        </p:spPr>
        <p:txBody>
          <a:bodyPr wrap="square" rtlCol="0">
            <a:spAutoFit/>
          </a:bodyPr>
          <a:lstStyle/>
          <a:p>
            <a:pPr algn="r"/>
            <a:r>
              <a:rPr lang="en-US" sz="2400" dirty="0" smtClean="0">
                <a:latin typeface="Cambria" panose="02040503050406030204" pitchFamily="18" charset="0"/>
              </a:rPr>
              <a:t>Chef's preferences?</a:t>
            </a:r>
            <a:endParaRPr lang="en-US" sz="2400" dirty="0">
              <a:latin typeface="Cambria" panose="02040503050406030204" pitchFamily="18" charset="0"/>
            </a:endParaRPr>
          </a:p>
        </p:txBody>
      </p:sp>
      <p:sp>
        <p:nvSpPr>
          <p:cNvPr id="9" name="Shape 1474"/>
          <p:cNvSpPr txBox="1">
            <a:spLocks/>
          </p:cNvSpPr>
          <p:nvPr/>
        </p:nvSpPr>
        <p:spPr>
          <a:xfrm>
            <a:off x="533400" y="6039601"/>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r"/>
            <a:r>
              <a:rPr lang="en" sz="2400" i="1" dirty="0" smtClean="0">
                <a:latin typeface="Droid Serif"/>
                <a:ea typeface="Droid Serif"/>
                <a:cs typeface="Droid Serif"/>
                <a:sym typeface="Droid Serif"/>
              </a:rPr>
              <a:t>Other themes??</a:t>
            </a:r>
            <a:endParaRPr lang="en" sz="2400" i="1" dirty="0">
              <a:latin typeface="Droid Serif"/>
              <a:ea typeface="Droid Serif"/>
              <a:cs typeface="Droid Serif"/>
              <a:sym typeface="Droid Serif"/>
            </a:endParaRPr>
          </a:p>
        </p:txBody>
      </p:sp>
    </p:spTree>
    <p:extLst>
      <p:ext uri="{BB962C8B-B14F-4D97-AF65-F5344CB8AC3E}">
        <p14:creationId xmlns:p14="http://schemas.microsoft.com/office/powerpoint/2010/main" val="270169503"/>
      </p:ext>
    </p:extLst>
  </p:cSld>
  <p:clrMapOvr>
    <a:masterClrMapping/>
  </p:clrMapOvr>
  <p:transition spd="slow">
    <p:cu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Trying things out…</a:t>
            </a:r>
            <a:endParaRPr lang="en" dirty="0">
              <a:latin typeface="Droid Serif"/>
              <a:ea typeface="Droid Serif"/>
              <a:cs typeface="Droid Serif"/>
              <a:sym typeface="Droid Serif"/>
            </a:endParaRPr>
          </a:p>
        </p:txBody>
      </p:sp>
      <p:sp>
        <p:nvSpPr>
          <p:cNvPr id="2" name="TextBox 1"/>
          <p:cNvSpPr txBox="1"/>
          <p:nvPr/>
        </p:nvSpPr>
        <p:spPr>
          <a:xfrm>
            <a:off x="990600" y="2133600"/>
            <a:ext cx="7543800" cy="3970318"/>
          </a:xfrm>
          <a:prstGeom prst="rect">
            <a:avLst/>
          </a:prstGeom>
          <a:solidFill>
            <a:srgbClr val="CCECFF"/>
          </a:solidFill>
        </p:spPr>
        <p:txBody>
          <a:bodyPr wrap="square" rtlCol="0">
            <a:spAutoFit/>
          </a:bodyPr>
          <a:lstStyle/>
          <a:p>
            <a:pPr algn="ctr"/>
            <a:r>
              <a:rPr lang="en-US" sz="2800" b="1" dirty="0" smtClean="0">
                <a:solidFill>
                  <a:srgbClr val="CC3300"/>
                </a:solidFill>
                <a:latin typeface="Cambria" panose="02040503050406030204" pitchFamily="18" charset="0"/>
              </a:rPr>
              <a:t>mazes and puzzles</a:t>
            </a:r>
          </a:p>
          <a:p>
            <a:pPr algn="ctr"/>
            <a:r>
              <a:rPr lang="en-US" sz="2800" b="1" dirty="0" smtClean="0">
                <a:solidFill>
                  <a:srgbClr val="CC3300"/>
                </a:solidFill>
                <a:latin typeface="Cambria" panose="02040503050406030204" pitchFamily="18" charset="0"/>
              </a:rPr>
              <a:t>handshake challenge</a:t>
            </a:r>
          </a:p>
          <a:p>
            <a:pPr algn="ctr"/>
            <a:endParaRPr lang="en-US" sz="2800" dirty="0" smtClean="0">
              <a:latin typeface="Cambria" panose="02040503050406030204" pitchFamily="18" charset="0"/>
            </a:endParaRPr>
          </a:p>
          <a:p>
            <a:pPr algn="ctr"/>
            <a:r>
              <a:rPr lang="en-US" sz="2800" dirty="0" smtClean="0">
                <a:latin typeface="Cambria" panose="02040503050406030204" pitchFamily="18" charset="0"/>
              </a:rPr>
              <a:t>[[ lesson survey / reflection ]]</a:t>
            </a:r>
          </a:p>
          <a:p>
            <a:pPr algn="ctr"/>
            <a:endParaRPr lang="en-US" sz="2800" dirty="0">
              <a:latin typeface="Cambria" panose="02040503050406030204" pitchFamily="18" charset="0"/>
            </a:endParaRPr>
          </a:p>
          <a:p>
            <a:pPr algn="ctr"/>
            <a:r>
              <a:rPr lang="en-US" sz="2800" b="1" dirty="0" smtClean="0">
                <a:solidFill>
                  <a:srgbClr val="CC3300"/>
                </a:solidFill>
                <a:latin typeface="Cambria" panose="02040503050406030204" pitchFamily="18" charset="0"/>
              </a:rPr>
              <a:t>searching</a:t>
            </a:r>
          </a:p>
          <a:p>
            <a:pPr algn="ctr"/>
            <a:r>
              <a:rPr lang="en-US" sz="2800" b="1" dirty="0" smtClean="0">
                <a:solidFill>
                  <a:srgbClr val="CC3300"/>
                </a:solidFill>
                <a:latin typeface="Cambria" panose="02040503050406030204" pitchFamily="18" charset="0"/>
              </a:rPr>
              <a:t>sorting</a:t>
            </a:r>
          </a:p>
          <a:p>
            <a:pPr algn="ctr"/>
            <a:endParaRPr lang="en-US" sz="2800" dirty="0" smtClean="0">
              <a:latin typeface="Cambria" panose="02040503050406030204" pitchFamily="18" charset="0"/>
            </a:endParaRPr>
          </a:p>
          <a:p>
            <a:pPr algn="ctr"/>
            <a:r>
              <a:rPr lang="en-US" sz="2800" dirty="0" smtClean="0">
                <a:latin typeface="Cambria" panose="02040503050406030204" pitchFamily="18" charset="0"/>
              </a:rPr>
              <a:t>[[ survey: ways to make this work at any age? ]]</a:t>
            </a:r>
            <a:endParaRPr lang="en-US" sz="2800" dirty="0">
              <a:latin typeface="Cambria" panose="02040503050406030204" pitchFamily="18" charset="0"/>
            </a:endParaRPr>
          </a:p>
        </p:txBody>
      </p:sp>
    </p:spTree>
    <p:extLst>
      <p:ext uri="{BB962C8B-B14F-4D97-AF65-F5344CB8AC3E}">
        <p14:creationId xmlns:p14="http://schemas.microsoft.com/office/powerpoint/2010/main" val="517330573"/>
      </p:ext>
    </p:extLst>
  </p:cSld>
  <p:clrMapOvr>
    <a:masterClrMapping/>
  </p:clrMapOvr>
  <p:transition spd="slow">
    <p:cut/>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We </a:t>
            </a:r>
            <a:r>
              <a:rPr lang="en" sz="4200" b="1" i="0" u="sng" strike="noStrike" cap="none" baseline="0" dirty="0" smtClean="0">
                <a:solidFill>
                  <a:schemeClr val="dk1"/>
                </a:solidFill>
                <a:latin typeface="Calibri"/>
                <a:ea typeface="Calibri"/>
                <a:cs typeface="Calibri"/>
                <a:sym typeface="Calibri"/>
              </a:rPr>
              <a:t>were</a:t>
            </a:r>
            <a:r>
              <a:rPr lang="en" sz="4200" b="1" i="0" strike="noStrike" cap="none" baseline="0" dirty="0" smtClean="0">
                <a:solidFill>
                  <a:schemeClr val="dk1"/>
                </a:solidFill>
                <a:latin typeface="Calibri"/>
                <a:ea typeface="Calibri"/>
                <a:cs typeface="Calibri"/>
                <a:sym typeface="Calibri"/>
              </a:rPr>
              <a:t> </a:t>
            </a:r>
            <a:r>
              <a:rPr lang="en" sz="4200" i="0" strike="noStrike" cap="none" baseline="0" dirty="0" smtClean="0">
                <a:solidFill>
                  <a:schemeClr val="dk1"/>
                </a:solidFill>
                <a:latin typeface="Calibri"/>
                <a:ea typeface="Calibri"/>
                <a:cs typeface="Calibri"/>
                <a:sym typeface="Calibri"/>
              </a:rPr>
              <a:t>here…</a:t>
            </a:r>
            <a:endParaRPr lang="en" sz="4200" dirty="0">
              <a:solidFill>
                <a:schemeClr val="dk1"/>
              </a:solidFill>
              <a:latin typeface="Calibri"/>
              <a:ea typeface="Calibri"/>
              <a:cs typeface="Calibri"/>
              <a:sym typeface="Calibri"/>
            </a:endParaRPr>
          </a:p>
        </p:txBody>
      </p:sp>
      <p:sp>
        <p:nvSpPr>
          <p:cNvPr id="3" name="Shape 53"/>
          <p:cNvSpPr/>
          <p:nvPr/>
        </p:nvSpPr>
        <p:spPr>
          <a:xfrm>
            <a:off x="1066800" y="1752600"/>
            <a:ext cx="5184628" cy="3124200"/>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Pictures of Lego towers!</a:t>
            </a:r>
          </a:p>
          <a:p>
            <a:pPr marL="0" marR="0" lvl="0" indent="0" algn="ctr" rtl="0">
              <a:spcBef>
                <a:spcPts val="0"/>
              </a:spcBef>
              <a:buSzPct val="25000"/>
              <a:buNone/>
            </a:pPr>
            <a:endParaRPr lang="en" sz="4200" dirty="0">
              <a:solidFill>
                <a:schemeClr val="dk1"/>
              </a:solidFill>
              <a:latin typeface="Calibri"/>
              <a:ea typeface="Calibri"/>
              <a:cs typeface="Calibri"/>
              <a:sym typeface="Calibri"/>
            </a:endParaRPr>
          </a:p>
          <a:p>
            <a:pPr marL="0" marR="0" lvl="0" indent="0" algn="ctr" rtl="0">
              <a:spcBef>
                <a:spcPts val="0"/>
              </a:spcBef>
              <a:buSzPct val="25000"/>
              <a:buNone/>
            </a:pPr>
            <a:r>
              <a:rPr lang="en" sz="4200" dirty="0" smtClean="0">
                <a:solidFill>
                  <a:schemeClr val="dk1"/>
                </a:solidFill>
                <a:latin typeface="Calibri"/>
                <a:ea typeface="Calibri"/>
                <a:cs typeface="Calibri"/>
                <a:sym typeface="Calibri"/>
              </a:rPr>
              <a:t>Tetris ambiguity</a:t>
            </a:r>
            <a:endParaRPr lang="en" sz="4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9980291"/>
      </p:ext>
    </p:extLst>
  </p:cSld>
  <p:clrMapOvr>
    <a:masterClrMapping/>
  </p:clrMapOvr>
  <p:transition spd="slow">
    <p:cut/>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Alg. examples</a:t>
            </a:r>
            <a:endParaRPr lang="en" sz="4200" dirty="0">
              <a:solidFill>
                <a:schemeClr val="dk1"/>
              </a:solidFill>
              <a:latin typeface="Calibri"/>
              <a:ea typeface="Calibri"/>
              <a:cs typeface="Calibri"/>
              <a:sym typeface="Calibri"/>
            </a:endParaRPr>
          </a:p>
        </p:txBody>
      </p:sp>
      <p:sp>
        <p:nvSpPr>
          <p:cNvPr id="3" name="Shape 53"/>
          <p:cNvSpPr/>
          <p:nvPr/>
        </p:nvSpPr>
        <p:spPr>
          <a:xfrm>
            <a:off x="685800" y="1318801"/>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binary magic trick</a:t>
            </a:r>
            <a:endParaRPr lang="en" sz="4200" dirty="0">
              <a:solidFill>
                <a:schemeClr val="dk1"/>
              </a:solidFill>
              <a:latin typeface="Calibri"/>
              <a:ea typeface="Calibri"/>
              <a:cs typeface="Calibri"/>
              <a:sym typeface="Calibri"/>
            </a:endParaRPr>
          </a:p>
        </p:txBody>
      </p:sp>
      <p:sp>
        <p:nvSpPr>
          <p:cNvPr id="4" name="Shape 53"/>
          <p:cNvSpPr/>
          <p:nvPr/>
        </p:nvSpPr>
        <p:spPr>
          <a:xfrm>
            <a:off x="3776736" y="4800600"/>
            <a:ext cx="5019528" cy="1600200"/>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computer vision – the ultimate algorithm!</a:t>
            </a:r>
            <a:endParaRPr lang="en" sz="4200" dirty="0">
              <a:solidFill>
                <a:schemeClr val="dk1"/>
              </a:solidFill>
              <a:latin typeface="Calibri"/>
              <a:ea typeface="Calibri"/>
              <a:cs typeface="Calibri"/>
              <a:sym typeface="Calibri"/>
            </a:endParaRPr>
          </a:p>
        </p:txBody>
      </p:sp>
      <p:sp>
        <p:nvSpPr>
          <p:cNvPr id="5" name="Shape 53"/>
          <p:cNvSpPr/>
          <p:nvPr/>
        </p:nvSpPr>
        <p:spPr>
          <a:xfrm>
            <a:off x="3118350" y="2678700"/>
            <a:ext cx="2667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emails</a:t>
            </a:r>
            <a:endParaRPr lang="en" sz="4200" dirty="0">
              <a:solidFill>
                <a:schemeClr val="dk1"/>
              </a:solidFill>
              <a:latin typeface="Calibri"/>
              <a:ea typeface="Calibri"/>
              <a:cs typeface="Calibri"/>
              <a:sym typeface="Calibri"/>
            </a:endParaRPr>
          </a:p>
        </p:txBody>
      </p:sp>
      <p:sp>
        <p:nvSpPr>
          <p:cNvPr id="6" name="Shape 53"/>
          <p:cNvSpPr/>
          <p:nvPr/>
        </p:nvSpPr>
        <p:spPr>
          <a:xfrm>
            <a:off x="4953000" y="3429998"/>
            <a:ext cx="2667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walls</a:t>
            </a:r>
            <a:endParaRPr lang="en" sz="4200" dirty="0">
              <a:solidFill>
                <a:schemeClr val="dk1"/>
              </a:solidFill>
              <a:latin typeface="Calibri"/>
              <a:ea typeface="Calibri"/>
              <a:cs typeface="Calibri"/>
              <a:sym typeface="Calibri"/>
            </a:endParaRPr>
          </a:p>
        </p:txBody>
      </p:sp>
      <p:sp>
        <p:nvSpPr>
          <p:cNvPr id="7" name="Shape 53"/>
          <p:cNvSpPr/>
          <p:nvPr/>
        </p:nvSpPr>
        <p:spPr>
          <a:xfrm>
            <a:off x="667094" y="3799297"/>
            <a:ext cx="2667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text</a:t>
            </a:r>
            <a:endParaRPr lang="en" sz="4200" dirty="0">
              <a:solidFill>
                <a:schemeClr val="dk1"/>
              </a:solidFill>
              <a:latin typeface="Calibri"/>
              <a:ea typeface="Calibri"/>
              <a:cs typeface="Calibri"/>
              <a:sym typeface="Calibri"/>
            </a:endParaRPr>
          </a:p>
        </p:txBody>
      </p:sp>
      <p:sp>
        <p:nvSpPr>
          <p:cNvPr id="8" name="Shape 53"/>
          <p:cNvSpPr/>
          <p:nvPr/>
        </p:nvSpPr>
        <p:spPr>
          <a:xfrm>
            <a:off x="451350" y="5231400"/>
            <a:ext cx="305385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Markov text generation</a:t>
            </a:r>
            <a:endParaRPr lang="en" sz="4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3755147"/>
      </p:ext>
    </p:extLst>
  </p:cSld>
  <p:clrMapOvr>
    <a:masterClrMapping/>
  </p:clrMapOvr>
  <p:transition spd="slow">
    <p:cut/>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Alg. examples</a:t>
            </a:r>
            <a:endParaRPr lang="en" sz="4200" dirty="0">
              <a:solidFill>
                <a:schemeClr val="dk1"/>
              </a:solidFill>
              <a:latin typeface="Calibri"/>
              <a:ea typeface="Calibri"/>
              <a:cs typeface="Calibri"/>
              <a:sym typeface="Calibri"/>
            </a:endParaRPr>
          </a:p>
        </p:txBody>
      </p:sp>
      <p:sp>
        <p:nvSpPr>
          <p:cNvPr id="3" name="Shape 53"/>
          <p:cNvSpPr/>
          <p:nvPr/>
        </p:nvSpPr>
        <p:spPr>
          <a:xfrm>
            <a:off x="-1460812" y="2057399"/>
            <a:ext cx="48651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find</a:t>
            </a:r>
            <a:r>
              <a:rPr lang="en" sz="4200" b="0" i="0" u="none" strike="noStrike" cap="none" dirty="0" smtClean="0">
                <a:solidFill>
                  <a:schemeClr val="dk1"/>
                </a:solidFill>
                <a:latin typeface="Calibri"/>
                <a:ea typeface="Calibri"/>
                <a:cs typeface="Calibri"/>
                <a:sym typeface="Calibri"/>
              </a:rPr>
              <a:t> your way through the halls</a:t>
            </a:r>
            <a:endParaRPr lang="en" sz="4200" dirty="0">
              <a:solidFill>
                <a:schemeClr val="dk1"/>
              </a:solidFill>
              <a:latin typeface="Calibri"/>
              <a:ea typeface="Calibri"/>
              <a:cs typeface="Calibri"/>
              <a:sym typeface="Calibri"/>
            </a:endParaRPr>
          </a:p>
        </p:txBody>
      </p:sp>
      <p:sp>
        <p:nvSpPr>
          <p:cNvPr id="4" name="Shape 53"/>
          <p:cNvSpPr/>
          <p:nvPr/>
        </p:nvSpPr>
        <p:spPr>
          <a:xfrm>
            <a:off x="3776736" y="4800600"/>
            <a:ext cx="5019528" cy="1600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computer vision – the ultimate algorithm!</a:t>
            </a:r>
            <a:endParaRPr lang="en" sz="4200" dirty="0">
              <a:solidFill>
                <a:schemeClr val="dk1"/>
              </a:solidFill>
              <a:latin typeface="Calibri"/>
              <a:ea typeface="Calibri"/>
              <a:cs typeface="Calibri"/>
              <a:sym typeface="Calibri"/>
            </a:endParaRPr>
          </a:p>
        </p:txBody>
      </p:sp>
      <p:sp>
        <p:nvSpPr>
          <p:cNvPr id="5" name="Shape 53"/>
          <p:cNvSpPr/>
          <p:nvPr/>
        </p:nvSpPr>
        <p:spPr>
          <a:xfrm>
            <a:off x="3118350" y="2678700"/>
            <a:ext cx="26670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emails</a:t>
            </a:r>
            <a:endParaRPr lang="en" sz="4200" dirty="0">
              <a:solidFill>
                <a:schemeClr val="dk1"/>
              </a:solidFill>
              <a:latin typeface="Calibri"/>
              <a:ea typeface="Calibri"/>
              <a:cs typeface="Calibri"/>
              <a:sym typeface="Calibri"/>
            </a:endParaRPr>
          </a:p>
        </p:txBody>
      </p:sp>
      <p:sp>
        <p:nvSpPr>
          <p:cNvPr id="6" name="Shape 53"/>
          <p:cNvSpPr/>
          <p:nvPr/>
        </p:nvSpPr>
        <p:spPr>
          <a:xfrm>
            <a:off x="4953000" y="3429998"/>
            <a:ext cx="26670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walls</a:t>
            </a:r>
            <a:endParaRPr lang="en" sz="4200" dirty="0">
              <a:solidFill>
                <a:schemeClr val="dk1"/>
              </a:solidFill>
              <a:latin typeface="Calibri"/>
              <a:ea typeface="Calibri"/>
              <a:cs typeface="Calibri"/>
              <a:sym typeface="Calibri"/>
            </a:endParaRPr>
          </a:p>
        </p:txBody>
      </p:sp>
      <p:sp>
        <p:nvSpPr>
          <p:cNvPr id="7" name="Shape 53"/>
          <p:cNvSpPr/>
          <p:nvPr/>
        </p:nvSpPr>
        <p:spPr>
          <a:xfrm>
            <a:off x="667094" y="3799297"/>
            <a:ext cx="26670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text</a:t>
            </a:r>
            <a:endParaRPr lang="en" sz="4200" dirty="0">
              <a:solidFill>
                <a:schemeClr val="dk1"/>
              </a:solidFill>
              <a:latin typeface="Calibri"/>
              <a:ea typeface="Calibri"/>
              <a:cs typeface="Calibri"/>
              <a:sym typeface="Calibri"/>
            </a:endParaRPr>
          </a:p>
        </p:txBody>
      </p:sp>
      <p:sp>
        <p:nvSpPr>
          <p:cNvPr id="8" name="Shape 53"/>
          <p:cNvSpPr/>
          <p:nvPr/>
        </p:nvSpPr>
        <p:spPr>
          <a:xfrm>
            <a:off x="451350" y="5231400"/>
            <a:ext cx="305385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Markov text generation</a:t>
            </a:r>
            <a:endParaRPr lang="en" sz="4200" dirty="0">
              <a:solidFill>
                <a:schemeClr val="dk1"/>
              </a:solidFill>
              <a:latin typeface="Calibri"/>
              <a:ea typeface="Calibri"/>
              <a:cs typeface="Calibri"/>
              <a:sym typeface="Calibri"/>
            </a:endParaRPr>
          </a:p>
        </p:txBody>
      </p:sp>
      <p:sp>
        <p:nvSpPr>
          <p:cNvPr id="9" name="Shape 53"/>
          <p:cNvSpPr/>
          <p:nvPr/>
        </p:nvSpPr>
        <p:spPr>
          <a:xfrm>
            <a:off x="1943100" y="4181296"/>
            <a:ext cx="43434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binary magic trick</a:t>
            </a:r>
            <a:endParaRPr lang="en" sz="4200" dirty="0">
              <a:solidFill>
                <a:schemeClr val="dk1"/>
              </a:solidFill>
              <a:latin typeface="Calibri"/>
              <a:ea typeface="Calibri"/>
              <a:cs typeface="Calibri"/>
              <a:sym typeface="Calibri"/>
            </a:endParaRPr>
          </a:p>
        </p:txBody>
      </p:sp>
      <p:sp>
        <p:nvSpPr>
          <p:cNvPr id="10" name="Shape 53"/>
          <p:cNvSpPr/>
          <p:nvPr/>
        </p:nvSpPr>
        <p:spPr>
          <a:xfrm>
            <a:off x="372225" y="1066800"/>
            <a:ext cx="815925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finding a</a:t>
            </a:r>
            <a:r>
              <a:rPr lang="en" sz="4200" b="0" i="0" u="none" strike="noStrike" cap="none" dirty="0" smtClean="0">
                <a:solidFill>
                  <a:schemeClr val="dk1"/>
                </a:solidFill>
                <a:latin typeface="Calibri"/>
                <a:ea typeface="Calibri"/>
                <a:cs typeface="Calibri"/>
                <a:sym typeface="Calibri"/>
              </a:rPr>
              <a:t> piece of data from a list!</a:t>
            </a:r>
            <a:endParaRPr lang="en" sz="4200" dirty="0">
              <a:solidFill>
                <a:schemeClr val="dk1"/>
              </a:solidFill>
              <a:latin typeface="Calibri"/>
              <a:ea typeface="Calibri"/>
              <a:cs typeface="Calibri"/>
              <a:sym typeface="Calibri"/>
            </a:endParaRPr>
          </a:p>
        </p:txBody>
      </p:sp>
      <p:sp>
        <p:nvSpPr>
          <p:cNvPr id="11" name="Shape 53"/>
          <p:cNvSpPr/>
          <p:nvPr/>
        </p:nvSpPr>
        <p:spPr>
          <a:xfrm>
            <a:off x="1452569" y="1436099"/>
            <a:ext cx="815925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improvise a Jazz melody</a:t>
            </a:r>
            <a:endParaRPr lang="en" sz="4200" dirty="0">
              <a:solidFill>
                <a:schemeClr val="dk1"/>
              </a:solidFill>
              <a:latin typeface="Calibri"/>
              <a:ea typeface="Calibri"/>
              <a:cs typeface="Calibri"/>
              <a:sym typeface="Calibri"/>
            </a:endParaRPr>
          </a:p>
        </p:txBody>
      </p:sp>
      <p:sp>
        <p:nvSpPr>
          <p:cNvPr id="12" name="Shape 53"/>
          <p:cNvSpPr/>
          <p:nvPr/>
        </p:nvSpPr>
        <p:spPr>
          <a:xfrm>
            <a:off x="2362200" y="1793697"/>
            <a:ext cx="815925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find a face – or a coke can</a:t>
            </a:r>
            <a:endParaRPr lang="en" sz="4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8372447"/>
      </p:ext>
    </p:extLst>
  </p:cSld>
  <p:clrMapOvr>
    <a:masterClrMapping/>
  </p:clrMapOvr>
  <p:transition spd="slow">
    <p:cut/>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idx="4294967295"/>
          </p:nvPr>
        </p:nvSpPr>
        <p:spPr>
          <a:xfrm>
            <a:off x="274324" y="274325"/>
            <a:ext cx="7879075" cy="819600"/>
          </a:xfrm>
          <a:prstGeom prst="rect">
            <a:avLst/>
          </a:prstGeom>
        </p:spPr>
        <p:txBody>
          <a:bodyPr lIns="91425" tIns="91425" rIns="91425" bIns="91425" anchor="t" anchorCtr="0">
            <a:noAutofit/>
          </a:bodyPr>
          <a:lstStyle/>
          <a:p>
            <a:pPr algn="ctr" rtl="0">
              <a:spcBef>
                <a:spcPts val="0"/>
              </a:spcBef>
              <a:buNone/>
            </a:pPr>
            <a:r>
              <a:rPr lang="en" sz="3200" i="1" u="sng" dirty="0" smtClean="0">
                <a:latin typeface="Droid Serif"/>
                <a:ea typeface="Droid Serif"/>
                <a:cs typeface="Droid Serif"/>
                <a:sym typeface="Droid Serif"/>
              </a:rPr>
              <a:t>understanding</a:t>
            </a:r>
            <a:r>
              <a:rPr lang="en" sz="3200" i="1" dirty="0">
                <a:latin typeface="Droid Serif"/>
                <a:ea typeface="Droid Serif"/>
                <a:cs typeface="Droid Serif"/>
                <a:sym typeface="Droid Serif"/>
              </a:rPr>
              <a:t> </a:t>
            </a:r>
            <a:r>
              <a:rPr lang="en" sz="3200" i="1" dirty="0" smtClean="0">
                <a:latin typeface="Droid Serif"/>
                <a:ea typeface="Droid Serif"/>
                <a:cs typeface="Droid Serif"/>
                <a:sym typeface="Droid Serif"/>
              </a:rPr>
              <a:t> &gt;  solving…</a:t>
            </a:r>
            <a:endParaRPr lang="en" sz="3200" dirty="0">
              <a:latin typeface="Droid Serif"/>
              <a:ea typeface="Droid Serif"/>
              <a:cs typeface="Droid Serif"/>
              <a:sym typeface="Droid Serif"/>
            </a:endParaRPr>
          </a:p>
        </p:txBody>
      </p:sp>
    </p:spTree>
    <p:extLst>
      <p:ext uri="{BB962C8B-B14F-4D97-AF65-F5344CB8AC3E}">
        <p14:creationId xmlns:p14="http://schemas.microsoft.com/office/powerpoint/2010/main" val="759921584"/>
      </p:ext>
    </p:extLst>
  </p:cSld>
  <p:clrMapOvr>
    <a:masterClrMapping/>
  </p:clrMapOvr>
  <p:transition spd="slow">
    <p:cut/>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idx="4294967295"/>
          </p:nvPr>
        </p:nvSpPr>
        <p:spPr>
          <a:xfrm>
            <a:off x="274324" y="274325"/>
            <a:ext cx="7879075" cy="819600"/>
          </a:xfrm>
          <a:prstGeom prst="rect">
            <a:avLst/>
          </a:prstGeom>
        </p:spPr>
        <p:txBody>
          <a:bodyPr lIns="91425" tIns="91425" rIns="91425" bIns="91425" anchor="t" anchorCtr="0">
            <a:noAutofit/>
          </a:bodyPr>
          <a:lstStyle/>
          <a:p>
            <a:pPr algn="ctr" rtl="0">
              <a:spcBef>
                <a:spcPts val="0"/>
              </a:spcBef>
              <a:buNone/>
            </a:pPr>
            <a:r>
              <a:rPr lang="en" sz="3200" i="1" u="sng" dirty="0" smtClean="0">
                <a:latin typeface="Droid Serif"/>
                <a:ea typeface="Droid Serif"/>
                <a:cs typeface="Droid Serif"/>
                <a:sym typeface="Droid Serif"/>
              </a:rPr>
              <a:t>understanding</a:t>
            </a:r>
            <a:r>
              <a:rPr lang="en" sz="3200" i="1" dirty="0">
                <a:latin typeface="Droid Serif"/>
                <a:ea typeface="Droid Serif"/>
                <a:cs typeface="Droid Serif"/>
                <a:sym typeface="Droid Serif"/>
              </a:rPr>
              <a:t> </a:t>
            </a:r>
            <a:r>
              <a:rPr lang="en" sz="3200" i="1" dirty="0" smtClean="0">
                <a:latin typeface="Droid Serif"/>
                <a:ea typeface="Droid Serif"/>
                <a:cs typeface="Droid Serif"/>
                <a:sym typeface="Droid Serif"/>
              </a:rPr>
              <a:t> &gt;  solving…</a:t>
            </a:r>
            <a:endParaRPr lang="en" sz="3200" dirty="0">
              <a:latin typeface="Droid Serif"/>
              <a:ea typeface="Droid Serif"/>
              <a:cs typeface="Droid Serif"/>
              <a:sym typeface="Droid Serif"/>
            </a:endParaRPr>
          </a:p>
        </p:txBody>
      </p:sp>
      <p:pic>
        <p:nvPicPr>
          <p:cNvPr id="267" name="Shape 267"/>
          <p:cNvPicPr preferRelativeResize="0"/>
          <p:nvPr/>
        </p:nvPicPr>
        <p:blipFill>
          <a:blip r:embed="rId3"/>
          <a:stretch>
            <a:fillRect/>
          </a:stretch>
        </p:blipFill>
        <p:spPr>
          <a:xfrm>
            <a:off x="1013872" y="1287629"/>
            <a:ext cx="7281607" cy="4329157"/>
          </a:xfrm>
          <a:prstGeom prst="rect">
            <a:avLst/>
          </a:prstGeom>
        </p:spPr>
      </p:pic>
      <p:sp>
        <p:nvSpPr>
          <p:cNvPr id="268" name="Shape 268"/>
          <p:cNvSpPr txBox="1"/>
          <p:nvPr/>
        </p:nvSpPr>
        <p:spPr>
          <a:xfrm>
            <a:off x="1828800" y="5852160"/>
            <a:ext cx="5635800" cy="560400"/>
          </a:xfrm>
          <a:prstGeom prst="rect">
            <a:avLst/>
          </a:prstGeom>
        </p:spPr>
        <p:txBody>
          <a:bodyPr lIns="91425" tIns="91425" rIns="91425" bIns="91425" anchor="t" anchorCtr="0">
            <a:noAutofit/>
          </a:bodyPr>
          <a:lstStyle/>
          <a:p>
            <a:pPr algn="ctr" rtl="0">
              <a:spcBef>
                <a:spcPts val="0"/>
              </a:spcBef>
              <a:buNone/>
            </a:pPr>
            <a:r>
              <a:rPr lang="en" sz="2666">
                <a:solidFill>
                  <a:srgbClr val="000000"/>
                </a:solidFill>
                <a:latin typeface="Droid Serif"/>
                <a:ea typeface="Droid Serif"/>
                <a:cs typeface="Droid Serif"/>
                <a:sym typeface="Droid Serif"/>
              </a:rPr>
              <a:t>Recognize this game show?</a:t>
            </a:r>
          </a:p>
        </p:txBody>
      </p:sp>
      <p:sp>
        <p:nvSpPr>
          <p:cNvPr id="269" name="Shape 269"/>
          <p:cNvSpPr txBox="1"/>
          <p:nvPr/>
        </p:nvSpPr>
        <p:spPr>
          <a:xfrm>
            <a:off x="1737359" y="6309360"/>
            <a:ext cx="5677200" cy="421200"/>
          </a:xfrm>
          <a:prstGeom prst="rect">
            <a:avLst/>
          </a:prstGeom>
        </p:spPr>
        <p:txBody>
          <a:bodyPr lIns="91425" tIns="91425" rIns="91425" bIns="91425" anchor="t" anchorCtr="0">
            <a:noAutofit/>
          </a:bodyPr>
          <a:lstStyle/>
          <a:p>
            <a:pPr algn="ctr" rtl="0">
              <a:spcBef>
                <a:spcPts val="0"/>
              </a:spcBef>
              <a:buNone/>
            </a:pPr>
            <a:r>
              <a:rPr lang="en" sz="1333" u="sng">
                <a:solidFill>
                  <a:srgbClr val="0000FF"/>
                </a:solidFill>
                <a:latin typeface="Droid Serif"/>
                <a:ea typeface="Droid Serif"/>
                <a:cs typeface="Droid Serif"/>
                <a:sym typeface="Droid Serif"/>
                <a:hlinkClick r:id="rId4"/>
              </a:rPr>
              <a:t>http://www.youtube.com/watch?v=WKR6dNDvHYQ</a:t>
            </a:r>
          </a:p>
        </p:txBody>
      </p:sp>
    </p:spTree>
    <p:extLst>
      <p:ext uri="{BB962C8B-B14F-4D97-AF65-F5344CB8AC3E}">
        <p14:creationId xmlns:p14="http://schemas.microsoft.com/office/powerpoint/2010/main" val="4046732286"/>
      </p:ext>
    </p:extLst>
  </p:cSld>
  <p:clrMapOvr>
    <a:masterClrMapping/>
  </p:clrMapOvr>
  <p:transition spd="slow">
    <p:cut/>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idx="4294967295"/>
          </p:nvPr>
        </p:nvSpPr>
        <p:spPr>
          <a:xfrm>
            <a:off x="321619" y="5618302"/>
            <a:ext cx="8255099" cy="817199"/>
          </a:xfrm>
          <a:prstGeom prst="rect">
            <a:avLst/>
          </a:prstGeom>
        </p:spPr>
        <p:txBody>
          <a:bodyPr lIns="91425" tIns="91425" rIns="91425" bIns="91425" anchor="t" anchorCtr="0">
            <a:noAutofit/>
          </a:bodyPr>
          <a:lstStyle/>
          <a:p>
            <a:pPr algn="ctr" rtl="0">
              <a:spcBef>
                <a:spcPts val="0"/>
              </a:spcBef>
              <a:buNone/>
            </a:pPr>
            <a:r>
              <a:rPr lang="en" sz="3200">
                <a:solidFill>
                  <a:srgbClr val="674EA7"/>
                </a:solidFill>
                <a:latin typeface="Droid Serif"/>
                <a:ea typeface="Droid Serif"/>
                <a:cs typeface="Droid Serif"/>
                <a:sym typeface="Droid Serif"/>
              </a:rPr>
              <a:t>Choose... Reveal... Switch or stay?</a:t>
            </a:r>
          </a:p>
        </p:txBody>
      </p:sp>
      <p:sp>
        <p:nvSpPr>
          <p:cNvPr id="275" name="Shape 275"/>
          <p:cNvSpPr txBox="1">
            <a:spLocks noGrp="1"/>
          </p:cNvSpPr>
          <p:nvPr>
            <p:ph type="title" idx="4294967295"/>
          </p:nvPr>
        </p:nvSpPr>
        <p:spPr>
          <a:xfrm>
            <a:off x="198119" y="121919"/>
            <a:ext cx="4711500" cy="8196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Let's Make a Deal...</a:t>
            </a:r>
          </a:p>
        </p:txBody>
      </p:sp>
      <p:pic>
        <p:nvPicPr>
          <p:cNvPr id="276" name="Shape 276"/>
          <p:cNvPicPr preferRelativeResize="0"/>
          <p:nvPr/>
        </p:nvPicPr>
        <p:blipFill>
          <a:blip r:embed="rId3"/>
          <a:stretch>
            <a:fillRect/>
          </a:stretch>
        </p:blipFill>
        <p:spPr>
          <a:xfrm>
            <a:off x="914963" y="1999190"/>
            <a:ext cx="7228333" cy="3619102"/>
          </a:xfrm>
          <a:prstGeom prst="rect">
            <a:avLst/>
          </a:prstGeom>
          <a:noFill/>
          <a:ln>
            <a:noFill/>
          </a:ln>
        </p:spPr>
      </p:pic>
      <p:pic>
        <p:nvPicPr>
          <p:cNvPr id="277" name="Shape 277"/>
          <p:cNvPicPr preferRelativeResize="0"/>
          <p:nvPr/>
        </p:nvPicPr>
        <p:blipFill>
          <a:blip r:embed="rId4"/>
          <a:stretch>
            <a:fillRect/>
          </a:stretch>
        </p:blipFill>
        <p:spPr>
          <a:xfrm>
            <a:off x="6058890" y="941520"/>
            <a:ext cx="2622929" cy="1302807"/>
          </a:xfrm>
          <a:prstGeom prst="rect">
            <a:avLst/>
          </a:prstGeom>
          <a:noFill/>
          <a:ln>
            <a:noFill/>
          </a:ln>
        </p:spPr>
      </p:pic>
      <p:pic>
        <p:nvPicPr>
          <p:cNvPr id="278" name="Shape 278"/>
          <p:cNvPicPr preferRelativeResize="0"/>
          <p:nvPr/>
        </p:nvPicPr>
        <p:blipFill>
          <a:blip r:embed="rId5"/>
          <a:stretch>
            <a:fillRect/>
          </a:stretch>
        </p:blipFill>
        <p:spPr>
          <a:xfrm>
            <a:off x="3644587" y="1472844"/>
            <a:ext cx="837181" cy="835374"/>
          </a:xfrm>
          <a:prstGeom prst="rect">
            <a:avLst/>
          </a:prstGeom>
          <a:noFill/>
          <a:ln>
            <a:noFill/>
          </a:ln>
        </p:spPr>
      </p:pic>
      <p:pic>
        <p:nvPicPr>
          <p:cNvPr id="279" name="Shape 279"/>
          <p:cNvPicPr preferRelativeResize="0"/>
          <p:nvPr/>
        </p:nvPicPr>
        <p:blipFill>
          <a:blip r:embed="rId5"/>
          <a:stretch>
            <a:fillRect/>
          </a:stretch>
        </p:blipFill>
        <p:spPr>
          <a:xfrm>
            <a:off x="1053334" y="1439428"/>
            <a:ext cx="904584" cy="902206"/>
          </a:xfrm>
          <a:prstGeom prst="rect">
            <a:avLst/>
          </a:prstGeom>
          <a:noFill/>
          <a:ln>
            <a:noFill/>
          </a:ln>
        </p:spPr>
      </p:pic>
      <p:sp>
        <p:nvSpPr>
          <p:cNvPr id="280" name="Shape 280"/>
          <p:cNvSpPr txBox="1"/>
          <p:nvPr/>
        </p:nvSpPr>
        <p:spPr>
          <a:xfrm>
            <a:off x="5104075" y="6332475"/>
            <a:ext cx="4039800" cy="407400"/>
          </a:xfrm>
          <a:prstGeom prst="rect">
            <a:avLst/>
          </a:prstGeom>
          <a:noFill/>
        </p:spPr>
        <p:txBody>
          <a:bodyPr lIns="91425" tIns="91425" rIns="91425" bIns="91425" anchor="t" anchorCtr="0">
            <a:noAutofit/>
          </a:bodyPr>
          <a:lstStyle/>
          <a:p>
            <a:pPr>
              <a:spcBef>
                <a:spcPts val="0"/>
              </a:spcBef>
              <a:buNone/>
            </a:pPr>
            <a:r>
              <a:rPr lang="en" sz="1800"/>
              <a:t>Let's Make a Deal is in </a:t>
            </a:r>
            <a:r>
              <a:rPr lang="en" sz="1800" u="sng">
                <a:solidFill>
                  <a:schemeClr val="hlink"/>
                </a:solidFill>
                <a:hlinkClick r:id="rId6"/>
              </a:rPr>
              <a:t>Scratch </a:t>
            </a:r>
            <a:r>
              <a:rPr lang="en" sz="1800"/>
              <a:t>too!</a:t>
            </a:r>
          </a:p>
        </p:txBody>
      </p:sp>
    </p:spTree>
    <p:extLst>
      <p:ext uri="{BB962C8B-B14F-4D97-AF65-F5344CB8AC3E}">
        <p14:creationId xmlns:p14="http://schemas.microsoft.com/office/powerpoint/2010/main" val="3038635242"/>
      </p:ext>
    </p:extLst>
  </p:cSld>
  <p:clrMapOvr>
    <a:masterClrMapping/>
  </p:clrMapOvr>
  <p:transition spd="slow">
    <p:cut/>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p:nvPr/>
        </p:nvSpPr>
        <p:spPr>
          <a:xfrm>
            <a:off x="331279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12" name="Shape 312"/>
          <p:cNvPicPr preferRelativeResize="0"/>
          <p:nvPr/>
        </p:nvPicPr>
        <p:blipFill>
          <a:blip r:embed="rId3"/>
          <a:stretch>
            <a:fillRect/>
          </a:stretch>
        </p:blipFill>
        <p:spPr>
          <a:xfrm>
            <a:off x="2560064" y="4511160"/>
            <a:ext cx="432360" cy="349222"/>
          </a:xfrm>
          <a:prstGeom prst="rect">
            <a:avLst/>
          </a:prstGeom>
        </p:spPr>
      </p:pic>
      <p:sp>
        <p:nvSpPr>
          <p:cNvPr id="313" name="Shape 313"/>
          <p:cNvSpPr/>
          <p:nvPr/>
        </p:nvSpPr>
        <p:spPr>
          <a:xfrm>
            <a:off x="82867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4" name="Shape 314"/>
          <p:cNvSpPr/>
          <p:nvPr/>
        </p:nvSpPr>
        <p:spPr>
          <a:xfrm>
            <a:off x="82867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5" name="Shape 315"/>
          <p:cNvSpPr/>
          <p:nvPr/>
        </p:nvSpPr>
        <p:spPr>
          <a:xfrm>
            <a:off x="82867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6" name="Shape 316"/>
          <p:cNvSpPr/>
          <p:nvPr/>
        </p:nvSpPr>
        <p:spPr>
          <a:xfrm>
            <a:off x="82867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7" name="Shape 317"/>
          <p:cNvSpPr/>
          <p:nvPr/>
        </p:nvSpPr>
        <p:spPr>
          <a:xfrm>
            <a:off x="82867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8" name="Shape 318"/>
          <p:cNvSpPr/>
          <p:nvPr/>
        </p:nvSpPr>
        <p:spPr>
          <a:xfrm>
            <a:off x="82867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9" name="Shape 319"/>
          <p:cNvSpPr/>
          <p:nvPr/>
        </p:nvSpPr>
        <p:spPr>
          <a:xfrm>
            <a:off x="165163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0" name="Shape 320"/>
          <p:cNvSpPr/>
          <p:nvPr/>
        </p:nvSpPr>
        <p:spPr>
          <a:xfrm>
            <a:off x="165163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1" name="Shape 321"/>
          <p:cNvSpPr/>
          <p:nvPr/>
        </p:nvSpPr>
        <p:spPr>
          <a:xfrm>
            <a:off x="165163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2" name="Shape 322"/>
          <p:cNvSpPr/>
          <p:nvPr/>
        </p:nvSpPr>
        <p:spPr>
          <a:xfrm>
            <a:off x="165163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3" name="Shape 323"/>
          <p:cNvSpPr/>
          <p:nvPr/>
        </p:nvSpPr>
        <p:spPr>
          <a:xfrm>
            <a:off x="165163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4" name="Shape 324"/>
          <p:cNvSpPr/>
          <p:nvPr/>
        </p:nvSpPr>
        <p:spPr>
          <a:xfrm>
            <a:off x="165163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5" name="Shape 325"/>
          <p:cNvSpPr/>
          <p:nvPr/>
        </p:nvSpPr>
        <p:spPr>
          <a:xfrm>
            <a:off x="165163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6" name="Shape 326"/>
          <p:cNvSpPr/>
          <p:nvPr/>
        </p:nvSpPr>
        <p:spPr>
          <a:xfrm>
            <a:off x="247459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7" name="Shape 327"/>
          <p:cNvSpPr/>
          <p:nvPr/>
        </p:nvSpPr>
        <p:spPr>
          <a:xfrm>
            <a:off x="247459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8" name="Shape 328"/>
          <p:cNvSpPr/>
          <p:nvPr/>
        </p:nvSpPr>
        <p:spPr>
          <a:xfrm>
            <a:off x="247459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9" name="Shape 329"/>
          <p:cNvSpPr/>
          <p:nvPr/>
        </p:nvSpPr>
        <p:spPr>
          <a:xfrm>
            <a:off x="247459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0" name="Shape 330"/>
          <p:cNvSpPr/>
          <p:nvPr/>
        </p:nvSpPr>
        <p:spPr>
          <a:xfrm>
            <a:off x="247459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1" name="Shape 331"/>
          <p:cNvSpPr/>
          <p:nvPr/>
        </p:nvSpPr>
        <p:spPr>
          <a:xfrm>
            <a:off x="247459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2" name="Shape 332"/>
          <p:cNvSpPr/>
          <p:nvPr/>
        </p:nvSpPr>
        <p:spPr>
          <a:xfrm>
            <a:off x="329755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3" name="Shape 333"/>
          <p:cNvSpPr/>
          <p:nvPr/>
        </p:nvSpPr>
        <p:spPr>
          <a:xfrm>
            <a:off x="329755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4" name="Shape 334"/>
          <p:cNvSpPr/>
          <p:nvPr/>
        </p:nvSpPr>
        <p:spPr>
          <a:xfrm>
            <a:off x="329755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5" name="Shape 335"/>
          <p:cNvSpPr/>
          <p:nvPr/>
        </p:nvSpPr>
        <p:spPr>
          <a:xfrm>
            <a:off x="329755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6" name="Shape 336"/>
          <p:cNvSpPr/>
          <p:nvPr/>
        </p:nvSpPr>
        <p:spPr>
          <a:xfrm>
            <a:off x="329755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7" name="Shape 337"/>
          <p:cNvSpPr/>
          <p:nvPr/>
        </p:nvSpPr>
        <p:spPr>
          <a:xfrm>
            <a:off x="329755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8" name="Shape 338"/>
          <p:cNvSpPr/>
          <p:nvPr/>
        </p:nvSpPr>
        <p:spPr>
          <a:xfrm>
            <a:off x="41205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9" name="Shape 339"/>
          <p:cNvSpPr/>
          <p:nvPr/>
        </p:nvSpPr>
        <p:spPr>
          <a:xfrm>
            <a:off x="412051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0" name="Shape 340"/>
          <p:cNvSpPr/>
          <p:nvPr/>
        </p:nvSpPr>
        <p:spPr>
          <a:xfrm>
            <a:off x="412051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1" name="Shape 341"/>
          <p:cNvSpPr/>
          <p:nvPr/>
        </p:nvSpPr>
        <p:spPr>
          <a:xfrm>
            <a:off x="412051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2" name="Shape 342"/>
          <p:cNvSpPr/>
          <p:nvPr/>
        </p:nvSpPr>
        <p:spPr>
          <a:xfrm>
            <a:off x="412051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3" name="Shape 343"/>
          <p:cNvSpPr/>
          <p:nvPr/>
        </p:nvSpPr>
        <p:spPr>
          <a:xfrm>
            <a:off x="412051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4" name="Shape 344"/>
          <p:cNvSpPr/>
          <p:nvPr/>
        </p:nvSpPr>
        <p:spPr>
          <a:xfrm>
            <a:off x="412051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5" name="Shape 345"/>
          <p:cNvSpPr/>
          <p:nvPr/>
        </p:nvSpPr>
        <p:spPr>
          <a:xfrm>
            <a:off x="494347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6" name="Shape 346"/>
          <p:cNvSpPr/>
          <p:nvPr/>
        </p:nvSpPr>
        <p:spPr>
          <a:xfrm>
            <a:off x="494347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7" name="Shape 347"/>
          <p:cNvSpPr/>
          <p:nvPr/>
        </p:nvSpPr>
        <p:spPr>
          <a:xfrm>
            <a:off x="494347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8" name="Shape 348"/>
          <p:cNvSpPr/>
          <p:nvPr/>
        </p:nvSpPr>
        <p:spPr>
          <a:xfrm>
            <a:off x="494347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9" name="Shape 349"/>
          <p:cNvSpPr/>
          <p:nvPr/>
        </p:nvSpPr>
        <p:spPr>
          <a:xfrm>
            <a:off x="494347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0" name="Shape 350"/>
          <p:cNvSpPr/>
          <p:nvPr/>
        </p:nvSpPr>
        <p:spPr>
          <a:xfrm>
            <a:off x="494347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1" name="Shape 351"/>
          <p:cNvSpPr/>
          <p:nvPr/>
        </p:nvSpPr>
        <p:spPr>
          <a:xfrm>
            <a:off x="494347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2" name="Shape 352"/>
          <p:cNvSpPr/>
          <p:nvPr/>
        </p:nvSpPr>
        <p:spPr>
          <a:xfrm>
            <a:off x="576643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3" name="Shape 353"/>
          <p:cNvSpPr/>
          <p:nvPr/>
        </p:nvSpPr>
        <p:spPr>
          <a:xfrm>
            <a:off x="576643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4" name="Shape 354"/>
          <p:cNvSpPr/>
          <p:nvPr/>
        </p:nvSpPr>
        <p:spPr>
          <a:xfrm>
            <a:off x="576643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5" name="Shape 355"/>
          <p:cNvSpPr/>
          <p:nvPr/>
        </p:nvSpPr>
        <p:spPr>
          <a:xfrm>
            <a:off x="576643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6" name="Shape 356"/>
          <p:cNvSpPr/>
          <p:nvPr/>
        </p:nvSpPr>
        <p:spPr>
          <a:xfrm>
            <a:off x="576643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7" name="Shape 357"/>
          <p:cNvSpPr/>
          <p:nvPr/>
        </p:nvSpPr>
        <p:spPr>
          <a:xfrm>
            <a:off x="576643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8" name="Shape 358"/>
          <p:cNvSpPr/>
          <p:nvPr/>
        </p:nvSpPr>
        <p:spPr>
          <a:xfrm>
            <a:off x="576643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9" name="Shape 359"/>
          <p:cNvSpPr/>
          <p:nvPr/>
        </p:nvSpPr>
        <p:spPr>
          <a:xfrm>
            <a:off x="658939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0" name="Shape 360"/>
          <p:cNvSpPr/>
          <p:nvPr/>
        </p:nvSpPr>
        <p:spPr>
          <a:xfrm>
            <a:off x="658939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1" name="Shape 361"/>
          <p:cNvSpPr/>
          <p:nvPr/>
        </p:nvSpPr>
        <p:spPr>
          <a:xfrm>
            <a:off x="658939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2" name="Shape 362"/>
          <p:cNvSpPr/>
          <p:nvPr/>
        </p:nvSpPr>
        <p:spPr>
          <a:xfrm>
            <a:off x="658939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3" name="Shape 363"/>
          <p:cNvSpPr/>
          <p:nvPr/>
        </p:nvSpPr>
        <p:spPr>
          <a:xfrm>
            <a:off x="658939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4" name="Shape 364"/>
          <p:cNvSpPr/>
          <p:nvPr/>
        </p:nvSpPr>
        <p:spPr>
          <a:xfrm>
            <a:off x="658939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5" name="Shape 365"/>
          <p:cNvSpPr/>
          <p:nvPr/>
        </p:nvSpPr>
        <p:spPr>
          <a:xfrm>
            <a:off x="658939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6" name="Shape 366"/>
          <p:cNvSpPr/>
          <p:nvPr/>
        </p:nvSpPr>
        <p:spPr>
          <a:xfrm>
            <a:off x="741235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7" name="Shape 367"/>
          <p:cNvSpPr/>
          <p:nvPr/>
        </p:nvSpPr>
        <p:spPr>
          <a:xfrm>
            <a:off x="741235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8" name="Shape 368"/>
          <p:cNvSpPr/>
          <p:nvPr/>
        </p:nvSpPr>
        <p:spPr>
          <a:xfrm>
            <a:off x="741235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9" name="Shape 369"/>
          <p:cNvSpPr/>
          <p:nvPr/>
        </p:nvSpPr>
        <p:spPr>
          <a:xfrm>
            <a:off x="741235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0" name="Shape 370"/>
          <p:cNvSpPr/>
          <p:nvPr/>
        </p:nvSpPr>
        <p:spPr>
          <a:xfrm>
            <a:off x="741235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1" name="Shape 371"/>
          <p:cNvSpPr/>
          <p:nvPr/>
        </p:nvSpPr>
        <p:spPr>
          <a:xfrm>
            <a:off x="741235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2" name="Shape 372"/>
          <p:cNvSpPr/>
          <p:nvPr/>
        </p:nvSpPr>
        <p:spPr>
          <a:xfrm>
            <a:off x="82353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3" name="Shape 373"/>
          <p:cNvSpPr/>
          <p:nvPr/>
        </p:nvSpPr>
        <p:spPr>
          <a:xfrm>
            <a:off x="823531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4" name="Shape 374"/>
          <p:cNvSpPr/>
          <p:nvPr/>
        </p:nvSpPr>
        <p:spPr>
          <a:xfrm>
            <a:off x="823531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5" name="Shape 375"/>
          <p:cNvSpPr/>
          <p:nvPr/>
        </p:nvSpPr>
        <p:spPr>
          <a:xfrm>
            <a:off x="823531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6" name="Shape 376"/>
          <p:cNvSpPr/>
          <p:nvPr/>
        </p:nvSpPr>
        <p:spPr>
          <a:xfrm>
            <a:off x="823531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7" name="Shape 377"/>
          <p:cNvSpPr/>
          <p:nvPr/>
        </p:nvSpPr>
        <p:spPr>
          <a:xfrm>
            <a:off x="823531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8" name="Shape 378"/>
          <p:cNvSpPr/>
          <p:nvPr/>
        </p:nvSpPr>
        <p:spPr>
          <a:xfrm>
            <a:off x="823531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9" name="Shape 379"/>
          <p:cNvSpPr txBox="1"/>
          <p:nvPr/>
        </p:nvSpPr>
        <p:spPr>
          <a:xfrm>
            <a:off x="182880" y="1371600"/>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A</a:t>
            </a:r>
          </a:p>
        </p:txBody>
      </p:sp>
      <p:sp>
        <p:nvSpPr>
          <p:cNvPr id="380" name="Shape 380"/>
          <p:cNvSpPr txBox="1"/>
          <p:nvPr/>
        </p:nvSpPr>
        <p:spPr>
          <a:xfrm>
            <a:off x="182880" y="2194559"/>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B</a:t>
            </a:r>
          </a:p>
        </p:txBody>
      </p:sp>
      <p:sp>
        <p:nvSpPr>
          <p:cNvPr id="381" name="Shape 381"/>
          <p:cNvSpPr txBox="1"/>
          <p:nvPr/>
        </p:nvSpPr>
        <p:spPr>
          <a:xfrm>
            <a:off x="182880" y="2926080"/>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C</a:t>
            </a:r>
          </a:p>
        </p:txBody>
      </p:sp>
      <p:sp>
        <p:nvSpPr>
          <p:cNvPr id="382" name="Shape 382"/>
          <p:cNvSpPr txBox="1"/>
          <p:nvPr/>
        </p:nvSpPr>
        <p:spPr>
          <a:xfrm>
            <a:off x="182880" y="36575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D</a:t>
            </a:r>
          </a:p>
        </p:txBody>
      </p:sp>
      <p:sp>
        <p:nvSpPr>
          <p:cNvPr id="383" name="Shape 383"/>
          <p:cNvSpPr txBox="1"/>
          <p:nvPr/>
        </p:nvSpPr>
        <p:spPr>
          <a:xfrm>
            <a:off x="182880" y="4480560"/>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E</a:t>
            </a:r>
          </a:p>
        </p:txBody>
      </p:sp>
      <p:sp>
        <p:nvSpPr>
          <p:cNvPr id="384" name="Shape 384"/>
          <p:cNvSpPr txBox="1"/>
          <p:nvPr/>
        </p:nvSpPr>
        <p:spPr>
          <a:xfrm>
            <a:off x="182880" y="5212080"/>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F</a:t>
            </a:r>
          </a:p>
        </p:txBody>
      </p:sp>
      <p:sp>
        <p:nvSpPr>
          <p:cNvPr id="385" name="Shape 385"/>
          <p:cNvSpPr txBox="1"/>
          <p:nvPr/>
        </p:nvSpPr>
        <p:spPr>
          <a:xfrm>
            <a:off x="182880" y="6035039"/>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G</a:t>
            </a:r>
          </a:p>
        </p:txBody>
      </p:sp>
      <p:sp>
        <p:nvSpPr>
          <p:cNvPr id="386" name="Shape 386"/>
          <p:cNvSpPr txBox="1"/>
          <p:nvPr/>
        </p:nvSpPr>
        <p:spPr>
          <a:xfrm>
            <a:off x="868815"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1</a:t>
            </a:r>
          </a:p>
        </p:txBody>
      </p:sp>
      <p:sp>
        <p:nvSpPr>
          <p:cNvPr id="387" name="Shape 387"/>
          <p:cNvSpPr txBox="1"/>
          <p:nvPr/>
        </p:nvSpPr>
        <p:spPr>
          <a:xfrm>
            <a:off x="167649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2</a:t>
            </a:r>
          </a:p>
        </p:txBody>
      </p:sp>
      <p:sp>
        <p:nvSpPr>
          <p:cNvPr id="388" name="Shape 388"/>
          <p:cNvSpPr txBox="1"/>
          <p:nvPr/>
        </p:nvSpPr>
        <p:spPr>
          <a:xfrm>
            <a:off x="2514734"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3</a:t>
            </a:r>
          </a:p>
        </p:txBody>
      </p:sp>
      <p:sp>
        <p:nvSpPr>
          <p:cNvPr id="389" name="Shape 389"/>
          <p:cNvSpPr txBox="1"/>
          <p:nvPr/>
        </p:nvSpPr>
        <p:spPr>
          <a:xfrm>
            <a:off x="332241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4</a:t>
            </a:r>
          </a:p>
        </p:txBody>
      </p:sp>
      <p:sp>
        <p:nvSpPr>
          <p:cNvPr id="390" name="Shape 390"/>
          <p:cNvSpPr txBox="1"/>
          <p:nvPr/>
        </p:nvSpPr>
        <p:spPr>
          <a:xfrm>
            <a:off x="414537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5</a:t>
            </a:r>
          </a:p>
        </p:txBody>
      </p:sp>
      <p:sp>
        <p:nvSpPr>
          <p:cNvPr id="391" name="Shape 391"/>
          <p:cNvSpPr txBox="1"/>
          <p:nvPr/>
        </p:nvSpPr>
        <p:spPr>
          <a:xfrm>
            <a:off x="496833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6</a:t>
            </a:r>
          </a:p>
        </p:txBody>
      </p:sp>
      <p:sp>
        <p:nvSpPr>
          <p:cNvPr id="392" name="Shape 392"/>
          <p:cNvSpPr txBox="1"/>
          <p:nvPr/>
        </p:nvSpPr>
        <p:spPr>
          <a:xfrm>
            <a:off x="579129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7</a:t>
            </a:r>
          </a:p>
        </p:txBody>
      </p:sp>
      <p:sp>
        <p:nvSpPr>
          <p:cNvPr id="393" name="Shape 393"/>
          <p:cNvSpPr txBox="1"/>
          <p:nvPr/>
        </p:nvSpPr>
        <p:spPr>
          <a:xfrm>
            <a:off x="661425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8</a:t>
            </a:r>
          </a:p>
        </p:txBody>
      </p:sp>
      <p:sp>
        <p:nvSpPr>
          <p:cNvPr id="394" name="Shape 394"/>
          <p:cNvSpPr txBox="1"/>
          <p:nvPr/>
        </p:nvSpPr>
        <p:spPr>
          <a:xfrm>
            <a:off x="743721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9</a:t>
            </a:r>
          </a:p>
        </p:txBody>
      </p:sp>
      <p:sp>
        <p:nvSpPr>
          <p:cNvPr id="395" name="Shape 395"/>
          <p:cNvSpPr txBox="1"/>
          <p:nvPr/>
        </p:nvSpPr>
        <p:spPr>
          <a:xfrm>
            <a:off x="8231621" y="838241"/>
            <a:ext cx="623099"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10</a:t>
            </a:r>
          </a:p>
        </p:txBody>
      </p:sp>
      <p:sp>
        <p:nvSpPr>
          <p:cNvPr id="396" name="Shape 396"/>
          <p:cNvSpPr/>
          <p:nvPr/>
        </p:nvSpPr>
        <p:spPr>
          <a:xfrm>
            <a:off x="82867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7" name="Shape 397"/>
          <p:cNvSpPr/>
          <p:nvPr/>
        </p:nvSpPr>
        <p:spPr>
          <a:xfrm>
            <a:off x="73971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8" name="Shape 398"/>
          <p:cNvSpPr txBox="1">
            <a:spLocks noGrp="1"/>
          </p:cNvSpPr>
          <p:nvPr>
            <p:ph type="title" idx="4294967295"/>
          </p:nvPr>
        </p:nvSpPr>
        <p:spPr>
          <a:xfrm>
            <a:off x="198119" y="121919"/>
            <a:ext cx="5894400" cy="8196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Let's Make a </a:t>
            </a:r>
            <a:r>
              <a:rPr lang="en" sz="3600" i="1">
                <a:solidFill>
                  <a:srgbClr val="000000"/>
                </a:solidFill>
                <a:latin typeface="Droid Serif"/>
                <a:ea typeface="Droid Serif"/>
                <a:cs typeface="Droid Serif"/>
                <a:sym typeface="Droid Serif"/>
              </a:rPr>
              <a:t>bigger </a:t>
            </a:r>
            <a:r>
              <a:rPr lang="en" sz="3600">
                <a:solidFill>
                  <a:srgbClr val="000000"/>
                </a:solidFill>
                <a:latin typeface="Droid Serif"/>
                <a:ea typeface="Droid Serif"/>
                <a:cs typeface="Droid Serif"/>
                <a:sym typeface="Droid Serif"/>
              </a:rPr>
              <a:t>Deal...</a:t>
            </a:r>
          </a:p>
        </p:txBody>
      </p:sp>
      <p:sp>
        <p:nvSpPr>
          <p:cNvPr id="399" name="Shape 399"/>
          <p:cNvSpPr/>
          <p:nvPr/>
        </p:nvSpPr>
        <p:spPr>
          <a:xfrm>
            <a:off x="247459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209749486"/>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trac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417513"/>
            <a:ext cx="825817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90837" y="909344"/>
            <a:ext cx="3505200" cy="461665"/>
          </a:xfrm>
          <a:prstGeom prst="rect">
            <a:avLst/>
          </a:prstGeom>
          <a:noFill/>
        </p:spPr>
        <p:txBody>
          <a:bodyPr wrap="square" rtlCol="0">
            <a:spAutoFit/>
          </a:bodyPr>
          <a:lstStyle/>
          <a:p>
            <a:pPr algn="ctr" fontAlgn="base">
              <a:spcBef>
                <a:spcPct val="0"/>
              </a:spcBef>
              <a:spcAft>
                <a:spcPct val="0"/>
              </a:spcAft>
            </a:pPr>
            <a:r>
              <a:rPr lang="en-US" sz="2400" kern="1200" dirty="0" smtClean="0">
                <a:latin typeface="Cambria" panose="02040503050406030204" pitchFamily="18" charset="0"/>
                <a:ea typeface="ＭＳ Ｐゴシック" pitchFamily="34" charset="-128"/>
              </a:rPr>
              <a:t>Are these lines parallel?</a:t>
            </a:r>
            <a:endParaRPr lang="en-US" sz="2400" kern="1200" dirty="0">
              <a:latin typeface="Cambria" panose="02040503050406030204" pitchFamily="18" charset="0"/>
              <a:ea typeface="ＭＳ Ｐゴシック" pitchFamily="34" charset="-128"/>
            </a:endParaRPr>
          </a:p>
        </p:txBody>
      </p:sp>
    </p:spTree>
    <p:extLst>
      <p:ext uri="{BB962C8B-B14F-4D97-AF65-F5344CB8AC3E}">
        <p14:creationId xmlns:p14="http://schemas.microsoft.com/office/powerpoint/2010/main" val="15266592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Shape 404"/>
          <p:cNvPicPr preferRelativeResize="0"/>
          <p:nvPr/>
        </p:nvPicPr>
        <p:blipFill>
          <a:blip r:embed="rId3"/>
          <a:stretch>
            <a:fillRect/>
          </a:stretch>
        </p:blipFill>
        <p:spPr>
          <a:xfrm>
            <a:off x="3398264" y="4511160"/>
            <a:ext cx="432360" cy="349222"/>
          </a:xfrm>
          <a:prstGeom prst="rect">
            <a:avLst/>
          </a:prstGeom>
        </p:spPr>
      </p:pic>
      <p:sp>
        <p:nvSpPr>
          <p:cNvPr id="405" name="Shape 405"/>
          <p:cNvSpPr/>
          <p:nvPr/>
        </p:nvSpPr>
        <p:spPr>
          <a:xfrm>
            <a:off x="82867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6" name="Shape 406"/>
          <p:cNvSpPr/>
          <p:nvPr/>
        </p:nvSpPr>
        <p:spPr>
          <a:xfrm>
            <a:off x="82867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7" name="Shape 407"/>
          <p:cNvSpPr/>
          <p:nvPr/>
        </p:nvSpPr>
        <p:spPr>
          <a:xfrm>
            <a:off x="82867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8" name="Shape 408"/>
          <p:cNvSpPr/>
          <p:nvPr/>
        </p:nvSpPr>
        <p:spPr>
          <a:xfrm>
            <a:off x="82867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9" name="Shape 409"/>
          <p:cNvSpPr/>
          <p:nvPr/>
        </p:nvSpPr>
        <p:spPr>
          <a:xfrm>
            <a:off x="82867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0" name="Shape 410"/>
          <p:cNvSpPr/>
          <p:nvPr/>
        </p:nvSpPr>
        <p:spPr>
          <a:xfrm>
            <a:off x="82867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1" name="Shape 411"/>
          <p:cNvSpPr/>
          <p:nvPr/>
        </p:nvSpPr>
        <p:spPr>
          <a:xfrm>
            <a:off x="165163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2" name="Shape 412"/>
          <p:cNvSpPr/>
          <p:nvPr/>
        </p:nvSpPr>
        <p:spPr>
          <a:xfrm>
            <a:off x="165163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3" name="Shape 413"/>
          <p:cNvSpPr/>
          <p:nvPr/>
        </p:nvSpPr>
        <p:spPr>
          <a:xfrm>
            <a:off x="165163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4" name="Shape 414"/>
          <p:cNvSpPr/>
          <p:nvPr/>
        </p:nvSpPr>
        <p:spPr>
          <a:xfrm>
            <a:off x="165163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5" name="Shape 415"/>
          <p:cNvSpPr/>
          <p:nvPr/>
        </p:nvSpPr>
        <p:spPr>
          <a:xfrm>
            <a:off x="165163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6" name="Shape 416"/>
          <p:cNvSpPr/>
          <p:nvPr/>
        </p:nvSpPr>
        <p:spPr>
          <a:xfrm>
            <a:off x="165163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7" name="Shape 417"/>
          <p:cNvSpPr/>
          <p:nvPr/>
        </p:nvSpPr>
        <p:spPr>
          <a:xfrm>
            <a:off x="247459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8" name="Shape 418"/>
          <p:cNvSpPr/>
          <p:nvPr/>
        </p:nvSpPr>
        <p:spPr>
          <a:xfrm>
            <a:off x="247459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9" name="Shape 419"/>
          <p:cNvSpPr/>
          <p:nvPr/>
        </p:nvSpPr>
        <p:spPr>
          <a:xfrm>
            <a:off x="247459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0" name="Shape 420"/>
          <p:cNvSpPr/>
          <p:nvPr/>
        </p:nvSpPr>
        <p:spPr>
          <a:xfrm>
            <a:off x="247459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1" name="Shape 421"/>
          <p:cNvSpPr/>
          <p:nvPr/>
        </p:nvSpPr>
        <p:spPr>
          <a:xfrm>
            <a:off x="247459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2" name="Shape 422"/>
          <p:cNvSpPr/>
          <p:nvPr/>
        </p:nvSpPr>
        <p:spPr>
          <a:xfrm>
            <a:off x="247459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3" name="Shape 423"/>
          <p:cNvSpPr/>
          <p:nvPr/>
        </p:nvSpPr>
        <p:spPr>
          <a:xfrm>
            <a:off x="329755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4" name="Shape 424"/>
          <p:cNvSpPr/>
          <p:nvPr/>
        </p:nvSpPr>
        <p:spPr>
          <a:xfrm>
            <a:off x="329755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5" name="Shape 425"/>
          <p:cNvSpPr/>
          <p:nvPr/>
        </p:nvSpPr>
        <p:spPr>
          <a:xfrm>
            <a:off x="329755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6" name="Shape 426"/>
          <p:cNvSpPr/>
          <p:nvPr/>
        </p:nvSpPr>
        <p:spPr>
          <a:xfrm>
            <a:off x="329755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7" name="Shape 427"/>
          <p:cNvSpPr/>
          <p:nvPr/>
        </p:nvSpPr>
        <p:spPr>
          <a:xfrm>
            <a:off x="329755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8" name="Shape 428"/>
          <p:cNvSpPr/>
          <p:nvPr/>
        </p:nvSpPr>
        <p:spPr>
          <a:xfrm>
            <a:off x="329755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9" name="Shape 429"/>
          <p:cNvSpPr/>
          <p:nvPr/>
        </p:nvSpPr>
        <p:spPr>
          <a:xfrm>
            <a:off x="41205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0" name="Shape 430"/>
          <p:cNvSpPr/>
          <p:nvPr/>
        </p:nvSpPr>
        <p:spPr>
          <a:xfrm>
            <a:off x="412051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1" name="Shape 431"/>
          <p:cNvSpPr/>
          <p:nvPr/>
        </p:nvSpPr>
        <p:spPr>
          <a:xfrm>
            <a:off x="412051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2" name="Shape 432"/>
          <p:cNvSpPr/>
          <p:nvPr/>
        </p:nvSpPr>
        <p:spPr>
          <a:xfrm>
            <a:off x="412051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3" name="Shape 433"/>
          <p:cNvSpPr/>
          <p:nvPr/>
        </p:nvSpPr>
        <p:spPr>
          <a:xfrm>
            <a:off x="412051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4" name="Shape 434"/>
          <p:cNvSpPr/>
          <p:nvPr/>
        </p:nvSpPr>
        <p:spPr>
          <a:xfrm>
            <a:off x="412051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5" name="Shape 435"/>
          <p:cNvSpPr/>
          <p:nvPr/>
        </p:nvSpPr>
        <p:spPr>
          <a:xfrm>
            <a:off x="412051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6" name="Shape 436"/>
          <p:cNvSpPr/>
          <p:nvPr/>
        </p:nvSpPr>
        <p:spPr>
          <a:xfrm>
            <a:off x="494347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7" name="Shape 437"/>
          <p:cNvSpPr/>
          <p:nvPr/>
        </p:nvSpPr>
        <p:spPr>
          <a:xfrm>
            <a:off x="494347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8" name="Shape 438"/>
          <p:cNvSpPr/>
          <p:nvPr/>
        </p:nvSpPr>
        <p:spPr>
          <a:xfrm>
            <a:off x="494347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9" name="Shape 439"/>
          <p:cNvSpPr/>
          <p:nvPr/>
        </p:nvSpPr>
        <p:spPr>
          <a:xfrm>
            <a:off x="494347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0" name="Shape 440"/>
          <p:cNvSpPr/>
          <p:nvPr/>
        </p:nvSpPr>
        <p:spPr>
          <a:xfrm>
            <a:off x="494347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1" name="Shape 441"/>
          <p:cNvSpPr/>
          <p:nvPr/>
        </p:nvSpPr>
        <p:spPr>
          <a:xfrm>
            <a:off x="494347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2" name="Shape 442"/>
          <p:cNvSpPr/>
          <p:nvPr/>
        </p:nvSpPr>
        <p:spPr>
          <a:xfrm>
            <a:off x="494347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3" name="Shape 443"/>
          <p:cNvSpPr/>
          <p:nvPr/>
        </p:nvSpPr>
        <p:spPr>
          <a:xfrm>
            <a:off x="576643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4" name="Shape 444"/>
          <p:cNvSpPr/>
          <p:nvPr/>
        </p:nvSpPr>
        <p:spPr>
          <a:xfrm>
            <a:off x="576643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5" name="Shape 445"/>
          <p:cNvSpPr/>
          <p:nvPr/>
        </p:nvSpPr>
        <p:spPr>
          <a:xfrm>
            <a:off x="576643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6" name="Shape 446"/>
          <p:cNvSpPr/>
          <p:nvPr/>
        </p:nvSpPr>
        <p:spPr>
          <a:xfrm>
            <a:off x="576643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7" name="Shape 447"/>
          <p:cNvSpPr/>
          <p:nvPr/>
        </p:nvSpPr>
        <p:spPr>
          <a:xfrm>
            <a:off x="658939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8" name="Shape 448"/>
          <p:cNvSpPr/>
          <p:nvPr/>
        </p:nvSpPr>
        <p:spPr>
          <a:xfrm>
            <a:off x="658939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9" name="Shape 449"/>
          <p:cNvSpPr/>
          <p:nvPr/>
        </p:nvSpPr>
        <p:spPr>
          <a:xfrm>
            <a:off x="658939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0" name="Shape 450"/>
          <p:cNvSpPr/>
          <p:nvPr/>
        </p:nvSpPr>
        <p:spPr>
          <a:xfrm>
            <a:off x="658939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1" name="Shape 451"/>
          <p:cNvSpPr/>
          <p:nvPr/>
        </p:nvSpPr>
        <p:spPr>
          <a:xfrm>
            <a:off x="741235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2" name="Shape 452"/>
          <p:cNvSpPr/>
          <p:nvPr/>
        </p:nvSpPr>
        <p:spPr>
          <a:xfrm>
            <a:off x="741235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3" name="Shape 453"/>
          <p:cNvSpPr/>
          <p:nvPr/>
        </p:nvSpPr>
        <p:spPr>
          <a:xfrm>
            <a:off x="741235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4" name="Shape 454"/>
          <p:cNvSpPr/>
          <p:nvPr/>
        </p:nvSpPr>
        <p:spPr>
          <a:xfrm>
            <a:off x="741235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5" name="Shape 455"/>
          <p:cNvSpPr/>
          <p:nvPr/>
        </p:nvSpPr>
        <p:spPr>
          <a:xfrm>
            <a:off x="741235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6" name="Shape 456"/>
          <p:cNvSpPr/>
          <p:nvPr/>
        </p:nvSpPr>
        <p:spPr>
          <a:xfrm>
            <a:off x="741235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7" name="Shape 457"/>
          <p:cNvSpPr/>
          <p:nvPr/>
        </p:nvSpPr>
        <p:spPr>
          <a:xfrm>
            <a:off x="82353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8" name="Shape 458"/>
          <p:cNvSpPr/>
          <p:nvPr/>
        </p:nvSpPr>
        <p:spPr>
          <a:xfrm>
            <a:off x="823531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9" name="Shape 459"/>
          <p:cNvSpPr/>
          <p:nvPr/>
        </p:nvSpPr>
        <p:spPr>
          <a:xfrm>
            <a:off x="823531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0" name="Shape 460"/>
          <p:cNvSpPr/>
          <p:nvPr/>
        </p:nvSpPr>
        <p:spPr>
          <a:xfrm>
            <a:off x="823531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1" name="Shape 461"/>
          <p:cNvSpPr/>
          <p:nvPr/>
        </p:nvSpPr>
        <p:spPr>
          <a:xfrm>
            <a:off x="823531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2" name="Shape 462"/>
          <p:cNvSpPr/>
          <p:nvPr/>
        </p:nvSpPr>
        <p:spPr>
          <a:xfrm>
            <a:off x="823531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3" name="Shape 463"/>
          <p:cNvSpPr txBox="1"/>
          <p:nvPr/>
        </p:nvSpPr>
        <p:spPr>
          <a:xfrm>
            <a:off x="182880" y="1371600"/>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A</a:t>
            </a:r>
          </a:p>
        </p:txBody>
      </p:sp>
      <p:sp>
        <p:nvSpPr>
          <p:cNvPr id="464" name="Shape 464"/>
          <p:cNvSpPr txBox="1"/>
          <p:nvPr/>
        </p:nvSpPr>
        <p:spPr>
          <a:xfrm>
            <a:off x="182880" y="2194559"/>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B</a:t>
            </a:r>
          </a:p>
        </p:txBody>
      </p:sp>
      <p:sp>
        <p:nvSpPr>
          <p:cNvPr id="465" name="Shape 465"/>
          <p:cNvSpPr txBox="1"/>
          <p:nvPr/>
        </p:nvSpPr>
        <p:spPr>
          <a:xfrm>
            <a:off x="182880" y="2926080"/>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C</a:t>
            </a:r>
          </a:p>
        </p:txBody>
      </p:sp>
      <p:sp>
        <p:nvSpPr>
          <p:cNvPr id="466" name="Shape 466"/>
          <p:cNvSpPr txBox="1"/>
          <p:nvPr/>
        </p:nvSpPr>
        <p:spPr>
          <a:xfrm>
            <a:off x="182880" y="36575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D</a:t>
            </a:r>
          </a:p>
        </p:txBody>
      </p:sp>
      <p:sp>
        <p:nvSpPr>
          <p:cNvPr id="467" name="Shape 467"/>
          <p:cNvSpPr txBox="1"/>
          <p:nvPr/>
        </p:nvSpPr>
        <p:spPr>
          <a:xfrm>
            <a:off x="182880" y="4480560"/>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E</a:t>
            </a:r>
          </a:p>
        </p:txBody>
      </p:sp>
      <p:sp>
        <p:nvSpPr>
          <p:cNvPr id="468" name="Shape 468"/>
          <p:cNvSpPr txBox="1"/>
          <p:nvPr/>
        </p:nvSpPr>
        <p:spPr>
          <a:xfrm>
            <a:off x="182880" y="5212080"/>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F</a:t>
            </a:r>
          </a:p>
        </p:txBody>
      </p:sp>
      <p:sp>
        <p:nvSpPr>
          <p:cNvPr id="469" name="Shape 469"/>
          <p:cNvSpPr txBox="1"/>
          <p:nvPr/>
        </p:nvSpPr>
        <p:spPr>
          <a:xfrm>
            <a:off x="182880" y="6035039"/>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G</a:t>
            </a:r>
          </a:p>
        </p:txBody>
      </p:sp>
      <p:sp>
        <p:nvSpPr>
          <p:cNvPr id="470" name="Shape 470"/>
          <p:cNvSpPr txBox="1"/>
          <p:nvPr/>
        </p:nvSpPr>
        <p:spPr>
          <a:xfrm>
            <a:off x="868815"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1</a:t>
            </a:r>
          </a:p>
        </p:txBody>
      </p:sp>
      <p:sp>
        <p:nvSpPr>
          <p:cNvPr id="471" name="Shape 471"/>
          <p:cNvSpPr txBox="1"/>
          <p:nvPr/>
        </p:nvSpPr>
        <p:spPr>
          <a:xfrm>
            <a:off x="167649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2</a:t>
            </a:r>
          </a:p>
        </p:txBody>
      </p:sp>
      <p:sp>
        <p:nvSpPr>
          <p:cNvPr id="472" name="Shape 472"/>
          <p:cNvSpPr txBox="1"/>
          <p:nvPr/>
        </p:nvSpPr>
        <p:spPr>
          <a:xfrm>
            <a:off x="2514734"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3</a:t>
            </a:r>
          </a:p>
        </p:txBody>
      </p:sp>
      <p:sp>
        <p:nvSpPr>
          <p:cNvPr id="473" name="Shape 473"/>
          <p:cNvSpPr txBox="1"/>
          <p:nvPr/>
        </p:nvSpPr>
        <p:spPr>
          <a:xfrm>
            <a:off x="332241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4</a:t>
            </a:r>
          </a:p>
        </p:txBody>
      </p:sp>
      <p:sp>
        <p:nvSpPr>
          <p:cNvPr id="474" name="Shape 474"/>
          <p:cNvSpPr txBox="1"/>
          <p:nvPr/>
        </p:nvSpPr>
        <p:spPr>
          <a:xfrm>
            <a:off x="414537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5</a:t>
            </a:r>
          </a:p>
        </p:txBody>
      </p:sp>
      <p:sp>
        <p:nvSpPr>
          <p:cNvPr id="475" name="Shape 475"/>
          <p:cNvSpPr txBox="1"/>
          <p:nvPr/>
        </p:nvSpPr>
        <p:spPr>
          <a:xfrm>
            <a:off x="496833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6</a:t>
            </a:r>
          </a:p>
        </p:txBody>
      </p:sp>
      <p:sp>
        <p:nvSpPr>
          <p:cNvPr id="476" name="Shape 476"/>
          <p:cNvSpPr txBox="1"/>
          <p:nvPr/>
        </p:nvSpPr>
        <p:spPr>
          <a:xfrm>
            <a:off x="579129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7</a:t>
            </a:r>
          </a:p>
        </p:txBody>
      </p:sp>
      <p:sp>
        <p:nvSpPr>
          <p:cNvPr id="477" name="Shape 477"/>
          <p:cNvSpPr txBox="1"/>
          <p:nvPr/>
        </p:nvSpPr>
        <p:spPr>
          <a:xfrm>
            <a:off x="661425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8</a:t>
            </a:r>
          </a:p>
        </p:txBody>
      </p:sp>
      <p:sp>
        <p:nvSpPr>
          <p:cNvPr id="478" name="Shape 478"/>
          <p:cNvSpPr txBox="1"/>
          <p:nvPr/>
        </p:nvSpPr>
        <p:spPr>
          <a:xfrm>
            <a:off x="743721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9</a:t>
            </a:r>
          </a:p>
        </p:txBody>
      </p:sp>
      <p:sp>
        <p:nvSpPr>
          <p:cNvPr id="479" name="Shape 479"/>
          <p:cNvSpPr txBox="1"/>
          <p:nvPr/>
        </p:nvSpPr>
        <p:spPr>
          <a:xfrm>
            <a:off x="8231621" y="838241"/>
            <a:ext cx="623099"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10</a:t>
            </a:r>
          </a:p>
        </p:txBody>
      </p:sp>
      <p:sp>
        <p:nvSpPr>
          <p:cNvPr id="480" name="Shape 480"/>
          <p:cNvSpPr/>
          <p:nvPr/>
        </p:nvSpPr>
        <p:spPr>
          <a:xfrm>
            <a:off x="8235289" y="5949289"/>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1" name="Shape 481"/>
          <p:cNvSpPr/>
          <p:nvPr/>
        </p:nvSpPr>
        <p:spPr>
          <a:xfrm>
            <a:off x="82867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2" name="Shape 482"/>
          <p:cNvSpPr/>
          <p:nvPr/>
        </p:nvSpPr>
        <p:spPr>
          <a:xfrm>
            <a:off x="73971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3" name="Shape 483"/>
          <p:cNvSpPr txBox="1">
            <a:spLocks noGrp="1"/>
          </p:cNvSpPr>
          <p:nvPr>
            <p:ph type="title" idx="4294967295"/>
          </p:nvPr>
        </p:nvSpPr>
        <p:spPr>
          <a:xfrm>
            <a:off x="198119" y="121919"/>
            <a:ext cx="5894400" cy="8196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Let's Make a </a:t>
            </a:r>
            <a:r>
              <a:rPr lang="en" sz="3600" i="1">
                <a:solidFill>
                  <a:srgbClr val="000000"/>
                </a:solidFill>
                <a:latin typeface="Droid Serif"/>
                <a:ea typeface="Droid Serif"/>
                <a:cs typeface="Droid Serif"/>
                <a:sym typeface="Droid Serif"/>
              </a:rPr>
              <a:t>bigger </a:t>
            </a:r>
            <a:r>
              <a:rPr lang="en" sz="3600">
                <a:solidFill>
                  <a:srgbClr val="000000"/>
                </a:solidFill>
                <a:latin typeface="Droid Serif"/>
                <a:ea typeface="Droid Serif"/>
                <a:cs typeface="Droid Serif"/>
                <a:sym typeface="Droid Serif"/>
              </a:rPr>
              <a:t>Deal...</a:t>
            </a:r>
          </a:p>
        </p:txBody>
      </p:sp>
      <p:sp>
        <p:nvSpPr>
          <p:cNvPr id="484" name="Shape 484"/>
          <p:cNvSpPr/>
          <p:nvPr/>
        </p:nvSpPr>
        <p:spPr>
          <a:xfrm>
            <a:off x="247459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5" name="Shape 485"/>
          <p:cNvSpPr/>
          <p:nvPr/>
        </p:nvSpPr>
        <p:spPr>
          <a:xfrm>
            <a:off x="576643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6" name="Shape 486"/>
          <p:cNvSpPr/>
          <p:nvPr/>
        </p:nvSpPr>
        <p:spPr>
          <a:xfrm>
            <a:off x="576643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7" name="Shape 487"/>
          <p:cNvSpPr/>
          <p:nvPr/>
        </p:nvSpPr>
        <p:spPr>
          <a:xfrm>
            <a:off x="576643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8" name="Shape 488"/>
          <p:cNvSpPr/>
          <p:nvPr/>
        </p:nvSpPr>
        <p:spPr>
          <a:xfrm>
            <a:off x="658939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9" name="Shape 489"/>
          <p:cNvSpPr/>
          <p:nvPr/>
        </p:nvSpPr>
        <p:spPr>
          <a:xfrm>
            <a:off x="658939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0" name="Shape 490"/>
          <p:cNvSpPr/>
          <p:nvPr/>
        </p:nvSpPr>
        <p:spPr>
          <a:xfrm>
            <a:off x="658939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1" name="Shape 491"/>
          <p:cNvSpPr/>
          <p:nvPr/>
        </p:nvSpPr>
        <p:spPr>
          <a:xfrm>
            <a:off x="1651647" y="2101217"/>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2" name="Shape 492"/>
          <p:cNvSpPr/>
          <p:nvPr/>
        </p:nvSpPr>
        <p:spPr>
          <a:xfrm>
            <a:off x="331279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614603126"/>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t="58525"/>
          <a:stretch>
            <a:fillRect/>
          </a:stretch>
        </p:blipFill>
        <p:spPr bwMode="auto">
          <a:xfrm>
            <a:off x="842963" y="457200"/>
            <a:ext cx="731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p:cNvPicPr>
            <a:picLocks noChangeAspect="1"/>
          </p:cNvPicPr>
          <p:nvPr/>
        </p:nvPicPr>
        <p:blipFill>
          <a:blip r:embed="rId3"/>
          <a:srcRect/>
          <a:stretch>
            <a:fillRect/>
          </a:stretch>
        </p:blipFill>
        <p:spPr bwMode="auto">
          <a:xfrm>
            <a:off x="1878013" y="2209800"/>
            <a:ext cx="5181600" cy="428625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924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 name="Rectangle 3"/>
          <p:cNvSpPr/>
          <p:nvPr/>
        </p:nvSpPr>
        <p:spPr>
          <a:xfrm rot="20454264">
            <a:off x="339317" y="669289"/>
            <a:ext cx="3112101" cy="1200329"/>
          </a:xfrm>
          <a:prstGeom prst="rect">
            <a:avLst/>
          </a:prstGeom>
        </p:spPr>
        <p:txBody>
          <a:bodyPr wrap="square">
            <a:spAutoFit/>
          </a:bodyPr>
          <a:lstStyle/>
          <a:p>
            <a:pPr lvl="0" algn="ctr"/>
            <a:r>
              <a:rPr lang="en" sz="3600" b="1" dirty="0" smtClean="0">
                <a:solidFill>
                  <a:srgbClr val="0000FF"/>
                </a:solidFill>
                <a:latin typeface="Droid Serif"/>
                <a:ea typeface="Droid Serif"/>
                <a:cs typeface="Droid Serif"/>
                <a:sym typeface="Droid Serif"/>
              </a:rPr>
              <a:t>Getting </a:t>
            </a:r>
            <a:r>
              <a:rPr lang="en" sz="3600" b="1" dirty="0">
                <a:solidFill>
                  <a:srgbClr val="0000FF"/>
                </a:solidFill>
                <a:latin typeface="Droid Serif"/>
                <a:ea typeface="Droid Serif"/>
                <a:cs typeface="Droid Serif"/>
                <a:sym typeface="Droid Serif"/>
              </a:rPr>
              <a:t>started…</a:t>
            </a:r>
            <a:endParaRPr lang="en" sz="3600" b="1" dirty="0">
              <a:solidFill>
                <a:srgbClr val="0000FF"/>
              </a:solidFill>
              <a:latin typeface="Droid Serif"/>
              <a:ea typeface="Droid Serif"/>
              <a:cs typeface="Droid Serif"/>
              <a:sym typeface="Droid Serif"/>
            </a:endParaRPr>
          </a:p>
        </p:txBody>
      </p:sp>
      <p:sp>
        <p:nvSpPr>
          <p:cNvPr id="5" name="Rectangle 4"/>
          <p:cNvSpPr/>
          <p:nvPr/>
        </p:nvSpPr>
        <p:spPr>
          <a:xfrm>
            <a:off x="1326444" y="2826069"/>
            <a:ext cx="6381875" cy="769441"/>
          </a:xfrm>
          <a:prstGeom prst="rect">
            <a:avLst/>
          </a:prstGeom>
        </p:spPr>
        <p:txBody>
          <a:bodyPr wrap="none">
            <a:spAutoFit/>
          </a:bodyPr>
          <a:lstStyle/>
          <a:p>
            <a:r>
              <a:rPr lang="en" sz="4400" b="1" i="1" dirty="0" smtClean="0">
                <a:latin typeface="Droid Serif"/>
                <a:ea typeface="Droid Serif"/>
                <a:cs typeface="Droid Serif"/>
                <a:sym typeface="Droid Serif"/>
              </a:rPr>
              <a:t>person</a:t>
            </a:r>
            <a:r>
              <a:rPr lang="en" sz="4400" i="1" dirty="0" smtClean="0">
                <a:latin typeface="Droid Serif"/>
                <a:ea typeface="Droid Serif"/>
                <a:cs typeface="Droid Serif"/>
                <a:sym typeface="Droid Serif"/>
              </a:rPr>
              <a:t>-</a:t>
            </a:r>
            <a:r>
              <a:rPr lang="en" sz="4400" dirty="0" smtClean="0">
                <a:latin typeface="Droid Serif"/>
                <a:ea typeface="Droid Serif"/>
                <a:cs typeface="Droid Serif"/>
                <a:sym typeface="Droid Serif"/>
              </a:rPr>
              <a:t>sorting activity</a:t>
            </a:r>
            <a:endParaRPr lang="en-US" sz="4400" dirty="0"/>
          </a:p>
        </p:txBody>
      </p:sp>
    </p:spTree>
    <p:extLst>
      <p:ext uri="{BB962C8B-B14F-4D97-AF65-F5344CB8AC3E}">
        <p14:creationId xmlns:p14="http://schemas.microsoft.com/office/powerpoint/2010/main" val="3103974916"/>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t="58525"/>
          <a:stretch>
            <a:fillRect/>
          </a:stretch>
        </p:blipFill>
        <p:spPr bwMode="auto">
          <a:xfrm>
            <a:off x="842963" y="457200"/>
            <a:ext cx="731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p:cNvPicPr>
            <a:picLocks noChangeAspect="1"/>
          </p:cNvPicPr>
          <p:nvPr/>
        </p:nvPicPr>
        <p:blipFill>
          <a:blip r:embed="rId3"/>
          <a:srcRect/>
          <a:stretch>
            <a:fillRect/>
          </a:stretch>
        </p:blipFill>
        <p:spPr bwMode="auto">
          <a:xfrm>
            <a:off x="1878013" y="2209800"/>
            <a:ext cx="5181600" cy="428625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a:off x="5901267" y="1975556"/>
            <a:ext cx="0" cy="4752622"/>
          </a:xfrm>
          <a:prstGeom prst="line">
            <a:avLst/>
          </a:prstGeom>
          <a:solidFill>
            <a:schemeClr val="accent1"/>
          </a:solidFill>
          <a:ln w="9525" cap="flat" cmpd="sng" algn="ctr">
            <a:solidFill>
              <a:srgbClr val="120DFB"/>
            </a:solidFill>
            <a:prstDash val="solid"/>
            <a:round/>
            <a:headEnd type="none" w="med" len="med"/>
            <a:tailEnd type="none" w="med" len="med"/>
          </a:ln>
          <a:effectLst/>
        </p:spPr>
      </p:cxnSp>
      <p:cxnSp>
        <p:nvCxnSpPr>
          <p:cNvPr id="9" name="Straight Connector 8"/>
          <p:cNvCxnSpPr/>
          <p:nvPr/>
        </p:nvCxnSpPr>
        <p:spPr bwMode="auto">
          <a:xfrm>
            <a:off x="3079044" y="1975556"/>
            <a:ext cx="0" cy="4752622"/>
          </a:xfrm>
          <a:prstGeom prst="line">
            <a:avLst/>
          </a:prstGeom>
          <a:solidFill>
            <a:schemeClr val="accent1"/>
          </a:solidFill>
          <a:ln w="9525" cap="flat" cmpd="sng" algn="ctr">
            <a:solidFill>
              <a:srgbClr val="120DFB"/>
            </a:solidFill>
            <a:prstDash val="solid"/>
            <a:round/>
            <a:headEnd type="none" w="med" len="med"/>
            <a:tailEnd type="none" w="med" len="med"/>
          </a:ln>
          <a:effectLst/>
        </p:spPr>
      </p:cxnSp>
    </p:spTree>
    <p:extLst>
      <p:ext uri="{BB962C8B-B14F-4D97-AF65-F5344CB8AC3E}">
        <p14:creationId xmlns:p14="http://schemas.microsoft.com/office/powerpoint/2010/main" val="540056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787400"/>
            <a:ext cx="72263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690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762000"/>
            <a:ext cx="72263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up 16"/>
          <p:cNvGrpSpPr>
            <a:grpSpLocks/>
          </p:cNvGrpSpPr>
          <p:nvPr/>
        </p:nvGrpSpPr>
        <p:grpSpPr bwMode="auto">
          <a:xfrm rot="4422920">
            <a:off x="4715669" y="1386682"/>
            <a:ext cx="2571750" cy="3255962"/>
            <a:chOff x="762000" y="1361905"/>
            <a:chExt cx="2572785" cy="3257210"/>
          </a:xfrm>
        </p:grpSpPr>
        <p:cxnSp>
          <p:nvCxnSpPr>
            <p:cNvPr id="14" name="Straight Connector 13"/>
            <p:cNvCxnSpPr/>
            <p:nvPr/>
          </p:nvCxnSpPr>
          <p:spPr>
            <a:xfrm flipH="1">
              <a:off x="759799" y="1373952"/>
              <a:ext cx="990999" cy="31238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759400" y="4465728"/>
              <a:ext cx="1651664" cy="1524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2411310" y="1373944"/>
              <a:ext cx="921121" cy="32476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1763856" y="1359259"/>
              <a:ext cx="1570670" cy="95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55300" name="Group 21"/>
          <p:cNvGrpSpPr>
            <a:grpSpLocks/>
          </p:cNvGrpSpPr>
          <p:nvPr/>
        </p:nvGrpSpPr>
        <p:grpSpPr bwMode="auto">
          <a:xfrm>
            <a:off x="1039813" y="1128713"/>
            <a:ext cx="2573337" cy="3257550"/>
            <a:chOff x="762000" y="1361905"/>
            <a:chExt cx="2572785" cy="3257210"/>
          </a:xfrm>
        </p:grpSpPr>
        <p:cxnSp>
          <p:nvCxnSpPr>
            <p:cNvPr id="27" name="Straight Connector 26"/>
            <p:cNvCxnSpPr/>
            <p:nvPr/>
          </p:nvCxnSpPr>
          <p:spPr>
            <a:xfrm flipH="1">
              <a:off x="762000" y="1371429"/>
              <a:ext cx="990388" cy="31238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2000" y="4466731"/>
              <a:ext cx="1652233" cy="1523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414233" y="1371429"/>
              <a:ext cx="920552" cy="32476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1763497" y="1361905"/>
              <a:ext cx="1571288" cy="952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0390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4629150" y="990600"/>
            <a:ext cx="3384550" cy="5715000"/>
            <a:chOff x="3004" y="480"/>
            <a:chExt cx="2132" cy="3600"/>
          </a:xfrm>
        </p:grpSpPr>
        <p:sp>
          <p:nvSpPr>
            <p:cNvPr id="40091" name="Line 3"/>
            <p:cNvSpPr>
              <a:spLocks noChangeShapeType="1"/>
            </p:cNvSpPr>
            <p:nvPr/>
          </p:nvSpPr>
          <p:spPr bwMode="auto">
            <a:xfrm>
              <a:off x="300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2" name="Line 4"/>
            <p:cNvSpPr>
              <a:spLocks noChangeShapeType="1"/>
            </p:cNvSpPr>
            <p:nvPr/>
          </p:nvSpPr>
          <p:spPr bwMode="auto">
            <a:xfrm>
              <a:off x="305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3" name="Line 5"/>
            <p:cNvSpPr>
              <a:spLocks noChangeShapeType="1"/>
            </p:cNvSpPr>
            <p:nvPr/>
          </p:nvSpPr>
          <p:spPr bwMode="auto">
            <a:xfrm>
              <a:off x="309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4" name="Line 6"/>
            <p:cNvSpPr>
              <a:spLocks noChangeShapeType="1"/>
            </p:cNvSpPr>
            <p:nvPr/>
          </p:nvSpPr>
          <p:spPr bwMode="auto">
            <a:xfrm>
              <a:off x="314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5" name="Line 7"/>
            <p:cNvSpPr>
              <a:spLocks noChangeShapeType="1"/>
            </p:cNvSpPr>
            <p:nvPr/>
          </p:nvSpPr>
          <p:spPr bwMode="auto">
            <a:xfrm>
              <a:off x="318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6" name="Line 8"/>
            <p:cNvSpPr>
              <a:spLocks noChangeShapeType="1"/>
            </p:cNvSpPr>
            <p:nvPr/>
          </p:nvSpPr>
          <p:spPr bwMode="auto">
            <a:xfrm>
              <a:off x="32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7" name="Line 9"/>
            <p:cNvSpPr>
              <a:spLocks noChangeShapeType="1"/>
            </p:cNvSpPr>
            <p:nvPr/>
          </p:nvSpPr>
          <p:spPr bwMode="auto">
            <a:xfrm>
              <a:off x="3283"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8" name="Line 10"/>
            <p:cNvSpPr>
              <a:spLocks noChangeShapeType="1"/>
            </p:cNvSpPr>
            <p:nvPr/>
          </p:nvSpPr>
          <p:spPr bwMode="auto">
            <a:xfrm>
              <a:off x="333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9" name="Line 11"/>
            <p:cNvSpPr>
              <a:spLocks noChangeShapeType="1"/>
            </p:cNvSpPr>
            <p:nvPr/>
          </p:nvSpPr>
          <p:spPr bwMode="auto">
            <a:xfrm>
              <a:off x="337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0" name="Line 12"/>
            <p:cNvSpPr>
              <a:spLocks noChangeShapeType="1"/>
            </p:cNvSpPr>
            <p:nvPr/>
          </p:nvSpPr>
          <p:spPr bwMode="auto">
            <a:xfrm>
              <a:off x="342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1" name="Line 13"/>
            <p:cNvSpPr>
              <a:spLocks noChangeShapeType="1"/>
            </p:cNvSpPr>
            <p:nvPr/>
          </p:nvSpPr>
          <p:spPr bwMode="auto">
            <a:xfrm>
              <a:off x="346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2" name="Line 14"/>
            <p:cNvSpPr>
              <a:spLocks noChangeShapeType="1"/>
            </p:cNvSpPr>
            <p:nvPr/>
          </p:nvSpPr>
          <p:spPr bwMode="auto">
            <a:xfrm>
              <a:off x="351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3" name="Line 15"/>
            <p:cNvSpPr>
              <a:spLocks noChangeShapeType="1"/>
            </p:cNvSpPr>
            <p:nvPr/>
          </p:nvSpPr>
          <p:spPr bwMode="auto">
            <a:xfrm>
              <a:off x="356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4" name="Line 16"/>
            <p:cNvSpPr>
              <a:spLocks noChangeShapeType="1"/>
            </p:cNvSpPr>
            <p:nvPr/>
          </p:nvSpPr>
          <p:spPr bwMode="auto">
            <a:xfrm>
              <a:off x="360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5" name="Line 17"/>
            <p:cNvSpPr>
              <a:spLocks noChangeShapeType="1"/>
            </p:cNvSpPr>
            <p:nvPr/>
          </p:nvSpPr>
          <p:spPr bwMode="auto">
            <a:xfrm>
              <a:off x="365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6" name="Line 18"/>
            <p:cNvSpPr>
              <a:spLocks noChangeShapeType="1"/>
            </p:cNvSpPr>
            <p:nvPr/>
          </p:nvSpPr>
          <p:spPr bwMode="auto">
            <a:xfrm>
              <a:off x="36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7" name="Line 19"/>
            <p:cNvSpPr>
              <a:spLocks noChangeShapeType="1"/>
            </p:cNvSpPr>
            <p:nvPr/>
          </p:nvSpPr>
          <p:spPr bwMode="auto">
            <a:xfrm>
              <a:off x="374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8" name="Line 20"/>
            <p:cNvSpPr>
              <a:spLocks noChangeShapeType="1"/>
            </p:cNvSpPr>
            <p:nvPr/>
          </p:nvSpPr>
          <p:spPr bwMode="auto">
            <a:xfrm>
              <a:off x="379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9" name="Line 21"/>
            <p:cNvSpPr>
              <a:spLocks noChangeShapeType="1"/>
            </p:cNvSpPr>
            <p:nvPr/>
          </p:nvSpPr>
          <p:spPr bwMode="auto">
            <a:xfrm>
              <a:off x="383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0" name="Line 22"/>
            <p:cNvSpPr>
              <a:spLocks noChangeShapeType="1"/>
            </p:cNvSpPr>
            <p:nvPr/>
          </p:nvSpPr>
          <p:spPr bwMode="auto">
            <a:xfrm>
              <a:off x="388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1" name="Line 23"/>
            <p:cNvSpPr>
              <a:spLocks noChangeShapeType="1"/>
            </p:cNvSpPr>
            <p:nvPr/>
          </p:nvSpPr>
          <p:spPr bwMode="auto">
            <a:xfrm>
              <a:off x="393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2" name="Line 24"/>
            <p:cNvSpPr>
              <a:spLocks noChangeShapeType="1"/>
            </p:cNvSpPr>
            <p:nvPr/>
          </p:nvSpPr>
          <p:spPr bwMode="auto">
            <a:xfrm>
              <a:off x="397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3" name="Line 25"/>
            <p:cNvSpPr>
              <a:spLocks noChangeShapeType="1"/>
            </p:cNvSpPr>
            <p:nvPr/>
          </p:nvSpPr>
          <p:spPr bwMode="auto">
            <a:xfrm>
              <a:off x="402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4" name="Line 26"/>
            <p:cNvSpPr>
              <a:spLocks noChangeShapeType="1"/>
            </p:cNvSpPr>
            <p:nvPr/>
          </p:nvSpPr>
          <p:spPr bwMode="auto">
            <a:xfrm>
              <a:off x="407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5" name="Line 27"/>
            <p:cNvSpPr>
              <a:spLocks noChangeShapeType="1"/>
            </p:cNvSpPr>
            <p:nvPr/>
          </p:nvSpPr>
          <p:spPr bwMode="auto">
            <a:xfrm>
              <a:off x="411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6" name="Line 28"/>
            <p:cNvSpPr>
              <a:spLocks noChangeShapeType="1"/>
            </p:cNvSpPr>
            <p:nvPr/>
          </p:nvSpPr>
          <p:spPr bwMode="auto">
            <a:xfrm>
              <a:off x="416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7" name="Line 29"/>
            <p:cNvSpPr>
              <a:spLocks noChangeShapeType="1"/>
            </p:cNvSpPr>
            <p:nvPr/>
          </p:nvSpPr>
          <p:spPr bwMode="auto">
            <a:xfrm>
              <a:off x="420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8" name="Line 30"/>
            <p:cNvSpPr>
              <a:spLocks noChangeShapeType="1"/>
            </p:cNvSpPr>
            <p:nvPr/>
          </p:nvSpPr>
          <p:spPr bwMode="auto">
            <a:xfrm>
              <a:off x="425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9" name="Line 31"/>
            <p:cNvSpPr>
              <a:spLocks noChangeShapeType="1"/>
            </p:cNvSpPr>
            <p:nvPr/>
          </p:nvSpPr>
          <p:spPr bwMode="auto">
            <a:xfrm>
              <a:off x="430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0" name="Line 32"/>
            <p:cNvSpPr>
              <a:spLocks noChangeShapeType="1"/>
            </p:cNvSpPr>
            <p:nvPr/>
          </p:nvSpPr>
          <p:spPr bwMode="auto">
            <a:xfrm>
              <a:off x="434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1" name="Line 33"/>
            <p:cNvSpPr>
              <a:spLocks noChangeShapeType="1"/>
            </p:cNvSpPr>
            <p:nvPr/>
          </p:nvSpPr>
          <p:spPr bwMode="auto">
            <a:xfrm>
              <a:off x="439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2" name="Line 34"/>
            <p:cNvSpPr>
              <a:spLocks noChangeShapeType="1"/>
            </p:cNvSpPr>
            <p:nvPr/>
          </p:nvSpPr>
          <p:spPr bwMode="auto">
            <a:xfrm>
              <a:off x="444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3" name="Line 35"/>
            <p:cNvSpPr>
              <a:spLocks noChangeShapeType="1"/>
            </p:cNvSpPr>
            <p:nvPr/>
          </p:nvSpPr>
          <p:spPr bwMode="auto">
            <a:xfrm>
              <a:off x="448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4" name="Line 36"/>
            <p:cNvSpPr>
              <a:spLocks noChangeShapeType="1"/>
            </p:cNvSpPr>
            <p:nvPr/>
          </p:nvSpPr>
          <p:spPr bwMode="auto">
            <a:xfrm>
              <a:off x="453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5" name="Line 37"/>
            <p:cNvSpPr>
              <a:spLocks noChangeShapeType="1"/>
            </p:cNvSpPr>
            <p:nvPr/>
          </p:nvSpPr>
          <p:spPr bwMode="auto">
            <a:xfrm>
              <a:off x="45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6" name="Line 38"/>
            <p:cNvSpPr>
              <a:spLocks noChangeShapeType="1"/>
            </p:cNvSpPr>
            <p:nvPr/>
          </p:nvSpPr>
          <p:spPr bwMode="auto">
            <a:xfrm>
              <a:off x="462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7" name="Line 39"/>
            <p:cNvSpPr>
              <a:spLocks noChangeShapeType="1"/>
            </p:cNvSpPr>
            <p:nvPr/>
          </p:nvSpPr>
          <p:spPr bwMode="auto">
            <a:xfrm>
              <a:off x="467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8" name="Line 40"/>
            <p:cNvSpPr>
              <a:spLocks noChangeShapeType="1"/>
            </p:cNvSpPr>
            <p:nvPr/>
          </p:nvSpPr>
          <p:spPr bwMode="auto">
            <a:xfrm>
              <a:off x="47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9" name="Line 41"/>
            <p:cNvSpPr>
              <a:spLocks noChangeShapeType="1"/>
            </p:cNvSpPr>
            <p:nvPr/>
          </p:nvSpPr>
          <p:spPr bwMode="auto">
            <a:xfrm>
              <a:off x="476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0" name="Line 42"/>
            <p:cNvSpPr>
              <a:spLocks noChangeShapeType="1"/>
            </p:cNvSpPr>
            <p:nvPr/>
          </p:nvSpPr>
          <p:spPr bwMode="auto">
            <a:xfrm>
              <a:off x="481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1" name="Line 43"/>
            <p:cNvSpPr>
              <a:spLocks noChangeShapeType="1"/>
            </p:cNvSpPr>
            <p:nvPr/>
          </p:nvSpPr>
          <p:spPr bwMode="auto">
            <a:xfrm>
              <a:off x="485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2" name="Line 44"/>
            <p:cNvSpPr>
              <a:spLocks noChangeShapeType="1"/>
            </p:cNvSpPr>
            <p:nvPr/>
          </p:nvSpPr>
          <p:spPr bwMode="auto">
            <a:xfrm>
              <a:off x="490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3" name="Line 45"/>
            <p:cNvSpPr>
              <a:spLocks noChangeShapeType="1"/>
            </p:cNvSpPr>
            <p:nvPr/>
          </p:nvSpPr>
          <p:spPr bwMode="auto">
            <a:xfrm>
              <a:off x="495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4" name="Line 46"/>
            <p:cNvSpPr>
              <a:spLocks noChangeShapeType="1"/>
            </p:cNvSpPr>
            <p:nvPr/>
          </p:nvSpPr>
          <p:spPr bwMode="auto">
            <a:xfrm>
              <a:off x="49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5" name="Line 47"/>
            <p:cNvSpPr>
              <a:spLocks noChangeShapeType="1"/>
            </p:cNvSpPr>
            <p:nvPr/>
          </p:nvSpPr>
          <p:spPr bwMode="auto">
            <a:xfrm>
              <a:off x="504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6" name="Line 48"/>
            <p:cNvSpPr>
              <a:spLocks noChangeShapeType="1"/>
            </p:cNvSpPr>
            <p:nvPr/>
          </p:nvSpPr>
          <p:spPr bwMode="auto">
            <a:xfrm>
              <a:off x="509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7" name="Line 49"/>
            <p:cNvSpPr>
              <a:spLocks noChangeShapeType="1"/>
            </p:cNvSpPr>
            <p:nvPr/>
          </p:nvSpPr>
          <p:spPr bwMode="auto">
            <a:xfrm>
              <a:off x="51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grpSp>
        <p:nvGrpSpPr>
          <p:cNvPr id="39939" name="Group 50"/>
          <p:cNvGrpSpPr>
            <a:grpSpLocks/>
          </p:cNvGrpSpPr>
          <p:nvPr/>
        </p:nvGrpSpPr>
        <p:grpSpPr bwMode="auto">
          <a:xfrm>
            <a:off x="990600" y="685800"/>
            <a:ext cx="3530600" cy="5715000"/>
            <a:chOff x="712" y="288"/>
            <a:chExt cx="2224" cy="3600"/>
          </a:xfrm>
        </p:grpSpPr>
        <p:sp>
          <p:nvSpPr>
            <p:cNvPr id="40042" name="Line 51"/>
            <p:cNvSpPr>
              <a:spLocks noChangeShapeType="1"/>
            </p:cNvSpPr>
            <p:nvPr/>
          </p:nvSpPr>
          <p:spPr bwMode="auto">
            <a:xfrm>
              <a:off x="71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3" name="Line 52"/>
            <p:cNvSpPr>
              <a:spLocks noChangeShapeType="1"/>
            </p:cNvSpPr>
            <p:nvPr/>
          </p:nvSpPr>
          <p:spPr bwMode="auto">
            <a:xfrm>
              <a:off x="75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4" name="Line 53"/>
            <p:cNvSpPr>
              <a:spLocks noChangeShapeType="1"/>
            </p:cNvSpPr>
            <p:nvPr/>
          </p:nvSpPr>
          <p:spPr bwMode="auto">
            <a:xfrm>
              <a:off x="8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5" name="Line 54"/>
            <p:cNvSpPr>
              <a:spLocks noChangeShapeType="1"/>
            </p:cNvSpPr>
            <p:nvPr/>
          </p:nvSpPr>
          <p:spPr bwMode="auto">
            <a:xfrm>
              <a:off x="84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6" name="Line 55"/>
            <p:cNvSpPr>
              <a:spLocks noChangeShapeType="1"/>
            </p:cNvSpPr>
            <p:nvPr/>
          </p:nvSpPr>
          <p:spPr bwMode="auto">
            <a:xfrm>
              <a:off x="8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7" name="Line 56"/>
            <p:cNvSpPr>
              <a:spLocks noChangeShapeType="1"/>
            </p:cNvSpPr>
            <p:nvPr/>
          </p:nvSpPr>
          <p:spPr bwMode="auto">
            <a:xfrm>
              <a:off x="94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8" name="Line 57"/>
            <p:cNvSpPr>
              <a:spLocks noChangeShapeType="1"/>
            </p:cNvSpPr>
            <p:nvPr/>
          </p:nvSpPr>
          <p:spPr bwMode="auto">
            <a:xfrm>
              <a:off x="99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9" name="Line 58"/>
            <p:cNvSpPr>
              <a:spLocks noChangeShapeType="1"/>
            </p:cNvSpPr>
            <p:nvPr/>
          </p:nvSpPr>
          <p:spPr bwMode="auto">
            <a:xfrm>
              <a:off x="103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0" name="Line 59"/>
            <p:cNvSpPr>
              <a:spLocks noChangeShapeType="1"/>
            </p:cNvSpPr>
            <p:nvPr/>
          </p:nvSpPr>
          <p:spPr bwMode="auto">
            <a:xfrm>
              <a:off x="108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1" name="Line 60"/>
            <p:cNvSpPr>
              <a:spLocks noChangeShapeType="1"/>
            </p:cNvSpPr>
            <p:nvPr/>
          </p:nvSpPr>
          <p:spPr bwMode="auto">
            <a:xfrm>
              <a:off x="112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2" name="Line 61"/>
            <p:cNvSpPr>
              <a:spLocks noChangeShapeType="1"/>
            </p:cNvSpPr>
            <p:nvPr/>
          </p:nvSpPr>
          <p:spPr bwMode="auto">
            <a:xfrm>
              <a:off x="11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3" name="Line 62"/>
            <p:cNvSpPr>
              <a:spLocks noChangeShapeType="1"/>
            </p:cNvSpPr>
            <p:nvPr/>
          </p:nvSpPr>
          <p:spPr bwMode="auto">
            <a:xfrm>
              <a:off x="122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4" name="Line 63"/>
            <p:cNvSpPr>
              <a:spLocks noChangeShapeType="1"/>
            </p:cNvSpPr>
            <p:nvPr/>
          </p:nvSpPr>
          <p:spPr bwMode="auto">
            <a:xfrm>
              <a:off x="126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5" name="Line 64"/>
            <p:cNvSpPr>
              <a:spLocks noChangeShapeType="1"/>
            </p:cNvSpPr>
            <p:nvPr/>
          </p:nvSpPr>
          <p:spPr bwMode="auto">
            <a:xfrm>
              <a:off x="131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6" name="Line 65"/>
            <p:cNvSpPr>
              <a:spLocks noChangeShapeType="1"/>
            </p:cNvSpPr>
            <p:nvPr/>
          </p:nvSpPr>
          <p:spPr bwMode="auto">
            <a:xfrm>
              <a:off x="136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7" name="Line 66"/>
            <p:cNvSpPr>
              <a:spLocks noChangeShapeType="1"/>
            </p:cNvSpPr>
            <p:nvPr/>
          </p:nvSpPr>
          <p:spPr bwMode="auto">
            <a:xfrm>
              <a:off x="140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8" name="Line 67"/>
            <p:cNvSpPr>
              <a:spLocks noChangeShapeType="1"/>
            </p:cNvSpPr>
            <p:nvPr/>
          </p:nvSpPr>
          <p:spPr bwMode="auto">
            <a:xfrm>
              <a:off x="145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9" name="Line 68"/>
            <p:cNvSpPr>
              <a:spLocks noChangeShapeType="1"/>
            </p:cNvSpPr>
            <p:nvPr/>
          </p:nvSpPr>
          <p:spPr bwMode="auto">
            <a:xfrm>
              <a:off x="149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0" name="Line 69"/>
            <p:cNvSpPr>
              <a:spLocks noChangeShapeType="1"/>
            </p:cNvSpPr>
            <p:nvPr/>
          </p:nvSpPr>
          <p:spPr bwMode="auto">
            <a:xfrm>
              <a:off x="154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1" name="Line 70"/>
            <p:cNvSpPr>
              <a:spLocks noChangeShapeType="1"/>
            </p:cNvSpPr>
            <p:nvPr/>
          </p:nvSpPr>
          <p:spPr bwMode="auto">
            <a:xfrm>
              <a:off x="159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2" name="Line 71"/>
            <p:cNvSpPr>
              <a:spLocks noChangeShapeType="1"/>
            </p:cNvSpPr>
            <p:nvPr/>
          </p:nvSpPr>
          <p:spPr bwMode="auto">
            <a:xfrm>
              <a:off x="164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3" name="Line 72"/>
            <p:cNvSpPr>
              <a:spLocks noChangeShapeType="1"/>
            </p:cNvSpPr>
            <p:nvPr/>
          </p:nvSpPr>
          <p:spPr bwMode="auto">
            <a:xfrm>
              <a:off x="168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4" name="Line 73"/>
            <p:cNvSpPr>
              <a:spLocks noChangeShapeType="1"/>
            </p:cNvSpPr>
            <p:nvPr/>
          </p:nvSpPr>
          <p:spPr bwMode="auto">
            <a:xfrm>
              <a:off x="173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5" name="Line 74"/>
            <p:cNvSpPr>
              <a:spLocks noChangeShapeType="1"/>
            </p:cNvSpPr>
            <p:nvPr/>
          </p:nvSpPr>
          <p:spPr bwMode="auto">
            <a:xfrm>
              <a:off x="177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6" name="Line 75"/>
            <p:cNvSpPr>
              <a:spLocks noChangeShapeType="1"/>
            </p:cNvSpPr>
            <p:nvPr/>
          </p:nvSpPr>
          <p:spPr bwMode="auto">
            <a:xfrm>
              <a:off x="182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7" name="Line 76"/>
            <p:cNvSpPr>
              <a:spLocks noChangeShapeType="1"/>
            </p:cNvSpPr>
            <p:nvPr/>
          </p:nvSpPr>
          <p:spPr bwMode="auto">
            <a:xfrm>
              <a:off x="186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8" name="Line 77"/>
            <p:cNvSpPr>
              <a:spLocks noChangeShapeType="1"/>
            </p:cNvSpPr>
            <p:nvPr/>
          </p:nvSpPr>
          <p:spPr bwMode="auto">
            <a:xfrm>
              <a:off x="191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9" name="Line 78"/>
            <p:cNvSpPr>
              <a:spLocks noChangeShapeType="1"/>
            </p:cNvSpPr>
            <p:nvPr/>
          </p:nvSpPr>
          <p:spPr bwMode="auto">
            <a:xfrm>
              <a:off x="196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0" name="Line 79"/>
            <p:cNvSpPr>
              <a:spLocks noChangeShapeType="1"/>
            </p:cNvSpPr>
            <p:nvPr/>
          </p:nvSpPr>
          <p:spPr bwMode="auto">
            <a:xfrm>
              <a:off x="200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1" name="Line 80"/>
            <p:cNvSpPr>
              <a:spLocks noChangeShapeType="1"/>
            </p:cNvSpPr>
            <p:nvPr/>
          </p:nvSpPr>
          <p:spPr bwMode="auto">
            <a:xfrm>
              <a:off x="205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2" name="Line 81"/>
            <p:cNvSpPr>
              <a:spLocks noChangeShapeType="1"/>
            </p:cNvSpPr>
            <p:nvPr/>
          </p:nvSpPr>
          <p:spPr bwMode="auto">
            <a:xfrm>
              <a:off x="210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3" name="Line 82"/>
            <p:cNvSpPr>
              <a:spLocks noChangeShapeType="1"/>
            </p:cNvSpPr>
            <p:nvPr/>
          </p:nvSpPr>
          <p:spPr bwMode="auto">
            <a:xfrm>
              <a:off x="214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4" name="Line 83"/>
            <p:cNvSpPr>
              <a:spLocks noChangeShapeType="1"/>
            </p:cNvSpPr>
            <p:nvPr/>
          </p:nvSpPr>
          <p:spPr bwMode="auto">
            <a:xfrm>
              <a:off x="21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5" name="Line 84"/>
            <p:cNvSpPr>
              <a:spLocks noChangeShapeType="1"/>
            </p:cNvSpPr>
            <p:nvPr/>
          </p:nvSpPr>
          <p:spPr bwMode="auto">
            <a:xfrm>
              <a:off x="224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6" name="Line 85"/>
            <p:cNvSpPr>
              <a:spLocks noChangeShapeType="1"/>
            </p:cNvSpPr>
            <p:nvPr/>
          </p:nvSpPr>
          <p:spPr bwMode="auto">
            <a:xfrm>
              <a:off x="228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7" name="Line 86"/>
            <p:cNvSpPr>
              <a:spLocks noChangeShapeType="1"/>
            </p:cNvSpPr>
            <p:nvPr/>
          </p:nvSpPr>
          <p:spPr bwMode="auto">
            <a:xfrm>
              <a:off x="233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8" name="Line 87"/>
            <p:cNvSpPr>
              <a:spLocks noChangeShapeType="1"/>
            </p:cNvSpPr>
            <p:nvPr/>
          </p:nvSpPr>
          <p:spPr bwMode="auto">
            <a:xfrm>
              <a:off x="238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9" name="Line 88"/>
            <p:cNvSpPr>
              <a:spLocks noChangeShapeType="1"/>
            </p:cNvSpPr>
            <p:nvPr/>
          </p:nvSpPr>
          <p:spPr bwMode="auto">
            <a:xfrm>
              <a:off x="242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0" name="Line 89"/>
            <p:cNvSpPr>
              <a:spLocks noChangeShapeType="1"/>
            </p:cNvSpPr>
            <p:nvPr/>
          </p:nvSpPr>
          <p:spPr bwMode="auto">
            <a:xfrm>
              <a:off x="247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1" name="Line 90"/>
            <p:cNvSpPr>
              <a:spLocks noChangeShapeType="1"/>
            </p:cNvSpPr>
            <p:nvPr/>
          </p:nvSpPr>
          <p:spPr bwMode="auto">
            <a:xfrm>
              <a:off x="251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2" name="Line 91"/>
            <p:cNvSpPr>
              <a:spLocks noChangeShapeType="1"/>
            </p:cNvSpPr>
            <p:nvPr/>
          </p:nvSpPr>
          <p:spPr bwMode="auto">
            <a:xfrm>
              <a:off x="256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3" name="Line 92"/>
            <p:cNvSpPr>
              <a:spLocks noChangeShapeType="1"/>
            </p:cNvSpPr>
            <p:nvPr/>
          </p:nvSpPr>
          <p:spPr bwMode="auto">
            <a:xfrm>
              <a:off x="261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4" name="Line 93"/>
            <p:cNvSpPr>
              <a:spLocks noChangeShapeType="1"/>
            </p:cNvSpPr>
            <p:nvPr/>
          </p:nvSpPr>
          <p:spPr bwMode="auto">
            <a:xfrm>
              <a:off x="265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5" name="Line 94"/>
            <p:cNvSpPr>
              <a:spLocks noChangeShapeType="1"/>
            </p:cNvSpPr>
            <p:nvPr/>
          </p:nvSpPr>
          <p:spPr bwMode="auto">
            <a:xfrm>
              <a:off x="27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6" name="Line 95"/>
            <p:cNvSpPr>
              <a:spLocks noChangeShapeType="1"/>
            </p:cNvSpPr>
            <p:nvPr/>
          </p:nvSpPr>
          <p:spPr bwMode="auto">
            <a:xfrm>
              <a:off x="275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7" name="Line 96"/>
            <p:cNvSpPr>
              <a:spLocks noChangeShapeType="1"/>
            </p:cNvSpPr>
            <p:nvPr/>
          </p:nvSpPr>
          <p:spPr bwMode="auto">
            <a:xfrm>
              <a:off x="279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8" name="Line 97"/>
            <p:cNvSpPr>
              <a:spLocks noChangeShapeType="1"/>
            </p:cNvSpPr>
            <p:nvPr/>
          </p:nvSpPr>
          <p:spPr bwMode="auto">
            <a:xfrm>
              <a:off x="284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9" name="Line 98"/>
            <p:cNvSpPr>
              <a:spLocks noChangeShapeType="1"/>
            </p:cNvSpPr>
            <p:nvPr/>
          </p:nvSpPr>
          <p:spPr bwMode="auto">
            <a:xfrm>
              <a:off x="288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0" name="Line 99"/>
            <p:cNvSpPr>
              <a:spLocks noChangeShapeType="1"/>
            </p:cNvSpPr>
            <p:nvPr/>
          </p:nvSpPr>
          <p:spPr bwMode="auto">
            <a:xfrm>
              <a:off x="293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39940" name="AutoShape 100"/>
          <p:cNvSpPr>
            <a:spLocks noChangeArrowheads="1"/>
          </p:cNvSpPr>
          <p:nvPr/>
        </p:nvSpPr>
        <p:spPr bwMode="auto">
          <a:xfrm>
            <a:off x="1500188" y="1760538"/>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41" name="AutoShape 101"/>
          <p:cNvSpPr>
            <a:spLocks noChangeArrowheads="1"/>
          </p:cNvSpPr>
          <p:nvPr/>
        </p:nvSpPr>
        <p:spPr bwMode="auto">
          <a:xfrm>
            <a:off x="3622675" y="1776413"/>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nvGrpSpPr>
          <p:cNvPr id="39942" name="Group 102"/>
          <p:cNvGrpSpPr>
            <a:grpSpLocks/>
          </p:cNvGrpSpPr>
          <p:nvPr/>
        </p:nvGrpSpPr>
        <p:grpSpPr bwMode="auto">
          <a:xfrm>
            <a:off x="1025525" y="990600"/>
            <a:ext cx="3530600" cy="5715000"/>
            <a:chOff x="734" y="480"/>
            <a:chExt cx="2224" cy="3600"/>
          </a:xfrm>
        </p:grpSpPr>
        <p:sp>
          <p:nvSpPr>
            <p:cNvPr id="39993" name="Line 103"/>
            <p:cNvSpPr>
              <a:spLocks noChangeShapeType="1"/>
            </p:cNvSpPr>
            <p:nvPr/>
          </p:nvSpPr>
          <p:spPr bwMode="auto">
            <a:xfrm>
              <a:off x="73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4" name="Line 104"/>
            <p:cNvSpPr>
              <a:spLocks noChangeShapeType="1"/>
            </p:cNvSpPr>
            <p:nvPr/>
          </p:nvSpPr>
          <p:spPr bwMode="auto">
            <a:xfrm>
              <a:off x="7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5" name="Line 105"/>
            <p:cNvSpPr>
              <a:spLocks noChangeShapeType="1"/>
            </p:cNvSpPr>
            <p:nvPr/>
          </p:nvSpPr>
          <p:spPr bwMode="auto">
            <a:xfrm>
              <a:off x="82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6" name="Line 106"/>
            <p:cNvSpPr>
              <a:spLocks noChangeShapeType="1"/>
            </p:cNvSpPr>
            <p:nvPr/>
          </p:nvSpPr>
          <p:spPr bwMode="auto">
            <a:xfrm>
              <a:off x="87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7" name="Line 107"/>
            <p:cNvSpPr>
              <a:spLocks noChangeShapeType="1"/>
            </p:cNvSpPr>
            <p:nvPr/>
          </p:nvSpPr>
          <p:spPr bwMode="auto">
            <a:xfrm>
              <a:off x="9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8" name="Line 108"/>
            <p:cNvSpPr>
              <a:spLocks noChangeShapeType="1"/>
            </p:cNvSpPr>
            <p:nvPr/>
          </p:nvSpPr>
          <p:spPr bwMode="auto">
            <a:xfrm>
              <a:off x="96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9" name="Line 109"/>
            <p:cNvSpPr>
              <a:spLocks noChangeShapeType="1"/>
            </p:cNvSpPr>
            <p:nvPr/>
          </p:nvSpPr>
          <p:spPr bwMode="auto">
            <a:xfrm>
              <a:off x="101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0" name="Line 110"/>
            <p:cNvSpPr>
              <a:spLocks noChangeShapeType="1"/>
            </p:cNvSpPr>
            <p:nvPr/>
          </p:nvSpPr>
          <p:spPr bwMode="auto">
            <a:xfrm>
              <a:off x="105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1" name="Line 111"/>
            <p:cNvSpPr>
              <a:spLocks noChangeShapeType="1"/>
            </p:cNvSpPr>
            <p:nvPr/>
          </p:nvSpPr>
          <p:spPr bwMode="auto">
            <a:xfrm>
              <a:off x="110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2" name="Line 112"/>
            <p:cNvSpPr>
              <a:spLocks noChangeShapeType="1"/>
            </p:cNvSpPr>
            <p:nvPr/>
          </p:nvSpPr>
          <p:spPr bwMode="auto">
            <a:xfrm>
              <a:off x="115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3" name="Line 113"/>
            <p:cNvSpPr>
              <a:spLocks noChangeShapeType="1"/>
            </p:cNvSpPr>
            <p:nvPr/>
          </p:nvSpPr>
          <p:spPr bwMode="auto">
            <a:xfrm>
              <a:off x="11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4" name="Line 114"/>
            <p:cNvSpPr>
              <a:spLocks noChangeShapeType="1"/>
            </p:cNvSpPr>
            <p:nvPr/>
          </p:nvSpPr>
          <p:spPr bwMode="auto">
            <a:xfrm>
              <a:off x="124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5" name="Line 115"/>
            <p:cNvSpPr>
              <a:spLocks noChangeShapeType="1"/>
            </p:cNvSpPr>
            <p:nvPr/>
          </p:nvSpPr>
          <p:spPr bwMode="auto">
            <a:xfrm>
              <a:off x="129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6" name="Line 116"/>
            <p:cNvSpPr>
              <a:spLocks noChangeShapeType="1"/>
            </p:cNvSpPr>
            <p:nvPr/>
          </p:nvSpPr>
          <p:spPr bwMode="auto">
            <a:xfrm>
              <a:off x="13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7" name="Line 117"/>
            <p:cNvSpPr>
              <a:spLocks noChangeShapeType="1"/>
            </p:cNvSpPr>
            <p:nvPr/>
          </p:nvSpPr>
          <p:spPr bwMode="auto">
            <a:xfrm>
              <a:off x="138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8" name="Line 118"/>
            <p:cNvSpPr>
              <a:spLocks noChangeShapeType="1"/>
            </p:cNvSpPr>
            <p:nvPr/>
          </p:nvSpPr>
          <p:spPr bwMode="auto">
            <a:xfrm>
              <a:off x="142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9" name="Line 119"/>
            <p:cNvSpPr>
              <a:spLocks noChangeShapeType="1"/>
            </p:cNvSpPr>
            <p:nvPr/>
          </p:nvSpPr>
          <p:spPr bwMode="auto">
            <a:xfrm>
              <a:off x="147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0" name="Line 120"/>
            <p:cNvSpPr>
              <a:spLocks noChangeShapeType="1"/>
            </p:cNvSpPr>
            <p:nvPr/>
          </p:nvSpPr>
          <p:spPr bwMode="auto">
            <a:xfrm>
              <a:off x="152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1" name="Line 121"/>
            <p:cNvSpPr>
              <a:spLocks noChangeShapeType="1"/>
            </p:cNvSpPr>
            <p:nvPr/>
          </p:nvSpPr>
          <p:spPr bwMode="auto">
            <a:xfrm>
              <a:off x="156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2" name="Line 122"/>
            <p:cNvSpPr>
              <a:spLocks noChangeShapeType="1"/>
            </p:cNvSpPr>
            <p:nvPr/>
          </p:nvSpPr>
          <p:spPr bwMode="auto">
            <a:xfrm>
              <a:off x="161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3" name="Line 123"/>
            <p:cNvSpPr>
              <a:spLocks noChangeShapeType="1"/>
            </p:cNvSpPr>
            <p:nvPr/>
          </p:nvSpPr>
          <p:spPr bwMode="auto">
            <a:xfrm>
              <a:off x="166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4" name="Line 124"/>
            <p:cNvSpPr>
              <a:spLocks noChangeShapeType="1"/>
            </p:cNvSpPr>
            <p:nvPr/>
          </p:nvSpPr>
          <p:spPr bwMode="auto">
            <a:xfrm>
              <a:off x="170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5" name="Line 125"/>
            <p:cNvSpPr>
              <a:spLocks noChangeShapeType="1"/>
            </p:cNvSpPr>
            <p:nvPr/>
          </p:nvSpPr>
          <p:spPr bwMode="auto">
            <a:xfrm>
              <a:off x="175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6" name="Line 126"/>
            <p:cNvSpPr>
              <a:spLocks noChangeShapeType="1"/>
            </p:cNvSpPr>
            <p:nvPr/>
          </p:nvSpPr>
          <p:spPr bwMode="auto">
            <a:xfrm>
              <a:off x="180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7" name="Line 127"/>
            <p:cNvSpPr>
              <a:spLocks noChangeShapeType="1"/>
            </p:cNvSpPr>
            <p:nvPr/>
          </p:nvSpPr>
          <p:spPr bwMode="auto">
            <a:xfrm>
              <a:off x="184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8" name="Line 128"/>
            <p:cNvSpPr>
              <a:spLocks noChangeShapeType="1"/>
            </p:cNvSpPr>
            <p:nvPr/>
          </p:nvSpPr>
          <p:spPr bwMode="auto">
            <a:xfrm>
              <a:off x="189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9" name="Line 129"/>
            <p:cNvSpPr>
              <a:spLocks noChangeShapeType="1"/>
            </p:cNvSpPr>
            <p:nvPr/>
          </p:nvSpPr>
          <p:spPr bwMode="auto">
            <a:xfrm>
              <a:off x="193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0" name="Line 130"/>
            <p:cNvSpPr>
              <a:spLocks noChangeShapeType="1"/>
            </p:cNvSpPr>
            <p:nvPr/>
          </p:nvSpPr>
          <p:spPr bwMode="auto">
            <a:xfrm>
              <a:off x="198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1" name="Line 131"/>
            <p:cNvSpPr>
              <a:spLocks noChangeShapeType="1"/>
            </p:cNvSpPr>
            <p:nvPr/>
          </p:nvSpPr>
          <p:spPr bwMode="auto">
            <a:xfrm>
              <a:off x="203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2" name="Line 132"/>
            <p:cNvSpPr>
              <a:spLocks noChangeShapeType="1"/>
            </p:cNvSpPr>
            <p:nvPr/>
          </p:nvSpPr>
          <p:spPr bwMode="auto">
            <a:xfrm>
              <a:off x="207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3" name="Line 133"/>
            <p:cNvSpPr>
              <a:spLocks noChangeShapeType="1"/>
            </p:cNvSpPr>
            <p:nvPr/>
          </p:nvSpPr>
          <p:spPr bwMode="auto">
            <a:xfrm>
              <a:off x="212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4" name="Line 134"/>
            <p:cNvSpPr>
              <a:spLocks noChangeShapeType="1"/>
            </p:cNvSpPr>
            <p:nvPr/>
          </p:nvSpPr>
          <p:spPr bwMode="auto">
            <a:xfrm>
              <a:off x="217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5" name="Line 135"/>
            <p:cNvSpPr>
              <a:spLocks noChangeShapeType="1"/>
            </p:cNvSpPr>
            <p:nvPr/>
          </p:nvSpPr>
          <p:spPr bwMode="auto">
            <a:xfrm>
              <a:off x="22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6" name="Line 136"/>
            <p:cNvSpPr>
              <a:spLocks noChangeShapeType="1"/>
            </p:cNvSpPr>
            <p:nvPr/>
          </p:nvSpPr>
          <p:spPr bwMode="auto">
            <a:xfrm>
              <a:off x="226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7" name="Line 137"/>
            <p:cNvSpPr>
              <a:spLocks noChangeShapeType="1"/>
            </p:cNvSpPr>
            <p:nvPr/>
          </p:nvSpPr>
          <p:spPr bwMode="auto">
            <a:xfrm>
              <a:off x="231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8" name="Line 138"/>
            <p:cNvSpPr>
              <a:spLocks noChangeShapeType="1"/>
            </p:cNvSpPr>
            <p:nvPr/>
          </p:nvSpPr>
          <p:spPr bwMode="auto">
            <a:xfrm>
              <a:off x="235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9" name="Line 139"/>
            <p:cNvSpPr>
              <a:spLocks noChangeShapeType="1"/>
            </p:cNvSpPr>
            <p:nvPr/>
          </p:nvSpPr>
          <p:spPr bwMode="auto">
            <a:xfrm>
              <a:off x="240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0" name="Line 140"/>
            <p:cNvSpPr>
              <a:spLocks noChangeShapeType="1"/>
            </p:cNvSpPr>
            <p:nvPr/>
          </p:nvSpPr>
          <p:spPr bwMode="auto">
            <a:xfrm>
              <a:off x="244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1" name="Line 141"/>
            <p:cNvSpPr>
              <a:spLocks noChangeShapeType="1"/>
            </p:cNvSpPr>
            <p:nvPr/>
          </p:nvSpPr>
          <p:spPr bwMode="auto">
            <a:xfrm>
              <a:off x="249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2" name="Line 142"/>
            <p:cNvSpPr>
              <a:spLocks noChangeShapeType="1"/>
            </p:cNvSpPr>
            <p:nvPr/>
          </p:nvSpPr>
          <p:spPr bwMode="auto">
            <a:xfrm>
              <a:off x="254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3" name="Line 143"/>
            <p:cNvSpPr>
              <a:spLocks noChangeShapeType="1"/>
            </p:cNvSpPr>
            <p:nvPr/>
          </p:nvSpPr>
          <p:spPr bwMode="auto">
            <a:xfrm>
              <a:off x="258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4" name="Line 144"/>
            <p:cNvSpPr>
              <a:spLocks noChangeShapeType="1"/>
            </p:cNvSpPr>
            <p:nvPr/>
          </p:nvSpPr>
          <p:spPr bwMode="auto">
            <a:xfrm>
              <a:off x="2633"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5" name="Line 145"/>
            <p:cNvSpPr>
              <a:spLocks noChangeShapeType="1"/>
            </p:cNvSpPr>
            <p:nvPr/>
          </p:nvSpPr>
          <p:spPr bwMode="auto">
            <a:xfrm>
              <a:off x="26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6" name="Line 146"/>
            <p:cNvSpPr>
              <a:spLocks noChangeShapeType="1"/>
            </p:cNvSpPr>
            <p:nvPr/>
          </p:nvSpPr>
          <p:spPr bwMode="auto">
            <a:xfrm>
              <a:off x="272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7" name="Line 147"/>
            <p:cNvSpPr>
              <a:spLocks noChangeShapeType="1"/>
            </p:cNvSpPr>
            <p:nvPr/>
          </p:nvSpPr>
          <p:spPr bwMode="auto">
            <a:xfrm>
              <a:off x="277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8" name="Line 148"/>
            <p:cNvSpPr>
              <a:spLocks noChangeShapeType="1"/>
            </p:cNvSpPr>
            <p:nvPr/>
          </p:nvSpPr>
          <p:spPr bwMode="auto">
            <a:xfrm>
              <a:off x="282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9" name="Line 149"/>
            <p:cNvSpPr>
              <a:spLocks noChangeShapeType="1"/>
            </p:cNvSpPr>
            <p:nvPr/>
          </p:nvSpPr>
          <p:spPr bwMode="auto">
            <a:xfrm>
              <a:off x="286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0" name="Line 150"/>
            <p:cNvSpPr>
              <a:spLocks noChangeShapeType="1"/>
            </p:cNvSpPr>
            <p:nvPr/>
          </p:nvSpPr>
          <p:spPr bwMode="auto">
            <a:xfrm>
              <a:off x="291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1" name="Line 151"/>
            <p:cNvSpPr>
              <a:spLocks noChangeShapeType="1"/>
            </p:cNvSpPr>
            <p:nvPr/>
          </p:nvSpPr>
          <p:spPr bwMode="auto">
            <a:xfrm>
              <a:off x="295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39943" name="AutoShape 152"/>
          <p:cNvSpPr>
            <a:spLocks noChangeArrowheads="1"/>
          </p:cNvSpPr>
          <p:nvPr/>
        </p:nvSpPr>
        <p:spPr bwMode="auto">
          <a:xfrm>
            <a:off x="5727700" y="1760538"/>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nvGrpSpPr>
          <p:cNvPr id="39944" name="Group 153"/>
          <p:cNvGrpSpPr>
            <a:grpSpLocks/>
          </p:cNvGrpSpPr>
          <p:nvPr/>
        </p:nvGrpSpPr>
        <p:grpSpPr bwMode="auto">
          <a:xfrm>
            <a:off x="4592638" y="685800"/>
            <a:ext cx="3384550" cy="5715000"/>
            <a:chOff x="2981" y="288"/>
            <a:chExt cx="2132" cy="3600"/>
          </a:xfrm>
        </p:grpSpPr>
        <p:sp>
          <p:nvSpPr>
            <p:cNvPr id="39946" name="Line 154"/>
            <p:cNvSpPr>
              <a:spLocks noChangeShapeType="1"/>
            </p:cNvSpPr>
            <p:nvPr/>
          </p:nvSpPr>
          <p:spPr bwMode="auto">
            <a:xfrm>
              <a:off x="298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47" name="Line 155"/>
            <p:cNvSpPr>
              <a:spLocks noChangeShapeType="1"/>
            </p:cNvSpPr>
            <p:nvPr/>
          </p:nvSpPr>
          <p:spPr bwMode="auto">
            <a:xfrm>
              <a:off x="302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48" name="Line 156"/>
            <p:cNvSpPr>
              <a:spLocks noChangeShapeType="1"/>
            </p:cNvSpPr>
            <p:nvPr/>
          </p:nvSpPr>
          <p:spPr bwMode="auto">
            <a:xfrm>
              <a:off x="307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49" name="Line 157"/>
            <p:cNvSpPr>
              <a:spLocks noChangeShapeType="1"/>
            </p:cNvSpPr>
            <p:nvPr/>
          </p:nvSpPr>
          <p:spPr bwMode="auto">
            <a:xfrm>
              <a:off x="312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0" name="Line 158"/>
            <p:cNvSpPr>
              <a:spLocks noChangeShapeType="1"/>
            </p:cNvSpPr>
            <p:nvPr/>
          </p:nvSpPr>
          <p:spPr bwMode="auto">
            <a:xfrm>
              <a:off x="316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1" name="Line 159"/>
            <p:cNvSpPr>
              <a:spLocks noChangeShapeType="1"/>
            </p:cNvSpPr>
            <p:nvPr/>
          </p:nvSpPr>
          <p:spPr bwMode="auto">
            <a:xfrm>
              <a:off x="321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2" name="Line 160"/>
            <p:cNvSpPr>
              <a:spLocks noChangeShapeType="1"/>
            </p:cNvSpPr>
            <p:nvPr/>
          </p:nvSpPr>
          <p:spPr bwMode="auto">
            <a:xfrm>
              <a:off x="326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3" name="Line 161"/>
            <p:cNvSpPr>
              <a:spLocks noChangeShapeType="1"/>
            </p:cNvSpPr>
            <p:nvPr/>
          </p:nvSpPr>
          <p:spPr bwMode="auto">
            <a:xfrm>
              <a:off x="330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4" name="Line 162"/>
            <p:cNvSpPr>
              <a:spLocks noChangeShapeType="1"/>
            </p:cNvSpPr>
            <p:nvPr/>
          </p:nvSpPr>
          <p:spPr bwMode="auto">
            <a:xfrm>
              <a:off x="335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5" name="Line 163"/>
            <p:cNvSpPr>
              <a:spLocks noChangeShapeType="1"/>
            </p:cNvSpPr>
            <p:nvPr/>
          </p:nvSpPr>
          <p:spPr bwMode="auto">
            <a:xfrm>
              <a:off x="340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6" name="Line 164"/>
            <p:cNvSpPr>
              <a:spLocks noChangeShapeType="1"/>
            </p:cNvSpPr>
            <p:nvPr/>
          </p:nvSpPr>
          <p:spPr bwMode="auto">
            <a:xfrm>
              <a:off x="344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7" name="Line 165"/>
            <p:cNvSpPr>
              <a:spLocks noChangeShapeType="1"/>
            </p:cNvSpPr>
            <p:nvPr/>
          </p:nvSpPr>
          <p:spPr bwMode="auto">
            <a:xfrm>
              <a:off x="349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8" name="Line 166"/>
            <p:cNvSpPr>
              <a:spLocks noChangeShapeType="1"/>
            </p:cNvSpPr>
            <p:nvPr/>
          </p:nvSpPr>
          <p:spPr bwMode="auto">
            <a:xfrm>
              <a:off x="353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9" name="Line 167"/>
            <p:cNvSpPr>
              <a:spLocks noChangeShapeType="1"/>
            </p:cNvSpPr>
            <p:nvPr/>
          </p:nvSpPr>
          <p:spPr bwMode="auto">
            <a:xfrm>
              <a:off x="358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0" name="Line 168"/>
            <p:cNvSpPr>
              <a:spLocks noChangeShapeType="1"/>
            </p:cNvSpPr>
            <p:nvPr/>
          </p:nvSpPr>
          <p:spPr bwMode="auto">
            <a:xfrm>
              <a:off x="362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1" name="Line 169"/>
            <p:cNvSpPr>
              <a:spLocks noChangeShapeType="1"/>
            </p:cNvSpPr>
            <p:nvPr/>
          </p:nvSpPr>
          <p:spPr bwMode="auto">
            <a:xfrm>
              <a:off x="36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2" name="Line 170"/>
            <p:cNvSpPr>
              <a:spLocks noChangeShapeType="1"/>
            </p:cNvSpPr>
            <p:nvPr/>
          </p:nvSpPr>
          <p:spPr bwMode="auto">
            <a:xfrm>
              <a:off x="372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3" name="Line 171"/>
            <p:cNvSpPr>
              <a:spLocks noChangeShapeType="1"/>
            </p:cNvSpPr>
            <p:nvPr/>
          </p:nvSpPr>
          <p:spPr bwMode="auto">
            <a:xfrm>
              <a:off x="377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4" name="Line 172"/>
            <p:cNvSpPr>
              <a:spLocks noChangeShapeType="1"/>
            </p:cNvSpPr>
            <p:nvPr/>
          </p:nvSpPr>
          <p:spPr bwMode="auto">
            <a:xfrm>
              <a:off x="381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5" name="Line 173"/>
            <p:cNvSpPr>
              <a:spLocks noChangeShapeType="1"/>
            </p:cNvSpPr>
            <p:nvPr/>
          </p:nvSpPr>
          <p:spPr bwMode="auto">
            <a:xfrm>
              <a:off x="386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6" name="Line 174"/>
            <p:cNvSpPr>
              <a:spLocks noChangeShapeType="1"/>
            </p:cNvSpPr>
            <p:nvPr/>
          </p:nvSpPr>
          <p:spPr bwMode="auto">
            <a:xfrm>
              <a:off x="390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7" name="Line 175"/>
            <p:cNvSpPr>
              <a:spLocks noChangeShapeType="1"/>
            </p:cNvSpPr>
            <p:nvPr/>
          </p:nvSpPr>
          <p:spPr bwMode="auto">
            <a:xfrm>
              <a:off x="395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8" name="Line 176"/>
            <p:cNvSpPr>
              <a:spLocks noChangeShapeType="1"/>
            </p:cNvSpPr>
            <p:nvPr/>
          </p:nvSpPr>
          <p:spPr bwMode="auto">
            <a:xfrm>
              <a:off x="400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9" name="Line 177"/>
            <p:cNvSpPr>
              <a:spLocks noChangeShapeType="1"/>
            </p:cNvSpPr>
            <p:nvPr/>
          </p:nvSpPr>
          <p:spPr bwMode="auto">
            <a:xfrm>
              <a:off x="404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0" name="Line 178"/>
            <p:cNvSpPr>
              <a:spLocks noChangeShapeType="1"/>
            </p:cNvSpPr>
            <p:nvPr/>
          </p:nvSpPr>
          <p:spPr bwMode="auto">
            <a:xfrm>
              <a:off x="409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1" name="Line 179"/>
            <p:cNvSpPr>
              <a:spLocks noChangeShapeType="1"/>
            </p:cNvSpPr>
            <p:nvPr/>
          </p:nvSpPr>
          <p:spPr bwMode="auto">
            <a:xfrm>
              <a:off x="414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2" name="Line 180"/>
            <p:cNvSpPr>
              <a:spLocks noChangeShapeType="1"/>
            </p:cNvSpPr>
            <p:nvPr/>
          </p:nvSpPr>
          <p:spPr bwMode="auto">
            <a:xfrm>
              <a:off x="418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3" name="Line 181"/>
            <p:cNvSpPr>
              <a:spLocks noChangeShapeType="1"/>
            </p:cNvSpPr>
            <p:nvPr/>
          </p:nvSpPr>
          <p:spPr bwMode="auto">
            <a:xfrm>
              <a:off x="423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4" name="Line 182"/>
            <p:cNvSpPr>
              <a:spLocks noChangeShapeType="1"/>
            </p:cNvSpPr>
            <p:nvPr/>
          </p:nvSpPr>
          <p:spPr bwMode="auto">
            <a:xfrm>
              <a:off x="427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5" name="Line 183"/>
            <p:cNvSpPr>
              <a:spLocks noChangeShapeType="1"/>
            </p:cNvSpPr>
            <p:nvPr/>
          </p:nvSpPr>
          <p:spPr bwMode="auto">
            <a:xfrm>
              <a:off x="432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6" name="Line 184"/>
            <p:cNvSpPr>
              <a:spLocks noChangeShapeType="1"/>
            </p:cNvSpPr>
            <p:nvPr/>
          </p:nvSpPr>
          <p:spPr bwMode="auto">
            <a:xfrm>
              <a:off x="437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7" name="Line 185"/>
            <p:cNvSpPr>
              <a:spLocks noChangeShapeType="1"/>
            </p:cNvSpPr>
            <p:nvPr/>
          </p:nvSpPr>
          <p:spPr bwMode="auto">
            <a:xfrm>
              <a:off x="442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8" name="Line 186"/>
            <p:cNvSpPr>
              <a:spLocks noChangeShapeType="1"/>
            </p:cNvSpPr>
            <p:nvPr/>
          </p:nvSpPr>
          <p:spPr bwMode="auto">
            <a:xfrm>
              <a:off x="446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9" name="Line 187"/>
            <p:cNvSpPr>
              <a:spLocks noChangeShapeType="1"/>
            </p:cNvSpPr>
            <p:nvPr/>
          </p:nvSpPr>
          <p:spPr bwMode="auto">
            <a:xfrm>
              <a:off x="451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0" name="Line 188"/>
            <p:cNvSpPr>
              <a:spLocks noChangeShapeType="1"/>
            </p:cNvSpPr>
            <p:nvPr/>
          </p:nvSpPr>
          <p:spPr bwMode="auto">
            <a:xfrm>
              <a:off x="455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1" name="Line 189"/>
            <p:cNvSpPr>
              <a:spLocks noChangeShapeType="1"/>
            </p:cNvSpPr>
            <p:nvPr/>
          </p:nvSpPr>
          <p:spPr bwMode="auto">
            <a:xfrm>
              <a:off x="46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2" name="Line 190"/>
            <p:cNvSpPr>
              <a:spLocks noChangeShapeType="1"/>
            </p:cNvSpPr>
            <p:nvPr/>
          </p:nvSpPr>
          <p:spPr bwMode="auto">
            <a:xfrm>
              <a:off x="464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3" name="Line 191"/>
            <p:cNvSpPr>
              <a:spLocks noChangeShapeType="1"/>
            </p:cNvSpPr>
            <p:nvPr/>
          </p:nvSpPr>
          <p:spPr bwMode="auto">
            <a:xfrm>
              <a:off x="46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4" name="Line 192"/>
            <p:cNvSpPr>
              <a:spLocks noChangeShapeType="1"/>
            </p:cNvSpPr>
            <p:nvPr/>
          </p:nvSpPr>
          <p:spPr bwMode="auto">
            <a:xfrm>
              <a:off x="474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5" name="Line 193"/>
            <p:cNvSpPr>
              <a:spLocks noChangeShapeType="1"/>
            </p:cNvSpPr>
            <p:nvPr/>
          </p:nvSpPr>
          <p:spPr bwMode="auto">
            <a:xfrm>
              <a:off x="478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6" name="Line 194"/>
            <p:cNvSpPr>
              <a:spLocks noChangeShapeType="1"/>
            </p:cNvSpPr>
            <p:nvPr/>
          </p:nvSpPr>
          <p:spPr bwMode="auto">
            <a:xfrm>
              <a:off x="483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7" name="Line 195"/>
            <p:cNvSpPr>
              <a:spLocks noChangeShapeType="1"/>
            </p:cNvSpPr>
            <p:nvPr/>
          </p:nvSpPr>
          <p:spPr bwMode="auto">
            <a:xfrm>
              <a:off x="488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8" name="Line 196"/>
            <p:cNvSpPr>
              <a:spLocks noChangeShapeType="1"/>
            </p:cNvSpPr>
            <p:nvPr/>
          </p:nvSpPr>
          <p:spPr bwMode="auto">
            <a:xfrm>
              <a:off x="492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9" name="Line 197"/>
            <p:cNvSpPr>
              <a:spLocks noChangeShapeType="1"/>
            </p:cNvSpPr>
            <p:nvPr/>
          </p:nvSpPr>
          <p:spPr bwMode="auto">
            <a:xfrm>
              <a:off x="49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0" name="Line 198"/>
            <p:cNvSpPr>
              <a:spLocks noChangeShapeType="1"/>
            </p:cNvSpPr>
            <p:nvPr/>
          </p:nvSpPr>
          <p:spPr bwMode="auto">
            <a:xfrm>
              <a:off x="502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1" name="Line 199"/>
            <p:cNvSpPr>
              <a:spLocks noChangeShapeType="1"/>
            </p:cNvSpPr>
            <p:nvPr/>
          </p:nvSpPr>
          <p:spPr bwMode="auto">
            <a:xfrm>
              <a:off x="506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2" name="Line 200"/>
            <p:cNvSpPr>
              <a:spLocks noChangeShapeType="1"/>
            </p:cNvSpPr>
            <p:nvPr/>
          </p:nvSpPr>
          <p:spPr bwMode="auto">
            <a:xfrm>
              <a:off x="511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39945" name="Text Box 3"/>
          <p:cNvSpPr txBox="1">
            <a:spLocks noChangeArrowheads="1"/>
          </p:cNvSpPr>
          <p:nvPr/>
        </p:nvSpPr>
        <p:spPr bwMode="auto">
          <a:xfrm>
            <a:off x="279400" y="1524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2000" kern="1200">
                <a:solidFill>
                  <a:srgbClr val="000000"/>
                </a:solidFill>
                <a:latin typeface="Cambria" pitchFamily="18" charset="0"/>
              </a:rPr>
              <a:t>we don't always give our own vision system credit for everything it's doing…</a:t>
            </a:r>
          </a:p>
        </p:txBody>
      </p:sp>
    </p:spTree>
    <p:extLst>
      <p:ext uri="{BB962C8B-B14F-4D97-AF65-F5344CB8AC3E}">
        <p14:creationId xmlns:p14="http://schemas.microsoft.com/office/powerpoint/2010/main" val="2249047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4629150" y="990600"/>
            <a:ext cx="3384550" cy="5715000"/>
            <a:chOff x="3004" y="480"/>
            <a:chExt cx="2132" cy="3600"/>
          </a:xfrm>
        </p:grpSpPr>
        <p:sp>
          <p:nvSpPr>
            <p:cNvPr id="41116" name="Line 3"/>
            <p:cNvSpPr>
              <a:spLocks noChangeShapeType="1"/>
            </p:cNvSpPr>
            <p:nvPr/>
          </p:nvSpPr>
          <p:spPr bwMode="auto">
            <a:xfrm>
              <a:off x="300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7" name="Line 4"/>
            <p:cNvSpPr>
              <a:spLocks noChangeShapeType="1"/>
            </p:cNvSpPr>
            <p:nvPr/>
          </p:nvSpPr>
          <p:spPr bwMode="auto">
            <a:xfrm>
              <a:off x="305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8" name="Line 5"/>
            <p:cNvSpPr>
              <a:spLocks noChangeShapeType="1"/>
            </p:cNvSpPr>
            <p:nvPr/>
          </p:nvSpPr>
          <p:spPr bwMode="auto">
            <a:xfrm>
              <a:off x="309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9" name="Line 6"/>
            <p:cNvSpPr>
              <a:spLocks noChangeShapeType="1"/>
            </p:cNvSpPr>
            <p:nvPr/>
          </p:nvSpPr>
          <p:spPr bwMode="auto">
            <a:xfrm>
              <a:off x="314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0" name="Line 7"/>
            <p:cNvSpPr>
              <a:spLocks noChangeShapeType="1"/>
            </p:cNvSpPr>
            <p:nvPr/>
          </p:nvSpPr>
          <p:spPr bwMode="auto">
            <a:xfrm>
              <a:off x="318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1" name="Line 8"/>
            <p:cNvSpPr>
              <a:spLocks noChangeShapeType="1"/>
            </p:cNvSpPr>
            <p:nvPr/>
          </p:nvSpPr>
          <p:spPr bwMode="auto">
            <a:xfrm>
              <a:off x="32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2" name="Line 9"/>
            <p:cNvSpPr>
              <a:spLocks noChangeShapeType="1"/>
            </p:cNvSpPr>
            <p:nvPr/>
          </p:nvSpPr>
          <p:spPr bwMode="auto">
            <a:xfrm>
              <a:off x="3283"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3" name="Line 10"/>
            <p:cNvSpPr>
              <a:spLocks noChangeShapeType="1"/>
            </p:cNvSpPr>
            <p:nvPr/>
          </p:nvSpPr>
          <p:spPr bwMode="auto">
            <a:xfrm>
              <a:off x="333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4" name="Line 11"/>
            <p:cNvSpPr>
              <a:spLocks noChangeShapeType="1"/>
            </p:cNvSpPr>
            <p:nvPr/>
          </p:nvSpPr>
          <p:spPr bwMode="auto">
            <a:xfrm>
              <a:off x="337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5" name="Line 12"/>
            <p:cNvSpPr>
              <a:spLocks noChangeShapeType="1"/>
            </p:cNvSpPr>
            <p:nvPr/>
          </p:nvSpPr>
          <p:spPr bwMode="auto">
            <a:xfrm>
              <a:off x="342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6" name="Line 13"/>
            <p:cNvSpPr>
              <a:spLocks noChangeShapeType="1"/>
            </p:cNvSpPr>
            <p:nvPr/>
          </p:nvSpPr>
          <p:spPr bwMode="auto">
            <a:xfrm>
              <a:off x="346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7" name="Line 14"/>
            <p:cNvSpPr>
              <a:spLocks noChangeShapeType="1"/>
            </p:cNvSpPr>
            <p:nvPr/>
          </p:nvSpPr>
          <p:spPr bwMode="auto">
            <a:xfrm>
              <a:off x="351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8" name="Line 15"/>
            <p:cNvSpPr>
              <a:spLocks noChangeShapeType="1"/>
            </p:cNvSpPr>
            <p:nvPr/>
          </p:nvSpPr>
          <p:spPr bwMode="auto">
            <a:xfrm>
              <a:off x="356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9" name="Line 16"/>
            <p:cNvSpPr>
              <a:spLocks noChangeShapeType="1"/>
            </p:cNvSpPr>
            <p:nvPr/>
          </p:nvSpPr>
          <p:spPr bwMode="auto">
            <a:xfrm>
              <a:off x="360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0" name="Line 17"/>
            <p:cNvSpPr>
              <a:spLocks noChangeShapeType="1"/>
            </p:cNvSpPr>
            <p:nvPr/>
          </p:nvSpPr>
          <p:spPr bwMode="auto">
            <a:xfrm>
              <a:off x="365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1" name="Line 18"/>
            <p:cNvSpPr>
              <a:spLocks noChangeShapeType="1"/>
            </p:cNvSpPr>
            <p:nvPr/>
          </p:nvSpPr>
          <p:spPr bwMode="auto">
            <a:xfrm>
              <a:off x="36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2" name="Line 19"/>
            <p:cNvSpPr>
              <a:spLocks noChangeShapeType="1"/>
            </p:cNvSpPr>
            <p:nvPr/>
          </p:nvSpPr>
          <p:spPr bwMode="auto">
            <a:xfrm>
              <a:off x="374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3" name="Line 20"/>
            <p:cNvSpPr>
              <a:spLocks noChangeShapeType="1"/>
            </p:cNvSpPr>
            <p:nvPr/>
          </p:nvSpPr>
          <p:spPr bwMode="auto">
            <a:xfrm>
              <a:off x="379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4" name="Line 21"/>
            <p:cNvSpPr>
              <a:spLocks noChangeShapeType="1"/>
            </p:cNvSpPr>
            <p:nvPr/>
          </p:nvSpPr>
          <p:spPr bwMode="auto">
            <a:xfrm>
              <a:off x="383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5" name="Line 22"/>
            <p:cNvSpPr>
              <a:spLocks noChangeShapeType="1"/>
            </p:cNvSpPr>
            <p:nvPr/>
          </p:nvSpPr>
          <p:spPr bwMode="auto">
            <a:xfrm>
              <a:off x="388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6" name="Line 23"/>
            <p:cNvSpPr>
              <a:spLocks noChangeShapeType="1"/>
            </p:cNvSpPr>
            <p:nvPr/>
          </p:nvSpPr>
          <p:spPr bwMode="auto">
            <a:xfrm>
              <a:off x="393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7" name="Line 24"/>
            <p:cNvSpPr>
              <a:spLocks noChangeShapeType="1"/>
            </p:cNvSpPr>
            <p:nvPr/>
          </p:nvSpPr>
          <p:spPr bwMode="auto">
            <a:xfrm>
              <a:off x="397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8" name="Line 25"/>
            <p:cNvSpPr>
              <a:spLocks noChangeShapeType="1"/>
            </p:cNvSpPr>
            <p:nvPr/>
          </p:nvSpPr>
          <p:spPr bwMode="auto">
            <a:xfrm>
              <a:off x="402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9" name="Line 26"/>
            <p:cNvSpPr>
              <a:spLocks noChangeShapeType="1"/>
            </p:cNvSpPr>
            <p:nvPr/>
          </p:nvSpPr>
          <p:spPr bwMode="auto">
            <a:xfrm>
              <a:off x="407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0" name="Line 27"/>
            <p:cNvSpPr>
              <a:spLocks noChangeShapeType="1"/>
            </p:cNvSpPr>
            <p:nvPr/>
          </p:nvSpPr>
          <p:spPr bwMode="auto">
            <a:xfrm>
              <a:off x="411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1" name="Line 28"/>
            <p:cNvSpPr>
              <a:spLocks noChangeShapeType="1"/>
            </p:cNvSpPr>
            <p:nvPr/>
          </p:nvSpPr>
          <p:spPr bwMode="auto">
            <a:xfrm>
              <a:off x="416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2" name="Line 29"/>
            <p:cNvSpPr>
              <a:spLocks noChangeShapeType="1"/>
            </p:cNvSpPr>
            <p:nvPr/>
          </p:nvSpPr>
          <p:spPr bwMode="auto">
            <a:xfrm>
              <a:off x="420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3" name="Line 30"/>
            <p:cNvSpPr>
              <a:spLocks noChangeShapeType="1"/>
            </p:cNvSpPr>
            <p:nvPr/>
          </p:nvSpPr>
          <p:spPr bwMode="auto">
            <a:xfrm>
              <a:off x="425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4" name="Line 31"/>
            <p:cNvSpPr>
              <a:spLocks noChangeShapeType="1"/>
            </p:cNvSpPr>
            <p:nvPr/>
          </p:nvSpPr>
          <p:spPr bwMode="auto">
            <a:xfrm>
              <a:off x="430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5" name="Line 32"/>
            <p:cNvSpPr>
              <a:spLocks noChangeShapeType="1"/>
            </p:cNvSpPr>
            <p:nvPr/>
          </p:nvSpPr>
          <p:spPr bwMode="auto">
            <a:xfrm>
              <a:off x="434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6" name="Line 33"/>
            <p:cNvSpPr>
              <a:spLocks noChangeShapeType="1"/>
            </p:cNvSpPr>
            <p:nvPr/>
          </p:nvSpPr>
          <p:spPr bwMode="auto">
            <a:xfrm>
              <a:off x="439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7" name="Line 34"/>
            <p:cNvSpPr>
              <a:spLocks noChangeShapeType="1"/>
            </p:cNvSpPr>
            <p:nvPr/>
          </p:nvSpPr>
          <p:spPr bwMode="auto">
            <a:xfrm>
              <a:off x="444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8" name="Line 35"/>
            <p:cNvSpPr>
              <a:spLocks noChangeShapeType="1"/>
            </p:cNvSpPr>
            <p:nvPr/>
          </p:nvSpPr>
          <p:spPr bwMode="auto">
            <a:xfrm>
              <a:off x="448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9" name="Line 36"/>
            <p:cNvSpPr>
              <a:spLocks noChangeShapeType="1"/>
            </p:cNvSpPr>
            <p:nvPr/>
          </p:nvSpPr>
          <p:spPr bwMode="auto">
            <a:xfrm>
              <a:off x="453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0" name="Line 37"/>
            <p:cNvSpPr>
              <a:spLocks noChangeShapeType="1"/>
            </p:cNvSpPr>
            <p:nvPr/>
          </p:nvSpPr>
          <p:spPr bwMode="auto">
            <a:xfrm>
              <a:off x="45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1" name="Line 38"/>
            <p:cNvSpPr>
              <a:spLocks noChangeShapeType="1"/>
            </p:cNvSpPr>
            <p:nvPr/>
          </p:nvSpPr>
          <p:spPr bwMode="auto">
            <a:xfrm>
              <a:off x="462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2" name="Line 39"/>
            <p:cNvSpPr>
              <a:spLocks noChangeShapeType="1"/>
            </p:cNvSpPr>
            <p:nvPr/>
          </p:nvSpPr>
          <p:spPr bwMode="auto">
            <a:xfrm>
              <a:off x="467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3" name="Line 40"/>
            <p:cNvSpPr>
              <a:spLocks noChangeShapeType="1"/>
            </p:cNvSpPr>
            <p:nvPr/>
          </p:nvSpPr>
          <p:spPr bwMode="auto">
            <a:xfrm>
              <a:off x="47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4" name="Line 41"/>
            <p:cNvSpPr>
              <a:spLocks noChangeShapeType="1"/>
            </p:cNvSpPr>
            <p:nvPr/>
          </p:nvSpPr>
          <p:spPr bwMode="auto">
            <a:xfrm>
              <a:off x="476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5" name="Line 42"/>
            <p:cNvSpPr>
              <a:spLocks noChangeShapeType="1"/>
            </p:cNvSpPr>
            <p:nvPr/>
          </p:nvSpPr>
          <p:spPr bwMode="auto">
            <a:xfrm>
              <a:off x="481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6" name="Line 43"/>
            <p:cNvSpPr>
              <a:spLocks noChangeShapeType="1"/>
            </p:cNvSpPr>
            <p:nvPr/>
          </p:nvSpPr>
          <p:spPr bwMode="auto">
            <a:xfrm>
              <a:off x="485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7" name="Line 44"/>
            <p:cNvSpPr>
              <a:spLocks noChangeShapeType="1"/>
            </p:cNvSpPr>
            <p:nvPr/>
          </p:nvSpPr>
          <p:spPr bwMode="auto">
            <a:xfrm>
              <a:off x="490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8" name="Line 45"/>
            <p:cNvSpPr>
              <a:spLocks noChangeShapeType="1"/>
            </p:cNvSpPr>
            <p:nvPr/>
          </p:nvSpPr>
          <p:spPr bwMode="auto">
            <a:xfrm>
              <a:off x="495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9" name="Line 46"/>
            <p:cNvSpPr>
              <a:spLocks noChangeShapeType="1"/>
            </p:cNvSpPr>
            <p:nvPr/>
          </p:nvSpPr>
          <p:spPr bwMode="auto">
            <a:xfrm>
              <a:off x="49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60" name="Line 47"/>
            <p:cNvSpPr>
              <a:spLocks noChangeShapeType="1"/>
            </p:cNvSpPr>
            <p:nvPr/>
          </p:nvSpPr>
          <p:spPr bwMode="auto">
            <a:xfrm>
              <a:off x="504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61" name="Line 48"/>
            <p:cNvSpPr>
              <a:spLocks noChangeShapeType="1"/>
            </p:cNvSpPr>
            <p:nvPr/>
          </p:nvSpPr>
          <p:spPr bwMode="auto">
            <a:xfrm>
              <a:off x="509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62" name="Line 49"/>
            <p:cNvSpPr>
              <a:spLocks noChangeShapeType="1"/>
            </p:cNvSpPr>
            <p:nvPr/>
          </p:nvSpPr>
          <p:spPr bwMode="auto">
            <a:xfrm>
              <a:off x="51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grpSp>
        <p:nvGrpSpPr>
          <p:cNvPr id="40963" name="Group 50"/>
          <p:cNvGrpSpPr>
            <a:grpSpLocks/>
          </p:cNvGrpSpPr>
          <p:nvPr/>
        </p:nvGrpSpPr>
        <p:grpSpPr bwMode="auto">
          <a:xfrm>
            <a:off x="990600" y="685800"/>
            <a:ext cx="3530600" cy="5715000"/>
            <a:chOff x="712" y="288"/>
            <a:chExt cx="2224" cy="3600"/>
          </a:xfrm>
        </p:grpSpPr>
        <p:sp>
          <p:nvSpPr>
            <p:cNvPr id="41067" name="Line 51"/>
            <p:cNvSpPr>
              <a:spLocks noChangeShapeType="1"/>
            </p:cNvSpPr>
            <p:nvPr/>
          </p:nvSpPr>
          <p:spPr bwMode="auto">
            <a:xfrm>
              <a:off x="71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8" name="Line 52"/>
            <p:cNvSpPr>
              <a:spLocks noChangeShapeType="1"/>
            </p:cNvSpPr>
            <p:nvPr/>
          </p:nvSpPr>
          <p:spPr bwMode="auto">
            <a:xfrm>
              <a:off x="75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9" name="Line 53"/>
            <p:cNvSpPr>
              <a:spLocks noChangeShapeType="1"/>
            </p:cNvSpPr>
            <p:nvPr/>
          </p:nvSpPr>
          <p:spPr bwMode="auto">
            <a:xfrm>
              <a:off x="8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0" name="Line 54"/>
            <p:cNvSpPr>
              <a:spLocks noChangeShapeType="1"/>
            </p:cNvSpPr>
            <p:nvPr/>
          </p:nvSpPr>
          <p:spPr bwMode="auto">
            <a:xfrm>
              <a:off x="84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1" name="Line 55"/>
            <p:cNvSpPr>
              <a:spLocks noChangeShapeType="1"/>
            </p:cNvSpPr>
            <p:nvPr/>
          </p:nvSpPr>
          <p:spPr bwMode="auto">
            <a:xfrm>
              <a:off x="8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2" name="Line 56"/>
            <p:cNvSpPr>
              <a:spLocks noChangeShapeType="1"/>
            </p:cNvSpPr>
            <p:nvPr/>
          </p:nvSpPr>
          <p:spPr bwMode="auto">
            <a:xfrm>
              <a:off x="94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3" name="Line 57"/>
            <p:cNvSpPr>
              <a:spLocks noChangeShapeType="1"/>
            </p:cNvSpPr>
            <p:nvPr/>
          </p:nvSpPr>
          <p:spPr bwMode="auto">
            <a:xfrm>
              <a:off x="99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4" name="Line 58"/>
            <p:cNvSpPr>
              <a:spLocks noChangeShapeType="1"/>
            </p:cNvSpPr>
            <p:nvPr/>
          </p:nvSpPr>
          <p:spPr bwMode="auto">
            <a:xfrm>
              <a:off x="103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5" name="Line 59"/>
            <p:cNvSpPr>
              <a:spLocks noChangeShapeType="1"/>
            </p:cNvSpPr>
            <p:nvPr/>
          </p:nvSpPr>
          <p:spPr bwMode="auto">
            <a:xfrm>
              <a:off x="108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6" name="Line 60"/>
            <p:cNvSpPr>
              <a:spLocks noChangeShapeType="1"/>
            </p:cNvSpPr>
            <p:nvPr/>
          </p:nvSpPr>
          <p:spPr bwMode="auto">
            <a:xfrm>
              <a:off x="112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7" name="Line 61"/>
            <p:cNvSpPr>
              <a:spLocks noChangeShapeType="1"/>
            </p:cNvSpPr>
            <p:nvPr/>
          </p:nvSpPr>
          <p:spPr bwMode="auto">
            <a:xfrm>
              <a:off x="11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8" name="Line 62"/>
            <p:cNvSpPr>
              <a:spLocks noChangeShapeType="1"/>
            </p:cNvSpPr>
            <p:nvPr/>
          </p:nvSpPr>
          <p:spPr bwMode="auto">
            <a:xfrm>
              <a:off x="122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9" name="Line 63"/>
            <p:cNvSpPr>
              <a:spLocks noChangeShapeType="1"/>
            </p:cNvSpPr>
            <p:nvPr/>
          </p:nvSpPr>
          <p:spPr bwMode="auto">
            <a:xfrm>
              <a:off x="126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0" name="Line 64"/>
            <p:cNvSpPr>
              <a:spLocks noChangeShapeType="1"/>
            </p:cNvSpPr>
            <p:nvPr/>
          </p:nvSpPr>
          <p:spPr bwMode="auto">
            <a:xfrm>
              <a:off x="131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1" name="Line 65"/>
            <p:cNvSpPr>
              <a:spLocks noChangeShapeType="1"/>
            </p:cNvSpPr>
            <p:nvPr/>
          </p:nvSpPr>
          <p:spPr bwMode="auto">
            <a:xfrm>
              <a:off x="136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2" name="Line 66"/>
            <p:cNvSpPr>
              <a:spLocks noChangeShapeType="1"/>
            </p:cNvSpPr>
            <p:nvPr/>
          </p:nvSpPr>
          <p:spPr bwMode="auto">
            <a:xfrm>
              <a:off x="140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3" name="Line 67"/>
            <p:cNvSpPr>
              <a:spLocks noChangeShapeType="1"/>
            </p:cNvSpPr>
            <p:nvPr/>
          </p:nvSpPr>
          <p:spPr bwMode="auto">
            <a:xfrm>
              <a:off x="145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4" name="Line 68"/>
            <p:cNvSpPr>
              <a:spLocks noChangeShapeType="1"/>
            </p:cNvSpPr>
            <p:nvPr/>
          </p:nvSpPr>
          <p:spPr bwMode="auto">
            <a:xfrm>
              <a:off x="149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5" name="Line 69"/>
            <p:cNvSpPr>
              <a:spLocks noChangeShapeType="1"/>
            </p:cNvSpPr>
            <p:nvPr/>
          </p:nvSpPr>
          <p:spPr bwMode="auto">
            <a:xfrm>
              <a:off x="154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6" name="Line 70"/>
            <p:cNvSpPr>
              <a:spLocks noChangeShapeType="1"/>
            </p:cNvSpPr>
            <p:nvPr/>
          </p:nvSpPr>
          <p:spPr bwMode="auto">
            <a:xfrm>
              <a:off x="159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7" name="Line 71"/>
            <p:cNvSpPr>
              <a:spLocks noChangeShapeType="1"/>
            </p:cNvSpPr>
            <p:nvPr/>
          </p:nvSpPr>
          <p:spPr bwMode="auto">
            <a:xfrm>
              <a:off x="164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8" name="Line 72"/>
            <p:cNvSpPr>
              <a:spLocks noChangeShapeType="1"/>
            </p:cNvSpPr>
            <p:nvPr/>
          </p:nvSpPr>
          <p:spPr bwMode="auto">
            <a:xfrm>
              <a:off x="168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9" name="Line 73"/>
            <p:cNvSpPr>
              <a:spLocks noChangeShapeType="1"/>
            </p:cNvSpPr>
            <p:nvPr/>
          </p:nvSpPr>
          <p:spPr bwMode="auto">
            <a:xfrm>
              <a:off x="173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0" name="Line 74"/>
            <p:cNvSpPr>
              <a:spLocks noChangeShapeType="1"/>
            </p:cNvSpPr>
            <p:nvPr/>
          </p:nvSpPr>
          <p:spPr bwMode="auto">
            <a:xfrm>
              <a:off x="177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1" name="Line 75"/>
            <p:cNvSpPr>
              <a:spLocks noChangeShapeType="1"/>
            </p:cNvSpPr>
            <p:nvPr/>
          </p:nvSpPr>
          <p:spPr bwMode="auto">
            <a:xfrm>
              <a:off x="182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2" name="Line 76"/>
            <p:cNvSpPr>
              <a:spLocks noChangeShapeType="1"/>
            </p:cNvSpPr>
            <p:nvPr/>
          </p:nvSpPr>
          <p:spPr bwMode="auto">
            <a:xfrm>
              <a:off x="186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3" name="Line 77"/>
            <p:cNvSpPr>
              <a:spLocks noChangeShapeType="1"/>
            </p:cNvSpPr>
            <p:nvPr/>
          </p:nvSpPr>
          <p:spPr bwMode="auto">
            <a:xfrm>
              <a:off x="191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4" name="Line 78"/>
            <p:cNvSpPr>
              <a:spLocks noChangeShapeType="1"/>
            </p:cNvSpPr>
            <p:nvPr/>
          </p:nvSpPr>
          <p:spPr bwMode="auto">
            <a:xfrm>
              <a:off x="196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5" name="Line 79"/>
            <p:cNvSpPr>
              <a:spLocks noChangeShapeType="1"/>
            </p:cNvSpPr>
            <p:nvPr/>
          </p:nvSpPr>
          <p:spPr bwMode="auto">
            <a:xfrm>
              <a:off x="200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6" name="Line 80"/>
            <p:cNvSpPr>
              <a:spLocks noChangeShapeType="1"/>
            </p:cNvSpPr>
            <p:nvPr/>
          </p:nvSpPr>
          <p:spPr bwMode="auto">
            <a:xfrm>
              <a:off x="205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7" name="Line 81"/>
            <p:cNvSpPr>
              <a:spLocks noChangeShapeType="1"/>
            </p:cNvSpPr>
            <p:nvPr/>
          </p:nvSpPr>
          <p:spPr bwMode="auto">
            <a:xfrm>
              <a:off x="210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8" name="Line 82"/>
            <p:cNvSpPr>
              <a:spLocks noChangeShapeType="1"/>
            </p:cNvSpPr>
            <p:nvPr/>
          </p:nvSpPr>
          <p:spPr bwMode="auto">
            <a:xfrm>
              <a:off x="214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9" name="Line 83"/>
            <p:cNvSpPr>
              <a:spLocks noChangeShapeType="1"/>
            </p:cNvSpPr>
            <p:nvPr/>
          </p:nvSpPr>
          <p:spPr bwMode="auto">
            <a:xfrm>
              <a:off x="21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0" name="Line 84"/>
            <p:cNvSpPr>
              <a:spLocks noChangeShapeType="1"/>
            </p:cNvSpPr>
            <p:nvPr/>
          </p:nvSpPr>
          <p:spPr bwMode="auto">
            <a:xfrm>
              <a:off x="224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1" name="Line 85"/>
            <p:cNvSpPr>
              <a:spLocks noChangeShapeType="1"/>
            </p:cNvSpPr>
            <p:nvPr/>
          </p:nvSpPr>
          <p:spPr bwMode="auto">
            <a:xfrm>
              <a:off x="228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2" name="Line 86"/>
            <p:cNvSpPr>
              <a:spLocks noChangeShapeType="1"/>
            </p:cNvSpPr>
            <p:nvPr/>
          </p:nvSpPr>
          <p:spPr bwMode="auto">
            <a:xfrm>
              <a:off x="233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3" name="Line 87"/>
            <p:cNvSpPr>
              <a:spLocks noChangeShapeType="1"/>
            </p:cNvSpPr>
            <p:nvPr/>
          </p:nvSpPr>
          <p:spPr bwMode="auto">
            <a:xfrm>
              <a:off x="238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4" name="Line 88"/>
            <p:cNvSpPr>
              <a:spLocks noChangeShapeType="1"/>
            </p:cNvSpPr>
            <p:nvPr/>
          </p:nvSpPr>
          <p:spPr bwMode="auto">
            <a:xfrm>
              <a:off x="242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5" name="Line 89"/>
            <p:cNvSpPr>
              <a:spLocks noChangeShapeType="1"/>
            </p:cNvSpPr>
            <p:nvPr/>
          </p:nvSpPr>
          <p:spPr bwMode="auto">
            <a:xfrm>
              <a:off x="247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6" name="Line 90"/>
            <p:cNvSpPr>
              <a:spLocks noChangeShapeType="1"/>
            </p:cNvSpPr>
            <p:nvPr/>
          </p:nvSpPr>
          <p:spPr bwMode="auto">
            <a:xfrm>
              <a:off x="251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7" name="Line 91"/>
            <p:cNvSpPr>
              <a:spLocks noChangeShapeType="1"/>
            </p:cNvSpPr>
            <p:nvPr/>
          </p:nvSpPr>
          <p:spPr bwMode="auto">
            <a:xfrm>
              <a:off x="256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8" name="Line 92"/>
            <p:cNvSpPr>
              <a:spLocks noChangeShapeType="1"/>
            </p:cNvSpPr>
            <p:nvPr/>
          </p:nvSpPr>
          <p:spPr bwMode="auto">
            <a:xfrm>
              <a:off x="261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9" name="Line 93"/>
            <p:cNvSpPr>
              <a:spLocks noChangeShapeType="1"/>
            </p:cNvSpPr>
            <p:nvPr/>
          </p:nvSpPr>
          <p:spPr bwMode="auto">
            <a:xfrm>
              <a:off x="265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0" name="Line 94"/>
            <p:cNvSpPr>
              <a:spLocks noChangeShapeType="1"/>
            </p:cNvSpPr>
            <p:nvPr/>
          </p:nvSpPr>
          <p:spPr bwMode="auto">
            <a:xfrm>
              <a:off x="27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1" name="Line 95"/>
            <p:cNvSpPr>
              <a:spLocks noChangeShapeType="1"/>
            </p:cNvSpPr>
            <p:nvPr/>
          </p:nvSpPr>
          <p:spPr bwMode="auto">
            <a:xfrm>
              <a:off x="275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2" name="Line 96"/>
            <p:cNvSpPr>
              <a:spLocks noChangeShapeType="1"/>
            </p:cNvSpPr>
            <p:nvPr/>
          </p:nvSpPr>
          <p:spPr bwMode="auto">
            <a:xfrm>
              <a:off x="279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3" name="Line 97"/>
            <p:cNvSpPr>
              <a:spLocks noChangeShapeType="1"/>
            </p:cNvSpPr>
            <p:nvPr/>
          </p:nvSpPr>
          <p:spPr bwMode="auto">
            <a:xfrm>
              <a:off x="284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4" name="Line 98"/>
            <p:cNvSpPr>
              <a:spLocks noChangeShapeType="1"/>
            </p:cNvSpPr>
            <p:nvPr/>
          </p:nvSpPr>
          <p:spPr bwMode="auto">
            <a:xfrm>
              <a:off x="288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5" name="Line 99"/>
            <p:cNvSpPr>
              <a:spLocks noChangeShapeType="1"/>
            </p:cNvSpPr>
            <p:nvPr/>
          </p:nvSpPr>
          <p:spPr bwMode="auto">
            <a:xfrm>
              <a:off x="293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40964" name="AutoShape 100"/>
          <p:cNvSpPr>
            <a:spLocks noChangeArrowheads="1"/>
          </p:cNvSpPr>
          <p:nvPr/>
        </p:nvSpPr>
        <p:spPr bwMode="auto">
          <a:xfrm>
            <a:off x="1500188" y="1760538"/>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65" name="AutoShape 101"/>
          <p:cNvSpPr>
            <a:spLocks noChangeArrowheads="1"/>
          </p:cNvSpPr>
          <p:nvPr/>
        </p:nvSpPr>
        <p:spPr bwMode="auto">
          <a:xfrm>
            <a:off x="3622675" y="1776413"/>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nvGrpSpPr>
          <p:cNvPr id="40966" name="Group 102"/>
          <p:cNvGrpSpPr>
            <a:grpSpLocks/>
          </p:cNvGrpSpPr>
          <p:nvPr/>
        </p:nvGrpSpPr>
        <p:grpSpPr bwMode="auto">
          <a:xfrm>
            <a:off x="1025525" y="990600"/>
            <a:ext cx="3530600" cy="5715000"/>
            <a:chOff x="734" y="480"/>
            <a:chExt cx="2224" cy="3600"/>
          </a:xfrm>
        </p:grpSpPr>
        <p:sp>
          <p:nvSpPr>
            <p:cNvPr id="41018" name="Line 103"/>
            <p:cNvSpPr>
              <a:spLocks noChangeShapeType="1"/>
            </p:cNvSpPr>
            <p:nvPr/>
          </p:nvSpPr>
          <p:spPr bwMode="auto">
            <a:xfrm>
              <a:off x="73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9" name="Line 104"/>
            <p:cNvSpPr>
              <a:spLocks noChangeShapeType="1"/>
            </p:cNvSpPr>
            <p:nvPr/>
          </p:nvSpPr>
          <p:spPr bwMode="auto">
            <a:xfrm>
              <a:off x="7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0" name="Line 105"/>
            <p:cNvSpPr>
              <a:spLocks noChangeShapeType="1"/>
            </p:cNvSpPr>
            <p:nvPr/>
          </p:nvSpPr>
          <p:spPr bwMode="auto">
            <a:xfrm>
              <a:off x="82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1" name="Line 106"/>
            <p:cNvSpPr>
              <a:spLocks noChangeShapeType="1"/>
            </p:cNvSpPr>
            <p:nvPr/>
          </p:nvSpPr>
          <p:spPr bwMode="auto">
            <a:xfrm>
              <a:off x="87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2" name="Line 107"/>
            <p:cNvSpPr>
              <a:spLocks noChangeShapeType="1"/>
            </p:cNvSpPr>
            <p:nvPr/>
          </p:nvSpPr>
          <p:spPr bwMode="auto">
            <a:xfrm>
              <a:off x="9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3" name="Line 108"/>
            <p:cNvSpPr>
              <a:spLocks noChangeShapeType="1"/>
            </p:cNvSpPr>
            <p:nvPr/>
          </p:nvSpPr>
          <p:spPr bwMode="auto">
            <a:xfrm>
              <a:off x="96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4" name="Line 109"/>
            <p:cNvSpPr>
              <a:spLocks noChangeShapeType="1"/>
            </p:cNvSpPr>
            <p:nvPr/>
          </p:nvSpPr>
          <p:spPr bwMode="auto">
            <a:xfrm>
              <a:off x="101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5" name="Line 110"/>
            <p:cNvSpPr>
              <a:spLocks noChangeShapeType="1"/>
            </p:cNvSpPr>
            <p:nvPr/>
          </p:nvSpPr>
          <p:spPr bwMode="auto">
            <a:xfrm>
              <a:off x="105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6" name="Line 111"/>
            <p:cNvSpPr>
              <a:spLocks noChangeShapeType="1"/>
            </p:cNvSpPr>
            <p:nvPr/>
          </p:nvSpPr>
          <p:spPr bwMode="auto">
            <a:xfrm>
              <a:off x="110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7" name="Line 112"/>
            <p:cNvSpPr>
              <a:spLocks noChangeShapeType="1"/>
            </p:cNvSpPr>
            <p:nvPr/>
          </p:nvSpPr>
          <p:spPr bwMode="auto">
            <a:xfrm>
              <a:off x="115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8" name="Line 113"/>
            <p:cNvSpPr>
              <a:spLocks noChangeShapeType="1"/>
            </p:cNvSpPr>
            <p:nvPr/>
          </p:nvSpPr>
          <p:spPr bwMode="auto">
            <a:xfrm>
              <a:off x="11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9" name="Line 114"/>
            <p:cNvSpPr>
              <a:spLocks noChangeShapeType="1"/>
            </p:cNvSpPr>
            <p:nvPr/>
          </p:nvSpPr>
          <p:spPr bwMode="auto">
            <a:xfrm>
              <a:off x="124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0" name="Line 115"/>
            <p:cNvSpPr>
              <a:spLocks noChangeShapeType="1"/>
            </p:cNvSpPr>
            <p:nvPr/>
          </p:nvSpPr>
          <p:spPr bwMode="auto">
            <a:xfrm>
              <a:off x="129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1" name="Line 116"/>
            <p:cNvSpPr>
              <a:spLocks noChangeShapeType="1"/>
            </p:cNvSpPr>
            <p:nvPr/>
          </p:nvSpPr>
          <p:spPr bwMode="auto">
            <a:xfrm>
              <a:off x="13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2" name="Line 117"/>
            <p:cNvSpPr>
              <a:spLocks noChangeShapeType="1"/>
            </p:cNvSpPr>
            <p:nvPr/>
          </p:nvSpPr>
          <p:spPr bwMode="auto">
            <a:xfrm>
              <a:off x="138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3" name="Line 118"/>
            <p:cNvSpPr>
              <a:spLocks noChangeShapeType="1"/>
            </p:cNvSpPr>
            <p:nvPr/>
          </p:nvSpPr>
          <p:spPr bwMode="auto">
            <a:xfrm>
              <a:off x="142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4" name="Line 119"/>
            <p:cNvSpPr>
              <a:spLocks noChangeShapeType="1"/>
            </p:cNvSpPr>
            <p:nvPr/>
          </p:nvSpPr>
          <p:spPr bwMode="auto">
            <a:xfrm>
              <a:off x="147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5" name="Line 120"/>
            <p:cNvSpPr>
              <a:spLocks noChangeShapeType="1"/>
            </p:cNvSpPr>
            <p:nvPr/>
          </p:nvSpPr>
          <p:spPr bwMode="auto">
            <a:xfrm>
              <a:off x="152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6" name="Line 121"/>
            <p:cNvSpPr>
              <a:spLocks noChangeShapeType="1"/>
            </p:cNvSpPr>
            <p:nvPr/>
          </p:nvSpPr>
          <p:spPr bwMode="auto">
            <a:xfrm>
              <a:off x="156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7" name="Line 122"/>
            <p:cNvSpPr>
              <a:spLocks noChangeShapeType="1"/>
            </p:cNvSpPr>
            <p:nvPr/>
          </p:nvSpPr>
          <p:spPr bwMode="auto">
            <a:xfrm>
              <a:off x="161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8" name="Line 123"/>
            <p:cNvSpPr>
              <a:spLocks noChangeShapeType="1"/>
            </p:cNvSpPr>
            <p:nvPr/>
          </p:nvSpPr>
          <p:spPr bwMode="auto">
            <a:xfrm>
              <a:off x="166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9" name="Line 124"/>
            <p:cNvSpPr>
              <a:spLocks noChangeShapeType="1"/>
            </p:cNvSpPr>
            <p:nvPr/>
          </p:nvSpPr>
          <p:spPr bwMode="auto">
            <a:xfrm>
              <a:off x="170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0" name="Line 125"/>
            <p:cNvSpPr>
              <a:spLocks noChangeShapeType="1"/>
            </p:cNvSpPr>
            <p:nvPr/>
          </p:nvSpPr>
          <p:spPr bwMode="auto">
            <a:xfrm>
              <a:off x="175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1" name="Line 126"/>
            <p:cNvSpPr>
              <a:spLocks noChangeShapeType="1"/>
            </p:cNvSpPr>
            <p:nvPr/>
          </p:nvSpPr>
          <p:spPr bwMode="auto">
            <a:xfrm>
              <a:off x="180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2" name="Line 127"/>
            <p:cNvSpPr>
              <a:spLocks noChangeShapeType="1"/>
            </p:cNvSpPr>
            <p:nvPr/>
          </p:nvSpPr>
          <p:spPr bwMode="auto">
            <a:xfrm>
              <a:off x="184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3" name="Line 128"/>
            <p:cNvSpPr>
              <a:spLocks noChangeShapeType="1"/>
            </p:cNvSpPr>
            <p:nvPr/>
          </p:nvSpPr>
          <p:spPr bwMode="auto">
            <a:xfrm>
              <a:off x="189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4" name="Line 129"/>
            <p:cNvSpPr>
              <a:spLocks noChangeShapeType="1"/>
            </p:cNvSpPr>
            <p:nvPr/>
          </p:nvSpPr>
          <p:spPr bwMode="auto">
            <a:xfrm>
              <a:off x="193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5" name="Line 130"/>
            <p:cNvSpPr>
              <a:spLocks noChangeShapeType="1"/>
            </p:cNvSpPr>
            <p:nvPr/>
          </p:nvSpPr>
          <p:spPr bwMode="auto">
            <a:xfrm>
              <a:off x="198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6" name="Line 131"/>
            <p:cNvSpPr>
              <a:spLocks noChangeShapeType="1"/>
            </p:cNvSpPr>
            <p:nvPr/>
          </p:nvSpPr>
          <p:spPr bwMode="auto">
            <a:xfrm>
              <a:off x="203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7" name="Line 132"/>
            <p:cNvSpPr>
              <a:spLocks noChangeShapeType="1"/>
            </p:cNvSpPr>
            <p:nvPr/>
          </p:nvSpPr>
          <p:spPr bwMode="auto">
            <a:xfrm>
              <a:off x="207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8" name="Line 133"/>
            <p:cNvSpPr>
              <a:spLocks noChangeShapeType="1"/>
            </p:cNvSpPr>
            <p:nvPr/>
          </p:nvSpPr>
          <p:spPr bwMode="auto">
            <a:xfrm>
              <a:off x="212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9" name="Line 134"/>
            <p:cNvSpPr>
              <a:spLocks noChangeShapeType="1"/>
            </p:cNvSpPr>
            <p:nvPr/>
          </p:nvSpPr>
          <p:spPr bwMode="auto">
            <a:xfrm>
              <a:off x="217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0" name="Line 135"/>
            <p:cNvSpPr>
              <a:spLocks noChangeShapeType="1"/>
            </p:cNvSpPr>
            <p:nvPr/>
          </p:nvSpPr>
          <p:spPr bwMode="auto">
            <a:xfrm>
              <a:off x="22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1" name="Line 136"/>
            <p:cNvSpPr>
              <a:spLocks noChangeShapeType="1"/>
            </p:cNvSpPr>
            <p:nvPr/>
          </p:nvSpPr>
          <p:spPr bwMode="auto">
            <a:xfrm>
              <a:off x="226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2" name="Line 137"/>
            <p:cNvSpPr>
              <a:spLocks noChangeShapeType="1"/>
            </p:cNvSpPr>
            <p:nvPr/>
          </p:nvSpPr>
          <p:spPr bwMode="auto">
            <a:xfrm>
              <a:off x="231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3" name="Line 138"/>
            <p:cNvSpPr>
              <a:spLocks noChangeShapeType="1"/>
            </p:cNvSpPr>
            <p:nvPr/>
          </p:nvSpPr>
          <p:spPr bwMode="auto">
            <a:xfrm>
              <a:off x="235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4" name="Line 139"/>
            <p:cNvSpPr>
              <a:spLocks noChangeShapeType="1"/>
            </p:cNvSpPr>
            <p:nvPr/>
          </p:nvSpPr>
          <p:spPr bwMode="auto">
            <a:xfrm>
              <a:off x="240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5" name="Line 140"/>
            <p:cNvSpPr>
              <a:spLocks noChangeShapeType="1"/>
            </p:cNvSpPr>
            <p:nvPr/>
          </p:nvSpPr>
          <p:spPr bwMode="auto">
            <a:xfrm>
              <a:off x="244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6" name="Line 141"/>
            <p:cNvSpPr>
              <a:spLocks noChangeShapeType="1"/>
            </p:cNvSpPr>
            <p:nvPr/>
          </p:nvSpPr>
          <p:spPr bwMode="auto">
            <a:xfrm>
              <a:off x="249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7" name="Line 142"/>
            <p:cNvSpPr>
              <a:spLocks noChangeShapeType="1"/>
            </p:cNvSpPr>
            <p:nvPr/>
          </p:nvSpPr>
          <p:spPr bwMode="auto">
            <a:xfrm>
              <a:off x="254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8" name="Line 143"/>
            <p:cNvSpPr>
              <a:spLocks noChangeShapeType="1"/>
            </p:cNvSpPr>
            <p:nvPr/>
          </p:nvSpPr>
          <p:spPr bwMode="auto">
            <a:xfrm>
              <a:off x="258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9" name="Line 144"/>
            <p:cNvSpPr>
              <a:spLocks noChangeShapeType="1"/>
            </p:cNvSpPr>
            <p:nvPr/>
          </p:nvSpPr>
          <p:spPr bwMode="auto">
            <a:xfrm>
              <a:off x="2633"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0" name="Line 145"/>
            <p:cNvSpPr>
              <a:spLocks noChangeShapeType="1"/>
            </p:cNvSpPr>
            <p:nvPr/>
          </p:nvSpPr>
          <p:spPr bwMode="auto">
            <a:xfrm>
              <a:off x="26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1" name="Line 146"/>
            <p:cNvSpPr>
              <a:spLocks noChangeShapeType="1"/>
            </p:cNvSpPr>
            <p:nvPr/>
          </p:nvSpPr>
          <p:spPr bwMode="auto">
            <a:xfrm>
              <a:off x="272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2" name="Line 147"/>
            <p:cNvSpPr>
              <a:spLocks noChangeShapeType="1"/>
            </p:cNvSpPr>
            <p:nvPr/>
          </p:nvSpPr>
          <p:spPr bwMode="auto">
            <a:xfrm>
              <a:off x="277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3" name="Line 148"/>
            <p:cNvSpPr>
              <a:spLocks noChangeShapeType="1"/>
            </p:cNvSpPr>
            <p:nvPr/>
          </p:nvSpPr>
          <p:spPr bwMode="auto">
            <a:xfrm>
              <a:off x="282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4" name="Line 149"/>
            <p:cNvSpPr>
              <a:spLocks noChangeShapeType="1"/>
            </p:cNvSpPr>
            <p:nvPr/>
          </p:nvSpPr>
          <p:spPr bwMode="auto">
            <a:xfrm>
              <a:off x="286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5" name="Line 150"/>
            <p:cNvSpPr>
              <a:spLocks noChangeShapeType="1"/>
            </p:cNvSpPr>
            <p:nvPr/>
          </p:nvSpPr>
          <p:spPr bwMode="auto">
            <a:xfrm>
              <a:off x="291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6" name="Line 151"/>
            <p:cNvSpPr>
              <a:spLocks noChangeShapeType="1"/>
            </p:cNvSpPr>
            <p:nvPr/>
          </p:nvSpPr>
          <p:spPr bwMode="auto">
            <a:xfrm>
              <a:off x="295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40967" name="AutoShape 152"/>
          <p:cNvSpPr>
            <a:spLocks noChangeArrowheads="1"/>
          </p:cNvSpPr>
          <p:nvPr/>
        </p:nvSpPr>
        <p:spPr bwMode="auto">
          <a:xfrm>
            <a:off x="5727700" y="1760538"/>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nvGrpSpPr>
          <p:cNvPr id="40968" name="Group 153"/>
          <p:cNvGrpSpPr>
            <a:grpSpLocks/>
          </p:cNvGrpSpPr>
          <p:nvPr/>
        </p:nvGrpSpPr>
        <p:grpSpPr bwMode="auto">
          <a:xfrm>
            <a:off x="4592638" y="685800"/>
            <a:ext cx="3384550" cy="5715000"/>
            <a:chOff x="2981" y="288"/>
            <a:chExt cx="2132" cy="3600"/>
          </a:xfrm>
        </p:grpSpPr>
        <p:sp>
          <p:nvSpPr>
            <p:cNvPr id="40971" name="Line 154"/>
            <p:cNvSpPr>
              <a:spLocks noChangeShapeType="1"/>
            </p:cNvSpPr>
            <p:nvPr/>
          </p:nvSpPr>
          <p:spPr bwMode="auto">
            <a:xfrm>
              <a:off x="298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2" name="Line 155"/>
            <p:cNvSpPr>
              <a:spLocks noChangeShapeType="1"/>
            </p:cNvSpPr>
            <p:nvPr/>
          </p:nvSpPr>
          <p:spPr bwMode="auto">
            <a:xfrm>
              <a:off x="302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3" name="Line 156"/>
            <p:cNvSpPr>
              <a:spLocks noChangeShapeType="1"/>
            </p:cNvSpPr>
            <p:nvPr/>
          </p:nvSpPr>
          <p:spPr bwMode="auto">
            <a:xfrm>
              <a:off x="307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4" name="Line 157"/>
            <p:cNvSpPr>
              <a:spLocks noChangeShapeType="1"/>
            </p:cNvSpPr>
            <p:nvPr/>
          </p:nvSpPr>
          <p:spPr bwMode="auto">
            <a:xfrm>
              <a:off x="312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5" name="Line 158"/>
            <p:cNvSpPr>
              <a:spLocks noChangeShapeType="1"/>
            </p:cNvSpPr>
            <p:nvPr/>
          </p:nvSpPr>
          <p:spPr bwMode="auto">
            <a:xfrm>
              <a:off x="316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6" name="Line 159"/>
            <p:cNvSpPr>
              <a:spLocks noChangeShapeType="1"/>
            </p:cNvSpPr>
            <p:nvPr/>
          </p:nvSpPr>
          <p:spPr bwMode="auto">
            <a:xfrm>
              <a:off x="321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7" name="Line 160"/>
            <p:cNvSpPr>
              <a:spLocks noChangeShapeType="1"/>
            </p:cNvSpPr>
            <p:nvPr/>
          </p:nvSpPr>
          <p:spPr bwMode="auto">
            <a:xfrm>
              <a:off x="326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8" name="Line 161"/>
            <p:cNvSpPr>
              <a:spLocks noChangeShapeType="1"/>
            </p:cNvSpPr>
            <p:nvPr/>
          </p:nvSpPr>
          <p:spPr bwMode="auto">
            <a:xfrm>
              <a:off x="330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9" name="Line 162"/>
            <p:cNvSpPr>
              <a:spLocks noChangeShapeType="1"/>
            </p:cNvSpPr>
            <p:nvPr/>
          </p:nvSpPr>
          <p:spPr bwMode="auto">
            <a:xfrm>
              <a:off x="335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0" name="Line 163"/>
            <p:cNvSpPr>
              <a:spLocks noChangeShapeType="1"/>
            </p:cNvSpPr>
            <p:nvPr/>
          </p:nvSpPr>
          <p:spPr bwMode="auto">
            <a:xfrm>
              <a:off x="340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1" name="Line 164"/>
            <p:cNvSpPr>
              <a:spLocks noChangeShapeType="1"/>
            </p:cNvSpPr>
            <p:nvPr/>
          </p:nvSpPr>
          <p:spPr bwMode="auto">
            <a:xfrm>
              <a:off x="344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2" name="Line 165"/>
            <p:cNvSpPr>
              <a:spLocks noChangeShapeType="1"/>
            </p:cNvSpPr>
            <p:nvPr/>
          </p:nvSpPr>
          <p:spPr bwMode="auto">
            <a:xfrm>
              <a:off x="349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3" name="Line 166"/>
            <p:cNvSpPr>
              <a:spLocks noChangeShapeType="1"/>
            </p:cNvSpPr>
            <p:nvPr/>
          </p:nvSpPr>
          <p:spPr bwMode="auto">
            <a:xfrm>
              <a:off x="353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4" name="Line 167"/>
            <p:cNvSpPr>
              <a:spLocks noChangeShapeType="1"/>
            </p:cNvSpPr>
            <p:nvPr/>
          </p:nvSpPr>
          <p:spPr bwMode="auto">
            <a:xfrm>
              <a:off x="358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5" name="Line 168"/>
            <p:cNvSpPr>
              <a:spLocks noChangeShapeType="1"/>
            </p:cNvSpPr>
            <p:nvPr/>
          </p:nvSpPr>
          <p:spPr bwMode="auto">
            <a:xfrm>
              <a:off x="362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6" name="Line 169"/>
            <p:cNvSpPr>
              <a:spLocks noChangeShapeType="1"/>
            </p:cNvSpPr>
            <p:nvPr/>
          </p:nvSpPr>
          <p:spPr bwMode="auto">
            <a:xfrm>
              <a:off x="36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7" name="Line 170"/>
            <p:cNvSpPr>
              <a:spLocks noChangeShapeType="1"/>
            </p:cNvSpPr>
            <p:nvPr/>
          </p:nvSpPr>
          <p:spPr bwMode="auto">
            <a:xfrm>
              <a:off x="372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8" name="Line 171"/>
            <p:cNvSpPr>
              <a:spLocks noChangeShapeType="1"/>
            </p:cNvSpPr>
            <p:nvPr/>
          </p:nvSpPr>
          <p:spPr bwMode="auto">
            <a:xfrm>
              <a:off x="377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9" name="Line 172"/>
            <p:cNvSpPr>
              <a:spLocks noChangeShapeType="1"/>
            </p:cNvSpPr>
            <p:nvPr/>
          </p:nvSpPr>
          <p:spPr bwMode="auto">
            <a:xfrm>
              <a:off x="381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0" name="Line 173"/>
            <p:cNvSpPr>
              <a:spLocks noChangeShapeType="1"/>
            </p:cNvSpPr>
            <p:nvPr/>
          </p:nvSpPr>
          <p:spPr bwMode="auto">
            <a:xfrm>
              <a:off x="386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1" name="Line 174"/>
            <p:cNvSpPr>
              <a:spLocks noChangeShapeType="1"/>
            </p:cNvSpPr>
            <p:nvPr/>
          </p:nvSpPr>
          <p:spPr bwMode="auto">
            <a:xfrm>
              <a:off x="390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2" name="Line 175"/>
            <p:cNvSpPr>
              <a:spLocks noChangeShapeType="1"/>
            </p:cNvSpPr>
            <p:nvPr/>
          </p:nvSpPr>
          <p:spPr bwMode="auto">
            <a:xfrm>
              <a:off x="395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3" name="Line 176"/>
            <p:cNvSpPr>
              <a:spLocks noChangeShapeType="1"/>
            </p:cNvSpPr>
            <p:nvPr/>
          </p:nvSpPr>
          <p:spPr bwMode="auto">
            <a:xfrm>
              <a:off x="400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4" name="Line 177"/>
            <p:cNvSpPr>
              <a:spLocks noChangeShapeType="1"/>
            </p:cNvSpPr>
            <p:nvPr/>
          </p:nvSpPr>
          <p:spPr bwMode="auto">
            <a:xfrm>
              <a:off x="404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5" name="Line 178"/>
            <p:cNvSpPr>
              <a:spLocks noChangeShapeType="1"/>
            </p:cNvSpPr>
            <p:nvPr/>
          </p:nvSpPr>
          <p:spPr bwMode="auto">
            <a:xfrm>
              <a:off x="409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6" name="Line 179"/>
            <p:cNvSpPr>
              <a:spLocks noChangeShapeType="1"/>
            </p:cNvSpPr>
            <p:nvPr/>
          </p:nvSpPr>
          <p:spPr bwMode="auto">
            <a:xfrm>
              <a:off x="414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7" name="Line 180"/>
            <p:cNvSpPr>
              <a:spLocks noChangeShapeType="1"/>
            </p:cNvSpPr>
            <p:nvPr/>
          </p:nvSpPr>
          <p:spPr bwMode="auto">
            <a:xfrm>
              <a:off x="418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8" name="Line 181"/>
            <p:cNvSpPr>
              <a:spLocks noChangeShapeType="1"/>
            </p:cNvSpPr>
            <p:nvPr/>
          </p:nvSpPr>
          <p:spPr bwMode="auto">
            <a:xfrm>
              <a:off x="423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9" name="Line 182"/>
            <p:cNvSpPr>
              <a:spLocks noChangeShapeType="1"/>
            </p:cNvSpPr>
            <p:nvPr/>
          </p:nvSpPr>
          <p:spPr bwMode="auto">
            <a:xfrm>
              <a:off x="427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0" name="Line 183"/>
            <p:cNvSpPr>
              <a:spLocks noChangeShapeType="1"/>
            </p:cNvSpPr>
            <p:nvPr/>
          </p:nvSpPr>
          <p:spPr bwMode="auto">
            <a:xfrm>
              <a:off x="432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1" name="Line 184"/>
            <p:cNvSpPr>
              <a:spLocks noChangeShapeType="1"/>
            </p:cNvSpPr>
            <p:nvPr/>
          </p:nvSpPr>
          <p:spPr bwMode="auto">
            <a:xfrm>
              <a:off x="437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2" name="Line 185"/>
            <p:cNvSpPr>
              <a:spLocks noChangeShapeType="1"/>
            </p:cNvSpPr>
            <p:nvPr/>
          </p:nvSpPr>
          <p:spPr bwMode="auto">
            <a:xfrm>
              <a:off x="442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3" name="Line 186"/>
            <p:cNvSpPr>
              <a:spLocks noChangeShapeType="1"/>
            </p:cNvSpPr>
            <p:nvPr/>
          </p:nvSpPr>
          <p:spPr bwMode="auto">
            <a:xfrm>
              <a:off x="446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4" name="Line 187"/>
            <p:cNvSpPr>
              <a:spLocks noChangeShapeType="1"/>
            </p:cNvSpPr>
            <p:nvPr/>
          </p:nvSpPr>
          <p:spPr bwMode="auto">
            <a:xfrm>
              <a:off x="451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5" name="Line 188"/>
            <p:cNvSpPr>
              <a:spLocks noChangeShapeType="1"/>
            </p:cNvSpPr>
            <p:nvPr/>
          </p:nvSpPr>
          <p:spPr bwMode="auto">
            <a:xfrm>
              <a:off x="455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6" name="Line 189"/>
            <p:cNvSpPr>
              <a:spLocks noChangeShapeType="1"/>
            </p:cNvSpPr>
            <p:nvPr/>
          </p:nvSpPr>
          <p:spPr bwMode="auto">
            <a:xfrm>
              <a:off x="46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7" name="Line 190"/>
            <p:cNvSpPr>
              <a:spLocks noChangeShapeType="1"/>
            </p:cNvSpPr>
            <p:nvPr/>
          </p:nvSpPr>
          <p:spPr bwMode="auto">
            <a:xfrm>
              <a:off x="464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8" name="Line 191"/>
            <p:cNvSpPr>
              <a:spLocks noChangeShapeType="1"/>
            </p:cNvSpPr>
            <p:nvPr/>
          </p:nvSpPr>
          <p:spPr bwMode="auto">
            <a:xfrm>
              <a:off x="46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9" name="Line 192"/>
            <p:cNvSpPr>
              <a:spLocks noChangeShapeType="1"/>
            </p:cNvSpPr>
            <p:nvPr/>
          </p:nvSpPr>
          <p:spPr bwMode="auto">
            <a:xfrm>
              <a:off x="474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0" name="Line 193"/>
            <p:cNvSpPr>
              <a:spLocks noChangeShapeType="1"/>
            </p:cNvSpPr>
            <p:nvPr/>
          </p:nvSpPr>
          <p:spPr bwMode="auto">
            <a:xfrm>
              <a:off x="478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1" name="Line 194"/>
            <p:cNvSpPr>
              <a:spLocks noChangeShapeType="1"/>
            </p:cNvSpPr>
            <p:nvPr/>
          </p:nvSpPr>
          <p:spPr bwMode="auto">
            <a:xfrm>
              <a:off x="483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2" name="Line 195"/>
            <p:cNvSpPr>
              <a:spLocks noChangeShapeType="1"/>
            </p:cNvSpPr>
            <p:nvPr/>
          </p:nvSpPr>
          <p:spPr bwMode="auto">
            <a:xfrm>
              <a:off x="488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3" name="Line 196"/>
            <p:cNvSpPr>
              <a:spLocks noChangeShapeType="1"/>
            </p:cNvSpPr>
            <p:nvPr/>
          </p:nvSpPr>
          <p:spPr bwMode="auto">
            <a:xfrm>
              <a:off x="492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4" name="Line 197"/>
            <p:cNvSpPr>
              <a:spLocks noChangeShapeType="1"/>
            </p:cNvSpPr>
            <p:nvPr/>
          </p:nvSpPr>
          <p:spPr bwMode="auto">
            <a:xfrm>
              <a:off x="49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5" name="Line 198"/>
            <p:cNvSpPr>
              <a:spLocks noChangeShapeType="1"/>
            </p:cNvSpPr>
            <p:nvPr/>
          </p:nvSpPr>
          <p:spPr bwMode="auto">
            <a:xfrm>
              <a:off x="502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6" name="Line 199"/>
            <p:cNvSpPr>
              <a:spLocks noChangeShapeType="1"/>
            </p:cNvSpPr>
            <p:nvPr/>
          </p:nvSpPr>
          <p:spPr bwMode="auto">
            <a:xfrm>
              <a:off x="506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7" name="Line 200"/>
            <p:cNvSpPr>
              <a:spLocks noChangeShapeType="1"/>
            </p:cNvSpPr>
            <p:nvPr/>
          </p:nvSpPr>
          <p:spPr bwMode="auto">
            <a:xfrm>
              <a:off x="511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40969" name="Text Box 3"/>
          <p:cNvSpPr txBox="1">
            <a:spLocks noChangeArrowheads="1"/>
          </p:cNvSpPr>
          <p:nvPr/>
        </p:nvSpPr>
        <p:spPr bwMode="auto">
          <a:xfrm>
            <a:off x="279400" y="1524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2000" kern="1200">
                <a:solidFill>
                  <a:srgbClr val="000000"/>
                </a:solidFill>
                <a:latin typeface="Cambria" pitchFamily="18" charset="0"/>
              </a:rPr>
              <a:t>we don't always give our own vision system credit for everything it's doing…</a:t>
            </a:r>
          </a:p>
        </p:txBody>
      </p:sp>
    </p:spTree>
    <p:extLst>
      <p:ext uri="{BB962C8B-B14F-4D97-AF65-F5344CB8AC3E}">
        <p14:creationId xmlns:p14="http://schemas.microsoft.com/office/powerpoint/2010/main" val="2969678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990600"/>
            <a:ext cx="413702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2"/>
          <p:cNvSpPr txBox="1">
            <a:spLocks noChangeArrowheads="1"/>
          </p:cNvSpPr>
          <p:nvPr/>
        </p:nvSpPr>
        <p:spPr bwMode="auto">
          <a:xfrm>
            <a:off x="239713" y="174625"/>
            <a:ext cx="1208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i="1" kern="1200" dirty="0">
                <a:solidFill>
                  <a:srgbClr val="000000"/>
                </a:solidFill>
                <a:latin typeface="Cambria" pitchFamily="18" charset="0"/>
              </a:rPr>
              <a:t>Quiz</a:t>
            </a:r>
            <a:endParaRPr lang="en-US" altLang="en-US" sz="3200" b="1" i="1" kern="1200" dirty="0">
              <a:solidFill>
                <a:srgbClr val="C00000"/>
              </a:solidFill>
              <a:latin typeface="Cambria" pitchFamily="18" charset="0"/>
            </a:endParaRPr>
          </a:p>
        </p:txBody>
      </p:sp>
      <p:sp>
        <p:nvSpPr>
          <p:cNvPr id="46084" name="Text Box 2"/>
          <p:cNvSpPr txBox="1">
            <a:spLocks noChangeArrowheads="1"/>
          </p:cNvSpPr>
          <p:nvPr/>
        </p:nvSpPr>
        <p:spPr bwMode="auto">
          <a:xfrm>
            <a:off x="1447800" y="282575"/>
            <a:ext cx="716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1800" i="1" kern="1200">
                <a:solidFill>
                  <a:srgbClr val="000000"/>
                </a:solidFill>
                <a:latin typeface="Cambria" pitchFamily="18" charset="0"/>
              </a:rPr>
              <a:t>Illusions?  What computations is your brain doing to cause them?</a:t>
            </a:r>
            <a:endParaRPr lang="en-US" altLang="en-US" sz="1800" b="1" i="1" kern="1200">
              <a:solidFill>
                <a:srgbClr val="C00000"/>
              </a:solidFill>
              <a:latin typeface="Cambria" pitchFamily="18" charset="0"/>
            </a:endParaRPr>
          </a:p>
        </p:txBody>
      </p:sp>
      <p:pic>
        <p:nvPicPr>
          <p:cNvPr id="4608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4495800"/>
            <a:ext cx="41084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95400"/>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0"/>
          <p:cNvPicPr>
            <a:picLocks noChangeAspect="1"/>
          </p:cNvPicPr>
          <p:nvPr/>
        </p:nvPicPr>
        <p:blipFill>
          <a:blip r:embed="rId5">
            <a:extLst>
              <a:ext uri="{28A0092B-C50C-407E-A947-70E740481C1C}">
                <a14:useLocalDpi xmlns:a14="http://schemas.microsoft.com/office/drawing/2010/main" val="0"/>
              </a:ext>
            </a:extLst>
          </a:blip>
          <a:srcRect l="2921" t="3694" r="1645" b="3963"/>
          <a:stretch>
            <a:fillRect/>
          </a:stretch>
        </p:blipFill>
        <p:spPr bwMode="auto">
          <a:xfrm>
            <a:off x="469900" y="3979863"/>
            <a:ext cx="3449638"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rot="21080689">
            <a:off x="1527308" y="3161854"/>
            <a:ext cx="6166644" cy="1077218"/>
          </a:xfrm>
          <a:prstGeom prst="rect">
            <a:avLst/>
          </a:prstGeom>
          <a:solidFill>
            <a:srgbClr val="CCECFF"/>
          </a:solid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i="1" kern="1200" dirty="0" smtClean="0">
                <a:solidFill>
                  <a:srgbClr val="000000"/>
                </a:solidFill>
                <a:latin typeface="Cambria" pitchFamily="18" charset="0"/>
              </a:rPr>
              <a:t>Seeing is a much more challenging algorithm than it "appears"!</a:t>
            </a:r>
            <a:endParaRPr lang="en-US" altLang="en-US" sz="3200" b="1" i="1" kern="1200" dirty="0">
              <a:solidFill>
                <a:srgbClr val="C00000"/>
              </a:solidFill>
              <a:latin typeface="Cambria" pitchFamily="18" charset="0"/>
            </a:endParaRPr>
          </a:p>
        </p:txBody>
      </p:sp>
    </p:spTree>
    <p:extLst>
      <p:ext uri="{BB962C8B-B14F-4D97-AF65-F5344CB8AC3E}">
        <p14:creationId xmlns:p14="http://schemas.microsoft.com/office/powerpoint/2010/main" val="3229570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What's red?</a:t>
            </a:r>
          </a:p>
        </p:txBody>
      </p:sp>
      <p:sp>
        <p:nvSpPr>
          <p:cNvPr id="38915"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i="1" kern="1200">
                <a:solidFill>
                  <a:srgbClr val="000000"/>
                </a:solidFill>
                <a:latin typeface="Cambria" pitchFamily="18" charset="0"/>
              </a:rPr>
              <a:t>The door is still matched, too…    </a:t>
            </a:r>
            <a:r>
              <a:rPr lang="en-US" altLang="en-US" sz="3200" b="1" i="1" kern="1200">
                <a:solidFill>
                  <a:srgbClr val="000000"/>
                </a:solidFill>
                <a:latin typeface="Cambria" pitchFamily="18" charset="0"/>
              </a:rPr>
              <a:t>why</a:t>
            </a:r>
            <a:r>
              <a:rPr lang="en-US" altLang="en-US" sz="3200" i="1" kern="1200">
                <a:solidFill>
                  <a:srgbClr val="000000"/>
                </a:solidFill>
                <a:latin typeface="Cambria" pitchFamily="18" charset="0"/>
              </a:rPr>
              <a:t>?</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18" name="TextBox 1"/>
          <p:cNvSpPr txBox="1">
            <a:spLocks noChangeArrowheads="1"/>
          </p:cNvSpPr>
          <p:nvPr/>
        </p:nvSpPr>
        <p:spPr bwMode="auto">
          <a:xfrm>
            <a:off x="5675313"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89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185863"/>
            <a:ext cx="3811588"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Box 9"/>
          <p:cNvSpPr txBox="1">
            <a:spLocks noChangeArrowheads="1"/>
          </p:cNvSpPr>
          <p:nvPr/>
        </p:nvSpPr>
        <p:spPr bwMode="auto">
          <a:xfrm>
            <a:off x="5676900" y="4795838"/>
            <a:ext cx="2667000" cy="46196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saturation   &gt;   0.75</a:t>
            </a:r>
          </a:p>
        </p:txBody>
      </p:sp>
      <p:sp>
        <p:nvSpPr>
          <p:cNvPr id="38921" name="Down Arrow 2"/>
          <p:cNvSpPr>
            <a:spLocks noChangeArrowheads="1"/>
          </p:cNvSpPr>
          <p:nvPr/>
        </p:nvSpPr>
        <p:spPr bwMode="auto">
          <a:xfrm rot="2455337">
            <a:off x="5334000" y="841375"/>
            <a:ext cx="415925" cy="609600"/>
          </a:xfrm>
          <a:prstGeom prst="downArrow">
            <a:avLst>
              <a:gd name="adj1" fmla="val 50000"/>
              <a:gd name="adj2" fmla="val 49927"/>
            </a:avLst>
          </a:prstGeom>
          <a:solidFill>
            <a:srgbClr val="FFCCCC"/>
          </a:solidFill>
          <a:ln w="9525" algn="ctr">
            <a:solidFill>
              <a:srgbClr val="C00000"/>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22" name="Rectangle 3"/>
          <p:cNvSpPr>
            <a:spLocks noChangeArrowheads="1"/>
          </p:cNvSpPr>
          <p:nvPr/>
        </p:nvSpPr>
        <p:spPr bwMode="auto">
          <a:xfrm>
            <a:off x="5767388" y="468313"/>
            <a:ext cx="9509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r>
              <a:rPr lang="en-US" altLang="en-US" sz="2100" kern="1200">
                <a:solidFill>
                  <a:srgbClr val="C00000"/>
                </a:solidFill>
                <a:latin typeface="Cambria" pitchFamily="18" charset="0"/>
              </a:rPr>
              <a:t>Aargh!</a:t>
            </a:r>
          </a:p>
        </p:txBody>
      </p:sp>
    </p:spTree>
    <p:extLst>
      <p:ext uri="{BB962C8B-B14F-4D97-AF65-F5344CB8AC3E}">
        <p14:creationId xmlns:p14="http://schemas.microsoft.com/office/powerpoint/2010/main" val="2016263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39713" y="174625"/>
            <a:ext cx="776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The coke-can collector: </a:t>
            </a:r>
            <a:r>
              <a:rPr lang="en-US" altLang="en-US" sz="3200" b="1" i="1" kern="1200">
                <a:solidFill>
                  <a:srgbClr val="000000"/>
                </a:solidFill>
                <a:latin typeface="Cambria" pitchFamily="18" charset="0"/>
              </a:rPr>
              <a:t>wall-avoidance</a:t>
            </a:r>
          </a:p>
        </p:txBody>
      </p:sp>
      <p:pic>
        <p:nvPicPr>
          <p:cNvPr id="41987" name="Picture 4">
            <a:hlinkClick r:id="rId3" action="ppaction://progra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71600"/>
            <a:ext cx="6705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911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39713" y="174625"/>
            <a:ext cx="776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The coke-can collector: </a:t>
            </a:r>
            <a:r>
              <a:rPr lang="en-US" altLang="en-US" sz="3200" b="1" i="1" kern="1200">
                <a:solidFill>
                  <a:srgbClr val="C00000"/>
                </a:solidFill>
                <a:latin typeface="Cambria" pitchFamily="18" charset="0"/>
              </a:rPr>
              <a:t>seeking…</a:t>
            </a:r>
            <a:endParaRPr lang="en-US" altLang="en-US" sz="3200" b="1" i="1" kern="1200">
              <a:solidFill>
                <a:srgbClr val="000000"/>
              </a:solidFill>
              <a:latin typeface="Cambria" pitchFamily="18" charset="0"/>
            </a:endParaRPr>
          </a:p>
        </p:txBody>
      </p:sp>
      <p:pic>
        <p:nvPicPr>
          <p:cNvPr id="43011" name="Picture 4">
            <a:hlinkClick r:id="rId3" action="ppaction://progra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113" y="1447800"/>
            <a:ext cx="632777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0910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39713" y="174625"/>
            <a:ext cx="776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The coke-can collector: </a:t>
            </a:r>
            <a:r>
              <a:rPr lang="en-US" altLang="en-US" sz="3200" b="1" i="1" kern="1200">
                <a:solidFill>
                  <a:srgbClr val="C00000"/>
                </a:solidFill>
                <a:latin typeface="Cambria" pitchFamily="18" charset="0"/>
              </a:rPr>
              <a:t>seeking…</a:t>
            </a:r>
          </a:p>
        </p:txBody>
      </p:sp>
      <p:pic>
        <p:nvPicPr>
          <p:cNvPr id="44035" name="Picture 4">
            <a:hlinkClick r:id="rId3" action="ppaction://progra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388" y="1524000"/>
            <a:ext cx="6473825"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964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Rounded Rectangle 1"/>
          <p:cNvSpPr/>
          <p:nvPr/>
        </p:nvSpPr>
        <p:spPr>
          <a:xfrm>
            <a:off x="2641600" y="3129249"/>
            <a:ext cx="3619500" cy="762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hape 39"/>
          <p:cNvSpPr txBox="1">
            <a:spLocks noGrp="1"/>
          </p:cNvSpPr>
          <p:nvPr>
            <p:ph type="ctrTitle"/>
          </p:nvPr>
        </p:nvSpPr>
        <p:spPr>
          <a:xfrm>
            <a:off x="1176550" y="2366300"/>
            <a:ext cx="6558000" cy="1546500"/>
          </a:xfrm>
          <a:prstGeom prst="rect">
            <a:avLst/>
          </a:prstGeom>
        </p:spPr>
        <p:txBody>
          <a:bodyPr lIns="91425" tIns="91425" rIns="91425" bIns="91425" anchor="b" anchorCtr="0">
            <a:noAutofit/>
          </a:bodyPr>
          <a:lstStyle/>
          <a:p>
            <a:pPr>
              <a:spcBef>
                <a:spcPts val="0"/>
              </a:spcBef>
              <a:buNone/>
            </a:pPr>
            <a:r>
              <a:rPr lang="en" dirty="0">
                <a:latin typeface="Droid Serif"/>
                <a:ea typeface="Droid Serif"/>
                <a:cs typeface="Droid Serif"/>
                <a:sym typeface="Droid Serif"/>
              </a:rPr>
              <a:t>Problem </a:t>
            </a:r>
            <a:r>
              <a:rPr lang="en" dirty="0" smtClean="0">
                <a:latin typeface="Droid Serif"/>
                <a:ea typeface="Droid Serif"/>
                <a:cs typeface="Droid Serif"/>
                <a:sym typeface="Droid Serif"/>
              </a:rPr>
              <a:t>Solving &amp;  </a:t>
            </a:r>
            <a:r>
              <a:rPr lang="en" dirty="0">
                <a:latin typeface="Droid Serif"/>
                <a:ea typeface="Droid Serif"/>
                <a:cs typeface="Droid Serif"/>
                <a:sym typeface="Droid Serif"/>
              </a:rPr>
              <a:t>Algorithms</a:t>
            </a: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39713" y="174625"/>
            <a:ext cx="776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The coke-can collector: </a:t>
            </a:r>
            <a:r>
              <a:rPr lang="en-US" altLang="en-US" sz="3200" b="1" i="1" kern="1200">
                <a:solidFill>
                  <a:srgbClr val="C00000"/>
                </a:solidFill>
                <a:latin typeface="Cambria" pitchFamily="18" charset="0"/>
              </a:rPr>
              <a:t>success!</a:t>
            </a:r>
          </a:p>
        </p:txBody>
      </p:sp>
      <p:pic>
        <p:nvPicPr>
          <p:cNvPr id="45059" name="Picture 4">
            <a:hlinkClick r:id="rId3" action="ppaction://progra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1030288"/>
            <a:ext cx="70358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297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1"/>
          <p:cNvSpPr>
            <a:spLocks noChangeArrowheads="1"/>
          </p:cNvSpPr>
          <p:nvPr/>
        </p:nvSpPr>
        <p:spPr bwMode="auto">
          <a:xfrm>
            <a:off x="2987107" y="6027561"/>
            <a:ext cx="3131691"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dirty="0" smtClean="0">
                <a:solidFill>
                  <a:srgbClr val="000000"/>
                </a:solidFill>
                <a:latin typeface="Cambria" pitchFamily="18" charset="0"/>
              </a:rPr>
              <a:t>pedestrians, </a:t>
            </a:r>
            <a:r>
              <a:rPr lang="en-US" altLang="en-US" kern="1200" dirty="0">
                <a:solidFill>
                  <a:srgbClr val="000000"/>
                </a:solidFill>
                <a:latin typeface="Cambria" pitchFamily="18" charset="0"/>
              </a:rPr>
              <a:t>walking…</a:t>
            </a:r>
            <a:endParaRPr lang="en-US" altLang="en-US" kern="1200" dirty="0">
              <a:solidFill>
                <a:srgbClr val="000000"/>
              </a:solidFill>
            </a:endParaRPr>
          </a:p>
        </p:txBody>
      </p:sp>
      <p:sp>
        <p:nvSpPr>
          <p:cNvPr id="58372" name="Rectangle 13"/>
          <p:cNvSpPr>
            <a:spLocks noChangeArrowheads="1"/>
          </p:cNvSpPr>
          <p:nvPr/>
        </p:nvSpPr>
        <p:spPr bwMode="auto">
          <a:xfrm>
            <a:off x="400050" y="285750"/>
            <a:ext cx="83058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600" kern="1200" dirty="0" smtClean="0">
                <a:solidFill>
                  <a:srgbClr val="000000"/>
                </a:solidFill>
                <a:latin typeface="Cambria" pitchFamily="18" charset="0"/>
              </a:rPr>
              <a:t>What's possible with seeing </a:t>
            </a:r>
            <a:r>
              <a:rPr lang="en-US" altLang="en-US" sz="3600" b="1" i="1" kern="1200" dirty="0" smtClean="0">
                <a:solidFill>
                  <a:srgbClr val="000000"/>
                </a:solidFill>
                <a:latin typeface="Cambria" pitchFamily="18" charset="0"/>
              </a:rPr>
              <a:t>algorithms </a:t>
            </a:r>
            <a:r>
              <a:rPr lang="en-US" altLang="en-US" sz="3600" kern="1200" dirty="0" smtClean="0">
                <a:solidFill>
                  <a:srgbClr val="000000"/>
                </a:solidFill>
                <a:latin typeface="Cambria" pitchFamily="18" charset="0"/>
              </a:rPr>
              <a:t>?</a:t>
            </a:r>
            <a:endParaRPr lang="en-US" altLang="en-US" sz="3600" kern="1200" dirty="0">
              <a:solidFill>
                <a:srgbClr val="000000"/>
              </a:solidFill>
              <a:latin typeface="Cambria" pitchFamily="18" charset="0"/>
            </a:endParaRPr>
          </a:p>
        </p:txBody>
      </p:sp>
      <p:pic>
        <p:nvPicPr>
          <p:cNvPr id="58373" name="Picture 6">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1425575"/>
            <a:ext cx="5181600"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1073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Shape 107"/>
          <p:cNvSpPr txBox="1"/>
          <p:nvPr/>
        </p:nvSpPr>
        <p:spPr>
          <a:xfrm>
            <a:off x="919075" y="762000"/>
            <a:ext cx="7388099" cy="2819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3200" b="1" dirty="0">
                <a:latin typeface="Droid Serif"/>
                <a:ea typeface="Droid Serif"/>
                <a:cs typeface="Droid Serif"/>
                <a:sym typeface="Droid Serif"/>
              </a:rPr>
              <a:t>Algorithms</a:t>
            </a:r>
            <a:r>
              <a:rPr lang="en" sz="3200" dirty="0">
                <a:latin typeface="Droid Serif"/>
                <a:ea typeface="Droid Serif"/>
                <a:cs typeface="Droid Serif"/>
                <a:sym typeface="Droid Serif"/>
              </a:rPr>
              <a:t> are </a:t>
            </a:r>
            <a:r>
              <a:rPr lang="en" sz="3200" dirty="0" smtClean="0">
                <a:latin typeface="Droid Serif"/>
                <a:ea typeface="Droid Serif"/>
                <a:cs typeface="Droid Serif"/>
                <a:sym typeface="Droid Serif"/>
              </a:rPr>
              <a:t>simply answers to</a:t>
            </a:r>
          </a:p>
          <a:p>
            <a:pPr lvl="0" algn="ctr" rtl="0">
              <a:spcBef>
                <a:spcPts val="0"/>
              </a:spcBef>
              <a:buNone/>
            </a:pPr>
            <a:endParaRPr lang="en" sz="3200" dirty="0">
              <a:latin typeface="Droid Serif"/>
              <a:ea typeface="Droid Serif"/>
              <a:cs typeface="Droid Serif"/>
              <a:sym typeface="Droid Serif"/>
            </a:endParaRPr>
          </a:p>
          <a:p>
            <a:pPr lvl="0" algn="ctr" rtl="0">
              <a:spcBef>
                <a:spcPts val="0"/>
              </a:spcBef>
              <a:buNone/>
            </a:pPr>
            <a:r>
              <a:rPr lang="en" sz="4200" b="1" i="1" dirty="0" smtClean="0">
                <a:solidFill>
                  <a:srgbClr val="0000FF"/>
                </a:solidFill>
                <a:latin typeface="Droid Serif"/>
                <a:ea typeface="Droid Serif"/>
                <a:cs typeface="Droid Serif"/>
                <a:sym typeface="Droid Serif"/>
              </a:rPr>
              <a:t>" How do I … "</a:t>
            </a:r>
          </a:p>
          <a:p>
            <a:pPr lvl="0" algn="ctr" rtl="0">
              <a:spcBef>
                <a:spcPts val="0"/>
              </a:spcBef>
              <a:buNone/>
            </a:pPr>
            <a:endParaRPr lang="en" sz="3200" b="1" i="1" dirty="0">
              <a:latin typeface="Droid Serif"/>
              <a:ea typeface="Droid Serif"/>
              <a:cs typeface="Droid Serif"/>
              <a:sym typeface="Droid Serif"/>
            </a:endParaRPr>
          </a:p>
          <a:p>
            <a:pPr algn="ctr"/>
            <a:r>
              <a:rPr lang="en" sz="3200" dirty="0" smtClean="0">
                <a:latin typeface="Droid Serif"/>
                <a:ea typeface="Droid Serif"/>
                <a:cs typeface="Droid Serif"/>
                <a:sym typeface="Droid Serif"/>
              </a:rPr>
              <a:t>-type questions.</a:t>
            </a:r>
            <a:endParaRPr lang="en" sz="3200" dirty="0">
              <a:latin typeface="Droid Serif"/>
              <a:ea typeface="Droid Serif"/>
              <a:cs typeface="Droid Serif"/>
              <a:sym typeface="Droid Serif"/>
            </a:endParaRPr>
          </a:p>
        </p:txBody>
      </p:sp>
      <p:sp>
        <p:nvSpPr>
          <p:cNvPr id="4" name="Shape 107"/>
          <p:cNvSpPr txBox="1"/>
          <p:nvPr/>
        </p:nvSpPr>
        <p:spPr>
          <a:xfrm>
            <a:off x="914400" y="4343400"/>
            <a:ext cx="7388099" cy="1768500"/>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It might be that we identify more with our</a:t>
            </a:r>
            <a:r>
              <a:rPr lang="en" sz="3200" b="1" dirty="0" smtClean="0">
                <a:latin typeface="Droid Serif"/>
                <a:ea typeface="Droid Serif"/>
                <a:cs typeface="Droid Serif"/>
                <a:sym typeface="Droid Serif"/>
              </a:rPr>
              <a:t> (personal) algorithms than anything else!</a:t>
            </a:r>
            <a:endParaRPr lang="en" sz="3200" dirty="0">
              <a:latin typeface="Droid Serif"/>
              <a:ea typeface="Droid Serif"/>
              <a:cs typeface="Droid Serif"/>
              <a:sym typeface="Droid Serif"/>
            </a:endParaRPr>
          </a:p>
        </p:txBody>
      </p:sp>
    </p:spTree>
    <p:extLst>
      <p:ext uri="{BB962C8B-B14F-4D97-AF65-F5344CB8AC3E}">
        <p14:creationId xmlns:p14="http://schemas.microsoft.com/office/powerpoint/2010/main" val="2361812751"/>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1599325" y="671100"/>
            <a:ext cx="5728500" cy="1165500"/>
          </a:xfrm>
          <a:prstGeom prst="rect">
            <a:avLst/>
          </a:prstGeom>
        </p:spPr>
        <p:txBody>
          <a:bodyPr lIns="91425" tIns="91425" rIns="91425" bIns="91425" anchor="t" anchorCtr="0">
            <a:noAutofit/>
          </a:bodyPr>
          <a:lstStyle/>
          <a:p>
            <a:pPr lvl="0" algn="ctr" rtl="0">
              <a:spcBef>
                <a:spcPts val="0"/>
              </a:spcBef>
              <a:buNone/>
            </a:pPr>
            <a:r>
              <a:rPr lang="en" sz="3200">
                <a:solidFill>
                  <a:srgbClr val="351C75"/>
                </a:solidFill>
                <a:latin typeface="Droid Serif"/>
                <a:ea typeface="Droid Serif"/>
                <a:cs typeface="Droid Serif"/>
                <a:sym typeface="Droid Serif"/>
              </a:rPr>
              <a:t>The </a:t>
            </a:r>
            <a:r>
              <a:rPr lang="en" sz="3200" i="1">
                <a:solidFill>
                  <a:srgbClr val="351C75"/>
                </a:solidFill>
                <a:latin typeface="Droid Serif"/>
                <a:ea typeface="Droid Serif"/>
                <a:cs typeface="Droid Serif"/>
                <a:sym typeface="Droid Serif"/>
              </a:rPr>
              <a:t>purpose</a:t>
            </a:r>
            <a:r>
              <a:rPr lang="en" sz="3200">
                <a:solidFill>
                  <a:srgbClr val="351C75"/>
                </a:solidFill>
                <a:latin typeface="Droid Serif"/>
                <a:ea typeface="Droid Serif"/>
                <a:cs typeface="Droid Serif"/>
                <a:sym typeface="Droid Serif"/>
              </a:rPr>
              <a:t> of computing is </a:t>
            </a:r>
            <a:r>
              <a:rPr lang="en" sz="3200" b="1" i="1">
                <a:solidFill>
                  <a:srgbClr val="351C75"/>
                </a:solidFill>
                <a:latin typeface="Droid Serif"/>
                <a:ea typeface="Droid Serif"/>
                <a:cs typeface="Droid Serif"/>
                <a:sym typeface="Droid Serif"/>
              </a:rPr>
              <a:t>insight</a:t>
            </a:r>
            <a:r>
              <a:rPr lang="en" sz="3200">
                <a:solidFill>
                  <a:srgbClr val="351C75"/>
                </a:solidFill>
                <a:latin typeface="Droid Serif"/>
                <a:ea typeface="Droid Serif"/>
                <a:cs typeface="Droid Serif"/>
                <a:sym typeface="Droid Serif"/>
              </a:rPr>
              <a:t>, not numbers.</a:t>
            </a:r>
          </a:p>
        </p:txBody>
      </p:sp>
      <p:sp>
        <p:nvSpPr>
          <p:cNvPr id="107" name="Shape 107"/>
          <p:cNvSpPr txBox="1"/>
          <p:nvPr/>
        </p:nvSpPr>
        <p:spPr>
          <a:xfrm>
            <a:off x="919075" y="2362200"/>
            <a:ext cx="7388099" cy="17685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3200" dirty="0">
                <a:latin typeface="Droid Serif"/>
                <a:ea typeface="Droid Serif"/>
                <a:cs typeface="Droid Serif"/>
                <a:sym typeface="Droid Serif"/>
              </a:rPr>
              <a:t>Algorithms are how we represent </a:t>
            </a:r>
            <a:r>
              <a:rPr lang="en" sz="3200" dirty="0" smtClean="0">
                <a:latin typeface="Droid Serif"/>
                <a:ea typeface="Droid Serif"/>
                <a:cs typeface="Droid Serif"/>
                <a:sym typeface="Droid Serif"/>
              </a:rPr>
              <a:t>problem-solving </a:t>
            </a:r>
            <a:r>
              <a:rPr lang="en" sz="3200" dirty="0">
                <a:latin typeface="Droid Serif"/>
                <a:ea typeface="Droid Serif"/>
                <a:cs typeface="Droid Serif"/>
                <a:sym typeface="Droid Serif"/>
              </a:rPr>
              <a:t>insights.</a:t>
            </a:r>
          </a:p>
        </p:txBody>
      </p:sp>
      <p:sp>
        <p:nvSpPr>
          <p:cNvPr id="4" name="Shape 107"/>
          <p:cNvSpPr txBox="1"/>
          <p:nvPr/>
        </p:nvSpPr>
        <p:spPr>
          <a:xfrm>
            <a:off x="914400" y="4648200"/>
            <a:ext cx="7388099" cy="1768500"/>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An </a:t>
            </a:r>
            <a:r>
              <a:rPr lang="en" sz="3200" u="sng" dirty="0" smtClean="0">
                <a:latin typeface="Droid Serif"/>
                <a:ea typeface="Droid Serif"/>
                <a:cs typeface="Droid Serif"/>
                <a:sym typeface="Droid Serif"/>
              </a:rPr>
              <a:t>algorithm</a:t>
            </a:r>
            <a:r>
              <a:rPr lang="en" sz="3200" dirty="0" smtClean="0">
                <a:latin typeface="Droid Serif"/>
                <a:ea typeface="Droid Serif"/>
                <a:cs typeface="Droid Serif"/>
                <a:sym typeface="Droid Serif"/>
              </a:rPr>
              <a:t> isn't a solution, it's a </a:t>
            </a:r>
            <a:r>
              <a:rPr lang="en" sz="3200" b="1" i="1" dirty="0" smtClean="0">
                <a:solidFill>
                  <a:srgbClr val="0000FF"/>
                </a:solidFill>
                <a:latin typeface="Droid Serif"/>
                <a:ea typeface="Droid Serif"/>
                <a:cs typeface="Droid Serif"/>
                <a:sym typeface="Droid Serif"/>
              </a:rPr>
              <a:t>process</a:t>
            </a:r>
            <a:r>
              <a:rPr lang="en" sz="3200" b="1" i="1" dirty="0" smtClean="0">
                <a:latin typeface="Droid Serif"/>
                <a:ea typeface="Droid Serif"/>
                <a:cs typeface="Droid Serif"/>
                <a:sym typeface="Droid Serif"/>
              </a:rPr>
              <a:t> for getting a solution</a:t>
            </a:r>
            <a:r>
              <a:rPr lang="en" sz="3200" dirty="0" smtClean="0">
                <a:latin typeface="Droid Serif"/>
                <a:ea typeface="Droid Serif"/>
                <a:cs typeface="Droid Serif"/>
                <a:sym typeface="Droid Serif"/>
              </a:rPr>
              <a:t>.</a:t>
            </a:r>
            <a:endParaRPr lang="en" sz="3200" dirty="0">
              <a:latin typeface="Droid Serif"/>
              <a:ea typeface="Droid Serif"/>
              <a:cs typeface="Droid Serif"/>
              <a:sym typeface="Droid Serif"/>
            </a:endParaRPr>
          </a:p>
        </p:txBody>
      </p:sp>
    </p:spTree>
    <p:extLst>
      <p:ext uri="{BB962C8B-B14F-4D97-AF65-F5344CB8AC3E}">
        <p14:creationId xmlns:p14="http://schemas.microsoft.com/office/powerpoint/2010/main" val="3384248338"/>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274326" y="274325"/>
            <a:ext cx="7470899" cy="819600"/>
          </a:xfrm>
          <a:prstGeom prst="rect">
            <a:avLst/>
          </a:prstGeom>
        </p:spPr>
        <p:txBody>
          <a:bodyPr lIns="91425" tIns="91425" rIns="91425" bIns="91425" anchor="t" anchorCtr="0">
            <a:noAutofit/>
          </a:bodyPr>
          <a:lstStyle/>
          <a:p>
            <a:pPr rtl="0">
              <a:spcBef>
                <a:spcPts val="0"/>
              </a:spcBef>
              <a:buNone/>
            </a:pPr>
            <a:r>
              <a:rPr lang="en" sz="3600" dirty="0">
                <a:latin typeface="Droid Serif"/>
                <a:ea typeface="Droid Serif"/>
                <a:cs typeface="Droid Serif"/>
                <a:sym typeface="Droid Serif"/>
              </a:rPr>
              <a:t>P</a:t>
            </a:r>
            <a:r>
              <a:rPr lang="en" sz="3600" dirty="0" smtClean="0">
                <a:solidFill>
                  <a:srgbClr val="000000"/>
                </a:solidFill>
                <a:latin typeface="Droid Serif"/>
                <a:ea typeface="Droid Serif"/>
                <a:cs typeface="Droid Serif"/>
                <a:sym typeface="Droid Serif"/>
              </a:rPr>
              <a:t>roblem</a:t>
            </a:r>
            <a:r>
              <a:rPr lang="en" sz="3600" dirty="0" smtClean="0">
                <a:latin typeface="Droid Serif"/>
                <a:ea typeface="Droid Serif"/>
                <a:cs typeface="Droid Serif"/>
                <a:sym typeface="Droid Serif"/>
              </a:rPr>
              <a:t>-</a:t>
            </a:r>
            <a:r>
              <a:rPr lang="en" sz="3600" dirty="0" smtClean="0">
                <a:solidFill>
                  <a:srgbClr val="000000"/>
                </a:solidFill>
                <a:latin typeface="Droid Serif"/>
                <a:ea typeface="Droid Serif"/>
                <a:cs typeface="Droid Serif"/>
                <a:sym typeface="Droid Serif"/>
              </a:rPr>
              <a:t>solving</a:t>
            </a:r>
            <a:r>
              <a:rPr lang="en" sz="3600" dirty="0">
                <a:solidFill>
                  <a:srgbClr val="000000"/>
                </a:solidFill>
                <a:latin typeface="Droid Serif"/>
                <a:ea typeface="Droid Serif"/>
                <a:cs typeface="Droid Serif"/>
                <a:sym typeface="Droid Serif"/>
              </a:rPr>
              <a:t> </a:t>
            </a:r>
            <a:r>
              <a:rPr lang="en" sz="3600" i="1" dirty="0">
                <a:solidFill>
                  <a:srgbClr val="85200C"/>
                </a:solidFill>
                <a:latin typeface="Droid Serif"/>
                <a:ea typeface="Droid Serif"/>
                <a:cs typeface="Droid Serif"/>
                <a:sym typeface="Droid Serif"/>
              </a:rPr>
              <a:t>process</a:t>
            </a:r>
          </a:p>
        </p:txBody>
      </p:sp>
      <p:pic>
        <p:nvPicPr>
          <p:cNvPr id="113" name="Shape 113"/>
          <p:cNvPicPr preferRelativeResize="0"/>
          <p:nvPr/>
        </p:nvPicPr>
        <p:blipFill>
          <a:blip r:embed="rId3"/>
          <a:stretch>
            <a:fillRect/>
          </a:stretch>
        </p:blipFill>
        <p:spPr>
          <a:xfrm>
            <a:off x="2095807" y="1094062"/>
            <a:ext cx="4952385" cy="4366844"/>
          </a:xfrm>
          <a:prstGeom prst="rect">
            <a:avLst/>
          </a:prstGeom>
        </p:spPr>
      </p:pic>
      <p:sp>
        <p:nvSpPr>
          <p:cNvPr id="114" name="Shape 114"/>
          <p:cNvSpPr txBox="1"/>
          <p:nvPr/>
        </p:nvSpPr>
        <p:spPr>
          <a:xfrm>
            <a:off x="2262813" y="5623560"/>
            <a:ext cx="4618499" cy="352199"/>
          </a:xfrm>
          <a:prstGeom prst="rect">
            <a:avLst/>
          </a:prstGeom>
        </p:spPr>
        <p:txBody>
          <a:bodyPr lIns="91425" tIns="91425" rIns="91425" bIns="91425" anchor="t" anchorCtr="0">
            <a:noAutofit/>
          </a:bodyPr>
          <a:lstStyle/>
          <a:p>
            <a:pPr algn="ctr" rtl="0">
              <a:spcBef>
                <a:spcPts val="0"/>
              </a:spcBef>
              <a:buNone/>
            </a:pPr>
            <a:r>
              <a:rPr lang="en" sz="2666">
                <a:solidFill>
                  <a:srgbClr val="000000"/>
                </a:solidFill>
                <a:latin typeface="Droid Serif"/>
                <a:ea typeface="Droid Serif"/>
                <a:cs typeface="Droid Serif"/>
                <a:sym typeface="Droid Serif"/>
              </a:rPr>
              <a:t>Here's a familiar problem.</a:t>
            </a:r>
          </a:p>
        </p:txBody>
      </p:sp>
      <p:sp>
        <p:nvSpPr>
          <p:cNvPr id="115" name="Shape 115"/>
          <p:cNvSpPr txBox="1"/>
          <p:nvPr/>
        </p:nvSpPr>
        <p:spPr>
          <a:xfrm>
            <a:off x="457200" y="6156960"/>
            <a:ext cx="8229599" cy="352199"/>
          </a:xfrm>
          <a:prstGeom prst="rect">
            <a:avLst/>
          </a:prstGeom>
        </p:spPr>
        <p:txBody>
          <a:bodyPr lIns="91425" tIns="91425" rIns="91425" bIns="91425" anchor="t" anchorCtr="0">
            <a:noAutofit/>
          </a:bodyPr>
          <a:lstStyle/>
          <a:p>
            <a:pPr algn="ctr" rtl="0">
              <a:spcBef>
                <a:spcPts val="0"/>
              </a:spcBef>
              <a:buNone/>
            </a:pPr>
            <a:r>
              <a:rPr lang="en" sz="2666" b="1" i="1" u="sng" dirty="0">
                <a:solidFill>
                  <a:srgbClr val="85200C"/>
                </a:solidFill>
                <a:latin typeface="Droid Serif"/>
                <a:ea typeface="Droid Serif"/>
                <a:cs typeface="Droid Serif"/>
                <a:sym typeface="Droid Serif"/>
              </a:rPr>
              <a:t>How</a:t>
            </a:r>
            <a:r>
              <a:rPr lang="en" sz="2666" dirty="0">
                <a:solidFill>
                  <a:srgbClr val="000000"/>
                </a:solidFill>
                <a:latin typeface="Droid Serif"/>
                <a:ea typeface="Droid Serif"/>
                <a:cs typeface="Droid Serif"/>
                <a:sym typeface="Droid Serif"/>
              </a:rPr>
              <a:t> would you solve </a:t>
            </a:r>
            <a:r>
              <a:rPr lang="en" sz="2666" dirty="0" smtClean="0">
                <a:solidFill>
                  <a:srgbClr val="000000"/>
                </a:solidFill>
                <a:latin typeface="Droid Serif"/>
                <a:ea typeface="Droid Serif"/>
                <a:cs typeface="Droid Serif"/>
                <a:sym typeface="Droid Serif"/>
              </a:rPr>
              <a:t>it? ~ </a:t>
            </a:r>
            <a:r>
              <a:rPr lang="en" sz="2666" b="1" i="1" u="sng" dirty="0" smtClean="0">
                <a:solidFill>
                  <a:srgbClr val="000000"/>
                </a:solidFill>
                <a:latin typeface="Droid Serif"/>
                <a:ea typeface="Droid Serif"/>
                <a:cs typeface="Droid Serif"/>
                <a:sym typeface="Droid Serif"/>
              </a:rPr>
              <a:t>that</a:t>
            </a:r>
            <a:r>
              <a:rPr lang="en" sz="2666" b="1" i="1" dirty="0" smtClean="0">
                <a:solidFill>
                  <a:srgbClr val="000000"/>
                </a:solidFill>
                <a:latin typeface="Droid Serif"/>
                <a:ea typeface="Droid Serif"/>
                <a:cs typeface="Droid Serif"/>
                <a:sym typeface="Droid Serif"/>
              </a:rPr>
              <a:t>'s the algorithm!</a:t>
            </a:r>
            <a:endParaRPr lang="en" sz="2666" dirty="0">
              <a:solidFill>
                <a:srgbClr val="000000"/>
              </a:solidFill>
              <a:latin typeface="Droid Serif"/>
              <a:ea typeface="Droid Serif"/>
              <a:cs typeface="Droid Serif"/>
              <a:sym typeface="Droid Serif"/>
            </a:endParaRPr>
          </a:p>
        </p:txBody>
      </p:sp>
      <p:sp>
        <p:nvSpPr>
          <p:cNvPr id="2" name="Rectangle 1"/>
          <p:cNvSpPr/>
          <p:nvPr/>
        </p:nvSpPr>
        <p:spPr>
          <a:xfrm rot="20971491">
            <a:off x="208247" y="5449055"/>
            <a:ext cx="1356079" cy="738664"/>
          </a:xfrm>
          <a:prstGeom prst="rect">
            <a:avLst/>
          </a:prstGeom>
          <a:solidFill>
            <a:srgbClr val="FFCCCC"/>
          </a:solidFill>
        </p:spPr>
        <p:txBody>
          <a:bodyPr wrap="square">
            <a:spAutoFit/>
          </a:bodyPr>
          <a:lstStyle/>
          <a:p>
            <a:r>
              <a:rPr lang="en" i="1" dirty="0" smtClean="0">
                <a:solidFill>
                  <a:schemeClr val="bg1">
                    <a:lumMod val="50000"/>
                  </a:schemeClr>
                </a:solidFill>
                <a:latin typeface="Droid Serif"/>
                <a:ea typeface="Droid Serif"/>
                <a:cs typeface="Droid Serif"/>
                <a:sym typeface="Droid Serif"/>
              </a:rPr>
              <a:t>Don't worry about solving it as much as </a:t>
            </a:r>
            <a:endParaRPr lang="en-US" dirty="0">
              <a:solidFill>
                <a:schemeClr val="bg1">
                  <a:lumMod val="50000"/>
                </a:schemeClr>
              </a:solidFill>
            </a:endParaRPr>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557349" y="6188950"/>
            <a:ext cx="8041799" cy="517499"/>
          </a:xfrm>
          <a:prstGeom prst="rect">
            <a:avLst/>
          </a:prstGeom>
        </p:spPr>
        <p:txBody>
          <a:bodyPr lIns="91425" tIns="91425" rIns="91425" bIns="91425" anchor="t" anchorCtr="0">
            <a:noAutofit/>
          </a:bodyPr>
          <a:lstStyle/>
          <a:p>
            <a:pPr algn="ctr" rtl="0">
              <a:spcBef>
                <a:spcPts val="0"/>
              </a:spcBef>
              <a:buNone/>
            </a:pPr>
            <a:r>
              <a:rPr lang="en" sz="2666">
                <a:solidFill>
                  <a:srgbClr val="000000"/>
                </a:solidFill>
                <a:latin typeface="Droid Serif"/>
                <a:ea typeface="Droid Serif"/>
                <a:cs typeface="Droid Serif"/>
                <a:sym typeface="Droid Serif"/>
              </a:rPr>
              <a:t>What is the </a:t>
            </a:r>
            <a:r>
              <a:rPr lang="en" sz="2666" b="1" i="1">
                <a:solidFill>
                  <a:srgbClr val="000000"/>
                </a:solidFill>
                <a:latin typeface="Droid Serif"/>
                <a:ea typeface="Droid Serif"/>
                <a:cs typeface="Droid Serif"/>
                <a:sym typeface="Droid Serif"/>
              </a:rPr>
              <a:t>path </a:t>
            </a:r>
            <a:r>
              <a:rPr lang="en" sz="2666" b="0">
                <a:solidFill>
                  <a:srgbClr val="000000"/>
                </a:solidFill>
                <a:latin typeface="Droid Serif"/>
                <a:ea typeface="Droid Serif"/>
                <a:cs typeface="Droid Serif"/>
                <a:sym typeface="Droid Serif"/>
              </a:rPr>
              <a:t>from the ring to the G?</a:t>
            </a:r>
          </a:p>
        </p:txBody>
      </p:sp>
      <p:sp>
        <p:nvSpPr>
          <p:cNvPr id="137" name="Shape 137"/>
          <p:cNvSpPr txBox="1"/>
          <p:nvPr/>
        </p:nvSpPr>
        <p:spPr>
          <a:xfrm>
            <a:off x="2272049" y="5641150"/>
            <a:ext cx="4727399" cy="547800"/>
          </a:xfrm>
          <a:prstGeom prst="rect">
            <a:avLst/>
          </a:prstGeom>
        </p:spPr>
        <p:txBody>
          <a:bodyPr lIns="91425" tIns="91425" rIns="91425" bIns="91425" anchor="t" anchorCtr="0">
            <a:noAutofit/>
          </a:bodyPr>
          <a:lstStyle/>
          <a:p>
            <a:pPr algn="ctr" rtl="0">
              <a:spcBef>
                <a:spcPts val="0"/>
              </a:spcBef>
              <a:buNone/>
            </a:pPr>
            <a:r>
              <a:rPr lang="en" sz="2666">
                <a:solidFill>
                  <a:srgbClr val="0000FF"/>
                </a:solidFill>
                <a:latin typeface="Droid Serif"/>
                <a:ea typeface="Droid Serif"/>
                <a:cs typeface="Droid Serif"/>
                <a:sym typeface="Droid Serif"/>
              </a:rPr>
              <a:t>"rook-jumping maze"</a:t>
            </a:r>
          </a:p>
        </p:txBody>
      </p:sp>
      <p:pic>
        <p:nvPicPr>
          <p:cNvPr id="138" name="Shape 138"/>
          <p:cNvPicPr preferRelativeResize="0"/>
          <p:nvPr/>
        </p:nvPicPr>
        <p:blipFill>
          <a:blip r:embed="rId3"/>
          <a:stretch>
            <a:fillRect/>
          </a:stretch>
        </p:blipFill>
        <p:spPr>
          <a:xfrm>
            <a:off x="2272038" y="1094062"/>
            <a:ext cx="4606290" cy="4400527"/>
          </a:xfrm>
          <a:prstGeom prst="rect">
            <a:avLst/>
          </a:prstGeom>
        </p:spPr>
      </p:pic>
      <p:sp>
        <p:nvSpPr>
          <p:cNvPr id="139" name="Shape 139"/>
          <p:cNvSpPr txBox="1">
            <a:spLocks noGrp="1"/>
          </p:cNvSpPr>
          <p:nvPr>
            <p:ph type="title" idx="4294967295"/>
          </p:nvPr>
        </p:nvSpPr>
        <p:spPr>
          <a:xfrm>
            <a:off x="838200" y="274325"/>
            <a:ext cx="7702199" cy="819600"/>
          </a:xfrm>
          <a:prstGeom prst="rect">
            <a:avLst/>
          </a:prstGeom>
        </p:spPr>
        <p:txBody>
          <a:bodyPr lIns="91425" tIns="91425" rIns="91425" bIns="91425" anchor="t" anchorCtr="0">
            <a:noAutofit/>
          </a:bodyPr>
          <a:lstStyle/>
          <a:p>
            <a:pPr lvl="0" algn="ctr" rtl="0">
              <a:spcBef>
                <a:spcPts val="0"/>
              </a:spcBef>
              <a:buNone/>
            </a:pPr>
            <a:r>
              <a:rPr lang="en" sz="3200" dirty="0" smtClean="0">
                <a:latin typeface="Droid Serif"/>
                <a:ea typeface="Droid Serif"/>
                <a:cs typeface="Droid Serif"/>
                <a:sym typeface="Droid Serif"/>
              </a:rPr>
              <a:t>Algorithm ~ a p</a:t>
            </a:r>
            <a:r>
              <a:rPr lang="en" sz="3200" dirty="0" smtClean="0">
                <a:solidFill>
                  <a:srgbClr val="000000"/>
                </a:solidFill>
                <a:latin typeface="Droid Serif"/>
                <a:ea typeface="Droid Serif"/>
                <a:cs typeface="Droid Serif"/>
                <a:sym typeface="Droid Serif"/>
              </a:rPr>
              <a:t>roblem</a:t>
            </a:r>
            <a:r>
              <a:rPr lang="en" sz="3200" dirty="0" smtClean="0">
                <a:latin typeface="Droid Serif"/>
                <a:ea typeface="Droid Serif"/>
                <a:cs typeface="Droid Serif"/>
                <a:sym typeface="Droid Serif"/>
              </a:rPr>
              <a:t>-</a:t>
            </a:r>
            <a:r>
              <a:rPr lang="en" sz="3200" dirty="0" smtClean="0">
                <a:solidFill>
                  <a:srgbClr val="000000"/>
                </a:solidFill>
                <a:latin typeface="Droid Serif"/>
                <a:ea typeface="Droid Serif"/>
                <a:cs typeface="Droid Serif"/>
                <a:sym typeface="Droid Serif"/>
              </a:rPr>
              <a:t>solving</a:t>
            </a:r>
            <a:r>
              <a:rPr lang="en" sz="3200" dirty="0">
                <a:solidFill>
                  <a:srgbClr val="000000"/>
                </a:solidFill>
                <a:latin typeface="Droid Serif"/>
                <a:ea typeface="Droid Serif"/>
                <a:cs typeface="Droid Serif"/>
                <a:sym typeface="Droid Serif"/>
              </a:rPr>
              <a:t> </a:t>
            </a:r>
            <a:r>
              <a:rPr lang="en" sz="3200" i="1" dirty="0">
                <a:solidFill>
                  <a:srgbClr val="85200C"/>
                </a:solidFill>
                <a:latin typeface="Droid Serif"/>
                <a:ea typeface="Droid Serif"/>
                <a:cs typeface="Droid Serif"/>
                <a:sym typeface="Droid Serif"/>
              </a:rPr>
              <a:t>process</a:t>
            </a:r>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2107440" y="1214280"/>
              <a:ext cx="6331320" cy="4933800"/>
            </p14:xfrm>
          </p:contentPart>
        </mc:Choice>
        <mc:Fallback>
          <p:pic>
            <p:nvPicPr>
              <p:cNvPr id="3" name="Ink 2"/>
              <p:cNvPicPr/>
              <p:nvPr/>
            </p:nvPicPr>
            <p:blipFill>
              <a:blip r:embed="rId5"/>
              <a:stretch>
                <a:fillRect/>
              </a:stretch>
            </p:blipFill>
            <p:spPr>
              <a:xfrm>
                <a:off x="2098080" y="1204920"/>
                <a:ext cx="6343200" cy="4945680"/>
              </a:xfrm>
              <a:prstGeom prst="rect">
                <a:avLst/>
              </a:prstGeom>
            </p:spPr>
          </p:pic>
        </mc:Fallback>
      </mc:AlternateContent>
    </p:spTree>
    <p:extLst>
      <p:ext uri="{BB962C8B-B14F-4D97-AF65-F5344CB8AC3E}">
        <p14:creationId xmlns:p14="http://schemas.microsoft.com/office/powerpoint/2010/main" val="446422551"/>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000" y="1895038"/>
            <a:ext cx="8229600" cy="2585323"/>
          </a:xfrm>
          <a:prstGeom prst="rect">
            <a:avLst/>
          </a:prstGeom>
          <a:noFill/>
        </p:spPr>
        <p:txBody>
          <a:bodyPr wrap="square" rtlCol="0">
            <a:spAutoFit/>
          </a:bodyPr>
          <a:lstStyle/>
          <a:p>
            <a:pPr algn="r"/>
            <a:r>
              <a:rPr lang="en-US" sz="5400" dirty="0" smtClean="0">
                <a:latin typeface="Cambria" panose="02040503050406030204" pitchFamily="18" charset="0"/>
              </a:rPr>
              <a:t>Problem-solving (</a:t>
            </a:r>
            <a:r>
              <a:rPr lang="en-US" sz="5400" b="1" i="1" dirty="0" smtClean="0">
                <a:latin typeface="Cambria" panose="02040503050406030204" pitchFamily="18" charset="0"/>
              </a:rPr>
              <a:t>algorithm</a:t>
            </a:r>
            <a:r>
              <a:rPr lang="en-US" sz="5400" dirty="0" smtClean="0">
                <a:latin typeface="Cambria" panose="02040503050406030204" pitchFamily="18" charset="0"/>
              </a:rPr>
              <a:t>)</a:t>
            </a:r>
          </a:p>
          <a:p>
            <a:pPr algn="r"/>
            <a:r>
              <a:rPr lang="en-US" sz="5400" dirty="0" smtClean="0">
                <a:latin typeface="Cambria" panose="02040503050406030204" pitchFamily="18" charset="0"/>
              </a:rPr>
              <a:t> challenges…</a:t>
            </a:r>
            <a:endParaRPr lang="en-US" sz="5400" dirty="0">
              <a:latin typeface="Cambria" panose="02040503050406030204" pitchFamily="18" charset="0"/>
            </a:endParaRPr>
          </a:p>
        </p:txBody>
      </p:sp>
      <p:sp>
        <p:nvSpPr>
          <p:cNvPr id="10" name="TextBox 9"/>
          <p:cNvSpPr txBox="1"/>
          <p:nvPr/>
        </p:nvSpPr>
        <p:spPr>
          <a:xfrm>
            <a:off x="6616700" y="5867400"/>
            <a:ext cx="2209800" cy="584775"/>
          </a:xfrm>
          <a:prstGeom prst="rect">
            <a:avLst/>
          </a:prstGeom>
          <a:noFill/>
        </p:spPr>
        <p:txBody>
          <a:bodyPr wrap="square" rtlCol="0">
            <a:spAutoFit/>
          </a:bodyPr>
          <a:lstStyle/>
          <a:p>
            <a:pPr algn="r"/>
            <a:r>
              <a:rPr lang="en-US" sz="3200" dirty="0" smtClean="0">
                <a:latin typeface="Cambria" panose="02040503050406030204" pitchFamily="18" charset="0"/>
              </a:rPr>
              <a:t>(4 mazes)</a:t>
            </a:r>
            <a:endParaRPr lang="en-US" sz="3200" dirty="0">
              <a:latin typeface="Cambria" panose="02040503050406030204" pitchFamily="18" charset="0"/>
            </a:endParaRPr>
          </a:p>
        </p:txBody>
      </p:sp>
    </p:spTree>
    <p:extLst>
      <p:ext uri="{BB962C8B-B14F-4D97-AF65-F5344CB8AC3E}">
        <p14:creationId xmlns:p14="http://schemas.microsoft.com/office/powerpoint/2010/main" val="4253828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6894" y="597693"/>
            <a:ext cx="3620402" cy="461665"/>
          </a:xfrm>
          <a:prstGeom prst="rect">
            <a:avLst/>
          </a:prstGeom>
          <a:noFill/>
        </p:spPr>
        <p:txBody>
          <a:bodyPr wrap="none" rtlCol="0">
            <a:spAutoFit/>
          </a:bodyPr>
          <a:lstStyle/>
          <a:p>
            <a:pPr defTabSz="457200"/>
            <a:r>
              <a:rPr lang="en-US" sz="2400" kern="1200" dirty="0" smtClean="0">
                <a:solidFill>
                  <a:prstClr val="black"/>
                </a:solidFill>
                <a:latin typeface="Calibri"/>
              </a:rPr>
              <a:t>Problem Solving and Mazes</a:t>
            </a:r>
            <a:endParaRPr lang="en-US" sz="2400" kern="1200" dirty="0">
              <a:solidFill>
                <a:prstClr val="black"/>
              </a:solidFill>
              <a:latin typeface="Calibri"/>
            </a:endParaRPr>
          </a:p>
        </p:txBody>
      </p:sp>
      <p:sp>
        <p:nvSpPr>
          <p:cNvPr id="8" name="TextBox 7"/>
          <p:cNvSpPr txBox="1"/>
          <p:nvPr/>
        </p:nvSpPr>
        <p:spPr>
          <a:xfrm>
            <a:off x="603395" y="1500759"/>
            <a:ext cx="1564146" cy="369332"/>
          </a:xfrm>
          <a:prstGeom prst="rect">
            <a:avLst/>
          </a:prstGeom>
          <a:noFill/>
        </p:spPr>
        <p:txBody>
          <a:bodyPr wrap="none" rtlCol="0">
            <a:spAutoFit/>
          </a:bodyPr>
          <a:lstStyle/>
          <a:p>
            <a:pPr defTabSz="457200"/>
            <a:r>
              <a:rPr lang="en-US" sz="1800" kern="1200" dirty="0" smtClean="0">
                <a:solidFill>
                  <a:prstClr val="black"/>
                </a:solidFill>
                <a:latin typeface="Calibri"/>
              </a:rPr>
              <a:t>A hedge maze</a:t>
            </a:r>
            <a:r>
              <a:rPr lang="en-US" sz="1800" kern="1200" dirty="0" smtClean="0">
                <a:solidFill>
                  <a:prstClr val="black"/>
                </a:solidFill>
                <a:latin typeface="Calibri"/>
              </a:rPr>
              <a:t>:</a:t>
            </a:r>
            <a:endParaRPr lang="en-US" sz="1800" kern="1200" dirty="0">
              <a:solidFill>
                <a:prstClr val="black"/>
              </a:solidFill>
              <a:latin typeface="Calibri"/>
            </a:endParaRPr>
          </a:p>
        </p:txBody>
      </p:sp>
      <p:sp>
        <p:nvSpPr>
          <p:cNvPr id="9" name="TextBox 8"/>
          <p:cNvSpPr txBox="1"/>
          <p:nvPr/>
        </p:nvSpPr>
        <p:spPr>
          <a:xfrm>
            <a:off x="4953000" y="377859"/>
            <a:ext cx="3939691" cy="954107"/>
          </a:xfrm>
          <a:prstGeom prst="rect">
            <a:avLst/>
          </a:prstGeom>
          <a:noFill/>
        </p:spPr>
        <p:txBody>
          <a:bodyPr wrap="square" rtlCol="0">
            <a:spAutoFit/>
          </a:bodyPr>
          <a:lstStyle/>
          <a:p>
            <a:pPr defTabSz="457200"/>
            <a:r>
              <a:rPr lang="en-US" kern="1200" dirty="0" smtClean="0">
                <a:solidFill>
                  <a:prstClr val="black"/>
                </a:solidFill>
                <a:latin typeface="Calibri"/>
              </a:rPr>
              <a:t>Can you solve the </a:t>
            </a:r>
            <a:r>
              <a:rPr lang="en-US" kern="1200" dirty="0" smtClean="0">
                <a:solidFill>
                  <a:prstClr val="black"/>
                </a:solidFill>
                <a:latin typeface="Calibri"/>
              </a:rPr>
              <a:t>maze here? </a:t>
            </a:r>
            <a:r>
              <a:rPr lang="en-US" kern="1200" dirty="0" smtClean="0">
                <a:solidFill>
                  <a:prstClr val="black"/>
                </a:solidFill>
                <a:latin typeface="Calibri"/>
              </a:rPr>
              <a:t>Start at the entrance on the left, and try to exit out of the top.</a:t>
            </a:r>
          </a:p>
          <a:p>
            <a:pPr defTabSz="457200"/>
            <a:r>
              <a:rPr lang="en-US" kern="1200" dirty="0" smtClean="0">
                <a:solidFill>
                  <a:prstClr val="black"/>
                </a:solidFill>
                <a:latin typeface="Calibri"/>
              </a:rPr>
              <a:t>As you work, make note of the steps and strategies you used to solve the </a:t>
            </a:r>
            <a:r>
              <a:rPr lang="en-US" kern="1200" dirty="0" smtClean="0">
                <a:solidFill>
                  <a:prstClr val="black"/>
                </a:solidFill>
                <a:latin typeface="Calibri"/>
              </a:rPr>
              <a:t>maze!</a:t>
            </a:r>
            <a:endParaRPr lang="en-US" kern="1200" dirty="0">
              <a:solidFill>
                <a:prstClr val="black"/>
              </a:solidFill>
              <a:latin typeface="Calibri"/>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67" y="1903958"/>
            <a:ext cx="6459333" cy="4192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8206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826" y="1378616"/>
            <a:ext cx="7484173" cy="4925069"/>
          </a:xfrm>
          <a:prstGeom prst="rect">
            <a:avLst/>
          </a:prstGeom>
        </p:spPr>
      </p:pic>
      <p:sp>
        <p:nvSpPr>
          <p:cNvPr id="4" name="TextBox 3"/>
          <p:cNvSpPr txBox="1"/>
          <p:nvPr/>
        </p:nvSpPr>
        <p:spPr>
          <a:xfrm>
            <a:off x="6671798" y="6052073"/>
            <a:ext cx="1723549" cy="246221"/>
          </a:xfrm>
          <a:prstGeom prst="rect">
            <a:avLst/>
          </a:prstGeom>
          <a:noFill/>
        </p:spPr>
        <p:txBody>
          <a:bodyPr wrap="none" rtlCol="0">
            <a:spAutoFit/>
          </a:bodyPr>
          <a:lstStyle/>
          <a:p>
            <a:pPr defTabSz="457200"/>
            <a:r>
              <a:rPr lang="en-US" sz="1000" kern="1200" dirty="0" smtClean="0">
                <a:solidFill>
                  <a:schemeClr val="bg1">
                    <a:lumMod val="65000"/>
                  </a:schemeClr>
                </a:solidFill>
                <a:latin typeface="Calibri"/>
              </a:rPr>
              <a:t>http://</a:t>
            </a:r>
            <a:r>
              <a:rPr lang="en-US" sz="1000" kern="1200" dirty="0" err="1" smtClean="0">
                <a:solidFill>
                  <a:schemeClr val="bg1">
                    <a:lumMod val="65000"/>
                  </a:schemeClr>
                </a:solidFill>
                <a:latin typeface="Calibri"/>
              </a:rPr>
              <a:t>www.logicmazes.com</a:t>
            </a:r>
            <a:r>
              <a:rPr lang="en-US" sz="1000" kern="1200" dirty="0" smtClean="0">
                <a:solidFill>
                  <a:schemeClr val="bg1">
                    <a:lumMod val="65000"/>
                  </a:schemeClr>
                </a:solidFill>
                <a:latin typeface="Calibri"/>
              </a:rPr>
              <a:t>/</a:t>
            </a:r>
            <a:endParaRPr lang="en-US" sz="1000" kern="1200" dirty="0">
              <a:solidFill>
                <a:schemeClr val="bg1">
                  <a:lumMod val="65000"/>
                </a:schemeClr>
              </a:solidFill>
              <a:latin typeface="Calibri"/>
            </a:endParaRPr>
          </a:p>
        </p:txBody>
      </p:sp>
      <p:sp>
        <p:nvSpPr>
          <p:cNvPr id="5" name="TextBox 4"/>
          <p:cNvSpPr txBox="1"/>
          <p:nvPr/>
        </p:nvSpPr>
        <p:spPr>
          <a:xfrm>
            <a:off x="228600" y="152400"/>
            <a:ext cx="8305246" cy="1015663"/>
          </a:xfrm>
          <a:prstGeom prst="rect">
            <a:avLst/>
          </a:prstGeom>
          <a:noFill/>
        </p:spPr>
        <p:txBody>
          <a:bodyPr wrap="square" rtlCol="0">
            <a:spAutoFit/>
          </a:bodyPr>
          <a:lstStyle/>
          <a:p>
            <a:pPr defTabSz="457200"/>
            <a:r>
              <a:rPr lang="en-US" sz="1800" kern="1200" dirty="0" smtClean="0">
                <a:solidFill>
                  <a:prstClr val="black"/>
                </a:solidFill>
                <a:latin typeface="Calibri"/>
              </a:rPr>
              <a:t>The Restricted Maze:</a:t>
            </a:r>
          </a:p>
          <a:p>
            <a:pPr defTabSz="457200"/>
            <a:r>
              <a:rPr lang="en-US" kern="1200" dirty="0" smtClean="0">
                <a:solidFill>
                  <a:prstClr val="black"/>
                </a:solidFill>
                <a:latin typeface="Calibri"/>
              </a:rPr>
              <a:t>Travel along the white roads from start to finish. At each intersection, you </a:t>
            </a:r>
            <a:r>
              <a:rPr lang="en-US" b="1" kern="1200" dirty="0" smtClean="0">
                <a:solidFill>
                  <a:prstClr val="black"/>
                </a:solidFill>
                <a:latin typeface="Calibri"/>
              </a:rPr>
              <a:t>must</a:t>
            </a:r>
            <a:r>
              <a:rPr lang="en-US" kern="1200" dirty="0" smtClean="0">
                <a:solidFill>
                  <a:prstClr val="black"/>
                </a:solidFill>
                <a:latin typeface="Calibri"/>
              </a:rPr>
              <a:t> follow one of the red arrows. You may only travel in a certain direction only when there is an arrow that follows the same path. For example, You cannot make a right turn from the starting point. </a:t>
            </a:r>
            <a:endParaRPr lang="en-US" kern="1200" dirty="0">
              <a:solidFill>
                <a:prstClr val="black"/>
              </a:solidFill>
              <a:latin typeface="Calibri"/>
            </a:endParaRPr>
          </a:p>
        </p:txBody>
      </p:sp>
      <p:sp>
        <p:nvSpPr>
          <p:cNvPr id="6" name="TextBox 5"/>
          <p:cNvSpPr txBox="1"/>
          <p:nvPr/>
        </p:nvSpPr>
        <p:spPr>
          <a:xfrm>
            <a:off x="267355" y="6400800"/>
            <a:ext cx="6404443" cy="307777"/>
          </a:xfrm>
          <a:prstGeom prst="rect">
            <a:avLst/>
          </a:prstGeom>
          <a:noFill/>
        </p:spPr>
        <p:txBody>
          <a:bodyPr wrap="none" rtlCol="0">
            <a:spAutoFit/>
          </a:bodyPr>
          <a:lstStyle/>
          <a:p>
            <a:pPr defTabSz="457200"/>
            <a:r>
              <a:rPr lang="en-US" kern="1200" dirty="0" smtClean="0">
                <a:solidFill>
                  <a:prstClr val="black"/>
                </a:solidFill>
                <a:latin typeface="Calibri"/>
              </a:rPr>
              <a:t>How is this maze different from the first one? What strategies did you use to solve it?</a:t>
            </a:r>
            <a:endParaRPr lang="en-US" kern="1200" dirty="0">
              <a:solidFill>
                <a:prstClr val="black"/>
              </a:solidFill>
              <a:latin typeface="Calibri"/>
            </a:endParaRPr>
          </a:p>
        </p:txBody>
      </p:sp>
    </p:spTree>
    <p:extLst>
      <p:ext uri="{BB962C8B-B14F-4D97-AF65-F5344CB8AC3E}">
        <p14:creationId xmlns:p14="http://schemas.microsoft.com/office/powerpoint/2010/main" val="24265575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8644" y="581017"/>
            <a:ext cx="5089156" cy="6115119"/>
          </a:xfrm>
          <a:prstGeom prst="rect">
            <a:avLst/>
          </a:prstGeom>
        </p:spPr>
      </p:pic>
      <p:sp>
        <p:nvSpPr>
          <p:cNvPr id="8" name="TextBox 7"/>
          <p:cNvSpPr txBox="1"/>
          <p:nvPr/>
        </p:nvSpPr>
        <p:spPr>
          <a:xfrm>
            <a:off x="1430128" y="5048256"/>
            <a:ext cx="1723549" cy="246221"/>
          </a:xfrm>
          <a:prstGeom prst="rect">
            <a:avLst/>
          </a:prstGeom>
          <a:noFill/>
        </p:spPr>
        <p:txBody>
          <a:bodyPr wrap="none" rtlCol="0">
            <a:spAutoFit/>
          </a:bodyPr>
          <a:lstStyle/>
          <a:p>
            <a:pPr defTabSz="457200"/>
            <a:r>
              <a:rPr lang="en-US" sz="1000" kern="1200" dirty="0" smtClean="0">
                <a:solidFill>
                  <a:prstClr val="black"/>
                </a:solidFill>
                <a:latin typeface="Calibri"/>
              </a:rPr>
              <a:t>http://</a:t>
            </a:r>
            <a:r>
              <a:rPr lang="en-US" sz="1000" kern="1200" dirty="0" err="1" smtClean="0">
                <a:solidFill>
                  <a:prstClr val="black"/>
                </a:solidFill>
                <a:latin typeface="Calibri"/>
              </a:rPr>
              <a:t>www.logicmazes.com</a:t>
            </a:r>
            <a:r>
              <a:rPr lang="en-US" sz="1000" kern="1200" dirty="0" smtClean="0">
                <a:solidFill>
                  <a:prstClr val="black"/>
                </a:solidFill>
                <a:latin typeface="Calibri"/>
              </a:rPr>
              <a:t>/</a:t>
            </a:r>
            <a:endParaRPr lang="en-US" sz="1000" kern="1200" dirty="0">
              <a:solidFill>
                <a:prstClr val="black"/>
              </a:solidFill>
              <a:latin typeface="Calibri"/>
            </a:endParaRPr>
          </a:p>
        </p:txBody>
      </p:sp>
      <p:sp>
        <p:nvSpPr>
          <p:cNvPr id="9" name="TextBox 8"/>
          <p:cNvSpPr txBox="1"/>
          <p:nvPr/>
        </p:nvSpPr>
        <p:spPr>
          <a:xfrm>
            <a:off x="168645" y="162203"/>
            <a:ext cx="2414994" cy="369332"/>
          </a:xfrm>
          <a:prstGeom prst="rect">
            <a:avLst/>
          </a:prstGeom>
          <a:noFill/>
        </p:spPr>
        <p:txBody>
          <a:bodyPr wrap="none" rtlCol="0">
            <a:spAutoFit/>
          </a:bodyPr>
          <a:lstStyle/>
          <a:p>
            <a:pPr defTabSz="457200"/>
            <a:r>
              <a:rPr lang="en-US" sz="1800" kern="1200" dirty="0" smtClean="0">
                <a:solidFill>
                  <a:prstClr val="black"/>
                </a:solidFill>
                <a:latin typeface="Calibri"/>
              </a:rPr>
              <a:t>The No-Left-Turn Maze:</a:t>
            </a:r>
            <a:endParaRPr lang="en-US" sz="1800" kern="1200" dirty="0">
              <a:solidFill>
                <a:prstClr val="black"/>
              </a:solidFill>
              <a:latin typeface="Calibri"/>
            </a:endParaRPr>
          </a:p>
        </p:txBody>
      </p:sp>
      <p:sp>
        <p:nvSpPr>
          <p:cNvPr id="10" name="TextBox 9"/>
          <p:cNvSpPr txBox="1"/>
          <p:nvPr/>
        </p:nvSpPr>
        <p:spPr>
          <a:xfrm>
            <a:off x="5511703" y="900866"/>
            <a:ext cx="3328794" cy="1384995"/>
          </a:xfrm>
          <a:prstGeom prst="rect">
            <a:avLst/>
          </a:prstGeom>
          <a:noFill/>
        </p:spPr>
        <p:txBody>
          <a:bodyPr wrap="square" rtlCol="0">
            <a:spAutoFit/>
          </a:bodyPr>
          <a:lstStyle/>
          <a:p>
            <a:pPr defTabSz="457200"/>
            <a:r>
              <a:rPr lang="en-US" kern="1200" dirty="0" smtClean="0">
                <a:solidFill>
                  <a:prstClr val="black"/>
                </a:solidFill>
                <a:latin typeface="Calibri"/>
              </a:rPr>
              <a:t>Can you solve this maze? Follow the path to get to the goal, but do NOT make any LEFT turns. At each intersection, you may only go straight or turn right. </a:t>
            </a:r>
            <a:endParaRPr lang="en-US" kern="1200" dirty="0">
              <a:solidFill>
                <a:prstClr val="black"/>
              </a:solidFill>
              <a:latin typeface="Calibri"/>
            </a:endParaRPr>
          </a:p>
          <a:p>
            <a:pPr defTabSz="457200"/>
            <a:endParaRPr lang="en-US" kern="1200" dirty="0">
              <a:solidFill>
                <a:prstClr val="black"/>
              </a:solidFill>
              <a:latin typeface="Calibri"/>
            </a:endParaRPr>
          </a:p>
          <a:p>
            <a:pPr defTabSz="457200"/>
            <a:r>
              <a:rPr lang="en-US" kern="1200" dirty="0" smtClean="0">
                <a:solidFill>
                  <a:prstClr val="black"/>
                </a:solidFill>
                <a:latin typeface="Calibri"/>
              </a:rPr>
              <a:t>How is this maze different?</a:t>
            </a:r>
          </a:p>
        </p:txBody>
      </p:sp>
      <p:sp>
        <p:nvSpPr>
          <p:cNvPr id="11" name="TextBox 10"/>
          <p:cNvSpPr txBox="1"/>
          <p:nvPr/>
        </p:nvSpPr>
        <p:spPr>
          <a:xfrm>
            <a:off x="5511703" y="3638576"/>
            <a:ext cx="2719194" cy="523220"/>
          </a:xfrm>
          <a:prstGeom prst="rect">
            <a:avLst/>
          </a:prstGeom>
          <a:noFill/>
        </p:spPr>
        <p:txBody>
          <a:bodyPr wrap="square" rtlCol="0">
            <a:spAutoFit/>
          </a:bodyPr>
          <a:lstStyle/>
          <a:p>
            <a:pPr defTabSz="457200"/>
            <a:r>
              <a:rPr lang="en-US" kern="1200" dirty="0" smtClean="0">
                <a:solidFill>
                  <a:prstClr val="black"/>
                </a:solidFill>
                <a:latin typeface="Calibri"/>
              </a:rPr>
              <a:t>What were some strategies you used to solve </a:t>
            </a:r>
            <a:r>
              <a:rPr lang="en-US" b="1" i="1" kern="1200" dirty="0" smtClean="0">
                <a:solidFill>
                  <a:prstClr val="black"/>
                </a:solidFill>
                <a:latin typeface="Calibri"/>
              </a:rPr>
              <a:t>this</a:t>
            </a:r>
            <a:r>
              <a:rPr lang="en-US" kern="1200" dirty="0" smtClean="0">
                <a:solidFill>
                  <a:prstClr val="black"/>
                </a:solidFill>
                <a:latin typeface="Calibri"/>
              </a:rPr>
              <a:t> maze?</a:t>
            </a:r>
            <a:endParaRPr lang="en-US" kern="1200" dirty="0">
              <a:solidFill>
                <a:prstClr val="black"/>
              </a:solidFill>
              <a:latin typeface="Calibri"/>
            </a:endParaRPr>
          </a:p>
        </p:txBody>
      </p:sp>
    </p:spTree>
    <p:extLst>
      <p:ext uri="{BB962C8B-B14F-4D97-AF65-F5344CB8AC3E}">
        <p14:creationId xmlns:p14="http://schemas.microsoft.com/office/powerpoint/2010/main" val="3144512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i="0" u="none" strike="noStrike" cap="none" baseline="0" dirty="0">
                <a:solidFill>
                  <a:schemeClr val="dk1"/>
                </a:solidFill>
                <a:latin typeface="Cambria" panose="02040503050406030204" pitchFamily="18" charset="0"/>
                <a:ea typeface="Calibri"/>
                <a:cs typeface="Calibri"/>
                <a:sym typeface="Calibri"/>
              </a:rPr>
              <a:t>Algorithms</a:t>
            </a:r>
            <a:r>
              <a:rPr lang="en" sz="4200" dirty="0">
                <a:solidFill>
                  <a:schemeClr val="dk1"/>
                </a:solidFill>
                <a:latin typeface="Cambria" panose="02040503050406030204" pitchFamily="18" charset="0"/>
                <a:ea typeface="Calibri"/>
                <a:cs typeface="Calibri"/>
                <a:sym typeface="Calibri"/>
              </a:rPr>
              <a:t>... ?</a:t>
            </a:r>
          </a:p>
        </p:txBody>
      </p:sp>
      <p:sp>
        <p:nvSpPr>
          <p:cNvPr id="54" name="Shape 54"/>
          <p:cNvSpPr/>
          <p:nvPr/>
        </p:nvSpPr>
        <p:spPr>
          <a:xfrm>
            <a:off x="973800" y="2962575"/>
            <a:ext cx="7196399" cy="1524599"/>
          </a:xfrm>
          <a:prstGeom prst="rect">
            <a:avLst/>
          </a:prstGeom>
          <a:solidFill>
            <a:srgbClr val="D9EAD3"/>
          </a:solidFill>
          <a:ln>
            <a:noFill/>
          </a:ln>
        </p:spPr>
        <p:txBody>
          <a:bodyPr lIns="91425" tIns="45700" rIns="91425" bIns="45700" anchor="ctr" anchorCtr="0">
            <a:noAutofit/>
          </a:bodyPr>
          <a:lstStyle/>
          <a:p>
            <a:pPr marL="0" marR="0" lvl="0" indent="0" algn="ctr" rtl="0">
              <a:spcBef>
                <a:spcPts val="0"/>
              </a:spcBef>
              <a:buSzPct val="25000"/>
              <a:buNone/>
            </a:pPr>
            <a:r>
              <a:rPr lang="en" sz="4200" b="1" dirty="0" smtClean="0">
                <a:solidFill>
                  <a:schemeClr val="dk1"/>
                </a:solidFill>
                <a:latin typeface="Calibri"/>
                <a:ea typeface="Calibri"/>
                <a:cs typeface="Calibri"/>
                <a:sym typeface="Calibri"/>
              </a:rPr>
              <a:t>… are what CS is all about!</a:t>
            </a:r>
            <a:endParaRPr lang="en" sz="4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640121"/>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5721" y="610554"/>
            <a:ext cx="8344776" cy="1015663"/>
          </a:xfrm>
          <a:prstGeom prst="rect">
            <a:avLst/>
          </a:prstGeom>
          <a:noFill/>
        </p:spPr>
        <p:txBody>
          <a:bodyPr wrap="square" rtlCol="0">
            <a:spAutoFit/>
          </a:bodyPr>
          <a:lstStyle/>
          <a:p>
            <a:pPr defTabSz="457200"/>
            <a:r>
              <a:rPr lang="en-US" sz="1800" b="1" kern="1200" dirty="0" smtClean="0">
                <a:solidFill>
                  <a:prstClr val="black"/>
                </a:solidFill>
                <a:latin typeface="Calibri"/>
              </a:rPr>
              <a:t>The Tilt Maze:</a:t>
            </a:r>
          </a:p>
          <a:p>
            <a:pPr defTabSz="457200"/>
            <a:r>
              <a:rPr lang="en-US" kern="1200" dirty="0" smtClean="0">
                <a:solidFill>
                  <a:prstClr val="black"/>
                </a:solidFill>
                <a:latin typeface="Calibri"/>
              </a:rPr>
              <a:t>This maze is like the party favor toy: you are the circle (ball) and you want to get to the small square (the goal). When you choose a direction to go in, </a:t>
            </a:r>
            <a:r>
              <a:rPr lang="en-US" b="1" i="1" kern="1200" dirty="0" smtClean="0">
                <a:solidFill>
                  <a:prstClr val="black"/>
                </a:solidFill>
                <a:latin typeface="Calibri"/>
              </a:rPr>
              <a:t>you must keep traveling in that direction </a:t>
            </a:r>
            <a:r>
              <a:rPr lang="en-US" kern="1200" dirty="0" smtClean="0">
                <a:solidFill>
                  <a:prstClr val="black"/>
                </a:solidFill>
                <a:latin typeface="Calibri"/>
              </a:rPr>
              <a:t>until you hit one of the walls! You must travel in a straight line, and you can only change direction to move in if you’ve hit a wall.</a:t>
            </a:r>
            <a:endParaRPr lang="en-US" kern="1200" dirty="0">
              <a:solidFill>
                <a:prstClr val="black"/>
              </a:solidFill>
              <a:latin typeface="Calibri"/>
            </a:endParaRPr>
          </a:p>
        </p:txBody>
      </p:sp>
      <p:sp>
        <p:nvSpPr>
          <p:cNvPr id="7" name="TextBox 6"/>
          <p:cNvSpPr txBox="1"/>
          <p:nvPr/>
        </p:nvSpPr>
        <p:spPr>
          <a:xfrm>
            <a:off x="5301032" y="1841660"/>
            <a:ext cx="3489095" cy="738664"/>
          </a:xfrm>
          <a:prstGeom prst="rect">
            <a:avLst/>
          </a:prstGeom>
          <a:noFill/>
        </p:spPr>
        <p:txBody>
          <a:bodyPr wrap="square" rtlCol="0">
            <a:spAutoFit/>
          </a:bodyPr>
          <a:lstStyle/>
          <a:p>
            <a:pPr defTabSz="457200"/>
            <a:r>
              <a:rPr lang="en-US" kern="1200" dirty="0" smtClean="0">
                <a:solidFill>
                  <a:prstClr val="black"/>
                </a:solidFill>
                <a:latin typeface="Calibri"/>
              </a:rPr>
              <a:t>How is this puzzle different from the first three? What new rules did you have to follow?</a:t>
            </a:r>
            <a:endParaRPr lang="en-US" kern="1200" dirty="0">
              <a:solidFill>
                <a:prstClr val="black"/>
              </a:solidFill>
              <a:latin typeface="Calibri"/>
            </a:endParaRPr>
          </a:p>
        </p:txBody>
      </p:sp>
      <p:sp>
        <p:nvSpPr>
          <p:cNvPr id="8" name="TextBox 7"/>
          <p:cNvSpPr txBox="1"/>
          <p:nvPr/>
        </p:nvSpPr>
        <p:spPr>
          <a:xfrm>
            <a:off x="5301032" y="3751132"/>
            <a:ext cx="3647315" cy="307777"/>
          </a:xfrm>
          <a:prstGeom prst="rect">
            <a:avLst/>
          </a:prstGeom>
          <a:noFill/>
        </p:spPr>
        <p:txBody>
          <a:bodyPr wrap="none" rtlCol="0">
            <a:spAutoFit/>
          </a:bodyPr>
          <a:lstStyle/>
          <a:p>
            <a:pPr defTabSz="457200"/>
            <a:r>
              <a:rPr lang="en-US" kern="1200" dirty="0" smtClean="0">
                <a:solidFill>
                  <a:prstClr val="black"/>
                </a:solidFill>
                <a:latin typeface="Calibri"/>
              </a:rPr>
              <a:t>What strategies did you use to solve this maze?</a:t>
            </a:r>
            <a:endParaRPr lang="en-US" kern="1200" dirty="0">
              <a:solidFill>
                <a:prstClr val="black"/>
              </a:solidFill>
              <a:latin typeface="Calibri"/>
            </a:endParaRPr>
          </a:p>
        </p:txBody>
      </p:sp>
      <p:pic>
        <p:nvPicPr>
          <p:cNvPr id="9" name="Picture 8" descr="tiltmaze.p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73" y="1803560"/>
            <a:ext cx="4879648" cy="4795308"/>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771920" y="3581280"/>
              <a:ext cx="9720" cy="10080"/>
            </p14:xfrm>
          </p:contentPart>
        </mc:Choice>
        <mc:Fallback xmlns="">
          <p:pic>
            <p:nvPicPr>
              <p:cNvPr id="3" name="Ink 2"/>
              <p:cNvPicPr/>
              <p:nvPr/>
            </p:nvPicPr>
            <p:blipFill>
              <a:blip r:embed="rId4"/>
              <a:stretch>
                <a:fillRect/>
              </a:stretch>
            </p:blipFill>
            <p:spPr>
              <a:xfrm>
                <a:off x="1762560" y="3571920"/>
                <a:ext cx="28440" cy="28800"/>
              </a:xfrm>
              <a:prstGeom prst="rect">
                <a:avLst/>
              </a:prstGeom>
            </p:spPr>
          </p:pic>
        </mc:Fallback>
      </mc:AlternateContent>
      <p:cxnSp>
        <p:nvCxnSpPr>
          <p:cNvPr id="5" name="Straight Connector 4"/>
          <p:cNvCxnSpPr/>
          <p:nvPr/>
        </p:nvCxnSpPr>
        <p:spPr>
          <a:xfrm>
            <a:off x="1048871" y="1981200"/>
            <a:ext cx="0" cy="44196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76400" y="1981200"/>
            <a:ext cx="0" cy="44196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286000" y="1981200"/>
            <a:ext cx="0" cy="44196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960511" y="1981200"/>
            <a:ext cx="0" cy="44196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70111" y="1981200"/>
            <a:ext cx="0" cy="44196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224867" y="1981200"/>
            <a:ext cx="0" cy="44196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84433" y="2574680"/>
            <a:ext cx="4347211"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76955" y="3200400"/>
            <a:ext cx="4347211"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76955" y="3863622"/>
            <a:ext cx="4347211"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75967" y="4495800"/>
            <a:ext cx="4347211"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457200" y="5139267"/>
            <a:ext cx="4347211"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57200" y="5779911"/>
            <a:ext cx="4347211"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87268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000" y="488440"/>
            <a:ext cx="8618000" cy="523220"/>
          </a:xfrm>
          <a:prstGeom prst="rect">
            <a:avLst/>
          </a:prstGeom>
          <a:noFill/>
        </p:spPr>
        <p:txBody>
          <a:bodyPr wrap="none" rtlCol="0">
            <a:spAutoFit/>
          </a:bodyPr>
          <a:lstStyle/>
          <a:p>
            <a:pPr defTabSz="457200"/>
            <a:r>
              <a:rPr lang="en-US" sz="2800" kern="1200" dirty="0" smtClean="0">
                <a:solidFill>
                  <a:prstClr val="black"/>
                </a:solidFill>
                <a:latin typeface="Calibri"/>
              </a:rPr>
              <a:t>Bonus Mazes: </a:t>
            </a:r>
            <a:r>
              <a:rPr lang="en-US" sz="2000" kern="1200" dirty="0" smtClean="0">
                <a:solidFill>
                  <a:prstClr val="black"/>
                </a:solidFill>
                <a:latin typeface="Calibri"/>
              </a:rPr>
              <a:t>If you finish early, work on these additional tilt-mazes below</a:t>
            </a:r>
            <a:r>
              <a:rPr lang="en-US" sz="2000" kern="1200" dirty="0">
                <a:solidFill>
                  <a:prstClr val="black"/>
                </a:solidFill>
                <a:latin typeface="Calibri"/>
              </a:rPr>
              <a:t>!</a:t>
            </a:r>
          </a:p>
        </p:txBody>
      </p:sp>
      <p:pic>
        <p:nvPicPr>
          <p:cNvPr id="6" name="Picture 5"/>
          <p:cNvPicPr>
            <a:picLocks noChangeAspect="1"/>
          </p:cNvPicPr>
          <p:nvPr/>
        </p:nvPicPr>
        <p:blipFill>
          <a:blip r:embed="rId2"/>
          <a:stretch>
            <a:fillRect/>
          </a:stretch>
        </p:blipFill>
        <p:spPr>
          <a:xfrm>
            <a:off x="233789" y="1503789"/>
            <a:ext cx="4109611" cy="4109611"/>
          </a:xfrm>
          <a:prstGeom prst="rect">
            <a:avLst/>
          </a:prstGeom>
        </p:spPr>
      </p:pic>
      <p:pic>
        <p:nvPicPr>
          <p:cNvPr id="7" name="Shape 180"/>
          <p:cNvPicPr preferRelativeResize="0"/>
          <p:nvPr/>
        </p:nvPicPr>
        <p:blipFill>
          <a:blip r:embed="rId3"/>
          <a:stretch>
            <a:fillRect/>
          </a:stretch>
        </p:blipFill>
        <p:spPr>
          <a:xfrm>
            <a:off x="4572000" y="1467755"/>
            <a:ext cx="4191000" cy="4163867"/>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330480" y="2116440"/>
              <a:ext cx="3393720" cy="2920320"/>
            </p14:xfrm>
          </p:contentPart>
        </mc:Choice>
        <mc:Fallback>
          <p:pic>
            <p:nvPicPr>
              <p:cNvPr id="2" name="Ink 1"/>
              <p:cNvPicPr/>
              <p:nvPr/>
            </p:nvPicPr>
            <p:blipFill>
              <a:blip r:embed="rId5"/>
              <a:stretch>
                <a:fillRect/>
              </a:stretch>
            </p:blipFill>
            <p:spPr>
              <a:xfrm>
                <a:off x="321120" y="2107080"/>
                <a:ext cx="3412440" cy="2939040"/>
              </a:xfrm>
              <a:prstGeom prst="rect">
                <a:avLst/>
              </a:prstGeom>
            </p:spPr>
          </p:pic>
        </mc:Fallback>
      </mc:AlternateContent>
    </p:spTree>
    <p:extLst>
      <p:ext uri="{BB962C8B-B14F-4D97-AF65-F5344CB8AC3E}">
        <p14:creationId xmlns:p14="http://schemas.microsoft.com/office/powerpoint/2010/main" val="24371426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idx="4294967295"/>
          </p:nvPr>
        </p:nvSpPr>
        <p:spPr>
          <a:xfrm>
            <a:off x="274318" y="274319"/>
            <a:ext cx="8260081" cy="819600"/>
          </a:xfrm>
          <a:prstGeom prst="rect">
            <a:avLst/>
          </a:prstGeom>
        </p:spPr>
        <p:txBody>
          <a:bodyPr lIns="91425" tIns="91425" rIns="91425" bIns="91425" anchor="t" anchorCtr="0">
            <a:noAutofit/>
          </a:bodyPr>
          <a:lstStyle/>
          <a:p>
            <a:pPr lvl="0" rtl="0">
              <a:spcBef>
                <a:spcPts val="0"/>
              </a:spcBef>
              <a:buNone/>
            </a:pPr>
            <a:r>
              <a:rPr lang="en" sz="2800" dirty="0" smtClean="0">
                <a:latin typeface="Droid Serif"/>
                <a:ea typeface="Droid Serif"/>
                <a:cs typeface="Droid Serif"/>
                <a:sym typeface="Droid Serif"/>
              </a:rPr>
              <a:t>Another tilt and rook-jumping maze…</a:t>
            </a:r>
            <a:endParaRPr lang="en" sz="2800" dirty="0">
              <a:latin typeface="Droid Serif"/>
              <a:ea typeface="Droid Serif"/>
              <a:cs typeface="Droid Serif"/>
              <a:sym typeface="Droid Serif"/>
            </a:endParaRPr>
          </a:p>
        </p:txBody>
      </p:sp>
      <p:pic>
        <p:nvPicPr>
          <p:cNvPr id="7170" name="Picture 2" descr="http://modelai.gettysburg.edu/2010/rjmaze/rjm1-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47800"/>
            <a:ext cx="5029200" cy="4790313"/>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71"/>
          <p:cNvPicPr preferRelativeResize="0"/>
          <p:nvPr/>
        </p:nvPicPr>
        <p:blipFill>
          <a:blip r:embed="rId4"/>
          <a:stretch>
            <a:fillRect/>
          </a:stretch>
        </p:blipFill>
        <p:spPr>
          <a:xfrm>
            <a:off x="152400" y="1905000"/>
            <a:ext cx="3584100" cy="3554275"/>
          </a:xfrm>
          <a:prstGeom prst="rect">
            <a:avLst/>
          </a:prstGeom>
          <a:noFill/>
          <a:ln>
            <a:noFill/>
          </a:ln>
        </p:spPr>
      </p:pic>
    </p:spTree>
    <p:extLst>
      <p:ext uri="{BB962C8B-B14F-4D97-AF65-F5344CB8AC3E}">
        <p14:creationId xmlns:p14="http://schemas.microsoft.com/office/powerpoint/2010/main" val="1906363594"/>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381000"/>
            <a:ext cx="4067175"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0" y="6364224"/>
            <a:ext cx="4483608" cy="369332"/>
          </a:xfrm>
          <a:prstGeom prst="rect">
            <a:avLst/>
          </a:prstGeom>
          <a:noFill/>
        </p:spPr>
        <p:txBody>
          <a:bodyPr wrap="square" rtlCol="0">
            <a:spAutoFit/>
          </a:bodyPr>
          <a:lstStyle/>
          <a:p>
            <a:pPr algn="r"/>
            <a:r>
              <a:rPr lang="en-US" sz="1800" dirty="0" smtClean="0">
                <a:latin typeface="Cambria" panose="02040503050406030204" pitchFamily="18" charset="0"/>
              </a:rPr>
              <a:t>but we all know this… </a:t>
            </a:r>
            <a:r>
              <a:rPr lang="en-US" sz="1800" b="1" i="1" dirty="0" smtClean="0">
                <a:latin typeface="Cambria" panose="02040503050406030204" pitchFamily="18" charset="0"/>
              </a:rPr>
              <a:t>now</a:t>
            </a:r>
            <a:r>
              <a:rPr lang="en-US" sz="1800" dirty="0" smtClean="0">
                <a:latin typeface="Cambria" panose="02040503050406030204" pitchFamily="18" charset="0"/>
              </a:rPr>
              <a:t>!</a:t>
            </a:r>
            <a:endParaRPr lang="en-US" sz="1800" dirty="0">
              <a:latin typeface="Cambria" panose="02040503050406030204" pitchFamily="18" charset="0"/>
            </a:endParaRPr>
          </a:p>
        </p:txBody>
      </p:sp>
    </p:spTree>
    <p:extLst>
      <p:ext uri="{BB962C8B-B14F-4D97-AF65-F5344CB8AC3E}">
        <p14:creationId xmlns:p14="http://schemas.microsoft.com/office/powerpoint/2010/main" val="15942775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raphics8.nytimes.com/newsgraphics/2014/02/27/dress/a2e0c1ddc0e490dd67acd27a6772a1fb959dc4ca/dress-720.jpg"/>
          <p:cNvPicPr>
            <a:picLocks noChangeAspect="1" noChangeArrowheads="1"/>
          </p:cNvPicPr>
          <p:nvPr/>
        </p:nvPicPr>
        <p:blipFill rotWithShape="1">
          <a:blip r:embed="rId2">
            <a:extLst>
              <a:ext uri="{28A0092B-C50C-407E-A947-70E740481C1C}">
                <a14:useLocalDpi xmlns:a14="http://schemas.microsoft.com/office/drawing/2010/main" val="0"/>
              </a:ext>
            </a:extLst>
          </a:blip>
          <a:srcRect t="48838" b="32041"/>
          <a:stretch/>
        </p:blipFill>
        <p:spPr bwMode="auto">
          <a:xfrm>
            <a:off x="60884" y="2187222"/>
            <a:ext cx="8984689"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7" y="914400"/>
            <a:ext cx="8966200" cy="1290160"/>
          </a:xfrm>
          <a:prstGeom prst="rect">
            <a:avLst/>
          </a:prstGeom>
        </p:spPr>
      </p:pic>
      <p:sp>
        <p:nvSpPr>
          <p:cNvPr id="4" name="TextBox 3"/>
          <p:cNvSpPr txBox="1"/>
          <p:nvPr/>
        </p:nvSpPr>
        <p:spPr>
          <a:xfrm>
            <a:off x="7902573" y="6324600"/>
            <a:ext cx="1143000" cy="461665"/>
          </a:xfrm>
          <a:prstGeom prst="rect">
            <a:avLst/>
          </a:prstGeom>
          <a:noFill/>
        </p:spPr>
        <p:txBody>
          <a:bodyPr wrap="square" rtlCol="0">
            <a:spAutoFit/>
          </a:bodyPr>
          <a:lstStyle/>
          <a:p>
            <a:pPr algn="r"/>
            <a:r>
              <a:rPr lang="en-US" dirty="0" smtClean="0">
                <a:latin typeface="Cambria" panose="02040503050406030204" pitchFamily="18" charset="0"/>
              </a:rPr>
              <a:t>NYT…</a:t>
            </a:r>
            <a:endParaRPr lang="en-US" dirty="0">
              <a:latin typeface="Cambria" panose="02040503050406030204" pitchFamily="18" charset="0"/>
            </a:endParaRPr>
          </a:p>
        </p:txBody>
      </p:sp>
    </p:spTree>
    <p:extLst>
      <p:ext uri="{BB962C8B-B14F-4D97-AF65-F5344CB8AC3E}">
        <p14:creationId xmlns:p14="http://schemas.microsoft.com/office/powerpoint/2010/main" val="30682526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196" y="534851"/>
            <a:ext cx="2052816" cy="461665"/>
          </a:xfrm>
          <a:prstGeom prst="rect">
            <a:avLst/>
          </a:prstGeom>
          <a:noFill/>
        </p:spPr>
        <p:txBody>
          <a:bodyPr wrap="none" rtlCol="0">
            <a:spAutoFit/>
          </a:bodyPr>
          <a:lstStyle/>
          <a:p>
            <a:pPr defTabSz="457200"/>
            <a:r>
              <a:rPr lang="en-US" sz="2400" kern="1200" dirty="0" smtClean="0">
                <a:solidFill>
                  <a:prstClr val="black"/>
                </a:solidFill>
                <a:latin typeface="Calibri"/>
              </a:rPr>
              <a:t>Solving Puzzles</a:t>
            </a:r>
          </a:p>
        </p:txBody>
      </p:sp>
      <p:pic>
        <p:nvPicPr>
          <p:cNvPr id="10" name="Picture 9" descr="Screen Shot 2014-06-03 at 3.11.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46" y="1652622"/>
            <a:ext cx="3158091" cy="4082574"/>
          </a:xfrm>
          <a:prstGeom prst="rect">
            <a:avLst/>
          </a:prstGeom>
        </p:spPr>
      </p:pic>
      <p:sp>
        <p:nvSpPr>
          <p:cNvPr id="11" name="TextBox 10"/>
          <p:cNvSpPr txBox="1"/>
          <p:nvPr/>
        </p:nvSpPr>
        <p:spPr>
          <a:xfrm>
            <a:off x="4002632" y="1257557"/>
            <a:ext cx="4825165" cy="1292662"/>
          </a:xfrm>
          <a:prstGeom prst="rect">
            <a:avLst/>
          </a:prstGeom>
          <a:noFill/>
        </p:spPr>
        <p:txBody>
          <a:bodyPr wrap="square" rtlCol="0">
            <a:spAutoFit/>
          </a:bodyPr>
          <a:lstStyle/>
          <a:p>
            <a:pPr defTabSz="457200">
              <a:lnSpc>
                <a:spcPct val="150000"/>
              </a:lnSpc>
            </a:pPr>
            <a:r>
              <a:rPr lang="en-US" sz="2400" b="1" kern="1200" dirty="0" smtClean="0">
                <a:solidFill>
                  <a:srgbClr val="0000FF"/>
                </a:solidFill>
                <a:latin typeface="Calibri"/>
              </a:rPr>
              <a:t>Find the following words:</a:t>
            </a:r>
          </a:p>
          <a:p>
            <a:pPr defTabSz="457200">
              <a:lnSpc>
                <a:spcPct val="150000"/>
              </a:lnSpc>
            </a:pPr>
            <a:r>
              <a:rPr lang="en-US" b="1" kern="1200" dirty="0" smtClean="0">
                <a:solidFill>
                  <a:prstClr val="black"/>
                </a:solidFill>
                <a:latin typeface="Calibri"/>
              </a:rPr>
              <a:t>Algorithm			Software			Hardware</a:t>
            </a:r>
          </a:p>
          <a:p>
            <a:pPr defTabSz="457200">
              <a:lnSpc>
                <a:spcPct val="150000"/>
              </a:lnSpc>
            </a:pPr>
            <a:r>
              <a:rPr lang="en-US" b="1" kern="1200" dirty="0" smtClean="0">
                <a:solidFill>
                  <a:prstClr val="black"/>
                </a:solidFill>
                <a:latin typeface="Calibri"/>
              </a:rPr>
              <a:t>Turing			Computer</a:t>
            </a:r>
            <a:endParaRPr lang="en-US" b="1" kern="1200" dirty="0">
              <a:solidFill>
                <a:prstClr val="black"/>
              </a:solidFill>
              <a:latin typeface="Calibri"/>
            </a:endParaRPr>
          </a:p>
        </p:txBody>
      </p:sp>
      <p:sp>
        <p:nvSpPr>
          <p:cNvPr id="12" name="TextBox 11"/>
          <p:cNvSpPr txBox="1"/>
          <p:nvPr/>
        </p:nvSpPr>
        <p:spPr>
          <a:xfrm>
            <a:off x="4028032" y="3294366"/>
            <a:ext cx="4215565" cy="523220"/>
          </a:xfrm>
          <a:prstGeom prst="rect">
            <a:avLst/>
          </a:prstGeom>
          <a:noFill/>
        </p:spPr>
        <p:txBody>
          <a:bodyPr wrap="square" rtlCol="0">
            <a:spAutoFit/>
          </a:bodyPr>
          <a:lstStyle/>
          <a:p>
            <a:pPr defTabSz="457200"/>
            <a:r>
              <a:rPr lang="en-US" kern="1200" dirty="0" smtClean="0">
                <a:solidFill>
                  <a:prstClr val="black"/>
                </a:solidFill>
                <a:latin typeface="Calibri"/>
              </a:rPr>
              <a:t>How did you solve the puzzle? Describe some of the steps you used to solve this particular word search.</a:t>
            </a:r>
            <a:endParaRPr lang="en-US" kern="1200" dirty="0">
              <a:solidFill>
                <a:prstClr val="black"/>
              </a:solidFill>
              <a:latin typeface="Calibri"/>
            </a:endParaRPr>
          </a:p>
        </p:txBody>
      </p:sp>
      <p:sp>
        <p:nvSpPr>
          <p:cNvPr id="13" name="TextBox 12"/>
          <p:cNvSpPr txBox="1"/>
          <p:nvPr/>
        </p:nvSpPr>
        <p:spPr>
          <a:xfrm>
            <a:off x="318876" y="5796841"/>
            <a:ext cx="3518912" cy="246221"/>
          </a:xfrm>
          <a:prstGeom prst="rect">
            <a:avLst/>
          </a:prstGeom>
          <a:noFill/>
        </p:spPr>
        <p:txBody>
          <a:bodyPr wrap="none" rtlCol="0">
            <a:spAutoFit/>
          </a:bodyPr>
          <a:lstStyle/>
          <a:p>
            <a:pPr defTabSz="457200"/>
            <a:r>
              <a:rPr lang="en-US" sz="1000" kern="1200" dirty="0" smtClean="0">
                <a:solidFill>
                  <a:prstClr val="black"/>
                </a:solidFill>
                <a:latin typeface="Calibri"/>
              </a:rPr>
              <a:t>Puzzle courtesy of http://</a:t>
            </a:r>
            <a:r>
              <a:rPr lang="en-US" sz="1000" kern="1200" dirty="0" err="1" smtClean="0">
                <a:solidFill>
                  <a:prstClr val="black"/>
                </a:solidFill>
                <a:latin typeface="Calibri"/>
              </a:rPr>
              <a:t>puzzlemaker.discoveryeducation.com</a:t>
            </a:r>
            <a:r>
              <a:rPr lang="en-US" sz="1000" kern="1200" dirty="0" smtClean="0">
                <a:solidFill>
                  <a:prstClr val="black"/>
                </a:solidFill>
                <a:latin typeface="Calibri"/>
              </a:rPr>
              <a:t>/</a:t>
            </a:r>
            <a:endParaRPr lang="en-US" sz="1000" kern="1200" dirty="0">
              <a:solidFill>
                <a:prstClr val="black"/>
              </a:solidFill>
              <a:latin typeface="Calibri"/>
            </a:endParaRPr>
          </a:p>
        </p:txBody>
      </p:sp>
      <p:sp>
        <p:nvSpPr>
          <p:cNvPr id="14" name="TextBox 13"/>
          <p:cNvSpPr txBox="1"/>
          <p:nvPr/>
        </p:nvSpPr>
        <p:spPr>
          <a:xfrm>
            <a:off x="380526" y="1257557"/>
            <a:ext cx="2270386" cy="369332"/>
          </a:xfrm>
          <a:prstGeom prst="rect">
            <a:avLst/>
          </a:prstGeom>
          <a:noFill/>
        </p:spPr>
        <p:txBody>
          <a:bodyPr wrap="none" rtlCol="0">
            <a:spAutoFit/>
          </a:bodyPr>
          <a:lstStyle/>
          <a:p>
            <a:pPr defTabSz="457200"/>
            <a:r>
              <a:rPr lang="en-US" sz="1800" kern="1200" dirty="0" smtClean="0">
                <a:solidFill>
                  <a:prstClr val="black"/>
                </a:solidFill>
                <a:latin typeface="Calibri"/>
              </a:rPr>
              <a:t>Puzzle 1: Word Search</a:t>
            </a:r>
            <a:endParaRPr lang="en-US" sz="1800" kern="1200" dirty="0">
              <a:solidFill>
                <a:prstClr val="black"/>
              </a:solidFill>
              <a:latin typeface="Calibri"/>
            </a:endParaRPr>
          </a:p>
        </p:txBody>
      </p:sp>
    </p:spTree>
    <p:extLst>
      <p:ext uri="{BB962C8B-B14F-4D97-AF65-F5344CB8AC3E}">
        <p14:creationId xmlns:p14="http://schemas.microsoft.com/office/powerpoint/2010/main" val="2037819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ssword Puzzle Hard 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36" y="310049"/>
            <a:ext cx="4904685" cy="6308180"/>
          </a:xfrm>
          <a:prstGeom prst="rect">
            <a:avLst/>
          </a:prstGeom>
        </p:spPr>
      </p:pic>
      <p:sp>
        <p:nvSpPr>
          <p:cNvPr id="7" name="TextBox 6"/>
          <p:cNvSpPr txBox="1"/>
          <p:nvPr/>
        </p:nvSpPr>
        <p:spPr>
          <a:xfrm>
            <a:off x="5093450" y="457200"/>
            <a:ext cx="3871191" cy="3693319"/>
          </a:xfrm>
          <a:prstGeom prst="rect">
            <a:avLst/>
          </a:prstGeom>
          <a:noFill/>
        </p:spPr>
        <p:txBody>
          <a:bodyPr wrap="square" rtlCol="0">
            <a:spAutoFit/>
          </a:bodyPr>
          <a:lstStyle/>
          <a:p>
            <a:pPr defTabSz="457200"/>
            <a:r>
              <a:rPr lang="en-US" sz="1800" kern="1200" dirty="0" smtClean="0">
                <a:solidFill>
                  <a:prstClr val="black"/>
                </a:solidFill>
                <a:latin typeface="Calibri"/>
              </a:rPr>
              <a:t>Now suppose you had to find 20 words in this puzzle, and then do 50 more like it—it would take a long time, and it probably wouldn’t be very fun, but you have an assistant who has a lot of free time and wants to help! However, your assistant has never done a word search before, and has no idea how to complete the puzzle! </a:t>
            </a:r>
          </a:p>
          <a:p>
            <a:pPr defTabSz="457200"/>
            <a:endParaRPr lang="en-US" sz="1800" kern="1200" dirty="0">
              <a:solidFill>
                <a:prstClr val="black"/>
              </a:solidFill>
              <a:latin typeface="Calibri"/>
            </a:endParaRPr>
          </a:p>
          <a:p>
            <a:pPr defTabSz="457200"/>
            <a:r>
              <a:rPr lang="en-US" sz="1800" kern="1200" dirty="0" smtClean="0">
                <a:solidFill>
                  <a:prstClr val="black"/>
                </a:solidFill>
                <a:latin typeface="Calibri"/>
              </a:rPr>
              <a:t>In the space below, write a list of instructions for solving a word search that your assistant can follow!</a:t>
            </a:r>
            <a:endParaRPr lang="en-US" sz="1800" kern="1200" dirty="0">
              <a:solidFill>
                <a:prstClr val="black"/>
              </a:solidFill>
              <a:latin typeface="Calibri"/>
            </a:endParaRPr>
          </a:p>
        </p:txBody>
      </p:sp>
      <p:sp>
        <p:nvSpPr>
          <p:cNvPr id="9" name="TextBox 8"/>
          <p:cNvSpPr txBox="1"/>
          <p:nvPr/>
        </p:nvSpPr>
        <p:spPr>
          <a:xfrm>
            <a:off x="101386" y="6550134"/>
            <a:ext cx="3518912" cy="246221"/>
          </a:xfrm>
          <a:prstGeom prst="rect">
            <a:avLst/>
          </a:prstGeom>
          <a:noFill/>
        </p:spPr>
        <p:txBody>
          <a:bodyPr wrap="none" rtlCol="0">
            <a:spAutoFit/>
          </a:bodyPr>
          <a:lstStyle/>
          <a:p>
            <a:pPr defTabSz="457200"/>
            <a:r>
              <a:rPr lang="en-US" sz="1000" kern="1200" dirty="0" smtClean="0">
                <a:solidFill>
                  <a:prstClr val="black"/>
                </a:solidFill>
                <a:latin typeface="Calibri"/>
              </a:rPr>
              <a:t>Puzzle courtesy of http://</a:t>
            </a:r>
            <a:r>
              <a:rPr lang="en-US" sz="1000" kern="1200" dirty="0" err="1" smtClean="0">
                <a:solidFill>
                  <a:prstClr val="black"/>
                </a:solidFill>
                <a:latin typeface="Calibri"/>
              </a:rPr>
              <a:t>puzzlemaker.discoveryeducation.com</a:t>
            </a:r>
            <a:r>
              <a:rPr lang="en-US" sz="1000" kern="1200" dirty="0" smtClean="0">
                <a:solidFill>
                  <a:prstClr val="black"/>
                </a:solidFill>
                <a:latin typeface="Calibri"/>
              </a:rPr>
              <a:t>/</a:t>
            </a:r>
            <a:endParaRPr lang="en-US" sz="1000" kern="1200" dirty="0">
              <a:solidFill>
                <a:prstClr val="black"/>
              </a:solidFill>
              <a:latin typeface="Calibri"/>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5643720" y="4187880"/>
              <a:ext cx="2170080" cy="696960"/>
            </p14:xfrm>
          </p:contentPart>
        </mc:Choice>
        <mc:Fallback>
          <p:pic>
            <p:nvPicPr>
              <p:cNvPr id="2" name="Ink 1"/>
              <p:cNvPicPr/>
              <p:nvPr/>
            </p:nvPicPr>
            <p:blipFill>
              <a:blip r:embed="rId4"/>
              <a:stretch>
                <a:fillRect/>
              </a:stretch>
            </p:blipFill>
            <p:spPr>
              <a:xfrm>
                <a:off x="5634360" y="4178520"/>
                <a:ext cx="2188800" cy="715680"/>
              </a:xfrm>
              <a:prstGeom prst="rect">
                <a:avLst/>
              </a:prstGeom>
            </p:spPr>
          </p:pic>
        </mc:Fallback>
      </mc:AlternateContent>
    </p:spTree>
    <p:extLst>
      <p:ext uri="{BB962C8B-B14F-4D97-AF65-F5344CB8AC3E}">
        <p14:creationId xmlns:p14="http://schemas.microsoft.com/office/powerpoint/2010/main" val="18800053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8" name="Shape 186"/>
          <p:cNvSpPr txBox="1">
            <a:spLocks/>
          </p:cNvSpPr>
          <p:nvPr/>
        </p:nvSpPr>
        <p:spPr>
          <a:xfrm>
            <a:off x="1143000" y="121919"/>
            <a:ext cx="6948381" cy="1630681"/>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3600" smtClean="0">
                <a:latin typeface="Droid Serif"/>
                <a:ea typeface="Droid Serif"/>
                <a:cs typeface="Droid Serif"/>
                <a:sym typeface="Droid Serif"/>
              </a:rPr>
              <a:t>But does maze-solving have any </a:t>
            </a:r>
            <a:r>
              <a:rPr lang="en" sz="3600" b="1" i="1" smtClean="0">
                <a:latin typeface="Droid Serif"/>
                <a:ea typeface="Droid Serif"/>
                <a:cs typeface="Droid Serif"/>
                <a:sym typeface="Droid Serif"/>
              </a:rPr>
              <a:t>real-life</a:t>
            </a:r>
            <a:r>
              <a:rPr lang="en" sz="3600" smtClean="0">
                <a:latin typeface="Droid Serif"/>
                <a:ea typeface="Droid Serif"/>
                <a:cs typeface="Droid Serif"/>
                <a:sym typeface="Droid Serif"/>
              </a:rPr>
              <a:t> applications?</a:t>
            </a:r>
            <a:endParaRPr lang="en" sz="3600" dirty="0">
              <a:latin typeface="Droid Serif"/>
              <a:ea typeface="Droid Serif"/>
              <a:cs typeface="Droid Serif"/>
              <a:sym typeface="Droid Serif"/>
            </a:endParaRPr>
          </a:p>
        </p:txBody>
      </p:sp>
    </p:spTree>
    <p:extLst>
      <p:ext uri="{BB962C8B-B14F-4D97-AF65-F5344CB8AC3E}">
        <p14:creationId xmlns:p14="http://schemas.microsoft.com/office/powerpoint/2010/main" val="1069510066"/>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idx="4294967295"/>
          </p:nvPr>
        </p:nvSpPr>
        <p:spPr>
          <a:xfrm>
            <a:off x="1143000" y="121919"/>
            <a:ext cx="6948381" cy="1630681"/>
          </a:xfrm>
          <a:prstGeom prst="rect">
            <a:avLst/>
          </a:prstGeom>
        </p:spPr>
        <p:txBody>
          <a:bodyPr lIns="91425" tIns="91425" rIns="91425" bIns="91425" anchor="t" anchorCtr="0">
            <a:noAutofit/>
          </a:bodyPr>
          <a:lstStyle/>
          <a:p>
            <a:pPr lvl="0" algn="ctr" rtl="0">
              <a:spcBef>
                <a:spcPts val="0"/>
              </a:spcBef>
              <a:buNone/>
            </a:pPr>
            <a:r>
              <a:rPr lang="en" sz="3600" dirty="0" smtClean="0">
                <a:latin typeface="Droid Serif"/>
                <a:ea typeface="Droid Serif"/>
                <a:cs typeface="Droid Serif"/>
                <a:sym typeface="Droid Serif"/>
              </a:rPr>
              <a:t>But does maze-solving have any </a:t>
            </a:r>
            <a:r>
              <a:rPr lang="en" sz="3600" b="1" i="1" dirty="0" smtClean="0">
                <a:latin typeface="Droid Serif"/>
                <a:ea typeface="Droid Serif"/>
                <a:cs typeface="Droid Serif"/>
                <a:sym typeface="Droid Serif"/>
              </a:rPr>
              <a:t>real-life</a:t>
            </a:r>
            <a:r>
              <a:rPr lang="en" sz="3600" dirty="0" smtClean="0">
                <a:latin typeface="Droid Serif"/>
                <a:ea typeface="Droid Serif"/>
                <a:cs typeface="Droid Serif"/>
                <a:sym typeface="Droid Serif"/>
              </a:rPr>
              <a:t> applications?</a:t>
            </a:r>
            <a:endParaRPr lang="en" sz="3600" dirty="0">
              <a:latin typeface="Droid Serif"/>
              <a:ea typeface="Droid Serif"/>
              <a:cs typeface="Droid Serif"/>
              <a:sym typeface="Droid Serif"/>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84"/>
          <a:stretch/>
        </p:blipFill>
        <p:spPr bwMode="auto">
          <a:xfrm>
            <a:off x="762000" y="1600200"/>
            <a:ext cx="7696200" cy="505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160695"/>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384672" y="2229601"/>
            <a:ext cx="8229600" cy="818399"/>
          </a:xfrm>
          <a:prstGeom prst="rect">
            <a:avLst/>
          </a:prstGeom>
        </p:spPr>
        <p:txBody>
          <a:bodyPr lIns="91425" tIns="91425" rIns="91425" bIns="91425" anchor="b" anchorCtr="0">
            <a:noAutofit/>
          </a:bodyPr>
          <a:lstStyle/>
          <a:p>
            <a:pPr algn="ctr">
              <a:spcBef>
                <a:spcPts val="0"/>
              </a:spcBef>
              <a:buNone/>
            </a:pPr>
            <a:r>
              <a:rPr lang="en" sz="5400" dirty="0" smtClean="0">
                <a:solidFill>
                  <a:srgbClr val="7030A0"/>
                </a:solidFill>
                <a:latin typeface="Droid Serif"/>
                <a:ea typeface="Droid Serif"/>
                <a:cs typeface="Droid Serif"/>
                <a:sym typeface="Droid Serif"/>
              </a:rPr>
              <a:t>(1) Searching</a:t>
            </a:r>
            <a:endParaRPr lang="en" sz="5400" dirty="0">
              <a:solidFill>
                <a:srgbClr val="7030A0"/>
              </a:solidFill>
              <a:latin typeface="Droid Serif"/>
              <a:ea typeface="Droid Serif"/>
              <a:cs typeface="Droid Serif"/>
              <a:sym typeface="Droid Serif"/>
            </a:endParaRPr>
          </a:p>
        </p:txBody>
      </p:sp>
      <p:sp>
        <p:nvSpPr>
          <p:cNvPr id="7" name="Shape 1474"/>
          <p:cNvSpPr txBox="1">
            <a:spLocks/>
          </p:cNvSpPr>
          <p:nvPr/>
        </p:nvSpPr>
        <p:spPr>
          <a:xfrm>
            <a:off x="381000" y="4210801"/>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5400" dirty="0" smtClean="0">
                <a:solidFill>
                  <a:srgbClr val="0000FF"/>
                </a:solidFill>
                <a:latin typeface="Droid Serif"/>
                <a:ea typeface="Droid Serif"/>
                <a:cs typeface="Droid Serif"/>
                <a:sym typeface="Droid Serif"/>
              </a:rPr>
              <a:t>(2) Sorting</a:t>
            </a:r>
            <a:endParaRPr lang="en" sz="5400" dirty="0">
              <a:solidFill>
                <a:srgbClr val="0000FF"/>
              </a:solidFill>
              <a:latin typeface="Droid Serif"/>
              <a:ea typeface="Droid Serif"/>
              <a:cs typeface="Droid Serif"/>
              <a:sym typeface="Droid Serif"/>
            </a:endParaRPr>
          </a:p>
        </p:txBody>
      </p:sp>
      <p:sp>
        <p:nvSpPr>
          <p:cNvPr id="6" name="Shape 1474"/>
          <p:cNvSpPr txBox="1">
            <a:spLocks/>
          </p:cNvSpPr>
          <p:nvPr/>
        </p:nvSpPr>
        <p:spPr>
          <a:xfrm>
            <a:off x="152400" y="152400"/>
            <a:ext cx="86868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dirty="0" smtClean="0">
                <a:latin typeface="Droid Serif"/>
                <a:ea typeface="Droid Serif"/>
                <a:cs typeface="Droid Serif"/>
                <a:sym typeface="Droid Serif"/>
              </a:rPr>
              <a:t>Two fundamental algorithms:</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3873728219"/>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i="0" u="none" strike="noStrike" cap="none" baseline="0" dirty="0">
                <a:solidFill>
                  <a:schemeClr val="dk1"/>
                </a:solidFill>
                <a:latin typeface="Cambria" panose="02040503050406030204" pitchFamily="18" charset="0"/>
                <a:ea typeface="Calibri"/>
                <a:cs typeface="Calibri"/>
                <a:sym typeface="Calibri"/>
              </a:rPr>
              <a:t>Algorithms</a:t>
            </a:r>
            <a:r>
              <a:rPr lang="en" sz="4200" dirty="0">
                <a:solidFill>
                  <a:schemeClr val="dk1"/>
                </a:solidFill>
                <a:latin typeface="Cambria" panose="02040503050406030204" pitchFamily="18" charset="0"/>
                <a:ea typeface="Calibri"/>
                <a:cs typeface="Calibri"/>
                <a:sym typeface="Calibri"/>
              </a:rPr>
              <a:t>... ?</a:t>
            </a:r>
          </a:p>
        </p:txBody>
      </p:sp>
      <p:sp>
        <p:nvSpPr>
          <p:cNvPr id="54" name="Shape 54"/>
          <p:cNvSpPr/>
          <p:nvPr/>
        </p:nvSpPr>
        <p:spPr>
          <a:xfrm>
            <a:off x="973800" y="2962575"/>
            <a:ext cx="7196399" cy="1524599"/>
          </a:xfrm>
          <a:prstGeom prst="rect">
            <a:avLst/>
          </a:prstGeom>
          <a:solidFill>
            <a:srgbClr val="D9EAD3"/>
          </a:solidFill>
          <a:ln>
            <a:noFill/>
          </a:ln>
        </p:spPr>
        <p:txBody>
          <a:bodyPr lIns="91425" tIns="45700" rIns="91425" bIns="45700" anchor="t" anchorCtr="0">
            <a:noAutofit/>
          </a:bodyPr>
          <a:lstStyle/>
          <a:p>
            <a:pPr marL="0" marR="0" lvl="0" indent="0" algn="ctr" rtl="0">
              <a:spcBef>
                <a:spcPts val="0"/>
              </a:spcBef>
              <a:buSzPct val="25000"/>
              <a:buNone/>
            </a:pPr>
            <a:r>
              <a:rPr lang="en" sz="4200">
                <a:solidFill>
                  <a:schemeClr val="dk1"/>
                </a:solidFill>
                <a:latin typeface="Calibri"/>
                <a:ea typeface="Calibri"/>
                <a:cs typeface="Calibri"/>
                <a:sym typeface="Calibri"/>
              </a:rPr>
              <a:t>An </a:t>
            </a:r>
            <a:r>
              <a:rPr lang="en" sz="4200" b="1">
                <a:solidFill>
                  <a:srgbClr val="38761D"/>
                </a:solidFill>
                <a:latin typeface="Calibri"/>
                <a:ea typeface="Calibri"/>
                <a:cs typeface="Calibri"/>
                <a:sym typeface="Calibri"/>
              </a:rPr>
              <a:t>algorithm</a:t>
            </a:r>
            <a:r>
              <a:rPr lang="en" sz="4200">
                <a:solidFill>
                  <a:schemeClr val="dk1"/>
                </a:solidFill>
                <a:latin typeface="Calibri"/>
                <a:ea typeface="Calibri"/>
                <a:cs typeface="Calibri"/>
                <a:sym typeface="Calibri"/>
              </a:rPr>
              <a:t> is a step-by-step </a:t>
            </a:r>
            <a:r>
              <a:rPr lang="en" sz="4200" b="1">
                <a:solidFill>
                  <a:schemeClr val="dk1"/>
                </a:solidFill>
                <a:latin typeface="Calibri"/>
                <a:ea typeface="Calibri"/>
                <a:cs typeface="Calibri"/>
                <a:sym typeface="Calibri"/>
              </a:rPr>
              <a:t>process</a:t>
            </a:r>
            <a:r>
              <a:rPr lang="en" sz="4200">
                <a:solidFill>
                  <a:schemeClr val="dk1"/>
                </a:solidFill>
                <a:latin typeface="Calibri"/>
                <a:ea typeface="Calibri"/>
                <a:cs typeface="Calibri"/>
                <a:sym typeface="Calibri"/>
              </a:rPr>
              <a:t> for solving problems</a:t>
            </a:r>
          </a:p>
        </p:txBody>
      </p:sp>
    </p:spTree>
    <p:extLst>
      <p:ext uri="{BB962C8B-B14F-4D97-AF65-F5344CB8AC3E}">
        <p14:creationId xmlns:p14="http://schemas.microsoft.com/office/powerpoint/2010/main" val="1784730006"/>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6" name="Shape 1474"/>
          <p:cNvSpPr txBox="1">
            <a:spLocks/>
          </p:cNvSpPr>
          <p:nvPr/>
        </p:nvSpPr>
        <p:spPr>
          <a:xfrm>
            <a:off x="304800" y="152400"/>
            <a:ext cx="82296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i="1" dirty="0" smtClean="0">
                <a:solidFill>
                  <a:srgbClr val="C00000"/>
                </a:solidFill>
                <a:latin typeface="Droid Serif"/>
                <a:ea typeface="Droid Serif"/>
                <a:cs typeface="Droid Serif"/>
                <a:sym typeface="Droid Serif"/>
              </a:rPr>
              <a:t>Why</a:t>
            </a:r>
            <a:r>
              <a:rPr lang="en" dirty="0" smtClean="0">
                <a:latin typeface="Droid Serif"/>
                <a:ea typeface="Droid Serif"/>
                <a:cs typeface="Droid Serif"/>
                <a:sym typeface="Droid Serif"/>
              </a:rPr>
              <a:t> searching and sorting?</a:t>
            </a:r>
            <a:endParaRPr lang="en"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93" y="1210416"/>
            <a:ext cx="8027907" cy="5495184"/>
          </a:xfrm>
          <a:prstGeom prst="rect">
            <a:avLst/>
          </a:prstGeom>
        </p:spPr>
      </p:pic>
    </p:spTree>
    <p:extLst>
      <p:ext uri="{BB962C8B-B14F-4D97-AF65-F5344CB8AC3E}">
        <p14:creationId xmlns:p14="http://schemas.microsoft.com/office/powerpoint/2010/main" val="3404064080"/>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a:t>
            </a:r>
            <a:endParaRPr lang="en" dirty="0">
              <a:latin typeface="Droid Serif"/>
              <a:ea typeface="Droid Serif"/>
              <a:cs typeface="Droid Serif"/>
              <a:sym typeface="Droid Serif"/>
            </a:endParaRPr>
          </a:p>
        </p:txBody>
      </p:sp>
      <p:sp>
        <p:nvSpPr>
          <p:cNvPr id="7" name="Shape 1474"/>
          <p:cNvSpPr txBox="1">
            <a:spLocks/>
          </p:cNvSpPr>
          <p:nvPr/>
        </p:nvSpPr>
        <p:spPr>
          <a:xfrm>
            <a:off x="381000" y="5791200"/>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smtClean="0">
                <a:latin typeface="Droid Serif"/>
                <a:ea typeface="Droid Serif"/>
                <a:cs typeface="Droid Serif"/>
                <a:sym typeface="Droid Serif"/>
              </a:rPr>
              <a:t>Unordered </a:t>
            </a:r>
            <a:r>
              <a:rPr lang="en" dirty="0" smtClean="0">
                <a:latin typeface="Droid Serif"/>
                <a:ea typeface="Droid Serif"/>
                <a:cs typeface="Droid Serif"/>
                <a:sym typeface="Droid Serif"/>
              </a:rPr>
              <a:t>Data</a:t>
            </a:r>
            <a:endParaRPr lang="en" dirty="0">
              <a:latin typeface="Droid Serif"/>
              <a:ea typeface="Droid Serif"/>
              <a:cs typeface="Droid Serif"/>
              <a:sym typeface="Droid Serif"/>
            </a:endParaRPr>
          </a:p>
        </p:txBody>
      </p:sp>
      <p:sp>
        <p:nvSpPr>
          <p:cNvPr id="4" name="TextBox 3"/>
          <p:cNvSpPr txBox="1"/>
          <p:nvPr/>
        </p:nvSpPr>
        <p:spPr>
          <a:xfrm>
            <a:off x="76200" y="3109377"/>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8" name="TextBox 7"/>
          <p:cNvSpPr txBox="1"/>
          <p:nvPr/>
        </p:nvSpPr>
        <p:spPr>
          <a:xfrm>
            <a:off x="2308034" y="3109377"/>
            <a:ext cx="1066800" cy="738664"/>
          </a:xfrm>
          <a:prstGeom prst="rect">
            <a:avLst/>
          </a:prstGeom>
          <a:noFill/>
        </p:spPr>
        <p:txBody>
          <a:bodyPr wrap="square" rtlCol="0">
            <a:spAutoFit/>
          </a:bodyPr>
          <a:lstStyle/>
          <a:p>
            <a:pPr algn="ctr"/>
            <a:r>
              <a:rPr lang="en-US" sz="4200" dirty="0" smtClean="0"/>
              <a:t>3</a:t>
            </a:r>
            <a:endParaRPr lang="en-US" sz="4200" dirty="0"/>
          </a:p>
        </p:txBody>
      </p:sp>
      <p:sp>
        <p:nvSpPr>
          <p:cNvPr id="9" name="TextBox 8"/>
          <p:cNvSpPr txBox="1"/>
          <p:nvPr/>
        </p:nvSpPr>
        <p:spPr>
          <a:xfrm>
            <a:off x="7750366" y="3336533"/>
            <a:ext cx="1295400" cy="276999"/>
          </a:xfrm>
          <a:prstGeom prst="rect">
            <a:avLst/>
          </a:prstGeom>
          <a:noFill/>
        </p:spPr>
        <p:txBody>
          <a:bodyPr wrap="square" rtlCol="0">
            <a:spAutoFit/>
          </a:bodyPr>
          <a:lstStyle/>
          <a:p>
            <a:pPr algn="ctr"/>
            <a:r>
              <a:rPr lang="en-US" sz="1200" b="1" dirty="0" smtClean="0"/>
              <a:t>1000000000</a:t>
            </a:r>
            <a:endParaRPr lang="en-US" sz="1200" b="1" dirty="0"/>
          </a:p>
        </p:txBody>
      </p:sp>
      <p:sp>
        <p:nvSpPr>
          <p:cNvPr id="17" name="TextBox 16"/>
          <p:cNvSpPr txBox="1"/>
          <p:nvPr/>
        </p:nvSpPr>
        <p:spPr>
          <a:xfrm>
            <a:off x="1219200" y="3109377"/>
            <a:ext cx="1066800" cy="738664"/>
          </a:xfrm>
          <a:prstGeom prst="rect">
            <a:avLst/>
          </a:prstGeom>
          <a:noFill/>
        </p:spPr>
        <p:txBody>
          <a:bodyPr wrap="square" rtlCol="0">
            <a:spAutoFit/>
          </a:bodyPr>
          <a:lstStyle/>
          <a:p>
            <a:pPr algn="ctr"/>
            <a:r>
              <a:rPr lang="en-US" sz="4200" dirty="0" smtClean="0"/>
              <a:t>4</a:t>
            </a:r>
            <a:endParaRPr lang="en-US" sz="4200" dirty="0"/>
          </a:p>
        </p:txBody>
      </p:sp>
      <p:sp>
        <p:nvSpPr>
          <p:cNvPr id="18" name="TextBox 17"/>
          <p:cNvSpPr txBox="1"/>
          <p:nvPr/>
        </p:nvSpPr>
        <p:spPr>
          <a:xfrm>
            <a:off x="3429000" y="3109377"/>
            <a:ext cx="1066800" cy="738664"/>
          </a:xfrm>
          <a:prstGeom prst="rect">
            <a:avLst/>
          </a:prstGeom>
          <a:noFill/>
        </p:spPr>
        <p:txBody>
          <a:bodyPr wrap="square" rtlCol="0">
            <a:spAutoFit/>
          </a:bodyPr>
          <a:lstStyle/>
          <a:p>
            <a:pPr algn="ctr"/>
            <a:r>
              <a:rPr lang="en-US" sz="4200" dirty="0" smtClean="0"/>
              <a:t>17</a:t>
            </a:r>
            <a:endParaRPr lang="en-US" sz="4200" dirty="0"/>
          </a:p>
        </p:txBody>
      </p:sp>
      <p:sp>
        <p:nvSpPr>
          <p:cNvPr id="19" name="TextBox 18"/>
          <p:cNvSpPr txBox="1"/>
          <p:nvPr/>
        </p:nvSpPr>
        <p:spPr>
          <a:xfrm>
            <a:off x="4555672" y="3109377"/>
            <a:ext cx="1066800" cy="738664"/>
          </a:xfrm>
          <a:prstGeom prst="rect">
            <a:avLst/>
          </a:prstGeom>
          <a:noFill/>
        </p:spPr>
        <p:txBody>
          <a:bodyPr wrap="square" rtlCol="0">
            <a:spAutoFit/>
          </a:bodyPr>
          <a:lstStyle/>
          <a:p>
            <a:pPr algn="ctr"/>
            <a:r>
              <a:rPr lang="en-US" sz="4200" dirty="0" smtClean="0"/>
              <a:t>99</a:t>
            </a:r>
            <a:endParaRPr lang="en-US" sz="4200" dirty="0"/>
          </a:p>
        </p:txBody>
      </p:sp>
      <p:sp>
        <p:nvSpPr>
          <p:cNvPr id="20" name="TextBox 19"/>
          <p:cNvSpPr txBox="1"/>
          <p:nvPr/>
        </p:nvSpPr>
        <p:spPr>
          <a:xfrm>
            <a:off x="5666015" y="3186322"/>
            <a:ext cx="1066800" cy="584775"/>
          </a:xfrm>
          <a:prstGeom prst="rect">
            <a:avLst/>
          </a:prstGeom>
          <a:noFill/>
        </p:spPr>
        <p:txBody>
          <a:bodyPr wrap="square" rtlCol="0">
            <a:spAutoFit/>
          </a:bodyPr>
          <a:lstStyle/>
          <a:p>
            <a:pPr algn="ctr"/>
            <a:r>
              <a:rPr lang="en-US" sz="3200" dirty="0" smtClean="0"/>
              <a:t>100</a:t>
            </a:r>
            <a:endParaRPr lang="en-US" sz="3200" dirty="0"/>
          </a:p>
        </p:txBody>
      </p:sp>
      <p:sp>
        <p:nvSpPr>
          <p:cNvPr id="21" name="TextBox 20"/>
          <p:cNvSpPr txBox="1"/>
          <p:nvPr/>
        </p:nvSpPr>
        <p:spPr>
          <a:xfrm>
            <a:off x="6776358" y="3217099"/>
            <a:ext cx="1066800" cy="523220"/>
          </a:xfrm>
          <a:prstGeom prst="rect">
            <a:avLst/>
          </a:prstGeom>
          <a:noFill/>
        </p:spPr>
        <p:txBody>
          <a:bodyPr wrap="square" rtlCol="0">
            <a:spAutoFit/>
          </a:bodyPr>
          <a:lstStyle/>
          <a:p>
            <a:pPr algn="ctr"/>
            <a:r>
              <a:rPr lang="en-US" sz="2800" dirty="0" smtClean="0"/>
              <a:t>844</a:t>
            </a:r>
            <a:endParaRPr lang="en-US" sz="2800" dirty="0"/>
          </a:p>
        </p:txBody>
      </p:sp>
      <p:sp>
        <p:nvSpPr>
          <p:cNvPr id="22" name="Rectangle 21"/>
          <p:cNvSpPr/>
          <p:nvPr/>
        </p:nvSpPr>
        <p:spPr>
          <a:xfrm>
            <a:off x="7309758" y="4800600"/>
            <a:ext cx="1223412" cy="307777"/>
          </a:xfrm>
          <a:prstGeom prst="rect">
            <a:avLst/>
          </a:prstGeom>
        </p:spPr>
        <p:txBody>
          <a:bodyPr wrap="none">
            <a:spAutoFit/>
          </a:bodyPr>
          <a:lstStyle/>
          <a:p>
            <a:r>
              <a:rPr lang="en" dirty="0" smtClean="0">
                <a:latin typeface="Droid Serif"/>
                <a:ea typeface="Droid Serif"/>
                <a:cs typeface="Droid Serif"/>
                <a:sym typeface="Droid Serif"/>
              </a:rPr>
              <a:t>Where's 42?</a:t>
            </a:r>
            <a:endParaRPr lang="en-US" dirty="0"/>
          </a:p>
        </p:txBody>
      </p:sp>
      <p:sp>
        <p:nvSpPr>
          <p:cNvPr id="5" name="Rounded Rectangle 4"/>
          <p:cNvSpPr/>
          <p:nvPr/>
        </p:nvSpPr>
        <p:spPr>
          <a:xfrm>
            <a:off x="8037870" y="1828795"/>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814458" y="1828799"/>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785758" y="1828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42012" y="1828798"/>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483429" y="1828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73086" y="1828797"/>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317434" y="1828796"/>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98329" y="1828794"/>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249172"/>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a:t>
            </a:r>
            <a:endParaRPr lang="en" dirty="0">
              <a:latin typeface="Droid Serif"/>
              <a:ea typeface="Droid Serif"/>
              <a:cs typeface="Droid Serif"/>
              <a:sym typeface="Droid Serif"/>
            </a:endParaRPr>
          </a:p>
        </p:txBody>
      </p:sp>
      <p:sp>
        <p:nvSpPr>
          <p:cNvPr id="7" name="Shape 1474"/>
          <p:cNvSpPr txBox="1">
            <a:spLocks/>
          </p:cNvSpPr>
          <p:nvPr/>
        </p:nvSpPr>
        <p:spPr>
          <a:xfrm>
            <a:off x="381000" y="5791200"/>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smtClean="0">
                <a:latin typeface="Droid Serif"/>
                <a:ea typeface="Droid Serif"/>
                <a:cs typeface="Droid Serif"/>
                <a:sym typeface="Droid Serif"/>
              </a:rPr>
              <a:t>Unordered List</a:t>
            </a:r>
            <a:endParaRPr lang="en" dirty="0">
              <a:latin typeface="Droid Serif"/>
              <a:ea typeface="Droid Serif"/>
              <a:cs typeface="Droid Serif"/>
              <a:sym typeface="Droid Serif"/>
            </a:endParaRPr>
          </a:p>
        </p:txBody>
      </p:sp>
      <p:sp>
        <p:nvSpPr>
          <p:cNvPr id="4" name="TextBox 3"/>
          <p:cNvSpPr txBox="1"/>
          <p:nvPr/>
        </p:nvSpPr>
        <p:spPr>
          <a:xfrm>
            <a:off x="6814458" y="2995136"/>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8" name="TextBox 7"/>
          <p:cNvSpPr txBox="1"/>
          <p:nvPr/>
        </p:nvSpPr>
        <p:spPr>
          <a:xfrm>
            <a:off x="7886700" y="2995136"/>
            <a:ext cx="1066800" cy="738664"/>
          </a:xfrm>
          <a:prstGeom prst="rect">
            <a:avLst/>
          </a:prstGeom>
          <a:noFill/>
        </p:spPr>
        <p:txBody>
          <a:bodyPr wrap="square" rtlCol="0">
            <a:spAutoFit/>
          </a:bodyPr>
          <a:lstStyle/>
          <a:p>
            <a:pPr algn="ctr"/>
            <a:r>
              <a:rPr lang="en-US" sz="4200" dirty="0" smtClean="0"/>
              <a:t>3</a:t>
            </a:r>
            <a:endParaRPr lang="en-US" sz="4200" dirty="0"/>
          </a:p>
        </p:txBody>
      </p:sp>
      <p:sp>
        <p:nvSpPr>
          <p:cNvPr id="9" name="TextBox 8"/>
          <p:cNvSpPr txBox="1"/>
          <p:nvPr/>
        </p:nvSpPr>
        <p:spPr>
          <a:xfrm>
            <a:off x="3369129" y="3225969"/>
            <a:ext cx="1295400" cy="276999"/>
          </a:xfrm>
          <a:prstGeom prst="rect">
            <a:avLst/>
          </a:prstGeom>
          <a:noFill/>
        </p:spPr>
        <p:txBody>
          <a:bodyPr wrap="square" rtlCol="0">
            <a:spAutoFit/>
          </a:bodyPr>
          <a:lstStyle/>
          <a:p>
            <a:pPr algn="ctr"/>
            <a:r>
              <a:rPr lang="en-US" sz="1200" b="1" dirty="0" smtClean="0"/>
              <a:t>1000000000</a:t>
            </a:r>
            <a:endParaRPr lang="en-US" sz="1200" b="1" dirty="0"/>
          </a:p>
        </p:txBody>
      </p:sp>
      <p:sp>
        <p:nvSpPr>
          <p:cNvPr id="17" name="TextBox 16"/>
          <p:cNvSpPr txBox="1"/>
          <p:nvPr/>
        </p:nvSpPr>
        <p:spPr>
          <a:xfrm>
            <a:off x="4669972" y="2995136"/>
            <a:ext cx="1066800" cy="738664"/>
          </a:xfrm>
          <a:prstGeom prst="rect">
            <a:avLst/>
          </a:prstGeom>
          <a:noFill/>
        </p:spPr>
        <p:txBody>
          <a:bodyPr wrap="square" rtlCol="0">
            <a:spAutoFit/>
          </a:bodyPr>
          <a:lstStyle/>
          <a:p>
            <a:pPr algn="ctr"/>
            <a:r>
              <a:rPr lang="en-US" sz="4200" dirty="0" smtClean="0"/>
              <a:t>4</a:t>
            </a:r>
            <a:endParaRPr lang="en-US" sz="4200" dirty="0"/>
          </a:p>
        </p:txBody>
      </p:sp>
      <p:sp>
        <p:nvSpPr>
          <p:cNvPr id="18" name="TextBox 17"/>
          <p:cNvSpPr txBox="1"/>
          <p:nvPr/>
        </p:nvSpPr>
        <p:spPr>
          <a:xfrm>
            <a:off x="5742215" y="2995136"/>
            <a:ext cx="1066800" cy="738664"/>
          </a:xfrm>
          <a:prstGeom prst="rect">
            <a:avLst/>
          </a:prstGeom>
          <a:noFill/>
        </p:spPr>
        <p:txBody>
          <a:bodyPr wrap="square" rtlCol="0">
            <a:spAutoFit/>
          </a:bodyPr>
          <a:lstStyle/>
          <a:p>
            <a:pPr algn="ctr"/>
            <a:r>
              <a:rPr lang="en-US" sz="4200" dirty="0" smtClean="0"/>
              <a:t>17</a:t>
            </a:r>
            <a:endParaRPr lang="en-US" sz="4200" dirty="0"/>
          </a:p>
        </p:txBody>
      </p:sp>
      <p:sp>
        <p:nvSpPr>
          <p:cNvPr id="19" name="TextBox 18"/>
          <p:cNvSpPr txBox="1"/>
          <p:nvPr/>
        </p:nvSpPr>
        <p:spPr>
          <a:xfrm>
            <a:off x="1224643" y="2995136"/>
            <a:ext cx="1066800" cy="738664"/>
          </a:xfrm>
          <a:prstGeom prst="rect">
            <a:avLst/>
          </a:prstGeom>
          <a:noFill/>
        </p:spPr>
        <p:txBody>
          <a:bodyPr wrap="square" rtlCol="0">
            <a:spAutoFit/>
          </a:bodyPr>
          <a:lstStyle/>
          <a:p>
            <a:pPr algn="ctr"/>
            <a:r>
              <a:rPr lang="en-US" sz="4200" dirty="0" smtClean="0"/>
              <a:t>99</a:t>
            </a:r>
            <a:endParaRPr lang="en-US" sz="4200" dirty="0"/>
          </a:p>
        </p:txBody>
      </p:sp>
      <p:sp>
        <p:nvSpPr>
          <p:cNvPr id="20" name="TextBox 19"/>
          <p:cNvSpPr txBox="1"/>
          <p:nvPr/>
        </p:nvSpPr>
        <p:spPr>
          <a:xfrm>
            <a:off x="2296886" y="3072081"/>
            <a:ext cx="1066800" cy="584775"/>
          </a:xfrm>
          <a:prstGeom prst="rect">
            <a:avLst/>
          </a:prstGeom>
          <a:noFill/>
        </p:spPr>
        <p:txBody>
          <a:bodyPr wrap="square" rtlCol="0">
            <a:spAutoFit/>
          </a:bodyPr>
          <a:lstStyle/>
          <a:p>
            <a:pPr algn="ctr"/>
            <a:r>
              <a:rPr lang="en-US" sz="3200" dirty="0" smtClean="0"/>
              <a:t>100</a:t>
            </a:r>
            <a:endParaRPr lang="en-US" sz="3200" dirty="0"/>
          </a:p>
        </p:txBody>
      </p:sp>
      <p:sp>
        <p:nvSpPr>
          <p:cNvPr id="21" name="TextBox 20"/>
          <p:cNvSpPr txBox="1"/>
          <p:nvPr/>
        </p:nvSpPr>
        <p:spPr>
          <a:xfrm>
            <a:off x="152400" y="3102858"/>
            <a:ext cx="1066800" cy="523220"/>
          </a:xfrm>
          <a:prstGeom prst="rect">
            <a:avLst/>
          </a:prstGeom>
          <a:noFill/>
        </p:spPr>
        <p:txBody>
          <a:bodyPr wrap="square" rtlCol="0">
            <a:spAutoFit/>
          </a:bodyPr>
          <a:lstStyle/>
          <a:p>
            <a:pPr algn="ctr"/>
            <a:r>
              <a:rPr lang="en-US" sz="2800" dirty="0" smtClean="0"/>
              <a:t>844</a:t>
            </a:r>
            <a:endParaRPr lang="en-US" sz="2800" dirty="0"/>
          </a:p>
        </p:txBody>
      </p:sp>
      <p:sp>
        <p:nvSpPr>
          <p:cNvPr id="5" name="Rounded Rectangle 4"/>
          <p:cNvSpPr/>
          <p:nvPr/>
        </p:nvSpPr>
        <p:spPr>
          <a:xfrm>
            <a:off x="7950374" y="16060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809015" y="993546"/>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760560" y="1328475"/>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61699" y="1795586"/>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539874" y="1851436"/>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429531" y="15240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319188" y="16764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08845" y="1894047"/>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9758" y="4800600"/>
            <a:ext cx="1223412" cy="307777"/>
          </a:xfrm>
          <a:prstGeom prst="rect">
            <a:avLst/>
          </a:prstGeom>
        </p:spPr>
        <p:txBody>
          <a:bodyPr wrap="none">
            <a:spAutoFit/>
          </a:bodyPr>
          <a:lstStyle/>
          <a:p>
            <a:r>
              <a:rPr lang="en" dirty="0" smtClean="0">
                <a:latin typeface="Droid Serif"/>
                <a:ea typeface="Droid Serif"/>
                <a:cs typeface="Droid Serif"/>
                <a:sym typeface="Droid Serif"/>
              </a:rPr>
              <a:t>Where's 42?</a:t>
            </a:r>
            <a:endParaRPr lang="en-US" dirty="0"/>
          </a:p>
        </p:txBody>
      </p:sp>
    </p:spTree>
    <p:extLst>
      <p:ext uri="{BB962C8B-B14F-4D97-AF65-F5344CB8AC3E}">
        <p14:creationId xmlns:p14="http://schemas.microsoft.com/office/powerpoint/2010/main" val="4003385887"/>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8" name="TextBox 17"/>
          <p:cNvSpPr txBox="1"/>
          <p:nvPr/>
        </p:nvSpPr>
        <p:spPr>
          <a:xfrm>
            <a:off x="3429000" y="3109377"/>
            <a:ext cx="1066800" cy="738664"/>
          </a:xfrm>
          <a:prstGeom prst="rect">
            <a:avLst/>
          </a:prstGeom>
          <a:noFill/>
        </p:spPr>
        <p:txBody>
          <a:bodyPr wrap="square" rtlCol="0">
            <a:spAutoFit/>
          </a:bodyPr>
          <a:lstStyle/>
          <a:p>
            <a:pPr algn="ctr"/>
            <a:r>
              <a:rPr lang="en-US" sz="4200" dirty="0" smtClean="0"/>
              <a:t>47</a:t>
            </a:r>
            <a:endParaRPr lang="en-US" sz="4200" dirty="0"/>
          </a:p>
        </p:txBody>
      </p:sp>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a:t>
            </a:r>
            <a:endParaRPr lang="en" dirty="0">
              <a:latin typeface="Droid Serif"/>
              <a:ea typeface="Droid Serif"/>
              <a:cs typeface="Droid Serif"/>
              <a:sym typeface="Droid Serif"/>
            </a:endParaRPr>
          </a:p>
        </p:txBody>
      </p:sp>
      <p:sp>
        <p:nvSpPr>
          <p:cNvPr id="7" name="Shape 1474"/>
          <p:cNvSpPr txBox="1">
            <a:spLocks/>
          </p:cNvSpPr>
          <p:nvPr/>
        </p:nvSpPr>
        <p:spPr>
          <a:xfrm>
            <a:off x="381000" y="5791200"/>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a:solidFill>
                  <a:srgbClr val="C00000"/>
                </a:solidFill>
                <a:latin typeface="Droid Serif"/>
                <a:ea typeface="Droid Serif"/>
                <a:cs typeface="Droid Serif"/>
                <a:sym typeface="Droid Serif"/>
              </a:rPr>
              <a:t>O</a:t>
            </a:r>
            <a:r>
              <a:rPr lang="en" dirty="0" smtClean="0">
                <a:solidFill>
                  <a:srgbClr val="C00000"/>
                </a:solidFill>
                <a:latin typeface="Droid Serif"/>
                <a:ea typeface="Droid Serif"/>
                <a:cs typeface="Droid Serif"/>
                <a:sym typeface="Droid Serif"/>
              </a:rPr>
              <a:t>rdered</a:t>
            </a:r>
            <a:r>
              <a:rPr lang="en" dirty="0" smtClean="0">
                <a:latin typeface="Droid Serif"/>
                <a:ea typeface="Droid Serif"/>
                <a:cs typeface="Droid Serif"/>
                <a:sym typeface="Droid Serif"/>
              </a:rPr>
              <a:t> </a:t>
            </a:r>
            <a:r>
              <a:rPr lang="en" dirty="0" smtClean="0">
                <a:latin typeface="Droid Serif"/>
                <a:ea typeface="Droid Serif"/>
                <a:cs typeface="Droid Serif"/>
                <a:sym typeface="Droid Serif"/>
              </a:rPr>
              <a:t>Data</a:t>
            </a:r>
            <a:endParaRPr lang="en" dirty="0">
              <a:latin typeface="Droid Serif"/>
              <a:ea typeface="Droid Serif"/>
              <a:cs typeface="Droid Serif"/>
              <a:sym typeface="Droid Serif"/>
            </a:endParaRPr>
          </a:p>
        </p:txBody>
      </p:sp>
      <p:sp>
        <p:nvSpPr>
          <p:cNvPr id="4" name="TextBox 3"/>
          <p:cNvSpPr txBox="1"/>
          <p:nvPr/>
        </p:nvSpPr>
        <p:spPr>
          <a:xfrm>
            <a:off x="76200" y="3109377"/>
            <a:ext cx="1066800" cy="738664"/>
          </a:xfrm>
          <a:prstGeom prst="rect">
            <a:avLst/>
          </a:prstGeom>
          <a:noFill/>
        </p:spPr>
        <p:txBody>
          <a:bodyPr wrap="square" rtlCol="0">
            <a:spAutoFit/>
          </a:bodyPr>
          <a:lstStyle/>
          <a:p>
            <a:pPr algn="ctr"/>
            <a:r>
              <a:rPr lang="en-US" sz="4200" dirty="0" smtClean="0"/>
              <a:t>0</a:t>
            </a:r>
            <a:endParaRPr lang="en-US" sz="4200" dirty="0"/>
          </a:p>
        </p:txBody>
      </p:sp>
      <p:sp>
        <p:nvSpPr>
          <p:cNvPr id="8" name="TextBox 7"/>
          <p:cNvSpPr txBox="1"/>
          <p:nvPr/>
        </p:nvSpPr>
        <p:spPr>
          <a:xfrm>
            <a:off x="2308034" y="3109377"/>
            <a:ext cx="1066800" cy="738664"/>
          </a:xfrm>
          <a:prstGeom prst="rect">
            <a:avLst/>
          </a:prstGeom>
          <a:noFill/>
        </p:spPr>
        <p:txBody>
          <a:bodyPr wrap="square" rtlCol="0">
            <a:spAutoFit/>
          </a:bodyPr>
          <a:lstStyle/>
          <a:p>
            <a:pPr algn="ctr"/>
            <a:r>
              <a:rPr lang="en-US" sz="4200" dirty="0" smtClean="0"/>
              <a:t>46</a:t>
            </a:r>
            <a:endParaRPr lang="en-US" sz="4200" dirty="0"/>
          </a:p>
        </p:txBody>
      </p:sp>
      <p:sp>
        <p:nvSpPr>
          <p:cNvPr id="9" name="TextBox 8"/>
          <p:cNvSpPr txBox="1"/>
          <p:nvPr/>
        </p:nvSpPr>
        <p:spPr>
          <a:xfrm>
            <a:off x="7750366" y="3294043"/>
            <a:ext cx="1295400" cy="369332"/>
          </a:xfrm>
          <a:prstGeom prst="rect">
            <a:avLst/>
          </a:prstGeom>
          <a:noFill/>
        </p:spPr>
        <p:txBody>
          <a:bodyPr wrap="square" rtlCol="0">
            <a:spAutoFit/>
          </a:bodyPr>
          <a:lstStyle/>
          <a:p>
            <a:pPr algn="ctr"/>
            <a:r>
              <a:rPr lang="en-US" sz="1800" b="1" dirty="0" smtClean="0"/>
              <a:t>1000000</a:t>
            </a:r>
            <a:endParaRPr lang="en-US" sz="1800" b="1" dirty="0"/>
          </a:p>
        </p:txBody>
      </p:sp>
      <p:sp>
        <p:nvSpPr>
          <p:cNvPr id="13" name="Rounded Rectangle 12"/>
          <p:cNvSpPr/>
          <p:nvPr/>
        </p:nvSpPr>
        <p:spPr>
          <a:xfrm>
            <a:off x="3483429" y="29776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19200" y="3109377"/>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19" name="TextBox 18"/>
          <p:cNvSpPr txBox="1"/>
          <p:nvPr/>
        </p:nvSpPr>
        <p:spPr>
          <a:xfrm>
            <a:off x="4555672" y="3109377"/>
            <a:ext cx="1066800" cy="738664"/>
          </a:xfrm>
          <a:prstGeom prst="rect">
            <a:avLst/>
          </a:prstGeom>
          <a:noFill/>
        </p:spPr>
        <p:txBody>
          <a:bodyPr wrap="square" rtlCol="0">
            <a:spAutoFit/>
          </a:bodyPr>
          <a:lstStyle/>
          <a:p>
            <a:pPr algn="ctr"/>
            <a:r>
              <a:rPr lang="en-US" sz="4200" dirty="0" smtClean="0"/>
              <a:t>81</a:t>
            </a:r>
            <a:endParaRPr lang="en-US" sz="4200" dirty="0"/>
          </a:p>
        </p:txBody>
      </p:sp>
      <p:sp>
        <p:nvSpPr>
          <p:cNvPr id="20" name="TextBox 19"/>
          <p:cNvSpPr txBox="1"/>
          <p:nvPr/>
        </p:nvSpPr>
        <p:spPr>
          <a:xfrm>
            <a:off x="5666015" y="3186322"/>
            <a:ext cx="1066800" cy="584775"/>
          </a:xfrm>
          <a:prstGeom prst="rect">
            <a:avLst/>
          </a:prstGeom>
          <a:noFill/>
        </p:spPr>
        <p:txBody>
          <a:bodyPr wrap="square" rtlCol="0">
            <a:spAutoFit/>
          </a:bodyPr>
          <a:lstStyle/>
          <a:p>
            <a:pPr algn="ctr"/>
            <a:r>
              <a:rPr lang="en-US" sz="3200" dirty="0" smtClean="0"/>
              <a:t>365</a:t>
            </a:r>
            <a:endParaRPr lang="en-US" sz="3200" dirty="0"/>
          </a:p>
        </p:txBody>
      </p:sp>
      <p:sp>
        <p:nvSpPr>
          <p:cNvPr id="21" name="TextBox 20"/>
          <p:cNvSpPr txBox="1"/>
          <p:nvPr/>
        </p:nvSpPr>
        <p:spPr>
          <a:xfrm>
            <a:off x="6776358" y="3217099"/>
            <a:ext cx="1066800" cy="523220"/>
          </a:xfrm>
          <a:prstGeom prst="rect">
            <a:avLst/>
          </a:prstGeom>
          <a:noFill/>
        </p:spPr>
        <p:txBody>
          <a:bodyPr wrap="square" rtlCol="0">
            <a:spAutoFit/>
          </a:bodyPr>
          <a:lstStyle/>
          <a:p>
            <a:pPr algn="ctr"/>
            <a:r>
              <a:rPr lang="en-US" sz="2800" dirty="0" smtClean="0"/>
              <a:t>9001</a:t>
            </a:r>
            <a:endParaRPr lang="en-US" sz="2800" dirty="0"/>
          </a:p>
        </p:txBody>
      </p:sp>
      <p:sp>
        <p:nvSpPr>
          <p:cNvPr id="5" name="Rounded Rectangle 4"/>
          <p:cNvSpPr/>
          <p:nvPr/>
        </p:nvSpPr>
        <p:spPr>
          <a:xfrm>
            <a:off x="7924800" y="29776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814458" y="29776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704115" y="29776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31872" y="1447800"/>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94786" y="1386028"/>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19200" y="457792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52400" y="1219200"/>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09758" y="4800600"/>
            <a:ext cx="1223412" cy="307777"/>
          </a:xfrm>
          <a:prstGeom prst="rect">
            <a:avLst/>
          </a:prstGeom>
        </p:spPr>
        <p:txBody>
          <a:bodyPr wrap="none">
            <a:spAutoFit/>
          </a:bodyPr>
          <a:lstStyle/>
          <a:p>
            <a:r>
              <a:rPr lang="en" dirty="0" smtClean="0">
                <a:latin typeface="Droid Serif"/>
                <a:ea typeface="Droid Serif"/>
                <a:cs typeface="Droid Serif"/>
                <a:sym typeface="Droid Serif"/>
              </a:rPr>
              <a:t>Where's 42?</a:t>
            </a:r>
            <a:endParaRPr lang="en-US" dirty="0"/>
          </a:p>
        </p:txBody>
      </p:sp>
    </p:spTree>
    <p:extLst>
      <p:ext uri="{BB962C8B-B14F-4D97-AF65-F5344CB8AC3E}">
        <p14:creationId xmlns:p14="http://schemas.microsoft.com/office/powerpoint/2010/main" val="2541110881"/>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What's this?</a:t>
            </a:r>
            <a:endParaRPr lang="en" dirty="0">
              <a:latin typeface="Droid Serif"/>
              <a:ea typeface="Droid Serif"/>
              <a:cs typeface="Droid Serif"/>
              <a:sym typeface="Droid Serif"/>
            </a:endParaRPr>
          </a:p>
        </p:txBody>
      </p:sp>
      <p:sp>
        <p:nvSpPr>
          <p:cNvPr id="7" name="Shape 1474"/>
          <p:cNvSpPr txBox="1">
            <a:spLocks/>
          </p:cNvSpPr>
          <p:nvPr/>
        </p:nvSpPr>
        <p:spPr>
          <a:xfrm>
            <a:off x="381000" y="5791200"/>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smtClean="0">
                <a:latin typeface="Droid Serif"/>
                <a:ea typeface="Droid Serif"/>
                <a:cs typeface="Droid Serif"/>
                <a:sym typeface="Droid Serif"/>
              </a:rPr>
              <a:t>it's </a:t>
            </a:r>
            <a:r>
              <a:rPr lang="en" dirty="0">
                <a:solidFill>
                  <a:srgbClr val="C00000"/>
                </a:solidFill>
                <a:latin typeface="Droid Serif"/>
                <a:ea typeface="Droid Serif"/>
                <a:cs typeface="Droid Serif"/>
                <a:sym typeface="Droid Serif"/>
              </a:rPr>
              <a:t>o</a:t>
            </a:r>
            <a:r>
              <a:rPr lang="en" dirty="0" smtClean="0">
                <a:solidFill>
                  <a:srgbClr val="C00000"/>
                </a:solidFill>
                <a:latin typeface="Droid Serif"/>
                <a:ea typeface="Droid Serif"/>
                <a:cs typeface="Droid Serif"/>
                <a:sym typeface="Droid Serif"/>
              </a:rPr>
              <a:t>rdered</a:t>
            </a:r>
            <a:r>
              <a:rPr lang="en" dirty="0" smtClean="0">
                <a:latin typeface="Droid Serif"/>
                <a:ea typeface="Droid Serif"/>
                <a:cs typeface="Droid Serif"/>
                <a:sym typeface="Droid Serif"/>
              </a:rPr>
              <a:t> Data</a:t>
            </a:r>
            <a:endParaRPr lang="en" dirty="0">
              <a:latin typeface="Droid Serif"/>
              <a:ea typeface="Droid Serif"/>
              <a:cs typeface="Droid Serif"/>
              <a:sym typeface="Droid Serif"/>
            </a:endParaRPr>
          </a:p>
        </p:txBody>
      </p:sp>
      <p:pic>
        <p:nvPicPr>
          <p:cNvPr id="7170" name="Picture 2" descr="http://www.chromosome18.org/Portals/C18/Images/genetics/Telephone%20Book%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219200"/>
            <a:ext cx="6667500"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619125"/>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8" name="TextBox 17"/>
          <p:cNvSpPr txBox="1"/>
          <p:nvPr/>
        </p:nvSpPr>
        <p:spPr>
          <a:xfrm>
            <a:off x="3296694" y="1793191"/>
            <a:ext cx="1066800" cy="738664"/>
          </a:xfrm>
          <a:prstGeom prst="rect">
            <a:avLst/>
          </a:prstGeom>
          <a:noFill/>
        </p:spPr>
        <p:txBody>
          <a:bodyPr wrap="square" rtlCol="0">
            <a:spAutoFit/>
          </a:bodyPr>
          <a:lstStyle/>
          <a:p>
            <a:pPr algn="ctr"/>
            <a:r>
              <a:rPr lang="en-US" sz="4200" dirty="0" smtClean="0"/>
              <a:t>5</a:t>
            </a:r>
            <a:endParaRPr lang="en-US" sz="4200" dirty="0"/>
          </a:p>
        </p:txBody>
      </p:sp>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 for data…</a:t>
            </a:r>
            <a:endParaRPr lang="en" dirty="0">
              <a:latin typeface="Droid Serif"/>
              <a:ea typeface="Droid Serif"/>
              <a:cs typeface="Droid Serif"/>
              <a:sym typeface="Droid Serif"/>
            </a:endParaRPr>
          </a:p>
        </p:txBody>
      </p:sp>
      <p:sp>
        <p:nvSpPr>
          <p:cNvPr id="7" name="Shape 1474"/>
          <p:cNvSpPr txBox="1">
            <a:spLocks/>
          </p:cNvSpPr>
          <p:nvPr/>
        </p:nvSpPr>
        <p:spPr>
          <a:xfrm>
            <a:off x="440872" y="2531855"/>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smtClean="0">
                <a:solidFill>
                  <a:srgbClr val="C00000"/>
                </a:solidFill>
                <a:latin typeface="Droid Serif"/>
                <a:ea typeface="Droid Serif"/>
                <a:cs typeface="Droid Serif"/>
                <a:sym typeface="Droid Serif"/>
              </a:rPr>
              <a:t>Unordered</a:t>
            </a:r>
            <a:r>
              <a:rPr lang="en" dirty="0" smtClean="0">
                <a:latin typeface="Droid Serif"/>
                <a:ea typeface="Droid Serif"/>
                <a:cs typeface="Droid Serif"/>
                <a:sym typeface="Droid Serif"/>
              </a:rPr>
              <a:t> </a:t>
            </a:r>
            <a:r>
              <a:rPr lang="en" dirty="0" smtClean="0">
                <a:latin typeface="Droid Serif"/>
                <a:ea typeface="Droid Serif"/>
                <a:cs typeface="Droid Serif"/>
                <a:sym typeface="Droid Serif"/>
              </a:rPr>
              <a:t>Data</a:t>
            </a:r>
            <a:endParaRPr lang="en" dirty="0">
              <a:latin typeface="Droid Serif"/>
              <a:ea typeface="Droid Serif"/>
              <a:cs typeface="Droid Serif"/>
              <a:sym typeface="Droid Serif"/>
            </a:endParaRPr>
          </a:p>
        </p:txBody>
      </p:sp>
      <p:sp>
        <p:nvSpPr>
          <p:cNvPr id="4" name="TextBox 3"/>
          <p:cNvSpPr txBox="1"/>
          <p:nvPr/>
        </p:nvSpPr>
        <p:spPr>
          <a:xfrm>
            <a:off x="76200" y="1793191"/>
            <a:ext cx="1066800" cy="738664"/>
          </a:xfrm>
          <a:prstGeom prst="rect">
            <a:avLst/>
          </a:prstGeom>
          <a:noFill/>
        </p:spPr>
        <p:txBody>
          <a:bodyPr wrap="square" rtlCol="0">
            <a:spAutoFit/>
          </a:bodyPr>
          <a:lstStyle/>
          <a:p>
            <a:pPr algn="ctr"/>
            <a:r>
              <a:rPr lang="en-US" sz="4200" dirty="0" smtClean="0"/>
              <a:t>81</a:t>
            </a:r>
            <a:endParaRPr lang="en-US" sz="4200" dirty="0"/>
          </a:p>
        </p:txBody>
      </p:sp>
      <p:sp>
        <p:nvSpPr>
          <p:cNvPr id="8" name="TextBox 7"/>
          <p:cNvSpPr txBox="1"/>
          <p:nvPr/>
        </p:nvSpPr>
        <p:spPr>
          <a:xfrm>
            <a:off x="2223196" y="1793191"/>
            <a:ext cx="1066800" cy="738664"/>
          </a:xfrm>
          <a:prstGeom prst="rect">
            <a:avLst/>
          </a:prstGeom>
          <a:noFill/>
        </p:spPr>
        <p:txBody>
          <a:bodyPr wrap="square" rtlCol="0">
            <a:spAutoFit/>
          </a:bodyPr>
          <a:lstStyle/>
          <a:p>
            <a:pPr algn="ctr"/>
            <a:r>
              <a:rPr lang="en-US" sz="4200" dirty="0" smtClean="0"/>
              <a:t>82</a:t>
            </a:r>
            <a:endParaRPr lang="en-US" sz="4200" dirty="0"/>
          </a:p>
        </p:txBody>
      </p:sp>
      <p:sp>
        <p:nvSpPr>
          <p:cNvPr id="9" name="TextBox 8"/>
          <p:cNvSpPr txBox="1"/>
          <p:nvPr/>
        </p:nvSpPr>
        <p:spPr>
          <a:xfrm>
            <a:off x="4370192" y="1977857"/>
            <a:ext cx="1295400" cy="369332"/>
          </a:xfrm>
          <a:prstGeom prst="rect">
            <a:avLst/>
          </a:prstGeom>
          <a:noFill/>
        </p:spPr>
        <p:txBody>
          <a:bodyPr wrap="square" rtlCol="0">
            <a:spAutoFit/>
          </a:bodyPr>
          <a:lstStyle/>
          <a:p>
            <a:pPr algn="ctr"/>
            <a:r>
              <a:rPr lang="en-US" sz="1800" b="1" dirty="0" smtClean="0"/>
              <a:t>12345</a:t>
            </a:r>
            <a:endParaRPr lang="en-US" sz="1800" b="1" dirty="0"/>
          </a:p>
        </p:txBody>
      </p:sp>
      <p:sp>
        <p:nvSpPr>
          <p:cNvPr id="17" name="TextBox 16"/>
          <p:cNvSpPr txBox="1"/>
          <p:nvPr/>
        </p:nvSpPr>
        <p:spPr>
          <a:xfrm>
            <a:off x="7819288" y="1793191"/>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19" name="TextBox 18"/>
          <p:cNvSpPr txBox="1"/>
          <p:nvPr/>
        </p:nvSpPr>
        <p:spPr>
          <a:xfrm>
            <a:off x="6745788" y="1839358"/>
            <a:ext cx="1066800" cy="646331"/>
          </a:xfrm>
          <a:prstGeom prst="rect">
            <a:avLst/>
          </a:prstGeom>
          <a:noFill/>
        </p:spPr>
        <p:txBody>
          <a:bodyPr wrap="square" rtlCol="0">
            <a:spAutoFit/>
          </a:bodyPr>
          <a:lstStyle/>
          <a:p>
            <a:pPr algn="ctr"/>
            <a:r>
              <a:rPr lang="en-US" sz="3600" dirty="0" smtClean="0"/>
              <a:t>199</a:t>
            </a:r>
            <a:endParaRPr lang="en-US" sz="3600" dirty="0"/>
          </a:p>
        </p:txBody>
      </p:sp>
      <p:sp>
        <p:nvSpPr>
          <p:cNvPr id="20" name="TextBox 19"/>
          <p:cNvSpPr txBox="1"/>
          <p:nvPr/>
        </p:nvSpPr>
        <p:spPr>
          <a:xfrm>
            <a:off x="5672290" y="1870136"/>
            <a:ext cx="1066800" cy="584775"/>
          </a:xfrm>
          <a:prstGeom prst="rect">
            <a:avLst/>
          </a:prstGeom>
          <a:noFill/>
        </p:spPr>
        <p:txBody>
          <a:bodyPr wrap="square" rtlCol="0">
            <a:spAutoFit/>
          </a:bodyPr>
          <a:lstStyle/>
          <a:p>
            <a:pPr algn="ctr"/>
            <a:r>
              <a:rPr lang="en-US" sz="3200" dirty="0" smtClean="0"/>
              <a:t>365</a:t>
            </a:r>
            <a:endParaRPr lang="en-US" sz="3200" dirty="0"/>
          </a:p>
        </p:txBody>
      </p:sp>
      <p:sp>
        <p:nvSpPr>
          <p:cNvPr id="21" name="TextBox 20"/>
          <p:cNvSpPr txBox="1"/>
          <p:nvPr/>
        </p:nvSpPr>
        <p:spPr>
          <a:xfrm>
            <a:off x="1149698" y="1900913"/>
            <a:ext cx="1066800" cy="523220"/>
          </a:xfrm>
          <a:prstGeom prst="rect">
            <a:avLst/>
          </a:prstGeom>
          <a:noFill/>
        </p:spPr>
        <p:txBody>
          <a:bodyPr wrap="square" rtlCol="0">
            <a:spAutoFit/>
          </a:bodyPr>
          <a:lstStyle/>
          <a:p>
            <a:pPr algn="ctr"/>
            <a:r>
              <a:rPr lang="en-US" sz="2800" dirty="0" smtClean="0"/>
              <a:t>8246</a:t>
            </a:r>
            <a:endParaRPr lang="en-US" sz="2800" dirty="0"/>
          </a:p>
        </p:txBody>
      </p:sp>
      <p:sp>
        <p:nvSpPr>
          <p:cNvPr id="6" name="Rectangle 5"/>
          <p:cNvSpPr/>
          <p:nvPr/>
        </p:nvSpPr>
        <p:spPr>
          <a:xfrm rot="20430509">
            <a:off x="6519345" y="3713706"/>
            <a:ext cx="1797561" cy="523220"/>
          </a:xfrm>
          <a:prstGeom prst="rect">
            <a:avLst/>
          </a:prstGeom>
          <a:solidFill>
            <a:srgbClr val="FFCCCC"/>
          </a:solidFill>
          <a:ln>
            <a:solidFill>
              <a:srgbClr val="FF0000"/>
            </a:solidFill>
          </a:ln>
        </p:spPr>
        <p:txBody>
          <a:bodyPr wrap="square">
            <a:spAutoFit/>
          </a:bodyPr>
          <a:lstStyle/>
          <a:p>
            <a:pPr algn="ctr"/>
            <a:r>
              <a:rPr lang="en" dirty="0" smtClean="0">
                <a:latin typeface="Droid Serif"/>
                <a:ea typeface="Droid Serif"/>
                <a:cs typeface="Droid Serif"/>
                <a:sym typeface="Droid Serif"/>
              </a:rPr>
              <a:t>makes all the difference!</a:t>
            </a:r>
            <a:endParaRPr lang="en-US" dirty="0"/>
          </a:p>
        </p:txBody>
      </p:sp>
      <p:sp>
        <p:nvSpPr>
          <p:cNvPr id="22" name="TextBox 21"/>
          <p:cNvSpPr txBox="1"/>
          <p:nvPr/>
        </p:nvSpPr>
        <p:spPr>
          <a:xfrm>
            <a:off x="3429000" y="4800600"/>
            <a:ext cx="1066800" cy="738664"/>
          </a:xfrm>
          <a:prstGeom prst="rect">
            <a:avLst/>
          </a:prstGeom>
          <a:noFill/>
        </p:spPr>
        <p:txBody>
          <a:bodyPr wrap="square" rtlCol="0">
            <a:spAutoFit/>
          </a:bodyPr>
          <a:lstStyle/>
          <a:p>
            <a:pPr algn="ctr"/>
            <a:r>
              <a:rPr lang="en-US" sz="4200" dirty="0" smtClean="0"/>
              <a:t>82</a:t>
            </a:r>
            <a:endParaRPr lang="en-US" sz="4200" dirty="0"/>
          </a:p>
        </p:txBody>
      </p:sp>
      <p:sp>
        <p:nvSpPr>
          <p:cNvPr id="23" name="TextBox 22"/>
          <p:cNvSpPr txBox="1"/>
          <p:nvPr/>
        </p:nvSpPr>
        <p:spPr>
          <a:xfrm>
            <a:off x="76200" y="4800600"/>
            <a:ext cx="1066800" cy="738664"/>
          </a:xfrm>
          <a:prstGeom prst="rect">
            <a:avLst/>
          </a:prstGeom>
          <a:noFill/>
        </p:spPr>
        <p:txBody>
          <a:bodyPr wrap="square" rtlCol="0">
            <a:spAutoFit/>
          </a:bodyPr>
          <a:lstStyle/>
          <a:p>
            <a:pPr algn="ctr"/>
            <a:r>
              <a:rPr lang="en-US" sz="4200" dirty="0" smtClean="0"/>
              <a:t>5</a:t>
            </a:r>
            <a:endParaRPr lang="en-US" sz="4200" dirty="0"/>
          </a:p>
        </p:txBody>
      </p:sp>
      <p:sp>
        <p:nvSpPr>
          <p:cNvPr id="24" name="TextBox 23"/>
          <p:cNvSpPr txBox="1"/>
          <p:nvPr/>
        </p:nvSpPr>
        <p:spPr>
          <a:xfrm>
            <a:off x="2308034" y="4800600"/>
            <a:ext cx="1066800" cy="738664"/>
          </a:xfrm>
          <a:prstGeom prst="rect">
            <a:avLst/>
          </a:prstGeom>
          <a:noFill/>
        </p:spPr>
        <p:txBody>
          <a:bodyPr wrap="square" rtlCol="0">
            <a:spAutoFit/>
          </a:bodyPr>
          <a:lstStyle/>
          <a:p>
            <a:pPr algn="ctr"/>
            <a:r>
              <a:rPr lang="en-US" sz="4200" dirty="0" smtClean="0"/>
              <a:t>81</a:t>
            </a:r>
            <a:endParaRPr lang="en-US" sz="4200" dirty="0"/>
          </a:p>
        </p:txBody>
      </p:sp>
      <p:sp>
        <p:nvSpPr>
          <p:cNvPr id="25" name="TextBox 24"/>
          <p:cNvSpPr txBox="1"/>
          <p:nvPr/>
        </p:nvSpPr>
        <p:spPr>
          <a:xfrm>
            <a:off x="7718234" y="4985266"/>
            <a:ext cx="1295400" cy="369332"/>
          </a:xfrm>
          <a:prstGeom prst="rect">
            <a:avLst/>
          </a:prstGeom>
          <a:noFill/>
        </p:spPr>
        <p:txBody>
          <a:bodyPr wrap="square" rtlCol="0">
            <a:spAutoFit/>
          </a:bodyPr>
          <a:lstStyle/>
          <a:p>
            <a:pPr algn="ctr"/>
            <a:r>
              <a:rPr lang="en-US" sz="1800" b="1" dirty="0" smtClean="0"/>
              <a:t>12345</a:t>
            </a:r>
            <a:endParaRPr lang="en-US" sz="1800" b="1" dirty="0"/>
          </a:p>
        </p:txBody>
      </p:sp>
      <p:sp>
        <p:nvSpPr>
          <p:cNvPr id="26" name="TextBox 25"/>
          <p:cNvSpPr txBox="1"/>
          <p:nvPr/>
        </p:nvSpPr>
        <p:spPr>
          <a:xfrm>
            <a:off x="1219200" y="4800600"/>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27" name="TextBox 26"/>
          <p:cNvSpPr txBox="1"/>
          <p:nvPr/>
        </p:nvSpPr>
        <p:spPr>
          <a:xfrm>
            <a:off x="4555672" y="4846767"/>
            <a:ext cx="1066800" cy="646331"/>
          </a:xfrm>
          <a:prstGeom prst="rect">
            <a:avLst/>
          </a:prstGeom>
          <a:noFill/>
        </p:spPr>
        <p:txBody>
          <a:bodyPr wrap="square" rtlCol="0">
            <a:spAutoFit/>
          </a:bodyPr>
          <a:lstStyle/>
          <a:p>
            <a:pPr algn="ctr"/>
            <a:r>
              <a:rPr lang="en-US" sz="3600" dirty="0" smtClean="0"/>
              <a:t>199</a:t>
            </a:r>
            <a:endParaRPr lang="en-US" sz="3600" dirty="0"/>
          </a:p>
        </p:txBody>
      </p:sp>
      <p:sp>
        <p:nvSpPr>
          <p:cNvPr id="28" name="TextBox 27"/>
          <p:cNvSpPr txBox="1"/>
          <p:nvPr/>
        </p:nvSpPr>
        <p:spPr>
          <a:xfrm>
            <a:off x="5666015" y="4877545"/>
            <a:ext cx="1066800" cy="584775"/>
          </a:xfrm>
          <a:prstGeom prst="rect">
            <a:avLst/>
          </a:prstGeom>
          <a:noFill/>
        </p:spPr>
        <p:txBody>
          <a:bodyPr wrap="square" rtlCol="0">
            <a:spAutoFit/>
          </a:bodyPr>
          <a:lstStyle/>
          <a:p>
            <a:pPr algn="ctr"/>
            <a:r>
              <a:rPr lang="en-US" sz="3200" dirty="0" smtClean="0"/>
              <a:t>365</a:t>
            </a:r>
            <a:endParaRPr lang="en-US" sz="3200" dirty="0"/>
          </a:p>
        </p:txBody>
      </p:sp>
      <p:sp>
        <p:nvSpPr>
          <p:cNvPr id="29" name="TextBox 28"/>
          <p:cNvSpPr txBox="1"/>
          <p:nvPr/>
        </p:nvSpPr>
        <p:spPr>
          <a:xfrm>
            <a:off x="6776358" y="4908322"/>
            <a:ext cx="1066800" cy="523220"/>
          </a:xfrm>
          <a:prstGeom prst="rect">
            <a:avLst/>
          </a:prstGeom>
          <a:noFill/>
        </p:spPr>
        <p:txBody>
          <a:bodyPr wrap="square" rtlCol="0">
            <a:spAutoFit/>
          </a:bodyPr>
          <a:lstStyle/>
          <a:p>
            <a:pPr algn="ctr"/>
            <a:r>
              <a:rPr lang="en-US" sz="2800" dirty="0" smtClean="0"/>
              <a:t>8246</a:t>
            </a:r>
            <a:endParaRPr lang="en-US" sz="2800" dirty="0"/>
          </a:p>
        </p:txBody>
      </p:sp>
      <p:sp>
        <p:nvSpPr>
          <p:cNvPr id="30" name="Shape 1474"/>
          <p:cNvSpPr txBox="1">
            <a:spLocks/>
          </p:cNvSpPr>
          <p:nvPr/>
        </p:nvSpPr>
        <p:spPr>
          <a:xfrm>
            <a:off x="381000" y="5734801"/>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a:solidFill>
                  <a:srgbClr val="C00000"/>
                </a:solidFill>
                <a:latin typeface="Droid Serif"/>
                <a:ea typeface="Droid Serif"/>
                <a:cs typeface="Droid Serif"/>
                <a:sym typeface="Droid Serif"/>
              </a:rPr>
              <a:t>O</a:t>
            </a:r>
            <a:r>
              <a:rPr lang="en" dirty="0" smtClean="0">
                <a:solidFill>
                  <a:srgbClr val="C00000"/>
                </a:solidFill>
                <a:latin typeface="Droid Serif"/>
                <a:ea typeface="Droid Serif"/>
                <a:cs typeface="Droid Serif"/>
                <a:sym typeface="Droid Serif"/>
              </a:rPr>
              <a:t>rdered</a:t>
            </a:r>
            <a:r>
              <a:rPr lang="en" dirty="0" smtClean="0">
                <a:latin typeface="Droid Serif"/>
                <a:ea typeface="Droid Serif"/>
                <a:cs typeface="Droid Serif"/>
                <a:sym typeface="Droid Serif"/>
              </a:rPr>
              <a:t> </a:t>
            </a:r>
            <a:r>
              <a:rPr lang="en" dirty="0" smtClean="0">
                <a:latin typeface="Droid Serif"/>
                <a:ea typeface="Droid Serif"/>
                <a:cs typeface="Droid Serif"/>
                <a:sym typeface="Droid Serif"/>
              </a:rPr>
              <a:t>Data</a:t>
            </a:r>
            <a:endParaRPr lang="en" dirty="0">
              <a:latin typeface="Droid Serif"/>
              <a:ea typeface="Droid Serif"/>
              <a:cs typeface="Droid Serif"/>
              <a:sym typeface="Droid Serif"/>
            </a:endParaRPr>
          </a:p>
        </p:txBody>
      </p:sp>
      <p:sp>
        <p:nvSpPr>
          <p:cNvPr id="31" name="Rectangle 30"/>
          <p:cNvSpPr/>
          <p:nvPr/>
        </p:nvSpPr>
        <p:spPr>
          <a:xfrm>
            <a:off x="152400" y="3428805"/>
            <a:ext cx="1797561" cy="1169551"/>
          </a:xfrm>
          <a:prstGeom prst="rect">
            <a:avLst/>
          </a:prstGeom>
          <a:solidFill>
            <a:srgbClr val="FFC000"/>
          </a:solidFill>
        </p:spPr>
        <p:txBody>
          <a:bodyPr wrap="square">
            <a:spAutoFit/>
          </a:bodyPr>
          <a:lstStyle/>
          <a:p>
            <a:pPr algn="ctr"/>
            <a:r>
              <a:rPr lang="en" dirty="0" smtClean="0">
                <a:latin typeface="Droid Serif"/>
                <a:ea typeface="Droid Serif"/>
                <a:cs typeface="Droid Serif"/>
                <a:sym typeface="Droid Serif"/>
              </a:rPr>
              <a:t>What company makes its living from, essentially, doing precisely this?</a:t>
            </a:r>
            <a:endParaRPr lang="en-US" dirty="0"/>
          </a:p>
        </p:txBody>
      </p:sp>
      <p:sp>
        <p:nvSpPr>
          <p:cNvPr id="2" name="Down Arrow 1"/>
          <p:cNvSpPr/>
          <p:nvPr/>
        </p:nvSpPr>
        <p:spPr>
          <a:xfrm>
            <a:off x="2216498" y="3505199"/>
            <a:ext cx="907702" cy="129540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150659"/>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1072242" y="228600"/>
            <a:ext cx="6852558" cy="1325563"/>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 is </a:t>
            </a:r>
            <a:r>
              <a:rPr lang="en" dirty="0" smtClean="0">
                <a:solidFill>
                  <a:srgbClr val="C00000"/>
                </a:solidFill>
                <a:latin typeface="Droid Serif"/>
                <a:ea typeface="Droid Serif"/>
                <a:cs typeface="Droid Serif"/>
                <a:sym typeface="Droid Serif"/>
              </a:rPr>
              <a:t>MUCH</a:t>
            </a:r>
            <a:r>
              <a:rPr lang="en" dirty="0" smtClean="0">
                <a:latin typeface="Droid Serif"/>
                <a:ea typeface="Droid Serif"/>
                <a:cs typeface="Droid Serif"/>
                <a:sym typeface="Droid Serif"/>
              </a:rPr>
              <a:t> faster </a:t>
            </a:r>
            <a:r>
              <a:rPr lang="en" dirty="0" smtClean="0">
                <a:latin typeface="Droid Serif"/>
                <a:ea typeface="Droid Serif"/>
                <a:cs typeface="Droid Serif"/>
                <a:sym typeface="Droid Serif"/>
              </a:rPr>
              <a:t>within ordered data!</a:t>
            </a:r>
            <a:endParaRPr lang="en"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35667"/>
            <a:ext cx="7391400" cy="5033408"/>
          </a:xfrm>
          <a:prstGeom prst="rect">
            <a:avLst/>
          </a:prstGeom>
        </p:spPr>
      </p:pic>
    </p:spTree>
    <p:extLst>
      <p:ext uri="{BB962C8B-B14F-4D97-AF65-F5344CB8AC3E}">
        <p14:creationId xmlns:p14="http://schemas.microsoft.com/office/powerpoint/2010/main" val="1924071540"/>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533400" y="228600"/>
            <a:ext cx="8001000" cy="792163"/>
          </a:xfrm>
          <a:prstGeom prst="rect">
            <a:avLst/>
          </a:prstGeom>
        </p:spPr>
        <p:txBody>
          <a:bodyPr lIns="91425" tIns="91425" rIns="91425" bIns="91425" anchor="ctr" anchorCtr="0">
            <a:noAutofit/>
          </a:bodyPr>
          <a:lstStyle/>
          <a:p>
            <a:pPr algn="ctr">
              <a:spcBef>
                <a:spcPts val="0"/>
              </a:spcBef>
              <a:buNone/>
            </a:pPr>
            <a:r>
              <a:rPr lang="en" dirty="0" smtClean="0">
                <a:latin typeface="Droid Serif"/>
                <a:ea typeface="Droid Serif"/>
                <a:cs typeface="Droid Serif"/>
                <a:sym typeface="Droid Serif"/>
              </a:rPr>
              <a:t>but h</a:t>
            </a:r>
            <a:r>
              <a:rPr lang="en" dirty="0" smtClean="0">
                <a:latin typeface="Droid Serif"/>
                <a:ea typeface="Droid Serif"/>
                <a:cs typeface="Droid Serif"/>
                <a:sym typeface="Droid Serif"/>
              </a:rPr>
              <a:t>ow </a:t>
            </a:r>
            <a:r>
              <a:rPr lang="en" dirty="0" smtClean="0">
                <a:latin typeface="Droid Serif"/>
                <a:ea typeface="Droid Serif"/>
                <a:cs typeface="Droid Serif"/>
                <a:sym typeface="Droid Serif"/>
              </a:rPr>
              <a:t>do we </a:t>
            </a:r>
            <a:r>
              <a:rPr lang="en" i="1" dirty="0" smtClean="0">
                <a:solidFill>
                  <a:srgbClr val="0000FF"/>
                </a:solidFill>
                <a:latin typeface="Droid Serif"/>
                <a:ea typeface="Droid Serif"/>
                <a:cs typeface="Droid Serif"/>
                <a:sym typeface="Droid Serif"/>
              </a:rPr>
              <a:t>get</a:t>
            </a:r>
            <a:r>
              <a:rPr lang="en" dirty="0" smtClean="0">
                <a:solidFill>
                  <a:srgbClr val="0000FF"/>
                </a:solidFill>
                <a:latin typeface="Droid Serif"/>
                <a:ea typeface="Droid Serif"/>
                <a:cs typeface="Droid Serif"/>
                <a:sym typeface="Droid Serif"/>
              </a:rPr>
              <a:t> </a:t>
            </a:r>
            <a:r>
              <a:rPr lang="en" dirty="0" smtClean="0">
                <a:latin typeface="Droid Serif"/>
                <a:ea typeface="Droid Serif"/>
                <a:cs typeface="Droid Serif"/>
                <a:sym typeface="Droid Serif"/>
              </a:rPr>
              <a:t>the list sorted?</a:t>
            </a:r>
            <a:endParaRPr lang="en" dirty="0">
              <a:latin typeface="Droid Serif"/>
              <a:ea typeface="Droid Serif"/>
              <a:cs typeface="Droid Serif"/>
              <a:sym typeface="Droid Serif"/>
            </a:endParaRPr>
          </a:p>
        </p:txBody>
      </p:sp>
      <p:sp>
        <p:nvSpPr>
          <p:cNvPr id="3" name="TextBox 2"/>
          <p:cNvSpPr txBox="1"/>
          <p:nvPr/>
        </p:nvSpPr>
        <p:spPr>
          <a:xfrm>
            <a:off x="6814458" y="2995136"/>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4" name="TextBox 3"/>
          <p:cNvSpPr txBox="1"/>
          <p:nvPr/>
        </p:nvSpPr>
        <p:spPr>
          <a:xfrm>
            <a:off x="7886700" y="2995136"/>
            <a:ext cx="1066800" cy="738664"/>
          </a:xfrm>
          <a:prstGeom prst="rect">
            <a:avLst/>
          </a:prstGeom>
          <a:noFill/>
        </p:spPr>
        <p:txBody>
          <a:bodyPr wrap="square" rtlCol="0">
            <a:spAutoFit/>
          </a:bodyPr>
          <a:lstStyle/>
          <a:p>
            <a:pPr algn="ctr"/>
            <a:r>
              <a:rPr lang="en-US" sz="4200" dirty="0" smtClean="0"/>
              <a:t>3</a:t>
            </a:r>
            <a:endParaRPr lang="en-US" sz="4200" dirty="0"/>
          </a:p>
        </p:txBody>
      </p:sp>
      <p:sp>
        <p:nvSpPr>
          <p:cNvPr id="5" name="TextBox 4"/>
          <p:cNvSpPr txBox="1"/>
          <p:nvPr/>
        </p:nvSpPr>
        <p:spPr>
          <a:xfrm>
            <a:off x="3369129" y="3225969"/>
            <a:ext cx="1295400" cy="276999"/>
          </a:xfrm>
          <a:prstGeom prst="rect">
            <a:avLst/>
          </a:prstGeom>
          <a:noFill/>
        </p:spPr>
        <p:txBody>
          <a:bodyPr wrap="square" rtlCol="0">
            <a:spAutoFit/>
          </a:bodyPr>
          <a:lstStyle/>
          <a:p>
            <a:pPr algn="ctr"/>
            <a:r>
              <a:rPr lang="en-US" sz="1200" b="1" dirty="0" smtClean="0"/>
              <a:t>1000000000</a:t>
            </a:r>
            <a:endParaRPr lang="en-US" sz="1200" b="1" dirty="0"/>
          </a:p>
        </p:txBody>
      </p:sp>
      <p:sp>
        <p:nvSpPr>
          <p:cNvPr id="6" name="TextBox 5"/>
          <p:cNvSpPr txBox="1"/>
          <p:nvPr/>
        </p:nvSpPr>
        <p:spPr>
          <a:xfrm>
            <a:off x="4669972" y="2995136"/>
            <a:ext cx="1066800" cy="738664"/>
          </a:xfrm>
          <a:prstGeom prst="rect">
            <a:avLst/>
          </a:prstGeom>
          <a:noFill/>
        </p:spPr>
        <p:txBody>
          <a:bodyPr wrap="square" rtlCol="0">
            <a:spAutoFit/>
          </a:bodyPr>
          <a:lstStyle/>
          <a:p>
            <a:pPr algn="ctr"/>
            <a:r>
              <a:rPr lang="en-US" sz="4200" dirty="0" smtClean="0"/>
              <a:t>4</a:t>
            </a:r>
            <a:endParaRPr lang="en-US" sz="4200" dirty="0"/>
          </a:p>
        </p:txBody>
      </p:sp>
      <p:sp>
        <p:nvSpPr>
          <p:cNvPr id="7" name="TextBox 6"/>
          <p:cNvSpPr txBox="1"/>
          <p:nvPr/>
        </p:nvSpPr>
        <p:spPr>
          <a:xfrm>
            <a:off x="5742215" y="2995136"/>
            <a:ext cx="1066800" cy="738664"/>
          </a:xfrm>
          <a:prstGeom prst="rect">
            <a:avLst/>
          </a:prstGeom>
          <a:noFill/>
        </p:spPr>
        <p:txBody>
          <a:bodyPr wrap="square" rtlCol="0">
            <a:spAutoFit/>
          </a:bodyPr>
          <a:lstStyle/>
          <a:p>
            <a:pPr algn="ctr"/>
            <a:r>
              <a:rPr lang="en-US" sz="4200" dirty="0" smtClean="0"/>
              <a:t>17</a:t>
            </a:r>
            <a:endParaRPr lang="en-US" sz="4200" dirty="0"/>
          </a:p>
        </p:txBody>
      </p:sp>
      <p:sp>
        <p:nvSpPr>
          <p:cNvPr id="8" name="TextBox 7"/>
          <p:cNvSpPr txBox="1"/>
          <p:nvPr/>
        </p:nvSpPr>
        <p:spPr>
          <a:xfrm>
            <a:off x="1224643" y="2995136"/>
            <a:ext cx="1066800" cy="738664"/>
          </a:xfrm>
          <a:prstGeom prst="rect">
            <a:avLst/>
          </a:prstGeom>
          <a:noFill/>
        </p:spPr>
        <p:txBody>
          <a:bodyPr wrap="square" rtlCol="0">
            <a:spAutoFit/>
          </a:bodyPr>
          <a:lstStyle/>
          <a:p>
            <a:pPr algn="ctr"/>
            <a:r>
              <a:rPr lang="en-US" sz="4200" dirty="0" smtClean="0"/>
              <a:t>99</a:t>
            </a:r>
            <a:endParaRPr lang="en-US" sz="4200" dirty="0"/>
          </a:p>
        </p:txBody>
      </p:sp>
      <p:sp>
        <p:nvSpPr>
          <p:cNvPr id="9" name="TextBox 8"/>
          <p:cNvSpPr txBox="1"/>
          <p:nvPr/>
        </p:nvSpPr>
        <p:spPr>
          <a:xfrm>
            <a:off x="2296886" y="3072081"/>
            <a:ext cx="1066800" cy="584775"/>
          </a:xfrm>
          <a:prstGeom prst="rect">
            <a:avLst/>
          </a:prstGeom>
          <a:noFill/>
        </p:spPr>
        <p:txBody>
          <a:bodyPr wrap="square" rtlCol="0">
            <a:spAutoFit/>
          </a:bodyPr>
          <a:lstStyle/>
          <a:p>
            <a:pPr algn="ctr"/>
            <a:r>
              <a:rPr lang="en-US" sz="3200" dirty="0" smtClean="0"/>
              <a:t>100</a:t>
            </a:r>
            <a:endParaRPr lang="en-US" sz="3200" dirty="0"/>
          </a:p>
        </p:txBody>
      </p:sp>
      <p:sp>
        <p:nvSpPr>
          <p:cNvPr id="10" name="TextBox 9"/>
          <p:cNvSpPr txBox="1"/>
          <p:nvPr/>
        </p:nvSpPr>
        <p:spPr>
          <a:xfrm>
            <a:off x="152400" y="3102858"/>
            <a:ext cx="1066800" cy="523220"/>
          </a:xfrm>
          <a:prstGeom prst="rect">
            <a:avLst/>
          </a:prstGeom>
          <a:noFill/>
        </p:spPr>
        <p:txBody>
          <a:bodyPr wrap="square" rtlCol="0">
            <a:spAutoFit/>
          </a:bodyPr>
          <a:lstStyle/>
          <a:p>
            <a:pPr algn="ctr"/>
            <a:r>
              <a:rPr lang="en-US" sz="2800" dirty="0" smtClean="0"/>
              <a:t>844</a:t>
            </a:r>
            <a:endParaRPr lang="en-US" sz="2800"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509040" y="4357800"/>
              <a:ext cx="7635240" cy="1366560"/>
            </p14:xfrm>
          </p:contentPart>
        </mc:Choice>
        <mc:Fallback>
          <p:pic>
            <p:nvPicPr>
              <p:cNvPr id="2" name="Ink 1"/>
              <p:cNvPicPr/>
              <p:nvPr/>
            </p:nvPicPr>
            <p:blipFill>
              <a:blip r:embed="rId4"/>
              <a:stretch>
                <a:fillRect/>
              </a:stretch>
            </p:blipFill>
            <p:spPr>
              <a:xfrm>
                <a:off x="499680" y="4348440"/>
                <a:ext cx="7653960" cy="1385280"/>
              </a:xfrm>
              <a:prstGeom prst="rect">
                <a:avLst/>
              </a:prstGeom>
            </p:spPr>
          </p:pic>
        </mc:Fallback>
      </mc:AlternateContent>
    </p:spTree>
    <p:extLst>
      <p:ext uri="{BB962C8B-B14F-4D97-AF65-F5344CB8AC3E}">
        <p14:creationId xmlns:p14="http://schemas.microsoft.com/office/powerpoint/2010/main" val="3322863788"/>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3" name="TextBox 2"/>
          <p:cNvSpPr txBox="1"/>
          <p:nvPr/>
        </p:nvSpPr>
        <p:spPr>
          <a:xfrm>
            <a:off x="6814458" y="2995136"/>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4" name="TextBox 3"/>
          <p:cNvSpPr txBox="1"/>
          <p:nvPr/>
        </p:nvSpPr>
        <p:spPr>
          <a:xfrm>
            <a:off x="7886700" y="2995136"/>
            <a:ext cx="1066800" cy="738664"/>
          </a:xfrm>
          <a:prstGeom prst="rect">
            <a:avLst/>
          </a:prstGeom>
          <a:noFill/>
        </p:spPr>
        <p:txBody>
          <a:bodyPr wrap="square" rtlCol="0">
            <a:spAutoFit/>
          </a:bodyPr>
          <a:lstStyle/>
          <a:p>
            <a:pPr algn="ctr"/>
            <a:r>
              <a:rPr lang="en-US" sz="4200" dirty="0" smtClean="0"/>
              <a:t>3</a:t>
            </a:r>
            <a:endParaRPr lang="en-US" sz="4200" dirty="0"/>
          </a:p>
        </p:txBody>
      </p:sp>
      <p:sp>
        <p:nvSpPr>
          <p:cNvPr id="5" name="TextBox 4"/>
          <p:cNvSpPr txBox="1"/>
          <p:nvPr/>
        </p:nvSpPr>
        <p:spPr>
          <a:xfrm>
            <a:off x="3369129" y="3225969"/>
            <a:ext cx="1295400" cy="276999"/>
          </a:xfrm>
          <a:prstGeom prst="rect">
            <a:avLst/>
          </a:prstGeom>
          <a:noFill/>
        </p:spPr>
        <p:txBody>
          <a:bodyPr wrap="square" rtlCol="0">
            <a:spAutoFit/>
          </a:bodyPr>
          <a:lstStyle/>
          <a:p>
            <a:pPr algn="ctr"/>
            <a:r>
              <a:rPr lang="en-US" sz="1200" b="1" dirty="0" smtClean="0"/>
              <a:t>1000000000</a:t>
            </a:r>
            <a:endParaRPr lang="en-US" sz="1200" b="1" dirty="0"/>
          </a:p>
        </p:txBody>
      </p:sp>
      <p:sp>
        <p:nvSpPr>
          <p:cNvPr id="6" name="TextBox 5"/>
          <p:cNvSpPr txBox="1"/>
          <p:nvPr/>
        </p:nvSpPr>
        <p:spPr>
          <a:xfrm>
            <a:off x="4669972" y="2995136"/>
            <a:ext cx="1066800" cy="738664"/>
          </a:xfrm>
          <a:prstGeom prst="rect">
            <a:avLst/>
          </a:prstGeom>
          <a:noFill/>
        </p:spPr>
        <p:txBody>
          <a:bodyPr wrap="square" rtlCol="0">
            <a:spAutoFit/>
          </a:bodyPr>
          <a:lstStyle/>
          <a:p>
            <a:pPr algn="ctr"/>
            <a:r>
              <a:rPr lang="en-US" sz="4200" dirty="0" smtClean="0"/>
              <a:t>4</a:t>
            </a:r>
            <a:endParaRPr lang="en-US" sz="4200" dirty="0"/>
          </a:p>
        </p:txBody>
      </p:sp>
      <p:sp>
        <p:nvSpPr>
          <p:cNvPr id="7" name="TextBox 6"/>
          <p:cNvSpPr txBox="1"/>
          <p:nvPr/>
        </p:nvSpPr>
        <p:spPr>
          <a:xfrm>
            <a:off x="5742215" y="2995136"/>
            <a:ext cx="1066800" cy="738664"/>
          </a:xfrm>
          <a:prstGeom prst="rect">
            <a:avLst/>
          </a:prstGeom>
          <a:noFill/>
        </p:spPr>
        <p:txBody>
          <a:bodyPr wrap="square" rtlCol="0">
            <a:spAutoFit/>
          </a:bodyPr>
          <a:lstStyle/>
          <a:p>
            <a:pPr algn="ctr"/>
            <a:r>
              <a:rPr lang="en-US" sz="4200" dirty="0" smtClean="0"/>
              <a:t>17</a:t>
            </a:r>
            <a:endParaRPr lang="en-US" sz="4200" dirty="0"/>
          </a:p>
        </p:txBody>
      </p:sp>
      <p:sp>
        <p:nvSpPr>
          <p:cNvPr id="8" name="TextBox 7"/>
          <p:cNvSpPr txBox="1"/>
          <p:nvPr/>
        </p:nvSpPr>
        <p:spPr>
          <a:xfrm>
            <a:off x="1224643" y="2995136"/>
            <a:ext cx="1066800" cy="738664"/>
          </a:xfrm>
          <a:prstGeom prst="rect">
            <a:avLst/>
          </a:prstGeom>
          <a:noFill/>
        </p:spPr>
        <p:txBody>
          <a:bodyPr wrap="square" rtlCol="0">
            <a:spAutoFit/>
          </a:bodyPr>
          <a:lstStyle/>
          <a:p>
            <a:pPr algn="ctr"/>
            <a:r>
              <a:rPr lang="en-US" sz="4200" dirty="0" smtClean="0"/>
              <a:t>99</a:t>
            </a:r>
            <a:endParaRPr lang="en-US" sz="4200" dirty="0"/>
          </a:p>
        </p:txBody>
      </p:sp>
      <p:sp>
        <p:nvSpPr>
          <p:cNvPr id="9" name="TextBox 8"/>
          <p:cNvSpPr txBox="1"/>
          <p:nvPr/>
        </p:nvSpPr>
        <p:spPr>
          <a:xfrm>
            <a:off x="2296886" y="3072081"/>
            <a:ext cx="1066800" cy="584775"/>
          </a:xfrm>
          <a:prstGeom prst="rect">
            <a:avLst/>
          </a:prstGeom>
          <a:noFill/>
        </p:spPr>
        <p:txBody>
          <a:bodyPr wrap="square" rtlCol="0">
            <a:spAutoFit/>
          </a:bodyPr>
          <a:lstStyle/>
          <a:p>
            <a:pPr algn="ctr"/>
            <a:r>
              <a:rPr lang="en-US" sz="3200" dirty="0" smtClean="0"/>
              <a:t>100</a:t>
            </a:r>
            <a:endParaRPr lang="en-US" sz="3200" dirty="0"/>
          </a:p>
        </p:txBody>
      </p:sp>
      <p:sp>
        <p:nvSpPr>
          <p:cNvPr id="10" name="TextBox 9"/>
          <p:cNvSpPr txBox="1"/>
          <p:nvPr/>
        </p:nvSpPr>
        <p:spPr>
          <a:xfrm>
            <a:off x="152400" y="3102858"/>
            <a:ext cx="1066800" cy="523220"/>
          </a:xfrm>
          <a:prstGeom prst="rect">
            <a:avLst/>
          </a:prstGeom>
          <a:noFill/>
        </p:spPr>
        <p:txBody>
          <a:bodyPr wrap="square" rtlCol="0">
            <a:spAutoFit/>
          </a:bodyPr>
          <a:lstStyle/>
          <a:p>
            <a:pPr algn="ctr"/>
            <a:r>
              <a:rPr lang="en-US" sz="2800" dirty="0" smtClean="0"/>
              <a:t>844</a:t>
            </a:r>
            <a:endParaRPr lang="en-US" sz="2800" dirty="0"/>
          </a:p>
        </p:txBody>
      </p:sp>
      <p:sp>
        <p:nvSpPr>
          <p:cNvPr id="11" name="TextBox 10"/>
          <p:cNvSpPr txBox="1"/>
          <p:nvPr/>
        </p:nvSpPr>
        <p:spPr>
          <a:xfrm rot="20793555">
            <a:off x="1258231" y="4725073"/>
            <a:ext cx="6689261" cy="1077218"/>
          </a:xfrm>
          <a:prstGeom prst="rect">
            <a:avLst/>
          </a:prstGeom>
          <a:solidFill>
            <a:srgbClr val="CCECFF"/>
          </a:solidFill>
          <a:ln>
            <a:solidFill>
              <a:srgbClr val="CCECFF"/>
            </a:solidFill>
          </a:ln>
        </p:spPr>
        <p:txBody>
          <a:bodyPr wrap="square" rtlCol="0">
            <a:spAutoFit/>
          </a:bodyPr>
          <a:lstStyle/>
          <a:p>
            <a:pPr algn="ctr"/>
            <a:r>
              <a:rPr lang="en-US" sz="3200" dirty="0" smtClean="0">
                <a:latin typeface="Cambria" panose="02040503050406030204" pitchFamily="18" charset="0"/>
              </a:rPr>
              <a:t>This is deceptively easy because we "see" the answer automatically!</a:t>
            </a:r>
            <a:endParaRPr lang="en-US" sz="3200" dirty="0">
              <a:latin typeface="Cambria" panose="02040503050406030204" pitchFamily="18" charset="0"/>
            </a:endParaRPr>
          </a:p>
        </p:txBody>
      </p:sp>
      <p:sp>
        <p:nvSpPr>
          <p:cNvPr id="13" name="Shape 1474"/>
          <p:cNvSpPr txBox="1">
            <a:spLocks/>
          </p:cNvSpPr>
          <p:nvPr/>
        </p:nvSpPr>
        <p:spPr>
          <a:xfrm>
            <a:off x="533400" y="228600"/>
            <a:ext cx="8001000" cy="792163"/>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mtClean="0">
                <a:latin typeface="Droid Serif"/>
                <a:ea typeface="Droid Serif"/>
                <a:cs typeface="Droid Serif"/>
                <a:sym typeface="Droid Serif"/>
              </a:rPr>
              <a:t>but how do we </a:t>
            </a:r>
            <a:r>
              <a:rPr lang="en" i="1" smtClean="0">
                <a:solidFill>
                  <a:srgbClr val="0000FF"/>
                </a:solidFill>
                <a:latin typeface="Droid Serif"/>
                <a:ea typeface="Droid Serif"/>
                <a:cs typeface="Droid Serif"/>
                <a:sym typeface="Droid Serif"/>
              </a:rPr>
              <a:t>get</a:t>
            </a:r>
            <a:r>
              <a:rPr lang="en" smtClean="0">
                <a:solidFill>
                  <a:srgbClr val="0000FF"/>
                </a:solidFill>
                <a:latin typeface="Droid Serif"/>
                <a:ea typeface="Droid Serif"/>
                <a:cs typeface="Droid Serif"/>
                <a:sym typeface="Droid Serif"/>
              </a:rPr>
              <a:t> </a:t>
            </a:r>
            <a:r>
              <a:rPr lang="en" smtClean="0">
                <a:latin typeface="Droid Serif"/>
                <a:ea typeface="Droid Serif"/>
                <a:cs typeface="Droid Serif"/>
                <a:sym typeface="Droid Serif"/>
              </a:rPr>
              <a:t>the list sorted?</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1133990227"/>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solidFill>
                  <a:schemeClr val="tx1"/>
                </a:solidFill>
                <a:latin typeface="Droid Serif"/>
                <a:ea typeface="Droid Serif"/>
                <a:cs typeface="Droid Serif"/>
                <a:sym typeface="Droid Serif"/>
              </a:rPr>
              <a:t>Step 1:  </a:t>
            </a:r>
            <a:r>
              <a:rPr lang="en" i="1" dirty="0" smtClean="0">
                <a:solidFill>
                  <a:schemeClr val="tx1"/>
                </a:solidFill>
                <a:latin typeface="Droid Serif"/>
                <a:ea typeface="Droid Serif"/>
                <a:cs typeface="Droid Serif"/>
                <a:sym typeface="Droid Serif"/>
              </a:rPr>
              <a:t>Sorting people!</a:t>
            </a:r>
            <a:endParaRPr lang="en" i="1" dirty="0">
              <a:solidFill>
                <a:schemeClr val="tx1"/>
              </a:solidFill>
              <a:latin typeface="Droid Serif"/>
              <a:ea typeface="Droid Serif"/>
              <a:cs typeface="Droid Serif"/>
              <a:sym typeface="Droid Serif"/>
            </a:endParaRPr>
          </a:p>
        </p:txBody>
      </p:sp>
      <p:sp>
        <p:nvSpPr>
          <p:cNvPr id="10" name="Shape 1474"/>
          <p:cNvSpPr txBox="1">
            <a:spLocks/>
          </p:cNvSpPr>
          <p:nvPr/>
        </p:nvSpPr>
        <p:spPr>
          <a:xfrm>
            <a:off x="304800" y="1106402"/>
            <a:ext cx="82296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(1) Have 8 people hold </a:t>
            </a:r>
            <a:r>
              <a:rPr lang="en" sz="2800" b="0" dirty="0" smtClean="0">
                <a:latin typeface="Droid Serif"/>
                <a:ea typeface="Droid Serif"/>
                <a:cs typeface="Droid Serif"/>
                <a:sym typeface="Droid Serif"/>
              </a:rPr>
              <a:t>cards to sort</a:t>
            </a:r>
            <a:endParaRPr lang="en" sz="2800" b="0" dirty="0">
              <a:latin typeface="Droid Serif"/>
              <a:ea typeface="Droid Serif"/>
              <a:cs typeface="Droid Serif"/>
              <a:sym typeface="Droid Serif"/>
            </a:endParaRPr>
          </a:p>
        </p:txBody>
      </p:sp>
      <p:sp>
        <p:nvSpPr>
          <p:cNvPr id="17" name="Shape 1474"/>
          <p:cNvSpPr txBox="1">
            <a:spLocks/>
          </p:cNvSpPr>
          <p:nvPr/>
        </p:nvSpPr>
        <p:spPr>
          <a:xfrm>
            <a:off x="304800" y="1828800"/>
            <a:ext cx="88392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(2) Act </a:t>
            </a:r>
            <a:r>
              <a:rPr lang="en" sz="2800" b="0" dirty="0" smtClean="0">
                <a:latin typeface="Droid Serif"/>
                <a:ea typeface="Droid Serif"/>
                <a:cs typeface="Droid Serif"/>
                <a:sym typeface="Droid Serif"/>
              </a:rPr>
              <a:t>out each </a:t>
            </a:r>
            <a:r>
              <a:rPr lang="en" sz="2800" b="0" dirty="0" smtClean="0">
                <a:latin typeface="Droid Serif"/>
                <a:ea typeface="Droid Serif"/>
                <a:cs typeface="Droid Serif"/>
                <a:sym typeface="Droid Serif"/>
              </a:rPr>
              <a:t>algorithm </a:t>
            </a:r>
            <a:r>
              <a:rPr lang="en" sz="2800" b="0" dirty="0" smtClean="0">
                <a:solidFill>
                  <a:schemeClr val="bg1">
                    <a:lumMod val="50000"/>
                  </a:schemeClr>
                </a:solidFill>
                <a:latin typeface="Droid Serif"/>
                <a:ea typeface="Droid Serif"/>
                <a:cs typeface="Droid Serif"/>
                <a:sym typeface="Droid Serif"/>
              </a:rPr>
              <a:t>(+ </a:t>
            </a:r>
            <a:r>
              <a:rPr lang="en" sz="2800" b="0" i="1" dirty="0" smtClean="0">
                <a:solidFill>
                  <a:schemeClr val="bg1">
                    <a:lumMod val="50000"/>
                  </a:schemeClr>
                </a:solidFill>
                <a:latin typeface="Droid Serif"/>
                <a:ea typeface="Droid Serif"/>
                <a:cs typeface="Droid Serif"/>
                <a:sym typeface="Droid Serif"/>
              </a:rPr>
              <a:t>count </a:t>
            </a:r>
            <a:r>
              <a:rPr lang="en" sz="2800" b="0" i="1" dirty="0" smtClean="0">
                <a:solidFill>
                  <a:schemeClr val="bg1">
                    <a:lumMod val="50000"/>
                  </a:schemeClr>
                </a:solidFill>
                <a:latin typeface="Droid Serif"/>
                <a:ea typeface="Droid Serif"/>
                <a:cs typeface="Droid Serif"/>
                <a:sym typeface="Droid Serif"/>
              </a:rPr>
              <a:t>steps</a:t>
            </a:r>
            <a:r>
              <a:rPr lang="en" sz="2800" b="0" dirty="0" smtClean="0">
                <a:solidFill>
                  <a:schemeClr val="bg1">
                    <a:lumMod val="50000"/>
                  </a:schemeClr>
                </a:solidFill>
                <a:latin typeface="Droid Serif"/>
                <a:ea typeface="Droid Serif"/>
                <a:cs typeface="Droid Serif"/>
                <a:sym typeface="Droid Serif"/>
              </a:rPr>
              <a:t>)</a:t>
            </a:r>
            <a:endParaRPr lang="en" sz="2800" b="0" i="1" dirty="0">
              <a:solidFill>
                <a:schemeClr val="bg1">
                  <a:lumMod val="50000"/>
                </a:schemeClr>
              </a:solidFill>
              <a:latin typeface="Droid Serif"/>
              <a:ea typeface="Droid Serif"/>
              <a:cs typeface="Droid Serif"/>
              <a:sym typeface="Droid Serif"/>
            </a:endParaRPr>
          </a:p>
        </p:txBody>
      </p:sp>
      <p:sp>
        <p:nvSpPr>
          <p:cNvPr id="3" name="Rectangle 2"/>
          <p:cNvSpPr/>
          <p:nvPr/>
        </p:nvSpPr>
        <p:spPr>
          <a:xfrm>
            <a:off x="3390900" y="2799599"/>
            <a:ext cx="2260555"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B. </a:t>
            </a:r>
            <a:r>
              <a:rPr lang="en" sz="2400" b="1" i="1" dirty="0">
                <a:latin typeface="Droid Serif"/>
                <a:ea typeface="Droid Serif"/>
                <a:cs typeface="Droid Serif"/>
                <a:sym typeface="Droid Serif"/>
              </a:rPr>
              <a:t>bubblesort</a:t>
            </a:r>
            <a:endParaRPr lang="en" sz="2400" b="1" dirty="0">
              <a:latin typeface="Droid Serif"/>
              <a:ea typeface="Droid Serif"/>
              <a:cs typeface="Droid Serif"/>
              <a:sym typeface="Droid Serif"/>
            </a:endParaRPr>
          </a:p>
        </p:txBody>
      </p:sp>
      <p:sp>
        <p:nvSpPr>
          <p:cNvPr id="5" name="Rectangle 4"/>
          <p:cNvSpPr/>
          <p:nvPr/>
        </p:nvSpPr>
        <p:spPr>
          <a:xfrm>
            <a:off x="6292222" y="2799599"/>
            <a:ext cx="2165978"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C. </a:t>
            </a:r>
            <a:r>
              <a:rPr lang="en" sz="2400" b="1" i="1" dirty="0">
                <a:latin typeface="Droid Serif"/>
                <a:ea typeface="Droid Serif"/>
                <a:cs typeface="Droid Serif"/>
                <a:sym typeface="Droid Serif"/>
              </a:rPr>
              <a:t>mergesort</a:t>
            </a:r>
          </a:p>
        </p:txBody>
      </p:sp>
      <p:sp>
        <p:nvSpPr>
          <p:cNvPr id="14" name="Rectangle 13"/>
          <p:cNvSpPr/>
          <p:nvPr/>
        </p:nvSpPr>
        <p:spPr>
          <a:xfrm>
            <a:off x="801789" y="2799599"/>
            <a:ext cx="1830950" cy="461665"/>
          </a:xfrm>
          <a:prstGeom prst="rect">
            <a:avLst/>
          </a:prstGeom>
          <a:solidFill>
            <a:srgbClr val="FFCC99"/>
          </a:solidFill>
        </p:spPr>
        <p:txBody>
          <a:bodyPr wrap="none">
            <a:spAutoFit/>
          </a:bodyPr>
          <a:lstStyle/>
          <a:p>
            <a:pPr lvl="0"/>
            <a:r>
              <a:rPr lang="en" sz="2400" dirty="0" smtClean="0">
                <a:latin typeface="Droid Serif"/>
                <a:ea typeface="Droid Serif"/>
                <a:cs typeface="Droid Serif"/>
                <a:sym typeface="Droid Serif"/>
              </a:rPr>
              <a:t>A. </a:t>
            </a:r>
            <a:r>
              <a:rPr lang="en" sz="2400" b="1" i="1" dirty="0" smtClean="0">
                <a:latin typeface="Droid Serif"/>
                <a:ea typeface="Droid Serif"/>
                <a:cs typeface="Droid Serif"/>
                <a:sym typeface="Droid Serif"/>
              </a:rPr>
              <a:t>minsort</a:t>
            </a:r>
            <a:endParaRPr lang="en" sz="2400" b="1" dirty="0">
              <a:latin typeface="Droid Serif"/>
              <a:ea typeface="Droid Serif"/>
              <a:cs typeface="Droid Serif"/>
              <a:sym typeface="Droid Serif"/>
            </a:endParaRPr>
          </a:p>
        </p:txBody>
      </p:sp>
      <p:cxnSp>
        <p:nvCxnSpPr>
          <p:cNvPr id="7" name="Straight Connector 6"/>
          <p:cNvCxnSpPr/>
          <p:nvPr/>
        </p:nvCxnSpPr>
        <p:spPr>
          <a:xfrm>
            <a:off x="708458" y="5334000"/>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93160" y="53579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cxnSp>
        <p:nvCxnSpPr>
          <p:cNvPr id="16" name="Straight Connector 15"/>
          <p:cNvCxnSpPr/>
          <p:nvPr/>
        </p:nvCxnSpPr>
        <p:spPr>
          <a:xfrm>
            <a:off x="3544989" y="5321300"/>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29691" y="53452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cxnSp>
        <p:nvCxnSpPr>
          <p:cNvPr id="19" name="Straight Connector 18"/>
          <p:cNvCxnSpPr/>
          <p:nvPr/>
        </p:nvCxnSpPr>
        <p:spPr>
          <a:xfrm>
            <a:off x="6366405" y="5310088"/>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551107" y="5334000"/>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21" name="Shape 1474"/>
          <p:cNvSpPr txBox="1">
            <a:spLocks/>
          </p:cNvSpPr>
          <p:nvPr/>
        </p:nvSpPr>
        <p:spPr>
          <a:xfrm>
            <a:off x="185615" y="6096000"/>
            <a:ext cx="8653585" cy="513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1600" b="0" dirty="0" smtClean="0">
                <a:latin typeface="Droid Serif"/>
                <a:ea typeface="Droid Serif"/>
                <a:cs typeface="Droid Serif"/>
                <a:sym typeface="Droid Serif"/>
              </a:rPr>
              <a:t>between each algorithm, </a:t>
            </a:r>
            <a:r>
              <a:rPr lang="en" sz="1600" b="0" dirty="0" smtClean="0">
                <a:latin typeface="Droid Serif"/>
                <a:ea typeface="Droid Serif"/>
                <a:cs typeface="Droid Serif"/>
                <a:sym typeface="Droid Serif"/>
              </a:rPr>
              <a:t>mix or change the sorting criteria</a:t>
            </a:r>
            <a:endParaRPr lang="en" sz="1600" b="0" dirty="0">
              <a:latin typeface="Droid Serif"/>
              <a:ea typeface="Droid Serif"/>
              <a:cs typeface="Droid Serif"/>
              <a:sym typeface="Droid Serif"/>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21480" y="2589480"/>
              <a:ext cx="4617000" cy="2938320"/>
            </p14:xfrm>
          </p:contentPart>
        </mc:Choice>
        <mc:Fallback>
          <p:pic>
            <p:nvPicPr>
              <p:cNvPr id="2" name="Ink 1"/>
              <p:cNvPicPr/>
              <p:nvPr/>
            </p:nvPicPr>
            <p:blipFill>
              <a:blip r:embed="rId4"/>
              <a:stretch>
                <a:fillRect/>
              </a:stretch>
            </p:blipFill>
            <p:spPr>
              <a:xfrm>
                <a:off x="312120" y="2580120"/>
                <a:ext cx="4635720" cy="29570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1893240" y="3527280"/>
              <a:ext cx="6126120" cy="1723680"/>
            </p14:xfrm>
          </p:contentPart>
        </mc:Choice>
        <mc:Fallback>
          <p:pic>
            <p:nvPicPr>
              <p:cNvPr id="4" name="Ink 3"/>
              <p:cNvPicPr/>
              <p:nvPr/>
            </p:nvPicPr>
            <p:blipFill>
              <a:blip r:embed="rId6"/>
              <a:stretch>
                <a:fillRect/>
              </a:stretch>
            </p:blipFill>
            <p:spPr>
              <a:xfrm>
                <a:off x="1883880" y="3517920"/>
                <a:ext cx="6144840" cy="1742400"/>
              </a:xfrm>
              <a:prstGeom prst="rect">
                <a:avLst/>
              </a:prstGeom>
            </p:spPr>
          </p:pic>
        </mc:Fallback>
      </mc:AlternateContent>
    </p:spTree>
    <p:extLst>
      <p:ext uri="{BB962C8B-B14F-4D97-AF65-F5344CB8AC3E}">
        <p14:creationId xmlns:p14="http://schemas.microsoft.com/office/powerpoint/2010/main" val="904487516"/>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i="0" u="none" strike="noStrike" cap="none" baseline="0" dirty="0">
                <a:solidFill>
                  <a:schemeClr val="dk1"/>
                </a:solidFill>
                <a:latin typeface="Cambria" panose="02040503050406030204" pitchFamily="18" charset="0"/>
                <a:ea typeface="Calibri"/>
                <a:cs typeface="Calibri"/>
                <a:sym typeface="Calibri"/>
              </a:rPr>
              <a:t>Algorithms</a:t>
            </a:r>
            <a:r>
              <a:rPr lang="en" sz="4200" dirty="0">
                <a:solidFill>
                  <a:schemeClr val="dk1"/>
                </a:solidFill>
                <a:latin typeface="Cambria" panose="02040503050406030204" pitchFamily="18" charset="0"/>
                <a:ea typeface="Calibri"/>
                <a:cs typeface="Calibri"/>
                <a:sym typeface="Calibri"/>
              </a:rPr>
              <a:t>... ?</a:t>
            </a:r>
          </a:p>
        </p:txBody>
      </p:sp>
      <p:sp>
        <p:nvSpPr>
          <p:cNvPr id="54" name="Shape 54"/>
          <p:cNvSpPr/>
          <p:nvPr/>
        </p:nvSpPr>
        <p:spPr>
          <a:xfrm>
            <a:off x="973800" y="2962575"/>
            <a:ext cx="7196399" cy="1524599"/>
          </a:xfrm>
          <a:prstGeom prst="rect">
            <a:avLst/>
          </a:prstGeom>
          <a:solidFill>
            <a:srgbClr val="D9EAD3"/>
          </a:solidFill>
          <a:ln>
            <a:noFill/>
          </a:ln>
        </p:spPr>
        <p:txBody>
          <a:bodyPr lIns="91425" tIns="45700" rIns="91425" bIns="45700" anchor="t" anchorCtr="0">
            <a:noAutofit/>
          </a:bodyPr>
          <a:lstStyle/>
          <a:p>
            <a:pPr marL="0" marR="0" lvl="0" indent="0" algn="ctr" rtl="0">
              <a:spcBef>
                <a:spcPts val="0"/>
              </a:spcBef>
              <a:buSzPct val="25000"/>
              <a:buNone/>
            </a:pPr>
            <a:r>
              <a:rPr lang="en" sz="4200">
                <a:solidFill>
                  <a:schemeClr val="dk1"/>
                </a:solidFill>
                <a:latin typeface="Calibri"/>
                <a:ea typeface="Calibri"/>
                <a:cs typeface="Calibri"/>
                <a:sym typeface="Calibri"/>
              </a:rPr>
              <a:t>An </a:t>
            </a:r>
            <a:r>
              <a:rPr lang="en" sz="4200" b="1">
                <a:solidFill>
                  <a:srgbClr val="38761D"/>
                </a:solidFill>
                <a:latin typeface="Calibri"/>
                <a:ea typeface="Calibri"/>
                <a:cs typeface="Calibri"/>
                <a:sym typeface="Calibri"/>
              </a:rPr>
              <a:t>algorithm</a:t>
            </a:r>
            <a:r>
              <a:rPr lang="en" sz="4200">
                <a:solidFill>
                  <a:schemeClr val="dk1"/>
                </a:solidFill>
                <a:latin typeface="Calibri"/>
                <a:ea typeface="Calibri"/>
                <a:cs typeface="Calibri"/>
                <a:sym typeface="Calibri"/>
              </a:rPr>
              <a:t> is a step-by-step </a:t>
            </a:r>
            <a:r>
              <a:rPr lang="en" sz="4200" b="1">
                <a:solidFill>
                  <a:schemeClr val="dk1"/>
                </a:solidFill>
                <a:latin typeface="Calibri"/>
                <a:ea typeface="Calibri"/>
                <a:cs typeface="Calibri"/>
                <a:sym typeface="Calibri"/>
              </a:rPr>
              <a:t>process</a:t>
            </a:r>
            <a:r>
              <a:rPr lang="en" sz="4200">
                <a:solidFill>
                  <a:schemeClr val="dk1"/>
                </a:solidFill>
                <a:latin typeface="Calibri"/>
                <a:ea typeface="Calibri"/>
                <a:cs typeface="Calibri"/>
                <a:sym typeface="Calibri"/>
              </a:rPr>
              <a:t> for solving problems</a:t>
            </a:r>
          </a:p>
        </p:txBody>
      </p:sp>
      <p:sp>
        <p:nvSpPr>
          <p:cNvPr id="55" name="Shape 55"/>
          <p:cNvSpPr txBox="1"/>
          <p:nvPr/>
        </p:nvSpPr>
        <p:spPr>
          <a:xfrm>
            <a:off x="5079050" y="1372775"/>
            <a:ext cx="3189900" cy="1122900"/>
          </a:xfrm>
          <a:prstGeom prst="rect">
            <a:avLst/>
          </a:prstGeom>
        </p:spPr>
        <p:txBody>
          <a:bodyPr lIns="91425" tIns="91425" rIns="91425" bIns="91425" anchor="ctr" anchorCtr="0">
            <a:noAutofit/>
          </a:bodyPr>
          <a:lstStyle/>
          <a:p>
            <a:pPr lvl="0" algn="ctr" rtl="0">
              <a:spcBef>
                <a:spcPts val="0"/>
              </a:spcBef>
              <a:buNone/>
            </a:pPr>
            <a:r>
              <a:rPr lang="en" sz="1800" b="1">
                <a:solidFill>
                  <a:srgbClr val="38761D"/>
                </a:solidFill>
                <a:latin typeface="Droid Serif"/>
                <a:ea typeface="Droid Serif"/>
                <a:cs typeface="Droid Serif"/>
                <a:sym typeface="Droid Serif"/>
              </a:rPr>
              <a:t>enough detail that a even a computer could do it!</a:t>
            </a:r>
          </a:p>
        </p:txBody>
      </p:sp>
      <p:sp>
        <p:nvSpPr>
          <p:cNvPr id="56" name="Shape 56"/>
          <p:cNvSpPr txBox="1"/>
          <p:nvPr/>
        </p:nvSpPr>
        <p:spPr>
          <a:xfrm>
            <a:off x="2588550" y="5306575"/>
            <a:ext cx="3765900" cy="628199"/>
          </a:xfrm>
          <a:prstGeom prst="rect">
            <a:avLst/>
          </a:prstGeom>
        </p:spPr>
        <p:txBody>
          <a:bodyPr lIns="91425" tIns="91425" rIns="91425" bIns="91425" anchor="ctr" anchorCtr="0">
            <a:noAutofit/>
          </a:bodyPr>
          <a:lstStyle/>
          <a:p>
            <a:pPr lvl="0" algn="ctr" rtl="0">
              <a:spcBef>
                <a:spcPts val="0"/>
              </a:spcBef>
              <a:buNone/>
            </a:pPr>
            <a:r>
              <a:rPr lang="en" sz="1800" b="1">
                <a:solidFill>
                  <a:srgbClr val="38761D"/>
                </a:solidFill>
                <a:latin typeface="Droid Serif"/>
                <a:ea typeface="Droid Serif"/>
                <a:cs typeface="Droid Serif"/>
                <a:sym typeface="Droid Serif"/>
              </a:rPr>
              <a:t>not solving just one problem -- but a </a:t>
            </a:r>
            <a:r>
              <a:rPr lang="en" sz="1800" b="1">
                <a:latin typeface="Droid Serif"/>
                <a:ea typeface="Droid Serif"/>
                <a:cs typeface="Droid Serif"/>
                <a:sym typeface="Droid Serif"/>
              </a:rPr>
              <a:t>whole set of problems</a:t>
            </a:r>
          </a:p>
        </p:txBody>
      </p:sp>
      <p:sp>
        <p:nvSpPr>
          <p:cNvPr id="57" name="Shape 57"/>
          <p:cNvSpPr/>
          <p:nvPr/>
        </p:nvSpPr>
        <p:spPr>
          <a:xfrm>
            <a:off x="6261650" y="2371850"/>
            <a:ext cx="528600" cy="460800"/>
          </a:xfrm>
          <a:prstGeom prst="downArrow">
            <a:avLst>
              <a:gd name="adj1" fmla="val 50000"/>
              <a:gd name="adj2" fmla="val 50000"/>
            </a:avLst>
          </a:prstGeom>
          <a:solidFill>
            <a:srgbClr val="B6D7A8"/>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 name="Shape 58"/>
          <p:cNvSpPr/>
          <p:nvPr/>
        </p:nvSpPr>
        <p:spPr>
          <a:xfrm rot="10766833">
            <a:off x="4123526" y="4666465"/>
            <a:ext cx="528624" cy="460821"/>
          </a:xfrm>
          <a:prstGeom prst="downArrow">
            <a:avLst>
              <a:gd name="adj1" fmla="val 50000"/>
              <a:gd name="adj2" fmla="val 50000"/>
            </a:avLst>
          </a:prstGeom>
          <a:solidFill>
            <a:srgbClr val="B6D7A8"/>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629833789"/>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i="1" dirty="0" smtClean="0">
                <a:solidFill>
                  <a:schemeClr val="tx1"/>
                </a:solidFill>
                <a:latin typeface="Droid Serif"/>
                <a:ea typeface="Droid Serif"/>
                <a:cs typeface="Droid Serif"/>
                <a:sym typeface="Droid Serif"/>
              </a:rPr>
              <a:t>3 sort algorithms</a:t>
            </a:r>
            <a:endParaRPr lang="en" i="1" dirty="0">
              <a:solidFill>
                <a:schemeClr val="tx1"/>
              </a:solidFill>
              <a:latin typeface="Droid Serif"/>
              <a:ea typeface="Droid Serif"/>
              <a:cs typeface="Droid Serif"/>
              <a:sym typeface="Droid Serif"/>
            </a:endParaRPr>
          </a:p>
        </p:txBody>
      </p:sp>
      <p:sp>
        <p:nvSpPr>
          <p:cNvPr id="3" name="Rectangle 2"/>
          <p:cNvSpPr/>
          <p:nvPr/>
        </p:nvSpPr>
        <p:spPr>
          <a:xfrm>
            <a:off x="381000" y="3363267"/>
            <a:ext cx="2260555"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B. </a:t>
            </a:r>
            <a:r>
              <a:rPr lang="en" sz="2400" b="1" i="1" dirty="0">
                <a:latin typeface="Droid Serif"/>
                <a:ea typeface="Droid Serif"/>
                <a:cs typeface="Droid Serif"/>
                <a:sym typeface="Droid Serif"/>
              </a:rPr>
              <a:t>bubblesort</a:t>
            </a:r>
            <a:endParaRPr lang="en" sz="2400" b="1" dirty="0">
              <a:latin typeface="Droid Serif"/>
              <a:ea typeface="Droid Serif"/>
              <a:cs typeface="Droid Serif"/>
              <a:sym typeface="Droid Serif"/>
            </a:endParaRPr>
          </a:p>
        </p:txBody>
      </p:sp>
      <p:sp>
        <p:nvSpPr>
          <p:cNvPr id="5" name="Rectangle 4"/>
          <p:cNvSpPr/>
          <p:nvPr/>
        </p:nvSpPr>
        <p:spPr>
          <a:xfrm>
            <a:off x="368300" y="5113635"/>
            <a:ext cx="2165978"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C. </a:t>
            </a:r>
            <a:r>
              <a:rPr lang="en" sz="2400" b="1" i="1" dirty="0">
                <a:latin typeface="Droid Serif"/>
                <a:ea typeface="Droid Serif"/>
                <a:cs typeface="Droid Serif"/>
                <a:sym typeface="Droid Serif"/>
              </a:rPr>
              <a:t>mergesort</a:t>
            </a:r>
          </a:p>
        </p:txBody>
      </p:sp>
      <p:sp>
        <p:nvSpPr>
          <p:cNvPr id="14" name="Rectangle 13"/>
          <p:cNvSpPr/>
          <p:nvPr/>
        </p:nvSpPr>
        <p:spPr>
          <a:xfrm>
            <a:off x="381000" y="1671935"/>
            <a:ext cx="1830950" cy="461665"/>
          </a:xfrm>
          <a:prstGeom prst="rect">
            <a:avLst/>
          </a:prstGeom>
          <a:solidFill>
            <a:srgbClr val="FFCC99"/>
          </a:solidFill>
        </p:spPr>
        <p:txBody>
          <a:bodyPr wrap="none">
            <a:spAutoFit/>
          </a:bodyPr>
          <a:lstStyle/>
          <a:p>
            <a:pPr lvl="0"/>
            <a:r>
              <a:rPr lang="en" sz="2400" dirty="0" smtClean="0">
                <a:latin typeface="Droid Serif"/>
                <a:ea typeface="Droid Serif"/>
                <a:cs typeface="Droid Serif"/>
                <a:sym typeface="Droid Serif"/>
              </a:rPr>
              <a:t>A. </a:t>
            </a:r>
            <a:r>
              <a:rPr lang="en" sz="2400" b="1" i="1" dirty="0" smtClean="0">
                <a:latin typeface="Droid Serif"/>
                <a:ea typeface="Droid Serif"/>
                <a:cs typeface="Droid Serif"/>
                <a:sym typeface="Droid Serif"/>
              </a:rPr>
              <a:t>minsort</a:t>
            </a:r>
            <a:endParaRPr lang="en" sz="2400" b="1" dirty="0">
              <a:latin typeface="Droid Serif"/>
              <a:ea typeface="Droid Serif"/>
              <a:cs typeface="Droid Serif"/>
              <a:sym typeface="Droid Serif"/>
            </a:endParaRPr>
          </a:p>
        </p:txBody>
      </p:sp>
      <p:sp>
        <p:nvSpPr>
          <p:cNvPr id="15" name="Shape 1474"/>
          <p:cNvSpPr txBox="1">
            <a:spLocks/>
          </p:cNvSpPr>
          <p:nvPr/>
        </p:nvSpPr>
        <p:spPr>
          <a:xfrm>
            <a:off x="7086600" y="2937532"/>
            <a:ext cx="1752600" cy="1313133"/>
          </a:xfrm>
          <a:prstGeom prst="rect">
            <a:avLst/>
          </a:prstGeom>
          <a:solidFill>
            <a:srgbClr val="CCECFF"/>
          </a:solid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2000" b="0" dirty="0" smtClean="0">
                <a:latin typeface="Droid Serif"/>
                <a:ea typeface="Droid Serif"/>
                <a:cs typeface="Droid Serif"/>
                <a:sym typeface="Droid Serif"/>
              </a:rPr>
              <a:t>how does each </a:t>
            </a:r>
            <a:r>
              <a:rPr lang="en" sz="2000" b="0" dirty="0" smtClean="0">
                <a:latin typeface="Droid Serif"/>
                <a:ea typeface="Droid Serif"/>
                <a:cs typeface="Droid Serif"/>
                <a:sym typeface="Droid Serif"/>
              </a:rPr>
              <a:t>one </a:t>
            </a:r>
            <a:r>
              <a:rPr lang="en" sz="2000" b="0" dirty="0" smtClean="0">
                <a:latin typeface="Droid Serif"/>
                <a:ea typeface="Droid Serif"/>
                <a:cs typeface="Droid Serif"/>
                <a:sym typeface="Droid Serif"/>
              </a:rPr>
              <a:t>work?</a:t>
            </a:r>
            <a:endParaRPr lang="en" sz="2000" b="0" dirty="0">
              <a:latin typeface="Droid Serif"/>
              <a:ea typeface="Droid Serif"/>
              <a:cs typeface="Droid Serif"/>
              <a:sym typeface="Droid Serif"/>
            </a:endParaRPr>
          </a:p>
        </p:txBody>
      </p:sp>
    </p:spTree>
    <p:extLst>
      <p:ext uri="{BB962C8B-B14F-4D97-AF65-F5344CB8AC3E}">
        <p14:creationId xmlns:p14="http://schemas.microsoft.com/office/powerpoint/2010/main" val="717855990"/>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ctrTitle"/>
          </p:nvPr>
        </p:nvSpPr>
        <p:spPr>
          <a:xfrm>
            <a:off x="685800" y="503548"/>
            <a:ext cx="7772400" cy="809099"/>
          </a:xfrm>
          <a:prstGeom prst="rect">
            <a:avLst/>
          </a:prstGeom>
        </p:spPr>
        <p:txBody>
          <a:bodyPr lIns="91425" tIns="91425" rIns="91425" bIns="91425" anchor="b" anchorCtr="0">
            <a:noAutofit/>
          </a:bodyPr>
          <a:lstStyle/>
          <a:p>
            <a:pPr>
              <a:spcBef>
                <a:spcPts val="0"/>
              </a:spcBef>
              <a:buNone/>
            </a:pPr>
            <a:r>
              <a:rPr lang="en" dirty="0" smtClean="0">
                <a:latin typeface="Droid Serif"/>
                <a:ea typeface="Droid Serif"/>
                <a:cs typeface="Droid Serif"/>
                <a:sym typeface="Droid Serif"/>
              </a:rPr>
              <a:t>Sorting in dance…</a:t>
            </a:r>
            <a:endParaRPr lang="en" dirty="0">
              <a:latin typeface="Droid Serif"/>
              <a:ea typeface="Droid Serif"/>
              <a:cs typeface="Droid Serif"/>
              <a:sym typeface="Droid Serif"/>
            </a:endParaRPr>
          </a:p>
        </p:txBody>
      </p:sp>
      <p:sp>
        <p:nvSpPr>
          <p:cNvPr id="1582" name="Shape 1582"/>
          <p:cNvSpPr txBox="1">
            <a:spLocks noGrp="1"/>
          </p:cNvSpPr>
          <p:nvPr>
            <p:ph type="subTitle" idx="1"/>
          </p:nvPr>
        </p:nvSpPr>
        <p:spPr>
          <a:xfrm>
            <a:off x="685800" y="5903126"/>
            <a:ext cx="7772400" cy="559799"/>
          </a:xfrm>
          <a:prstGeom prst="rect">
            <a:avLst/>
          </a:prstGeom>
        </p:spPr>
        <p:txBody>
          <a:bodyPr lIns="91425" tIns="91425" rIns="91425" bIns="91425" anchor="t" anchorCtr="0">
            <a:noAutofit/>
          </a:bodyPr>
          <a:lstStyle/>
          <a:p>
            <a:pPr lvl="0" rtl="0">
              <a:spcBef>
                <a:spcPts val="0"/>
              </a:spcBef>
              <a:buNone/>
            </a:pPr>
            <a:r>
              <a:rPr lang="en" sz="1200"/>
              <a:t>look this up to see the many options...</a:t>
            </a:r>
          </a:p>
          <a:p>
            <a:pPr>
              <a:spcBef>
                <a:spcPts val="0"/>
              </a:spcBef>
              <a:buNone/>
            </a:pPr>
            <a:r>
              <a:rPr lang="en" sz="1100" u="sng">
                <a:solidFill>
                  <a:schemeClr val="hlink"/>
                </a:solidFill>
                <a:hlinkClick r:id="rId3"/>
              </a:rPr>
              <a:t>http://www.youtube.com/watch?v=XaqR3G_NVoo</a:t>
            </a:r>
          </a:p>
        </p:txBody>
      </p:sp>
      <p:pic>
        <p:nvPicPr>
          <p:cNvPr id="1583" name="Shape 1583"/>
          <p:cNvPicPr preferRelativeResize="0"/>
          <p:nvPr/>
        </p:nvPicPr>
        <p:blipFill>
          <a:blip r:embed="rId4"/>
          <a:stretch>
            <a:fillRect/>
          </a:stretch>
        </p:blipFill>
        <p:spPr>
          <a:xfrm>
            <a:off x="1428750" y="1700212"/>
            <a:ext cx="6286500" cy="3914775"/>
          </a:xfrm>
          <a:prstGeom prst="rect">
            <a:avLst/>
          </a:prstGeom>
          <a:noFill/>
          <a:ln>
            <a:noFill/>
          </a:ln>
        </p:spPr>
      </p:pic>
    </p:spTree>
    <p:extLst>
      <p:ext uri="{BB962C8B-B14F-4D97-AF65-F5344CB8AC3E}">
        <p14:creationId xmlns:p14="http://schemas.microsoft.com/office/powerpoint/2010/main" val="3942152715"/>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r>
              <a:rPr lang="en" dirty="0">
                <a:solidFill>
                  <a:schemeClr val="tx1"/>
                </a:solidFill>
                <a:latin typeface="Droid Serif"/>
                <a:ea typeface="Droid Serif"/>
                <a:cs typeface="Droid Serif"/>
                <a:sym typeface="Droid Serif"/>
              </a:rPr>
              <a:t>Step </a:t>
            </a:r>
            <a:r>
              <a:rPr lang="en" dirty="0" smtClean="0">
                <a:solidFill>
                  <a:schemeClr val="tx1"/>
                </a:solidFill>
                <a:latin typeface="Droid Serif"/>
                <a:ea typeface="Droid Serif"/>
                <a:cs typeface="Droid Serif"/>
                <a:sym typeface="Droid Serif"/>
              </a:rPr>
              <a:t>2:  </a:t>
            </a:r>
            <a:r>
              <a:rPr lang="en" i="1" dirty="0">
                <a:solidFill>
                  <a:schemeClr val="tx1"/>
                </a:solidFill>
                <a:latin typeface="Droid Serif"/>
                <a:ea typeface="Droid Serif"/>
                <a:cs typeface="Droid Serif"/>
                <a:sym typeface="Droid Serif"/>
              </a:rPr>
              <a:t>Sorting </a:t>
            </a:r>
            <a:r>
              <a:rPr lang="en" i="1" dirty="0" smtClean="0">
                <a:solidFill>
                  <a:schemeClr val="tx1"/>
                </a:solidFill>
                <a:latin typeface="Droid Serif"/>
                <a:ea typeface="Droid Serif"/>
                <a:cs typeface="Droid Serif"/>
                <a:sym typeface="Droid Serif"/>
              </a:rPr>
              <a:t>cups…</a:t>
            </a:r>
            <a:endParaRPr lang="en" dirty="0">
              <a:solidFill>
                <a:schemeClr val="tx1"/>
              </a:solidFill>
              <a:latin typeface="Droid Serif"/>
              <a:ea typeface="Droid Serif"/>
              <a:cs typeface="Droid Serif"/>
              <a:sym typeface="Droid Serif"/>
            </a:endParaRPr>
          </a:p>
        </p:txBody>
      </p:sp>
      <p:sp>
        <p:nvSpPr>
          <p:cNvPr id="10" name="Shape 1474"/>
          <p:cNvSpPr txBox="1">
            <a:spLocks/>
          </p:cNvSpPr>
          <p:nvPr/>
        </p:nvSpPr>
        <p:spPr>
          <a:xfrm>
            <a:off x="304800" y="1106402"/>
            <a:ext cx="86106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(1) Teams make 8 cups with #s on post-its + swap</a:t>
            </a:r>
            <a:endParaRPr lang="en" sz="2800" b="0" dirty="0">
              <a:latin typeface="Droid Serif"/>
              <a:ea typeface="Droid Serif"/>
              <a:cs typeface="Droid Serif"/>
              <a:sym typeface="Droid Serif"/>
            </a:endParaRPr>
          </a:p>
        </p:txBody>
      </p:sp>
      <p:sp>
        <p:nvSpPr>
          <p:cNvPr id="17" name="Shape 1474"/>
          <p:cNvSpPr txBox="1">
            <a:spLocks/>
          </p:cNvSpPr>
          <p:nvPr/>
        </p:nvSpPr>
        <p:spPr>
          <a:xfrm>
            <a:off x="304800" y="1920336"/>
            <a:ext cx="88392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(2) Run each algorithm + count comparisons</a:t>
            </a:r>
            <a:endParaRPr lang="en" sz="2800" b="0" dirty="0">
              <a:latin typeface="Droid Serif"/>
              <a:ea typeface="Droid Serif"/>
              <a:cs typeface="Droid Serif"/>
              <a:sym typeface="Droid Serif"/>
            </a:endParaRPr>
          </a:p>
        </p:txBody>
      </p:sp>
      <p:sp>
        <p:nvSpPr>
          <p:cNvPr id="3" name="Rectangle 2"/>
          <p:cNvSpPr/>
          <p:nvPr/>
        </p:nvSpPr>
        <p:spPr>
          <a:xfrm>
            <a:off x="3390900" y="2891135"/>
            <a:ext cx="2260555"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B. </a:t>
            </a:r>
            <a:r>
              <a:rPr lang="en" sz="2400" b="1" i="1" dirty="0">
                <a:latin typeface="Droid Serif"/>
                <a:ea typeface="Droid Serif"/>
                <a:cs typeface="Droid Serif"/>
                <a:sym typeface="Droid Serif"/>
              </a:rPr>
              <a:t>bubblesort</a:t>
            </a:r>
            <a:endParaRPr lang="en" sz="2400" b="1" dirty="0">
              <a:latin typeface="Droid Serif"/>
              <a:ea typeface="Droid Serif"/>
              <a:cs typeface="Droid Serif"/>
              <a:sym typeface="Droid Serif"/>
            </a:endParaRPr>
          </a:p>
        </p:txBody>
      </p:sp>
      <p:sp>
        <p:nvSpPr>
          <p:cNvPr id="5" name="Rectangle 4"/>
          <p:cNvSpPr/>
          <p:nvPr/>
        </p:nvSpPr>
        <p:spPr>
          <a:xfrm>
            <a:off x="6292222" y="2891135"/>
            <a:ext cx="2165978"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C. </a:t>
            </a:r>
            <a:r>
              <a:rPr lang="en" sz="2400" b="1" i="1" dirty="0">
                <a:latin typeface="Droid Serif"/>
                <a:ea typeface="Droid Serif"/>
                <a:cs typeface="Droid Serif"/>
                <a:sym typeface="Droid Serif"/>
              </a:rPr>
              <a:t>mergesort</a:t>
            </a:r>
          </a:p>
        </p:txBody>
      </p:sp>
      <p:sp>
        <p:nvSpPr>
          <p:cNvPr id="14" name="Rectangle 13"/>
          <p:cNvSpPr/>
          <p:nvPr/>
        </p:nvSpPr>
        <p:spPr>
          <a:xfrm>
            <a:off x="801789" y="2891135"/>
            <a:ext cx="1830950" cy="461665"/>
          </a:xfrm>
          <a:prstGeom prst="rect">
            <a:avLst/>
          </a:prstGeom>
          <a:solidFill>
            <a:srgbClr val="FFCC99"/>
          </a:solidFill>
        </p:spPr>
        <p:txBody>
          <a:bodyPr wrap="none">
            <a:spAutoFit/>
          </a:bodyPr>
          <a:lstStyle/>
          <a:p>
            <a:pPr lvl="0"/>
            <a:r>
              <a:rPr lang="en" sz="2400" dirty="0" smtClean="0">
                <a:latin typeface="Droid Serif"/>
                <a:ea typeface="Droid Serif"/>
                <a:cs typeface="Droid Serif"/>
                <a:sym typeface="Droid Serif"/>
              </a:rPr>
              <a:t>A. </a:t>
            </a:r>
            <a:r>
              <a:rPr lang="en" sz="2400" b="1" i="1" dirty="0" smtClean="0">
                <a:latin typeface="Droid Serif"/>
                <a:ea typeface="Droid Serif"/>
                <a:cs typeface="Droid Serif"/>
                <a:sym typeface="Droid Serif"/>
              </a:rPr>
              <a:t>minsort</a:t>
            </a:r>
            <a:endParaRPr lang="en" sz="2400" b="1" dirty="0">
              <a:latin typeface="Droid Serif"/>
              <a:ea typeface="Droid Serif"/>
              <a:cs typeface="Droid Serif"/>
              <a:sym typeface="Droid Serif"/>
            </a:endParaRPr>
          </a:p>
        </p:txBody>
      </p:sp>
      <p:cxnSp>
        <p:nvCxnSpPr>
          <p:cNvPr id="7" name="Straight Connector 6"/>
          <p:cNvCxnSpPr/>
          <p:nvPr/>
        </p:nvCxnSpPr>
        <p:spPr>
          <a:xfrm>
            <a:off x="708458" y="5334000"/>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93160" y="53579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cxnSp>
        <p:nvCxnSpPr>
          <p:cNvPr id="16" name="Straight Connector 15"/>
          <p:cNvCxnSpPr/>
          <p:nvPr/>
        </p:nvCxnSpPr>
        <p:spPr>
          <a:xfrm>
            <a:off x="3544989" y="5321300"/>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29691" y="53452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cxnSp>
        <p:nvCxnSpPr>
          <p:cNvPr id="19" name="Straight Connector 18"/>
          <p:cNvCxnSpPr/>
          <p:nvPr/>
        </p:nvCxnSpPr>
        <p:spPr>
          <a:xfrm>
            <a:off x="6366405" y="5310088"/>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551107" y="5334000"/>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21" name="Shape 1474"/>
          <p:cNvSpPr txBox="1">
            <a:spLocks/>
          </p:cNvSpPr>
          <p:nvPr/>
        </p:nvSpPr>
        <p:spPr>
          <a:xfrm>
            <a:off x="92807" y="6096000"/>
            <a:ext cx="8653585" cy="513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1600" b="0" dirty="0" smtClean="0">
                <a:latin typeface="Droid Serif"/>
                <a:ea typeface="Droid Serif"/>
                <a:cs typeface="Droid Serif"/>
                <a:sym typeface="Droid Serif"/>
              </a:rPr>
              <a:t>between each algorithm, mix up the cups again – or swap with a different team!</a:t>
            </a:r>
            <a:endParaRPr lang="en" sz="1600" b="0" dirty="0">
              <a:latin typeface="Droid Serif"/>
              <a:ea typeface="Droid Serif"/>
              <a:cs typeface="Droid Serif"/>
              <a:sym typeface="Droid Serif"/>
            </a:endParaRPr>
          </a:p>
        </p:txBody>
      </p:sp>
    </p:spTree>
    <p:extLst>
      <p:ext uri="{BB962C8B-B14F-4D97-AF65-F5344CB8AC3E}">
        <p14:creationId xmlns:p14="http://schemas.microsoft.com/office/powerpoint/2010/main" val="3080549797"/>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23" name="Rounded Rectangle 22"/>
          <p:cNvSpPr/>
          <p:nvPr/>
        </p:nvSpPr>
        <p:spPr>
          <a:xfrm>
            <a:off x="6009938" y="1861300"/>
            <a:ext cx="2730545" cy="417119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149555" y="1886700"/>
            <a:ext cx="2730545" cy="417119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533400" y="1886701"/>
            <a:ext cx="2438400" cy="417119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r>
              <a:rPr lang="en" dirty="0">
                <a:solidFill>
                  <a:schemeClr val="tx1"/>
                </a:solidFill>
                <a:latin typeface="Droid Serif"/>
                <a:ea typeface="Droid Serif"/>
                <a:cs typeface="Droid Serif"/>
                <a:sym typeface="Droid Serif"/>
              </a:rPr>
              <a:t>Step </a:t>
            </a:r>
            <a:r>
              <a:rPr lang="en" dirty="0" smtClean="0">
                <a:solidFill>
                  <a:schemeClr val="tx1"/>
                </a:solidFill>
                <a:latin typeface="Droid Serif"/>
                <a:ea typeface="Droid Serif"/>
                <a:cs typeface="Droid Serif"/>
                <a:sym typeface="Droid Serif"/>
              </a:rPr>
              <a:t>3:  </a:t>
            </a:r>
            <a:r>
              <a:rPr lang="en" i="1" dirty="0" smtClean="0">
                <a:solidFill>
                  <a:schemeClr val="tx1"/>
                </a:solidFill>
                <a:latin typeface="Droid Serif"/>
                <a:ea typeface="Droid Serif"/>
                <a:cs typeface="Droid Serif"/>
                <a:sym typeface="Droid Serif"/>
              </a:rPr>
              <a:t>Comparing data</a:t>
            </a:r>
            <a:endParaRPr lang="en" dirty="0">
              <a:solidFill>
                <a:schemeClr val="tx1"/>
              </a:solidFill>
              <a:latin typeface="Droid Serif"/>
              <a:ea typeface="Droid Serif"/>
              <a:cs typeface="Droid Serif"/>
              <a:sym typeface="Droid Serif"/>
            </a:endParaRPr>
          </a:p>
        </p:txBody>
      </p:sp>
      <p:sp>
        <p:nvSpPr>
          <p:cNvPr id="10" name="Shape 1474"/>
          <p:cNvSpPr txBox="1">
            <a:spLocks/>
          </p:cNvSpPr>
          <p:nvPr/>
        </p:nvSpPr>
        <p:spPr>
          <a:xfrm>
            <a:off x="304800" y="1106402"/>
            <a:ext cx="82296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(1) Get ALL of the data from all of the teams.</a:t>
            </a:r>
            <a:endParaRPr lang="en" sz="2800" b="0" dirty="0">
              <a:latin typeface="Droid Serif"/>
              <a:ea typeface="Droid Serif"/>
              <a:cs typeface="Droid Serif"/>
              <a:sym typeface="Droid Serif"/>
            </a:endParaRPr>
          </a:p>
        </p:txBody>
      </p:sp>
      <p:sp>
        <p:nvSpPr>
          <p:cNvPr id="3" name="Rectangle 2"/>
          <p:cNvSpPr/>
          <p:nvPr/>
        </p:nvSpPr>
        <p:spPr>
          <a:xfrm>
            <a:off x="3390900" y="1981200"/>
            <a:ext cx="2260555"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B. </a:t>
            </a:r>
            <a:r>
              <a:rPr lang="en" sz="2400" b="1" i="1" dirty="0">
                <a:latin typeface="Droid Serif"/>
                <a:ea typeface="Droid Serif"/>
                <a:cs typeface="Droid Serif"/>
                <a:sym typeface="Droid Serif"/>
              </a:rPr>
              <a:t>bubblesort</a:t>
            </a:r>
            <a:endParaRPr lang="en" sz="2400" b="1" dirty="0">
              <a:latin typeface="Droid Serif"/>
              <a:ea typeface="Droid Serif"/>
              <a:cs typeface="Droid Serif"/>
              <a:sym typeface="Droid Serif"/>
            </a:endParaRPr>
          </a:p>
        </p:txBody>
      </p:sp>
      <p:sp>
        <p:nvSpPr>
          <p:cNvPr id="5" name="Rectangle 4"/>
          <p:cNvSpPr/>
          <p:nvPr/>
        </p:nvSpPr>
        <p:spPr>
          <a:xfrm>
            <a:off x="6292222" y="1981200"/>
            <a:ext cx="2165978"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C. </a:t>
            </a:r>
            <a:r>
              <a:rPr lang="en" sz="2400" b="1" i="1" dirty="0">
                <a:latin typeface="Droid Serif"/>
                <a:ea typeface="Droid Serif"/>
                <a:cs typeface="Droid Serif"/>
                <a:sym typeface="Droid Serif"/>
              </a:rPr>
              <a:t>mergesort</a:t>
            </a:r>
          </a:p>
        </p:txBody>
      </p:sp>
      <p:sp>
        <p:nvSpPr>
          <p:cNvPr id="14" name="Rectangle 13"/>
          <p:cNvSpPr/>
          <p:nvPr/>
        </p:nvSpPr>
        <p:spPr>
          <a:xfrm>
            <a:off x="801789" y="1981200"/>
            <a:ext cx="1830950" cy="461665"/>
          </a:xfrm>
          <a:prstGeom prst="rect">
            <a:avLst/>
          </a:prstGeom>
          <a:solidFill>
            <a:srgbClr val="FFCC99"/>
          </a:solidFill>
        </p:spPr>
        <p:txBody>
          <a:bodyPr wrap="none">
            <a:spAutoFit/>
          </a:bodyPr>
          <a:lstStyle/>
          <a:p>
            <a:pPr lvl="0"/>
            <a:r>
              <a:rPr lang="en" sz="2400" dirty="0" smtClean="0">
                <a:latin typeface="Droid Serif"/>
                <a:ea typeface="Droid Serif"/>
                <a:cs typeface="Droid Serif"/>
                <a:sym typeface="Droid Serif"/>
              </a:rPr>
              <a:t>A. </a:t>
            </a:r>
            <a:r>
              <a:rPr lang="en" sz="2400" b="1" i="1" dirty="0" smtClean="0">
                <a:latin typeface="Droid Serif"/>
                <a:ea typeface="Droid Serif"/>
                <a:cs typeface="Droid Serif"/>
                <a:sym typeface="Droid Serif"/>
              </a:rPr>
              <a:t>minsort</a:t>
            </a:r>
            <a:endParaRPr lang="en" sz="2400" b="1" dirty="0">
              <a:latin typeface="Droid Serif"/>
              <a:ea typeface="Droid Serif"/>
              <a:cs typeface="Droid Serif"/>
              <a:sym typeface="Droid Serif"/>
            </a:endParaRPr>
          </a:p>
        </p:txBody>
      </p:sp>
      <p:sp>
        <p:nvSpPr>
          <p:cNvPr id="8" name="Rectangle 7"/>
          <p:cNvSpPr/>
          <p:nvPr/>
        </p:nvSpPr>
        <p:spPr>
          <a:xfrm>
            <a:off x="893160" y="26147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18" name="Rectangle 17"/>
          <p:cNvSpPr/>
          <p:nvPr/>
        </p:nvSpPr>
        <p:spPr>
          <a:xfrm>
            <a:off x="3729691" y="26020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20" name="Rectangle 19"/>
          <p:cNvSpPr/>
          <p:nvPr/>
        </p:nvSpPr>
        <p:spPr>
          <a:xfrm>
            <a:off x="6551107" y="2590800"/>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21" name="Shape 1474"/>
          <p:cNvSpPr txBox="1">
            <a:spLocks/>
          </p:cNvSpPr>
          <p:nvPr/>
        </p:nvSpPr>
        <p:spPr>
          <a:xfrm>
            <a:off x="185615" y="6192001"/>
            <a:ext cx="8653585" cy="513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1600" b="0" dirty="0" smtClean="0">
                <a:latin typeface="Droid Serif"/>
                <a:ea typeface="Droid Serif"/>
                <a:cs typeface="Droid Serif"/>
                <a:sym typeface="Droid Serif"/>
              </a:rPr>
              <a:t>find the average number of steps for each sorting algorithm – </a:t>
            </a:r>
            <a:r>
              <a:rPr lang="en" sz="1600" i="1" dirty="0" smtClean="0">
                <a:latin typeface="Droid Serif"/>
                <a:ea typeface="Droid Serif"/>
                <a:cs typeface="Droid Serif"/>
                <a:sym typeface="Droid Serif"/>
              </a:rPr>
              <a:t>Which is fastest?</a:t>
            </a:r>
            <a:endParaRPr lang="en" sz="1600" b="0" dirty="0">
              <a:latin typeface="Droid Serif"/>
              <a:ea typeface="Droid Serif"/>
              <a:cs typeface="Droid Serif"/>
              <a:sym typeface="Droid Serif"/>
            </a:endParaRPr>
          </a:p>
        </p:txBody>
      </p:sp>
    </p:spTree>
    <p:extLst>
      <p:ext uri="{BB962C8B-B14F-4D97-AF65-F5344CB8AC3E}">
        <p14:creationId xmlns:p14="http://schemas.microsoft.com/office/powerpoint/2010/main" val="672691307"/>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Shape 1532"/>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spTree>
    <p:extLst>
      <p:ext uri="{BB962C8B-B14F-4D97-AF65-F5344CB8AC3E}">
        <p14:creationId xmlns:p14="http://schemas.microsoft.com/office/powerpoint/2010/main" val="2444683706"/>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Shape 153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pic>
        <p:nvPicPr>
          <p:cNvPr id="1538" name="Shape 1538"/>
          <p:cNvPicPr preferRelativeResize="0"/>
          <p:nvPr/>
        </p:nvPicPr>
        <p:blipFill>
          <a:blip r:embed="rId3"/>
          <a:stretch>
            <a:fillRect/>
          </a:stretch>
        </p:blipFill>
        <p:spPr>
          <a:xfrm>
            <a:off x="457200" y="1483675"/>
            <a:ext cx="3610055" cy="4288837"/>
          </a:xfrm>
          <a:prstGeom prst="rect">
            <a:avLst/>
          </a:prstGeom>
          <a:noFill/>
          <a:ln>
            <a:noFill/>
          </a:ln>
        </p:spPr>
      </p:pic>
      <p:pic>
        <p:nvPicPr>
          <p:cNvPr id="1539" name="Shape 1539"/>
          <p:cNvPicPr preferRelativeResize="0"/>
          <p:nvPr/>
        </p:nvPicPr>
        <p:blipFill>
          <a:blip r:embed="rId4"/>
          <a:stretch>
            <a:fillRect/>
          </a:stretch>
        </p:blipFill>
        <p:spPr>
          <a:xfrm>
            <a:off x="4804284" y="1555006"/>
            <a:ext cx="3996560" cy="4146174"/>
          </a:xfrm>
          <a:prstGeom prst="rect">
            <a:avLst/>
          </a:prstGeom>
          <a:noFill/>
          <a:ln>
            <a:noFill/>
          </a:ln>
        </p:spPr>
      </p:pic>
      <p:sp>
        <p:nvSpPr>
          <p:cNvPr id="1540" name="Shape 1540"/>
          <p:cNvSpPr/>
          <p:nvPr/>
        </p:nvSpPr>
        <p:spPr>
          <a:xfrm>
            <a:off x="4168600" y="35500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1541" name="Shape 1541"/>
          <p:cNvSpPr txBox="1"/>
          <p:nvPr/>
        </p:nvSpPr>
        <p:spPr>
          <a:xfrm>
            <a:off x="618550" y="5853581"/>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10 piles of 16</a:t>
            </a:r>
          </a:p>
        </p:txBody>
      </p:sp>
      <p:sp>
        <p:nvSpPr>
          <p:cNvPr id="1542" name="Shape 1542"/>
          <p:cNvSpPr txBox="1"/>
          <p:nvPr/>
        </p:nvSpPr>
        <p:spPr>
          <a:xfrm>
            <a:off x="5179264" y="5853581"/>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5 piles of 32</a:t>
            </a:r>
          </a:p>
        </p:txBody>
      </p:sp>
    </p:spTree>
    <p:extLst>
      <p:ext uri="{BB962C8B-B14F-4D97-AF65-F5344CB8AC3E}">
        <p14:creationId xmlns:p14="http://schemas.microsoft.com/office/powerpoint/2010/main" val="1636724175"/>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Shape 154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pic>
        <p:nvPicPr>
          <p:cNvPr id="1548" name="Shape 1548"/>
          <p:cNvPicPr preferRelativeResize="0"/>
          <p:nvPr/>
        </p:nvPicPr>
        <p:blipFill>
          <a:blip r:embed="rId3"/>
          <a:stretch>
            <a:fillRect/>
          </a:stretch>
        </p:blipFill>
        <p:spPr>
          <a:xfrm>
            <a:off x="324439" y="1344037"/>
            <a:ext cx="3996560" cy="4146174"/>
          </a:xfrm>
          <a:prstGeom prst="rect">
            <a:avLst/>
          </a:prstGeom>
          <a:noFill/>
          <a:ln>
            <a:noFill/>
          </a:ln>
        </p:spPr>
      </p:pic>
      <p:sp>
        <p:nvSpPr>
          <p:cNvPr id="1549" name="Shape 1549"/>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1550" name="Shape 1550"/>
          <p:cNvSpPr txBox="1"/>
          <p:nvPr/>
        </p:nvSpPr>
        <p:spPr>
          <a:xfrm>
            <a:off x="699419" y="5642612"/>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5 piles of 32</a:t>
            </a:r>
          </a:p>
        </p:txBody>
      </p:sp>
      <p:pic>
        <p:nvPicPr>
          <p:cNvPr id="1551" name="Shape 1551"/>
          <p:cNvPicPr preferRelativeResize="0"/>
          <p:nvPr/>
        </p:nvPicPr>
        <p:blipFill>
          <a:blip r:embed="rId4"/>
          <a:stretch>
            <a:fillRect/>
          </a:stretch>
        </p:blipFill>
        <p:spPr>
          <a:xfrm>
            <a:off x="5159337" y="1553342"/>
            <a:ext cx="3748732" cy="3751315"/>
          </a:xfrm>
          <a:prstGeom prst="rect">
            <a:avLst/>
          </a:prstGeom>
          <a:noFill/>
          <a:ln>
            <a:noFill/>
          </a:ln>
        </p:spPr>
      </p:pic>
      <p:sp>
        <p:nvSpPr>
          <p:cNvPr id="1552" name="Shape 1552"/>
          <p:cNvSpPr txBox="1"/>
          <p:nvPr/>
        </p:nvSpPr>
        <p:spPr>
          <a:xfrm>
            <a:off x="5410403" y="5642612"/>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2 piles of 80</a:t>
            </a:r>
          </a:p>
        </p:txBody>
      </p:sp>
    </p:spTree>
    <p:extLst>
      <p:ext uri="{BB962C8B-B14F-4D97-AF65-F5344CB8AC3E}">
        <p14:creationId xmlns:p14="http://schemas.microsoft.com/office/powerpoint/2010/main" val="1862237760"/>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Shape 155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sp>
        <p:nvSpPr>
          <p:cNvPr id="1558" name="Shape 1558"/>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pic>
        <p:nvPicPr>
          <p:cNvPr id="1559" name="Shape 1559"/>
          <p:cNvPicPr preferRelativeResize="0"/>
          <p:nvPr/>
        </p:nvPicPr>
        <p:blipFill>
          <a:blip r:embed="rId3"/>
          <a:stretch>
            <a:fillRect/>
          </a:stretch>
        </p:blipFill>
        <p:spPr>
          <a:xfrm>
            <a:off x="381000" y="1450117"/>
            <a:ext cx="3748732" cy="3751315"/>
          </a:xfrm>
          <a:prstGeom prst="rect">
            <a:avLst/>
          </a:prstGeom>
          <a:noFill/>
          <a:ln>
            <a:noFill/>
          </a:ln>
        </p:spPr>
      </p:pic>
      <p:sp>
        <p:nvSpPr>
          <p:cNvPr id="1560" name="Shape 1560"/>
          <p:cNvSpPr txBox="1"/>
          <p:nvPr/>
        </p:nvSpPr>
        <p:spPr>
          <a:xfrm>
            <a:off x="632066" y="5310787"/>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2 piles of 80</a:t>
            </a:r>
          </a:p>
        </p:txBody>
      </p:sp>
      <p:pic>
        <p:nvPicPr>
          <p:cNvPr id="1561" name="Shape 1561"/>
          <p:cNvPicPr preferRelativeResize="0"/>
          <p:nvPr/>
        </p:nvPicPr>
        <p:blipFill>
          <a:blip r:embed="rId4"/>
          <a:stretch>
            <a:fillRect/>
          </a:stretch>
        </p:blipFill>
        <p:spPr>
          <a:xfrm>
            <a:off x="5176212" y="1557183"/>
            <a:ext cx="3809103" cy="3743633"/>
          </a:xfrm>
          <a:prstGeom prst="rect">
            <a:avLst/>
          </a:prstGeom>
          <a:noFill/>
          <a:ln>
            <a:noFill/>
          </a:ln>
        </p:spPr>
      </p:pic>
      <p:sp>
        <p:nvSpPr>
          <p:cNvPr id="1562" name="Shape 1562"/>
          <p:cNvSpPr txBox="1"/>
          <p:nvPr/>
        </p:nvSpPr>
        <p:spPr>
          <a:xfrm>
            <a:off x="5457464" y="5323062"/>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1 pile of 158</a:t>
            </a:r>
          </a:p>
        </p:txBody>
      </p:sp>
      <p:sp>
        <p:nvSpPr>
          <p:cNvPr id="1563" name="Shape 1563"/>
          <p:cNvSpPr txBox="1"/>
          <p:nvPr/>
        </p:nvSpPr>
        <p:spPr>
          <a:xfrm>
            <a:off x="7563315" y="6405725"/>
            <a:ext cx="1422000" cy="345299"/>
          </a:xfrm>
          <a:prstGeom prst="rect">
            <a:avLst/>
          </a:prstGeom>
        </p:spPr>
        <p:txBody>
          <a:bodyPr lIns="91425" tIns="91425" rIns="91425" bIns="91425" anchor="ctr" anchorCtr="0">
            <a:noAutofit/>
          </a:bodyPr>
          <a:lstStyle/>
          <a:p>
            <a:pPr algn="ctr"/>
            <a:r>
              <a:rPr lang="en" sz="1800">
                <a:latin typeface="Georgia"/>
                <a:ea typeface="Georgia"/>
                <a:cs typeface="Georgia"/>
                <a:sym typeface="Georgia"/>
              </a:rPr>
              <a:t>158?</a:t>
            </a:r>
          </a:p>
        </p:txBody>
      </p:sp>
    </p:spTree>
    <p:extLst>
      <p:ext uri="{BB962C8B-B14F-4D97-AF65-F5344CB8AC3E}">
        <p14:creationId xmlns:p14="http://schemas.microsoft.com/office/powerpoint/2010/main" val="1887280588"/>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Shape 1568"/>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solidFill>
                  <a:srgbClr val="85200C"/>
                </a:solidFill>
                <a:latin typeface="Droid Serif"/>
                <a:ea typeface="Droid Serif"/>
                <a:cs typeface="Droid Serif"/>
                <a:sym typeface="Droid Serif"/>
              </a:rPr>
              <a:t>Yes!</a:t>
            </a:r>
          </a:p>
        </p:txBody>
      </p:sp>
      <p:sp>
        <p:nvSpPr>
          <p:cNvPr id="1569" name="Shape 1569"/>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pic>
        <p:nvPicPr>
          <p:cNvPr id="1570" name="Shape 1570"/>
          <p:cNvPicPr preferRelativeResize="0"/>
          <p:nvPr/>
        </p:nvPicPr>
        <p:blipFill>
          <a:blip r:embed="rId3"/>
          <a:stretch>
            <a:fillRect/>
          </a:stretch>
        </p:blipFill>
        <p:spPr>
          <a:xfrm>
            <a:off x="381000" y="1450117"/>
            <a:ext cx="3748732" cy="3751315"/>
          </a:xfrm>
          <a:prstGeom prst="rect">
            <a:avLst/>
          </a:prstGeom>
          <a:noFill/>
          <a:ln>
            <a:noFill/>
          </a:ln>
        </p:spPr>
      </p:pic>
      <p:sp>
        <p:nvSpPr>
          <p:cNvPr id="1571" name="Shape 1571"/>
          <p:cNvSpPr txBox="1"/>
          <p:nvPr/>
        </p:nvSpPr>
        <p:spPr>
          <a:xfrm>
            <a:off x="632066" y="5310787"/>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2 piles of 80</a:t>
            </a:r>
          </a:p>
        </p:txBody>
      </p:sp>
      <p:pic>
        <p:nvPicPr>
          <p:cNvPr id="1572" name="Shape 1572"/>
          <p:cNvPicPr preferRelativeResize="0"/>
          <p:nvPr/>
        </p:nvPicPr>
        <p:blipFill>
          <a:blip r:embed="rId4"/>
          <a:stretch>
            <a:fillRect/>
          </a:stretch>
        </p:blipFill>
        <p:spPr>
          <a:xfrm>
            <a:off x="5176212" y="1557183"/>
            <a:ext cx="3809103" cy="3743633"/>
          </a:xfrm>
          <a:prstGeom prst="rect">
            <a:avLst/>
          </a:prstGeom>
          <a:noFill/>
          <a:ln>
            <a:noFill/>
          </a:ln>
        </p:spPr>
      </p:pic>
      <p:sp>
        <p:nvSpPr>
          <p:cNvPr id="1573" name="Shape 1573"/>
          <p:cNvSpPr txBox="1"/>
          <p:nvPr/>
        </p:nvSpPr>
        <p:spPr>
          <a:xfrm>
            <a:off x="5457464" y="5323062"/>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1 pile of 158</a:t>
            </a:r>
          </a:p>
        </p:txBody>
      </p:sp>
      <p:sp>
        <p:nvSpPr>
          <p:cNvPr id="1574" name="Shape 1574"/>
          <p:cNvSpPr txBox="1"/>
          <p:nvPr/>
        </p:nvSpPr>
        <p:spPr>
          <a:xfrm>
            <a:off x="7563315" y="6405725"/>
            <a:ext cx="1422000" cy="345299"/>
          </a:xfrm>
          <a:prstGeom prst="rect">
            <a:avLst/>
          </a:prstGeom>
        </p:spPr>
        <p:txBody>
          <a:bodyPr lIns="91425" tIns="91425" rIns="91425" bIns="91425" anchor="ctr" anchorCtr="0">
            <a:noAutofit/>
          </a:bodyPr>
          <a:lstStyle/>
          <a:p>
            <a:pPr algn="ctr"/>
            <a:r>
              <a:rPr lang="en" sz="1800">
                <a:latin typeface="Georgia"/>
                <a:ea typeface="Georgia"/>
                <a:cs typeface="Georgia"/>
                <a:sym typeface="Georgia"/>
              </a:rPr>
              <a:t>158?</a:t>
            </a:r>
          </a:p>
        </p:txBody>
      </p:sp>
      <p:pic>
        <p:nvPicPr>
          <p:cNvPr id="1575" name="Shape 1575"/>
          <p:cNvPicPr preferRelativeResize="0"/>
          <p:nvPr/>
        </p:nvPicPr>
        <p:blipFill>
          <a:blip r:embed="rId5"/>
          <a:stretch>
            <a:fillRect/>
          </a:stretch>
        </p:blipFill>
        <p:spPr>
          <a:xfrm>
            <a:off x="2434238" y="2869434"/>
            <a:ext cx="4616222" cy="3444977"/>
          </a:xfrm>
          <a:prstGeom prst="rect">
            <a:avLst/>
          </a:prstGeom>
          <a:noFill/>
          <a:ln>
            <a:noFill/>
          </a:ln>
        </p:spPr>
      </p:pic>
      <p:sp>
        <p:nvSpPr>
          <p:cNvPr id="1576" name="Shape 1576"/>
          <p:cNvSpPr txBox="1"/>
          <p:nvPr/>
        </p:nvSpPr>
        <p:spPr>
          <a:xfrm>
            <a:off x="2807200" y="5656937"/>
            <a:ext cx="3870299" cy="345299"/>
          </a:xfrm>
          <a:prstGeom prst="rect">
            <a:avLst/>
          </a:prstGeom>
          <a:solidFill>
            <a:srgbClr val="CFE2F3"/>
          </a:solidFill>
        </p:spPr>
        <p:txBody>
          <a:bodyPr lIns="91425" tIns="91425" rIns="91425" bIns="91425" anchor="ctr" anchorCtr="0">
            <a:noAutofit/>
          </a:bodyPr>
          <a:lstStyle/>
          <a:p>
            <a:pPr algn="ctr"/>
            <a:r>
              <a:rPr lang="en" sz="1800">
                <a:latin typeface="Georgia"/>
                <a:ea typeface="Georgia"/>
                <a:cs typeface="Georgia"/>
                <a:sym typeface="Georgia"/>
              </a:rPr>
              <a:t>Not sure who these people were....</a:t>
            </a:r>
          </a:p>
        </p:txBody>
      </p:sp>
    </p:spTree>
    <p:extLst>
      <p:ext uri="{BB962C8B-B14F-4D97-AF65-F5344CB8AC3E}">
        <p14:creationId xmlns:p14="http://schemas.microsoft.com/office/powerpoint/2010/main" val="215241856"/>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91" name="Shape 1591"/>
          <p:cNvPicPr preferRelativeResize="0"/>
          <p:nvPr/>
        </p:nvPicPr>
        <p:blipFill>
          <a:blip r:embed="rId3"/>
          <a:stretch>
            <a:fillRect/>
          </a:stretch>
        </p:blipFill>
        <p:spPr>
          <a:xfrm>
            <a:off x="7028350" y="-357150"/>
            <a:ext cx="2336849" cy="2339640"/>
          </a:xfrm>
          <a:prstGeom prst="rect">
            <a:avLst/>
          </a:prstGeom>
          <a:noFill/>
          <a:ln>
            <a:noFill/>
          </a:ln>
        </p:spPr>
      </p:pic>
      <p:sp>
        <p:nvSpPr>
          <p:cNvPr id="8" name="Shape 1474"/>
          <p:cNvSpPr txBox="1">
            <a:spLocks/>
          </p:cNvSpPr>
          <p:nvPr/>
        </p:nvSpPr>
        <p:spPr>
          <a:xfrm>
            <a:off x="304800" y="228600"/>
            <a:ext cx="62484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pPr algn="l"/>
            <a:r>
              <a:rPr lang="en" sz="4400" dirty="0" smtClean="0">
                <a:latin typeface="Droid Serif"/>
                <a:ea typeface="Droid Serif"/>
                <a:cs typeface="Droid Serif"/>
                <a:sym typeface="Droid Serif"/>
              </a:rPr>
              <a:t>Sorting out sorting?</a:t>
            </a:r>
            <a:endParaRPr lang="en" sz="4400" dirty="0">
              <a:latin typeface="Droid Serif"/>
              <a:ea typeface="Droid Serif"/>
              <a:cs typeface="Droid Serif"/>
              <a:sym typeface="Droid Serif"/>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19200"/>
            <a:ext cx="6215063" cy="487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hape 1476"/>
          <p:cNvSpPr txBox="1"/>
          <p:nvPr/>
        </p:nvSpPr>
        <p:spPr>
          <a:xfrm>
            <a:off x="1523981" y="6099547"/>
            <a:ext cx="5757899" cy="463499"/>
          </a:xfrm>
          <a:prstGeom prst="rect">
            <a:avLst/>
          </a:prstGeom>
        </p:spPr>
        <p:txBody>
          <a:bodyPr lIns="91425" tIns="91425" rIns="91425" bIns="91425" anchor="ctr" anchorCtr="0">
            <a:noAutofit/>
          </a:bodyPr>
          <a:lstStyle/>
          <a:p>
            <a:pPr lvl="0" algn="ctr" rtl="0">
              <a:spcBef>
                <a:spcPts val="0"/>
              </a:spcBef>
              <a:buNone/>
            </a:pPr>
            <a:r>
              <a:rPr lang="en" dirty="0" smtClean="0">
                <a:latin typeface="Droid Serif"/>
                <a:ea typeface="Droid Serif"/>
                <a:cs typeface="Droid Serif"/>
                <a:sym typeface="Droid Serif"/>
              </a:rPr>
              <a:t>The president fields a question at Google…</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1017733960"/>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4000" kern="1200" dirty="0" smtClean="0">
                <a:solidFill>
                  <a:srgbClr val="000000"/>
                </a:solidFill>
                <a:latin typeface="Cambria" pitchFamily="18" charset="0"/>
              </a:rPr>
              <a:t>How do I get from </a:t>
            </a:r>
            <a:r>
              <a:rPr lang="en-US" altLang="en-US" sz="4000" kern="1200" dirty="0" smtClean="0">
                <a:solidFill>
                  <a:srgbClr val="008000"/>
                </a:solidFill>
                <a:latin typeface="Cambria" pitchFamily="18" charset="0"/>
              </a:rPr>
              <a:t>A</a:t>
            </a:r>
            <a:r>
              <a:rPr lang="en-US" altLang="en-US" sz="4000" kern="1200" dirty="0" smtClean="0">
                <a:solidFill>
                  <a:srgbClr val="000000"/>
                </a:solidFill>
                <a:latin typeface="Cambria" pitchFamily="18" charset="0"/>
              </a:rPr>
              <a:t> to </a:t>
            </a:r>
            <a:r>
              <a:rPr lang="en-US" altLang="en-US" sz="4000" kern="1200" dirty="0" smtClean="0">
                <a:solidFill>
                  <a:srgbClr val="C00000"/>
                </a:solidFill>
                <a:latin typeface="Cambria" pitchFamily="18" charset="0"/>
              </a:rPr>
              <a:t>B</a:t>
            </a:r>
            <a:r>
              <a:rPr lang="en-US" altLang="en-US" sz="4000" kern="1200" dirty="0" smtClean="0">
                <a:solidFill>
                  <a:srgbClr val="000000"/>
                </a:solidFill>
                <a:latin typeface="Cambria" pitchFamily="18" charset="0"/>
              </a:rPr>
              <a:t>?</a:t>
            </a:r>
            <a:endParaRPr lang="en-US" altLang="en-US" sz="4000" kern="1200" dirty="0">
              <a:solidFill>
                <a:srgbClr val="000000"/>
              </a:solidFill>
              <a:latin typeface="Cambria" pitchFamily="18" charset="0"/>
            </a:endParaRPr>
          </a:p>
        </p:txBody>
      </p:sp>
      <p:pic>
        <p:nvPicPr>
          <p:cNvPr id="2" name="Picture 1">
            <a:hlinkClick r:id="rId3" action="ppaction://program"/>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333499"/>
            <a:ext cx="4876800" cy="505809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643773"/>
            <a:ext cx="2159000" cy="2747819"/>
          </a:xfrm>
          <a:prstGeom prst="rect">
            <a:avLst/>
          </a:prstGeom>
        </p:spPr>
      </p:pic>
      <p:sp>
        <p:nvSpPr>
          <p:cNvPr id="4" name="TextBox 3"/>
          <p:cNvSpPr txBox="1"/>
          <p:nvPr/>
        </p:nvSpPr>
        <p:spPr>
          <a:xfrm>
            <a:off x="6985000" y="3273623"/>
            <a:ext cx="990600" cy="307777"/>
          </a:xfrm>
          <a:prstGeom prst="rect">
            <a:avLst/>
          </a:prstGeom>
          <a:noFill/>
        </p:spPr>
        <p:txBody>
          <a:bodyPr wrap="square" rtlCol="0">
            <a:spAutoFit/>
          </a:bodyPr>
          <a:lstStyle/>
          <a:p>
            <a:pPr algn="ctr"/>
            <a:r>
              <a:rPr lang="en-US" b="1" dirty="0" smtClean="0">
                <a:latin typeface="Cambria" panose="02040503050406030204" pitchFamily="18" charset="0"/>
              </a:rPr>
              <a:t>our robot</a:t>
            </a:r>
            <a:endParaRPr lang="en-US" b="1" dirty="0">
              <a:latin typeface="Cambria" panose="02040503050406030204" pitchFamily="18" charset="0"/>
            </a:endParaRPr>
          </a:p>
        </p:txBody>
      </p:sp>
      <p:sp>
        <p:nvSpPr>
          <p:cNvPr id="15" name="TextBox 14"/>
          <p:cNvSpPr txBox="1"/>
          <p:nvPr/>
        </p:nvSpPr>
        <p:spPr>
          <a:xfrm>
            <a:off x="1066800" y="1828800"/>
            <a:ext cx="990600" cy="307777"/>
          </a:xfrm>
          <a:prstGeom prst="rect">
            <a:avLst/>
          </a:prstGeom>
          <a:noFill/>
        </p:spPr>
        <p:txBody>
          <a:bodyPr wrap="square" rtlCol="0">
            <a:spAutoFit/>
          </a:bodyPr>
          <a:lstStyle/>
          <a:p>
            <a:pPr algn="ctr"/>
            <a:r>
              <a:rPr lang="en-US" b="1" dirty="0" smtClean="0">
                <a:solidFill>
                  <a:schemeClr val="bg1"/>
                </a:solidFill>
                <a:latin typeface="Cambria" panose="02040503050406030204" pitchFamily="18" charset="0"/>
              </a:rPr>
              <a:t>our map</a:t>
            </a:r>
            <a:endParaRPr lang="en-US" b="1" dirty="0">
              <a:solidFill>
                <a:schemeClr val="bg1"/>
              </a:solidFill>
              <a:latin typeface="Cambria" panose="02040503050406030204" pitchFamily="18" charset="0"/>
            </a:endParaRPr>
          </a:p>
        </p:txBody>
      </p:sp>
      <p:sp>
        <p:nvSpPr>
          <p:cNvPr id="5" name="Right Arrow 4"/>
          <p:cNvSpPr/>
          <p:nvPr/>
        </p:nvSpPr>
        <p:spPr bwMode="auto">
          <a:xfrm>
            <a:off x="1562100" y="3643773"/>
            <a:ext cx="647700" cy="47102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7" name="Right Arrow 16"/>
          <p:cNvSpPr/>
          <p:nvPr/>
        </p:nvSpPr>
        <p:spPr bwMode="auto">
          <a:xfrm rot="5400000">
            <a:off x="2876549" y="5422337"/>
            <a:ext cx="647700" cy="471027"/>
          </a:xfrm>
          <a:prstGeom prst="rightArrow">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95311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a:latin typeface="Droid Serif"/>
                <a:ea typeface="Droid Serif"/>
                <a:cs typeface="Droid Serif"/>
                <a:sym typeface="Droid Serif"/>
              </a:rPr>
              <a:t>Lego Sorting</a:t>
            </a:r>
          </a:p>
        </p:txBody>
      </p:sp>
      <p:sp>
        <p:nvSpPr>
          <p:cNvPr id="1475" name="Shape 1475">
            <a:hlinkClick r:id="rId3"/>
          </p:cNvPr>
          <p:cNvSpPr/>
          <p:nvPr/>
        </p:nvSpPr>
        <p:spPr>
          <a:xfrm>
            <a:off x="1887775" y="1347800"/>
            <a:ext cx="5707616" cy="4282543"/>
          </a:xfrm>
          <a:prstGeom prst="rect">
            <a:avLst/>
          </a:prstGeom>
          <a:blipFill>
            <a:blip r:embed="rId4"/>
            <a:stretch>
              <a:fillRect/>
            </a:stretch>
          </a:blipFill>
          <a:ln>
            <a:noFill/>
          </a:ln>
        </p:spPr>
      </p:sp>
      <p:sp>
        <p:nvSpPr>
          <p:cNvPr id="1476" name="Shape 1476"/>
          <p:cNvSpPr txBox="1"/>
          <p:nvPr/>
        </p:nvSpPr>
        <p:spPr>
          <a:xfrm>
            <a:off x="1752050" y="5815800"/>
            <a:ext cx="5757899" cy="463499"/>
          </a:xfrm>
          <a:prstGeom prst="rect">
            <a:avLst/>
          </a:prstGeom>
        </p:spPr>
        <p:txBody>
          <a:bodyPr lIns="91425" tIns="91425" rIns="91425" bIns="91425" anchor="ctr" anchorCtr="0">
            <a:noAutofit/>
          </a:bodyPr>
          <a:lstStyle/>
          <a:p>
            <a:pPr lvl="0" algn="ctr" rtl="0">
              <a:spcBef>
                <a:spcPts val="0"/>
              </a:spcBef>
              <a:buNone/>
            </a:pPr>
            <a:r>
              <a:rPr lang="en" dirty="0">
                <a:latin typeface="Droid Serif"/>
                <a:ea typeface="Droid Serif"/>
                <a:cs typeface="Droid Serif"/>
                <a:sym typeface="Droid Serif"/>
              </a:rPr>
              <a:t>http://www.youtube.com/watch?v=MtcrEhrt_K0</a:t>
            </a:r>
          </a:p>
        </p:txBody>
      </p:sp>
      <p:sp>
        <p:nvSpPr>
          <p:cNvPr id="1477" name="Shape 1477"/>
          <p:cNvSpPr txBox="1"/>
          <p:nvPr/>
        </p:nvSpPr>
        <p:spPr>
          <a:xfrm>
            <a:off x="1499550" y="6279300"/>
            <a:ext cx="6408599" cy="463499"/>
          </a:xfrm>
          <a:prstGeom prst="rect">
            <a:avLst/>
          </a:prstGeom>
        </p:spPr>
        <p:txBody>
          <a:bodyPr lIns="91425" tIns="91425" rIns="91425" bIns="91425" anchor="ctr" anchorCtr="0">
            <a:noAutofit/>
          </a:bodyPr>
          <a:lstStyle/>
          <a:p>
            <a:pPr lvl="0" algn="ctr" rtl="0">
              <a:spcBef>
                <a:spcPts val="0"/>
              </a:spcBef>
              <a:buNone/>
            </a:pPr>
            <a:r>
              <a:rPr lang="en" b="1" i="1" dirty="0">
                <a:solidFill>
                  <a:srgbClr val="0000FF"/>
                </a:solidFill>
                <a:latin typeface="Droid Serif"/>
                <a:ea typeface="Droid Serif"/>
                <a:cs typeface="Droid Serif"/>
                <a:sym typeface="Droid Serif"/>
              </a:rPr>
              <a:t>Watch this sorting algorithm... </a:t>
            </a:r>
            <a:r>
              <a:rPr lang="en" b="1" i="1" dirty="0" smtClean="0">
                <a:solidFill>
                  <a:srgbClr val="0000FF"/>
                </a:solidFill>
                <a:latin typeface="Droid Serif"/>
                <a:ea typeface="Droid Serif"/>
                <a:cs typeface="Droid Serif"/>
                <a:sym typeface="Droid Serif"/>
              </a:rPr>
              <a:t>which one is it?</a:t>
            </a:r>
            <a:endParaRPr lang="en" b="1" i="1" dirty="0">
              <a:solidFill>
                <a:srgbClr val="0000FF"/>
              </a:solidFill>
              <a:latin typeface="Droid Serif"/>
              <a:ea typeface="Droid Serif"/>
              <a:cs typeface="Droid Serif"/>
              <a:sym typeface="Droid Serif"/>
            </a:endParaRPr>
          </a:p>
        </p:txBody>
      </p:sp>
      <p:sp>
        <p:nvSpPr>
          <p:cNvPr id="1478" name="Shape 1478"/>
          <p:cNvSpPr txBox="1"/>
          <p:nvPr/>
        </p:nvSpPr>
        <p:spPr>
          <a:xfrm>
            <a:off x="7908151" y="5932491"/>
            <a:ext cx="1007250" cy="714649"/>
          </a:xfrm>
          <a:prstGeom prst="rect">
            <a:avLst/>
          </a:prstGeom>
          <a:noFill/>
        </p:spPr>
        <p:txBody>
          <a:bodyPr lIns="91425" tIns="91425" rIns="91425" bIns="91425" anchor="t" anchorCtr="0">
            <a:noAutofit/>
          </a:bodyPr>
          <a:lstStyle/>
          <a:p>
            <a:pPr algn="ctr">
              <a:spcBef>
                <a:spcPts val="0"/>
              </a:spcBef>
              <a:buNone/>
            </a:pPr>
            <a:r>
              <a:rPr lang="en" sz="1050" dirty="0" smtClean="0">
                <a:latin typeface="Droid Serif"/>
                <a:ea typeface="Droid Serif"/>
                <a:cs typeface="Droid Serif"/>
                <a:sym typeface="Droid Serif"/>
              </a:rPr>
              <a:t>Same approach in </a:t>
            </a:r>
            <a:r>
              <a:rPr lang="en" sz="1050" u="sng" dirty="0" smtClean="0">
                <a:solidFill>
                  <a:schemeClr val="hlink"/>
                </a:solidFill>
                <a:latin typeface="Droid Serif"/>
                <a:ea typeface="Droid Serif"/>
                <a:cs typeface="Droid Serif"/>
                <a:sym typeface="Droid Serif"/>
                <a:hlinkClick r:id="rId5"/>
              </a:rPr>
              <a:t>Scratch</a:t>
            </a:r>
            <a:endParaRPr lang="en" sz="1050" u="sng" dirty="0">
              <a:solidFill>
                <a:schemeClr val="hlink"/>
              </a:solidFill>
              <a:latin typeface="Droid Serif"/>
              <a:ea typeface="Droid Serif"/>
              <a:cs typeface="Droid Serif"/>
              <a:sym typeface="Droid Serif"/>
              <a:hlinkClick r:id="rId5"/>
            </a:endParaRPr>
          </a:p>
        </p:txBody>
      </p:sp>
    </p:spTree>
    <p:extLst>
      <p:ext uri="{BB962C8B-B14F-4D97-AF65-F5344CB8AC3E}">
        <p14:creationId xmlns:p14="http://schemas.microsoft.com/office/powerpoint/2010/main" val="307377790"/>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rmAutofit/>
          </a:bodyPr>
          <a:lstStyle/>
          <a:p>
            <a:r>
              <a:rPr lang="en-US" sz="7200" dirty="0" smtClean="0"/>
              <a:t>Cup Algorithms</a:t>
            </a:r>
            <a:endParaRPr lang="en-US" sz="7200" dirty="0"/>
          </a:p>
        </p:txBody>
      </p:sp>
      <p:sp>
        <p:nvSpPr>
          <p:cNvPr id="3" name="Subtitle 2"/>
          <p:cNvSpPr>
            <a:spLocks noGrp="1"/>
          </p:cNvSpPr>
          <p:nvPr>
            <p:ph type="subTitle" idx="1"/>
          </p:nvPr>
        </p:nvSpPr>
        <p:spPr/>
        <p:txBody>
          <a:bodyPr/>
          <a:lstStyle/>
          <a:p>
            <a:r>
              <a:rPr lang="en-US" dirty="0" smtClean="0"/>
              <a:t>An Introduction to Coding, Functions, and Parameters </a:t>
            </a:r>
            <a:endParaRPr lang="en-US" dirty="0"/>
          </a:p>
        </p:txBody>
      </p:sp>
      <p:sp>
        <p:nvSpPr>
          <p:cNvPr id="4" name="Title 1"/>
          <p:cNvSpPr txBox="1">
            <a:spLocks/>
          </p:cNvSpPr>
          <p:nvPr/>
        </p:nvSpPr>
        <p:spPr>
          <a:xfrm rot="21030788">
            <a:off x="3491399" y="5062213"/>
            <a:ext cx="5385851" cy="1153173"/>
          </a:xfrm>
          <a:prstGeom prst="rect">
            <a:avLst/>
          </a:prstGeom>
          <a:solidFill>
            <a:srgbClr val="CCECFF"/>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smtClean="0">
                <a:solidFill>
                  <a:prstClr val="black"/>
                </a:solidFill>
              </a:rPr>
              <a:t>overview, activities and answers</a:t>
            </a:r>
            <a:endParaRPr lang="en-US" sz="4200" dirty="0">
              <a:solidFill>
                <a:prstClr val="black"/>
              </a:solidFill>
            </a:endParaRPr>
          </a:p>
        </p:txBody>
      </p:sp>
    </p:spTree>
    <p:extLst>
      <p:ext uri="{BB962C8B-B14F-4D97-AF65-F5344CB8AC3E}">
        <p14:creationId xmlns:p14="http://schemas.microsoft.com/office/powerpoint/2010/main" val="27948156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Algorithms + Robots are cool</a:t>
            </a:r>
          </a:p>
          <a:p>
            <a:r>
              <a:rPr lang="en-US" dirty="0" smtClean="0"/>
              <a:t>Robots need instructions = algorithms!</a:t>
            </a:r>
          </a:p>
          <a:p>
            <a:r>
              <a:rPr lang="en-US" dirty="0" smtClean="0"/>
              <a:t>Robots need </a:t>
            </a:r>
            <a:r>
              <a:rPr lang="en-US" b="1" i="1" dirty="0" smtClean="0"/>
              <a:t>very clear instructions </a:t>
            </a:r>
            <a:r>
              <a:rPr lang="en-US" dirty="0" smtClean="0"/>
              <a:t>in a language they can understand</a:t>
            </a:r>
          </a:p>
          <a:p>
            <a:r>
              <a:rPr lang="en-US" dirty="0" smtClean="0"/>
              <a:t>Let’s create a language for a cup-tower building robot.</a:t>
            </a:r>
          </a:p>
          <a:p>
            <a:r>
              <a:rPr lang="en-US" dirty="0" smtClean="0"/>
              <a:t>We can then express tower algorithms in our language!</a:t>
            </a:r>
            <a:endParaRPr lang="en-US" dirty="0"/>
          </a:p>
        </p:txBody>
      </p:sp>
    </p:spTree>
    <p:extLst>
      <p:ext uri="{BB962C8B-B14F-4D97-AF65-F5344CB8AC3E}">
        <p14:creationId xmlns:p14="http://schemas.microsoft.com/office/powerpoint/2010/main" val="8077496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language (code)</a:t>
            </a:r>
            <a:endParaRPr lang="en-US" dirty="0"/>
          </a:p>
        </p:txBody>
      </p:sp>
      <p:sp>
        <p:nvSpPr>
          <p:cNvPr id="3" name="Content Placeholder 2"/>
          <p:cNvSpPr>
            <a:spLocks noGrp="1"/>
          </p:cNvSpPr>
          <p:nvPr>
            <p:ph idx="1"/>
          </p:nvPr>
        </p:nvSpPr>
        <p:spPr>
          <a:xfrm>
            <a:off x="942223" y="1600200"/>
            <a:ext cx="7744577" cy="4525963"/>
          </a:xfrm>
        </p:spPr>
        <p:txBody>
          <a:bodyPr>
            <a:normAutofit/>
          </a:bodyPr>
          <a:lstStyle/>
          <a:p>
            <a:pPr marL="0" indent="0">
              <a:buNone/>
            </a:pPr>
            <a:r>
              <a:rPr lang="en-US" sz="4000" dirty="0" smtClean="0"/>
              <a:t>= Pick up cup </a:t>
            </a:r>
            <a:endParaRPr lang="en-US" sz="4000" dirty="0"/>
          </a:p>
          <a:p>
            <a:pPr marL="0" indent="0">
              <a:buNone/>
            </a:pPr>
            <a:r>
              <a:rPr lang="en-US" sz="4000" dirty="0" smtClean="0"/>
              <a:t>= Set cup down</a:t>
            </a:r>
          </a:p>
          <a:p>
            <a:pPr marL="0" indent="0">
              <a:buNone/>
            </a:pPr>
            <a:r>
              <a:rPr lang="en-US" sz="4000" dirty="0" smtClean="0"/>
              <a:t>= Move ½ cup width forward</a:t>
            </a:r>
          </a:p>
          <a:p>
            <a:pPr marL="0" indent="0">
              <a:buNone/>
            </a:pPr>
            <a:r>
              <a:rPr lang="en-US" sz="4000" dirty="0" smtClean="0"/>
              <a:t>= Move ½ cup width backward</a:t>
            </a:r>
          </a:p>
          <a:p>
            <a:pPr marL="0" indent="0">
              <a:buNone/>
            </a:pPr>
            <a:r>
              <a:rPr lang="en-US" sz="4000" dirty="0" smtClean="0"/>
              <a:t>= Flip cup over</a:t>
            </a:r>
            <a:endParaRPr lang="en-US" sz="4000" dirty="0"/>
          </a:p>
        </p:txBody>
      </p:sp>
      <p:sp>
        <p:nvSpPr>
          <p:cNvPr id="4" name="Up Arrow 3"/>
          <p:cNvSpPr/>
          <p:nvPr/>
        </p:nvSpPr>
        <p:spPr>
          <a:xfrm>
            <a:off x="246613" y="1695781"/>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 name="Up Arrow 4"/>
          <p:cNvSpPr/>
          <p:nvPr/>
        </p:nvSpPr>
        <p:spPr>
          <a:xfrm rot="10800000">
            <a:off x="258556" y="251940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Up Arrow 5"/>
          <p:cNvSpPr/>
          <p:nvPr/>
        </p:nvSpPr>
        <p:spPr>
          <a:xfrm rot="5400000">
            <a:off x="277076" y="32043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Up Arrow 6"/>
          <p:cNvSpPr/>
          <p:nvPr/>
        </p:nvSpPr>
        <p:spPr>
          <a:xfrm rot="16200000">
            <a:off x="237823"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Circular Arrow 7"/>
          <p:cNvSpPr/>
          <p:nvPr/>
        </p:nvSpPr>
        <p:spPr>
          <a:xfrm>
            <a:off x="194638" y="4806406"/>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Tree>
    <p:extLst>
      <p:ext uri="{BB962C8B-B14F-4D97-AF65-F5344CB8AC3E}">
        <p14:creationId xmlns:p14="http://schemas.microsoft.com/office/powerpoint/2010/main" val="34972618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1" y="263621"/>
            <a:ext cx="5763245" cy="1143000"/>
          </a:xfrm>
        </p:spPr>
        <p:txBody>
          <a:bodyPr/>
          <a:lstStyle/>
          <a:p>
            <a:r>
              <a:rPr lang="en-US" dirty="0" smtClean="0"/>
              <a:t>Let’s try our language!</a:t>
            </a:r>
            <a:br>
              <a:rPr lang="en-US" dirty="0" smtClean="0"/>
            </a:br>
            <a:r>
              <a:rPr lang="en-US" sz="1800" dirty="0" smtClean="0"/>
              <a:t>(Example)</a:t>
            </a:r>
            <a:endParaRPr lang="en-US" sz="1800" dirty="0"/>
          </a:p>
        </p:txBody>
      </p:sp>
      <p:sp>
        <p:nvSpPr>
          <p:cNvPr id="3" name="Content Placeholder 2"/>
          <p:cNvSpPr>
            <a:spLocks noGrp="1"/>
          </p:cNvSpPr>
          <p:nvPr>
            <p:ph idx="1"/>
          </p:nvPr>
        </p:nvSpPr>
        <p:spPr>
          <a:xfrm>
            <a:off x="353776" y="1914499"/>
            <a:ext cx="8229600" cy="4525963"/>
          </a:xfrm>
        </p:spPr>
        <p:txBody>
          <a:bodyPr/>
          <a:lstStyle/>
          <a:p>
            <a:pPr marL="0" indent="0">
              <a:buNone/>
            </a:pPr>
            <a:r>
              <a:rPr lang="en-US" dirty="0" smtClean="0"/>
              <a:t>Consider this tower, we might </a:t>
            </a:r>
          </a:p>
          <a:p>
            <a:pPr marL="0" indent="0">
              <a:buNone/>
            </a:pPr>
            <a:r>
              <a:rPr lang="en-US" dirty="0" smtClean="0"/>
              <a:t>write this as:</a:t>
            </a:r>
          </a:p>
          <a:p>
            <a:pPr marL="0" indent="0">
              <a:buNone/>
            </a:pPr>
            <a:endParaRPr lang="en-US" dirty="0"/>
          </a:p>
          <a:p>
            <a:pPr marL="0" indent="0">
              <a:buNone/>
            </a:pPr>
            <a:endParaRPr lang="en-US" dirty="0"/>
          </a:p>
        </p:txBody>
      </p:sp>
      <p:grpSp>
        <p:nvGrpSpPr>
          <p:cNvPr id="48" name="Group 47"/>
          <p:cNvGrpSpPr/>
          <p:nvPr/>
        </p:nvGrpSpPr>
        <p:grpSpPr>
          <a:xfrm>
            <a:off x="5755128" y="2696150"/>
            <a:ext cx="648375" cy="1117929"/>
            <a:chOff x="5666992" y="2563946"/>
            <a:chExt cx="648375" cy="1117929"/>
          </a:xfrm>
        </p:grpSpPr>
        <p:sp>
          <p:nvSpPr>
            <p:cNvPr id="4" name="Trapezoid 3"/>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 name="Trapezoid 4"/>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7" name="Trapezoid 6"/>
          <p:cNvSpPr/>
          <p:nvPr/>
        </p:nvSpPr>
        <p:spPr>
          <a:xfrm>
            <a:off x="6563642" y="307847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Trapezoid 7"/>
          <p:cNvSpPr/>
          <p:nvPr/>
        </p:nvSpPr>
        <p:spPr>
          <a:xfrm>
            <a:off x="7277194" y="307673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9" name="Group 38"/>
          <p:cNvGrpSpPr/>
          <p:nvPr/>
        </p:nvGrpSpPr>
        <p:grpSpPr>
          <a:xfrm>
            <a:off x="903879" y="4684264"/>
            <a:ext cx="4325477" cy="492496"/>
            <a:chOff x="487412" y="4044381"/>
            <a:chExt cx="4325477" cy="492496"/>
          </a:xfrm>
        </p:grpSpPr>
        <p:sp>
          <p:nvSpPr>
            <p:cNvPr id="12" name="Up Arrow 11"/>
            <p:cNvSpPr/>
            <p:nvPr/>
          </p:nvSpPr>
          <p:spPr>
            <a:xfrm>
              <a:off x="487412" y="4061585"/>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Up Arrow 14"/>
            <p:cNvSpPr/>
            <p:nvPr/>
          </p:nvSpPr>
          <p:spPr>
            <a:xfrm rot="5400000">
              <a:off x="1232954" y="405279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Up Arrow 15"/>
            <p:cNvSpPr/>
            <p:nvPr/>
          </p:nvSpPr>
          <p:spPr>
            <a:xfrm rot="5400000">
              <a:off x="2038623" y="405279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845998" y="406158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16200000">
              <a:off x="3585607"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16200000">
              <a:off x="4346387"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40" name="Group 39"/>
          <p:cNvGrpSpPr/>
          <p:nvPr/>
        </p:nvGrpSpPr>
        <p:grpSpPr>
          <a:xfrm>
            <a:off x="874353" y="5385022"/>
            <a:ext cx="7188446" cy="506548"/>
            <a:chOff x="487412" y="4642547"/>
            <a:chExt cx="7188446" cy="506548"/>
          </a:xfrm>
        </p:grpSpPr>
        <p:sp>
          <p:nvSpPr>
            <p:cNvPr id="13" name="Up Arrow 12"/>
            <p:cNvSpPr/>
            <p:nvPr/>
          </p:nvSpPr>
          <p:spPr>
            <a:xfrm>
              <a:off x="487412" y="4642547"/>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rot="5400000">
              <a:off x="1232954" y="463770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rot="5400000">
              <a:off x="2038623"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5400000">
              <a:off x="2803326" y="463770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3568028"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4355177" y="46738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Up Arrow 32"/>
            <p:cNvSpPr/>
            <p:nvPr/>
          </p:nvSpPr>
          <p:spPr>
            <a:xfrm rot="16200000">
              <a:off x="5145356"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Up Arrow 33"/>
            <p:cNvSpPr/>
            <p:nvPr/>
          </p:nvSpPr>
          <p:spPr>
            <a:xfrm rot="16200000">
              <a:off x="5842294"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6200000">
              <a:off x="6504523"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6200000">
              <a:off x="7209356"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cxnSp>
        <p:nvCxnSpPr>
          <p:cNvPr id="43" name="Straight Connector 42"/>
          <p:cNvCxnSpPr/>
          <p:nvPr/>
        </p:nvCxnSpPr>
        <p:spPr>
          <a:xfrm>
            <a:off x="874353" y="5245155"/>
            <a:ext cx="464915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74353" y="6039319"/>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761699" y="3969134"/>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Tree>
    <p:extLst>
      <p:ext uri="{BB962C8B-B14F-4D97-AF65-F5344CB8AC3E}">
        <p14:creationId xmlns:p14="http://schemas.microsoft.com/office/powerpoint/2010/main" val="12079983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p Arrow 11"/>
          <p:cNvSpPr/>
          <p:nvPr/>
        </p:nvSpPr>
        <p:spPr>
          <a:xfrm>
            <a:off x="944438" y="1713492"/>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Up Arrow 14"/>
          <p:cNvSpPr/>
          <p:nvPr/>
        </p:nvSpPr>
        <p:spPr>
          <a:xfrm rot="5400000">
            <a:off x="1712717" y="17047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Up Arrow 15"/>
          <p:cNvSpPr/>
          <p:nvPr/>
        </p:nvSpPr>
        <p:spPr>
          <a:xfrm rot="5400000">
            <a:off x="2489786" y="17047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3258065" y="17134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16200000">
            <a:off x="4026344" y="168749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16200000">
            <a:off x="4803413" y="168749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Up Arrow 13"/>
          <p:cNvSpPr/>
          <p:nvPr/>
        </p:nvSpPr>
        <p:spPr>
          <a:xfrm>
            <a:off x="944438" y="3169172"/>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Up Arrow 20"/>
          <p:cNvSpPr/>
          <p:nvPr/>
        </p:nvSpPr>
        <p:spPr>
          <a:xfrm rot="5400000">
            <a:off x="1708585"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Up Arrow 21"/>
          <p:cNvSpPr/>
          <p:nvPr/>
        </p:nvSpPr>
        <p:spPr>
          <a:xfrm rot="5400000">
            <a:off x="2481522"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3254459"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4018606" y="32043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Up Arrow 29"/>
          <p:cNvSpPr/>
          <p:nvPr/>
        </p:nvSpPr>
        <p:spPr>
          <a:xfrm rot="16200000">
            <a:off x="4782753" y="31955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1" name="Up Arrow 30"/>
          <p:cNvSpPr/>
          <p:nvPr/>
        </p:nvSpPr>
        <p:spPr>
          <a:xfrm rot="16200000">
            <a:off x="6328627" y="3222024"/>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Up Arrow 31"/>
          <p:cNvSpPr/>
          <p:nvPr/>
        </p:nvSpPr>
        <p:spPr>
          <a:xfrm rot="16200000">
            <a:off x="5555690"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Up Arrow 12"/>
          <p:cNvSpPr/>
          <p:nvPr/>
        </p:nvSpPr>
        <p:spPr>
          <a:xfrm>
            <a:off x="944438" y="2397046"/>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rot="5400000">
            <a:off x="1708585" y="23922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rot="5400000">
            <a:off x="2481522"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5400000">
            <a:off x="3254459" y="23922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4027396"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4791543" y="242830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Up Arrow 32"/>
          <p:cNvSpPr/>
          <p:nvPr/>
        </p:nvSpPr>
        <p:spPr>
          <a:xfrm rot="16200000">
            <a:off x="5555690"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Up Arrow 33"/>
          <p:cNvSpPr/>
          <p:nvPr/>
        </p:nvSpPr>
        <p:spPr>
          <a:xfrm rot="16200000">
            <a:off x="6328627"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6200000">
            <a:off x="7101564"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6200000">
            <a:off x="7874502"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cxnSp>
        <p:nvCxnSpPr>
          <p:cNvPr id="43" name="Straight Connector 42"/>
          <p:cNvCxnSpPr/>
          <p:nvPr/>
        </p:nvCxnSpPr>
        <p:spPr>
          <a:xfrm>
            <a:off x="914912" y="2257179"/>
            <a:ext cx="51244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914912" y="3051343"/>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85736" y="3804544"/>
            <a:ext cx="6343881"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85736" y="464656"/>
            <a:ext cx="2972193" cy="400110"/>
          </a:xfrm>
          <a:prstGeom prst="rect">
            <a:avLst/>
          </a:prstGeom>
          <a:noFill/>
        </p:spPr>
        <p:txBody>
          <a:bodyPr wrap="square" rtlCol="0">
            <a:spAutoFit/>
          </a:bodyPr>
          <a:lstStyle/>
          <a:p>
            <a:pPr defTabSz="457200"/>
            <a:r>
              <a:rPr lang="en-US" sz="2000" kern="1200" dirty="0" smtClean="0">
                <a:solidFill>
                  <a:prstClr val="black"/>
                </a:solidFill>
                <a:latin typeface="Calibri"/>
              </a:rPr>
              <a:t>1. Decode this stack: </a:t>
            </a:r>
            <a:endParaRPr lang="en-US" sz="2000" kern="1200" dirty="0">
              <a:solidFill>
                <a:prstClr val="black"/>
              </a:solidFill>
              <a:latin typeface="Calibri"/>
            </a:endParaRPr>
          </a:p>
        </p:txBody>
      </p:sp>
      <p:sp>
        <p:nvSpPr>
          <p:cNvPr id="47" name="TextBox 46"/>
          <p:cNvSpPr txBox="1"/>
          <p:nvPr/>
        </p:nvSpPr>
        <p:spPr>
          <a:xfrm>
            <a:off x="-1" y="4626074"/>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38" name="Frame 37"/>
          <p:cNvSpPr/>
          <p:nvPr/>
        </p:nvSpPr>
        <p:spPr>
          <a:xfrm>
            <a:off x="1200826" y="4010526"/>
            <a:ext cx="7034122" cy="2318221"/>
          </a:xfrm>
          <a:prstGeom prst="frame">
            <a:avLst>
              <a:gd name="adj1" fmla="val 0"/>
            </a:avLst>
          </a:prstGeom>
          <a:solidFill>
            <a:srgbClr val="000000"/>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
        <p:nvSpPr>
          <p:cNvPr id="39" name="TextBox 38"/>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39648136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try our language! </a:t>
            </a:r>
            <a:r>
              <a:rPr lang="en-US" sz="1800" dirty="0" smtClean="0"/>
              <a:t>(Build)</a:t>
            </a:r>
            <a:endParaRPr lang="en-US" sz="1800" dirty="0"/>
          </a:p>
        </p:txBody>
      </p:sp>
      <p:sp>
        <p:nvSpPr>
          <p:cNvPr id="3" name="Content Placeholder 2"/>
          <p:cNvSpPr>
            <a:spLocks noGrp="1"/>
          </p:cNvSpPr>
          <p:nvPr>
            <p:ph idx="1"/>
          </p:nvPr>
        </p:nvSpPr>
        <p:spPr/>
        <p:txBody>
          <a:bodyPr/>
          <a:lstStyle/>
          <a:p>
            <a:pPr marL="0" indent="0">
              <a:buNone/>
            </a:pPr>
            <a:r>
              <a:rPr lang="en-US" dirty="0" smtClean="0"/>
              <a:t>Try building a tower by</a:t>
            </a:r>
          </a:p>
          <a:p>
            <a:pPr marL="0" indent="0">
              <a:buNone/>
            </a:pPr>
            <a:r>
              <a:rPr lang="en-US" dirty="0" smtClean="0"/>
              <a:t>Following these instructions</a:t>
            </a:r>
          </a:p>
          <a:p>
            <a:pPr marL="0" indent="0">
              <a:buNone/>
            </a:pPr>
            <a:endParaRPr lang="en-US" dirty="0"/>
          </a:p>
          <a:p>
            <a:pPr marL="0" indent="0">
              <a:buNone/>
            </a:pPr>
            <a:endParaRPr lang="en-US" dirty="0"/>
          </a:p>
        </p:txBody>
      </p:sp>
      <p:grpSp>
        <p:nvGrpSpPr>
          <p:cNvPr id="48" name="Group 47"/>
          <p:cNvGrpSpPr/>
          <p:nvPr/>
        </p:nvGrpSpPr>
        <p:grpSpPr>
          <a:xfrm>
            <a:off x="5666992" y="2563946"/>
            <a:ext cx="648375" cy="1117929"/>
            <a:chOff x="5666992" y="2563946"/>
            <a:chExt cx="648375" cy="1117929"/>
          </a:xfrm>
        </p:grpSpPr>
        <p:sp>
          <p:nvSpPr>
            <p:cNvPr id="4" name="Trapezoid 3"/>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 name="Trapezoid 4"/>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7" name="Trapezoid 6"/>
          <p:cNvSpPr/>
          <p:nvPr/>
        </p:nvSpPr>
        <p:spPr>
          <a:xfrm>
            <a:off x="6475506" y="2946274"/>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Trapezoid 7"/>
          <p:cNvSpPr/>
          <p:nvPr/>
        </p:nvSpPr>
        <p:spPr>
          <a:xfrm>
            <a:off x="7189058" y="2944529"/>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6796408" y="2152565"/>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9" name="Group 38"/>
          <p:cNvGrpSpPr/>
          <p:nvPr/>
        </p:nvGrpSpPr>
        <p:grpSpPr>
          <a:xfrm>
            <a:off x="903879" y="4177482"/>
            <a:ext cx="4325477" cy="492496"/>
            <a:chOff x="487412" y="4044381"/>
            <a:chExt cx="4325477" cy="492496"/>
          </a:xfrm>
        </p:grpSpPr>
        <p:sp>
          <p:nvSpPr>
            <p:cNvPr id="12" name="Up Arrow 11"/>
            <p:cNvSpPr/>
            <p:nvPr/>
          </p:nvSpPr>
          <p:spPr>
            <a:xfrm>
              <a:off x="487412" y="4061585"/>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Up Arrow 14"/>
            <p:cNvSpPr/>
            <p:nvPr/>
          </p:nvSpPr>
          <p:spPr>
            <a:xfrm rot="5400000">
              <a:off x="1232954" y="405279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Up Arrow 15"/>
            <p:cNvSpPr/>
            <p:nvPr/>
          </p:nvSpPr>
          <p:spPr>
            <a:xfrm rot="5400000">
              <a:off x="2038623" y="405279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845998" y="406158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16200000">
              <a:off x="3585607"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16200000">
              <a:off x="4346387"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41" name="Group 40"/>
          <p:cNvGrpSpPr/>
          <p:nvPr/>
        </p:nvGrpSpPr>
        <p:grpSpPr>
          <a:xfrm>
            <a:off x="845177" y="5650366"/>
            <a:ext cx="5837941" cy="510494"/>
            <a:chOff x="491082" y="5270656"/>
            <a:chExt cx="5837941" cy="510494"/>
          </a:xfrm>
        </p:grpSpPr>
        <p:sp>
          <p:nvSpPr>
            <p:cNvPr id="14" name="Up Arrow 13"/>
            <p:cNvSpPr/>
            <p:nvPr/>
          </p:nvSpPr>
          <p:spPr>
            <a:xfrm>
              <a:off x="491082" y="5270656"/>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Up Arrow 20"/>
            <p:cNvSpPr/>
            <p:nvPr/>
          </p:nvSpPr>
          <p:spPr>
            <a:xfrm rot="5400000">
              <a:off x="1232954" y="529312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Up Arrow 21"/>
            <p:cNvSpPr/>
            <p:nvPr/>
          </p:nvSpPr>
          <p:spPr>
            <a:xfrm rot="5400000">
              <a:off x="2045195" y="529312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2803326" y="529312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3576818" y="53058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Up Arrow 29"/>
            <p:cNvSpPr/>
            <p:nvPr/>
          </p:nvSpPr>
          <p:spPr>
            <a:xfrm rot="16200000">
              <a:off x="4346387" y="529706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1" name="Up Arrow 30"/>
            <p:cNvSpPr/>
            <p:nvPr/>
          </p:nvSpPr>
          <p:spPr>
            <a:xfrm rot="16200000">
              <a:off x="5862521" y="531464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Up Arrow 31"/>
            <p:cNvSpPr/>
            <p:nvPr/>
          </p:nvSpPr>
          <p:spPr>
            <a:xfrm rot="16200000">
              <a:off x="5145356" y="529312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40" name="Group 39"/>
          <p:cNvGrpSpPr/>
          <p:nvPr/>
        </p:nvGrpSpPr>
        <p:grpSpPr>
          <a:xfrm>
            <a:off x="874353" y="4878240"/>
            <a:ext cx="7188446" cy="506548"/>
            <a:chOff x="487412" y="4642547"/>
            <a:chExt cx="7188446" cy="506548"/>
          </a:xfrm>
        </p:grpSpPr>
        <p:sp>
          <p:nvSpPr>
            <p:cNvPr id="13" name="Up Arrow 12"/>
            <p:cNvSpPr/>
            <p:nvPr/>
          </p:nvSpPr>
          <p:spPr>
            <a:xfrm>
              <a:off x="487412" y="4642547"/>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rot="5400000">
              <a:off x="1232954" y="463770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rot="5400000">
              <a:off x="2038623"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5400000">
              <a:off x="2803326" y="463770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3568028"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4355177" y="46738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Up Arrow 32"/>
            <p:cNvSpPr/>
            <p:nvPr/>
          </p:nvSpPr>
          <p:spPr>
            <a:xfrm rot="16200000">
              <a:off x="5145356"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Up Arrow 33"/>
            <p:cNvSpPr/>
            <p:nvPr/>
          </p:nvSpPr>
          <p:spPr>
            <a:xfrm rot="16200000">
              <a:off x="5842294"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6200000">
              <a:off x="6504523"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6200000">
              <a:off x="7209356"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cxnSp>
        <p:nvCxnSpPr>
          <p:cNvPr id="43" name="Straight Connector 42"/>
          <p:cNvCxnSpPr/>
          <p:nvPr/>
        </p:nvCxnSpPr>
        <p:spPr>
          <a:xfrm>
            <a:off x="874353" y="4738373"/>
            <a:ext cx="51244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74353" y="5532537"/>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45177" y="6285738"/>
            <a:ext cx="6343881"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673563" y="3836930"/>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sp>
        <p:nvSpPr>
          <p:cNvPr id="10" name="TextBox 9"/>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spTree>
    <p:extLst>
      <p:ext uri="{BB962C8B-B14F-4D97-AF65-F5344CB8AC3E}">
        <p14:creationId xmlns:p14="http://schemas.microsoft.com/office/powerpoint/2010/main" val="2036237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61623" y="4122983"/>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7200" y="4790999"/>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931" y="5421308"/>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0931" y="6051617"/>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itle 48"/>
          <p:cNvSpPr>
            <a:spLocks noGrp="1"/>
          </p:cNvSpPr>
          <p:nvPr>
            <p:ph type="title"/>
          </p:nvPr>
        </p:nvSpPr>
        <p:spPr>
          <a:xfrm>
            <a:off x="457200" y="515269"/>
            <a:ext cx="4725754" cy="818212"/>
          </a:xfrm>
        </p:spPr>
        <p:txBody>
          <a:bodyPr>
            <a:normAutofit/>
          </a:bodyPr>
          <a:lstStyle/>
          <a:p>
            <a:pPr algn="l"/>
            <a:r>
              <a:rPr lang="en-US" sz="2000" dirty="0" smtClean="0"/>
              <a:t>2. </a:t>
            </a:r>
            <a:r>
              <a:rPr lang="en-US" sz="2000" dirty="0"/>
              <a:t>E</a:t>
            </a:r>
            <a:r>
              <a:rPr lang="en-US" sz="2000" dirty="0" smtClean="0"/>
              <a:t>ncode this tower:</a:t>
            </a:r>
            <a:endParaRPr lang="en-US" sz="2000" dirty="0"/>
          </a:p>
        </p:txBody>
      </p:sp>
      <p:grpSp>
        <p:nvGrpSpPr>
          <p:cNvPr id="60" name="Group 59"/>
          <p:cNvGrpSpPr/>
          <p:nvPr/>
        </p:nvGrpSpPr>
        <p:grpSpPr>
          <a:xfrm>
            <a:off x="887217" y="1927105"/>
            <a:ext cx="648375" cy="1095475"/>
            <a:chOff x="5666992" y="2563946"/>
            <a:chExt cx="648375" cy="1117929"/>
          </a:xfrm>
        </p:grpSpPr>
        <p:sp>
          <p:nvSpPr>
            <p:cNvPr id="61" name="Trapezoid 60"/>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2" name="Trapezoid 61"/>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3" name="Trapezoid 62"/>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4" name="Group 63"/>
          <p:cNvGrpSpPr/>
          <p:nvPr/>
        </p:nvGrpSpPr>
        <p:grpSpPr>
          <a:xfrm>
            <a:off x="1656657" y="1493270"/>
            <a:ext cx="1404871" cy="1529310"/>
            <a:chOff x="6156240" y="2181618"/>
            <a:chExt cx="1404871" cy="1529310"/>
          </a:xfrm>
        </p:grpSpPr>
        <p:sp>
          <p:nvSpPr>
            <p:cNvPr id="65" name="Trapezoid 6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6" name="Trapezoid 6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7" name="Trapezoid 6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8" name="Trapezoid 6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69" name="TextBox 68"/>
          <p:cNvSpPr txBox="1"/>
          <p:nvPr/>
        </p:nvSpPr>
        <p:spPr>
          <a:xfrm>
            <a:off x="851241" y="3162896"/>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
        <p:nvSpPr>
          <p:cNvPr id="18" name="TextBox 17"/>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38703392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let’s encode!</a:t>
            </a:r>
            <a:r>
              <a:rPr lang="en-US" sz="1800" dirty="0" smtClean="0"/>
              <a:t>(Encode)</a:t>
            </a:r>
            <a:endParaRPr lang="en-US" dirty="0"/>
          </a:p>
        </p:txBody>
      </p:sp>
      <p:sp>
        <p:nvSpPr>
          <p:cNvPr id="3" name="Content Placeholder 2"/>
          <p:cNvSpPr>
            <a:spLocks noGrp="1"/>
          </p:cNvSpPr>
          <p:nvPr>
            <p:ph idx="1"/>
          </p:nvPr>
        </p:nvSpPr>
        <p:spPr>
          <a:xfrm>
            <a:off x="461623" y="1616487"/>
            <a:ext cx="8229600" cy="4525963"/>
          </a:xfrm>
        </p:spPr>
        <p:txBody>
          <a:bodyPr/>
          <a:lstStyle/>
          <a:p>
            <a:pPr marL="0" indent="0">
              <a:buNone/>
            </a:pPr>
            <a:r>
              <a:rPr lang="en-US" dirty="0" smtClean="0"/>
              <a:t>How would we write our</a:t>
            </a:r>
          </a:p>
          <a:p>
            <a:pPr marL="0" indent="0">
              <a:buNone/>
            </a:pPr>
            <a:r>
              <a:rPr lang="en-US" dirty="0" smtClean="0"/>
              <a:t>Robotic instructions?</a:t>
            </a:r>
          </a:p>
          <a:p>
            <a:pPr marL="0" indent="0">
              <a:buNone/>
            </a:pPr>
            <a:endParaRPr lang="en-US" dirty="0"/>
          </a:p>
        </p:txBody>
      </p:sp>
      <p:grpSp>
        <p:nvGrpSpPr>
          <p:cNvPr id="4" name="Group 3"/>
          <p:cNvGrpSpPr/>
          <p:nvPr/>
        </p:nvGrpSpPr>
        <p:grpSpPr>
          <a:xfrm>
            <a:off x="5386800" y="2615453"/>
            <a:ext cx="648375" cy="1095475"/>
            <a:chOff x="5666992" y="2563946"/>
            <a:chExt cx="648375" cy="1117929"/>
          </a:xfrm>
        </p:grpSpPr>
        <p:sp>
          <p:nvSpPr>
            <p:cNvPr id="5" name="Trapezoid 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55" name="Group 54"/>
          <p:cNvGrpSpPr/>
          <p:nvPr/>
        </p:nvGrpSpPr>
        <p:grpSpPr>
          <a:xfrm>
            <a:off x="6156240" y="2181618"/>
            <a:ext cx="1404871" cy="1529310"/>
            <a:chOff x="6156240" y="2181618"/>
            <a:chExt cx="1404871" cy="1529310"/>
          </a:xfrm>
        </p:grpSpPr>
        <p:sp>
          <p:nvSpPr>
            <p:cNvPr id="8" name="Trapezoid 7"/>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 name="Trapezoid 9"/>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cxnSp>
        <p:nvCxnSpPr>
          <p:cNvPr id="12" name="Straight Connector 11"/>
          <p:cNvCxnSpPr/>
          <p:nvPr/>
        </p:nvCxnSpPr>
        <p:spPr>
          <a:xfrm>
            <a:off x="461623" y="4388812"/>
            <a:ext cx="38944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7200" y="5056828"/>
            <a:ext cx="43851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931" y="5687137"/>
            <a:ext cx="646602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0931" y="6317446"/>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409150" y="3921474"/>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a:off x="409150" y="4522273"/>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a:off x="409150" y="5191347"/>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a:off x="409150" y="5746453"/>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1069090" y="390838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Up Arrow 20"/>
          <p:cNvSpPr/>
          <p:nvPr/>
        </p:nvSpPr>
        <p:spPr>
          <a:xfrm rot="5400000">
            <a:off x="1697238" y="390838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Up Arrow 21"/>
          <p:cNvSpPr/>
          <p:nvPr/>
        </p:nvSpPr>
        <p:spPr>
          <a:xfrm rot="5400000">
            <a:off x="1069090" y="45134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1697238" y="45134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5400000">
            <a:off x="1069090" y="51825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5400000">
            <a:off x="1697238" y="51825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5400000">
            <a:off x="2366352" y="51825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Up Arrow 26"/>
          <p:cNvSpPr/>
          <p:nvPr/>
        </p:nvSpPr>
        <p:spPr>
          <a:xfrm rot="5400000">
            <a:off x="2994501" y="51825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5400000">
            <a:off x="1069090"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5400000">
            <a:off x="1697238"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Up Arrow 29"/>
          <p:cNvSpPr/>
          <p:nvPr/>
        </p:nvSpPr>
        <p:spPr>
          <a:xfrm rot="5400000">
            <a:off x="2366352"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1" name="Up Arrow 30"/>
          <p:cNvSpPr/>
          <p:nvPr/>
        </p:nvSpPr>
        <p:spPr>
          <a:xfrm rot="5400000">
            <a:off x="3007644"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Circular Arrow 31"/>
          <p:cNvSpPr/>
          <p:nvPr/>
        </p:nvSpPr>
        <p:spPr>
          <a:xfrm>
            <a:off x="2295471" y="4560619"/>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3" name="Circular Arrow 32"/>
          <p:cNvSpPr/>
          <p:nvPr/>
        </p:nvSpPr>
        <p:spPr>
          <a:xfrm>
            <a:off x="3649455" y="5881111"/>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Up Arrow 33"/>
          <p:cNvSpPr/>
          <p:nvPr/>
        </p:nvSpPr>
        <p:spPr>
          <a:xfrm rot="10800000">
            <a:off x="4384662" y="577441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0800000">
            <a:off x="3710264" y="519134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0800000">
            <a:off x="3003291" y="45046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7" name="Up Arrow 36"/>
          <p:cNvSpPr/>
          <p:nvPr/>
        </p:nvSpPr>
        <p:spPr>
          <a:xfrm rot="10800000">
            <a:off x="2383008" y="38995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8" name="Up Arrow 37"/>
          <p:cNvSpPr/>
          <p:nvPr/>
        </p:nvSpPr>
        <p:spPr>
          <a:xfrm rot="16200000">
            <a:off x="3685429" y="3885390"/>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9" name="Up Arrow 38"/>
          <p:cNvSpPr/>
          <p:nvPr/>
        </p:nvSpPr>
        <p:spPr>
          <a:xfrm rot="16200000">
            <a:off x="3012080" y="3885390"/>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0" name="Up Arrow 39"/>
          <p:cNvSpPr/>
          <p:nvPr/>
        </p:nvSpPr>
        <p:spPr>
          <a:xfrm rot="16200000">
            <a:off x="3658245" y="45134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1" name="Up Arrow 40"/>
          <p:cNvSpPr/>
          <p:nvPr/>
        </p:nvSpPr>
        <p:spPr>
          <a:xfrm rot="16200000">
            <a:off x="4364864" y="45134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2" name="Up Arrow 41"/>
          <p:cNvSpPr/>
          <p:nvPr/>
        </p:nvSpPr>
        <p:spPr>
          <a:xfrm rot="16200000">
            <a:off x="4375872" y="510455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3" name="Up Arrow 42"/>
          <p:cNvSpPr/>
          <p:nvPr/>
        </p:nvSpPr>
        <p:spPr>
          <a:xfrm rot="16200000">
            <a:off x="5062356" y="510455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4" name="Up Arrow 43"/>
          <p:cNvSpPr/>
          <p:nvPr/>
        </p:nvSpPr>
        <p:spPr>
          <a:xfrm rot="16200000">
            <a:off x="5806319" y="510455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5" name="Up Arrow 44"/>
          <p:cNvSpPr/>
          <p:nvPr/>
        </p:nvSpPr>
        <p:spPr>
          <a:xfrm rot="16200000">
            <a:off x="6452805" y="5104554"/>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6" name="Up Arrow 45"/>
          <p:cNvSpPr/>
          <p:nvPr/>
        </p:nvSpPr>
        <p:spPr>
          <a:xfrm rot="16200000">
            <a:off x="5062356" y="576571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7" name="Up Arrow 46"/>
          <p:cNvSpPr/>
          <p:nvPr/>
        </p:nvSpPr>
        <p:spPr>
          <a:xfrm rot="16200000">
            <a:off x="5806319" y="576571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8" name="Up Arrow 47"/>
          <p:cNvSpPr/>
          <p:nvPr/>
        </p:nvSpPr>
        <p:spPr>
          <a:xfrm rot="16200000">
            <a:off x="6450458" y="576571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0" name="Up Arrow 49"/>
          <p:cNvSpPr/>
          <p:nvPr/>
        </p:nvSpPr>
        <p:spPr>
          <a:xfrm rot="16200000">
            <a:off x="7094609"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9" name="TextBox 58"/>
          <p:cNvSpPr txBox="1"/>
          <p:nvPr/>
        </p:nvSpPr>
        <p:spPr>
          <a:xfrm>
            <a:off x="5350824" y="3851244"/>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sp>
        <p:nvSpPr>
          <p:cNvPr id="52" name="TextBox 51"/>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spTree>
    <p:extLst>
      <p:ext uri="{BB962C8B-B14F-4D97-AF65-F5344CB8AC3E}">
        <p14:creationId xmlns:p14="http://schemas.microsoft.com/office/powerpoint/2010/main" val="26451740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try designing your own!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Design a 3-5 cup tower</a:t>
            </a:r>
          </a:p>
          <a:p>
            <a:r>
              <a:rPr lang="en-US" dirty="0" smtClean="0"/>
              <a:t>Encode the tower with the language</a:t>
            </a:r>
          </a:p>
          <a:p>
            <a:r>
              <a:rPr lang="en-US" dirty="0" smtClean="0"/>
              <a:t>Trade codes with a partner</a:t>
            </a:r>
          </a:p>
          <a:p>
            <a:r>
              <a:rPr lang="en-US" dirty="0" smtClean="0"/>
              <a:t>Build their tower using just their code </a:t>
            </a:r>
          </a:p>
          <a:p>
            <a:pPr marL="0" indent="0">
              <a:buNone/>
            </a:pPr>
            <a:r>
              <a:rPr lang="en-US" dirty="0"/>
              <a:t> </a:t>
            </a:r>
            <a:r>
              <a:rPr lang="en-US" dirty="0" smtClean="0"/>
              <a:t>   (no help!)</a:t>
            </a:r>
          </a:p>
          <a:p>
            <a:r>
              <a:rPr lang="en-US" dirty="0" smtClean="0"/>
              <a:t>If the design and the tower are the same, awesome!</a:t>
            </a:r>
          </a:p>
          <a:p>
            <a:r>
              <a:rPr lang="en-US" dirty="0" smtClean="0"/>
              <a:t>If there are some differences, try to figure out why that happened!</a:t>
            </a:r>
          </a:p>
        </p:txBody>
      </p:sp>
      <p:sp>
        <p:nvSpPr>
          <p:cNvPr id="4" name="TextBox 3"/>
          <p:cNvSpPr txBox="1"/>
          <p:nvPr/>
        </p:nvSpPr>
        <p:spPr>
          <a:xfrm rot="20921204">
            <a:off x="6821853" y="5629809"/>
            <a:ext cx="2209800" cy="1015663"/>
          </a:xfrm>
          <a:prstGeom prst="rect">
            <a:avLst/>
          </a:prstGeom>
          <a:solidFill>
            <a:srgbClr val="FFCC99"/>
          </a:solidFill>
        </p:spPr>
        <p:txBody>
          <a:bodyPr wrap="square" rtlCol="0">
            <a:spAutoFit/>
          </a:bodyPr>
          <a:lstStyle/>
          <a:p>
            <a:pPr algn="ctr"/>
            <a:r>
              <a:rPr lang="en-US" sz="2000" dirty="0" smtClean="0">
                <a:latin typeface="Cambria" panose="02040503050406030204" pitchFamily="18" charset="0"/>
              </a:rPr>
              <a:t>similar to the </a:t>
            </a:r>
            <a:r>
              <a:rPr lang="en-US" sz="2000" dirty="0" err="1" smtClean="0">
                <a:latin typeface="Cambria" panose="02040503050406030204" pitchFamily="18" charset="0"/>
              </a:rPr>
              <a:t>lego</a:t>
            </a:r>
            <a:r>
              <a:rPr lang="en-US" sz="2000" dirty="0" smtClean="0">
                <a:latin typeface="Cambria" panose="02040503050406030204" pitchFamily="18" charset="0"/>
              </a:rPr>
              <a:t>-tower activity</a:t>
            </a:r>
            <a:endParaRPr lang="en-US" sz="2000" dirty="0">
              <a:latin typeface="Cambria" panose="02040503050406030204" pitchFamily="18" charset="0"/>
            </a:endParaRPr>
          </a:p>
        </p:txBody>
      </p:sp>
    </p:spTree>
    <p:extLst>
      <p:ext uri="{BB962C8B-B14F-4D97-AF65-F5344CB8AC3E}">
        <p14:creationId xmlns:p14="http://schemas.microsoft.com/office/powerpoint/2010/main" val="2861200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609600" y="152400"/>
            <a:ext cx="800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4000" kern="1200" dirty="0">
                <a:solidFill>
                  <a:srgbClr val="000000"/>
                </a:solidFill>
                <a:latin typeface="Cambria" pitchFamily="18" charset="0"/>
              </a:rPr>
              <a:t>How do I get from </a:t>
            </a:r>
            <a:r>
              <a:rPr lang="en-US" altLang="en-US" sz="4000" kern="1200" dirty="0">
                <a:solidFill>
                  <a:srgbClr val="008000"/>
                </a:solidFill>
                <a:latin typeface="Cambria" pitchFamily="18" charset="0"/>
              </a:rPr>
              <a:t>A</a:t>
            </a:r>
            <a:r>
              <a:rPr lang="en-US" altLang="en-US" sz="4000" kern="1200" dirty="0">
                <a:solidFill>
                  <a:srgbClr val="000000"/>
                </a:solidFill>
                <a:latin typeface="Cambria" pitchFamily="18" charset="0"/>
              </a:rPr>
              <a:t> to </a:t>
            </a:r>
            <a:r>
              <a:rPr lang="en-US" altLang="en-US" sz="4000" kern="1200" dirty="0" smtClean="0">
                <a:solidFill>
                  <a:srgbClr val="C00000"/>
                </a:solidFill>
                <a:latin typeface="Cambria" pitchFamily="18" charset="0"/>
              </a:rPr>
              <a:t>B</a:t>
            </a:r>
            <a:r>
              <a:rPr lang="en-US" altLang="en-US" sz="4000" kern="1200" dirty="0" smtClean="0">
                <a:solidFill>
                  <a:srgbClr val="000000"/>
                </a:solidFill>
                <a:latin typeface="Cambria" pitchFamily="18" charset="0"/>
              </a:rPr>
              <a:t>,</a:t>
            </a:r>
            <a:endParaRPr lang="en-US" altLang="en-US" sz="4000" kern="1200" dirty="0">
              <a:solidFill>
                <a:srgbClr val="000000"/>
              </a:solidFill>
              <a:latin typeface="Cambria" pitchFamily="18" charset="0"/>
            </a:endParaRPr>
          </a:p>
        </p:txBody>
      </p:sp>
      <p:sp>
        <p:nvSpPr>
          <p:cNvPr id="3" name="Rectangle 2"/>
          <p:cNvSpPr/>
          <p:nvPr/>
        </p:nvSpPr>
        <p:spPr>
          <a:xfrm>
            <a:off x="457200" y="5943600"/>
            <a:ext cx="8305800" cy="707886"/>
          </a:xfrm>
          <a:prstGeom prst="rect">
            <a:avLst/>
          </a:prstGeom>
        </p:spPr>
        <p:txBody>
          <a:bodyPr wrap="square">
            <a:spAutoFit/>
          </a:bodyPr>
          <a:lstStyle/>
          <a:p>
            <a:pPr lvl="0" algn="ctr" fontAlgn="base">
              <a:spcBef>
                <a:spcPct val="50000"/>
              </a:spcBef>
              <a:spcAft>
                <a:spcPct val="0"/>
              </a:spcAft>
            </a:pPr>
            <a:r>
              <a:rPr lang="en-US" altLang="en-US" sz="4000" b="1" i="1" kern="1200" dirty="0">
                <a:latin typeface="Cambria" pitchFamily="18" charset="0"/>
              </a:rPr>
              <a:t>if I don't know where I am to start?</a:t>
            </a:r>
          </a:p>
        </p:txBody>
      </p:sp>
      <p:pic>
        <p:nvPicPr>
          <p:cNvPr id="4" name="Picture 3">
            <a:hlinkClick r:id="rId3" action="ppaction://program"/>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142998"/>
            <a:ext cx="4495800" cy="4663555"/>
          </a:xfrm>
          <a:prstGeom prst="rect">
            <a:avLst/>
          </a:prstGeom>
        </p:spPr>
      </p:pic>
      <p:sp>
        <p:nvSpPr>
          <p:cNvPr id="6" name="Right Arrow 5"/>
          <p:cNvSpPr/>
          <p:nvPr/>
        </p:nvSpPr>
        <p:spPr bwMode="auto">
          <a:xfrm rot="8407657">
            <a:off x="4419078" y="981388"/>
            <a:ext cx="647700" cy="471027"/>
          </a:xfrm>
          <a:prstGeom prst="rightArrow">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Right Arrow 6"/>
          <p:cNvSpPr/>
          <p:nvPr/>
        </p:nvSpPr>
        <p:spPr bwMode="auto">
          <a:xfrm rot="8407657">
            <a:off x="6400278" y="3239261"/>
            <a:ext cx="647700" cy="471027"/>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Right Arrow 7"/>
          <p:cNvSpPr/>
          <p:nvPr/>
        </p:nvSpPr>
        <p:spPr bwMode="auto">
          <a:xfrm rot="8407657">
            <a:off x="5409679" y="3239260"/>
            <a:ext cx="647700" cy="471027"/>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Right Arrow 8"/>
          <p:cNvSpPr/>
          <p:nvPr/>
        </p:nvSpPr>
        <p:spPr bwMode="auto">
          <a:xfrm rot="8407657">
            <a:off x="6400277" y="4991551"/>
            <a:ext cx="647700" cy="471027"/>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8488908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000" y="848561"/>
            <a:ext cx="6499098" cy="369332"/>
          </a:xfrm>
          <a:prstGeom prst="rect">
            <a:avLst/>
          </a:prstGeom>
          <a:noFill/>
        </p:spPr>
        <p:txBody>
          <a:bodyPr wrap="square" rtlCol="0">
            <a:spAutoFit/>
          </a:bodyPr>
          <a:lstStyle/>
          <a:p>
            <a:pPr defTabSz="457200"/>
            <a:r>
              <a:rPr lang="en-US" sz="1800" kern="1200" dirty="0" smtClean="0">
                <a:solidFill>
                  <a:prstClr val="black"/>
                </a:solidFill>
                <a:latin typeface="Calibri"/>
              </a:rPr>
              <a:t>3. Try building your own tower and writing its code:</a:t>
            </a:r>
            <a:endParaRPr lang="en-US" sz="1800" kern="1200" dirty="0">
              <a:solidFill>
                <a:prstClr val="black"/>
              </a:solidFill>
              <a:latin typeface="Calibri"/>
            </a:endParaRPr>
          </a:p>
        </p:txBody>
      </p:sp>
      <p:cxnSp>
        <p:nvCxnSpPr>
          <p:cNvPr id="7" name="Straight Connector 6"/>
          <p:cNvCxnSpPr/>
          <p:nvPr/>
        </p:nvCxnSpPr>
        <p:spPr>
          <a:xfrm>
            <a:off x="457200" y="1983365"/>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931" y="2613674"/>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0931" y="3243983"/>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1000" y="3502873"/>
            <a:ext cx="6499098" cy="369332"/>
          </a:xfrm>
          <a:prstGeom prst="rect">
            <a:avLst/>
          </a:prstGeom>
          <a:noFill/>
        </p:spPr>
        <p:txBody>
          <a:bodyPr wrap="square" rtlCol="0">
            <a:spAutoFit/>
          </a:bodyPr>
          <a:lstStyle/>
          <a:p>
            <a:pPr defTabSz="457200"/>
            <a:r>
              <a:rPr lang="en-US" sz="1800" kern="1200" dirty="0" smtClean="0">
                <a:solidFill>
                  <a:prstClr val="black"/>
                </a:solidFill>
                <a:latin typeface="Calibri"/>
              </a:rPr>
              <a:t>4. Exchange codes with a partner, build the stack, then draw it here:</a:t>
            </a:r>
            <a:endParaRPr lang="en-US" sz="1800" kern="1200" dirty="0">
              <a:solidFill>
                <a:prstClr val="black"/>
              </a:solidFill>
              <a:latin typeface="Calibri"/>
            </a:endParaRPr>
          </a:p>
        </p:txBody>
      </p:sp>
      <p:sp>
        <p:nvSpPr>
          <p:cNvPr id="12" name="TextBox 11"/>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11" name="Frame 10"/>
          <p:cNvSpPr/>
          <p:nvPr/>
        </p:nvSpPr>
        <p:spPr>
          <a:xfrm>
            <a:off x="1359576" y="4020552"/>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071" y="114421"/>
            <a:ext cx="2680614" cy="1432955"/>
          </a:xfrm>
          <a:prstGeom prst="rect">
            <a:avLst/>
          </a:prstGeom>
          <a:ln>
            <a:solidFill>
              <a:schemeClr val="accent1"/>
            </a:solidFill>
          </a:ln>
        </p:spPr>
      </p:pic>
      <p:sp>
        <p:nvSpPr>
          <p:cNvPr id="14" name="TextBox 13"/>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
        <p:nvSpPr>
          <p:cNvPr id="15" name="TextBox 14"/>
          <p:cNvSpPr txBox="1"/>
          <p:nvPr/>
        </p:nvSpPr>
        <p:spPr>
          <a:xfrm rot="20921204">
            <a:off x="6821853" y="5629809"/>
            <a:ext cx="2209800" cy="1015663"/>
          </a:xfrm>
          <a:prstGeom prst="rect">
            <a:avLst/>
          </a:prstGeom>
          <a:solidFill>
            <a:srgbClr val="FFCC99"/>
          </a:solidFill>
        </p:spPr>
        <p:txBody>
          <a:bodyPr wrap="square" rtlCol="0">
            <a:spAutoFit/>
          </a:bodyPr>
          <a:lstStyle/>
          <a:p>
            <a:pPr algn="ctr"/>
            <a:r>
              <a:rPr lang="en-US" sz="2000" dirty="0" smtClean="0">
                <a:latin typeface="Cambria" panose="02040503050406030204" pitchFamily="18" charset="0"/>
              </a:rPr>
              <a:t>similar to the </a:t>
            </a:r>
            <a:r>
              <a:rPr lang="en-US" sz="2000" dirty="0" err="1" smtClean="0">
                <a:latin typeface="Cambria" panose="02040503050406030204" pitchFamily="18" charset="0"/>
              </a:rPr>
              <a:t>lego</a:t>
            </a:r>
            <a:r>
              <a:rPr lang="en-US" sz="2000" dirty="0" smtClean="0">
                <a:latin typeface="Cambria" panose="02040503050406030204" pitchFamily="18" charset="0"/>
              </a:rPr>
              <a:t>-tower activity</a:t>
            </a:r>
            <a:endParaRPr lang="en-US" sz="2000" dirty="0">
              <a:latin typeface="Cambria" panose="02040503050406030204" pitchFamily="18" charset="0"/>
            </a:endParaRPr>
          </a:p>
        </p:txBody>
      </p:sp>
    </p:spTree>
    <p:extLst>
      <p:ext uri="{BB962C8B-B14F-4D97-AF65-F5344CB8AC3E}">
        <p14:creationId xmlns:p14="http://schemas.microsoft.com/office/powerpoint/2010/main" val="32094435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this one?</a:t>
            </a:r>
            <a:endParaRPr lang="en-US" dirty="0"/>
          </a:p>
        </p:txBody>
      </p:sp>
      <p:sp>
        <p:nvSpPr>
          <p:cNvPr id="3" name="Content Placeholder 2"/>
          <p:cNvSpPr>
            <a:spLocks noGrp="1"/>
          </p:cNvSpPr>
          <p:nvPr>
            <p:ph idx="1"/>
          </p:nvPr>
        </p:nvSpPr>
        <p:spPr>
          <a:xfrm>
            <a:off x="437231" y="3096798"/>
            <a:ext cx="8229600" cy="3094682"/>
          </a:xfrm>
        </p:spPr>
        <p:txBody>
          <a:bodyPr/>
          <a:lstStyle/>
          <a:p>
            <a:r>
              <a:rPr lang="en-US" dirty="0" smtClean="0"/>
              <a:t>This would take 328 arrows !!</a:t>
            </a:r>
          </a:p>
          <a:p>
            <a:pPr marL="0" indent="0">
              <a:buNone/>
            </a:pPr>
            <a:r>
              <a:rPr lang="en-US" dirty="0" smtClean="0"/>
              <a:t> </a:t>
            </a:r>
          </a:p>
          <a:p>
            <a:r>
              <a:rPr lang="en-US" dirty="0" smtClean="0"/>
              <a:t>It would be </a:t>
            </a:r>
            <a:r>
              <a:rPr lang="en-US" b="1" i="1" dirty="0" smtClean="0"/>
              <a:t>really</a:t>
            </a:r>
            <a:r>
              <a:rPr lang="en-US" dirty="0" smtClean="0"/>
              <a:t> hard to write, read, or fix if we make mistakes!</a:t>
            </a:r>
          </a:p>
          <a:p>
            <a:r>
              <a:rPr lang="en-US" dirty="0" smtClean="0"/>
              <a:t>Do we have any </a:t>
            </a:r>
            <a:r>
              <a:rPr lang="en-US" b="1" i="1" dirty="0" smtClean="0"/>
              <a:t>patterns</a:t>
            </a:r>
            <a:r>
              <a:rPr lang="en-US" dirty="0" smtClean="0"/>
              <a:t> we can use?</a:t>
            </a:r>
            <a:endParaRPr lang="en-US" dirty="0"/>
          </a:p>
        </p:txBody>
      </p:sp>
      <p:grpSp>
        <p:nvGrpSpPr>
          <p:cNvPr id="28" name="Group 27"/>
          <p:cNvGrpSpPr/>
          <p:nvPr/>
        </p:nvGrpSpPr>
        <p:grpSpPr>
          <a:xfrm>
            <a:off x="2976261" y="1348655"/>
            <a:ext cx="5534038" cy="947019"/>
            <a:chOff x="1747891" y="2181618"/>
            <a:chExt cx="6938909" cy="1529311"/>
          </a:xfrm>
        </p:grpSpPr>
        <p:grpSp>
          <p:nvGrpSpPr>
            <p:cNvPr id="4" name="Group 3"/>
            <p:cNvGrpSpPr/>
            <p:nvPr/>
          </p:nvGrpSpPr>
          <p:grpSpPr>
            <a:xfrm>
              <a:off x="7281929" y="2181618"/>
              <a:ext cx="1404871" cy="1529310"/>
              <a:chOff x="6156240" y="2181618"/>
              <a:chExt cx="1404871" cy="1529310"/>
            </a:xfrm>
          </p:grpSpPr>
          <p:sp>
            <p:nvSpPr>
              <p:cNvPr id="5" name="Trapezoid 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Trapezoid 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9" name="Group 8"/>
            <p:cNvGrpSpPr/>
            <p:nvPr/>
          </p:nvGrpSpPr>
          <p:grpSpPr>
            <a:xfrm>
              <a:off x="5789735" y="2181618"/>
              <a:ext cx="1404871" cy="1529310"/>
              <a:chOff x="6156240" y="2181618"/>
              <a:chExt cx="1404871" cy="1529310"/>
            </a:xfrm>
          </p:grpSpPr>
          <p:sp>
            <p:nvSpPr>
              <p:cNvPr id="10" name="Trapezoid 9"/>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Trapezoid 11"/>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Trapezoid 12"/>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14" name="Group 13"/>
            <p:cNvGrpSpPr/>
            <p:nvPr/>
          </p:nvGrpSpPr>
          <p:grpSpPr>
            <a:xfrm>
              <a:off x="4248865" y="2181619"/>
              <a:ext cx="1404871" cy="1529310"/>
              <a:chOff x="6156240" y="2181618"/>
              <a:chExt cx="1404871" cy="1529310"/>
            </a:xfrm>
          </p:grpSpPr>
          <p:sp>
            <p:nvSpPr>
              <p:cNvPr id="15" name="Trapezoid 1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Trapezoid 1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Trapezoid 1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19" name="Group 18"/>
            <p:cNvGrpSpPr/>
            <p:nvPr/>
          </p:nvGrpSpPr>
          <p:grpSpPr>
            <a:xfrm>
              <a:off x="2639718" y="2181618"/>
              <a:ext cx="1404871" cy="1529310"/>
              <a:chOff x="6156240" y="2181618"/>
              <a:chExt cx="1404871" cy="1529310"/>
            </a:xfrm>
          </p:grpSpPr>
          <p:sp>
            <p:nvSpPr>
              <p:cNvPr id="20" name="Trapezoid 19"/>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Trapezoid 20"/>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24" name="Group 23"/>
            <p:cNvGrpSpPr/>
            <p:nvPr/>
          </p:nvGrpSpPr>
          <p:grpSpPr>
            <a:xfrm>
              <a:off x="1747891" y="2592999"/>
              <a:ext cx="648375" cy="1117929"/>
              <a:chOff x="5666992" y="2563946"/>
              <a:chExt cx="648375" cy="1117929"/>
            </a:xfrm>
          </p:grpSpPr>
          <p:sp>
            <p:nvSpPr>
              <p:cNvPr id="25" name="Trapezoid 2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Trapezoid 2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Trapezoid 2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spTree>
    <p:extLst>
      <p:ext uri="{BB962C8B-B14F-4D97-AF65-F5344CB8AC3E}">
        <p14:creationId xmlns:p14="http://schemas.microsoft.com/office/powerpoint/2010/main" val="37726120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a:t>
            </a:r>
            <a:endParaRPr lang="en-US" dirty="0"/>
          </a:p>
        </p:txBody>
      </p:sp>
      <p:sp>
        <p:nvSpPr>
          <p:cNvPr id="3" name="Content Placeholder 2"/>
          <p:cNvSpPr>
            <a:spLocks noGrp="1"/>
          </p:cNvSpPr>
          <p:nvPr>
            <p:ph idx="1"/>
          </p:nvPr>
        </p:nvSpPr>
        <p:spPr>
          <a:xfrm>
            <a:off x="457200" y="1600201"/>
            <a:ext cx="8229600" cy="1758820"/>
          </a:xfrm>
        </p:spPr>
        <p:txBody>
          <a:bodyPr/>
          <a:lstStyle/>
          <a:p>
            <a:r>
              <a:rPr lang="en-US" dirty="0" smtClean="0"/>
              <a:t>A </a:t>
            </a:r>
            <a:r>
              <a:rPr lang="en-US" b="1" i="1" dirty="0" smtClean="0"/>
              <a:t>function</a:t>
            </a:r>
            <a:r>
              <a:rPr lang="en-US" dirty="0" smtClean="0"/>
              <a:t> is any process that we can repeat</a:t>
            </a:r>
          </a:p>
          <a:p>
            <a:r>
              <a:rPr lang="en-US" dirty="0" smtClean="0"/>
              <a:t>Let’s use a function to make our language easier to write and understand!</a:t>
            </a:r>
            <a:endParaRPr lang="en-US" dirty="0"/>
          </a:p>
        </p:txBody>
      </p:sp>
      <p:sp>
        <p:nvSpPr>
          <p:cNvPr id="4" name="TextBox 3"/>
          <p:cNvSpPr txBox="1"/>
          <p:nvPr/>
        </p:nvSpPr>
        <p:spPr>
          <a:xfrm>
            <a:off x="652809" y="3438334"/>
            <a:ext cx="1750541" cy="830997"/>
          </a:xfrm>
          <a:prstGeom prst="rect">
            <a:avLst/>
          </a:prstGeom>
          <a:noFill/>
        </p:spPr>
        <p:txBody>
          <a:bodyPr wrap="square" rtlCol="0">
            <a:spAutoFit/>
          </a:bodyPr>
          <a:lstStyle/>
          <a:p>
            <a:pPr defTabSz="457200"/>
            <a:r>
              <a:rPr lang="en-US" sz="2400" kern="1200" dirty="0" smtClean="0">
                <a:solidFill>
                  <a:prstClr val="black"/>
                </a:solidFill>
                <a:latin typeface="Calibri"/>
              </a:rPr>
              <a:t>Our new function</a:t>
            </a:r>
            <a:r>
              <a:rPr lang="en-US" sz="1800" kern="1200" dirty="0" smtClean="0">
                <a:solidFill>
                  <a:prstClr val="black"/>
                </a:solidFill>
                <a:latin typeface="Calibri"/>
              </a:rPr>
              <a:t>:</a:t>
            </a:r>
            <a:endParaRPr lang="en-US" sz="1800" kern="1200" dirty="0">
              <a:solidFill>
                <a:prstClr val="black"/>
              </a:solidFill>
              <a:latin typeface="Calibri"/>
            </a:endParaRPr>
          </a:p>
        </p:txBody>
      </p:sp>
      <p:sp>
        <p:nvSpPr>
          <p:cNvPr id="7" name="Up Arrow 6"/>
          <p:cNvSpPr/>
          <p:nvPr/>
        </p:nvSpPr>
        <p:spPr>
          <a:xfrm rot="5400000">
            <a:off x="3443755" y="3512881"/>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extBox 8"/>
          <p:cNvSpPr txBox="1"/>
          <p:nvPr/>
        </p:nvSpPr>
        <p:spPr>
          <a:xfrm>
            <a:off x="4431451" y="3663304"/>
            <a:ext cx="3837660" cy="461665"/>
          </a:xfrm>
          <a:prstGeom prst="rect">
            <a:avLst/>
          </a:prstGeom>
          <a:noFill/>
        </p:spPr>
        <p:txBody>
          <a:bodyPr wrap="square" rtlCol="0">
            <a:spAutoFit/>
          </a:bodyPr>
          <a:lstStyle/>
          <a:p>
            <a:pPr defTabSz="457200"/>
            <a:r>
              <a:rPr lang="en-US" sz="2400" kern="1200" dirty="0" smtClean="0">
                <a:solidFill>
                  <a:prstClr val="black"/>
                </a:solidFill>
                <a:latin typeface="Calibri"/>
              </a:rPr>
              <a:t>=  Move forward        times</a:t>
            </a:r>
            <a:endParaRPr lang="en-US" sz="2400" kern="1200" dirty="0">
              <a:solidFill>
                <a:prstClr val="black"/>
              </a:solidFill>
              <a:latin typeface="Calibri"/>
            </a:endParaRPr>
          </a:p>
        </p:txBody>
      </p:sp>
      <p:sp>
        <p:nvSpPr>
          <p:cNvPr id="12" name="TextBox 11"/>
          <p:cNvSpPr txBox="1"/>
          <p:nvPr/>
        </p:nvSpPr>
        <p:spPr>
          <a:xfrm>
            <a:off x="652809" y="5121112"/>
            <a:ext cx="1435635" cy="461665"/>
          </a:xfrm>
          <a:prstGeom prst="rect">
            <a:avLst/>
          </a:prstGeom>
          <a:noFill/>
        </p:spPr>
        <p:txBody>
          <a:bodyPr wrap="square" rtlCol="0">
            <a:spAutoFit/>
          </a:bodyPr>
          <a:lstStyle/>
          <a:p>
            <a:pPr defTabSz="457200"/>
            <a:r>
              <a:rPr lang="en-US" sz="2400" kern="1200" dirty="0" smtClean="0">
                <a:solidFill>
                  <a:prstClr val="black"/>
                </a:solidFill>
                <a:latin typeface="Calibri"/>
              </a:rPr>
              <a:t>Example:</a:t>
            </a:r>
            <a:endParaRPr lang="en-US" sz="2400" kern="1200" dirty="0">
              <a:solidFill>
                <a:prstClr val="black"/>
              </a:solidFill>
              <a:latin typeface="Calibri"/>
            </a:endParaRPr>
          </a:p>
        </p:txBody>
      </p:sp>
      <p:sp>
        <p:nvSpPr>
          <p:cNvPr id="13" name="Frame 12"/>
          <p:cNvSpPr/>
          <p:nvPr/>
        </p:nvSpPr>
        <p:spPr>
          <a:xfrm>
            <a:off x="2572683" y="3540977"/>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5" name="Frame 14"/>
          <p:cNvSpPr/>
          <p:nvPr/>
        </p:nvSpPr>
        <p:spPr>
          <a:xfrm>
            <a:off x="6634827" y="3729186"/>
            <a:ext cx="421695" cy="382128"/>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dirty="0">
              <a:solidFill>
                <a:prstClr val="black"/>
              </a:solidFill>
            </a:endParaRPr>
          </a:p>
        </p:txBody>
      </p:sp>
      <p:grpSp>
        <p:nvGrpSpPr>
          <p:cNvPr id="27" name="Group 26"/>
          <p:cNvGrpSpPr/>
          <p:nvPr/>
        </p:nvGrpSpPr>
        <p:grpSpPr>
          <a:xfrm>
            <a:off x="2548922" y="5007418"/>
            <a:ext cx="1646113" cy="769441"/>
            <a:chOff x="2548922" y="5007418"/>
            <a:chExt cx="1646113" cy="769441"/>
          </a:xfrm>
        </p:grpSpPr>
        <p:sp>
          <p:nvSpPr>
            <p:cNvPr id="16" name="Frame 15"/>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7" name="Rectangle 16"/>
            <p:cNvSpPr/>
            <p:nvPr/>
          </p:nvSpPr>
          <p:spPr>
            <a:xfrm>
              <a:off x="2618089" y="5007418"/>
              <a:ext cx="503978" cy="769441"/>
            </a:xfrm>
            <a:prstGeom prst="rect">
              <a:avLst/>
            </a:prstGeom>
            <a:noFill/>
          </p:spPr>
          <p:txBody>
            <a:bodyPr wrap="square" lIns="91440" tIns="45720" rIns="91440" bIns="45720">
              <a:spAutoFit/>
            </a:bodyPr>
            <a:lstStyle/>
            <a:p>
              <a:pPr algn="ctr" defTabSz="457200"/>
              <a:r>
                <a:rPr lang="en-US" sz="44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9" name="Up Arrow 1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1" name="TextBox 20"/>
          <p:cNvSpPr txBox="1"/>
          <p:nvPr/>
        </p:nvSpPr>
        <p:spPr>
          <a:xfrm>
            <a:off x="4431451" y="5149914"/>
            <a:ext cx="258907" cy="461665"/>
          </a:xfrm>
          <a:prstGeom prst="rect">
            <a:avLst/>
          </a:prstGeom>
          <a:noFill/>
        </p:spPr>
        <p:txBody>
          <a:bodyPr wrap="square" rtlCol="0">
            <a:spAutoFit/>
          </a:bodyPr>
          <a:lstStyle/>
          <a:p>
            <a:pPr defTabSz="457200"/>
            <a:r>
              <a:rPr lang="en-US" sz="2400" kern="1200" dirty="0" smtClean="0">
                <a:solidFill>
                  <a:prstClr val="black"/>
                </a:solidFill>
                <a:latin typeface="Calibri"/>
              </a:rPr>
              <a:t>=</a:t>
            </a:r>
            <a:endParaRPr lang="en-US" sz="2400" kern="1200" dirty="0">
              <a:solidFill>
                <a:prstClr val="black"/>
              </a:solidFill>
              <a:latin typeface="Calibri"/>
            </a:endParaRPr>
          </a:p>
        </p:txBody>
      </p:sp>
      <p:sp>
        <p:nvSpPr>
          <p:cNvPr id="22" name="Up Arrow 21"/>
          <p:cNvSpPr/>
          <p:nvPr/>
        </p:nvSpPr>
        <p:spPr>
          <a:xfrm rot="5400000">
            <a:off x="7446164" y="514507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6840810" y="514507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5400000">
            <a:off x="6181469" y="5141124"/>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5400000">
            <a:off x="5513667" y="514507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5400000">
            <a:off x="4905346" y="514507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14541078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55" y="131704"/>
            <a:ext cx="3747931" cy="819670"/>
          </a:xfrm>
        </p:spPr>
        <p:txBody>
          <a:bodyPr>
            <a:normAutofit/>
          </a:bodyPr>
          <a:lstStyle/>
          <a:p>
            <a:r>
              <a:rPr lang="en-US" sz="2000" dirty="0"/>
              <a:t>5</a:t>
            </a:r>
            <a:r>
              <a:rPr lang="en-US" sz="2000" dirty="0" smtClean="0"/>
              <a:t>. Decode this tower:</a:t>
            </a:r>
            <a:endParaRPr lang="en-US" sz="2000" dirty="0"/>
          </a:p>
        </p:txBody>
      </p:sp>
      <p:grpSp>
        <p:nvGrpSpPr>
          <p:cNvPr id="3" name="Group 2"/>
          <p:cNvGrpSpPr/>
          <p:nvPr/>
        </p:nvGrpSpPr>
        <p:grpSpPr>
          <a:xfrm>
            <a:off x="1120128" y="919844"/>
            <a:ext cx="3882641" cy="3036784"/>
            <a:chOff x="829171" y="1394450"/>
            <a:chExt cx="4137409" cy="3297816"/>
          </a:xfrm>
        </p:grpSpPr>
        <p:grpSp>
          <p:nvGrpSpPr>
            <p:cNvPr id="57" name="Group 56"/>
            <p:cNvGrpSpPr/>
            <p:nvPr/>
          </p:nvGrpSpPr>
          <p:grpSpPr>
            <a:xfrm>
              <a:off x="829171" y="1394450"/>
              <a:ext cx="3415240" cy="584776"/>
              <a:chOff x="829171" y="1394450"/>
              <a:chExt cx="3415240" cy="584776"/>
            </a:xfrm>
          </p:grpSpPr>
          <p:grpSp>
            <p:nvGrpSpPr>
              <p:cNvPr id="4" name="Group 3"/>
              <p:cNvGrpSpPr/>
              <p:nvPr/>
            </p:nvGrpSpPr>
            <p:grpSpPr>
              <a:xfrm>
                <a:off x="1476953" y="1394450"/>
                <a:ext cx="843347" cy="584776"/>
                <a:chOff x="2441167" y="4862213"/>
                <a:chExt cx="1753868" cy="1067004"/>
              </a:xfrm>
            </p:grpSpPr>
            <p:sp>
              <p:nvSpPr>
                <p:cNvPr id="5" name="Frame 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 name="Rectangle 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7" name="Up Arrow 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3" name="Up Arrow 22"/>
              <p:cNvSpPr/>
              <p:nvPr/>
            </p:nvSpPr>
            <p:spPr>
              <a:xfrm>
                <a:off x="829171" y="14969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Up Arrow 26"/>
              <p:cNvSpPr/>
              <p:nvPr/>
            </p:nvSpPr>
            <p:spPr>
              <a:xfrm rot="10800000">
                <a:off x="2669548" y="14759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8" name="Group 27"/>
              <p:cNvGrpSpPr/>
              <p:nvPr/>
            </p:nvGrpSpPr>
            <p:grpSpPr>
              <a:xfrm>
                <a:off x="3401065" y="1394450"/>
                <a:ext cx="843346" cy="584776"/>
                <a:chOff x="4788436" y="4810544"/>
                <a:chExt cx="843346" cy="584776"/>
              </a:xfrm>
            </p:grpSpPr>
            <p:sp>
              <p:nvSpPr>
                <p:cNvPr id="29" name="Frame 28"/>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0" name="Rectangle 29"/>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31" name="Up Arrow 30"/>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8" name="Group 57"/>
            <p:cNvGrpSpPr/>
            <p:nvPr/>
          </p:nvGrpSpPr>
          <p:grpSpPr>
            <a:xfrm>
              <a:off x="829171" y="2024720"/>
              <a:ext cx="3415240" cy="584776"/>
              <a:chOff x="829171" y="1965190"/>
              <a:chExt cx="3415240" cy="584776"/>
            </a:xfrm>
          </p:grpSpPr>
          <p:grpSp>
            <p:nvGrpSpPr>
              <p:cNvPr id="8" name="Group 7"/>
              <p:cNvGrpSpPr/>
              <p:nvPr/>
            </p:nvGrpSpPr>
            <p:grpSpPr>
              <a:xfrm>
                <a:off x="1476953" y="1965190"/>
                <a:ext cx="843347" cy="584776"/>
                <a:chOff x="2441167" y="4862213"/>
                <a:chExt cx="1753868" cy="1067004"/>
              </a:xfrm>
            </p:grpSpPr>
            <p:sp>
              <p:nvSpPr>
                <p:cNvPr id="9" name="Frame 8"/>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 name="Rectangle 9"/>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 name="Up Arrow 10"/>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1" name="Up Arrow 20"/>
              <p:cNvSpPr/>
              <p:nvPr/>
            </p:nvSpPr>
            <p:spPr>
              <a:xfrm>
                <a:off x="829171" y="206772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2669547" y="204672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2" name="Group 31"/>
              <p:cNvGrpSpPr/>
              <p:nvPr/>
            </p:nvGrpSpPr>
            <p:grpSpPr>
              <a:xfrm>
                <a:off x="3401065" y="1965190"/>
                <a:ext cx="843346" cy="584776"/>
                <a:chOff x="4788436" y="4810544"/>
                <a:chExt cx="843346" cy="584776"/>
              </a:xfrm>
            </p:grpSpPr>
            <p:sp>
              <p:nvSpPr>
                <p:cNvPr id="33" name="Frame 32"/>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Rectangle 33"/>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35" name="Up Arrow 34"/>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9" name="Group 58"/>
            <p:cNvGrpSpPr/>
            <p:nvPr/>
          </p:nvGrpSpPr>
          <p:grpSpPr>
            <a:xfrm>
              <a:off x="829171" y="2654990"/>
              <a:ext cx="3415240" cy="584776"/>
              <a:chOff x="829171" y="2564002"/>
              <a:chExt cx="3415240" cy="584776"/>
            </a:xfrm>
          </p:grpSpPr>
          <p:grpSp>
            <p:nvGrpSpPr>
              <p:cNvPr id="12" name="Group 11"/>
              <p:cNvGrpSpPr/>
              <p:nvPr/>
            </p:nvGrpSpPr>
            <p:grpSpPr>
              <a:xfrm>
                <a:off x="1476953" y="2564002"/>
                <a:ext cx="843347" cy="584776"/>
                <a:chOff x="2441167" y="4862213"/>
                <a:chExt cx="1753868" cy="1067004"/>
              </a:xfrm>
            </p:grpSpPr>
            <p:sp>
              <p:nvSpPr>
                <p:cNvPr id="13" name="Frame 12"/>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 name="Rectangle 13"/>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 name="Up Arrow 14"/>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2" name="Up Arrow 21"/>
              <p:cNvSpPr/>
              <p:nvPr/>
            </p:nvSpPr>
            <p:spPr>
              <a:xfrm>
                <a:off x="829171" y="266653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2669551" y="264554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6" name="Group 35"/>
              <p:cNvGrpSpPr/>
              <p:nvPr/>
            </p:nvGrpSpPr>
            <p:grpSpPr>
              <a:xfrm>
                <a:off x="3401065" y="2564002"/>
                <a:ext cx="843346" cy="584776"/>
                <a:chOff x="4788436" y="4810544"/>
                <a:chExt cx="843346" cy="584776"/>
              </a:xfrm>
            </p:grpSpPr>
            <p:sp>
              <p:nvSpPr>
                <p:cNvPr id="37" name="Frame 36"/>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8" name="Rectangle 37"/>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39" name="Up Arrow 38"/>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60" name="Group 59"/>
            <p:cNvGrpSpPr/>
            <p:nvPr/>
          </p:nvGrpSpPr>
          <p:grpSpPr>
            <a:xfrm>
              <a:off x="829171" y="3285260"/>
              <a:ext cx="3415240" cy="584776"/>
              <a:chOff x="829171" y="3138250"/>
              <a:chExt cx="3415240" cy="584776"/>
            </a:xfrm>
          </p:grpSpPr>
          <p:grpSp>
            <p:nvGrpSpPr>
              <p:cNvPr id="16" name="Group 15"/>
              <p:cNvGrpSpPr/>
              <p:nvPr/>
            </p:nvGrpSpPr>
            <p:grpSpPr>
              <a:xfrm>
                <a:off x="1476953" y="3138250"/>
                <a:ext cx="843347" cy="584776"/>
                <a:chOff x="2441167" y="4862213"/>
                <a:chExt cx="1753868" cy="1067004"/>
              </a:xfrm>
            </p:grpSpPr>
            <p:sp>
              <p:nvSpPr>
                <p:cNvPr id="17" name="Frame 16"/>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8" name="Rectangle 17"/>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9" name="Up Arrow 1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Up Arrow 19"/>
              <p:cNvSpPr/>
              <p:nvPr/>
            </p:nvSpPr>
            <p:spPr>
              <a:xfrm>
                <a:off x="829171" y="32407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669550" y="32197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40" name="Group 39"/>
              <p:cNvGrpSpPr/>
              <p:nvPr/>
            </p:nvGrpSpPr>
            <p:grpSpPr>
              <a:xfrm>
                <a:off x="3401065" y="3138250"/>
                <a:ext cx="843346" cy="584776"/>
                <a:chOff x="4788436" y="4810544"/>
                <a:chExt cx="843346" cy="584776"/>
              </a:xfrm>
            </p:grpSpPr>
            <p:sp>
              <p:nvSpPr>
                <p:cNvPr id="41" name="Frame 4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2" name="Rectangle 4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p>
              </p:txBody>
            </p:sp>
            <p:sp>
              <p:nvSpPr>
                <p:cNvPr id="43" name="Up Arrow 4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5" name="Group 54"/>
            <p:cNvGrpSpPr/>
            <p:nvPr/>
          </p:nvGrpSpPr>
          <p:grpSpPr>
            <a:xfrm>
              <a:off x="829171" y="3915528"/>
              <a:ext cx="4137409" cy="776738"/>
              <a:chOff x="829171" y="3915528"/>
              <a:chExt cx="4137409" cy="776738"/>
            </a:xfrm>
          </p:grpSpPr>
          <p:grpSp>
            <p:nvGrpSpPr>
              <p:cNvPr id="44" name="Group 43"/>
              <p:cNvGrpSpPr/>
              <p:nvPr/>
            </p:nvGrpSpPr>
            <p:grpSpPr>
              <a:xfrm>
                <a:off x="1476953" y="3929958"/>
                <a:ext cx="843347" cy="584776"/>
                <a:chOff x="2441167" y="4862213"/>
                <a:chExt cx="1753868" cy="1067004"/>
              </a:xfrm>
            </p:grpSpPr>
            <p:sp>
              <p:nvSpPr>
                <p:cNvPr id="45" name="Frame 4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Rectangle 4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47" name="Up Arrow 4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48" name="Up Arrow 47"/>
              <p:cNvSpPr/>
              <p:nvPr/>
            </p:nvSpPr>
            <p:spPr>
              <a:xfrm>
                <a:off x="829171" y="4031382"/>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9" name="Up Arrow 48"/>
              <p:cNvSpPr/>
              <p:nvPr/>
            </p:nvSpPr>
            <p:spPr>
              <a:xfrm rot="10800000">
                <a:off x="3401066" y="3995106"/>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50" name="Group 49"/>
              <p:cNvGrpSpPr/>
              <p:nvPr/>
            </p:nvGrpSpPr>
            <p:grpSpPr>
              <a:xfrm>
                <a:off x="4123234" y="3915528"/>
                <a:ext cx="843346" cy="584776"/>
                <a:chOff x="4788436" y="4810544"/>
                <a:chExt cx="843346" cy="584776"/>
              </a:xfrm>
            </p:grpSpPr>
            <p:sp>
              <p:nvSpPr>
                <p:cNvPr id="51" name="Frame 5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2" name="Rectangle 5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53" name="Up Arrow 5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54" name="Circular Arrow 53"/>
              <p:cNvSpPr/>
              <p:nvPr/>
            </p:nvSpPr>
            <p:spPr>
              <a:xfrm>
                <a:off x="2543367" y="4009538"/>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sp>
        <p:nvSpPr>
          <p:cNvPr id="71" name="TextBox 70"/>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62" name="Frame 61"/>
          <p:cNvSpPr/>
          <p:nvPr/>
        </p:nvSpPr>
        <p:spPr>
          <a:xfrm>
            <a:off x="1457874" y="4010526"/>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07" y="191805"/>
            <a:ext cx="2766819" cy="1308421"/>
          </a:xfrm>
          <a:prstGeom prst="rect">
            <a:avLst/>
          </a:prstGeom>
          <a:ln>
            <a:solidFill>
              <a:schemeClr val="accent1"/>
            </a:solidFill>
          </a:ln>
        </p:spPr>
      </p:pic>
      <p:sp>
        <p:nvSpPr>
          <p:cNvPr id="64" name="TextBox 63"/>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23841361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making this tower!</a:t>
            </a:r>
            <a:endParaRPr lang="en-US" dirty="0"/>
          </a:p>
        </p:txBody>
      </p:sp>
      <p:grpSp>
        <p:nvGrpSpPr>
          <p:cNvPr id="57" name="Group 56"/>
          <p:cNvGrpSpPr/>
          <p:nvPr/>
        </p:nvGrpSpPr>
        <p:grpSpPr>
          <a:xfrm>
            <a:off x="829171" y="1394450"/>
            <a:ext cx="3415240" cy="584776"/>
            <a:chOff x="829171" y="1394450"/>
            <a:chExt cx="3415240" cy="584776"/>
          </a:xfrm>
        </p:grpSpPr>
        <p:grpSp>
          <p:nvGrpSpPr>
            <p:cNvPr id="4" name="Group 3"/>
            <p:cNvGrpSpPr/>
            <p:nvPr/>
          </p:nvGrpSpPr>
          <p:grpSpPr>
            <a:xfrm>
              <a:off x="1476953" y="1394450"/>
              <a:ext cx="843347" cy="584776"/>
              <a:chOff x="2441167" y="4862213"/>
              <a:chExt cx="1753868" cy="1067004"/>
            </a:xfrm>
          </p:grpSpPr>
          <p:sp>
            <p:nvSpPr>
              <p:cNvPr id="5" name="Frame 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 name="Rectangle 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7" name="Up Arrow 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3" name="Up Arrow 22"/>
            <p:cNvSpPr/>
            <p:nvPr/>
          </p:nvSpPr>
          <p:spPr>
            <a:xfrm>
              <a:off x="829171" y="14969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Up Arrow 26"/>
            <p:cNvSpPr/>
            <p:nvPr/>
          </p:nvSpPr>
          <p:spPr>
            <a:xfrm rot="10800000">
              <a:off x="2669548" y="14759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8" name="Group 27"/>
            <p:cNvGrpSpPr/>
            <p:nvPr/>
          </p:nvGrpSpPr>
          <p:grpSpPr>
            <a:xfrm>
              <a:off x="3401065" y="1394450"/>
              <a:ext cx="843346" cy="584776"/>
              <a:chOff x="4788436" y="4810544"/>
              <a:chExt cx="843346" cy="584776"/>
            </a:xfrm>
          </p:grpSpPr>
          <p:sp>
            <p:nvSpPr>
              <p:cNvPr id="29" name="Frame 28"/>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0" name="Rectangle 29"/>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31" name="Up Arrow 30"/>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8" name="Group 57"/>
          <p:cNvGrpSpPr/>
          <p:nvPr/>
        </p:nvGrpSpPr>
        <p:grpSpPr>
          <a:xfrm>
            <a:off x="829171" y="2024720"/>
            <a:ext cx="3415240" cy="584776"/>
            <a:chOff x="829171" y="1965190"/>
            <a:chExt cx="3415240" cy="584776"/>
          </a:xfrm>
        </p:grpSpPr>
        <p:grpSp>
          <p:nvGrpSpPr>
            <p:cNvPr id="8" name="Group 7"/>
            <p:cNvGrpSpPr/>
            <p:nvPr/>
          </p:nvGrpSpPr>
          <p:grpSpPr>
            <a:xfrm>
              <a:off x="1476953" y="1965190"/>
              <a:ext cx="843347" cy="584776"/>
              <a:chOff x="2441167" y="4862213"/>
              <a:chExt cx="1753868" cy="1067004"/>
            </a:xfrm>
          </p:grpSpPr>
          <p:sp>
            <p:nvSpPr>
              <p:cNvPr id="9" name="Frame 8"/>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 name="Rectangle 9"/>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 name="Up Arrow 10"/>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1" name="Up Arrow 20"/>
            <p:cNvSpPr/>
            <p:nvPr/>
          </p:nvSpPr>
          <p:spPr>
            <a:xfrm>
              <a:off x="829171" y="206772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2669547" y="204672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2" name="Group 31"/>
            <p:cNvGrpSpPr/>
            <p:nvPr/>
          </p:nvGrpSpPr>
          <p:grpSpPr>
            <a:xfrm>
              <a:off x="3401065" y="1965190"/>
              <a:ext cx="843346" cy="584776"/>
              <a:chOff x="4788436" y="4810544"/>
              <a:chExt cx="843346" cy="584776"/>
            </a:xfrm>
          </p:grpSpPr>
          <p:sp>
            <p:nvSpPr>
              <p:cNvPr id="33" name="Frame 32"/>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Rectangle 33"/>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35" name="Up Arrow 34"/>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9" name="Group 58"/>
          <p:cNvGrpSpPr/>
          <p:nvPr/>
        </p:nvGrpSpPr>
        <p:grpSpPr>
          <a:xfrm>
            <a:off x="829171" y="2654990"/>
            <a:ext cx="3415240" cy="584776"/>
            <a:chOff x="829171" y="2564002"/>
            <a:chExt cx="3415240" cy="584776"/>
          </a:xfrm>
        </p:grpSpPr>
        <p:grpSp>
          <p:nvGrpSpPr>
            <p:cNvPr id="12" name="Group 11"/>
            <p:cNvGrpSpPr/>
            <p:nvPr/>
          </p:nvGrpSpPr>
          <p:grpSpPr>
            <a:xfrm>
              <a:off x="1476953" y="2564002"/>
              <a:ext cx="843347" cy="584776"/>
              <a:chOff x="2441167" y="4862213"/>
              <a:chExt cx="1753868" cy="1067004"/>
            </a:xfrm>
          </p:grpSpPr>
          <p:sp>
            <p:nvSpPr>
              <p:cNvPr id="13" name="Frame 12"/>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 name="Rectangle 13"/>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 name="Up Arrow 14"/>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2" name="Up Arrow 21"/>
            <p:cNvSpPr/>
            <p:nvPr/>
          </p:nvSpPr>
          <p:spPr>
            <a:xfrm>
              <a:off x="829171" y="266653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2669551" y="264554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6" name="Group 35"/>
            <p:cNvGrpSpPr/>
            <p:nvPr/>
          </p:nvGrpSpPr>
          <p:grpSpPr>
            <a:xfrm>
              <a:off x="3401065" y="2564002"/>
              <a:ext cx="843346" cy="584776"/>
              <a:chOff x="4788436" y="4810544"/>
              <a:chExt cx="843346" cy="584776"/>
            </a:xfrm>
          </p:grpSpPr>
          <p:sp>
            <p:nvSpPr>
              <p:cNvPr id="37" name="Frame 36"/>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8" name="Rectangle 37"/>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39" name="Up Arrow 38"/>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60" name="Group 59"/>
          <p:cNvGrpSpPr/>
          <p:nvPr/>
        </p:nvGrpSpPr>
        <p:grpSpPr>
          <a:xfrm>
            <a:off x="829171" y="3285260"/>
            <a:ext cx="3415240" cy="584776"/>
            <a:chOff x="829171" y="3138250"/>
            <a:chExt cx="3415240" cy="584776"/>
          </a:xfrm>
        </p:grpSpPr>
        <p:grpSp>
          <p:nvGrpSpPr>
            <p:cNvPr id="16" name="Group 15"/>
            <p:cNvGrpSpPr/>
            <p:nvPr/>
          </p:nvGrpSpPr>
          <p:grpSpPr>
            <a:xfrm>
              <a:off x="1476953" y="3138250"/>
              <a:ext cx="843347" cy="584776"/>
              <a:chOff x="2441167" y="4862213"/>
              <a:chExt cx="1753868" cy="1067004"/>
            </a:xfrm>
          </p:grpSpPr>
          <p:sp>
            <p:nvSpPr>
              <p:cNvPr id="17" name="Frame 16"/>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8" name="Rectangle 17"/>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9" name="Up Arrow 1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Up Arrow 19"/>
            <p:cNvSpPr/>
            <p:nvPr/>
          </p:nvSpPr>
          <p:spPr>
            <a:xfrm>
              <a:off x="829171" y="32407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669550" y="32197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40" name="Group 39"/>
            <p:cNvGrpSpPr/>
            <p:nvPr/>
          </p:nvGrpSpPr>
          <p:grpSpPr>
            <a:xfrm>
              <a:off x="3401065" y="3138250"/>
              <a:ext cx="843346" cy="584776"/>
              <a:chOff x="4788436" y="4810544"/>
              <a:chExt cx="843346" cy="584776"/>
            </a:xfrm>
          </p:grpSpPr>
          <p:sp>
            <p:nvSpPr>
              <p:cNvPr id="41" name="Frame 4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2" name="Rectangle 4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p>
            </p:txBody>
          </p:sp>
          <p:sp>
            <p:nvSpPr>
              <p:cNvPr id="43" name="Up Arrow 4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5" name="Group 54"/>
          <p:cNvGrpSpPr/>
          <p:nvPr/>
        </p:nvGrpSpPr>
        <p:grpSpPr>
          <a:xfrm>
            <a:off x="829171" y="3915528"/>
            <a:ext cx="4137409" cy="776738"/>
            <a:chOff x="829171" y="3915528"/>
            <a:chExt cx="4137409" cy="776738"/>
          </a:xfrm>
        </p:grpSpPr>
        <p:grpSp>
          <p:nvGrpSpPr>
            <p:cNvPr id="44" name="Group 43"/>
            <p:cNvGrpSpPr/>
            <p:nvPr/>
          </p:nvGrpSpPr>
          <p:grpSpPr>
            <a:xfrm>
              <a:off x="1476953" y="3929958"/>
              <a:ext cx="843347" cy="584776"/>
              <a:chOff x="2441167" y="4862213"/>
              <a:chExt cx="1753868" cy="1067004"/>
            </a:xfrm>
          </p:grpSpPr>
          <p:sp>
            <p:nvSpPr>
              <p:cNvPr id="45" name="Frame 4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Rectangle 4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47" name="Up Arrow 4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48" name="Up Arrow 47"/>
            <p:cNvSpPr/>
            <p:nvPr/>
          </p:nvSpPr>
          <p:spPr>
            <a:xfrm>
              <a:off x="829171" y="4031382"/>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9" name="Up Arrow 48"/>
            <p:cNvSpPr/>
            <p:nvPr/>
          </p:nvSpPr>
          <p:spPr>
            <a:xfrm rot="10800000">
              <a:off x="3401066" y="3995106"/>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50" name="Group 49"/>
            <p:cNvGrpSpPr/>
            <p:nvPr/>
          </p:nvGrpSpPr>
          <p:grpSpPr>
            <a:xfrm>
              <a:off x="4123234" y="3915528"/>
              <a:ext cx="843346" cy="584776"/>
              <a:chOff x="4788436" y="4810544"/>
              <a:chExt cx="843346" cy="584776"/>
            </a:xfrm>
          </p:grpSpPr>
          <p:sp>
            <p:nvSpPr>
              <p:cNvPr id="51" name="Frame 5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2" name="Rectangle 5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53" name="Up Arrow 5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54" name="Circular Arrow 53"/>
            <p:cNvSpPr/>
            <p:nvPr/>
          </p:nvSpPr>
          <p:spPr>
            <a:xfrm>
              <a:off x="2543367" y="4009538"/>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61" name="Group 60"/>
          <p:cNvGrpSpPr/>
          <p:nvPr/>
        </p:nvGrpSpPr>
        <p:grpSpPr>
          <a:xfrm>
            <a:off x="2196374" y="5066709"/>
            <a:ext cx="648375" cy="1117929"/>
            <a:chOff x="5666992" y="2563946"/>
            <a:chExt cx="648375" cy="1117929"/>
          </a:xfrm>
        </p:grpSpPr>
        <p:sp>
          <p:nvSpPr>
            <p:cNvPr id="62" name="Trapezoid 61"/>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3" name="Trapezoid 62"/>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4" name="Trapezoid 63"/>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65" name="Trapezoid 64"/>
          <p:cNvSpPr/>
          <p:nvPr/>
        </p:nvSpPr>
        <p:spPr>
          <a:xfrm>
            <a:off x="3004888" y="544903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6" name="Trapezoid 65"/>
          <p:cNvSpPr/>
          <p:nvPr/>
        </p:nvSpPr>
        <p:spPr>
          <a:xfrm>
            <a:off x="3718440" y="544729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7" name="Trapezoid 66"/>
          <p:cNvSpPr/>
          <p:nvPr/>
        </p:nvSpPr>
        <p:spPr>
          <a:xfrm rot="10800000">
            <a:off x="3006167" y="465532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8" name="TextBox 67"/>
          <p:cNvSpPr txBox="1"/>
          <p:nvPr/>
        </p:nvSpPr>
        <p:spPr>
          <a:xfrm>
            <a:off x="2202945" y="6339693"/>
            <a:ext cx="3928331"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a:t>
            </a:r>
            <a:endParaRPr lang="en-US" sz="1800" kern="1200" dirty="0">
              <a:solidFill>
                <a:prstClr val="black"/>
              </a:solidFill>
              <a:latin typeface="Calibri"/>
            </a:endParaRPr>
          </a:p>
        </p:txBody>
      </p:sp>
      <p:sp>
        <p:nvSpPr>
          <p:cNvPr id="69" name="Trapezoid 68"/>
          <p:cNvSpPr/>
          <p:nvPr/>
        </p:nvSpPr>
        <p:spPr>
          <a:xfrm>
            <a:off x="4070008" y="465532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0" name="Trapezoid 69"/>
          <p:cNvSpPr/>
          <p:nvPr/>
        </p:nvSpPr>
        <p:spPr>
          <a:xfrm>
            <a:off x="4418220" y="544729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1" name="TextBox 70"/>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spTree>
    <p:extLst>
      <p:ext uri="{BB962C8B-B14F-4D97-AF65-F5344CB8AC3E}">
        <p14:creationId xmlns:p14="http://schemas.microsoft.com/office/powerpoint/2010/main" val="11361208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5645" y="1269292"/>
            <a:ext cx="648375" cy="1095475"/>
            <a:chOff x="5666992" y="2563946"/>
            <a:chExt cx="648375" cy="1117929"/>
          </a:xfrm>
        </p:grpSpPr>
        <p:sp>
          <p:nvSpPr>
            <p:cNvPr id="5" name="Trapezoid 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8" name="Trapezoid 7"/>
          <p:cNvSpPr/>
          <p:nvPr/>
        </p:nvSpPr>
        <p:spPr>
          <a:xfrm>
            <a:off x="3209054"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3974269"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2471662"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a:off x="1706960"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TextBox 2"/>
          <p:cNvSpPr txBox="1"/>
          <p:nvPr/>
        </p:nvSpPr>
        <p:spPr>
          <a:xfrm>
            <a:off x="703939" y="690821"/>
            <a:ext cx="3092815" cy="400110"/>
          </a:xfrm>
          <a:prstGeom prst="rect">
            <a:avLst/>
          </a:prstGeom>
          <a:noFill/>
        </p:spPr>
        <p:txBody>
          <a:bodyPr wrap="square" rtlCol="0">
            <a:spAutoFit/>
          </a:bodyPr>
          <a:lstStyle/>
          <a:p>
            <a:pPr defTabSz="457200"/>
            <a:r>
              <a:rPr lang="en-US" sz="2000" kern="1200" dirty="0" smtClean="0">
                <a:solidFill>
                  <a:prstClr val="black"/>
                </a:solidFill>
                <a:latin typeface="Calibri"/>
              </a:rPr>
              <a:t>6. </a:t>
            </a:r>
            <a:r>
              <a:rPr lang="en-US" sz="2000" kern="1200" dirty="0">
                <a:solidFill>
                  <a:prstClr val="black"/>
                </a:solidFill>
                <a:latin typeface="Calibri"/>
              </a:rPr>
              <a:t>E</a:t>
            </a:r>
            <a:r>
              <a:rPr lang="en-US" sz="2000" kern="1200" dirty="0" smtClean="0">
                <a:solidFill>
                  <a:prstClr val="black"/>
                </a:solidFill>
                <a:latin typeface="Calibri"/>
              </a:rPr>
              <a:t>ncode this tower</a:t>
            </a:r>
            <a:r>
              <a:rPr lang="en-US" sz="2000" kern="1200" dirty="0">
                <a:solidFill>
                  <a:prstClr val="black"/>
                </a:solidFill>
                <a:latin typeface="Calibri"/>
              </a:rPr>
              <a:t>:</a:t>
            </a:r>
          </a:p>
        </p:txBody>
      </p:sp>
      <p:cxnSp>
        <p:nvCxnSpPr>
          <p:cNvPr id="54" name="Straight Connector 53"/>
          <p:cNvCxnSpPr/>
          <p:nvPr/>
        </p:nvCxnSpPr>
        <p:spPr>
          <a:xfrm>
            <a:off x="461623" y="3814694"/>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57200" y="4482710"/>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50931" y="5113019"/>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931" y="5743328"/>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815645" y="2542252"/>
            <a:ext cx="415663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0      1     2     3      4     5     6     7     8</a:t>
            </a:r>
            <a:endParaRPr lang="en-US" sz="1800" kern="1200" dirty="0">
              <a:solidFill>
                <a:prstClr val="black"/>
              </a:solidFill>
              <a:latin typeface="Calibri"/>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07" y="191805"/>
            <a:ext cx="2766819" cy="1308421"/>
          </a:xfrm>
          <a:prstGeom prst="rect">
            <a:avLst/>
          </a:prstGeom>
          <a:ln>
            <a:solidFill>
              <a:schemeClr val="accent1"/>
            </a:solidFill>
          </a:ln>
        </p:spPr>
      </p:pic>
      <p:sp>
        <p:nvSpPr>
          <p:cNvPr id="17" name="TextBox 16"/>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9317003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use our new function!</a:t>
            </a:r>
            <a:endParaRPr lang="en-US" dirty="0"/>
          </a:p>
        </p:txBody>
      </p:sp>
      <p:grpSp>
        <p:nvGrpSpPr>
          <p:cNvPr id="4" name="Group 3"/>
          <p:cNvGrpSpPr/>
          <p:nvPr/>
        </p:nvGrpSpPr>
        <p:grpSpPr>
          <a:xfrm>
            <a:off x="3790184" y="1508756"/>
            <a:ext cx="648375" cy="1095475"/>
            <a:chOff x="5666992" y="2563946"/>
            <a:chExt cx="648375" cy="1117929"/>
          </a:xfrm>
        </p:grpSpPr>
        <p:sp>
          <p:nvSpPr>
            <p:cNvPr id="5" name="Trapezoid 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8" name="Trapezoid 7"/>
          <p:cNvSpPr/>
          <p:nvPr/>
        </p:nvSpPr>
        <p:spPr>
          <a:xfrm>
            <a:off x="6183593" y="183957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6948808" y="183957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5446201" y="183957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a:off x="4681499" y="183957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44" name="Group 43"/>
          <p:cNvGrpSpPr/>
          <p:nvPr/>
        </p:nvGrpSpPr>
        <p:grpSpPr>
          <a:xfrm>
            <a:off x="1476953" y="3062760"/>
            <a:ext cx="843347" cy="584776"/>
            <a:chOff x="2441167" y="4862213"/>
            <a:chExt cx="1753868" cy="1067004"/>
          </a:xfrm>
        </p:grpSpPr>
        <p:sp>
          <p:nvSpPr>
            <p:cNvPr id="45" name="Frame 4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Rectangle 4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47" name="Up Arrow 4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56" name="Group 55"/>
          <p:cNvGrpSpPr/>
          <p:nvPr/>
        </p:nvGrpSpPr>
        <p:grpSpPr>
          <a:xfrm>
            <a:off x="1476953" y="3647536"/>
            <a:ext cx="843347" cy="584776"/>
            <a:chOff x="2441167" y="4862213"/>
            <a:chExt cx="1753868" cy="1067004"/>
          </a:xfrm>
        </p:grpSpPr>
        <p:sp>
          <p:nvSpPr>
            <p:cNvPr id="57" name="Frame 56"/>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8" name="Rectangle 57"/>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59" name="Up Arrow 5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0" name="Group 59"/>
          <p:cNvGrpSpPr/>
          <p:nvPr/>
        </p:nvGrpSpPr>
        <p:grpSpPr>
          <a:xfrm>
            <a:off x="1476953" y="4232312"/>
            <a:ext cx="843347" cy="584776"/>
            <a:chOff x="2441167" y="4862213"/>
            <a:chExt cx="1753868" cy="1067004"/>
          </a:xfrm>
        </p:grpSpPr>
        <p:sp>
          <p:nvSpPr>
            <p:cNvPr id="61" name="Frame 60"/>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2" name="Rectangle 61"/>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63" name="Up Arrow 62"/>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4" name="Group 63"/>
          <p:cNvGrpSpPr/>
          <p:nvPr/>
        </p:nvGrpSpPr>
        <p:grpSpPr>
          <a:xfrm>
            <a:off x="1476953" y="4796033"/>
            <a:ext cx="843347" cy="584776"/>
            <a:chOff x="2441167" y="4862213"/>
            <a:chExt cx="1753868" cy="1067004"/>
          </a:xfrm>
        </p:grpSpPr>
        <p:sp>
          <p:nvSpPr>
            <p:cNvPr id="65" name="Frame 6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6" name="Rectangle 6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8</a:t>
              </a:r>
            </a:p>
          </p:txBody>
        </p:sp>
        <p:sp>
          <p:nvSpPr>
            <p:cNvPr id="67" name="Up Arrow 6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75" name="Up Arrow 74"/>
          <p:cNvSpPr/>
          <p:nvPr/>
        </p:nvSpPr>
        <p:spPr>
          <a:xfrm>
            <a:off x="829171" y="4855471"/>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7" name="Up Arrow 76"/>
          <p:cNvSpPr/>
          <p:nvPr/>
        </p:nvSpPr>
        <p:spPr>
          <a:xfrm>
            <a:off x="829171" y="3748960"/>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8" name="Up Arrow 77"/>
          <p:cNvSpPr/>
          <p:nvPr/>
        </p:nvSpPr>
        <p:spPr>
          <a:xfrm>
            <a:off x="829171" y="434285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0" name="Up Arrow 79"/>
          <p:cNvSpPr/>
          <p:nvPr/>
        </p:nvSpPr>
        <p:spPr>
          <a:xfrm>
            <a:off x="829171" y="3164184"/>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2" name="Up Arrow 81"/>
          <p:cNvSpPr/>
          <p:nvPr/>
        </p:nvSpPr>
        <p:spPr>
          <a:xfrm rot="10800000">
            <a:off x="2669550" y="492594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3" name="Up Arrow 82"/>
          <p:cNvSpPr/>
          <p:nvPr/>
        </p:nvSpPr>
        <p:spPr>
          <a:xfrm rot="10800000">
            <a:off x="2669551" y="4302835"/>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4" name="Up Arrow 83"/>
          <p:cNvSpPr/>
          <p:nvPr/>
        </p:nvSpPr>
        <p:spPr>
          <a:xfrm rot="10800000">
            <a:off x="2669547" y="370873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5" name="Up Arrow 84"/>
          <p:cNvSpPr/>
          <p:nvPr/>
        </p:nvSpPr>
        <p:spPr>
          <a:xfrm rot="10800000">
            <a:off x="2669548" y="3141563"/>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91" name="Group 90"/>
          <p:cNvGrpSpPr/>
          <p:nvPr/>
        </p:nvGrpSpPr>
        <p:grpSpPr>
          <a:xfrm>
            <a:off x="3402050" y="3048330"/>
            <a:ext cx="843346" cy="584776"/>
            <a:chOff x="4788436" y="4810544"/>
            <a:chExt cx="843346" cy="584776"/>
          </a:xfrm>
        </p:grpSpPr>
        <p:sp>
          <p:nvSpPr>
            <p:cNvPr id="88" name="Frame 87"/>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89" name="Rectangle 88"/>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90" name="Up Arrow 89"/>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96" name="Group 95"/>
          <p:cNvGrpSpPr/>
          <p:nvPr/>
        </p:nvGrpSpPr>
        <p:grpSpPr>
          <a:xfrm>
            <a:off x="3401065" y="3605034"/>
            <a:ext cx="843346" cy="584776"/>
            <a:chOff x="4788436" y="4810544"/>
            <a:chExt cx="843346" cy="584776"/>
          </a:xfrm>
        </p:grpSpPr>
        <p:sp>
          <p:nvSpPr>
            <p:cNvPr id="97" name="Frame 96"/>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8" name="Rectangle 97"/>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99" name="Up Arrow 98"/>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100" name="Group 99"/>
          <p:cNvGrpSpPr/>
          <p:nvPr/>
        </p:nvGrpSpPr>
        <p:grpSpPr>
          <a:xfrm>
            <a:off x="3401065" y="4217882"/>
            <a:ext cx="843346" cy="584776"/>
            <a:chOff x="4788436" y="4810544"/>
            <a:chExt cx="843346" cy="584776"/>
          </a:xfrm>
        </p:grpSpPr>
        <p:sp>
          <p:nvSpPr>
            <p:cNvPr id="101" name="Frame 10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2" name="Rectangle 10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103" name="Up Arrow 10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104" name="Group 103"/>
          <p:cNvGrpSpPr/>
          <p:nvPr/>
        </p:nvGrpSpPr>
        <p:grpSpPr>
          <a:xfrm>
            <a:off x="3414981" y="4802658"/>
            <a:ext cx="843346" cy="584776"/>
            <a:chOff x="4788436" y="4810544"/>
            <a:chExt cx="843346" cy="584776"/>
          </a:xfrm>
        </p:grpSpPr>
        <p:sp>
          <p:nvSpPr>
            <p:cNvPr id="105" name="Frame 104"/>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6" name="Rectangle 105"/>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8</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07" name="Up Arrow 106"/>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112" name="TextBox 111"/>
          <p:cNvSpPr txBox="1"/>
          <p:nvPr/>
        </p:nvSpPr>
        <p:spPr>
          <a:xfrm>
            <a:off x="5161743" y="3173303"/>
            <a:ext cx="3113432" cy="1200329"/>
          </a:xfrm>
          <a:prstGeom prst="rect">
            <a:avLst/>
          </a:prstGeom>
          <a:noFill/>
        </p:spPr>
        <p:txBody>
          <a:bodyPr wrap="square" rtlCol="0">
            <a:spAutoFit/>
          </a:bodyPr>
          <a:lstStyle/>
          <a:p>
            <a:pPr marL="285750" indent="-285750" defTabSz="457200">
              <a:buFont typeface="Arial"/>
              <a:buChar char="•"/>
            </a:pPr>
            <a:r>
              <a:rPr lang="en-US" sz="1800" kern="1200" dirty="0" smtClean="0">
                <a:solidFill>
                  <a:prstClr val="black"/>
                </a:solidFill>
                <a:latin typeface="Calibri"/>
              </a:rPr>
              <a:t>Easier to understand</a:t>
            </a:r>
          </a:p>
          <a:p>
            <a:pPr marL="285750" indent="-285750" defTabSz="457200">
              <a:buFont typeface="Arial"/>
              <a:buChar char="•"/>
            </a:pPr>
            <a:r>
              <a:rPr lang="en-US" sz="1800" kern="1200" dirty="0" smtClean="0">
                <a:solidFill>
                  <a:prstClr val="black"/>
                </a:solidFill>
                <a:latin typeface="Calibri"/>
              </a:rPr>
              <a:t>Easier to write</a:t>
            </a:r>
          </a:p>
          <a:p>
            <a:pPr marL="285750" indent="-285750" defTabSz="457200">
              <a:buFont typeface="Arial"/>
              <a:buChar char="•"/>
            </a:pPr>
            <a:r>
              <a:rPr lang="en-US" sz="1800" kern="1200" dirty="0" smtClean="0">
                <a:solidFill>
                  <a:prstClr val="black"/>
                </a:solidFill>
                <a:latin typeface="Calibri"/>
              </a:rPr>
              <a:t>We can build more interesting towers!</a:t>
            </a:r>
            <a:endParaRPr lang="en-US" sz="1800" kern="1200" dirty="0">
              <a:solidFill>
                <a:prstClr val="black"/>
              </a:solidFill>
              <a:latin typeface="Calibri"/>
            </a:endParaRPr>
          </a:p>
        </p:txBody>
      </p:sp>
      <p:sp>
        <p:nvSpPr>
          <p:cNvPr id="3" name="TextBox 2"/>
          <p:cNvSpPr txBox="1"/>
          <p:nvPr/>
        </p:nvSpPr>
        <p:spPr>
          <a:xfrm>
            <a:off x="1189079" y="1676234"/>
            <a:ext cx="2225902" cy="646331"/>
          </a:xfrm>
          <a:prstGeom prst="rect">
            <a:avLst/>
          </a:prstGeom>
          <a:noFill/>
        </p:spPr>
        <p:txBody>
          <a:bodyPr wrap="square" rtlCol="0">
            <a:spAutoFit/>
          </a:bodyPr>
          <a:lstStyle/>
          <a:p>
            <a:pPr defTabSz="457200"/>
            <a:r>
              <a:rPr lang="en-US" sz="1800" kern="1200" dirty="0" smtClean="0">
                <a:solidFill>
                  <a:prstClr val="black"/>
                </a:solidFill>
                <a:latin typeface="Calibri"/>
              </a:rPr>
              <a:t>Let’s encode this tower!</a:t>
            </a:r>
            <a:endParaRPr lang="en-US" sz="1800" kern="1200" dirty="0">
              <a:solidFill>
                <a:prstClr val="black"/>
              </a:solidFill>
              <a:latin typeface="Calibri"/>
            </a:endParaRPr>
          </a:p>
        </p:txBody>
      </p:sp>
      <p:sp>
        <p:nvSpPr>
          <p:cNvPr id="53" name="TextBox 52"/>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spTree>
    <p:extLst>
      <p:ext uri="{BB962C8B-B14F-4D97-AF65-F5344CB8AC3E}">
        <p14:creationId xmlns:p14="http://schemas.microsoft.com/office/powerpoint/2010/main" val="36860664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can make any function!</a:t>
            </a:r>
            <a:endParaRPr lang="en-US" dirty="0"/>
          </a:p>
        </p:txBody>
      </p:sp>
      <p:sp>
        <p:nvSpPr>
          <p:cNvPr id="3" name="Content Placeholder 2"/>
          <p:cNvSpPr>
            <a:spLocks noGrp="1"/>
          </p:cNvSpPr>
          <p:nvPr>
            <p:ph idx="1"/>
          </p:nvPr>
        </p:nvSpPr>
        <p:spPr>
          <a:xfrm>
            <a:off x="443198" y="1701911"/>
            <a:ext cx="8229600" cy="641764"/>
          </a:xfrm>
        </p:spPr>
        <p:txBody>
          <a:bodyPr/>
          <a:lstStyle/>
          <a:p>
            <a:pPr marL="0" indent="0">
              <a:buNone/>
            </a:pPr>
            <a:r>
              <a:rPr lang="en-US" dirty="0" smtClean="0"/>
              <a:t>What does this function do?</a:t>
            </a:r>
            <a:endParaRPr lang="en-US" dirty="0"/>
          </a:p>
        </p:txBody>
      </p:sp>
      <p:sp>
        <p:nvSpPr>
          <p:cNvPr id="6" name="Frame 5"/>
          <p:cNvSpPr/>
          <p:nvPr/>
        </p:nvSpPr>
        <p:spPr>
          <a:xfrm>
            <a:off x="1287749" y="37107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00"/>
              </a:solidFill>
            </a:endParaRPr>
          </a:p>
        </p:txBody>
      </p:sp>
      <p:sp>
        <p:nvSpPr>
          <p:cNvPr id="7" name="Rectangle 6"/>
          <p:cNvSpPr/>
          <p:nvPr/>
        </p:nvSpPr>
        <p:spPr>
          <a:xfrm>
            <a:off x="1356916" y="3617469"/>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Calibri"/>
            </a:endParaRPr>
          </a:p>
        </p:txBody>
      </p:sp>
      <p:sp>
        <p:nvSpPr>
          <p:cNvPr id="16" name="Rectangle 15"/>
          <p:cNvSpPr/>
          <p:nvPr/>
        </p:nvSpPr>
        <p:spPr>
          <a:xfrm>
            <a:off x="2950459" y="3573338"/>
            <a:ext cx="529562" cy="923330"/>
          </a:xfrm>
          <a:prstGeom prst="rect">
            <a:avLst/>
          </a:prstGeom>
          <a:noFill/>
        </p:spPr>
        <p:txBody>
          <a:bodyPr wrap="none" lIns="91440" tIns="45720" rIns="91440" bIns="45720">
            <a:spAutoFit/>
          </a:bodyPr>
          <a:lstStyle/>
          <a:p>
            <a:pPr algn="ctr" defTabSz="457200"/>
            <a:r>
              <a:rPr lang="en-US" sz="5400" b="1" kern="1200" dirty="0" smtClean="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a:t>
            </a:r>
            <a:endParaRPr lang="en-US" sz="5400" b="1" kern="120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endParaRPr>
          </a:p>
        </p:txBody>
      </p:sp>
      <p:grpSp>
        <p:nvGrpSpPr>
          <p:cNvPr id="18" name="Group 17"/>
          <p:cNvGrpSpPr/>
          <p:nvPr/>
        </p:nvGrpSpPr>
        <p:grpSpPr>
          <a:xfrm>
            <a:off x="4683943" y="3887712"/>
            <a:ext cx="843347" cy="584776"/>
            <a:chOff x="2441167" y="4862213"/>
            <a:chExt cx="1753868" cy="1067004"/>
          </a:xfrm>
        </p:grpSpPr>
        <p:sp>
          <p:nvSpPr>
            <p:cNvPr id="19" name="Frame 18"/>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20" name="Rectangle 19"/>
            <p:cNvSpPr/>
            <p:nvPr/>
          </p:nvSpPr>
          <p:spPr>
            <a:xfrm>
              <a:off x="2441167" y="4862213"/>
              <a:ext cx="706953" cy="1067004"/>
            </a:xfrm>
            <a:prstGeom prst="rect">
              <a:avLst/>
            </a:prstGeom>
            <a:noFill/>
          </p:spPr>
          <p:txBody>
            <a:bodyPr wrap="square" lIns="91440" tIns="45720" rIns="91440" bIns="45720">
              <a:spAutoFit/>
            </a:bodyPr>
            <a:lstStyle/>
            <a:p>
              <a:pPr algn="ctr" defTabSz="457200"/>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1" name="Up Arrow 20"/>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2" name="Up Arrow 21"/>
          <p:cNvSpPr/>
          <p:nvPr/>
        </p:nvSpPr>
        <p:spPr>
          <a:xfrm>
            <a:off x="3705651" y="3989136"/>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10800000">
            <a:off x="6185014" y="3966515"/>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4" name="Group 23"/>
          <p:cNvGrpSpPr/>
          <p:nvPr/>
        </p:nvGrpSpPr>
        <p:grpSpPr>
          <a:xfrm>
            <a:off x="7126839" y="3873282"/>
            <a:ext cx="843346" cy="584776"/>
            <a:chOff x="4788436" y="4810544"/>
            <a:chExt cx="843346" cy="584776"/>
          </a:xfrm>
        </p:grpSpPr>
        <p:sp>
          <p:nvSpPr>
            <p:cNvPr id="25" name="Frame 24"/>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26" name="Rectangle 25"/>
            <p:cNvSpPr/>
            <p:nvPr/>
          </p:nvSpPr>
          <p:spPr>
            <a:xfrm>
              <a:off x="4788436" y="4810544"/>
              <a:ext cx="339938" cy="584776"/>
            </a:xfrm>
            <a:prstGeom prst="rect">
              <a:avLst/>
            </a:prstGeom>
            <a:noFill/>
          </p:spPr>
          <p:txBody>
            <a:bodyPr wrap="square" lIns="91440" tIns="45720" rIns="91440" bIns="45720">
              <a:spAutoFit/>
            </a:bodyPr>
            <a:lstStyle/>
            <a:p>
              <a:pPr algn="ctr" defTabSz="457200"/>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7" name="Up Arrow 26"/>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57" name="TextBox 56"/>
          <p:cNvSpPr txBox="1"/>
          <p:nvPr/>
        </p:nvSpPr>
        <p:spPr>
          <a:xfrm>
            <a:off x="3993202" y="4780330"/>
            <a:ext cx="3518279" cy="369332"/>
          </a:xfrm>
          <a:prstGeom prst="rect">
            <a:avLst/>
          </a:prstGeom>
          <a:noFill/>
        </p:spPr>
        <p:txBody>
          <a:bodyPr wrap="square" rtlCol="0">
            <a:spAutoFit/>
          </a:bodyPr>
          <a:lstStyle/>
          <a:p>
            <a:pPr algn="ctr" defTabSz="457200"/>
            <a:r>
              <a:rPr lang="en-US" sz="1800" kern="1200" dirty="0" smtClean="0">
                <a:solidFill>
                  <a:prstClr val="black"/>
                </a:solidFill>
                <a:latin typeface="Calibri"/>
              </a:rPr>
              <a:t>(It places a cup        spots away)  </a:t>
            </a:r>
            <a:endParaRPr lang="en-US" sz="1800" kern="1200" dirty="0">
              <a:solidFill>
                <a:prstClr val="black"/>
              </a:solidFill>
              <a:latin typeface="Calibri"/>
            </a:endParaRPr>
          </a:p>
        </p:txBody>
      </p:sp>
      <p:sp>
        <p:nvSpPr>
          <p:cNvPr id="58" name="Frame 57"/>
          <p:cNvSpPr/>
          <p:nvPr/>
        </p:nvSpPr>
        <p:spPr>
          <a:xfrm>
            <a:off x="5752341" y="4829409"/>
            <a:ext cx="298801" cy="271173"/>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9" name="Quad Arrow 58"/>
          <p:cNvSpPr/>
          <p:nvPr/>
        </p:nvSpPr>
        <p:spPr>
          <a:xfrm>
            <a:off x="1972907" y="3671517"/>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33075951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90" y="1061130"/>
            <a:ext cx="3531073" cy="819670"/>
          </a:xfrm>
        </p:spPr>
        <p:txBody>
          <a:bodyPr>
            <a:normAutofit/>
          </a:bodyPr>
          <a:lstStyle/>
          <a:p>
            <a:pPr algn="l"/>
            <a:r>
              <a:rPr lang="en-US" sz="2400" dirty="0"/>
              <a:t>7</a:t>
            </a:r>
            <a:r>
              <a:rPr lang="en-US" sz="2400" dirty="0" smtClean="0"/>
              <a:t>. Decode this tower:</a:t>
            </a:r>
            <a:endParaRPr lang="en-US" sz="2400" dirty="0"/>
          </a:p>
        </p:txBody>
      </p:sp>
      <p:sp>
        <p:nvSpPr>
          <p:cNvPr id="71" name="TextBox 70"/>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grpSp>
        <p:nvGrpSpPr>
          <p:cNvPr id="109" name="Group 108"/>
          <p:cNvGrpSpPr/>
          <p:nvPr/>
        </p:nvGrpSpPr>
        <p:grpSpPr>
          <a:xfrm>
            <a:off x="521190" y="2012094"/>
            <a:ext cx="1400076" cy="820059"/>
            <a:chOff x="1041907" y="4984937"/>
            <a:chExt cx="1626664" cy="921841"/>
          </a:xfrm>
        </p:grpSpPr>
        <p:sp>
          <p:nvSpPr>
            <p:cNvPr id="110" name="Frame 109"/>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1" name="Rectangle 110"/>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2" name="Rectangle 111"/>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3" name="Quad Arrow 112"/>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4" name="Rectangle 113"/>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15" name="Group 114"/>
          <p:cNvGrpSpPr/>
          <p:nvPr/>
        </p:nvGrpSpPr>
        <p:grpSpPr>
          <a:xfrm>
            <a:off x="2324663" y="2012094"/>
            <a:ext cx="1400076" cy="820059"/>
            <a:chOff x="1041907" y="4984937"/>
            <a:chExt cx="1626664" cy="921841"/>
          </a:xfrm>
        </p:grpSpPr>
        <p:sp>
          <p:nvSpPr>
            <p:cNvPr id="116" name="Frame 115"/>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7" name="Rectangle 116"/>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8" name="Rectangle 117"/>
            <p:cNvSpPr/>
            <p:nvPr/>
          </p:nvSpPr>
          <p:spPr>
            <a:xfrm>
              <a:off x="1041907" y="5064099"/>
              <a:ext cx="649112" cy="65735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9" name="Quad Arrow 118"/>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0" name="Rectangle 119"/>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
        <p:nvSpPr>
          <p:cNvPr id="122" name="Frame 121"/>
          <p:cNvSpPr/>
          <p:nvPr/>
        </p:nvSpPr>
        <p:spPr>
          <a:xfrm>
            <a:off x="4128135" y="2095045"/>
            <a:ext cx="558693" cy="60153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3" name="Rectangle 122"/>
          <p:cNvSpPr/>
          <p:nvPr/>
        </p:nvSpPr>
        <p:spPr>
          <a:xfrm>
            <a:off x="4187667" y="2012094"/>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4" name="Rectangle 123"/>
          <p:cNvSpPr/>
          <p:nvPr/>
        </p:nvSpPr>
        <p:spPr>
          <a:xfrm>
            <a:off x="4128135" y="2082516"/>
            <a:ext cx="558693"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p>
        </p:txBody>
      </p:sp>
      <p:sp>
        <p:nvSpPr>
          <p:cNvPr id="125" name="Quad Arrow 124"/>
          <p:cNvSpPr/>
          <p:nvPr/>
        </p:nvSpPr>
        <p:spPr>
          <a:xfrm>
            <a:off x="4694611" y="2012094"/>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6" name="Rectangle 125"/>
          <p:cNvSpPr/>
          <p:nvPr/>
        </p:nvSpPr>
        <p:spPr>
          <a:xfrm>
            <a:off x="4318839" y="2147667"/>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3" name="Frame 22"/>
          <p:cNvSpPr/>
          <p:nvPr/>
        </p:nvSpPr>
        <p:spPr>
          <a:xfrm>
            <a:off x="1521274" y="3957052"/>
            <a:ext cx="7034122" cy="2318221"/>
          </a:xfrm>
          <a:prstGeom prst="frame">
            <a:avLst>
              <a:gd name="adj1" fmla="val 0"/>
            </a:avLst>
          </a:prstGeom>
          <a:solidFill>
            <a:srgbClr val="000000"/>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75" y="145554"/>
            <a:ext cx="3534982" cy="1020989"/>
          </a:xfrm>
          <a:prstGeom prst="rect">
            <a:avLst/>
          </a:prstGeom>
          <a:ln>
            <a:solidFill>
              <a:schemeClr val="accent1"/>
            </a:solidFill>
          </a:ln>
        </p:spPr>
      </p:pic>
      <p:sp>
        <p:nvSpPr>
          <p:cNvPr id="25" name="TextBox 24"/>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8757904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By Step</a:t>
            </a:r>
            <a:endParaRPr lang="en-US" dirty="0"/>
          </a:p>
        </p:txBody>
      </p:sp>
      <p:grpSp>
        <p:nvGrpSpPr>
          <p:cNvPr id="199" name="Group 198"/>
          <p:cNvGrpSpPr/>
          <p:nvPr/>
        </p:nvGrpSpPr>
        <p:grpSpPr>
          <a:xfrm>
            <a:off x="6190917" y="2408193"/>
            <a:ext cx="648375" cy="935566"/>
            <a:chOff x="5666992" y="2563946"/>
            <a:chExt cx="648375" cy="1117929"/>
          </a:xfrm>
        </p:grpSpPr>
        <p:sp>
          <p:nvSpPr>
            <p:cNvPr id="200" name="Trapezoid 199"/>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1" name="Trapezoid 200"/>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2" name="Trapezoid 201"/>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231" name="Group 230"/>
          <p:cNvGrpSpPr/>
          <p:nvPr/>
        </p:nvGrpSpPr>
        <p:grpSpPr>
          <a:xfrm>
            <a:off x="6176806" y="3647667"/>
            <a:ext cx="648375" cy="935566"/>
            <a:chOff x="5666992" y="2563946"/>
            <a:chExt cx="648375" cy="1117929"/>
          </a:xfrm>
        </p:grpSpPr>
        <p:sp>
          <p:nvSpPr>
            <p:cNvPr id="232" name="Trapezoid 231"/>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3" name="Trapezoid 232"/>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4" name="Trapezoid 233"/>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313" name="Group 312"/>
          <p:cNvGrpSpPr/>
          <p:nvPr/>
        </p:nvGrpSpPr>
        <p:grpSpPr>
          <a:xfrm>
            <a:off x="6190917" y="5533351"/>
            <a:ext cx="648375" cy="935566"/>
            <a:chOff x="5717267" y="5557275"/>
            <a:chExt cx="648375" cy="935566"/>
          </a:xfrm>
        </p:grpSpPr>
        <p:sp>
          <p:nvSpPr>
            <p:cNvPr id="264" name="Trapezoid 263"/>
            <p:cNvSpPr/>
            <p:nvPr/>
          </p:nvSpPr>
          <p:spPr>
            <a:xfrm>
              <a:off x="5717267" y="58529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5" name="Trapezoid 264"/>
            <p:cNvSpPr/>
            <p:nvPr/>
          </p:nvSpPr>
          <p:spPr>
            <a:xfrm>
              <a:off x="5717267" y="570030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6" name="Trapezoid 265"/>
            <p:cNvSpPr/>
            <p:nvPr/>
          </p:nvSpPr>
          <p:spPr>
            <a:xfrm>
              <a:off x="5723838" y="555727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94" name="Trapezoid 293"/>
          <p:cNvSpPr/>
          <p:nvPr/>
        </p:nvSpPr>
        <p:spPr>
          <a:xfrm>
            <a:off x="6921211" y="58684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5" name="Trapezoid 294"/>
          <p:cNvSpPr/>
          <p:nvPr/>
        </p:nvSpPr>
        <p:spPr>
          <a:xfrm>
            <a:off x="7596610" y="586066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6" name="Trapezoid 295"/>
          <p:cNvSpPr/>
          <p:nvPr/>
        </p:nvSpPr>
        <p:spPr>
          <a:xfrm>
            <a:off x="7242113" y="5213479"/>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7" name="Trapezoid 296"/>
          <p:cNvSpPr/>
          <p:nvPr/>
        </p:nvSpPr>
        <p:spPr>
          <a:xfrm>
            <a:off x="6907100" y="395999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8" name="Trapezoid 297"/>
          <p:cNvSpPr/>
          <p:nvPr/>
        </p:nvSpPr>
        <p:spPr>
          <a:xfrm>
            <a:off x="7548904" y="395999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9" name="Trapezoid 298"/>
          <p:cNvSpPr/>
          <p:nvPr/>
        </p:nvSpPr>
        <p:spPr>
          <a:xfrm>
            <a:off x="6921211" y="268923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cxnSp>
        <p:nvCxnSpPr>
          <p:cNvPr id="310" name="Straight Connector 309"/>
          <p:cNvCxnSpPr/>
          <p:nvPr/>
        </p:nvCxnSpPr>
        <p:spPr>
          <a:xfrm flipV="1">
            <a:off x="552860" y="2198340"/>
            <a:ext cx="7715304" cy="27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flipV="1">
            <a:off x="619979" y="3486259"/>
            <a:ext cx="7715304" cy="27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flipV="1">
            <a:off x="285060" y="5022794"/>
            <a:ext cx="8050223" cy="13655"/>
          </a:xfrm>
          <a:prstGeom prst="line">
            <a:avLst/>
          </a:prstGeom>
        </p:spPr>
        <p:style>
          <a:lnRef idx="2">
            <a:schemeClr val="accent1"/>
          </a:lnRef>
          <a:fillRef idx="0">
            <a:schemeClr val="accent1"/>
          </a:fillRef>
          <a:effectRef idx="1">
            <a:schemeClr val="accent1"/>
          </a:effectRef>
          <a:fontRef idx="minor">
            <a:schemeClr val="tx1"/>
          </a:fontRef>
        </p:style>
      </p:cxnSp>
      <p:sp>
        <p:nvSpPr>
          <p:cNvPr id="316" name="TextBox 315"/>
          <p:cNvSpPr txBox="1"/>
          <p:nvPr/>
        </p:nvSpPr>
        <p:spPr>
          <a:xfrm>
            <a:off x="119837" y="2198340"/>
            <a:ext cx="866045" cy="369332"/>
          </a:xfrm>
          <a:prstGeom prst="rect">
            <a:avLst/>
          </a:prstGeom>
          <a:noFill/>
        </p:spPr>
        <p:txBody>
          <a:bodyPr wrap="square" rtlCol="0">
            <a:spAutoFit/>
          </a:bodyPr>
          <a:lstStyle/>
          <a:p>
            <a:pPr defTabSz="457200"/>
            <a:r>
              <a:rPr lang="en-US" sz="1800" kern="1200" dirty="0" smtClean="0">
                <a:solidFill>
                  <a:prstClr val="black"/>
                </a:solidFill>
                <a:latin typeface="Calibri"/>
              </a:rPr>
              <a:t>Step 1</a:t>
            </a:r>
            <a:endParaRPr lang="en-US" sz="1800" kern="1200" dirty="0">
              <a:solidFill>
                <a:prstClr val="black"/>
              </a:solidFill>
              <a:latin typeface="Calibri"/>
            </a:endParaRPr>
          </a:p>
        </p:txBody>
      </p:sp>
      <p:sp>
        <p:nvSpPr>
          <p:cNvPr id="317" name="TextBox 316"/>
          <p:cNvSpPr txBox="1"/>
          <p:nvPr/>
        </p:nvSpPr>
        <p:spPr>
          <a:xfrm>
            <a:off x="119837" y="3513569"/>
            <a:ext cx="866045" cy="369332"/>
          </a:xfrm>
          <a:prstGeom prst="rect">
            <a:avLst/>
          </a:prstGeom>
          <a:noFill/>
        </p:spPr>
        <p:txBody>
          <a:bodyPr wrap="square" rtlCol="0">
            <a:spAutoFit/>
          </a:bodyPr>
          <a:lstStyle/>
          <a:p>
            <a:pPr defTabSz="457200"/>
            <a:r>
              <a:rPr lang="en-US" sz="1800" kern="1200" dirty="0" smtClean="0">
                <a:solidFill>
                  <a:prstClr val="black"/>
                </a:solidFill>
                <a:latin typeface="Calibri"/>
              </a:rPr>
              <a:t>Step 2</a:t>
            </a:r>
            <a:endParaRPr lang="en-US" sz="1800" kern="1200" dirty="0">
              <a:solidFill>
                <a:prstClr val="black"/>
              </a:solidFill>
              <a:latin typeface="Calibri"/>
            </a:endParaRPr>
          </a:p>
        </p:txBody>
      </p:sp>
      <p:sp>
        <p:nvSpPr>
          <p:cNvPr id="318" name="TextBox 317"/>
          <p:cNvSpPr txBox="1"/>
          <p:nvPr/>
        </p:nvSpPr>
        <p:spPr>
          <a:xfrm>
            <a:off x="272177" y="5164019"/>
            <a:ext cx="866045" cy="369332"/>
          </a:xfrm>
          <a:prstGeom prst="rect">
            <a:avLst/>
          </a:prstGeom>
          <a:noFill/>
        </p:spPr>
        <p:txBody>
          <a:bodyPr wrap="square" rtlCol="0">
            <a:spAutoFit/>
          </a:bodyPr>
          <a:lstStyle/>
          <a:p>
            <a:pPr defTabSz="457200"/>
            <a:r>
              <a:rPr lang="en-US" sz="1800" kern="1200" dirty="0" smtClean="0">
                <a:solidFill>
                  <a:prstClr val="black"/>
                </a:solidFill>
                <a:latin typeface="Calibri"/>
              </a:rPr>
              <a:t>Step 3</a:t>
            </a:r>
            <a:endParaRPr lang="en-US" sz="1800" kern="1200" dirty="0">
              <a:solidFill>
                <a:prstClr val="black"/>
              </a:solidFill>
              <a:latin typeface="Calibri"/>
            </a:endParaRPr>
          </a:p>
        </p:txBody>
      </p:sp>
      <p:sp>
        <p:nvSpPr>
          <p:cNvPr id="108" name="TextBox 107"/>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grpSp>
        <p:nvGrpSpPr>
          <p:cNvPr id="109" name="Group 108"/>
          <p:cNvGrpSpPr/>
          <p:nvPr/>
        </p:nvGrpSpPr>
        <p:grpSpPr>
          <a:xfrm>
            <a:off x="1944708" y="1249502"/>
            <a:ext cx="1400076" cy="820059"/>
            <a:chOff x="1041907" y="4984937"/>
            <a:chExt cx="1626664" cy="921841"/>
          </a:xfrm>
        </p:grpSpPr>
        <p:sp>
          <p:nvSpPr>
            <p:cNvPr id="110" name="Frame 109"/>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1" name="Rectangle 110"/>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2" name="Rectangle 111"/>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3" name="Quad Arrow 112"/>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4" name="Rectangle 113"/>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15" name="Group 114"/>
          <p:cNvGrpSpPr/>
          <p:nvPr/>
        </p:nvGrpSpPr>
        <p:grpSpPr>
          <a:xfrm>
            <a:off x="3748181" y="1249502"/>
            <a:ext cx="1400076" cy="820059"/>
            <a:chOff x="1041907" y="4984937"/>
            <a:chExt cx="1626664" cy="921841"/>
          </a:xfrm>
        </p:grpSpPr>
        <p:sp>
          <p:nvSpPr>
            <p:cNvPr id="116" name="Frame 115"/>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7" name="Rectangle 116"/>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8" name="Rectangle 117"/>
            <p:cNvSpPr/>
            <p:nvPr/>
          </p:nvSpPr>
          <p:spPr>
            <a:xfrm>
              <a:off x="1041907" y="5064099"/>
              <a:ext cx="649112" cy="65735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9" name="Quad Arrow 118"/>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0" name="Rectangle 119"/>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
        <p:nvSpPr>
          <p:cNvPr id="121" name="Frame 120"/>
          <p:cNvSpPr/>
          <p:nvPr/>
        </p:nvSpPr>
        <p:spPr>
          <a:xfrm>
            <a:off x="5551653" y="1332453"/>
            <a:ext cx="558693" cy="60153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2" name="Rectangle 121"/>
          <p:cNvSpPr/>
          <p:nvPr/>
        </p:nvSpPr>
        <p:spPr>
          <a:xfrm>
            <a:off x="5611185" y="1249502"/>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3" name="Rectangle 122"/>
          <p:cNvSpPr/>
          <p:nvPr/>
        </p:nvSpPr>
        <p:spPr>
          <a:xfrm>
            <a:off x="5551653" y="1319924"/>
            <a:ext cx="558693"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p>
        </p:txBody>
      </p:sp>
      <p:sp>
        <p:nvSpPr>
          <p:cNvPr id="124" name="Quad Arrow 123"/>
          <p:cNvSpPr/>
          <p:nvPr/>
        </p:nvSpPr>
        <p:spPr>
          <a:xfrm>
            <a:off x="6118129" y="1249502"/>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5" name="Rectangle 124"/>
          <p:cNvSpPr/>
          <p:nvPr/>
        </p:nvSpPr>
        <p:spPr>
          <a:xfrm>
            <a:off x="5742357" y="1385075"/>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nvGrpSpPr>
          <p:cNvPr id="126" name="Group 125"/>
          <p:cNvGrpSpPr/>
          <p:nvPr/>
        </p:nvGrpSpPr>
        <p:grpSpPr>
          <a:xfrm>
            <a:off x="829142" y="2666948"/>
            <a:ext cx="1092018" cy="684485"/>
            <a:chOff x="1041907" y="4984937"/>
            <a:chExt cx="1626664" cy="921841"/>
          </a:xfrm>
        </p:grpSpPr>
        <p:sp>
          <p:nvSpPr>
            <p:cNvPr id="127" name="Frame 126"/>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8" name="Rectangle 127"/>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9" name="Rectangle 128"/>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30" name="Quad Arrow 129"/>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1" name="Rectangle 130"/>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32" name="Group 131"/>
          <p:cNvGrpSpPr/>
          <p:nvPr/>
        </p:nvGrpSpPr>
        <p:grpSpPr>
          <a:xfrm>
            <a:off x="829142" y="4088375"/>
            <a:ext cx="1092018" cy="684485"/>
            <a:chOff x="1041907" y="4984937"/>
            <a:chExt cx="1626664" cy="921841"/>
          </a:xfrm>
        </p:grpSpPr>
        <p:sp>
          <p:nvSpPr>
            <p:cNvPr id="133" name="Frame 132"/>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34" name="Rectangle 133"/>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35" name="Rectangle 134"/>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36" name="Quad Arrow 135"/>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7" name="Rectangle 136"/>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38" name="Group 137"/>
          <p:cNvGrpSpPr/>
          <p:nvPr/>
        </p:nvGrpSpPr>
        <p:grpSpPr>
          <a:xfrm>
            <a:off x="829142" y="5806714"/>
            <a:ext cx="1092018" cy="684485"/>
            <a:chOff x="1041907" y="4984937"/>
            <a:chExt cx="1626664" cy="921841"/>
          </a:xfrm>
        </p:grpSpPr>
        <p:sp>
          <p:nvSpPr>
            <p:cNvPr id="139" name="Frame 138"/>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0" name="Rectangle 139"/>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41" name="Rectangle 140"/>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42" name="Quad Arrow 141"/>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3" name="Rectangle 142"/>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44" name="Group 143"/>
          <p:cNvGrpSpPr/>
          <p:nvPr/>
        </p:nvGrpSpPr>
        <p:grpSpPr>
          <a:xfrm>
            <a:off x="2225808" y="4077607"/>
            <a:ext cx="1092019" cy="684485"/>
            <a:chOff x="1041907" y="4984937"/>
            <a:chExt cx="1626665" cy="921841"/>
          </a:xfrm>
        </p:grpSpPr>
        <p:sp>
          <p:nvSpPr>
            <p:cNvPr id="145" name="Frame 144"/>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6" name="Rectangle 145"/>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47" name="Rectangle 146"/>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48" name="Quad Arrow 147"/>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9" name="Rectangle 148"/>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50" name="Group 149"/>
          <p:cNvGrpSpPr/>
          <p:nvPr/>
        </p:nvGrpSpPr>
        <p:grpSpPr>
          <a:xfrm>
            <a:off x="2224054" y="5816101"/>
            <a:ext cx="1092019" cy="684485"/>
            <a:chOff x="1041907" y="4984937"/>
            <a:chExt cx="1626665" cy="921841"/>
          </a:xfrm>
        </p:grpSpPr>
        <p:sp>
          <p:nvSpPr>
            <p:cNvPr id="151" name="Frame 150"/>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52" name="Rectangle 151"/>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3" name="Rectangle 152"/>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54" name="Quad Arrow 153"/>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5" name="Rectangle 154"/>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56" name="Group 155"/>
          <p:cNvGrpSpPr/>
          <p:nvPr/>
        </p:nvGrpSpPr>
        <p:grpSpPr>
          <a:xfrm>
            <a:off x="3671619" y="5813640"/>
            <a:ext cx="1092019" cy="684485"/>
            <a:chOff x="1041907" y="4984937"/>
            <a:chExt cx="1626665" cy="921841"/>
          </a:xfrm>
        </p:grpSpPr>
        <p:sp>
          <p:nvSpPr>
            <p:cNvPr id="157" name="Frame 156"/>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58" name="Rectangle 157"/>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9" name="Rectangle 158"/>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60" name="Quad Arrow 159"/>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1" name="Rectangle 160"/>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Tree>
    <p:extLst>
      <p:ext uri="{BB962C8B-B14F-4D97-AF65-F5344CB8AC3E}">
        <p14:creationId xmlns:p14="http://schemas.microsoft.com/office/powerpoint/2010/main" val="26223803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7.9"/>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47625">
          <a:solidFill>
            <a:srgbClr val="FF0000"/>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ustom Theme">
  <a:themeElements>
    <a:clrScheme name="Custom 218">
      <a:dk1>
        <a:srgbClr val="000000"/>
      </a:dk1>
      <a:lt1>
        <a:srgbClr val="FFFFFF"/>
      </a:lt1>
      <a:dk2>
        <a:srgbClr val="5B595A"/>
      </a:dk2>
      <a:lt2>
        <a:srgbClr val="CFD4D4"/>
      </a:lt2>
      <a:accent1>
        <a:srgbClr val="CC0202"/>
      </a:accent1>
      <a:accent2>
        <a:srgbClr val="228AFF"/>
      </a:accent2>
      <a:accent3>
        <a:srgbClr val="FBC82F"/>
      </a:accent3>
      <a:accent4>
        <a:srgbClr val="253E91"/>
      </a:accent4>
      <a:accent5>
        <a:srgbClr val="F68D0C"/>
      </a:accent5>
      <a:accent6>
        <a:srgbClr val="257E12"/>
      </a:accent6>
      <a:hlink>
        <a:srgbClr val="144C72"/>
      </a:hlink>
      <a:folHlink>
        <a:srgbClr val="8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3246</TotalTime>
  <Words>7477</Words>
  <Application>Microsoft Office PowerPoint</Application>
  <PresentationFormat>On-screen Show (4:3)</PresentationFormat>
  <Paragraphs>1397</Paragraphs>
  <Slides>280</Slides>
  <Notes>211</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280</vt:i4>
      </vt:variant>
    </vt:vector>
  </HeadingPairs>
  <TitlesOfParts>
    <vt:vector size="289" baseType="lpstr">
      <vt:lpstr>Custom Theme</vt:lpstr>
      <vt:lpstr>Custom Theme</vt:lpstr>
      <vt:lpstr>Custom Theme</vt:lpstr>
      <vt:lpstr>Office Theme</vt:lpstr>
      <vt:lpstr>2_Office Theme</vt:lpstr>
      <vt:lpstr>Blank Presentation</vt:lpstr>
      <vt:lpstr>1_Custom Theme</vt:lpstr>
      <vt:lpstr>2_Custom Theme</vt:lpstr>
      <vt:lpstr>Image</vt:lpstr>
      <vt:lpstr>PowerPoint Presentation</vt:lpstr>
      <vt:lpstr>PowerPoint Presentation</vt:lpstr>
      <vt:lpstr>PowerPoint Presentation</vt:lpstr>
      <vt:lpstr>Problem Solving &amp;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Problem-solving process</vt:lpstr>
      <vt:lpstr>Algorithm ~ a problem-solving process</vt:lpstr>
      <vt:lpstr>PowerPoint Presentation</vt:lpstr>
      <vt:lpstr>PowerPoint Presentation</vt:lpstr>
      <vt:lpstr>PowerPoint Presentation</vt:lpstr>
      <vt:lpstr>PowerPoint Presentation</vt:lpstr>
      <vt:lpstr>PowerPoint Presentation</vt:lpstr>
      <vt:lpstr>PowerPoint Presentation</vt:lpstr>
      <vt:lpstr>Another tilt and rook-jumping maze…</vt:lpstr>
      <vt:lpstr>PowerPoint Presentation</vt:lpstr>
      <vt:lpstr>PowerPoint Presentation</vt:lpstr>
      <vt:lpstr>PowerPoint Presentation</vt:lpstr>
      <vt:lpstr>PowerPoint Presentation</vt:lpstr>
      <vt:lpstr>PowerPoint Presentation</vt:lpstr>
      <vt:lpstr>But does maze-solving have any real-life applications?</vt:lpstr>
      <vt:lpstr>(1) Searching</vt:lpstr>
      <vt:lpstr>PowerPoint Presentation</vt:lpstr>
      <vt:lpstr>Searching!</vt:lpstr>
      <vt:lpstr>Searching!</vt:lpstr>
      <vt:lpstr>Searching!</vt:lpstr>
      <vt:lpstr>What's this?</vt:lpstr>
      <vt:lpstr>Searching for data…</vt:lpstr>
      <vt:lpstr>Searching is MUCH faster within ordered data!</vt:lpstr>
      <vt:lpstr>but how do we get the list sorted?</vt:lpstr>
      <vt:lpstr>PowerPoint Presentation</vt:lpstr>
      <vt:lpstr>Step 1:  Sorting people!</vt:lpstr>
      <vt:lpstr>3 sort algorithms</vt:lpstr>
      <vt:lpstr>Sorting in dance…</vt:lpstr>
      <vt:lpstr>Step 2:  Sorting cups…</vt:lpstr>
      <vt:lpstr>Step 3:  Comparing data</vt:lpstr>
      <vt:lpstr>Is MergeSort for real?     Let's see...</vt:lpstr>
      <vt:lpstr>Is MergeSort for real?     Let's see...</vt:lpstr>
      <vt:lpstr>Is MergeSort for real?     Let's see...</vt:lpstr>
      <vt:lpstr>Is MergeSort for real?     Let's see...</vt:lpstr>
      <vt:lpstr>Is MergeSort for real?     Yes!</vt:lpstr>
      <vt:lpstr>PowerPoint Presentation</vt:lpstr>
      <vt:lpstr>Lego Sorting</vt:lpstr>
      <vt:lpstr>Cup Algorithms</vt:lpstr>
      <vt:lpstr>Motivation</vt:lpstr>
      <vt:lpstr>Our language (code)</vt:lpstr>
      <vt:lpstr>Let’s try our language! (Example)</vt:lpstr>
      <vt:lpstr>PowerPoint Presentation</vt:lpstr>
      <vt:lpstr>Let’s try our language! (Build)</vt:lpstr>
      <vt:lpstr>2. Encode this tower:</vt:lpstr>
      <vt:lpstr>Now let’s encode!(Encode)</vt:lpstr>
      <vt:lpstr>Now, try designing your own!</vt:lpstr>
      <vt:lpstr>PowerPoint Presentation</vt:lpstr>
      <vt:lpstr>How about this one?</vt:lpstr>
      <vt:lpstr>Functions</vt:lpstr>
      <vt:lpstr>5. Decode this tower:</vt:lpstr>
      <vt:lpstr>Try making this tower!</vt:lpstr>
      <vt:lpstr>PowerPoint Presentation</vt:lpstr>
      <vt:lpstr>Let’s use our new function!</vt:lpstr>
      <vt:lpstr>We can make any function!</vt:lpstr>
      <vt:lpstr>7. Decode this tower:</vt:lpstr>
      <vt:lpstr>Step By Step</vt:lpstr>
      <vt:lpstr>PowerPoint Presentation</vt:lpstr>
      <vt:lpstr>Encoding with our new function</vt:lpstr>
      <vt:lpstr>Make your own function!</vt:lpstr>
      <vt:lpstr>The flipped tower function</vt:lpstr>
      <vt:lpstr>Functions are powerful!</vt:lpstr>
      <vt:lpstr>Create your own function!</vt:lpstr>
      <vt:lpstr>PowerPoint Presentation</vt:lpstr>
      <vt:lpstr>Take-home message</vt:lpstr>
      <vt:lpstr>PowerPoint Presentation</vt:lpstr>
      <vt:lpstr>Why CS ~ a course-wide module</vt:lpstr>
      <vt:lpstr>PowerPoint Presentation</vt:lpstr>
      <vt:lpstr>Maker Movement 101</vt:lpstr>
      <vt:lpstr>What is the Maker Movement?</vt:lpstr>
      <vt:lpstr>Makerspaces or hackerspaces</vt:lpstr>
      <vt:lpstr>Maker Faire</vt:lpstr>
      <vt:lpstr>Tools</vt:lpstr>
      <vt:lpstr>3D Printing</vt:lpstr>
      <vt:lpstr>3D printed record</vt:lpstr>
      <vt:lpstr>Arduinos</vt:lpstr>
      <vt:lpstr>Arduino - examples</vt:lpstr>
      <vt:lpstr>Arduino - examples</vt:lpstr>
      <vt:lpstr>Hardware Startups</vt:lpstr>
      <vt:lpstr>Maker Demographics</vt:lpstr>
      <vt:lpstr>STEM</vt:lpstr>
      <vt:lpstr>MakerState</vt:lpstr>
      <vt:lpstr>MakerState</vt:lpstr>
      <vt:lpstr>MakerState - Badge System</vt:lpstr>
      <vt:lpstr>MakerState - Maker Meetups</vt:lpstr>
      <vt:lpstr>PowerPoint Presentation</vt:lpstr>
      <vt:lpstr>PowerPoint Presentation</vt:lpstr>
      <vt:lpstr>PowerPoint Presentation</vt:lpstr>
      <vt:lpstr>PowerPoint Presentation</vt:lpstr>
      <vt:lpstr>Why CS ~ a course-wide module</vt:lpstr>
      <vt:lpstr>PowerPoint Presentation</vt:lpstr>
      <vt:lpstr>PowerPoint Presentation</vt:lpstr>
      <vt:lpstr>PowerPoint Presentation</vt:lpstr>
      <vt:lpstr>Creating a Scratch Game</vt:lpstr>
      <vt:lpstr>Step 1:   Choose a hero!</vt:lpstr>
      <vt:lpstr>Step 2:   Motion with the keyboard</vt:lpstr>
      <vt:lpstr>Step 3:   Wrap master</vt:lpstr>
      <vt:lpstr>Step 4:   Choose a goal.</vt:lpstr>
      <vt:lpstr>Step 5:   Choose an enemy.</vt:lpstr>
      <vt:lpstr>Step 6:   Reset if you collide!</vt:lpstr>
      <vt:lpstr>Step 7:   Celebrate if you win!</vt:lpstr>
      <vt:lpstr>The sky's the limit!</vt:lpstr>
      <vt:lpstr>PowerPoint Presentation</vt:lpstr>
      <vt:lpstr>Cup Algorithms</vt:lpstr>
      <vt:lpstr>PowerPoint Presentation</vt:lpstr>
      <vt:lpstr>2. Encode this tower:</vt:lpstr>
      <vt:lpstr>PowerPoint Presentation</vt:lpstr>
      <vt:lpstr>5. Decode this tower:</vt:lpstr>
      <vt:lpstr>PowerPoint Presentation</vt:lpstr>
      <vt:lpstr>7. Decode this tower:</vt:lpstr>
      <vt:lpstr>PowerPoint Presentation</vt:lpstr>
      <vt:lpstr>Create your own function!</vt:lpstr>
      <vt:lpstr>PowerPoint Presentation</vt:lpstr>
      <vt:lpstr>What if we didn't have a map?!</vt:lpstr>
      <vt:lpstr>Parallel Sorting</vt:lpstr>
      <vt:lpstr>Do we compute?  Your demonstrations  game/scene/anything…  Your insights on CS + MyCS  Lunch…</vt:lpstr>
      <vt:lpstr>PowerPoint Presentation</vt:lpstr>
      <vt:lpstr>PowerPoint Presentation</vt:lpstr>
      <vt:lpstr>PowerPoint Presentation</vt:lpstr>
      <vt:lpstr>Linear vs. Binary Sorting!</vt:lpstr>
      <vt:lpstr>Sorting out sorting</vt:lpstr>
      <vt:lpstr>PowerPoint Presentation</vt:lpstr>
      <vt:lpstr>Min Sort</vt:lpstr>
      <vt:lpstr>Merge Sort</vt:lpstr>
      <vt:lpstr>Sorting out sorting</vt:lpstr>
      <vt:lpstr>PowerPoint Presentation</vt:lpstr>
      <vt:lpstr>Algorithms everywhere </vt:lpstr>
      <vt:lpstr>Sorting and Searching</vt:lpstr>
      <vt:lpstr>PowerPoint Presentation</vt:lpstr>
      <vt:lpstr>PowerPoint Presentation</vt:lpstr>
      <vt:lpstr>PowerPoint Presentation</vt:lpstr>
      <vt:lpstr>Searching...</vt:lpstr>
      <vt:lpstr>Linear Search (unsorted data)</vt:lpstr>
      <vt:lpstr>Binary Search (sorted data)</vt:lpstr>
      <vt:lpstr>Binary Search (sorted book) </vt:lpstr>
      <vt:lpstr>Binary Search (sorted book) </vt:lpstr>
      <vt:lpstr>Binary Search (sorted book) </vt:lpstr>
      <vt:lpstr>Binary Search (sorted book) </vt:lpstr>
      <vt:lpstr>Linear vs. Binary Search</vt:lpstr>
      <vt:lpstr>Comparisons</vt:lpstr>
      <vt:lpstr>Let's sort!</vt:lpstr>
      <vt:lpstr>Let's sort!</vt:lpstr>
      <vt:lpstr>Your sorting algorithms:</vt:lpstr>
      <vt:lpstr>This week…</vt:lpstr>
      <vt:lpstr>PowerPoint Presentation</vt:lpstr>
      <vt:lpstr>Our game: Up, up, and away!</vt:lpstr>
      <vt:lpstr>Problem-solving patterns</vt:lpstr>
      <vt:lpstr>Break it up...</vt:lpstr>
      <vt:lpstr>Lunch Prompts: Scratch</vt:lpstr>
      <vt:lpstr>Is MergeSort for real?     Let's see...</vt:lpstr>
      <vt:lpstr>Is MergeSort for real?     Let's see...</vt:lpstr>
      <vt:lpstr>Is MergeSort for real?     Let's see...</vt:lpstr>
      <vt:lpstr>Is MergeSort for real?     Let's see...</vt:lpstr>
      <vt:lpstr>Is MergeSort for real?     Yes!</vt:lpstr>
      <vt:lpstr>Mergesort, in dance</vt:lpstr>
      <vt:lpstr>  Sorting Activities from  </vt:lpstr>
      <vt:lpstr>Our game: Fly, fly again...</vt:lpstr>
      <vt:lpstr>Butterfly Game </vt:lpstr>
      <vt:lpstr>Helicopter Game</vt:lpstr>
      <vt:lpstr>Helicopter Game </vt:lpstr>
      <vt:lpstr>Scratch: Position</vt:lpstr>
      <vt:lpstr>PowerPoint Presentation</vt:lpstr>
      <vt:lpstr>PowerPoint Presentation</vt:lpstr>
      <vt:lpstr>PowerPoint Presentation</vt:lpstr>
      <vt:lpstr>Coordinate Practice</vt:lpstr>
      <vt:lpstr>PowerPoint Presentation</vt:lpstr>
      <vt:lpstr>PowerPoint Presentation</vt:lpstr>
      <vt:lpstr>PowerPoint Presentation</vt:lpstr>
      <vt:lpstr>PowerPoint Presentation</vt:lpstr>
      <vt:lpstr>Scratch: Ifs and Elses</vt:lpstr>
      <vt:lpstr>If Block</vt:lpstr>
      <vt:lpstr>Sensing Blocks</vt:lpstr>
      <vt:lpstr>Forever If</vt:lpstr>
      <vt:lpstr>Operators</vt:lpstr>
      <vt:lpstr>Common Operators</vt:lpstr>
      <vt:lpstr>Will the sprite say "Hello!" when you run this script?</vt:lpstr>
      <vt:lpstr>What will the variable "X" be after you run this script?</vt:lpstr>
      <vt:lpstr>Predict and Test</vt:lpstr>
      <vt:lpstr>PowerPoint Presentation</vt:lpstr>
      <vt:lpstr>PowerPoint Presentation</vt:lpstr>
      <vt:lpstr>PowerPoint Presentation</vt:lpstr>
      <vt:lpstr>PowerPoint Presentation</vt:lpstr>
      <vt:lpstr>PowerPoint Presentation</vt:lpstr>
      <vt:lpstr>Broadcast Block</vt:lpstr>
      <vt:lpstr>Receiving a Broadcast Signal</vt:lpstr>
      <vt:lpstr>PowerPoint Presentation</vt:lpstr>
      <vt:lpstr>Congratulations!</vt:lpstr>
      <vt:lpstr>Two envelopes...</vt:lpstr>
      <vt:lpstr>PowerPoint Presentation</vt:lpstr>
      <vt:lpstr>PowerPoint Presentation</vt:lpstr>
      <vt:lpstr>Holistic vs. part-based reasoning</vt:lpstr>
      <vt:lpstr>Holistic vs. part-based reasoning</vt:lpstr>
      <vt:lpstr>PowerPoint Presentation</vt:lpstr>
      <vt:lpstr>PowerPoint Presentation</vt:lpstr>
      <vt:lpstr>Innate face detection?</vt:lpstr>
      <vt:lpstr>Innate detection?</vt:lpstr>
      <vt:lpstr>Learned recognition.</vt:lpstr>
      <vt:lpstr>PowerPoint Presentation</vt:lpstr>
      <vt:lpstr>PowerPoint Presentation</vt:lpstr>
      <vt:lpstr>PowerPoint Presentation</vt:lpstr>
      <vt:lpstr>Parts!</vt:lpstr>
      <vt:lpstr>Parts clearly matter…</vt:lpstr>
      <vt:lpstr>Parts clearly matter…</vt:lpstr>
      <vt:lpstr>Parts clearly matter…</vt:lpstr>
      <vt:lpstr>Some parts are more equal than others</vt:lpstr>
      <vt:lpstr>Some parts are more equal than others</vt:lpstr>
      <vt:lpstr>Viola and Jones: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well does it work?</vt:lpstr>
      <vt:lpstr>PowerPoint Presentation</vt:lpstr>
      <vt:lpstr>PowerPoint Presentation</vt:lpstr>
      <vt:lpstr>Face replacement results</vt:lpstr>
      <vt:lpstr>Image de-Identification</vt:lpstr>
      <vt:lpstr>Image de-Identification</vt:lpstr>
      <vt:lpstr>Limitations: Gender</vt:lpstr>
      <vt:lpstr>Limitations: Occlusion</vt:lpstr>
      <vt:lpstr>PowerPoint Presentation</vt:lpstr>
      <vt:lpstr>PowerPoint Presentation</vt:lpstr>
      <vt:lpstr>PowerPoint Presentation</vt:lpstr>
      <vt:lpstr>PowerPoint Presentation</vt:lpstr>
      <vt:lpstr>PowerPoint Presentation</vt:lpstr>
      <vt:lpstr>Searching…</vt:lpstr>
      <vt:lpstr>Real Sorting</vt:lpstr>
      <vt:lpstr>Trying things out…</vt:lpstr>
      <vt:lpstr>PowerPoint Presentation</vt:lpstr>
      <vt:lpstr>PowerPoint Presentation</vt:lpstr>
      <vt:lpstr>PowerPoint Presentation</vt:lpstr>
      <vt:lpstr>understanding  &gt;  solving…</vt:lpstr>
      <vt:lpstr>understanding  &gt;  solving…</vt:lpstr>
      <vt:lpstr>Choose... Reveal... Switch or stay?</vt:lpstr>
      <vt:lpstr>Let's Make a bigger Deal...</vt:lpstr>
      <vt:lpstr>Let's Make a bigger Deal...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Solving and Algorithms</dc:title>
  <dc:creator>Owner</dc:creator>
  <cp:lastModifiedBy>Owner</cp:lastModifiedBy>
  <cp:revision>69</cp:revision>
  <cp:lastPrinted>2015-06-10T17:37:43Z</cp:lastPrinted>
  <dcterms:modified xsi:type="dcterms:W3CDTF">2015-06-10T23:28:43Z</dcterms:modified>
</cp:coreProperties>
</file>