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3" r:id="rId2"/>
    <p:sldId id="294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58" r:id="rId14"/>
    <p:sldId id="256" r:id="rId15"/>
    <p:sldId id="277" r:id="rId16"/>
    <p:sldId id="278" r:id="rId17"/>
    <p:sldId id="259" r:id="rId18"/>
    <p:sldId id="279" r:id="rId19"/>
    <p:sldId id="297" r:id="rId20"/>
    <p:sldId id="298" r:id="rId21"/>
    <p:sldId id="299" r:id="rId22"/>
    <p:sldId id="260" r:id="rId23"/>
    <p:sldId id="281" r:id="rId24"/>
    <p:sldId id="282" r:id="rId25"/>
    <p:sldId id="261" r:id="rId26"/>
    <p:sldId id="264" r:id="rId27"/>
    <p:sldId id="265" r:id="rId28"/>
    <p:sldId id="296" r:id="rId29"/>
    <p:sldId id="266" r:id="rId30"/>
    <p:sldId id="295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6" autoAdjust="0"/>
    <p:restoredTop sz="99669" autoAdjust="0"/>
  </p:normalViewPr>
  <p:slideViewPr>
    <p:cSldViewPr snapToGrid="0" snapToObjects="1">
      <p:cViewPr varScale="1">
        <p:scale>
          <a:sx n="113" d="100"/>
          <a:sy n="113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C556-4F79-3A44-B371-B0CF8FDE7B33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717B-DEDE-164D-B854-AA366DC08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2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1502-750B-4B43-82CC-05C08FF5005B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BAAC-13AE-C440-9FD5-7E75976EA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575D-EA16-BF47-8D61-449339BAB7D1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B7EB-24C3-DE4D-A757-9E5220B107E9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FB2-AE2D-3A4C-8DD2-385096AF365A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A6C9-D33B-7046-AADB-59A85F96F2F2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3DBE-8C38-BA4E-8089-70AE55AA1220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D6E6-BAA6-D045-A81D-9D753ECD5077}" type="datetime1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1BD9-8EFD-ED43-A557-96FE705E3100}" type="datetime1">
              <a:rPr lang="en-US" smtClean="0"/>
              <a:t>6/19/14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5F6-D635-D44E-B343-4CB7E5CCCEEB}" type="datetime1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2E9-8A34-F94F-826B-DC917AAD268A}" type="datetime1">
              <a:rPr lang="en-US" smtClean="0"/>
              <a:t>6/19/14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0068-0398-2E4C-8047-5B594E2EDF2C}" type="datetime1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DA8-8CD6-A94C-8417-26336410E731}" type="datetime1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8F1B-45B7-AC4C-A1E3-82E4BAC52891}" type="datetime1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6830-87D9-8B43-8F0E-8FD3FEDA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53" y="246898"/>
            <a:ext cx="7772400" cy="7302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Secret Fortress Construction Challenge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176" y="1348210"/>
            <a:ext cx="8016024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You should have two identical LEGO block kits.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Set </a:t>
            </a:r>
            <a:r>
              <a:rPr lang="en-US" sz="1400" dirty="0" smtClean="0">
                <a:latin typeface="Cambria"/>
                <a:cs typeface="Cambria"/>
              </a:rPr>
              <a:t>the extra kit aside, and use one kit to build a LEGO fortress: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Find a secluded spot to build your </a:t>
            </a:r>
            <a:r>
              <a:rPr lang="en-US" sz="1400" i="1" dirty="0" smtClean="0">
                <a:latin typeface="Cambria"/>
                <a:cs typeface="Cambria"/>
              </a:rPr>
              <a:t>secret </a:t>
            </a:r>
            <a:r>
              <a:rPr lang="en-US" sz="1400" dirty="0" smtClean="0">
                <a:latin typeface="Cambria"/>
                <a:cs typeface="Cambria"/>
              </a:rPr>
              <a:t>fortress. Don</a:t>
            </a:r>
            <a:r>
              <a:rPr lang="fr-FR" sz="1400" dirty="0" smtClean="0">
                <a:latin typeface="Cambria"/>
                <a:cs typeface="Cambria"/>
              </a:rPr>
              <a:t>’</a:t>
            </a:r>
            <a:r>
              <a:rPr lang="en-US" sz="1400" dirty="0" smtClean="0">
                <a:latin typeface="Cambria"/>
                <a:cs typeface="Cambria"/>
              </a:rPr>
              <a:t>t let anyone else see it!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mbria"/>
                <a:cs typeface="Cambria"/>
              </a:rPr>
              <a:t>Place your </a:t>
            </a:r>
            <a:r>
              <a:rPr lang="en-US" sz="1400" dirty="0" smtClean="0">
                <a:latin typeface="Cambria"/>
                <a:cs typeface="Cambria"/>
              </a:rPr>
              <a:t>Lego baseplate on </a:t>
            </a:r>
            <a:r>
              <a:rPr lang="en-US" sz="1400" dirty="0">
                <a:latin typeface="Cambria"/>
                <a:cs typeface="Cambria"/>
              </a:rPr>
              <a:t>top of </a:t>
            </a:r>
            <a:r>
              <a:rPr lang="en-US" sz="1400" dirty="0" smtClean="0">
                <a:latin typeface="Cambria"/>
                <a:cs typeface="Cambria"/>
              </a:rPr>
              <a:t>the template </a:t>
            </a:r>
            <a:r>
              <a:rPr lang="en-US" sz="1400" dirty="0">
                <a:latin typeface="Cambria"/>
                <a:cs typeface="Cambria"/>
              </a:rPr>
              <a:t>on page 2. </a:t>
            </a:r>
            <a:r>
              <a:rPr lang="en-US" sz="1400" dirty="0" smtClean="0">
                <a:latin typeface="Cambria"/>
                <a:cs typeface="Cambria"/>
              </a:rPr>
              <a:t>Note the x and y axes are 0, as usual.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[First-timer advice]  Keep your tower to the lower-left corner, where </a:t>
            </a:r>
            <a:r>
              <a:rPr lang="en-US" sz="1400" b="1" i="1" dirty="0" smtClean="0">
                <a:latin typeface="Cambria"/>
                <a:cs typeface="Cambria"/>
              </a:rPr>
              <a:t>x and y are 7 or less</a:t>
            </a:r>
            <a:endParaRPr lang="en-US" sz="1400" b="1" i="1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Write the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dirty="0" smtClean="0">
                <a:latin typeface="Cambria"/>
                <a:cs typeface="Cambria"/>
              </a:rPr>
              <a:t>for building your tower…  (page 3)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Create a </a:t>
            </a:r>
            <a:r>
              <a:rPr lang="en-US" sz="1400" b="1" i="1" dirty="0" smtClean="0">
                <a:latin typeface="Cambria"/>
                <a:cs typeface="Cambria"/>
              </a:rPr>
              <a:t>binary encoding </a:t>
            </a:r>
            <a:r>
              <a:rPr lang="en-US" sz="1400" dirty="0" smtClean="0">
                <a:latin typeface="Cambria"/>
                <a:cs typeface="Cambria"/>
              </a:rPr>
              <a:t>(the legend) f</a:t>
            </a:r>
            <a:r>
              <a:rPr lang="en-US" sz="1400" dirty="0" smtClean="0">
                <a:latin typeface="Cambria"/>
                <a:cs typeface="Cambria"/>
              </a:rPr>
              <a:t>or each type and color of your Legos.  (page 3)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Translate the English instructions to </a:t>
            </a:r>
            <a:r>
              <a:rPr lang="en-US" sz="1400" b="1" i="1" dirty="0">
                <a:latin typeface="Cambria"/>
                <a:cs typeface="Cambria"/>
              </a:rPr>
              <a:t>b</a:t>
            </a:r>
            <a:r>
              <a:rPr lang="en-US" sz="1400" b="1" i="1" dirty="0" smtClean="0">
                <a:latin typeface="Cambria"/>
                <a:cs typeface="Cambria"/>
              </a:rPr>
              <a:t>inary instructions </a:t>
            </a:r>
            <a:r>
              <a:rPr lang="en-US" sz="1400" dirty="0" smtClean="0">
                <a:latin typeface="Cambria"/>
                <a:cs typeface="Cambria"/>
              </a:rPr>
              <a:t>for your tower!    (page 4)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Be sure to </a:t>
            </a:r>
            <a:r>
              <a:rPr lang="en-US" sz="1400" b="1" i="1" dirty="0" smtClean="0">
                <a:latin typeface="Cambria"/>
                <a:cs typeface="Cambria"/>
              </a:rPr>
              <a:t>copy over the legend</a:t>
            </a:r>
            <a:r>
              <a:rPr lang="en-US" sz="1400" dirty="0" smtClean="0">
                <a:latin typeface="Cambria"/>
                <a:cs typeface="Cambria"/>
              </a:rPr>
              <a:t>, as well!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Create a single line of 0s and 1s that you will send to the other team.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</a:t>
            </a:r>
            <a:r>
              <a:rPr lang="en-US" sz="1400" dirty="0">
                <a:latin typeface="Cambria"/>
                <a:cs typeface="Cambria"/>
              </a:rPr>
              <a:t>] </a:t>
            </a:r>
            <a:r>
              <a:rPr lang="en-US" sz="1400" dirty="0" smtClean="0">
                <a:latin typeface="Cambria"/>
                <a:cs typeface="Cambria"/>
              </a:rPr>
              <a:t> Text or email that single line of 0s and 1s to the other team.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Reassemble the other team's single line of 0s and 1s into binary instructions: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i="1" dirty="0" smtClean="0">
                <a:latin typeface="Cambria"/>
                <a:cs typeface="Cambria"/>
              </a:rPr>
              <a:t>  Swap!  </a:t>
            </a:r>
            <a:r>
              <a:rPr lang="en-US" sz="1400" dirty="0" smtClean="0">
                <a:latin typeface="Cambria"/>
                <a:cs typeface="Cambria"/>
              </a:rPr>
              <a:t>Make sure you have the chart of the other team's </a:t>
            </a:r>
            <a:r>
              <a:rPr lang="en-US" sz="1400" b="1" i="1" dirty="0" smtClean="0">
                <a:latin typeface="Cambria"/>
                <a:cs typeface="Cambria"/>
              </a:rPr>
              <a:t>binary instructions</a:t>
            </a:r>
            <a:r>
              <a:rPr lang="en-US" sz="1400" dirty="0" smtClean="0">
                <a:latin typeface="Cambria"/>
                <a:cs typeface="Cambria"/>
              </a:rPr>
              <a:t>…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Make sure you copy the other team's </a:t>
            </a:r>
            <a:r>
              <a:rPr lang="en-US" sz="1400" b="1" i="1" dirty="0" smtClean="0">
                <a:latin typeface="Cambria"/>
                <a:cs typeface="Cambria"/>
              </a:rPr>
              <a:t>legend </a:t>
            </a:r>
            <a:r>
              <a:rPr lang="en-US" sz="1400" i="1" dirty="0" smtClean="0">
                <a:latin typeface="Cambria"/>
                <a:cs typeface="Cambria"/>
              </a:rPr>
              <a:t>with their binary encoding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Convert their binary instructions back to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i="1" dirty="0" smtClean="0">
                <a:latin typeface="Cambria"/>
                <a:cs typeface="Cambria"/>
              </a:rPr>
              <a:t>using the legend.</a:t>
            </a:r>
          </a:p>
          <a:p>
            <a:pPr marL="342900" indent="-342900">
              <a:buAutoNum type="arabicPeriod"/>
            </a:pP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Try to build their secret fortress!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When both teams are done, compare the fortresses you’ve created.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Were </a:t>
            </a:r>
            <a:r>
              <a:rPr lang="en-US" sz="1400" dirty="0" smtClean="0">
                <a:latin typeface="Cambria"/>
                <a:cs typeface="Cambria"/>
              </a:rPr>
              <a:t>you successful? Why or why not?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latin typeface="Cambria"/>
                <a:cs typeface="Cambria"/>
              </a:rPr>
              <a:t>Debug!  </a:t>
            </a:r>
            <a:r>
              <a:rPr lang="en-US" sz="1400" dirty="0" smtClean="0">
                <a:latin typeface="Cambria"/>
                <a:cs typeface="Cambria"/>
              </a:rPr>
              <a:t>If </a:t>
            </a:r>
            <a:r>
              <a:rPr lang="en-US" sz="1400" dirty="0" smtClean="0">
                <a:latin typeface="Cambria"/>
                <a:cs typeface="Cambria"/>
              </a:rPr>
              <a:t>something went wrong, </a:t>
            </a:r>
            <a:r>
              <a:rPr lang="en-US" sz="1400" dirty="0" smtClean="0">
                <a:latin typeface="Cambria"/>
                <a:cs typeface="Cambria"/>
              </a:rPr>
              <a:t>find where it went wrong -- which </a:t>
            </a:r>
            <a:r>
              <a:rPr lang="en-US" sz="1400" dirty="0" smtClean="0">
                <a:latin typeface="Cambria"/>
                <a:cs typeface="Cambria"/>
              </a:rPr>
              <a:t>step </a:t>
            </a:r>
            <a:r>
              <a:rPr lang="en-US" sz="1400" dirty="0" smtClean="0">
                <a:latin typeface="Cambria"/>
                <a:cs typeface="Cambria"/>
              </a:rPr>
              <a:t>of the process was it?!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136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81767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79070"/>
              </p:ext>
            </p:extLst>
          </p:nvPr>
        </p:nvGraphicFramePr>
        <p:xfrm>
          <a:off x="411590" y="1993172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44717"/>
              </p:ext>
            </p:extLst>
          </p:nvPr>
        </p:nvGraphicFramePr>
        <p:xfrm>
          <a:off x="411590" y="3094511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1005"/>
              </p:ext>
            </p:extLst>
          </p:nvPr>
        </p:nvGraphicFramePr>
        <p:xfrm>
          <a:off x="411590" y="3913610"/>
          <a:ext cx="2046016" cy="25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976016"/>
              </p:ext>
            </p:extLst>
          </p:nvPr>
        </p:nvGraphicFramePr>
        <p:xfrm>
          <a:off x="2845648" y="2607090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 legend for the encoding we’ve been using to convert our regular instruction table to a </a:t>
            </a:r>
            <a:r>
              <a:rPr lang="en-US" sz="1600" i="1" dirty="0" smtClean="0">
                <a:latin typeface="Cambria"/>
                <a:cs typeface="Cambria"/>
              </a:rPr>
              <a:t>binary</a:t>
            </a:r>
            <a:r>
              <a:rPr lang="en-US" sz="1600" dirty="0" smtClean="0">
                <a:latin typeface="Cambria"/>
                <a:cs typeface="Cambria"/>
              </a:rPr>
              <a:t> instruction table.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You’ve already converted the color, size, orientation, and position. Now convert the block number from base 10 to binary.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754764"/>
              </p:ext>
            </p:extLst>
          </p:nvPr>
        </p:nvGraphicFramePr>
        <p:xfrm>
          <a:off x="2845649" y="4292865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63338" y="5978639"/>
            <a:ext cx="607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Now you have a complete binary instruction table!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590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204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3481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23416"/>
              </p:ext>
            </p:extLst>
          </p:nvPr>
        </p:nvGraphicFramePr>
        <p:xfrm>
          <a:off x="411590" y="1993172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50372"/>
              </p:ext>
            </p:extLst>
          </p:nvPr>
        </p:nvGraphicFramePr>
        <p:xfrm>
          <a:off x="411590" y="3093163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92191"/>
              </p:ext>
            </p:extLst>
          </p:nvPr>
        </p:nvGraphicFramePr>
        <p:xfrm>
          <a:off x="411590" y="3912262"/>
          <a:ext cx="2046016" cy="25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an encoded instruction table for a small LEGO tower. Can you figure out what this tower is supposed to look like? </a:t>
            </a:r>
          </a:p>
          <a:p>
            <a:r>
              <a:rPr lang="en-US" sz="1600" dirty="0" smtClean="0">
                <a:latin typeface="Cambria"/>
                <a:cs typeface="Cambria"/>
              </a:rPr>
              <a:t>Hint: first, </a:t>
            </a:r>
            <a:r>
              <a:rPr lang="en-US" sz="1600" i="1" dirty="0" smtClean="0">
                <a:latin typeface="Cambria"/>
                <a:cs typeface="Cambria"/>
              </a:rPr>
              <a:t>decode</a:t>
            </a:r>
            <a:r>
              <a:rPr lang="en-US" sz="1600" dirty="0" smtClean="0">
                <a:latin typeface="Cambria"/>
                <a:cs typeface="Cambria"/>
              </a:rPr>
              <a:t> the instruction table using the legend on the left, and then follow the instructions to recreate the tower.</a:t>
            </a:r>
            <a:br>
              <a:rPr lang="en-US" sz="1600" dirty="0" smtClean="0">
                <a:latin typeface="Cambria"/>
                <a:cs typeface="Cambria"/>
              </a:rPr>
            </a:b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077582"/>
              </p:ext>
            </p:extLst>
          </p:nvPr>
        </p:nvGraphicFramePr>
        <p:xfrm>
          <a:off x="2845649" y="4292865"/>
          <a:ext cx="5994848" cy="17896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801016"/>
              </p:ext>
            </p:extLst>
          </p:nvPr>
        </p:nvGraphicFramePr>
        <p:xfrm>
          <a:off x="2845648" y="2145053"/>
          <a:ext cx="5994848" cy="1633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1590" y="350185"/>
            <a:ext cx="407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Activity: Building the Encoding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749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397073"/>
              </p:ext>
            </p:extLst>
          </p:nvPr>
        </p:nvGraphicFramePr>
        <p:xfrm>
          <a:off x="673944" y="2951321"/>
          <a:ext cx="7733270" cy="1633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727"/>
                <a:gridCol w="1455325"/>
                <a:gridCol w="1369824"/>
                <a:gridCol w="1430127"/>
                <a:gridCol w="1191770"/>
                <a:gridCol w="1231497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944" y="730778"/>
            <a:ext cx="464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Using the instructions from the previous page, we can first decode the instructions as below, and then build the tower to get the tower on the right.</a:t>
            </a:r>
            <a:endParaRPr lang="en-US" sz="1600" dirty="0">
              <a:latin typeface="Cambria"/>
              <a:cs typeface="Cambria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697095"/>
              </p:ext>
            </p:extLst>
          </p:nvPr>
        </p:nvGraphicFramePr>
        <p:xfrm>
          <a:off x="673944" y="4723200"/>
          <a:ext cx="7713091" cy="1633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612"/>
                <a:gridCol w="1448891"/>
                <a:gridCol w="1366249"/>
                <a:gridCol w="1441575"/>
                <a:gridCol w="1199405"/>
                <a:gridCol w="1202359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944" y="211686"/>
            <a:ext cx="407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Activity: Building the Encoding</a:t>
            </a:r>
            <a:endParaRPr lang="en-US" sz="2400" b="1" dirty="0"/>
          </a:p>
        </p:txBody>
      </p:sp>
      <p:pic>
        <p:nvPicPr>
          <p:cNvPr id="6" name="Picture 5" descr="photo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14" y="73077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53" y="246898"/>
            <a:ext cx="7772400" cy="7302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Secret Fortress Construction Challenge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176" y="1348210"/>
            <a:ext cx="8016024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You should have two identical LEGO block kits.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Set </a:t>
            </a:r>
            <a:r>
              <a:rPr lang="en-US" sz="1400" dirty="0" smtClean="0">
                <a:latin typeface="Cambria"/>
                <a:cs typeface="Cambria"/>
              </a:rPr>
              <a:t>the extra kit aside, and use one kit to build a LEGO fortress: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Find a secluded spot to build your </a:t>
            </a:r>
            <a:r>
              <a:rPr lang="en-US" sz="1400" i="1" dirty="0" smtClean="0">
                <a:latin typeface="Cambria"/>
                <a:cs typeface="Cambria"/>
              </a:rPr>
              <a:t>secret </a:t>
            </a:r>
            <a:r>
              <a:rPr lang="en-US" sz="1400" dirty="0" smtClean="0">
                <a:latin typeface="Cambria"/>
                <a:cs typeface="Cambria"/>
              </a:rPr>
              <a:t>fortress. Don</a:t>
            </a:r>
            <a:r>
              <a:rPr lang="fr-FR" sz="1400" dirty="0" smtClean="0">
                <a:latin typeface="Cambria"/>
                <a:cs typeface="Cambria"/>
              </a:rPr>
              <a:t>’</a:t>
            </a:r>
            <a:r>
              <a:rPr lang="en-US" sz="1400" dirty="0" smtClean="0">
                <a:latin typeface="Cambria"/>
                <a:cs typeface="Cambria"/>
              </a:rPr>
              <a:t>t let anyone else see it!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mbria"/>
                <a:cs typeface="Cambria"/>
              </a:rPr>
              <a:t>Place your </a:t>
            </a:r>
            <a:r>
              <a:rPr lang="en-US" sz="1400" dirty="0" smtClean="0">
                <a:latin typeface="Cambria"/>
                <a:cs typeface="Cambria"/>
              </a:rPr>
              <a:t>Lego baseplate on </a:t>
            </a:r>
            <a:r>
              <a:rPr lang="en-US" sz="1400" dirty="0">
                <a:latin typeface="Cambria"/>
                <a:cs typeface="Cambria"/>
              </a:rPr>
              <a:t>top of </a:t>
            </a:r>
            <a:r>
              <a:rPr lang="en-US" sz="1400" dirty="0" smtClean="0">
                <a:latin typeface="Cambria"/>
                <a:cs typeface="Cambria"/>
              </a:rPr>
              <a:t>the template </a:t>
            </a:r>
            <a:r>
              <a:rPr lang="en-US" sz="1400" dirty="0">
                <a:latin typeface="Cambria"/>
                <a:cs typeface="Cambria"/>
              </a:rPr>
              <a:t>on page 2. </a:t>
            </a:r>
            <a:r>
              <a:rPr lang="en-US" sz="1400" dirty="0" smtClean="0">
                <a:latin typeface="Cambria"/>
                <a:cs typeface="Cambria"/>
              </a:rPr>
              <a:t>Note the x and y axes are 0, as usual.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[First-timer advice]  Keep your tower to the lower-left corner, where </a:t>
            </a:r>
            <a:r>
              <a:rPr lang="en-US" sz="1400" b="1" i="1" dirty="0" smtClean="0">
                <a:latin typeface="Cambria"/>
                <a:cs typeface="Cambria"/>
              </a:rPr>
              <a:t>x and y are 7 or less</a:t>
            </a:r>
            <a:endParaRPr lang="en-US" sz="1400" b="1" i="1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Write the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dirty="0" smtClean="0">
                <a:latin typeface="Cambria"/>
                <a:cs typeface="Cambria"/>
              </a:rPr>
              <a:t>for building your tower…  (page 3)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Create a </a:t>
            </a:r>
            <a:r>
              <a:rPr lang="en-US" sz="1400" b="1" i="1" dirty="0" smtClean="0">
                <a:latin typeface="Cambria"/>
                <a:cs typeface="Cambria"/>
              </a:rPr>
              <a:t>binary encoding </a:t>
            </a:r>
            <a:r>
              <a:rPr lang="en-US" sz="1400" dirty="0" smtClean="0">
                <a:latin typeface="Cambria"/>
                <a:cs typeface="Cambria"/>
              </a:rPr>
              <a:t>(the legend) f</a:t>
            </a:r>
            <a:r>
              <a:rPr lang="en-US" sz="1400" dirty="0" smtClean="0">
                <a:latin typeface="Cambria"/>
                <a:cs typeface="Cambria"/>
              </a:rPr>
              <a:t>or each type and color of your Legos.  (page 3)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Translate the English instructions to </a:t>
            </a:r>
            <a:r>
              <a:rPr lang="en-US" sz="1400" b="1" i="1" dirty="0">
                <a:latin typeface="Cambria"/>
                <a:cs typeface="Cambria"/>
              </a:rPr>
              <a:t>b</a:t>
            </a:r>
            <a:r>
              <a:rPr lang="en-US" sz="1400" b="1" i="1" dirty="0" smtClean="0">
                <a:latin typeface="Cambria"/>
                <a:cs typeface="Cambria"/>
              </a:rPr>
              <a:t>inary instructions </a:t>
            </a:r>
            <a:r>
              <a:rPr lang="en-US" sz="1400" dirty="0" smtClean="0">
                <a:latin typeface="Cambria"/>
                <a:cs typeface="Cambria"/>
              </a:rPr>
              <a:t>for your tower!    (page 4)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Be sure to </a:t>
            </a:r>
            <a:r>
              <a:rPr lang="en-US" sz="1400" b="1" i="1" dirty="0" smtClean="0">
                <a:latin typeface="Cambria"/>
                <a:cs typeface="Cambria"/>
              </a:rPr>
              <a:t>copy over the legend</a:t>
            </a:r>
            <a:r>
              <a:rPr lang="en-US" sz="1400" dirty="0" smtClean="0">
                <a:latin typeface="Cambria"/>
                <a:cs typeface="Cambria"/>
              </a:rPr>
              <a:t>, as well!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Create a single line of 0s and 1s that you will send to the other team.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</a:t>
            </a:r>
            <a:r>
              <a:rPr lang="en-US" sz="1400" dirty="0">
                <a:latin typeface="Cambria"/>
                <a:cs typeface="Cambria"/>
              </a:rPr>
              <a:t>] </a:t>
            </a:r>
            <a:r>
              <a:rPr lang="en-US" sz="1400" dirty="0" smtClean="0">
                <a:latin typeface="Cambria"/>
                <a:cs typeface="Cambria"/>
              </a:rPr>
              <a:t> Text or email that single line of 0s and 1s to the other team.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Reassemble the other team's single line of 0s and 1s into binary instructions: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i="1" dirty="0" smtClean="0">
                <a:latin typeface="Cambria"/>
                <a:cs typeface="Cambria"/>
              </a:rPr>
              <a:t>  Swap!  </a:t>
            </a:r>
            <a:r>
              <a:rPr lang="en-US" sz="1400" dirty="0" smtClean="0">
                <a:latin typeface="Cambria"/>
                <a:cs typeface="Cambria"/>
              </a:rPr>
              <a:t>Make sure you have the chart of the other team's </a:t>
            </a:r>
            <a:r>
              <a:rPr lang="en-US" sz="1400" b="1" i="1" dirty="0" smtClean="0">
                <a:latin typeface="Cambria"/>
                <a:cs typeface="Cambria"/>
              </a:rPr>
              <a:t>binary instructions</a:t>
            </a:r>
            <a:r>
              <a:rPr lang="en-US" sz="1400" dirty="0" smtClean="0">
                <a:latin typeface="Cambria"/>
                <a:cs typeface="Cambria"/>
              </a:rPr>
              <a:t>…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Make sure you copy the other team's </a:t>
            </a:r>
            <a:r>
              <a:rPr lang="en-US" sz="1400" b="1" i="1" dirty="0" smtClean="0">
                <a:latin typeface="Cambria"/>
                <a:cs typeface="Cambria"/>
              </a:rPr>
              <a:t>legend </a:t>
            </a:r>
            <a:r>
              <a:rPr lang="en-US" sz="1400" i="1" dirty="0" smtClean="0">
                <a:latin typeface="Cambria"/>
                <a:cs typeface="Cambria"/>
              </a:rPr>
              <a:t>with their binary encoding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Convert their binary instructions back to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i="1" dirty="0" smtClean="0">
                <a:latin typeface="Cambria"/>
                <a:cs typeface="Cambria"/>
              </a:rPr>
              <a:t>using the legend.</a:t>
            </a:r>
          </a:p>
          <a:p>
            <a:pPr marL="342900" indent="-342900">
              <a:buAutoNum type="arabicPeriod"/>
            </a:pP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Try to build their secret fortress!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When both teams are done, compare the fortresses you’ve created.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Were </a:t>
            </a:r>
            <a:r>
              <a:rPr lang="en-US" sz="1400" dirty="0" smtClean="0">
                <a:latin typeface="Cambria"/>
                <a:cs typeface="Cambria"/>
              </a:rPr>
              <a:t>you successful? Why or why not?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latin typeface="Cambria"/>
                <a:cs typeface="Cambria"/>
              </a:rPr>
              <a:t>Debug!  </a:t>
            </a:r>
            <a:r>
              <a:rPr lang="en-US" sz="1400" dirty="0" smtClean="0">
                <a:latin typeface="Cambria"/>
                <a:cs typeface="Cambria"/>
              </a:rPr>
              <a:t>If </a:t>
            </a:r>
            <a:r>
              <a:rPr lang="en-US" sz="1400" dirty="0" smtClean="0">
                <a:latin typeface="Cambria"/>
                <a:cs typeface="Cambria"/>
              </a:rPr>
              <a:t>something went wrong, </a:t>
            </a:r>
            <a:r>
              <a:rPr lang="en-US" sz="1400" dirty="0" smtClean="0">
                <a:latin typeface="Cambria"/>
                <a:cs typeface="Cambria"/>
              </a:rPr>
              <a:t>find where it went wrong -- which </a:t>
            </a:r>
            <a:r>
              <a:rPr lang="en-US" sz="1400" dirty="0" smtClean="0">
                <a:latin typeface="Cambria"/>
                <a:cs typeface="Cambria"/>
              </a:rPr>
              <a:t>step </a:t>
            </a:r>
            <a:r>
              <a:rPr lang="en-US" sz="1400" dirty="0" smtClean="0">
                <a:latin typeface="Cambria"/>
                <a:cs typeface="Cambria"/>
              </a:rPr>
              <a:t>of the process was it?!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198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672" y="581018"/>
            <a:ext cx="222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Secret </a:t>
            </a:r>
            <a:r>
              <a:rPr lang="en-US" sz="2400" b="1" dirty="0" smtClean="0"/>
              <a:t>Fortress?</a:t>
            </a:r>
            <a:endParaRPr lang="en-US" sz="2400" b="1" dirty="0"/>
          </a:p>
        </p:txBody>
      </p:sp>
      <p:pic>
        <p:nvPicPr>
          <p:cNvPr id="19" name="Picture 18" descr="IMG_21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5"/>
          <a:stretch/>
        </p:blipFill>
        <p:spPr>
          <a:xfrm>
            <a:off x="1239520" y="1513840"/>
            <a:ext cx="6827520" cy="4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11089"/>
              </p:ext>
            </p:extLst>
          </p:nvPr>
        </p:nvGraphicFramePr>
        <p:xfrm>
          <a:off x="2647886" y="5966607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45803" y="1381662"/>
            <a:ext cx="4668806" cy="4584945"/>
            <a:chOff x="2132014" y="974768"/>
            <a:chExt cx="4668806" cy="4584945"/>
          </a:xfrm>
        </p:grpSpPr>
        <p:pic>
          <p:nvPicPr>
            <p:cNvPr id="7" name="Picture 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43" name="Picture 42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37" name="Picture 3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38" name="Picture 37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93117"/>
              </p:ext>
            </p:extLst>
          </p:nvPr>
        </p:nvGraphicFramePr>
        <p:xfrm>
          <a:off x="2037788" y="1400756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672" y="581018"/>
            <a:ext cx="404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Secret Fortress Base Template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4609" y="58706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6654" y="103142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24952" y="1151409"/>
            <a:ext cx="0" cy="46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3082" y="5811328"/>
            <a:ext cx="47887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15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269790">
            <a:off x="5615850" y="227075"/>
            <a:ext cx="33897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ndwriting - Dakota"/>
                <a:cs typeface="Handwriting - Dakota"/>
              </a:rPr>
              <a:t>Don't show the other team your tower!</a:t>
            </a:r>
            <a:endParaRPr lang="en-US" sz="20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38023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25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17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057832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64003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42244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90889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78073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MG_2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19203" r="19625" b="23694"/>
          <a:stretch/>
        </p:blipFill>
        <p:spPr>
          <a:xfrm>
            <a:off x="4377206" y="5078273"/>
            <a:ext cx="2247114" cy="1750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486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18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13138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09616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30850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19439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7883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MG_2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19203" r="19625" b="23694"/>
          <a:stretch/>
        </p:blipFill>
        <p:spPr>
          <a:xfrm>
            <a:off x="4377206" y="5078273"/>
            <a:ext cx="2247114" cy="1750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17499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19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99304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Yellow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Horizontal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34128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46698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92597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71354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MG_2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19203" r="19625" b="23694"/>
          <a:stretch/>
        </p:blipFill>
        <p:spPr>
          <a:xfrm>
            <a:off x="4377206" y="5078273"/>
            <a:ext cx="2247114" cy="1750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9971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53" y="246898"/>
            <a:ext cx="7772400" cy="7302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Motivating slides… initial day(s)</a:t>
            </a:r>
            <a:endParaRPr lang="en-US" sz="36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136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20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665355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Yellow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Horizontal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Yellow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79816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79817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0356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83749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MG_2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19203" r="19625" b="23694"/>
          <a:stretch/>
        </p:blipFill>
        <p:spPr>
          <a:xfrm>
            <a:off x="4377206" y="5078273"/>
            <a:ext cx="2247114" cy="1750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17255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21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72163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Yellow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Horizontal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Yellow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2x2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0727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18468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40010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85207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MG_2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19203" r="19625" b="23694"/>
          <a:stretch/>
        </p:blipFill>
        <p:spPr>
          <a:xfrm>
            <a:off x="4377206" y="5078273"/>
            <a:ext cx="2247114" cy="1750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13" name="TextBox 12"/>
          <p:cNvSpPr txBox="1"/>
          <p:nvPr/>
        </p:nvSpPr>
        <p:spPr>
          <a:xfrm rot="21318401">
            <a:off x="6500924" y="5338153"/>
            <a:ext cx="22809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38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583004"/>
              </p:ext>
            </p:extLst>
          </p:nvPr>
        </p:nvGraphicFramePr>
        <p:xfrm>
          <a:off x="2520089" y="3050356"/>
          <a:ext cx="5899432" cy="36320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   (Red)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      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</a:t>
                      </a:r>
                      <a:r>
                        <a:rPr lang="en-US" sz="1400" b="0" dirty="0" smtClean="0"/>
                        <a:t>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baseline="0" dirty="0" smtClean="0"/>
                        <a:t>     </a:t>
                      </a:r>
                      <a:r>
                        <a:rPr lang="en-US" sz="1100" b="0" baseline="0" dirty="0" smtClean="0"/>
                        <a:t>(0)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baseline="0" dirty="0" smtClean="0"/>
                        <a:t>     </a:t>
                      </a:r>
                      <a:r>
                        <a:rPr lang="en-US" sz="1100" b="0" baseline="0" dirty="0" smtClean="0"/>
                        <a:t>(0)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 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100" b="0" baseline="0" dirty="0" smtClean="0"/>
                        <a:t>(</a:t>
                      </a:r>
                      <a:r>
                        <a:rPr lang="en-US" sz="1100" b="0" dirty="0" smtClean="0"/>
                        <a:t>Yellow)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            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</a:t>
                      </a:r>
                      <a:r>
                        <a:rPr lang="en-US" sz="1400" b="0" dirty="0" smtClean="0"/>
                        <a:t>   </a:t>
                      </a:r>
                      <a:r>
                        <a:rPr lang="en-US" sz="1100" b="0" dirty="0" smtClean="0"/>
                        <a:t>Horizontal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         </a:t>
                      </a:r>
                      <a:r>
                        <a:rPr lang="en-US" sz="1100" b="0" baseline="0" dirty="0" smtClean="0"/>
                        <a:t>(2)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         </a:t>
                      </a:r>
                      <a:r>
                        <a:rPr lang="en-US" sz="1100" b="0" baseline="0" dirty="0" smtClean="0"/>
                        <a:t>(0)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  </a:t>
                      </a:r>
                      <a:r>
                        <a:rPr lang="en-US" sz="1100" b="0" dirty="0" smtClean="0"/>
                        <a:t>(Yellow)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            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</a:t>
                      </a:r>
                      <a:r>
                        <a:rPr lang="en-US" sz="1400" b="0" dirty="0" smtClean="0"/>
                        <a:t>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         </a:t>
                      </a:r>
                      <a:r>
                        <a:rPr lang="en-US" sz="1100" b="0" dirty="0" smtClean="0"/>
                        <a:t> (1)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         </a:t>
                      </a:r>
                      <a:r>
                        <a:rPr lang="en-US" sz="1100" b="0" dirty="0" smtClean="0"/>
                        <a:t> (1)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  </a:t>
                      </a:r>
                      <a:r>
                        <a:rPr lang="en-US" sz="1400" b="0" dirty="0" smtClean="0"/>
                        <a:t>    (Red)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/>
                        <a:t>            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    </a:t>
                      </a:r>
                      <a:r>
                        <a:rPr lang="en-US" sz="1400" b="0" dirty="0" smtClean="0"/>
                        <a:t>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          </a:t>
                      </a:r>
                      <a:r>
                        <a:rPr lang="en-US" sz="1100" b="0" dirty="0" smtClean="0"/>
                        <a:t>(1)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          </a:t>
                      </a:r>
                      <a:r>
                        <a:rPr lang="en-US" sz="1100" b="0" dirty="0" smtClean="0"/>
                        <a:t>(2)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07916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86858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40049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03327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561618"/>
            <a:ext cx="5899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mbria"/>
                <a:cs typeface="Cambria"/>
              </a:rPr>
              <a:t>Copy the </a:t>
            </a:r>
            <a:r>
              <a:rPr lang="en-US" sz="1600" b="1" i="1" dirty="0" smtClean="0">
                <a:latin typeface="Cambria"/>
                <a:cs typeface="Cambria"/>
              </a:rPr>
              <a:t>legend </a:t>
            </a:r>
            <a:r>
              <a:rPr lang="en-US" sz="1600" dirty="0" smtClean="0">
                <a:latin typeface="Cambria"/>
                <a:cs typeface="Cambria"/>
              </a:rPr>
              <a:t>you </a:t>
            </a:r>
            <a:r>
              <a:rPr lang="en-US" sz="1600" dirty="0" smtClean="0">
                <a:latin typeface="Cambria"/>
                <a:cs typeface="Cambria"/>
              </a:rPr>
              <a:t>created on the last </a:t>
            </a:r>
            <a:r>
              <a:rPr lang="en-US" sz="1600" dirty="0" smtClean="0">
                <a:latin typeface="Cambria"/>
                <a:cs typeface="Cambria"/>
              </a:rPr>
              <a:t>page to this page.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</a:t>
            </a:r>
            <a:r>
              <a:rPr lang="en-US" sz="1600" b="1" i="1" dirty="0" smtClean="0">
                <a:latin typeface="Cambria"/>
                <a:cs typeface="Cambria"/>
              </a:rPr>
              <a:t>translate</a:t>
            </a:r>
            <a:r>
              <a:rPr lang="en-US" sz="1600" dirty="0" smtClean="0">
                <a:latin typeface="Cambria"/>
                <a:cs typeface="Cambria"/>
              </a:rPr>
              <a:t> the instructions in Chart A to binary.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Converting </a:t>
            </a:r>
            <a:r>
              <a:rPr lang="en-US" sz="1600" dirty="0" smtClean="0">
                <a:latin typeface="Cambria"/>
                <a:cs typeface="Cambria"/>
              </a:rPr>
              <a:t>information into binary allows </a:t>
            </a:r>
            <a:r>
              <a:rPr lang="en-US" sz="1600" dirty="0" smtClean="0">
                <a:latin typeface="Cambria"/>
                <a:cs typeface="Cambria"/>
              </a:rPr>
              <a:t>a computer </a:t>
            </a:r>
            <a:r>
              <a:rPr lang="en-US" sz="1600" dirty="0" smtClean="0">
                <a:latin typeface="Cambria"/>
                <a:cs typeface="Cambria"/>
              </a:rPr>
              <a:t>to </a:t>
            </a:r>
            <a:r>
              <a:rPr lang="en-US" sz="1600" dirty="0" smtClean="0">
                <a:latin typeface="Cambria"/>
                <a:cs typeface="Cambria"/>
              </a:rPr>
              <a:t>store it and communicate it. Computers use an </a:t>
            </a:r>
            <a:r>
              <a:rPr lang="en-US" sz="1600" i="1" dirty="0" smtClean="0">
                <a:latin typeface="Cambria"/>
                <a:cs typeface="Cambria"/>
              </a:rPr>
              <a:t>electric </a:t>
            </a:r>
            <a:r>
              <a:rPr lang="en-US" sz="1600" i="1" dirty="0" smtClean="0">
                <a:latin typeface="Cambria"/>
                <a:cs typeface="Cambria"/>
              </a:rPr>
              <a:t>signal</a:t>
            </a:r>
            <a:r>
              <a:rPr lang="en-US" sz="1600" dirty="0" smtClean="0">
                <a:latin typeface="Cambria"/>
                <a:cs typeface="Cambria"/>
              </a:rPr>
              <a:t> to represent the 1s and </a:t>
            </a:r>
            <a:r>
              <a:rPr lang="en-US" sz="1600" i="1" dirty="0" smtClean="0">
                <a:latin typeface="Cambria"/>
                <a:cs typeface="Cambria"/>
              </a:rPr>
              <a:t>no signal</a:t>
            </a:r>
            <a:r>
              <a:rPr lang="en-US" sz="1600" dirty="0" smtClean="0">
                <a:latin typeface="Cambria"/>
                <a:cs typeface="Cambria"/>
              </a:rPr>
              <a:t> to represent the 0s. 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22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7532" y="2702720"/>
            <a:ext cx="307697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B. Your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318401">
            <a:off x="3641340" y="5363887"/>
            <a:ext cx="40999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+ convert…</a:t>
            </a:r>
            <a:endParaRPr lang="en-US" sz="5400" dirty="0"/>
          </a:p>
        </p:txBody>
      </p:sp>
      <p:sp>
        <p:nvSpPr>
          <p:cNvPr id="2" name="Left Arrow 1"/>
          <p:cNvSpPr/>
          <p:nvPr/>
        </p:nvSpPr>
        <p:spPr>
          <a:xfrm>
            <a:off x="2214003" y="752947"/>
            <a:ext cx="1090143" cy="46075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2214003" y="2549738"/>
            <a:ext cx="1090143" cy="46075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214003" y="2780117"/>
            <a:ext cx="1090143" cy="46075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21318401">
            <a:off x="3335047" y="1109577"/>
            <a:ext cx="40999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Fill legend…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363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3173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001    </a:t>
                      </a:r>
                      <a:r>
                        <a:rPr lang="en-US" sz="1400" b="0" dirty="0" smtClean="0"/>
                        <a:t>(Red)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010011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 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100" b="0" baseline="0" dirty="0" smtClean="0"/>
                        <a:t>(</a:t>
                      </a:r>
                      <a:r>
                        <a:rPr lang="en-US" sz="1100" b="0" dirty="0" smtClean="0"/>
                        <a:t>Yellow)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010011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2x3)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   </a:t>
                      </a:r>
                      <a:r>
                        <a:rPr lang="en-US" sz="1100" b="0" dirty="0" smtClean="0"/>
                        <a:t>Horizontal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</a:t>
                      </a:r>
                      <a:r>
                        <a:rPr lang="en-US" sz="1100" b="0" dirty="0" smtClean="0"/>
                        <a:t>(Yellow)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2x2)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001    </a:t>
                      </a:r>
                      <a:r>
                        <a:rPr lang="en-US" sz="1400" b="0" dirty="0" smtClean="0"/>
                        <a:t>(Red)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050" b="0" baseline="0" dirty="0" smtClean="0"/>
                        <a:t>(</a:t>
                      </a:r>
                      <a:r>
                        <a:rPr lang="en-US" sz="1050" b="0" dirty="0" smtClean="0"/>
                        <a:t>2x2)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     </a:t>
                      </a:r>
                      <a:r>
                        <a:rPr lang="en-US" sz="1100" b="0" dirty="0" smtClean="0"/>
                        <a:t>Vertical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 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7884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21423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85335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07869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561618"/>
            <a:ext cx="5899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mbria"/>
                <a:cs typeface="Cambria"/>
              </a:rPr>
              <a:t>Copy the </a:t>
            </a:r>
            <a:r>
              <a:rPr lang="en-US" sz="1600" b="1" i="1" dirty="0" smtClean="0">
                <a:latin typeface="Cambria"/>
                <a:cs typeface="Cambria"/>
              </a:rPr>
              <a:t>legend </a:t>
            </a:r>
            <a:r>
              <a:rPr lang="en-US" sz="1600" dirty="0" smtClean="0">
                <a:latin typeface="Cambria"/>
                <a:cs typeface="Cambria"/>
              </a:rPr>
              <a:t>you </a:t>
            </a:r>
            <a:r>
              <a:rPr lang="en-US" sz="1600" dirty="0" smtClean="0">
                <a:latin typeface="Cambria"/>
                <a:cs typeface="Cambria"/>
              </a:rPr>
              <a:t>created on the last </a:t>
            </a:r>
            <a:r>
              <a:rPr lang="en-US" sz="1600" dirty="0" smtClean="0">
                <a:latin typeface="Cambria"/>
                <a:cs typeface="Cambria"/>
              </a:rPr>
              <a:t>page to this page.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</a:t>
            </a:r>
            <a:r>
              <a:rPr lang="en-US" sz="1600" b="1" i="1" dirty="0" smtClean="0">
                <a:latin typeface="Cambria"/>
                <a:cs typeface="Cambria"/>
              </a:rPr>
              <a:t>translate</a:t>
            </a:r>
            <a:r>
              <a:rPr lang="en-US" sz="1600" dirty="0" smtClean="0">
                <a:latin typeface="Cambria"/>
                <a:cs typeface="Cambria"/>
              </a:rPr>
              <a:t> the instructions in Chart A to binary.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Converting </a:t>
            </a:r>
            <a:r>
              <a:rPr lang="en-US" sz="1600" dirty="0" smtClean="0">
                <a:latin typeface="Cambria"/>
                <a:cs typeface="Cambria"/>
              </a:rPr>
              <a:t>information into binary allows </a:t>
            </a:r>
            <a:r>
              <a:rPr lang="en-US" sz="1600" dirty="0" smtClean="0">
                <a:latin typeface="Cambria"/>
                <a:cs typeface="Cambria"/>
              </a:rPr>
              <a:t>a computer </a:t>
            </a:r>
            <a:r>
              <a:rPr lang="en-US" sz="1600" dirty="0" smtClean="0">
                <a:latin typeface="Cambria"/>
                <a:cs typeface="Cambria"/>
              </a:rPr>
              <a:t>to </a:t>
            </a:r>
            <a:r>
              <a:rPr lang="en-US" sz="1600" dirty="0" smtClean="0">
                <a:latin typeface="Cambria"/>
                <a:cs typeface="Cambria"/>
              </a:rPr>
              <a:t>store it and communicate it. Computers use an </a:t>
            </a:r>
            <a:r>
              <a:rPr lang="en-US" sz="1600" i="1" dirty="0" smtClean="0">
                <a:latin typeface="Cambria"/>
                <a:cs typeface="Cambria"/>
              </a:rPr>
              <a:t>electric </a:t>
            </a:r>
            <a:r>
              <a:rPr lang="en-US" sz="1600" i="1" dirty="0" smtClean="0">
                <a:latin typeface="Cambria"/>
                <a:cs typeface="Cambria"/>
              </a:rPr>
              <a:t>signal</a:t>
            </a:r>
            <a:r>
              <a:rPr lang="en-US" sz="1600" dirty="0" smtClean="0">
                <a:latin typeface="Cambria"/>
                <a:cs typeface="Cambria"/>
              </a:rPr>
              <a:t> to represent the 1s and </a:t>
            </a:r>
            <a:r>
              <a:rPr lang="en-US" sz="1600" i="1" dirty="0" smtClean="0">
                <a:latin typeface="Cambria"/>
                <a:cs typeface="Cambria"/>
              </a:rPr>
              <a:t>no signal</a:t>
            </a:r>
            <a:r>
              <a:rPr lang="en-US" sz="1600" dirty="0" smtClean="0">
                <a:latin typeface="Cambria"/>
                <a:cs typeface="Cambria"/>
              </a:rPr>
              <a:t> to represent the 0s. 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23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7532" y="2702720"/>
            <a:ext cx="307697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B. Your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18401">
            <a:off x="3641340" y="5363887"/>
            <a:ext cx="40999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My answer…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617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35154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001    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010011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</a:t>
                      </a:r>
                      <a:endParaRPr lang="en-US" sz="11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010  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010011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000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</a:t>
                      </a:r>
                      <a:endParaRPr lang="en-US" sz="11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010010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001    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010010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01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001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010    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54543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58648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 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06357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30184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561618"/>
            <a:ext cx="5899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mbria"/>
                <a:cs typeface="Cambria"/>
              </a:rPr>
              <a:t>Copy the </a:t>
            </a:r>
            <a:r>
              <a:rPr lang="en-US" sz="1600" b="1" i="1" dirty="0" smtClean="0">
                <a:latin typeface="Cambria"/>
                <a:cs typeface="Cambria"/>
              </a:rPr>
              <a:t>legend </a:t>
            </a:r>
            <a:r>
              <a:rPr lang="en-US" sz="1600" dirty="0" smtClean="0">
                <a:latin typeface="Cambria"/>
                <a:cs typeface="Cambria"/>
              </a:rPr>
              <a:t>you </a:t>
            </a:r>
            <a:r>
              <a:rPr lang="en-US" sz="1600" dirty="0" smtClean="0">
                <a:latin typeface="Cambria"/>
                <a:cs typeface="Cambria"/>
              </a:rPr>
              <a:t>created on the last </a:t>
            </a:r>
            <a:r>
              <a:rPr lang="en-US" sz="1600" dirty="0" smtClean="0">
                <a:latin typeface="Cambria"/>
                <a:cs typeface="Cambria"/>
              </a:rPr>
              <a:t>page to this page.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</a:t>
            </a:r>
            <a:r>
              <a:rPr lang="en-US" sz="1600" b="1" i="1" dirty="0" smtClean="0">
                <a:latin typeface="Cambria"/>
                <a:cs typeface="Cambria"/>
              </a:rPr>
              <a:t>translate</a:t>
            </a:r>
            <a:r>
              <a:rPr lang="en-US" sz="1600" dirty="0" smtClean="0">
                <a:latin typeface="Cambria"/>
                <a:cs typeface="Cambria"/>
              </a:rPr>
              <a:t> the instructions in Chart A to binary.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Converting </a:t>
            </a:r>
            <a:r>
              <a:rPr lang="en-US" sz="1600" dirty="0" smtClean="0">
                <a:latin typeface="Cambria"/>
                <a:cs typeface="Cambria"/>
              </a:rPr>
              <a:t>information into binary allows </a:t>
            </a:r>
            <a:r>
              <a:rPr lang="en-US" sz="1600" dirty="0" smtClean="0">
                <a:latin typeface="Cambria"/>
                <a:cs typeface="Cambria"/>
              </a:rPr>
              <a:t>a computer </a:t>
            </a:r>
            <a:r>
              <a:rPr lang="en-US" sz="1600" dirty="0" smtClean="0">
                <a:latin typeface="Cambria"/>
                <a:cs typeface="Cambria"/>
              </a:rPr>
              <a:t>to </a:t>
            </a:r>
            <a:r>
              <a:rPr lang="en-US" sz="1600" dirty="0" smtClean="0">
                <a:latin typeface="Cambria"/>
                <a:cs typeface="Cambria"/>
              </a:rPr>
              <a:t>store it and communicate it. Computers use an </a:t>
            </a:r>
            <a:r>
              <a:rPr lang="en-US" sz="1600" i="1" dirty="0" smtClean="0">
                <a:latin typeface="Cambria"/>
                <a:cs typeface="Cambria"/>
              </a:rPr>
              <a:t>electric </a:t>
            </a:r>
            <a:r>
              <a:rPr lang="en-US" sz="1600" i="1" dirty="0" smtClean="0">
                <a:latin typeface="Cambria"/>
                <a:cs typeface="Cambria"/>
              </a:rPr>
              <a:t>signal</a:t>
            </a:r>
            <a:r>
              <a:rPr lang="en-US" sz="1600" dirty="0" smtClean="0">
                <a:latin typeface="Cambria"/>
                <a:cs typeface="Cambria"/>
              </a:rPr>
              <a:t> to represent the 1s and </a:t>
            </a:r>
            <a:r>
              <a:rPr lang="en-US" sz="1600" i="1" dirty="0" smtClean="0">
                <a:latin typeface="Cambria"/>
                <a:cs typeface="Cambria"/>
              </a:rPr>
              <a:t>no signal</a:t>
            </a:r>
            <a:r>
              <a:rPr lang="en-US" sz="1600" dirty="0" smtClean="0">
                <a:latin typeface="Cambria"/>
                <a:cs typeface="Cambria"/>
              </a:rPr>
              <a:t> to represent the 0s. 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24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7532" y="2702720"/>
            <a:ext cx="307697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B. Your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163779">
            <a:off x="3616684" y="712694"/>
            <a:ext cx="510261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Handwriting - Dakota"/>
                <a:cs typeface="Handwriting - Dakota"/>
              </a:rPr>
              <a:t>Differentiating delivery</a:t>
            </a:r>
          </a:p>
          <a:p>
            <a:pPr algn="ctr"/>
            <a:endParaRPr lang="en-US" sz="1600" b="1" u="sng" dirty="0" smtClean="0">
              <a:latin typeface="Handwriting - Dakota"/>
              <a:cs typeface="Handwriting - Dakota"/>
            </a:endParaRPr>
          </a:p>
          <a:p>
            <a:pPr algn="ctr"/>
            <a:r>
              <a:rPr lang="en-US" sz="1600" b="1" dirty="0" smtClean="0">
                <a:latin typeface="Handwriting - Dakota"/>
                <a:cs typeface="Handwriting - Dakota"/>
              </a:rPr>
              <a:t>Full challenge:   text a single line!</a:t>
            </a:r>
          </a:p>
          <a:p>
            <a:pPr algn="ctr"/>
            <a:r>
              <a:rPr lang="en-US" sz="1600" dirty="0" smtClean="0">
                <a:latin typeface="Handwriting - Dakota"/>
                <a:cs typeface="Handwriting - Dakota"/>
              </a:rPr>
              <a:t>Simpler:  just swap binary pages (this one) </a:t>
            </a:r>
          </a:p>
          <a:p>
            <a:pPr algn="ctr"/>
            <a:r>
              <a:rPr lang="en-US" sz="1600" dirty="0" smtClean="0">
                <a:latin typeface="Handwriting - Dakota"/>
                <a:cs typeface="Handwriting - Dakota"/>
              </a:rPr>
              <a:t>Simplest: just swap English pages (previous)</a:t>
            </a:r>
            <a:endParaRPr lang="en-US" sz="1600" dirty="0">
              <a:latin typeface="Handwriting - Dakota"/>
              <a:cs typeface="Handwriting - Dakota"/>
            </a:endParaRPr>
          </a:p>
        </p:txBody>
      </p:sp>
      <p:sp>
        <p:nvSpPr>
          <p:cNvPr id="2" name="TextBox 1"/>
          <p:cNvSpPr txBox="1"/>
          <p:nvPr/>
        </p:nvSpPr>
        <p:spPr>
          <a:xfrm rot="21318401">
            <a:off x="3984549" y="5331458"/>
            <a:ext cx="361909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Swap bits!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858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111" y="127827"/>
            <a:ext cx="556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Extra -- Transferring the bits!</a:t>
            </a:r>
            <a:endParaRPr lang="en-US" sz="2000" b="1" dirty="0" smtClean="0"/>
          </a:p>
          <a:p>
            <a:endParaRPr lang="en-US" sz="1400" b="1" dirty="0" smtClean="0"/>
          </a:p>
          <a:p>
            <a:r>
              <a:rPr lang="en-US" sz="1400" dirty="0" smtClean="0"/>
              <a:t>If you send your instructions electronically, </a:t>
            </a:r>
            <a:r>
              <a:rPr lang="en-US" sz="1400" dirty="0" smtClean="0"/>
              <a:t>they have to be converted to a </a:t>
            </a:r>
            <a:r>
              <a:rPr lang="en-US" sz="1400" b="1" i="1" dirty="0" smtClean="0"/>
              <a:t>single line </a:t>
            </a:r>
            <a:r>
              <a:rPr lang="en-US" sz="1400" dirty="0" smtClean="0"/>
              <a:t>of  0s and 1s! </a:t>
            </a:r>
            <a:r>
              <a:rPr lang="en-US" sz="1400" dirty="0" smtClean="0"/>
              <a:t>For </a:t>
            </a:r>
            <a:r>
              <a:rPr lang="en-US" sz="1400" dirty="0" smtClean="0"/>
              <a:t>example, for these sample blocks,</a:t>
            </a:r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71718"/>
              </p:ext>
            </p:extLst>
          </p:nvPr>
        </p:nvGraphicFramePr>
        <p:xfrm>
          <a:off x="2752843" y="1257708"/>
          <a:ext cx="5788488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4748"/>
                <a:gridCol w="964748"/>
                <a:gridCol w="964748"/>
                <a:gridCol w="964748"/>
                <a:gridCol w="964748"/>
                <a:gridCol w="964748"/>
              </a:tblGrid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Block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Brick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010100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101101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83110" y="2148758"/>
            <a:ext cx="63953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You would construct – and </a:t>
            </a:r>
            <a:r>
              <a:rPr lang="en-US" sz="1400" dirty="0">
                <a:cs typeface="Calibri"/>
              </a:rPr>
              <a:t>send – </a:t>
            </a:r>
            <a:r>
              <a:rPr lang="en-US" sz="1400" dirty="0" smtClean="0">
                <a:cs typeface="Calibri"/>
              </a:rPr>
              <a:t> this </a:t>
            </a:r>
            <a:r>
              <a:rPr lang="en-US" sz="1400" dirty="0" smtClean="0">
                <a:latin typeface="Calibri"/>
                <a:cs typeface="Calibri"/>
              </a:rPr>
              <a:t>line of 0s and 1s: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000100101010000110100001001010110101111100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Try </a:t>
            </a:r>
            <a:r>
              <a:rPr lang="en-US" sz="2400" dirty="0" smtClean="0">
                <a:latin typeface="Cambria"/>
                <a:cs typeface="Cambria"/>
              </a:rPr>
              <a:t>it!  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Write </a:t>
            </a:r>
            <a:r>
              <a:rPr lang="en-US" sz="1400" b="1" i="1" dirty="0" smtClean="0">
                <a:latin typeface="Cambria"/>
                <a:cs typeface="Cambria"/>
              </a:rPr>
              <a:t>your binary instructions </a:t>
            </a:r>
            <a:r>
              <a:rPr lang="en-US" sz="1400" b="1" i="1" dirty="0" smtClean="0">
                <a:latin typeface="Cambria"/>
                <a:cs typeface="Cambria"/>
              </a:rPr>
              <a:t>as </a:t>
            </a:r>
            <a:r>
              <a:rPr lang="en-US" sz="1400" b="1" i="1" dirty="0" smtClean="0">
                <a:latin typeface="Cambria"/>
                <a:cs typeface="Cambria"/>
              </a:rPr>
              <a:t>a single line </a:t>
            </a:r>
            <a:r>
              <a:rPr lang="en-US" sz="1400" dirty="0" smtClean="0">
                <a:latin typeface="Cambria"/>
                <a:cs typeface="Cambria"/>
              </a:rPr>
              <a:t>of 0s and </a:t>
            </a:r>
            <a:r>
              <a:rPr lang="en-US" sz="1400" dirty="0" smtClean="0">
                <a:latin typeface="Cambria"/>
                <a:cs typeface="Cambria"/>
              </a:rPr>
              <a:t>1s (it's OK to wrap):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__________________________________________________________________________________________________________________________________________________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Next, </a:t>
            </a:r>
            <a:r>
              <a:rPr lang="en-US" sz="1400" b="1" i="1" dirty="0" smtClean="0">
                <a:latin typeface="Cambria"/>
                <a:cs typeface="Cambria"/>
              </a:rPr>
              <a:t>send a text or email </a:t>
            </a:r>
            <a:r>
              <a:rPr lang="en-US" sz="1400" dirty="0" smtClean="0">
                <a:latin typeface="Cambria"/>
                <a:cs typeface="Cambria"/>
              </a:rPr>
              <a:t>to the other team with the bits of your tower.</a:t>
            </a:r>
          </a:p>
          <a:p>
            <a:r>
              <a:rPr lang="en-US" sz="1400" dirty="0" smtClean="0">
                <a:latin typeface="Cambria"/>
                <a:cs typeface="Cambria"/>
              </a:rPr>
              <a:t>Also, </a:t>
            </a:r>
            <a:r>
              <a:rPr lang="en-US" sz="1400" b="1" i="1" dirty="0" smtClean="0">
                <a:latin typeface="Cambria"/>
                <a:cs typeface="Cambria"/>
              </a:rPr>
              <a:t>give them your legend </a:t>
            </a:r>
            <a:r>
              <a:rPr lang="en-US" sz="1400" dirty="0" smtClean="0">
                <a:latin typeface="Cambria"/>
                <a:cs typeface="Cambria"/>
              </a:rPr>
              <a:t>or let them copy it…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Below, </a:t>
            </a:r>
            <a:r>
              <a:rPr lang="en-US" sz="1400" b="1" i="1" dirty="0" smtClean="0">
                <a:latin typeface="Cambria"/>
                <a:cs typeface="Cambria"/>
              </a:rPr>
              <a:t>write down the other team's bits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when they send them to you: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mbria"/>
                <a:cs typeface="Cambria"/>
              </a:rPr>
              <a:t>__________________________________________________________________________________________________________________________________________________</a:t>
            </a:r>
          </a:p>
          <a:p>
            <a:pPr lvl="0"/>
            <a:endParaRPr lang="en-US" sz="1400" dirty="0" smtClean="0">
              <a:latin typeface="Cambria"/>
              <a:cs typeface="Cambria"/>
            </a:endParaRPr>
          </a:p>
          <a:p>
            <a:pPr lvl="0"/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And </a:t>
            </a:r>
            <a:r>
              <a:rPr lang="en-US" sz="1400" b="1" i="1" dirty="0" smtClean="0">
                <a:latin typeface="Cambria"/>
                <a:cs typeface="Cambria"/>
              </a:rPr>
              <a:t>copy their legend </a:t>
            </a:r>
            <a:r>
              <a:rPr lang="en-US" sz="1400" dirty="0" smtClean="0">
                <a:latin typeface="Cambria"/>
                <a:cs typeface="Cambria"/>
              </a:rPr>
              <a:t>to the spots on this page.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25</a:t>
            </a:fld>
            <a:endParaRPr lang="en-US" sz="1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52391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19598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69790">
            <a:off x="6380564" y="141452"/>
            <a:ext cx="2618062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Differentiating delivery</a:t>
            </a:r>
            <a:r>
              <a:rPr lang="en-US" sz="1100" b="1" dirty="0" smtClean="0">
                <a:latin typeface="Handwriting - Dakota"/>
                <a:cs typeface="Handwriting - Dakota"/>
              </a:rPr>
              <a:t>!</a:t>
            </a:r>
          </a:p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Simpler:  just swap binary pages. </a:t>
            </a:r>
          </a:p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Simplest: just swap English pages.</a:t>
            </a:r>
            <a:endParaRPr lang="en-US" sz="1100" dirty="0">
              <a:latin typeface="Handwriting - Dakota"/>
              <a:cs typeface="Handwriting - Dakota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56220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40962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 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77346" y="4258617"/>
            <a:ext cx="25558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Extra…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605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693862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39467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92664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404286"/>
            <a:ext cx="5899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Make sure you have </a:t>
            </a:r>
            <a:r>
              <a:rPr lang="en-US" sz="1600" b="1" i="1" dirty="0" smtClean="0">
                <a:latin typeface="Cambria"/>
                <a:cs typeface="Cambria"/>
              </a:rPr>
              <a:t>the other team's legend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make sure you have </a:t>
            </a:r>
            <a:r>
              <a:rPr lang="en-US" sz="1600" b="1" i="1" dirty="0" smtClean="0">
                <a:latin typeface="Cambria"/>
                <a:cs typeface="Cambria"/>
              </a:rPr>
              <a:t>the other team's binary instructions</a:t>
            </a:r>
            <a:r>
              <a:rPr lang="en-US" sz="1600" dirty="0" smtClean="0">
                <a:latin typeface="Cambria"/>
                <a:cs typeface="Cambria"/>
              </a:rPr>
              <a:t>. </a:t>
            </a:r>
            <a:endParaRPr lang="en-US" sz="1600" dirty="0">
              <a:latin typeface="Cambria"/>
              <a:cs typeface="Cambria"/>
            </a:endParaRP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If you swapped pages, you should be set.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If you transferred a single-line of 0s and 1s, you will need to make sure you have the correct bits in each spot!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26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4444" y="2702720"/>
            <a:ext cx="3163146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. Other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2155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7267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 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21318401">
            <a:off x="4211106" y="5374957"/>
            <a:ext cx="25558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Try it!</a:t>
            </a:r>
            <a:endParaRPr lang="en-US" sz="5400" dirty="0"/>
          </a:p>
        </p:txBody>
      </p:sp>
      <p:sp>
        <p:nvSpPr>
          <p:cNvPr id="24" name="TextBox 23"/>
          <p:cNvSpPr txBox="1"/>
          <p:nvPr/>
        </p:nvSpPr>
        <p:spPr>
          <a:xfrm rot="21318401">
            <a:off x="3196711" y="1330539"/>
            <a:ext cx="571656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Now, we've swapped…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999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65219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2x3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38880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8958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1067329"/>
            <a:ext cx="589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Translate the other team's instructions to </a:t>
            </a:r>
            <a:r>
              <a:rPr lang="en-US" sz="1600" b="1" i="1" dirty="0" smtClean="0">
                <a:latin typeface="Cambria"/>
                <a:cs typeface="Cambria"/>
              </a:rPr>
              <a:t>English instructions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27</a:t>
            </a:fld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7574" y="2702720"/>
            <a:ext cx="3216884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D. Other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2155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7267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 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21318401">
            <a:off x="4210460" y="5359217"/>
            <a:ext cx="29406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Decode…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0069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16598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2x3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2x3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2x2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2x2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35318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32638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1067329"/>
            <a:ext cx="589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Translate the other team's instructions to </a:t>
            </a:r>
            <a:r>
              <a:rPr lang="en-US" sz="1600" b="1" i="1" dirty="0" smtClean="0">
                <a:latin typeface="Cambria"/>
                <a:cs typeface="Cambria"/>
              </a:rPr>
              <a:t>English instructions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28</a:t>
            </a:fld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7574" y="2702720"/>
            <a:ext cx="3216884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D. Other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19379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91735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 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21318401">
            <a:off x="3441265" y="5289631"/>
            <a:ext cx="46415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My answers…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47062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94038"/>
              </p:ext>
            </p:extLst>
          </p:nvPr>
        </p:nvGraphicFramePr>
        <p:xfrm>
          <a:off x="2647886" y="5966607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45803" y="1381662"/>
            <a:ext cx="4668806" cy="4584945"/>
            <a:chOff x="2132014" y="974768"/>
            <a:chExt cx="4668806" cy="4584945"/>
          </a:xfrm>
        </p:grpSpPr>
        <p:pic>
          <p:nvPicPr>
            <p:cNvPr id="7" name="Picture 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43" name="Picture 42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37" name="Picture 3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38" name="Picture 37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51621"/>
              </p:ext>
            </p:extLst>
          </p:nvPr>
        </p:nvGraphicFramePr>
        <p:xfrm>
          <a:off x="2037788" y="1400756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672" y="457400"/>
            <a:ext cx="264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DECODED Fortress!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4609" y="58706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6654" y="103142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24952" y="1151409"/>
            <a:ext cx="0" cy="46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3082" y="5811328"/>
            <a:ext cx="47887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29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269790">
            <a:off x="5615850" y="380963"/>
            <a:ext cx="338970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ndwriting - Dakota"/>
                <a:cs typeface="Handwriting - Dakota"/>
              </a:rPr>
              <a:t>See if they match!</a:t>
            </a:r>
            <a:endParaRPr lang="en-US" sz="20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262051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8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Understanding Block Encoding and Decoding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1426542"/>
            <a:ext cx="4122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In the space below, create a set of building instructions so that a friend can make the exact same LEGO tower shown in the picture.</a:t>
            </a:r>
          </a:p>
          <a:p>
            <a:endParaRPr lang="en-US" dirty="0" smtClean="0">
              <a:latin typeface="Cambria"/>
              <a:cs typeface="Cambria"/>
            </a:endParaRP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1407119"/>
            <a:ext cx="3084392" cy="2205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453" y="6008466"/>
            <a:ext cx="871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How clear were your instructions? How precise? Was a friend able to follow them to build the correct tower?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672" y="457400"/>
            <a:ext cx="264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DECODED Fortress!</a:t>
            </a:r>
            <a:endParaRPr lang="en-US" sz="2400" b="1" dirty="0"/>
          </a:p>
        </p:txBody>
      </p:sp>
      <p:pic>
        <p:nvPicPr>
          <p:cNvPr id="2" name="Picture 1" descr="IMG_22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b="17042"/>
          <a:stretch/>
        </p:blipFill>
        <p:spPr>
          <a:xfrm>
            <a:off x="1534160" y="1137919"/>
            <a:ext cx="6380480" cy="53934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69790">
            <a:off x="5615850" y="380963"/>
            <a:ext cx="338970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ndwriting - Dakota"/>
                <a:cs typeface="Handwriting - Dakota"/>
              </a:rPr>
              <a:t>See if they match!</a:t>
            </a:r>
            <a:endParaRPr lang="en-US" sz="20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93784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57253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672" y="457400"/>
            <a:ext cx="18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Bug tracker…</a:t>
            </a:r>
            <a:endParaRPr lang="en-US" sz="2400" b="1" dirty="0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31</a:t>
            </a:fld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36245" y="1264132"/>
            <a:ext cx="439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 many differences were they between the original and DECODED towers?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12609" y="1264132"/>
            <a:ext cx="1775697" cy="741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964" y="2765094"/>
            <a:ext cx="475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where the differences happened and make a mark for each location of these "bugs"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3260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890" y="6504817"/>
            <a:ext cx="28728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If you want to actually </a:t>
            </a:r>
            <a:r>
              <a:rPr lang="en-US" sz="1100" b="1" i="1" dirty="0"/>
              <a:t>draw </a:t>
            </a:r>
            <a:r>
              <a:rPr lang="en-US" sz="1100" dirty="0"/>
              <a:t>bugs, even better!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94361" y="3930394"/>
            <a:ext cx="151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tower to English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248684" y="3930394"/>
            <a:ext cx="142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English to binary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20567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06359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80912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6850" y="4001275"/>
            <a:ext cx="166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Transferring the bits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5582856" y="3948479"/>
            <a:ext cx="148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binary to English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7237105" y="3948479"/>
            <a:ext cx="148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English to tower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 rot="2899488">
            <a:off x="3173757" y="6518701"/>
            <a:ext cx="178291" cy="314541"/>
            <a:chOff x="6759522" y="2909951"/>
            <a:chExt cx="178291" cy="314541"/>
          </a:xfrm>
        </p:grpSpPr>
        <p:sp>
          <p:nvSpPr>
            <p:cNvPr id="15" name="Teardrop 14"/>
            <p:cNvSpPr/>
            <p:nvPr/>
          </p:nvSpPr>
          <p:spPr>
            <a:xfrm>
              <a:off x="6759522" y="3078398"/>
              <a:ext cx="78670" cy="146094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ardrop 31"/>
            <p:cNvSpPr/>
            <p:nvPr/>
          </p:nvSpPr>
          <p:spPr>
            <a:xfrm rot="11073179">
              <a:off x="6854697" y="2909951"/>
              <a:ext cx="83116" cy="145177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800458" y="3011789"/>
              <a:ext cx="88799" cy="1123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84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53" y="246898"/>
            <a:ext cx="7772400" cy="7302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Secret Fortress Construction Challenge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176" y="1348210"/>
            <a:ext cx="8016024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You should have two identical LEGO block kits.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Set </a:t>
            </a:r>
            <a:r>
              <a:rPr lang="en-US" sz="1400" dirty="0" smtClean="0">
                <a:latin typeface="Cambria"/>
                <a:cs typeface="Cambria"/>
              </a:rPr>
              <a:t>the extra kit aside, and use one kit to build a LEGO fortress: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Find a secluded spot to build your </a:t>
            </a:r>
            <a:r>
              <a:rPr lang="en-US" sz="1400" i="1" dirty="0" smtClean="0">
                <a:latin typeface="Cambria"/>
                <a:cs typeface="Cambria"/>
              </a:rPr>
              <a:t>secret </a:t>
            </a:r>
            <a:r>
              <a:rPr lang="en-US" sz="1400" dirty="0" smtClean="0">
                <a:latin typeface="Cambria"/>
                <a:cs typeface="Cambria"/>
              </a:rPr>
              <a:t>fortress. Don</a:t>
            </a:r>
            <a:r>
              <a:rPr lang="fr-FR" sz="1400" dirty="0" smtClean="0">
                <a:latin typeface="Cambria"/>
                <a:cs typeface="Cambria"/>
              </a:rPr>
              <a:t>’</a:t>
            </a:r>
            <a:r>
              <a:rPr lang="en-US" sz="1400" dirty="0" smtClean="0">
                <a:latin typeface="Cambria"/>
                <a:cs typeface="Cambria"/>
              </a:rPr>
              <a:t>t let anyone else see it!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mbria"/>
                <a:cs typeface="Cambria"/>
              </a:rPr>
              <a:t>Place your </a:t>
            </a:r>
            <a:r>
              <a:rPr lang="en-US" sz="1400" dirty="0" smtClean="0">
                <a:latin typeface="Cambria"/>
                <a:cs typeface="Cambria"/>
              </a:rPr>
              <a:t>Lego baseplate on </a:t>
            </a:r>
            <a:r>
              <a:rPr lang="en-US" sz="1400" dirty="0">
                <a:latin typeface="Cambria"/>
                <a:cs typeface="Cambria"/>
              </a:rPr>
              <a:t>top of </a:t>
            </a:r>
            <a:r>
              <a:rPr lang="en-US" sz="1400" dirty="0" smtClean="0">
                <a:latin typeface="Cambria"/>
                <a:cs typeface="Cambria"/>
              </a:rPr>
              <a:t>the template </a:t>
            </a:r>
            <a:r>
              <a:rPr lang="en-US" sz="1400" dirty="0">
                <a:latin typeface="Cambria"/>
                <a:cs typeface="Cambria"/>
              </a:rPr>
              <a:t>on page 2. </a:t>
            </a:r>
            <a:r>
              <a:rPr lang="en-US" sz="1400" dirty="0" smtClean="0">
                <a:latin typeface="Cambria"/>
                <a:cs typeface="Cambria"/>
              </a:rPr>
              <a:t>Note the x and y axes are 0, as usual.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[First-timer advice]  Keep your tower to the lower-left corner, where </a:t>
            </a:r>
            <a:r>
              <a:rPr lang="en-US" sz="1400" b="1" i="1" dirty="0" smtClean="0">
                <a:latin typeface="Cambria"/>
                <a:cs typeface="Cambria"/>
              </a:rPr>
              <a:t>x and y are 7 or less</a:t>
            </a:r>
            <a:endParaRPr lang="en-US" sz="1400" b="1" i="1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Write the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dirty="0" smtClean="0">
                <a:latin typeface="Cambria"/>
                <a:cs typeface="Cambria"/>
              </a:rPr>
              <a:t>for building your tower…  (page 3)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Create a </a:t>
            </a:r>
            <a:r>
              <a:rPr lang="en-US" sz="1400" b="1" i="1" dirty="0" smtClean="0">
                <a:latin typeface="Cambria"/>
                <a:cs typeface="Cambria"/>
              </a:rPr>
              <a:t>binary encoding </a:t>
            </a:r>
            <a:r>
              <a:rPr lang="en-US" sz="1400" dirty="0" smtClean="0">
                <a:latin typeface="Cambria"/>
                <a:cs typeface="Cambria"/>
              </a:rPr>
              <a:t>(the legend) f</a:t>
            </a:r>
            <a:r>
              <a:rPr lang="en-US" sz="1400" dirty="0" smtClean="0">
                <a:latin typeface="Cambria"/>
                <a:cs typeface="Cambria"/>
              </a:rPr>
              <a:t>or each type and color of your Legos.  (page 3)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Translate the English instructions to </a:t>
            </a:r>
            <a:r>
              <a:rPr lang="en-US" sz="1400" b="1" i="1" dirty="0">
                <a:latin typeface="Cambria"/>
                <a:cs typeface="Cambria"/>
              </a:rPr>
              <a:t>b</a:t>
            </a:r>
            <a:r>
              <a:rPr lang="en-US" sz="1400" b="1" i="1" dirty="0" smtClean="0">
                <a:latin typeface="Cambria"/>
                <a:cs typeface="Cambria"/>
              </a:rPr>
              <a:t>inary instructions </a:t>
            </a:r>
            <a:r>
              <a:rPr lang="en-US" sz="1400" dirty="0" smtClean="0">
                <a:latin typeface="Cambria"/>
                <a:cs typeface="Cambria"/>
              </a:rPr>
              <a:t>for your tower!    (page 4)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Be sure to </a:t>
            </a:r>
            <a:r>
              <a:rPr lang="en-US" sz="1400" b="1" i="1" dirty="0" smtClean="0">
                <a:latin typeface="Cambria"/>
                <a:cs typeface="Cambria"/>
              </a:rPr>
              <a:t>copy over the legend</a:t>
            </a:r>
            <a:r>
              <a:rPr lang="en-US" sz="1400" dirty="0" smtClean="0">
                <a:latin typeface="Cambria"/>
                <a:cs typeface="Cambria"/>
              </a:rPr>
              <a:t>, as well!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Create a single line of 0s and 1s that you will send to the other team.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</a:t>
            </a:r>
            <a:r>
              <a:rPr lang="en-US" sz="1400" dirty="0">
                <a:latin typeface="Cambria"/>
                <a:cs typeface="Cambria"/>
              </a:rPr>
              <a:t>] </a:t>
            </a:r>
            <a:r>
              <a:rPr lang="en-US" sz="1400" dirty="0" smtClean="0">
                <a:latin typeface="Cambria"/>
                <a:cs typeface="Cambria"/>
              </a:rPr>
              <a:t> Text or email that single line of 0s and 1s to the other team.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[Optional]  Reassemble the other team's single line of 0s and 1s into binary instructions: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i="1" dirty="0" smtClean="0">
                <a:latin typeface="Cambria"/>
                <a:cs typeface="Cambria"/>
              </a:rPr>
              <a:t>  Swap!  </a:t>
            </a:r>
            <a:r>
              <a:rPr lang="en-US" sz="1400" dirty="0" smtClean="0">
                <a:latin typeface="Cambria"/>
                <a:cs typeface="Cambria"/>
              </a:rPr>
              <a:t>Make sure you have the chart of the other team's </a:t>
            </a:r>
            <a:r>
              <a:rPr lang="en-US" sz="1400" b="1" i="1" dirty="0" smtClean="0">
                <a:latin typeface="Cambria"/>
                <a:cs typeface="Cambria"/>
              </a:rPr>
              <a:t>binary instructions</a:t>
            </a:r>
            <a:r>
              <a:rPr lang="en-US" sz="1400" dirty="0" smtClean="0">
                <a:latin typeface="Cambria"/>
                <a:cs typeface="Cambria"/>
              </a:rPr>
              <a:t>…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Make sure you copy the other team's </a:t>
            </a:r>
            <a:r>
              <a:rPr lang="en-US" sz="1400" b="1" i="1" dirty="0" smtClean="0">
                <a:latin typeface="Cambria"/>
                <a:cs typeface="Cambria"/>
              </a:rPr>
              <a:t>legend </a:t>
            </a:r>
            <a:r>
              <a:rPr lang="en-US" sz="1400" i="1" dirty="0" smtClean="0">
                <a:latin typeface="Cambria"/>
                <a:cs typeface="Cambria"/>
              </a:rPr>
              <a:t>with their binary encoding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Convert their binary instructions back to </a:t>
            </a:r>
            <a:r>
              <a:rPr lang="en-US" sz="1400" b="1" i="1" dirty="0" smtClean="0">
                <a:latin typeface="Cambria"/>
                <a:cs typeface="Cambria"/>
              </a:rPr>
              <a:t>English instructions </a:t>
            </a:r>
            <a:r>
              <a:rPr lang="en-US" sz="1400" i="1" dirty="0" smtClean="0">
                <a:latin typeface="Cambria"/>
                <a:cs typeface="Cambria"/>
              </a:rPr>
              <a:t>using the legend.</a:t>
            </a:r>
          </a:p>
          <a:p>
            <a:pPr marL="342900" indent="-342900">
              <a:buAutoNum type="arabicPeriod"/>
            </a:pP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Try to build their secret fortress!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When both teams are done, compare the fortresses you’ve created.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mbria"/>
                <a:cs typeface="Cambria"/>
              </a:rPr>
              <a:t>Were </a:t>
            </a:r>
            <a:r>
              <a:rPr lang="en-US" sz="1400" dirty="0" smtClean="0">
                <a:latin typeface="Cambria"/>
                <a:cs typeface="Cambria"/>
              </a:rPr>
              <a:t>you successful? Why or why not? </a:t>
            </a:r>
            <a:endParaRPr lang="en-US" sz="14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latin typeface="Cambria"/>
                <a:cs typeface="Cambria"/>
              </a:rPr>
              <a:t>Debug!  </a:t>
            </a:r>
            <a:r>
              <a:rPr lang="en-US" sz="1400" dirty="0" smtClean="0">
                <a:latin typeface="Cambria"/>
                <a:cs typeface="Cambria"/>
              </a:rPr>
              <a:t>If </a:t>
            </a:r>
            <a:r>
              <a:rPr lang="en-US" sz="1400" dirty="0" smtClean="0">
                <a:latin typeface="Cambria"/>
                <a:cs typeface="Cambria"/>
              </a:rPr>
              <a:t>something went wrong, </a:t>
            </a:r>
            <a:r>
              <a:rPr lang="en-US" sz="1400" dirty="0" smtClean="0">
                <a:latin typeface="Cambria"/>
                <a:cs typeface="Cambria"/>
              </a:rPr>
              <a:t>find where it went wrong -- which </a:t>
            </a:r>
            <a:r>
              <a:rPr lang="en-US" sz="1400" dirty="0" smtClean="0">
                <a:latin typeface="Cambria"/>
                <a:cs typeface="Cambria"/>
              </a:rPr>
              <a:t>step </a:t>
            </a:r>
            <a:r>
              <a:rPr lang="en-US" sz="1400" dirty="0" smtClean="0">
                <a:latin typeface="Cambria"/>
                <a:cs typeface="Cambria"/>
              </a:rPr>
              <a:t>of the process was it?!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0560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42105"/>
              </p:ext>
            </p:extLst>
          </p:nvPr>
        </p:nvGraphicFramePr>
        <p:xfrm>
          <a:off x="2647886" y="5966607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45803" y="1381662"/>
            <a:ext cx="4668806" cy="4584945"/>
            <a:chOff x="2132014" y="974768"/>
            <a:chExt cx="4668806" cy="4584945"/>
          </a:xfrm>
        </p:grpSpPr>
        <p:pic>
          <p:nvPicPr>
            <p:cNvPr id="7" name="Picture 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43" name="Picture 42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37" name="Picture 3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38" name="Picture 37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47490"/>
              </p:ext>
            </p:extLst>
          </p:nvPr>
        </p:nvGraphicFramePr>
        <p:xfrm>
          <a:off x="2037788" y="1400756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672" y="581018"/>
            <a:ext cx="404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Secret Fortress Base Template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4609" y="58706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6654" y="103142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24952" y="1151409"/>
            <a:ext cx="0" cy="46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3082" y="5811328"/>
            <a:ext cx="47887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33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269790">
            <a:off x="5615850" y="227075"/>
            <a:ext cx="33897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ndwriting - Dakota"/>
                <a:cs typeface="Handwriting - Dakota"/>
              </a:rPr>
              <a:t>Don't show the other team your tower!</a:t>
            </a:r>
            <a:endParaRPr lang="en-US" sz="20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19685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34</a:t>
            </a:fld>
            <a:endParaRPr lang="en-US" sz="1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849494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Red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2x4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Horizontal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8839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60262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34410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30723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20089" y="249304"/>
            <a:ext cx="6320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Fill in the chart below with </a:t>
            </a:r>
            <a:r>
              <a:rPr lang="en-US" sz="1400" b="1" i="1" dirty="0" smtClean="0">
                <a:latin typeface="Cambria"/>
                <a:cs typeface="Cambria"/>
              </a:rPr>
              <a:t>English and numeric i</a:t>
            </a:r>
            <a:r>
              <a:rPr lang="en-US" sz="1400" b="1" i="1" dirty="0" smtClean="0">
                <a:latin typeface="Cambria"/>
                <a:cs typeface="Cambria"/>
              </a:rPr>
              <a:t>nstructions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for </a:t>
            </a:r>
            <a:r>
              <a:rPr lang="en-US" sz="1400" dirty="0" smtClean="0">
                <a:latin typeface="Cambria"/>
                <a:cs typeface="Cambria"/>
              </a:rPr>
              <a:t>your </a:t>
            </a:r>
            <a:r>
              <a:rPr lang="en-US" sz="1400" dirty="0" smtClean="0">
                <a:latin typeface="Cambria"/>
                <a:cs typeface="Cambria"/>
              </a:rPr>
              <a:t>fortress. 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Follow the sample line, which says “</a:t>
            </a:r>
            <a:r>
              <a:rPr lang="en-US" sz="1400" dirty="0">
                <a:latin typeface="Cambria"/>
                <a:cs typeface="Cambria"/>
              </a:rPr>
              <a:t>p</a:t>
            </a:r>
            <a:r>
              <a:rPr lang="en-US" sz="1400" dirty="0" smtClean="0">
                <a:latin typeface="Cambria"/>
                <a:cs typeface="Cambria"/>
              </a:rPr>
              <a:t>ut the sample block, which is a </a:t>
            </a:r>
            <a:r>
              <a:rPr lang="en-US" sz="1400" b="1" dirty="0" smtClean="0">
                <a:latin typeface="Cambria"/>
                <a:cs typeface="Cambria"/>
              </a:rPr>
              <a:t>red 2x4</a:t>
            </a:r>
            <a:r>
              <a:rPr lang="en-US" sz="1400" dirty="0" smtClean="0">
                <a:latin typeface="Cambria"/>
                <a:cs typeface="Cambria"/>
              </a:rPr>
              <a:t> block, horizontally, with its bottom left corner at the position given by the x-coordinate </a:t>
            </a:r>
            <a:r>
              <a:rPr lang="en-US" sz="1400" b="1" dirty="0" smtClean="0">
                <a:latin typeface="Cambria"/>
                <a:cs typeface="Cambria"/>
              </a:rPr>
              <a:t>6</a:t>
            </a:r>
            <a:r>
              <a:rPr lang="en-US" sz="1400" dirty="0" smtClean="0">
                <a:latin typeface="Cambria"/>
                <a:cs typeface="Cambria"/>
              </a:rPr>
              <a:t> and the y-coordinate </a:t>
            </a:r>
            <a:r>
              <a:rPr lang="en-US" sz="1400" b="1" dirty="0" smtClean="0">
                <a:latin typeface="Cambria"/>
                <a:cs typeface="Cambria"/>
              </a:rPr>
              <a:t>4</a:t>
            </a:r>
            <a:r>
              <a:rPr lang="en-US" sz="1400" dirty="0" smtClean="0">
                <a:latin typeface="Cambria"/>
                <a:cs typeface="Cambria"/>
              </a:rPr>
              <a:t>.”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Then</a:t>
            </a:r>
            <a:r>
              <a:rPr lang="en-US" sz="1400" dirty="0" smtClean="0">
                <a:latin typeface="Cambria"/>
                <a:cs typeface="Cambria"/>
              </a:rPr>
              <a:t>, </a:t>
            </a:r>
            <a:r>
              <a:rPr lang="en-US" sz="1400" b="1" i="1" dirty="0" smtClean="0">
                <a:latin typeface="Cambria"/>
                <a:cs typeface="Cambria"/>
              </a:rPr>
              <a:t>fill in the legend </a:t>
            </a:r>
            <a:r>
              <a:rPr lang="en-US" sz="1400" dirty="0" smtClean="0">
                <a:latin typeface="Cambria"/>
                <a:cs typeface="Cambria"/>
              </a:rPr>
              <a:t>to create an encoding for all the </a:t>
            </a:r>
            <a:r>
              <a:rPr lang="en-US" sz="1400" dirty="0" smtClean="0">
                <a:latin typeface="Cambria"/>
                <a:cs typeface="Cambria"/>
              </a:rPr>
              <a:t>bricks you used. 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For example, </a:t>
            </a:r>
            <a:r>
              <a:rPr lang="en-US" sz="1400" dirty="0" smtClean="0">
                <a:latin typeface="Cambria"/>
                <a:cs typeface="Cambria"/>
              </a:rPr>
              <a:t>a 2x4 block </a:t>
            </a:r>
            <a:r>
              <a:rPr lang="en-US" sz="1400" dirty="0" smtClean="0">
                <a:latin typeface="Cambria"/>
                <a:cs typeface="Cambria"/>
              </a:rPr>
              <a:t>might be </a:t>
            </a:r>
            <a:r>
              <a:rPr lang="en-US" sz="1400" dirty="0" smtClean="0">
                <a:latin typeface="Cambria"/>
                <a:cs typeface="Cambria"/>
              </a:rPr>
              <a:t>represented with 010100, since 010 is 2 in binary, and 100 is 4 in binary.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589" y="2702720"/>
            <a:ext cx="3138863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. Your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13190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93086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74676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17010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26646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561618"/>
            <a:ext cx="5899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mbria"/>
                <a:cs typeface="Cambria"/>
              </a:rPr>
              <a:t>Copy the </a:t>
            </a:r>
            <a:r>
              <a:rPr lang="en-US" sz="1600" b="1" i="1" dirty="0" smtClean="0">
                <a:latin typeface="Cambria"/>
                <a:cs typeface="Cambria"/>
              </a:rPr>
              <a:t>legend </a:t>
            </a:r>
            <a:r>
              <a:rPr lang="en-US" sz="1600" dirty="0" smtClean="0">
                <a:latin typeface="Cambria"/>
                <a:cs typeface="Cambria"/>
              </a:rPr>
              <a:t>you </a:t>
            </a:r>
            <a:r>
              <a:rPr lang="en-US" sz="1600" dirty="0" smtClean="0">
                <a:latin typeface="Cambria"/>
                <a:cs typeface="Cambria"/>
              </a:rPr>
              <a:t>created on the last </a:t>
            </a:r>
            <a:r>
              <a:rPr lang="en-US" sz="1600" dirty="0" smtClean="0">
                <a:latin typeface="Cambria"/>
                <a:cs typeface="Cambria"/>
              </a:rPr>
              <a:t>page to this page.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</a:t>
            </a:r>
            <a:r>
              <a:rPr lang="en-US" sz="1600" b="1" i="1" dirty="0" smtClean="0">
                <a:latin typeface="Cambria"/>
                <a:cs typeface="Cambria"/>
              </a:rPr>
              <a:t>translate</a:t>
            </a:r>
            <a:r>
              <a:rPr lang="en-US" sz="1600" dirty="0" smtClean="0">
                <a:latin typeface="Cambria"/>
                <a:cs typeface="Cambria"/>
              </a:rPr>
              <a:t> the instructions in Chart A to binary.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Converting </a:t>
            </a:r>
            <a:r>
              <a:rPr lang="en-US" sz="1600" dirty="0" smtClean="0">
                <a:latin typeface="Cambria"/>
                <a:cs typeface="Cambria"/>
              </a:rPr>
              <a:t>information into binary allows </a:t>
            </a:r>
            <a:r>
              <a:rPr lang="en-US" sz="1600" dirty="0" smtClean="0">
                <a:latin typeface="Cambria"/>
                <a:cs typeface="Cambria"/>
              </a:rPr>
              <a:t>a computer </a:t>
            </a:r>
            <a:r>
              <a:rPr lang="en-US" sz="1600" dirty="0" smtClean="0">
                <a:latin typeface="Cambria"/>
                <a:cs typeface="Cambria"/>
              </a:rPr>
              <a:t>to </a:t>
            </a:r>
            <a:r>
              <a:rPr lang="en-US" sz="1600" dirty="0" smtClean="0">
                <a:latin typeface="Cambria"/>
                <a:cs typeface="Cambria"/>
              </a:rPr>
              <a:t>store it and communicate it. Computers use an </a:t>
            </a:r>
            <a:r>
              <a:rPr lang="en-US" sz="1600" i="1" dirty="0" smtClean="0">
                <a:latin typeface="Cambria"/>
                <a:cs typeface="Cambria"/>
              </a:rPr>
              <a:t>electric </a:t>
            </a:r>
            <a:r>
              <a:rPr lang="en-US" sz="1600" i="1" dirty="0" smtClean="0">
                <a:latin typeface="Cambria"/>
                <a:cs typeface="Cambria"/>
              </a:rPr>
              <a:t>signal</a:t>
            </a:r>
            <a:r>
              <a:rPr lang="en-US" sz="1600" dirty="0" smtClean="0">
                <a:latin typeface="Cambria"/>
                <a:cs typeface="Cambria"/>
              </a:rPr>
              <a:t> to represent the 1s and </a:t>
            </a:r>
            <a:r>
              <a:rPr lang="en-US" sz="1600" i="1" dirty="0" smtClean="0">
                <a:latin typeface="Cambria"/>
                <a:cs typeface="Cambria"/>
              </a:rPr>
              <a:t>no signal</a:t>
            </a:r>
            <a:r>
              <a:rPr lang="en-US" sz="1600" dirty="0" smtClean="0">
                <a:latin typeface="Cambria"/>
                <a:cs typeface="Cambria"/>
              </a:rPr>
              <a:t> to represent the 0s. 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35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8936" y="72202"/>
            <a:ext cx="13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7532" y="2702720"/>
            <a:ext cx="307697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B. Your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7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111" y="127827"/>
            <a:ext cx="556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Extra -- Transferring the bits!</a:t>
            </a:r>
            <a:endParaRPr lang="en-US" sz="2000" b="1" dirty="0" smtClean="0"/>
          </a:p>
          <a:p>
            <a:endParaRPr lang="en-US" sz="1400" b="1" dirty="0" smtClean="0"/>
          </a:p>
          <a:p>
            <a:r>
              <a:rPr lang="en-US" sz="1400" dirty="0" smtClean="0"/>
              <a:t>If you send your instructions electronically, </a:t>
            </a:r>
            <a:r>
              <a:rPr lang="en-US" sz="1400" dirty="0" smtClean="0"/>
              <a:t>they have to be converted to a </a:t>
            </a:r>
            <a:r>
              <a:rPr lang="en-US" sz="1400" b="1" i="1" dirty="0" smtClean="0"/>
              <a:t>single line </a:t>
            </a:r>
            <a:r>
              <a:rPr lang="en-US" sz="1400" dirty="0" smtClean="0"/>
              <a:t>of  0s and 1s! </a:t>
            </a:r>
            <a:r>
              <a:rPr lang="en-US" sz="1400" dirty="0" smtClean="0"/>
              <a:t>For </a:t>
            </a:r>
            <a:r>
              <a:rPr lang="en-US" sz="1400" dirty="0" smtClean="0"/>
              <a:t>example, for these sample blocks,</a:t>
            </a:r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46940"/>
              </p:ext>
            </p:extLst>
          </p:nvPr>
        </p:nvGraphicFramePr>
        <p:xfrm>
          <a:off x="2752843" y="1257708"/>
          <a:ext cx="5788488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4748"/>
                <a:gridCol w="964748"/>
                <a:gridCol w="964748"/>
                <a:gridCol w="964748"/>
                <a:gridCol w="964748"/>
                <a:gridCol w="964748"/>
              </a:tblGrid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Block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Brick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010100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  <a:tr h="2213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101101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83110" y="2148758"/>
            <a:ext cx="63953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You would construct – and </a:t>
            </a:r>
            <a:r>
              <a:rPr lang="en-US" sz="1400" dirty="0">
                <a:cs typeface="Calibri"/>
              </a:rPr>
              <a:t>send – </a:t>
            </a:r>
            <a:r>
              <a:rPr lang="en-US" sz="1400" dirty="0" smtClean="0">
                <a:cs typeface="Calibri"/>
              </a:rPr>
              <a:t> this </a:t>
            </a:r>
            <a:r>
              <a:rPr lang="en-US" sz="1400" dirty="0" smtClean="0">
                <a:latin typeface="Calibri"/>
                <a:cs typeface="Calibri"/>
              </a:rPr>
              <a:t>line of 0s and 1s: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000100101010000110100001001010110101111100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Try </a:t>
            </a:r>
            <a:r>
              <a:rPr lang="en-US" sz="2400" dirty="0" smtClean="0">
                <a:latin typeface="Cambria"/>
                <a:cs typeface="Cambria"/>
              </a:rPr>
              <a:t>it!  </a:t>
            </a: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Write </a:t>
            </a:r>
            <a:r>
              <a:rPr lang="en-US" sz="1400" b="1" i="1" dirty="0" smtClean="0">
                <a:latin typeface="Cambria"/>
                <a:cs typeface="Cambria"/>
              </a:rPr>
              <a:t>your binary instructions </a:t>
            </a:r>
            <a:r>
              <a:rPr lang="en-US" sz="1400" b="1" i="1" dirty="0" smtClean="0">
                <a:latin typeface="Cambria"/>
                <a:cs typeface="Cambria"/>
              </a:rPr>
              <a:t>as </a:t>
            </a:r>
            <a:r>
              <a:rPr lang="en-US" sz="1400" b="1" i="1" dirty="0" smtClean="0">
                <a:latin typeface="Cambria"/>
                <a:cs typeface="Cambria"/>
              </a:rPr>
              <a:t>a single line </a:t>
            </a:r>
            <a:r>
              <a:rPr lang="en-US" sz="1400" dirty="0" smtClean="0">
                <a:latin typeface="Cambria"/>
                <a:cs typeface="Cambria"/>
              </a:rPr>
              <a:t>of 0s and </a:t>
            </a:r>
            <a:r>
              <a:rPr lang="en-US" sz="1400" dirty="0" smtClean="0">
                <a:latin typeface="Cambria"/>
                <a:cs typeface="Cambria"/>
              </a:rPr>
              <a:t>1s (it's OK to wrap):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__________________________________________________________________________________________________________________________________________________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Next, </a:t>
            </a:r>
            <a:r>
              <a:rPr lang="en-US" sz="1400" b="1" i="1" dirty="0" smtClean="0">
                <a:latin typeface="Cambria"/>
                <a:cs typeface="Cambria"/>
              </a:rPr>
              <a:t>send a text or email </a:t>
            </a:r>
            <a:r>
              <a:rPr lang="en-US" sz="1400" dirty="0" smtClean="0">
                <a:latin typeface="Cambria"/>
                <a:cs typeface="Cambria"/>
              </a:rPr>
              <a:t>to the other team with the bits of your tower.</a:t>
            </a:r>
          </a:p>
          <a:p>
            <a:r>
              <a:rPr lang="en-US" sz="1400" dirty="0" smtClean="0">
                <a:latin typeface="Cambria"/>
                <a:cs typeface="Cambria"/>
              </a:rPr>
              <a:t>Also, </a:t>
            </a:r>
            <a:r>
              <a:rPr lang="en-US" sz="1400" b="1" i="1" dirty="0" smtClean="0">
                <a:latin typeface="Cambria"/>
                <a:cs typeface="Cambria"/>
              </a:rPr>
              <a:t>give them your legend </a:t>
            </a:r>
            <a:r>
              <a:rPr lang="en-US" sz="1400" dirty="0" smtClean="0">
                <a:latin typeface="Cambria"/>
                <a:cs typeface="Cambria"/>
              </a:rPr>
              <a:t>or let them copy it…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Below, </a:t>
            </a:r>
            <a:r>
              <a:rPr lang="en-US" sz="1400" b="1" i="1" dirty="0" smtClean="0">
                <a:latin typeface="Cambria"/>
                <a:cs typeface="Cambria"/>
              </a:rPr>
              <a:t>write down the other team's bits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when they send them to you: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mbria"/>
                <a:cs typeface="Cambria"/>
              </a:rPr>
              <a:t>__________________________________________________________________________________________________________________________________________________</a:t>
            </a:r>
          </a:p>
          <a:p>
            <a:pPr lvl="0"/>
            <a:endParaRPr lang="en-US" sz="1400" dirty="0" smtClean="0">
              <a:latin typeface="Cambria"/>
              <a:cs typeface="Cambria"/>
            </a:endParaRPr>
          </a:p>
          <a:p>
            <a:pPr lvl="0"/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And </a:t>
            </a:r>
            <a:r>
              <a:rPr lang="en-US" sz="1400" b="1" i="1" dirty="0" smtClean="0">
                <a:latin typeface="Cambria"/>
                <a:cs typeface="Cambria"/>
              </a:rPr>
              <a:t>copy their legend </a:t>
            </a:r>
            <a:r>
              <a:rPr lang="en-US" sz="1400" dirty="0" smtClean="0">
                <a:latin typeface="Cambria"/>
                <a:cs typeface="Cambria"/>
              </a:rPr>
              <a:t>to the spots on this page.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36</a:t>
            </a:fld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3537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70133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70693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94579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69790">
            <a:off x="6380564" y="141452"/>
            <a:ext cx="2618062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Differentiating delivery</a:t>
            </a:r>
            <a:r>
              <a:rPr lang="en-US" sz="1100" b="1" dirty="0" smtClean="0">
                <a:latin typeface="Handwriting - Dakota"/>
                <a:cs typeface="Handwriting - Dakota"/>
              </a:rPr>
              <a:t>!</a:t>
            </a:r>
          </a:p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Simpler:  just swap binary pages. </a:t>
            </a:r>
          </a:p>
          <a:p>
            <a:pPr algn="ctr"/>
            <a:r>
              <a:rPr lang="en-US" sz="1100" dirty="0" smtClean="0">
                <a:latin typeface="Handwriting - Dakota"/>
                <a:cs typeface="Handwriting - Dakota"/>
              </a:rPr>
              <a:t>Simplest: just swap English pages.</a:t>
            </a:r>
            <a:endParaRPr lang="en-US" sz="11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3144837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244162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29152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52314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75084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29925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404286"/>
            <a:ext cx="5899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Make sure you have </a:t>
            </a:r>
            <a:r>
              <a:rPr lang="en-US" sz="1600" b="1" i="1" dirty="0" smtClean="0">
                <a:latin typeface="Cambria"/>
                <a:cs typeface="Cambria"/>
              </a:rPr>
              <a:t>the other team's legend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Then, make sure you have </a:t>
            </a:r>
            <a:r>
              <a:rPr lang="en-US" sz="1600" b="1" i="1" dirty="0" smtClean="0">
                <a:latin typeface="Cambria"/>
                <a:cs typeface="Cambria"/>
              </a:rPr>
              <a:t>the other team's binary instructions</a:t>
            </a:r>
            <a:r>
              <a:rPr lang="en-US" sz="1600" dirty="0" smtClean="0">
                <a:latin typeface="Cambria"/>
                <a:cs typeface="Cambria"/>
              </a:rPr>
              <a:t>. </a:t>
            </a:r>
            <a:endParaRPr lang="en-US" sz="1600" dirty="0">
              <a:latin typeface="Cambria"/>
              <a:cs typeface="Cambria"/>
            </a:endParaRP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If you swapped pages, you should be set.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If you transferred a single-line of 0s and 1s, you will need to make sure you have the correct bits in each spot!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37</a:t>
            </a:fld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4444" y="2702720"/>
            <a:ext cx="3163146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. Other team's binary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3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11737"/>
              </p:ext>
            </p:extLst>
          </p:nvPr>
        </p:nvGraphicFramePr>
        <p:xfrm>
          <a:off x="2520089" y="3050356"/>
          <a:ext cx="5899432" cy="35929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4613"/>
                <a:gridCol w="1110215"/>
                <a:gridCol w="1044989"/>
                <a:gridCol w="1090992"/>
                <a:gridCol w="909158"/>
                <a:gridCol w="939465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Brick Type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Sample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001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010100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</a:rPr>
                        <a:t>100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17609"/>
              </p:ext>
            </p:extLst>
          </p:nvPr>
        </p:nvGraphicFramePr>
        <p:xfrm>
          <a:off x="411590" y="464010"/>
          <a:ext cx="1694456" cy="17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65493"/>
              </p:ext>
            </p:extLst>
          </p:nvPr>
        </p:nvGraphicFramePr>
        <p:xfrm>
          <a:off x="411590" y="2243072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Brick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2987"/>
              </p:ext>
            </p:extLst>
          </p:nvPr>
        </p:nvGraphicFramePr>
        <p:xfrm>
          <a:off x="411590" y="4197340"/>
          <a:ext cx="1694456" cy="63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92882"/>
              </p:ext>
            </p:extLst>
          </p:nvPr>
        </p:nvGraphicFramePr>
        <p:xfrm>
          <a:off x="411590" y="4836498"/>
          <a:ext cx="1694456" cy="19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228"/>
                <a:gridCol w="847228"/>
              </a:tblGrid>
              <a:tr h="200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191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0090" y="1067329"/>
            <a:ext cx="589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Translate the other team's instructions to </a:t>
            </a:r>
            <a:r>
              <a:rPr lang="en-US" sz="1600" b="1" i="1" dirty="0" smtClean="0">
                <a:latin typeface="Cambria"/>
                <a:cs typeface="Cambria"/>
              </a:rPr>
              <a:t>English instructions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38</a:t>
            </a:fld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7574" y="2702720"/>
            <a:ext cx="3216884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Chart </a:t>
            </a:r>
            <a:r>
              <a:rPr lang="en-US" sz="1400" dirty="0" smtClean="0">
                <a:solidFill>
                  <a:schemeClr val="bg1"/>
                </a:solidFill>
              </a:rPr>
              <a:t>D. Other team's English Instructions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53" y="72202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Their Legend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05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54024"/>
              </p:ext>
            </p:extLst>
          </p:nvPr>
        </p:nvGraphicFramePr>
        <p:xfrm>
          <a:off x="2647886" y="5966607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45803" y="1381662"/>
            <a:ext cx="4668806" cy="4584945"/>
            <a:chOff x="2132014" y="974768"/>
            <a:chExt cx="4668806" cy="4584945"/>
          </a:xfrm>
        </p:grpSpPr>
        <p:pic>
          <p:nvPicPr>
            <p:cNvPr id="7" name="Picture 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43" name="Picture 42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37" name="Picture 3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38" name="Picture 37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51477"/>
              </p:ext>
            </p:extLst>
          </p:nvPr>
        </p:nvGraphicFramePr>
        <p:xfrm>
          <a:off x="2037788" y="1400756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672" y="457400"/>
            <a:ext cx="264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DECODED Fortress!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4609" y="58706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6654" y="103142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24952" y="1151409"/>
            <a:ext cx="0" cy="4659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3082" y="5811328"/>
            <a:ext cx="47887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39</a:t>
            </a:fld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269790">
            <a:off x="5615850" y="380963"/>
            <a:ext cx="338970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andwriting - Dakota"/>
                <a:cs typeface="Handwriting - Dakota"/>
              </a:rPr>
              <a:t>See if they match!</a:t>
            </a:r>
            <a:endParaRPr lang="en-US" sz="20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48544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4757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try describing the four attributes of each block to help you make instructions: color, size, position, and orientation.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Do these four attributes fully describe each LEGO block in the tower?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953363"/>
              </p:ext>
            </p:extLst>
          </p:nvPr>
        </p:nvGraphicFramePr>
        <p:xfrm>
          <a:off x="851403" y="3010111"/>
          <a:ext cx="7465690" cy="3515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495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8137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57253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672" y="457400"/>
            <a:ext cx="18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Bug tracker…</a:t>
            </a:r>
            <a:endParaRPr lang="en-US" sz="2400" b="1" dirty="0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00458" y="6401302"/>
            <a:ext cx="2133600" cy="365125"/>
          </a:xfrm>
        </p:spPr>
        <p:txBody>
          <a:bodyPr/>
          <a:lstStyle/>
          <a:p>
            <a:fld id="{92586830-87D9-8B43-8F0E-8FD3FEDA1409}" type="slidenum">
              <a:rPr lang="en-US" sz="1800" smtClean="0"/>
              <a:t>40</a:t>
            </a:fld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36245" y="1264132"/>
            <a:ext cx="439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 many differences were they between the original and DECODED towers?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12609" y="1264132"/>
            <a:ext cx="1775697" cy="741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964" y="2765094"/>
            <a:ext cx="475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where the differences happened and make a mark for each location of these "bugs"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3260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890" y="6504817"/>
            <a:ext cx="28728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If you want to actually </a:t>
            </a:r>
            <a:r>
              <a:rPr lang="en-US" sz="1100" b="1" i="1" dirty="0"/>
              <a:t>draw </a:t>
            </a:r>
            <a:r>
              <a:rPr lang="en-US" sz="1100" dirty="0"/>
              <a:t>bugs, even better!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94361" y="3930394"/>
            <a:ext cx="151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tower to English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248684" y="3930394"/>
            <a:ext cx="142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English to binary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20567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06359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80912" y="3888895"/>
            <a:ext cx="1618358" cy="214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6850" y="4001275"/>
            <a:ext cx="166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Transferring the bits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5582856" y="3948479"/>
            <a:ext cx="148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binary to English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7237105" y="3948479"/>
            <a:ext cx="148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Translating from English to tower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 rot="2899488">
            <a:off x="3173757" y="6518701"/>
            <a:ext cx="178291" cy="314541"/>
            <a:chOff x="6759522" y="2909951"/>
            <a:chExt cx="178291" cy="314541"/>
          </a:xfrm>
        </p:grpSpPr>
        <p:sp>
          <p:nvSpPr>
            <p:cNvPr id="15" name="Teardrop 14"/>
            <p:cNvSpPr/>
            <p:nvPr/>
          </p:nvSpPr>
          <p:spPr>
            <a:xfrm>
              <a:off x="6759522" y="3078398"/>
              <a:ext cx="78670" cy="146094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ardrop 31"/>
            <p:cNvSpPr/>
            <p:nvPr/>
          </p:nvSpPr>
          <p:spPr>
            <a:xfrm rot="11073179">
              <a:off x="6854697" y="2909951"/>
              <a:ext cx="83116" cy="145177"/>
            </a:xfrm>
            <a:prstGeom prst="teardrop">
              <a:avLst/>
            </a:prstGeom>
            <a:solidFill>
              <a:srgbClr val="40404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800458" y="3011789"/>
              <a:ext cx="88799" cy="1123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195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We want to be able to describe all the attributes in </a:t>
            </a:r>
            <a:r>
              <a:rPr lang="en-US" i="1" dirty="0" smtClean="0">
                <a:latin typeface="Cambria"/>
                <a:cs typeface="Cambria"/>
              </a:rPr>
              <a:t>binary</a:t>
            </a:r>
            <a:r>
              <a:rPr lang="en-US" dirty="0" smtClean="0">
                <a:latin typeface="Cambria"/>
                <a:cs typeface="Cambria"/>
              </a:rPr>
              <a:t> encoding. Let’s start with </a:t>
            </a:r>
            <a:r>
              <a:rPr lang="en-US" b="1" dirty="0" smtClean="0">
                <a:latin typeface="Cambria"/>
                <a:cs typeface="Cambria"/>
              </a:rPr>
              <a:t>color</a:t>
            </a:r>
            <a:r>
              <a:rPr lang="en-US" dirty="0" smtClean="0">
                <a:latin typeface="Cambria"/>
                <a:cs typeface="Cambria"/>
              </a:rPr>
              <a:t> and </a:t>
            </a:r>
            <a:r>
              <a:rPr lang="en-US" b="1" dirty="0" smtClean="0">
                <a:latin typeface="Cambria"/>
                <a:cs typeface="Cambria"/>
              </a:rPr>
              <a:t>size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In the table below, make a </a:t>
            </a:r>
            <a:r>
              <a:rPr lang="en-US" i="1" dirty="0" smtClean="0">
                <a:latin typeface="Cambria"/>
                <a:cs typeface="Cambria"/>
              </a:rPr>
              <a:t>legend</a:t>
            </a:r>
            <a:r>
              <a:rPr lang="en-US" dirty="0" smtClean="0">
                <a:latin typeface="Cambria"/>
                <a:cs typeface="Cambria"/>
              </a:rPr>
              <a:t> that matches each color and size to its binary encoding. 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75925"/>
              </p:ext>
            </p:extLst>
          </p:nvPr>
        </p:nvGraphicFramePr>
        <p:xfrm>
          <a:off x="851403" y="3010111"/>
          <a:ext cx="7465690" cy="3515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495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</a:t>
                      </a:r>
                      <a:r>
                        <a:rPr lang="en-US" sz="1400" baseline="0" dirty="0" smtClean="0"/>
                        <a:t> 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552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11148"/>
              </p:ext>
            </p:extLst>
          </p:nvPr>
        </p:nvGraphicFramePr>
        <p:xfrm>
          <a:off x="3760271" y="5746856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758188" y="1161911"/>
            <a:ext cx="4668806" cy="4584945"/>
            <a:chOff x="2132014" y="974768"/>
            <a:chExt cx="4668806" cy="4584945"/>
          </a:xfrm>
        </p:grpSpPr>
        <p:pic>
          <p:nvPicPr>
            <p:cNvPr id="24" name="Picture 23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25" name="Picture 24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26" name="Picture 25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27" name="Picture 2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05554"/>
              </p:ext>
            </p:extLst>
          </p:nvPr>
        </p:nvGraphicFramePr>
        <p:xfrm>
          <a:off x="3150173" y="1181005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426994" y="56509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69039" y="811673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46332" y="811673"/>
            <a:ext cx="0" cy="4799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46332" y="5599877"/>
            <a:ext cx="4767920" cy="11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1562" y="102015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let’s think about </a:t>
            </a:r>
            <a:r>
              <a:rPr lang="en-US" b="1" dirty="0" smtClean="0"/>
              <a:t>position</a:t>
            </a:r>
            <a:r>
              <a:rPr lang="en-US" dirty="0" smtClean="0"/>
              <a:t>. Look at the table you made on page 2. Did you define position the same way that your classmates did?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1562" y="371553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this coordinate system. If I told you the bottom left corner of the block was at x=4 and y=2, would you know exactly where the block is?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6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1562" y="223482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244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155" y="1000312"/>
            <a:ext cx="4370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Using the coordinate system on the last page, give the position of each block in base-10 (regular counting numbers like 1, 2, 3, 4, 5…) and in binary (1, 10, 11, 100, 101…).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/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For consistency, give the position of the </a:t>
            </a:r>
            <a:r>
              <a:rPr lang="en-US" i="1" dirty="0" smtClean="0">
                <a:latin typeface="Cambria"/>
                <a:cs typeface="Cambria"/>
              </a:rPr>
              <a:t>bottom left corner</a:t>
            </a:r>
            <a:r>
              <a:rPr lang="en-US" dirty="0" smtClean="0">
                <a:latin typeface="Cambria"/>
                <a:cs typeface="Cambria"/>
              </a:rPr>
              <a:t> of each block.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63515"/>
              </p:ext>
            </p:extLst>
          </p:nvPr>
        </p:nvGraphicFramePr>
        <p:xfrm>
          <a:off x="839155" y="3655508"/>
          <a:ext cx="7465690" cy="2700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  <a:gridCol w="1493138"/>
                <a:gridCol w="1493138"/>
              </a:tblGrid>
              <a:tr h="368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r>
                        <a:rPr lang="en-US" sz="1400" baseline="0" dirty="0" smtClean="0"/>
                        <a:t>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02" y="898663"/>
            <a:ext cx="2680543" cy="2533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64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2" y="993501"/>
            <a:ext cx="2357972" cy="2228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503" y="993501"/>
            <a:ext cx="4945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let’s encode the </a:t>
            </a:r>
            <a:r>
              <a:rPr lang="en-US" b="1" dirty="0" smtClean="0">
                <a:latin typeface="Cambria"/>
                <a:cs typeface="Cambria"/>
              </a:rPr>
              <a:t>orientation</a:t>
            </a:r>
            <a:r>
              <a:rPr lang="en-US" dirty="0" smtClean="0">
                <a:latin typeface="Cambria"/>
                <a:cs typeface="Cambria"/>
              </a:rPr>
              <a:t> of each block into binary. 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Each block can either be </a:t>
            </a:r>
            <a:r>
              <a:rPr lang="en-US" i="1" dirty="0" smtClean="0">
                <a:latin typeface="Cambria"/>
                <a:cs typeface="Cambria"/>
              </a:rPr>
              <a:t>horizontal </a:t>
            </a:r>
            <a:r>
              <a:rPr lang="en-US" dirty="0" smtClean="0">
                <a:latin typeface="Cambria"/>
                <a:cs typeface="Cambria"/>
              </a:rPr>
              <a:t>or </a:t>
            </a:r>
            <a:r>
              <a:rPr lang="en-US" i="1" dirty="0" smtClean="0">
                <a:latin typeface="Cambria"/>
                <a:cs typeface="Cambria"/>
              </a:rPr>
              <a:t>vertical</a:t>
            </a:r>
            <a:r>
              <a:rPr lang="en-US" dirty="0" smtClean="0">
                <a:latin typeface="Cambria"/>
                <a:cs typeface="Cambria"/>
              </a:rPr>
              <a:t>. We can let 00 represent horizontal, and let </a:t>
            </a:r>
          </a:p>
          <a:p>
            <a:r>
              <a:rPr lang="en-US" dirty="0" smtClean="0">
                <a:latin typeface="Cambria"/>
                <a:cs typeface="Cambria"/>
              </a:rPr>
              <a:t>01 represent vertical, as shown in the picture below. Now encode the orientation of the blocks in the tower!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36177"/>
              </p:ext>
            </p:extLst>
          </p:nvPr>
        </p:nvGraphicFramePr>
        <p:xfrm>
          <a:off x="3852070" y="3432386"/>
          <a:ext cx="4479414" cy="2700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</a:tblGrid>
              <a:tr h="368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LEGOEncodingBinaryOrien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4" y="3410178"/>
            <a:ext cx="2828590" cy="2828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5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505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LEGOEncodingDay1Towe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07" y="893973"/>
            <a:ext cx="2743130" cy="2057348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18283"/>
              </p:ext>
            </p:extLst>
          </p:nvPr>
        </p:nvGraphicFramePr>
        <p:xfrm>
          <a:off x="653766" y="3255969"/>
          <a:ext cx="7733270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727"/>
                <a:gridCol w="1455325"/>
                <a:gridCol w="1369824"/>
                <a:gridCol w="1430127"/>
                <a:gridCol w="1191770"/>
                <a:gridCol w="1231497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944" y="730778"/>
            <a:ext cx="4641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When we give instructions, the </a:t>
            </a:r>
            <a:r>
              <a:rPr lang="en-US" sz="1600" i="1" dirty="0" smtClean="0">
                <a:latin typeface="Cambria"/>
                <a:cs typeface="Cambria"/>
              </a:rPr>
              <a:t>order</a:t>
            </a:r>
            <a:r>
              <a:rPr lang="en-US" sz="1600" dirty="0" smtClean="0">
                <a:latin typeface="Cambria"/>
                <a:cs typeface="Cambria"/>
              </a:rPr>
              <a:t> of the steps can matter! If you crack an egg and then cook it, you have a poached egg. If you cook an egg and then crack it, you have a hard-boiled egg.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We can represent each step as the addition of another block. Look at the instruction tables below. Do they produce the same LEGO tower? In other words, does order matter?</a:t>
            </a:r>
            <a:endParaRPr lang="en-US" sz="1600" dirty="0">
              <a:latin typeface="Cambria"/>
              <a:cs typeface="Cambria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344309"/>
              </p:ext>
            </p:extLst>
          </p:nvPr>
        </p:nvGraphicFramePr>
        <p:xfrm>
          <a:off x="673944" y="4902512"/>
          <a:ext cx="7713091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1975"/>
                <a:gridCol w="1451528"/>
                <a:gridCol w="1366249"/>
                <a:gridCol w="1426395"/>
                <a:gridCol w="1188660"/>
                <a:gridCol w="1228284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944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806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4965</Words>
  <Application>Microsoft Macintosh PowerPoint</Application>
  <PresentationFormat>On-screen Show (4:3)</PresentationFormat>
  <Paragraphs>1825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Secret Fortress Construction Challenge</vt:lpstr>
      <vt:lpstr>Motivating slides… initial day(s)</vt:lpstr>
      <vt:lpstr>Understanding Block Encoding and Decoding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 Fortress Construction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 Fortress Construction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Dodds</dc:creator>
  <cp:lastModifiedBy>Zach Dodds</cp:lastModifiedBy>
  <cp:revision>43</cp:revision>
  <cp:lastPrinted>2014-06-20T21:04:31Z</cp:lastPrinted>
  <dcterms:created xsi:type="dcterms:W3CDTF">2014-05-21T17:18:28Z</dcterms:created>
  <dcterms:modified xsi:type="dcterms:W3CDTF">2014-06-20T21:19:12Z</dcterms:modified>
</cp:coreProperties>
</file>