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6" d="100"/>
          <a:sy n="76" d="100"/>
        </p:scale>
        <p:origin x="-132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4E6D5C-E609-B14B-B0FF-04B7AFED2619}"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7BFBC-A6AA-1D46-90A4-C53734710E2D}" type="slidenum">
              <a:rPr lang="en-US" smtClean="0"/>
              <a:t>‹#›</a:t>
            </a:fld>
            <a:endParaRPr lang="en-US"/>
          </a:p>
        </p:txBody>
      </p:sp>
    </p:spTree>
    <p:extLst>
      <p:ext uri="{BB962C8B-B14F-4D97-AF65-F5344CB8AC3E}">
        <p14:creationId xmlns:p14="http://schemas.microsoft.com/office/powerpoint/2010/main" val="4205461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4E6D5C-E609-B14B-B0FF-04B7AFED2619}"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7BFBC-A6AA-1D46-90A4-C53734710E2D}" type="slidenum">
              <a:rPr lang="en-US" smtClean="0"/>
              <a:t>‹#›</a:t>
            </a:fld>
            <a:endParaRPr lang="en-US"/>
          </a:p>
        </p:txBody>
      </p:sp>
    </p:spTree>
    <p:extLst>
      <p:ext uri="{BB962C8B-B14F-4D97-AF65-F5344CB8AC3E}">
        <p14:creationId xmlns:p14="http://schemas.microsoft.com/office/powerpoint/2010/main" val="3168956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4E6D5C-E609-B14B-B0FF-04B7AFED2619}"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7BFBC-A6AA-1D46-90A4-C53734710E2D}" type="slidenum">
              <a:rPr lang="en-US" smtClean="0"/>
              <a:t>‹#›</a:t>
            </a:fld>
            <a:endParaRPr lang="en-US"/>
          </a:p>
        </p:txBody>
      </p:sp>
    </p:spTree>
    <p:extLst>
      <p:ext uri="{BB962C8B-B14F-4D97-AF65-F5344CB8AC3E}">
        <p14:creationId xmlns:p14="http://schemas.microsoft.com/office/powerpoint/2010/main" val="2205255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4E6D5C-E609-B14B-B0FF-04B7AFED2619}"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7BFBC-A6AA-1D46-90A4-C53734710E2D}" type="slidenum">
              <a:rPr lang="en-US" smtClean="0"/>
              <a:t>‹#›</a:t>
            </a:fld>
            <a:endParaRPr lang="en-US"/>
          </a:p>
        </p:txBody>
      </p:sp>
    </p:spTree>
    <p:extLst>
      <p:ext uri="{BB962C8B-B14F-4D97-AF65-F5344CB8AC3E}">
        <p14:creationId xmlns:p14="http://schemas.microsoft.com/office/powerpoint/2010/main" val="3947094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4E6D5C-E609-B14B-B0FF-04B7AFED2619}"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17BFBC-A6AA-1D46-90A4-C53734710E2D}" type="slidenum">
              <a:rPr lang="en-US" smtClean="0"/>
              <a:t>‹#›</a:t>
            </a:fld>
            <a:endParaRPr lang="en-US"/>
          </a:p>
        </p:txBody>
      </p:sp>
    </p:spTree>
    <p:extLst>
      <p:ext uri="{BB962C8B-B14F-4D97-AF65-F5344CB8AC3E}">
        <p14:creationId xmlns:p14="http://schemas.microsoft.com/office/powerpoint/2010/main" val="3668611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4E6D5C-E609-B14B-B0FF-04B7AFED2619}" type="datetimeFigureOut">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7BFBC-A6AA-1D46-90A4-C53734710E2D}" type="slidenum">
              <a:rPr lang="en-US" smtClean="0"/>
              <a:t>‹#›</a:t>
            </a:fld>
            <a:endParaRPr lang="en-US"/>
          </a:p>
        </p:txBody>
      </p:sp>
    </p:spTree>
    <p:extLst>
      <p:ext uri="{BB962C8B-B14F-4D97-AF65-F5344CB8AC3E}">
        <p14:creationId xmlns:p14="http://schemas.microsoft.com/office/powerpoint/2010/main" val="4183510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4E6D5C-E609-B14B-B0FF-04B7AFED2619}" type="datetimeFigureOut">
              <a:rPr lang="en-US" smtClean="0"/>
              <a:t>6/6/14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17BFBC-A6AA-1D46-90A4-C53734710E2D}" type="slidenum">
              <a:rPr lang="en-US" smtClean="0"/>
              <a:t>‹#›</a:t>
            </a:fld>
            <a:endParaRPr lang="en-US"/>
          </a:p>
        </p:txBody>
      </p:sp>
    </p:spTree>
    <p:extLst>
      <p:ext uri="{BB962C8B-B14F-4D97-AF65-F5344CB8AC3E}">
        <p14:creationId xmlns:p14="http://schemas.microsoft.com/office/powerpoint/2010/main" val="409259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4E6D5C-E609-B14B-B0FF-04B7AFED2619}" type="datetimeFigureOut">
              <a:rPr lang="en-US" smtClean="0"/>
              <a:t>6/6/14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17BFBC-A6AA-1D46-90A4-C53734710E2D}" type="slidenum">
              <a:rPr lang="en-US" smtClean="0"/>
              <a:t>‹#›</a:t>
            </a:fld>
            <a:endParaRPr lang="en-US"/>
          </a:p>
        </p:txBody>
      </p:sp>
    </p:spTree>
    <p:extLst>
      <p:ext uri="{BB962C8B-B14F-4D97-AF65-F5344CB8AC3E}">
        <p14:creationId xmlns:p14="http://schemas.microsoft.com/office/powerpoint/2010/main" val="2464360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4E6D5C-E609-B14B-B0FF-04B7AFED2619}" type="datetimeFigureOut">
              <a:rPr lang="en-US" smtClean="0"/>
              <a:t>6/6/14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17BFBC-A6AA-1D46-90A4-C53734710E2D}" type="slidenum">
              <a:rPr lang="en-US" smtClean="0"/>
              <a:t>‹#›</a:t>
            </a:fld>
            <a:endParaRPr lang="en-US"/>
          </a:p>
        </p:txBody>
      </p:sp>
    </p:spTree>
    <p:extLst>
      <p:ext uri="{BB962C8B-B14F-4D97-AF65-F5344CB8AC3E}">
        <p14:creationId xmlns:p14="http://schemas.microsoft.com/office/powerpoint/2010/main" val="82906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4E6D5C-E609-B14B-B0FF-04B7AFED2619}" type="datetimeFigureOut">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7BFBC-A6AA-1D46-90A4-C53734710E2D}" type="slidenum">
              <a:rPr lang="en-US" smtClean="0"/>
              <a:t>‹#›</a:t>
            </a:fld>
            <a:endParaRPr lang="en-US"/>
          </a:p>
        </p:txBody>
      </p:sp>
    </p:spTree>
    <p:extLst>
      <p:ext uri="{BB962C8B-B14F-4D97-AF65-F5344CB8AC3E}">
        <p14:creationId xmlns:p14="http://schemas.microsoft.com/office/powerpoint/2010/main" val="3276602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4E6D5C-E609-B14B-B0FF-04B7AFED2619}" type="datetimeFigureOut">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17BFBC-A6AA-1D46-90A4-C53734710E2D}" type="slidenum">
              <a:rPr lang="en-US" smtClean="0"/>
              <a:t>‹#›</a:t>
            </a:fld>
            <a:endParaRPr lang="en-US"/>
          </a:p>
        </p:txBody>
      </p:sp>
    </p:spTree>
    <p:extLst>
      <p:ext uri="{BB962C8B-B14F-4D97-AF65-F5344CB8AC3E}">
        <p14:creationId xmlns:p14="http://schemas.microsoft.com/office/powerpoint/2010/main" val="31662386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4E6D5C-E609-B14B-B0FF-04B7AFED2619}" type="datetimeFigureOut">
              <a:rPr lang="en-US" smtClean="0"/>
              <a:t>6/6/14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17BFBC-A6AA-1D46-90A4-C53734710E2D}" type="slidenum">
              <a:rPr lang="en-US" smtClean="0"/>
              <a:t>‹#›</a:t>
            </a:fld>
            <a:endParaRPr lang="en-US"/>
          </a:p>
        </p:txBody>
      </p:sp>
    </p:spTree>
    <p:extLst>
      <p:ext uri="{BB962C8B-B14F-4D97-AF65-F5344CB8AC3E}">
        <p14:creationId xmlns:p14="http://schemas.microsoft.com/office/powerpoint/2010/main" val="206941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93059" y="1045885"/>
            <a:ext cx="2435411" cy="2435411"/>
          </a:xfrm>
          <a:prstGeom prst="rect">
            <a:avLst/>
          </a:prstGeom>
        </p:spPr>
      </p:pic>
      <p:sp>
        <p:nvSpPr>
          <p:cNvPr id="5" name="TextBox 4"/>
          <p:cNvSpPr txBox="1"/>
          <p:nvPr/>
        </p:nvSpPr>
        <p:spPr>
          <a:xfrm>
            <a:off x="493059" y="584220"/>
            <a:ext cx="4767501" cy="461665"/>
          </a:xfrm>
          <a:prstGeom prst="rect">
            <a:avLst/>
          </a:prstGeom>
          <a:noFill/>
        </p:spPr>
        <p:txBody>
          <a:bodyPr wrap="none" rtlCol="0">
            <a:spAutoFit/>
          </a:bodyPr>
          <a:lstStyle/>
          <a:p>
            <a:r>
              <a:rPr lang="en-US" sz="2400" b="1" dirty="0" smtClean="0"/>
              <a:t>The Peanut Butter &amp; Jelly Computer</a:t>
            </a:r>
            <a:endParaRPr lang="en-US" sz="2400" b="1" dirty="0"/>
          </a:p>
        </p:txBody>
      </p:sp>
      <p:sp>
        <p:nvSpPr>
          <p:cNvPr id="6" name="TextBox 5"/>
          <p:cNvSpPr txBox="1"/>
          <p:nvPr/>
        </p:nvSpPr>
        <p:spPr>
          <a:xfrm>
            <a:off x="5260560" y="168885"/>
            <a:ext cx="3772776" cy="523220"/>
          </a:xfrm>
          <a:prstGeom prst="rect">
            <a:avLst/>
          </a:prstGeom>
          <a:noFill/>
        </p:spPr>
        <p:txBody>
          <a:bodyPr wrap="square" rtlCol="0">
            <a:spAutoFit/>
          </a:bodyPr>
          <a:lstStyle/>
          <a:p>
            <a:pPr algn="ctr"/>
            <a:r>
              <a:rPr lang="en-US" dirty="0" smtClean="0"/>
              <a:t>Instructor’s Handout</a:t>
            </a:r>
          </a:p>
          <a:p>
            <a:pPr algn="ctr"/>
            <a:r>
              <a:rPr lang="en-US" sz="1000" dirty="0" smtClean="0"/>
              <a:t>(modified from </a:t>
            </a:r>
            <a:r>
              <a:rPr lang="en-US" sz="1000" dirty="0" err="1" smtClean="0"/>
              <a:t>zerorobotics</a:t>
            </a:r>
            <a:r>
              <a:rPr lang="en-US" sz="1000" dirty="0" smtClean="0"/>
              <a:t> and CS10K Community handouts)</a:t>
            </a:r>
            <a:endParaRPr lang="en-US" sz="1000" dirty="0"/>
          </a:p>
        </p:txBody>
      </p:sp>
      <p:sp>
        <p:nvSpPr>
          <p:cNvPr id="7" name="TextBox 6"/>
          <p:cNvSpPr txBox="1"/>
          <p:nvPr/>
        </p:nvSpPr>
        <p:spPr>
          <a:xfrm>
            <a:off x="3062941" y="2034746"/>
            <a:ext cx="5413572" cy="1446550"/>
          </a:xfrm>
          <a:prstGeom prst="rect">
            <a:avLst/>
          </a:prstGeom>
          <a:noFill/>
        </p:spPr>
        <p:txBody>
          <a:bodyPr wrap="square" rtlCol="0">
            <a:spAutoFit/>
          </a:bodyPr>
          <a:lstStyle/>
          <a:p>
            <a:r>
              <a:rPr lang="en-US" sz="1600" dirty="0" smtClean="0"/>
              <a:t>KEY CONCEPTS</a:t>
            </a:r>
          </a:p>
          <a:p>
            <a:pPr marL="171450" indent="-171450">
              <a:buFont typeface="Arial"/>
              <a:buChar char="•"/>
            </a:pPr>
            <a:r>
              <a:rPr lang="en-US" sz="1200" dirty="0" smtClean="0"/>
              <a:t>Software and hardware work together to create a computer, so the software must take the limitations of the hardware into account</a:t>
            </a:r>
          </a:p>
          <a:p>
            <a:pPr marL="171450" indent="-171450">
              <a:buFont typeface="Arial"/>
              <a:buChar char="•"/>
            </a:pPr>
            <a:r>
              <a:rPr lang="en-US" sz="1200" dirty="0" smtClean="0"/>
              <a:t>Software is a set of instructions for the hardware, telling it </a:t>
            </a:r>
            <a:r>
              <a:rPr lang="en-US" sz="1200" i="1" dirty="0" smtClean="0"/>
              <a:t>how</a:t>
            </a:r>
            <a:r>
              <a:rPr lang="en-US" sz="1200" dirty="0" smtClean="0"/>
              <a:t> to display and store data. </a:t>
            </a:r>
          </a:p>
          <a:p>
            <a:pPr marL="171450" indent="-171450">
              <a:buFont typeface="Arial"/>
              <a:buChar char="•"/>
            </a:pPr>
            <a:r>
              <a:rPr lang="en-US" sz="1200" dirty="0" smtClean="0"/>
              <a:t>Software must provide well-organized, thorough, and </a:t>
            </a:r>
            <a:r>
              <a:rPr lang="en-US" sz="1200" i="1" dirty="0" smtClean="0"/>
              <a:t>literal</a:t>
            </a:r>
            <a:r>
              <a:rPr lang="en-US" sz="1200" dirty="0" smtClean="0"/>
              <a:t> instructions for the hardware.</a:t>
            </a:r>
          </a:p>
        </p:txBody>
      </p:sp>
      <p:sp>
        <p:nvSpPr>
          <p:cNvPr id="8" name="TextBox 7"/>
          <p:cNvSpPr txBox="1"/>
          <p:nvPr/>
        </p:nvSpPr>
        <p:spPr>
          <a:xfrm>
            <a:off x="493059" y="3675529"/>
            <a:ext cx="7983454" cy="2554545"/>
          </a:xfrm>
          <a:prstGeom prst="rect">
            <a:avLst/>
          </a:prstGeom>
          <a:noFill/>
        </p:spPr>
        <p:txBody>
          <a:bodyPr wrap="square" rtlCol="0">
            <a:spAutoFit/>
          </a:bodyPr>
          <a:lstStyle/>
          <a:p>
            <a:r>
              <a:rPr lang="en-US" sz="1600" dirty="0" smtClean="0"/>
              <a:t>PREPARATION &amp; MATERIALS</a:t>
            </a:r>
          </a:p>
          <a:p>
            <a:r>
              <a:rPr lang="en-US" sz="1200" dirty="0" smtClean="0"/>
              <a:t>Suggested materials: </a:t>
            </a:r>
          </a:p>
          <a:p>
            <a:r>
              <a:rPr lang="en-US" sz="1200" dirty="0"/>
              <a:t>	</a:t>
            </a:r>
            <a:r>
              <a:rPr lang="en-US" sz="1200" dirty="0" smtClean="0"/>
              <a:t>jar of peanut butter				loaf of bread</a:t>
            </a:r>
          </a:p>
          <a:p>
            <a:r>
              <a:rPr lang="en-US" sz="1200" dirty="0"/>
              <a:t>	</a:t>
            </a:r>
            <a:r>
              <a:rPr lang="en-US" sz="1200" dirty="0" smtClean="0"/>
              <a:t>jar of jelly					butter knife</a:t>
            </a:r>
          </a:p>
          <a:p>
            <a:r>
              <a:rPr lang="en-US" sz="1200" dirty="0"/>
              <a:t>	</a:t>
            </a:r>
            <a:r>
              <a:rPr lang="en-US" sz="1200" dirty="0" smtClean="0"/>
              <a:t>copies of the PB&amp;J student handout</a:t>
            </a:r>
            <a:endParaRPr lang="en-US" sz="1200" dirty="0"/>
          </a:p>
          <a:p>
            <a:endParaRPr lang="en-US" sz="1200" dirty="0" smtClean="0"/>
          </a:p>
          <a:p>
            <a:r>
              <a:rPr lang="en-US" sz="1200" dirty="0" smtClean="0"/>
              <a:t>These materials make up the “hardware” components of the PB&amp;J computer. Feel free to modify these components for allergy considerations, or add other materials and tools. Opening the jar of peanut butter by cutting the jar with a pair of scissors or spreading the jelly with the scissor handles can be dramatic, funny, and demonstrate the need for precision and thoroughness in creating software, since hardware doesn’t have human “intuition” when carrying out the instructions.</a:t>
            </a:r>
          </a:p>
          <a:p>
            <a:endParaRPr lang="en-US" sz="1200" dirty="0"/>
          </a:p>
          <a:p>
            <a:r>
              <a:rPr lang="en-US" sz="1200" dirty="0" smtClean="0"/>
              <a:t>The activity can be completed as a class by following along on the </a:t>
            </a:r>
            <a:r>
              <a:rPr lang="en-US" sz="1200" dirty="0" err="1" smtClean="0"/>
              <a:t>MuddX</a:t>
            </a:r>
            <a:r>
              <a:rPr lang="en-US" sz="1200" dirty="0" smtClean="0"/>
              <a:t> “What’s in a Computer?” page. Students may also complete the student handout individually or in groups.</a:t>
            </a:r>
          </a:p>
        </p:txBody>
      </p:sp>
      <p:sp>
        <p:nvSpPr>
          <p:cNvPr id="9" name="TextBox 8"/>
          <p:cNvSpPr txBox="1"/>
          <p:nvPr/>
        </p:nvSpPr>
        <p:spPr>
          <a:xfrm>
            <a:off x="3062941" y="1045885"/>
            <a:ext cx="5413572" cy="892552"/>
          </a:xfrm>
          <a:prstGeom prst="rect">
            <a:avLst/>
          </a:prstGeom>
          <a:noFill/>
        </p:spPr>
        <p:txBody>
          <a:bodyPr wrap="square" rtlCol="0">
            <a:spAutoFit/>
          </a:bodyPr>
          <a:lstStyle/>
          <a:p>
            <a:r>
              <a:rPr lang="en-US" sz="1600" dirty="0" smtClean="0"/>
              <a:t>OBJECTIVES</a:t>
            </a:r>
          </a:p>
          <a:p>
            <a:r>
              <a:rPr lang="en-US" sz="1200" dirty="0" smtClean="0"/>
              <a:t>In this activity, students will write a set of instructions for the instructor to make a PB&amp;J sandwich. The exercise is an analogy for writing computer software that gives instructions to the hardware. </a:t>
            </a:r>
          </a:p>
        </p:txBody>
      </p:sp>
    </p:spTree>
    <p:extLst>
      <p:ext uri="{BB962C8B-B14F-4D97-AF65-F5344CB8AC3E}">
        <p14:creationId xmlns:p14="http://schemas.microsoft.com/office/powerpoint/2010/main" val="3856864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7530" y="692105"/>
            <a:ext cx="7903882" cy="5816976"/>
          </a:xfrm>
          <a:prstGeom prst="rect">
            <a:avLst/>
          </a:prstGeom>
          <a:noFill/>
        </p:spPr>
        <p:txBody>
          <a:bodyPr wrap="square" rtlCol="0">
            <a:spAutoFit/>
          </a:bodyPr>
          <a:lstStyle/>
          <a:p>
            <a:r>
              <a:rPr lang="en-US" sz="1200" dirty="0" smtClean="0"/>
              <a:t>Activity:</a:t>
            </a:r>
          </a:p>
          <a:p>
            <a:pPr marL="228600" indent="-228600">
              <a:buFont typeface="+mj-lt"/>
              <a:buAutoNum type="arabicPeriod"/>
            </a:pPr>
            <a:r>
              <a:rPr lang="en-US" sz="1200" dirty="0" smtClean="0"/>
              <a:t>Pass out the PB&amp;J student handouts and set out the “hardware” components in the front of the classroom. Students should complete Part 1, which asks them to list the components in the PB&amp;J computer.</a:t>
            </a:r>
          </a:p>
          <a:p>
            <a:pPr marL="228600" indent="-228600">
              <a:buFont typeface="+mj-lt"/>
              <a:buAutoNum type="arabicPeriod"/>
            </a:pPr>
            <a:r>
              <a:rPr lang="en-US" sz="1200" dirty="0" smtClean="0"/>
              <a:t>Briefly discuss the list. “Instructor” should be on the list of hardware components, because the instructor will be one of the “agents” carrying out the software instructions. </a:t>
            </a:r>
          </a:p>
          <a:p>
            <a:pPr marL="228600" indent="-228600">
              <a:buFont typeface="+mj-lt"/>
              <a:buAutoNum type="arabicPeriod"/>
            </a:pPr>
            <a:r>
              <a:rPr lang="en-US" sz="1200" dirty="0" smtClean="0"/>
              <a:t>Students should move onto Part 2, which asks them to create a set of instructions for the hardware components.</a:t>
            </a:r>
          </a:p>
          <a:p>
            <a:pPr marL="228600" indent="-228600">
              <a:buFont typeface="+mj-lt"/>
              <a:buAutoNum type="arabicPeriod"/>
            </a:pPr>
            <a:r>
              <a:rPr lang="en-US" sz="1200" dirty="0" smtClean="0"/>
              <a:t>Pick a set or multiple sets of instructions to carry out. Follow the instructions in the order they are provided and only perform the actions the instructions explicitly dictate. Computers do what they are told in the order they’re told to do it in, and nothing more.</a:t>
            </a:r>
          </a:p>
          <a:p>
            <a:pPr lvl="1"/>
            <a:r>
              <a:rPr lang="en-US" sz="1200" dirty="0" smtClean="0"/>
              <a:t>For example, if the instructions say “put peanut butter on one slice of bread and jelly on the other and put the pieces of bread together,” you might set the whole jar of peanut butter on a slice of bread and the whole jar of jelly on the other slice, and then put the pieces of bread side-by-side.</a:t>
            </a:r>
          </a:p>
          <a:p>
            <a:pPr lvl="1"/>
            <a:r>
              <a:rPr lang="en-US" sz="1200" dirty="0" smtClean="0"/>
              <a:t>If the instructions are not specific enough, you can “freeze” or do something ridiculous. A computer doesn’t know how to “open the jar of peanut butter” and might get stuck, try to break the jar, or pull the lid off without twisting.</a:t>
            </a:r>
          </a:p>
          <a:p>
            <a:pPr lvl="1"/>
            <a:r>
              <a:rPr lang="en-US" sz="1200" dirty="0" smtClean="0"/>
              <a:t>However, a computer </a:t>
            </a:r>
            <a:r>
              <a:rPr lang="en-US" sz="1200" i="1" dirty="0" smtClean="0"/>
              <a:t>could </a:t>
            </a:r>
            <a:r>
              <a:rPr lang="en-US" sz="1200" dirty="0" smtClean="0"/>
              <a:t>understand “pick up the jar with your left hand, put your right hand palm down on the lid and squeeze gently. Twist the lid counterclockwise until the lid comes off. Remove the lid and set it on the desk.”</a:t>
            </a:r>
          </a:p>
          <a:p>
            <a:pPr marL="228600" indent="-228600">
              <a:buFont typeface="+mj-lt"/>
              <a:buAutoNum type="arabicPeriod"/>
            </a:pPr>
            <a:r>
              <a:rPr lang="en-US" sz="1200" dirty="0" smtClean="0"/>
              <a:t>As you “run the software program” and act out the instructions, invite the students to “provide a software update” and revise their instructions. Repeat for a couple of rounds or until the students are able to provide a set of very specific instructions. Key specifications in the instructions include:</a:t>
            </a:r>
          </a:p>
          <a:p>
            <a:pPr marL="628650" lvl="1" indent="-171450">
              <a:buFont typeface="Arial"/>
              <a:buChar char="•"/>
            </a:pPr>
            <a:r>
              <a:rPr lang="en-US" sz="1200" dirty="0" smtClean="0"/>
              <a:t>The bread must be taken out of the bag</a:t>
            </a:r>
          </a:p>
          <a:p>
            <a:pPr marL="628650" lvl="1" indent="-171450">
              <a:buFont typeface="Arial"/>
              <a:buChar char="•"/>
            </a:pPr>
            <a:r>
              <a:rPr lang="en-US" sz="1200" dirty="0" smtClean="0"/>
              <a:t>The instructor must grab the knife’s </a:t>
            </a:r>
            <a:r>
              <a:rPr lang="en-US" sz="1200" i="1" dirty="0" smtClean="0"/>
              <a:t>handle</a:t>
            </a:r>
            <a:r>
              <a:rPr lang="en-US" sz="1200" dirty="0" smtClean="0"/>
              <a:t>. </a:t>
            </a:r>
          </a:p>
          <a:p>
            <a:pPr marL="628650" lvl="1" indent="-171450">
              <a:buFont typeface="Arial"/>
              <a:buChar char="•"/>
            </a:pPr>
            <a:r>
              <a:rPr lang="en-US" sz="1200" dirty="0" smtClean="0"/>
              <a:t>The knife must be inserted into the jar to scoop up peanut butter or jelly (they can define the quantity, too)</a:t>
            </a:r>
          </a:p>
          <a:p>
            <a:pPr marL="628650" lvl="1" indent="-171450">
              <a:buFont typeface="Arial"/>
              <a:buChar char="•"/>
            </a:pPr>
            <a:r>
              <a:rPr lang="en-US" sz="1200" dirty="0" smtClean="0"/>
              <a:t>The knife must be withdrawn from the jar.</a:t>
            </a:r>
          </a:p>
          <a:p>
            <a:pPr marL="628650" lvl="1" indent="-171450">
              <a:buFont typeface="Arial"/>
              <a:buChar char="•"/>
            </a:pPr>
            <a:r>
              <a:rPr lang="en-US" sz="1200" dirty="0" smtClean="0"/>
              <a:t>The instructor should spread peanut butter or jelly evenly across one entire side of the bread.</a:t>
            </a:r>
          </a:p>
          <a:p>
            <a:pPr marL="628650" lvl="1" indent="-171450">
              <a:buFont typeface="Arial"/>
              <a:buChar char="•"/>
            </a:pPr>
            <a:r>
              <a:rPr lang="en-US" sz="1200" dirty="0" smtClean="0"/>
              <a:t>The two slices of bread should be placed so that two two sides with peanut butter and jelly on them are touching.</a:t>
            </a:r>
          </a:p>
          <a:p>
            <a:pPr marL="228600" indent="-228600">
              <a:buFont typeface="+mj-lt"/>
              <a:buAutoNum type="arabicPeriod"/>
            </a:pPr>
            <a:r>
              <a:rPr lang="en-US" sz="1200" dirty="0" smtClean="0"/>
              <a:t>Debrief: </a:t>
            </a:r>
          </a:p>
          <a:p>
            <a:pPr marL="628650" lvl="1" indent="-171450">
              <a:buFont typeface="Arial"/>
              <a:buChar char="•"/>
            </a:pPr>
            <a:r>
              <a:rPr lang="en-US" sz="1200" dirty="0" smtClean="0"/>
              <a:t>Why didn’t the first set of instructions work?</a:t>
            </a:r>
          </a:p>
          <a:p>
            <a:pPr marL="1085850" lvl="2" indent="-171450">
              <a:buFont typeface="Arial"/>
              <a:buChar char="•"/>
            </a:pPr>
            <a:r>
              <a:rPr lang="en-US" sz="1200" dirty="0" smtClean="0"/>
              <a:t>Not enough specificity, not breaking the instructions into many smaller steps…</a:t>
            </a:r>
          </a:p>
          <a:p>
            <a:pPr marL="628650" lvl="1" indent="-171450">
              <a:buFont typeface="Arial"/>
              <a:buChar char="•"/>
            </a:pPr>
            <a:r>
              <a:rPr lang="en-US" sz="1200" dirty="0" smtClean="0"/>
              <a:t>What kinds of things are humans very good at that computers are bad at?</a:t>
            </a:r>
          </a:p>
          <a:p>
            <a:pPr marL="1085850" lvl="2" indent="-171450">
              <a:buFont typeface="Arial"/>
              <a:buChar char="•"/>
            </a:pPr>
            <a:r>
              <a:rPr lang="en-US" sz="1200" dirty="0" smtClean="0"/>
              <a:t>Interpretation, making assumptions…</a:t>
            </a:r>
          </a:p>
          <a:p>
            <a:pPr marL="1085850" lvl="2" indent="-171450">
              <a:buFont typeface="Arial"/>
              <a:buChar char="•"/>
            </a:pPr>
            <a:endParaRPr lang="en-US" sz="1200" dirty="0" smtClean="0"/>
          </a:p>
        </p:txBody>
      </p:sp>
      <p:sp>
        <p:nvSpPr>
          <p:cNvPr id="5" name="TextBox 4"/>
          <p:cNvSpPr txBox="1"/>
          <p:nvPr/>
        </p:nvSpPr>
        <p:spPr>
          <a:xfrm>
            <a:off x="5260560" y="168885"/>
            <a:ext cx="3772776" cy="523220"/>
          </a:xfrm>
          <a:prstGeom prst="rect">
            <a:avLst/>
          </a:prstGeom>
          <a:noFill/>
        </p:spPr>
        <p:txBody>
          <a:bodyPr wrap="square" rtlCol="0">
            <a:spAutoFit/>
          </a:bodyPr>
          <a:lstStyle/>
          <a:p>
            <a:pPr algn="ctr"/>
            <a:r>
              <a:rPr lang="en-US" dirty="0" smtClean="0"/>
              <a:t>Instructor’s Handout</a:t>
            </a:r>
          </a:p>
          <a:p>
            <a:pPr algn="ctr"/>
            <a:r>
              <a:rPr lang="en-US" sz="1000" dirty="0" smtClean="0"/>
              <a:t>(modified from </a:t>
            </a:r>
            <a:r>
              <a:rPr lang="en-US" sz="1000" dirty="0" err="1" smtClean="0"/>
              <a:t>zerorobotics</a:t>
            </a:r>
            <a:r>
              <a:rPr lang="en-US" sz="1000" dirty="0" smtClean="0"/>
              <a:t> and CS10K Community handouts)</a:t>
            </a:r>
            <a:endParaRPr lang="en-US" sz="1000" dirty="0"/>
          </a:p>
        </p:txBody>
      </p:sp>
    </p:spTree>
    <p:extLst>
      <p:ext uri="{BB962C8B-B14F-4D97-AF65-F5344CB8AC3E}">
        <p14:creationId xmlns:p14="http://schemas.microsoft.com/office/powerpoint/2010/main" val="42691266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269</TotalTime>
  <Words>643</Words>
  <Application>Microsoft Macintosh PowerPoint</Application>
  <PresentationFormat>On-screen Show (4:3)</PresentationFormat>
  <Paragraphs>40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hmc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jarthurcs</dc:creator>
  <cp:lastModifiedBy>Laptop 16</cp:lastModifiedBy>
  <cp:revision>12</cp:revision>
  <dcterms:created xsi:type="dcterms:W3CDTF">2014-05-29T19:23:25Z</dcterms:created>
  <dcterms:modified xsi:type="dcterms:W3CDTF">2014-06-06T21:17:15Z</dcterms:modified>
</cp:coreProperties>
</file>