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lvl1pPr>
      <a:defRPr sz="1400">
        <a:latin typeface="Arial"/>
        <a:ea typeface="Arial"/>
        <a:cs typeface="Arial"/>
        <a:sym typeface="Arial"/>
      </a:defRPr>
    </a:lvl1pPr>
    <a:lvl2pPr>
      <a:defRPr sz="1400">
        <a:latin typeface="Arial"/>
        <a:ea typeface="Arial"/>
        <a:cs typeface="Arial"/>
        <a:sym typeface="Arial"/>
      </a:defRPr>
    </a:lvl2pPr>
    <a:lvl3pPr>
      <a:defRPr sz="1400">
        <a:latin typeface="Arial"/>
        <a:ea typeface="Arial"/>
        <a:cs typeface="Arial"/>
        <a:sym typeface="Arial"/>
      </a:defRPr>
    </a:lvl3pPr>
    <a:lvl4pPr>
      <a:defRPr sz="1400">
        <a:latin typeface="Arial"/>
        <a:ea typeface="Arial"/>
        <a:cs typeface="Arial"/>
        <a:sym typeface="Arial"/>
      </a:defRPr>
    </a:lvl4pPr>
    <a:lvl5pPr>
      <a:defRPr sz="1400">
        <a:latin typeface="Arial"/>
        <a:ea typeface="Arial"/>
        <a:cs typeface="Arial"/>
        <a:sym typeface="Arial"/>
      </a:defRPr>
    </a:lvl5pPr>
    <a:lvl6pPr>
      <a:defRPr sz="1400">
        <a:latin typeface="Arial"/>
        <a:ea typeface="Arial"/>
        <a:cs typeface="Arial"/>
        <a:sym typeface="Arial"/>
      </a:defRPr>
    </a:lvl6pPr>
    <a:lvl7pPr>
      <a:defRPr sz="1400">
        <a:latin typeface="Arial"/>
        <a:ea typeface="Arial"/>
        <a:cs typeface="Arial"/>
        <a:sym typeface="Arial"/>
      </a:defRPr>
    </a:lvl7pPr>
    <a:lvl8pPr>
      <a:defRPr sz="1400">
        <a:latin typeface="Arial"/>
        <a:ea typeface="Arial"/>
        <a:cs typeface="Arial"/>
        <a:sym typeface="Arial"/>
      </a:defRPr>
    </a:lvl8pPr>
    <a:lvl9pPr>
      <a:defRPr sz="1400"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DD7E6"/>
          </a:solidFill>
        </a:fill>
      </a:tcStyle>
    </a:wholeTbl>
    <a:band2H>
      <a:tcTxStyle/>
      <a:tcStyle>
        <a:tcBdr/>
        <a:fill>
          <a:solidFill>
            <a:srgbClr val="E7ECF3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A81BA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A81BA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A81BA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AE2CD"/>
          </a:solidFill>
        </a:fill>
      </a:tcStyle>
    </a:wholeTbl>
    <a:band2H>
      <a:tcTxStyle/>
      <a:tcStyle>
        <a:tcBdr/>
        <a:fill>
          <a:solidFill>
            <a:srgbClr val="EDF1E8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BAB42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BAB42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BAB42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CCCC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63334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63334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63334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A81BA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A81BA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3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9" name="Shape 1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9660712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685800" y="396623"/>
            <a:ext cx="7772400" cy="3260975"/>
          </a:xfrm>
          <a:prstGeom prst="rect">
            <a:avLst/>
          </a:prstGeom>
        </p:spPr>
        <p:txBody>
          <a:bodyPr/>
          <a:lstStyle/>
          <a:p>
            <a:pPr lvl="0" indent="304800" algn="ctr">
              <a:defRPr sz="4800"/>
            </a:pPr>
            <a:endParaRPr/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685800" y="3786737"/>
            <a:ext cx="7772400" cy="2760818"/>
          </a:xfrm>
          <a:prstGeom prst="rect">
            <a:avLst/>
          </a:prstGeom>
        </p:spPr>
        <p:txBody>
          <a:bodyPr/>
          <a:lstStyle/>
          <a:p>
            <a:pPr lvl="0" indent="190500" algn="ctr">
              <a:defRPr sz="3000">
                <a:solidFill>
                  <a:srgbClr val="666666"/>
                </a:solidFill>
              </a:defRPr>
            </a:pPr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2" name="Shap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3994526" cy="5257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body" idx="1"/>
          </p:nvPr>
        </p:nvSpPr>
        <p:spPr>
          <a:xfrm>
            <a:off x="457200" y="5875077"/>
            <a:ext cx="8229600" cy="982923"/>
          </a:xfrm>
          <a:prstGeom prst="rect">
            <a:avLst/>
          </a:prstGeom>
        </p:spPr>
        <p:txBody>
          <a:bodyPr/>
          <a:lstStyle/>
          <a:p>
            <a:pPr marL="285750" lvl="0" indent="-285750" algn="ctr">
              <a:spcBef>
                <a:spcPts val="300"/>
              </a:spcBef>
              <a:buClr>
                <a:srgbClr val="000000"/>
              </a:buClr>
              <a:buSzPct val="100000"/>
              <a:buFont typeface="Arial"/>
              <a:buChar char="●"/>
              <a:defRPr sz="1800"/>
            </a:pPr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7"/>
          </a:xfrm>
          <a:prstGeom prst="rect">
            <a:avLst/>
          </a:prstGeom>
          <a:ln w="12700">
            <a:miter lim="400000"/>
          </a:ln>
        </p:spPr>
        <p:txBody>
          <a:bodyPr lIns="91424" tIns="91424" rIns="91424" bIns="91424" anchor="b"/>
          <a:lstStyle/>
          <a:p>
            <a:pPr lvl="0"/>
            <a:endParaRPr/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</p:spPr>
        <p:txBody>
          <a:bodyPr lIns="91424" tIns="91424" rIns="91424" bIns="91424"/>
          <a:lstStyle/>
          <a:p>
            <a:pPr lvl="0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xmlns:p14="http://schemas.microsoft.com/office/powerpoint/2010/main" spd="med"/>
  <p:txStyles>
    <p:titleStyle>
      <a:lvl1pPr>
        <a:defRPr sz="3600">
          <a:latin typeface="Arial Bold"/>
          <a:ea typeface="Arial Bold"/>
          <a:cs typeface="Arial Bold"/>
          <a:sym typeface="Arial Bold"/>
        </a:defRPr>
      </a:lvl1pPr>
      <a:lvl2pPr>
        <a:defRPr sz="3600">
          <a:latin typeface="Arial Bold"/>
          <a:ea typeface="Arial Bold"/>
          <a:cs typeface="Arial Bold"/>
          <a:sym typeface="Arial Bold"/>
        </a:defRPr>
      </a:lvl2pPr>
      <a:lvl3pPr>
        <a:defRPr sz="3600">
          <a:latin typeface="Arial Bold"/>
          <a:ea typeface="Arial Bold"/>
          <a:cs typeface="Arial Bold"/>
          <a:sym typeface="Arial Bold"/>
        </a:defRPr>
      </a:lvl3pPr>
      <a:lvl4pPr>
        <a:defRPr sz="3600">
          <a:latin typeface="Arial Bold"/>
          <a:ea typeface="Arial Bold"/>
          <a:cs typeface="Arial Bold"/>
          <a:sym typeface="Arial Bold"/>
        </a:defRPr>
      </a:lvl4pPr>
      <a:lvl5pPr>
        <a:defRPr sz="3600">
          <a:latin typeface="Arial Bold"/>
          <a:ea typeface="Arial Bold"/>
          <a:cs typeface="Arial Bold"/>
          <a:sym typeface="Arial Bold"/>
        </a:defRPr>
      </a:lvl5pPr>
      <a:lvl6pPr>
        <a:defRPr sz="3600">
          <a:latin typeface="Arial Bold"/>
          <a:ea typeface="Arial Bold"/>
          <a:cs typeface="Arial Bold"/>
          <a:sym typeface="Arial Bold"/>
        </a:defRPr>
      </a:lvl6pPr>
      <a:lvl7pPr>
        <a:defRPr sz="3600">
          <a:latin typeface="Arial Bold"/>
          <a:ea typeface="Arial Bold"/>
          <a:cs typeface="Arial Bold"/>
          <a:sym typeface="Arial Bold"/>
        </a:defRPr>
      </a:lvl7pPr>
      <a:lvl8pPr>
        <a:defRPr sz="3600">
          <a:latin typeface="Arial Bold"/>
          <a:ea typeface="Arial Bold"/>
          <a:cs typeface="Arial Bold"/>
          <a:sym typeface="Arial Bold"/>
        </a:defRPr>
      </a:lvl8pPr>
      <a:lvl9pPr>
        <a:defRPr sz="3600">
          <a:latin typeface="Arial Bold"/>
          <a:ea typeface="Arial Bold"/>
          <a:cs typeface="Arial Bold"/>
          <a:sym typeface="Arial Bold"/>
        </a:defRPr>
      </a:lvl9pPr>
    </p:titleStyle>
    <p:bodyStyle>
      <a:lvl1pPr>
        <a:defRPr sz="1400">
          <a:latin typeface="Arial"/>
          <a:ea typeface="Arial"/>
          <a:cs typeface="Arial"/>
          <a:sym typeface="Arial"/>
        </a:defRPr>
      </a:lvl1pPr>
      <a:lvl2pPr indent="457200">
        <a:defRPr sz="1400">
          <a:latin typeface="Arial"/>
          <a:ea typeface="Arial"/>
          <a:cs typeface="Arial"/>
          <a:sym typeface="Arial"/>
        </a:defRPr>
      </a:lvl2pPr>
      <a:lvl3pPr indent="914400">
        <a:defRPr sz="1400">
          <a:latin typeface="Arial"/>
          <a:ea typeface="Arial"/>
          <a:cs typeface="Arial"/>
          <a:sym typeface="Arial"/>
        </a:defRPr>
      </a:lvl3pPr>
      <a:lvl4pPr indent="1371600">
        <a:defRPr sz="1400">
          <a:latin typeface="Arial"/>
          <a:ea typeface="Arial"/>
          <a:cs typeface="Arial"/>
          <a:sym typeface="Arial"/>
        </a:defRPr>
      </a:lvl4pPr>
      <a:lvl5pPr>
        <a:defRPr sz="1400">
          <a:latin typeface="Arial"/>
          <a:ea typeface="Arial"/>
          <a:cs typeface="Arial"/>
          <a:sym typeface="Arial"/>
        </a:defRPr>
      </a:lvl5pPr>
      <a:lvl6pPr>
        <a:defRPr sz="1400">
          <a:latin typeface="Arial"/>
          <a:ea typeface="Arial"/>
          <a:cs typeface="Arial"/>
          <a:sym typeface="Arial"/>
        </a:defRPr>
      </a:lvl6pPr>
      <a:lvl7pPr>
        <a:defRPr sz="1400">
          <a:latin typeface="Arial"/>
          <a:ea typeface="Arial"/>
          <a:cs typeface="Arial"/>
          <a:sym typeface="Arial"/>
        </a:defRPr>
      </a:lvl7pPr>
      <a:lvl8pPr>
        <a:defRPr sz="1400">
          <a:latin typeface="Arial"/>
          <a:ea typeface="Arial"/>
          <a:cs typeface="Arial"/>
          <a:sym typeface="Arial"/>
        </a:defRPr>
      </a:lvl8pPr>
      <a:lvl9pPr>
        <a:defRPr sz="1400">
          <a:latin typeface="Arial"/>
          <a:ea typeface="Arial"/>
          <a:cs typeface="Arial"/>
          <a:sym typeface="Arial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youtube.com/v/_J8YcQETyTw" TargetMode="External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685800" y="2111123"/>
            <a:ext cx="7772400" cy="154647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indent="295656" algn="ctr" defTabSz="886968">
              <a:defRPr sz="4656"/>
            </a:lvl1pPr>
          </a:lstStyle>
          <a:p>
            <a:pPr lvl="0">
              <a:defRPr sz="1800"/>
            </a:pPr>
            <a:r>
              <a:rPr sz="4656"/>
              <a:t>Encoding and Decoding Data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>
            <a:spLocks noGrp="1"/>
          </p:cNvSpPr>
          <p:nvPr>
            <p:ph type="body" idx="1"/>
          </p:nvPr>
        </p:nvSpPr>
        <p:spPr>
          <a:xfrm>
            <a:off x="457200" y="810789"/>
            <a:ext cx="8229600" cy="2501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150000"/>
              </a:lnSpc>
              <a:defRPr sz="1800"/>
            </a:pPr>
            <a:r>
              <a:rPr sz="2800" dirty="0" smtClean="0">
                <a:latin typeface="Calibri"/>
                <a:cs typeface="Calibri"/>
              </a:rPr>
              <a:t>Data is often </a:t>
            </a:r>
            <a:r>
              <a:rPr sz="2800" dirty="0" smtClean="0">
                <a:latin typeface="Calibri"/>
                <a:ea typeface="Arial Bold"/>
                <a:cs typeface="Calibri"/>
                <a:sym typeface="Arial Bold"/>
              </a:rPr>
              <a:t>encoded</a:t>
            </a:r>
            <a:r>
              <a:rPr sz="2800" dirty="0" smtClean="0">
                <a:latin typeface="Calibri"/>
                <a:cs typeface="Calibri"/>
              </a:rPr>
              <a:t>, or converted into a different form using a set of rules, and then </a:t>
            </a:r>
            <a:r>
              <a:rPr sz="2800" dirty="0" smtClean="0">
                <a:latin typeface="Calibri"/>
                <a:ea typeface="Arial Bold"/>
                <a:cs typeface="Calibri"/>
                <a:sym typeface="Arial Bold"/>
              </a:rPr>
              <a:t>decoded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smtClean="0">
                <a:latin typeface="Calibri"/>
                <a:cs typeface="Calibri"/>
              </a:rPr>
              <a:t>and</a:t>
            </a:r>
            <a:r>
              <a:rPr sz="2800" dirty="0" smtClean="0">
                <a:latin typeface="Calibri"/>
                <a:cs typeface="Calibri"/>
              </a:rPr>
              <a:t> changed back into its original state. </a:t>
            </a:r>
            <a:endParaRPr sz="2800" dirty="0">
              <a:latin typeface="Calibri"/>
              <a:cs typeface="Calibri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385" y="3620991"/>
            <a:ext cx="8513231" cy="2061746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/>
          </p:cNvSpPr>
          <p:nvPr>
            <p:ph type="body" idx="1"/>
          </p:nvPr>
        </p:nvSpPr>
        <p:spPr>
          <a:xfrm>
            <a:off x="4947655" y="1461183"/>
            <a:ext cx="3932435" cy="51582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lnSpc>
                <a:spcPct val="150000"/>
              </a:lnSpc>
              <a:defRPr sz="3600"/>
            </a:lvl1pPr>
          </a:lstStyle>
          <a:p>
            <a:pPr lvl="0">
              <a:defRPr sz="1800"/>
            </a:pPr>
            <a:r>
              <a:rPr sz="2400" dirty="0" smtClean="0">
                <a:latin typeface="Calibri"/>
                <a:cs typeface="Calibri"/>
              </a:rPr>
              <a:t>Encoding </a:t>
            </a:r>
            <a:r>
              <a:rPr sz="2400" dirty="0">
                <a:latin typeface="Calibri"/>
                <a:cs typeface="Calibri"/>
              </a:rPr>
              <a:t>data allows only </a:t>
            </a:r>
            <a:r>
              <a:rPr sz="2400" dirty="0" smtClean="0">
                <a:latin typeface="Calibri"/>
                <a:cs typeface="Calibri"/>
              </a:rPr>
              <a:t>for </a:t>
            </a:r>
            <a:r>
              <a:rPr sz="2400" dirty="0">
                <a:latin typeface="Calibri"/>
                <a:cs typeface="Calibri"/>
              </a:rPr>
              <a:t>people who know the pattern to decode and understand the data. This comes in handy when you want a specific person to get your message, but </a:t>
            </a:r>
            <a:r>
              <a:rPr sz="2400" dirty="0" smtClean="0">
                <a:latin typeface="Calibri"/>
                <a:cs typeface="Calibri"/>
              </a:rPr>
              <a:t>want </a:t>
            </a:r>
            <a:r>
              <a:rPr sz="2400" dirty="0">
                <a:latin typeface="Calibri"/>
                <a:cs typeface="Calibri"/>
              </a:rPr>
              <a:t>to keep </a:t>
            </a:r>
            <a:r>
              <a:rPr sz="2400" dirty="0" smtClean="0">
                <a:latin typeface="Calibri"/>
                <a:cs typeface="Calibri"/>
              </a:rPr>
              <a:t>it </a:t>
            </a:r>
            <a:r>
              <a:rPr sz="2400" dirty="0">
                <a:latin typeface="Calibri"/>
                <a:cs typeface="Calibri"/>
              </a:rPr>
              <a:t>a secret to everyone else.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583477"/>
            <a:ext cx="7918721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Arial"/>
                <a:cs typeface="Calibri"/>
                <a:sym typeface="Arial"/>
              </a:rPr>
              <a:t>Why Encode and then Decode Data?</a:t>
            </a:r>
            <a:endParaRPr kumimoji="0" 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Arial"/>
              <a:cs typeface="Calibri"/>
              <a:sym typeface="Arial"/>
            </a:endParaRPr>
          </a:p>
        </p:txBody>
      </p:sp>
      <p:pic>
        <p:nvPicPr>
          <p:cNvPr id="4" name="Picture 3" descr=" ciph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888" y="1875922"/>
            <a:ext cx="4228937" cy="3620989"/>
          </a:xfrm>
          <a:prstGeom prst="rect">
            <a:avLst/>
          </a:prstGeom>
          <a:ln w="3175" cmpd="sng">
            <a:solidFill>
              <a:schemeClr val="tx1"/>
            </a:solidFill>
          </a:ln>
        </p:spPr>
      </p:pic>
    </p:spTree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>
            <a:hlinkClick r:id="rId2"/>
          </p:cNvPr>
          <p:cNvSpPr/>
          <p:nvPr/>
        </p:nvSpPr>
        <p:spPr>
          <a:xfrm>
            <a:off x="635060" y="2007440"/>
            <a:ext cx="3645186" cy="298643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635060" y="326061"/>
            <a:ext cx="7552060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Arial"/>
                <a:cs typeface="Calibri"/>
                <a:sym typeface="Arial"/>
              </a:rPr>
              <a:t>Morse</a:t>
            </a:r>
            <a:r>
              <a:rPr kumimoji="0" lang="en-US" sz="2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Arial"/>
                <a:cs typeface="Calibri"/>
                <a:sym typeface="Arial"/>
              </a:rPr>
              <a:t> Code</a:t>
            </a:r>
            <a:endParaRPr kumimoji="0" 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Arial"/>
              <a:cs typeface="Calibri"/>
              <a:sym typeface="Arial"/>
            </a:endParaRPr>
          </a:p>
        </p:txBody>
      </p:sp>
      <p:sp>
        <p:nvSpPr>
          <p:cNvPr id="10" name="Shape 28"/>
          <p:cNvSpPr>
            <a:spLocks noGrp="1"/>
          </p:cNvSpPr>
          <p:nvPr>
            <p:ph type="body" idx="1"/>
          </p:nvPr>
        </p:nvSpPr>
        <p:spPr>
          <a:xfrm>
            <a:off x="4788694" y="2350660"/>
            <a:ext cx="3932435" cy="306095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lnSpc>
                <a:spcPct val="150000"/>
              </a:lnSpc>
              <a:defRPr sz="3600"/>
            </a:lvl1pPr>
          </a:lstStyle>
          <a:p>
            <a:pPr marL="342900" lvl="0" indent="-342900">
              <a:lnSpc>
                <a:spcPct val="120000"/>
              </a:lnSpc>
              <a:buFont typeface="Arial"/>
              <a:buChar char="•"/>
              <a:defRPr sz="1800"/>
            </a:pPr>
            <a:r>
              <a:rPr lang="en-US" sz="2400" dirty="0" smtClean="0">
                <a:latin typeface="Calibri"/>
                <a:cs typeface="Calibri"/>
              </a:rPr>
              <a:t>Morse Code is a set of rules used to encode data</a:t>
            </a:r>
          </a:p>
          <a:p>
            <a:pPr marL="342900" lvl="0" indent="-342900">
              <a:lnSpc>
                <a:spcPct val="120000"/>
              </a:lnSpc>
              <a:buFont typeface="Arial"/>
              <a:buChar char="•"/>
              <a:defRPr sz="1800"/>
            </a:pPr>
            <a:endParaRPr lang="en-US" sz="2400" dirty="0" smtClean="0">
              <a:latin typeface="Calibri"/>
              <a:cs typeface="Calibri"/>
            </a:endParaRPr>
          </a:p>
          <a:p>
            <a:pPr marL="342900" lvl="0" indent="-342900">
              <a:lnSpc>
                <a:spcPct val="120000"/>
              </a:lnSpc>
              <a:buFont typeface="Arial"/>
              <a:buChar char="•"/>
              <a:defRPr sz="1800"/>
            </a:pPr>
            <a:r>
              <a:rPr lang="en-US" sz="2400" dirty="0" smtClean="0">
                <a:latin typeface="Calibri"/>
                <a:cs typeface="Calibri"/>
              </a:rPr>
              <a:t>Every letter is represented by a set of dots and dashes</a:t>
            </a:r>
          </a:p>
          <a:p>
            <a:pPr lvl="0">
              <a:lnSpc>
                <a:spcPct val="120000"/>
              </a:lnSpc>
              <a:defRPr sz="1800"/>
            </a:pP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94705"/>
            <a:ext cx="9144000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Arial"/>
                <a:cs typeface="Calibri"/>
                <a:sym typeface="Arial"/>
              </a:rPr>
              <a:t>Example 1</a:t>
            </a:r>
            <a:endParaRPr kumimoji="0" 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Arial"/>
              <a:cs typeface="Calibri"/>
              <a:sym typeface="Arial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385" y="1372888"/>
            <a:ext cx="8513231" cy="2061746"/>
          </a:xfrm>
          <a:prstGeom prst="rect">
            <a:avLst/>
          </a:prstGeom>
        </p:spPr>
      </p:pic>
      <p:sp>
        <p:nvSpPr>
          <p:cNvPr id="9" name="Shape 28"/>
          <p:cNvSpPr>
            <a:spLocks noGrp="1"/>
          </p:cNvSpPr>
          <p:nvPr>
            <p:ph type="body" idx="1"/>
          </p:nvPr>
        </p:nvSpPr>
        <p:spPr>
          <a:xfrm>
            <a:off x="1" y="3947050"/>
            <a:ext cx="9144000" cy="228242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lnSpc>
                <a:spcPct val="150000"/>
              </a:lnSpc>
              <a:defRPr sz="3600"/>
            </a:lvl1pPr>
          </a:lstStyle>
          <a:p>
            <a:pPr lvl="0" algn="ctr">
              <a:defRPr sz="1800"/>
            </a:pPr>
            <a:r>
              <a:rPr lang="en-US" sz="2000" dirty="0" smtClean="0">
                <a:latin typeface="Calibri"/>
                <a:cs typeface="Calibri"/>
              </a:rPr>
              <a:t>Using the rules above where A = 1, B = 2, C = 3 </a:t>
            </a:r>
            <a:r>
              <a:rPr lang="en-US" sz="2000" dirty="0" err="1" smtClean="0">
                <a:latin typeface="Calibri"/>
                <a:cs typeface="Calibri"/>
              </a:rPr>
              <a:t>ect</a:t>
            </a:r>
            <a:r>
              <a:rPr lang="en-US" sz="2000" dirty="0" smtClean="0">
                <a:latin typeface="Calibri"/>
                <a:cs typeface="Calibri"/>
              </a:rPr>
              <a:t>. decode the following message</a:t>
            </a:r>
          </a:p>
          <a:p>
            <a:pPr lvl="0" algn="ctr">
              <a:defRPr sz="1800"/>
            </a:pPr>
            <a:r>
              <a:rPr lang="en-US" sz="2800" dirty="0" smtClean="0">
                <a:latin typeface="Calibri"/>
                <a:cs typeface="Calibri"/>
              </a:rPr>
              <a:t>20-8-9-19   9-19   6-21-14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411866"/>
            <a:ext cx="9143999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Example 2</a:t>
            </a:r>
            <a:endParaRPr kumimoji="0" 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Arial"/>
              <a:cs typeface="Calibri"/>
              <a:sym typeface="Arial"/>
            </a:endParaRPr>
          </a:p>
        </p:txBody>
      </p:sp>
      <p:pic>
        <p:nvPicPr>
          <p:cNvPr id="7" name="Picture 6" descr="Screen Shot 2014-05-27 at 3.43.5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50" y="1677163"/>
            <a:ext cx="8934300" cy="129170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3569506"/>
            <a:ext cx="9143998" cy="156965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rgbClr val="000000"/>
                </a:solidFill>
                <a:latin typeface="Calibri"/>
                <a:cs typeface="Calibri"/>
              </a:rPr>
              <a:t>Using the code above, decode the following message</a:t>
            </a:r>
          </a:p>
          <a:p>
            <a:pPr algn="ctr" rtl="0" latinLnBrk="1" hangingPunct="0"/>
            <a:endParaRPr lang="hr-HR" sz="2400" dirty="0" smtClean="0"/>
          </a:p>
          <a:p>
            <a:pPr algn="ctr" rtl="0" latinLnBrk="1" hangingPunct="0"/>
            <a:r>
              <a:rPr lang="hr-HR" sz="2400" dirty="0" smtClean="0"/>
              <a:t>ZPV    </a:t>
            </a:r>
            <a:r>
              <a:rPr lang="hr-HR" sz="2400" dirty="0"/>
              <a:t>EJE    JU 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Arial"/>
              <a:cs typeface="Calibri"/>
              <a:sym typeface="Arial"/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9534" y="463349"/>
            <a:ext cx="7552060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Answers to Examples</a:t>
            </a:r>
            <a:endParaRPr kumimoji="0" 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Arial"/>
              <a:cs typeface="Calibri"/>
              <a:sym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5824" y="2625646"/>
            <a:ext cx="7792353" cy="224676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Arial"/>
                <a:cs typeface="Calibri"/>
                <a:sym typeface="Arial"/>
              </a:rPr>
              <a:t>Example 1: THIS IS FUN</a:t>
            </a:r>
          </a:p>
          <a:p>
            <a:pPr marL="0" marR="0" indent="0" algn="l" defTabSz="914400" rtl="0" fontAlgn="auto" latinLnBrk="1" hangingPunc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2400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 marL="0" marR="0" indent="0" algn="l" defTabSz="914400" rtl="0" fontAlgn="auto" latinLnBrk="1" hangingPunc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rgbClr val="000000"/>
                </a:solidFill>
                <a:latin typeface="Calibri"/>
                <a:cs typeface="Calibri"/>
              </a:rPr>
              <a:t>Example 2: YOU DID IT</a:t>
            </a: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Arial"/>
              <a:cs typeface="Calibri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16527615"/>
      </p:ext>
    </p:extLst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3A81BA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3A81BA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3A81BA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3A81BA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174</Words>
  <Application>Microsoft Macintosh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</vt:lpstr>
      <vt:lpstr>Encoding and Decoding Data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Encoding and Decoding Data</dc:title>
  <cp:lastModifiedBy>Laptop 16</cp:lastModifiedBy>
  <cp:revision>5</cp:revision>
  <dcterms:modified xsi:type="dcterms:W3CDTF">2014-06-06T21:24:06Z</dcterms:modified>
</cp:coreProperties>
</file>