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7E6"/>
          </a:solidFill>
        </a:fill>
      </a:tcStyle>
    </a:wholeTbl>
    <a:band2H>
      <a:tcTxStyle/>
      <a:tcStyle>
        <a:tcBdr/>
        <a:fill>
          <a:solidFill>
            <a:srgbClr val="E7EC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2CD"/>
          </a:solidFill>
        </a:fill>
      </a:tcStyle>
    </a:wholeTbl>
    <a:band2H>
      <a:tcTxStyle/>
      <a:tcStyle>
        <a:tcBdr/>
        <a:fill>
          <a:solidFill>
            <a:srgbClr val="EDF1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CCCC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A81B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A81B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66071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85800" y="396623"/>
            <a:ext cx="7772400" cy="3260975"/>
          </a:xfrm>
          <a:prstGeom prst="rect">
            <a:avLst/>
          </a:prstGeom>
        </p:spPr>
        <p:txBody>
          <a:bodyPr/>
          <a:lstStyle/>
          <a:p>
            <a:pPr lvl="0" indent="304800" algn="ctr">
              <a:defRPr sz="4800"/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85800" y="3786737"/>
            <a:ext cx="7772400" cy="2760818"/>
          </a:xfrm>
          <a:prstGeom prst="rect">
            <a:avLst/>
          </a:prstGeom>
        </p:spPr>
        <p:txBody>
          <a:bodyPr/>
          <a:lstStyle/>
          <a:p>
            <a:pPr lvl="0" indent="190500" algn="ctr">
              <a:defRPr sz="3000">
                <a:solidFill>
                  <a:srgbClr val="666666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6" cy="5257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5875077"/>
            <a:ext cx="8229600" cy="982923"/>
          </a:xfrm>
          <a:prstGeom prst="rect">
            <a:avLst/>
          </a:prstGeom>
        </p:spPr>
        <p:txBody>
          <a:bodyPr/>
          <a:lstStyle/>
          <a:p>
            <a:pPr marL="285750" lvl="0" indent="-285750" algn="ctr">
              <a:spcBef>
                <a:spcPts val="300"/>
              </a:spcBef>
              <a:buClr>
                <a:srgbClr val="000000"/>
              </a:buClr>
              <a:buSzPct val="100000"/>
              <a:buFont typeface="Arial"/>
              <a:buChar char="●"/>
              <a:defRPr sz="1800"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7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b"/>
          <a:lstStyle/>
          <a:p>
            <a:pPr lvl="0"/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xmlns:p14="http://schemas.microsoft.com/office/powerpoint/2010/main" spd="med"/>
  <p:txStyles>
    <p:titleStyle>
      <a:lvl1pPr>
        <a:defRPr sz="3600">
          <a:latin typeface="Arial Bold"/>
          <a:ea typeface="Arial Bold"/>
          <a:cs typeface="Arial Bold"/>
          <a:sym typeface="Arial Bold"/>
        </a:defRPr>
      </a:lvl1pPr>
      <a:lvl2pPr>
        <a:defRPr sz="3600">
          <a:latin typeface="Arial Bold"/>
          <a:ea typeface="Arial Bold"/>
          <a:cs typeface="Arial Bold"/>
          <a:sym typeface="Arial Bold"/>
        </a:defRPr>
      </a:lvl2pPr>
      <a:lvl3pPr>
        <a:defRPr sz="3600">
          <a:latin typeface="Arial Bold"/>
          <a:ea typeface="Arial Bold"/>
          <a:cs typeface="Arial Bold"/>
          <a:sym typeface="Arial Bold"/>
        </a:defRPr>
      </a:lvl3pPr>
      <a:lvl4pPr>
        <a:defRPr sz="3600">
          <a:latin typeface="Arial Bold"/>
          <a:ea typeface="Arial Bold"/>
          <a:cs typeface="Arial Bold"/>
          <a:sym typeface="Arial Bold"/>
        </a:defRPr>
      </a:lvl4pPr>
      <a:lvl5pPr>
        <a:defRPr sz="3600">
          <a:latin typeface="Arial Bold"/>
          <a:ea typeface="Arial Bold"/>
          <a:cs typeface="Arial Bold"/>
          <a:sym typeface="Arial Bold"/>
        </a:defRPr>
      </a:lvl5pPr>
      <a:lvl6pPr>
        <a:defRPr sz="3600">
          <a:latin typeface="Arial Bold"/>
          <a:ea typeface="Arial Bold"/>
          <a:cs typeface="Arial Bold"/>
          <a:sym typeface="Arial Bold"/>
        </a:defRPr>
      </a:lvl6pPr>
      <a:lvl7pPr>
        <a:defRPr sz="3600">
          <a:latin typeface="Arial Bold"/>
          <a:ea typeface="Arial Bold"/>
          <a:cs typeface="Arial Bold"/>
          <a:sym typeface="Arial Bold"/>
        </a:defRPr>
      </a:lvl7pPr>
      <a:lvl8pPr>
        <a:defRPr sz="3600">
          <a:latin typeface="Arial Bold"/>
          <a:ea typeface="Arial Bold"/>
          <a:cs typeface="Arial Bold"/>
          <a:sym typeface="Arial Bold"/>
        </a:defRPr>
      </a:lvl8pPr>
      <a:lvl9pPr>
        <a:defRPr sz="3600">
          <a:latin typeface="Arial Bold"/>
          <a:ea typeface="Arial Bold"/>
          <a:cs typeface="Arial Bold"/>
          <a:sym typeface="Arial Bold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 indent="457200">
        <a:defRPr sz="1400">
          <a:latin typeface="Arial"/>
          <a:ea typeface="Arial"/>
          <a:cs typeface="Arial"/>
          <a:sym typeface="Arial"/>
        </a:defRPr>
      </a:lvl2pPr>
      <a:lvl3pPr indent="914400">
        <a:defRPr sz="1400">
          <a:latin typeface="Arial"/>
          <a:ea typeface="Arial"/>
          <a:cs typeface="Arial"/>
          <a:sym typeface="Arial"/>
        </a:defRPr>
      </a:lvl3pPr>
      <a:lvl4pPr indent="1371600"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be.com/v/_J8YcQETyTw" TargetMode="Externa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indent="295656" algn="ctr" defTabSz="886968">
              <a:defRPr sz="4656"/>
            </a:lvl1pPr>
          </a:lstStyle>
          <a:p>
            <a:pPr lvl="0">
              <a:defRPr sz="1800"/>
            </a:pPr>
            <a:r>
              <a:rPr sz="4656"/>
              <a:t>Encoding and Decoding Data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810789"/>
            <a:ext cx="8229600" cy="2501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150000"/>
              </a:lnSpc>
              <a:defRPr sz="1800"/>
            </a:pPr>
            <a:r>
              <a:rPr sz="2800" dirty="0" smtClean="0">
                <a:latin typeface="Calibri"/>
                <a:cs typeface="Calibri"/>
              </a:rPr>
              <a:t>Data is often </a:t>
            </a:r>
            <a:r>
              <a:rPr sz="2800" dirty="0" smtClean="0">
                <a:latin typeface="Calibri"/>
                <a:ea typeface="Arial Bold"/>
                <a:cs typeface="Calibri"/>
                <a:sym typeface="Arial Bold"/>
              </a:rPr>
              <a:t>encoded</a:t>
            </a:r>
            <a:r>
              <a:rPr sz="2800" dirty="0" smtClean="0">
                <a:latin typeface="Calibri"/>
                <a:cs typeface="Calibri"/>
              </a:rPr>
              <a:t>, or converted into a different form using a set of rules, and then </a:t>
            </a:r>
            <a:r>
              <a:rPr sz="2800" dirty="0" smtClean="0">
                <a:latin typeface="Calibri"/>
                <a:ea typeface="Arial Bold"/>
                <a:cs typeface="Calibri"/>
                <a:sym typeface="Arial Bold"/>
              </a:rPr>
              <a:t>decoded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and</a:t>
            </a:r>
            <a:r>
              <a:rPr sz="2800" dirty="0" smtClean="0">
                <a:latin typeface="Calibri"/>
                <a:cs typeface="Calibri"/>
              </a:rPr>
              <a:t> changed back into its original state. 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85" y="3620991"/>
            <a:ext cx="8513231" cy="206174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4947655" y="1461183"/>
            <a:ext cx="3932435" cy="5158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3600"/>
            </a:lvl1pPr>
          </a:lstStyle>
          <a:p>
            <a:pPr lvl="0">
              <a:defRPr sz="1800"/>
            </a:pPr>
            <a:r>
              <a:rPr sz="2400" dirty="0" smtClean="0">
                <a:latin typeface="Calibri"/>
                <a:cs typeface="Calibri"/>
              </a:rPr>
              <a:t>Encoding </a:t>
            </a:r>
            <a:r>
              <a:rPr sz="2400" dirty="0">
                <a:latin typeface="Calibri"/>
                <a:cs typeface="Calibri"/>
              </a:rPr>
              <a:t>data allows only </a:t>
            </a:r>
            <a:r>
              <a:rPr sz="2400" dirty="0" smtClean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people who know the pattern to decode and understand the data. This comes in handy when you want a specific person to get your message, but </a:t>
            </a:r>
            <a:r>
              <a:rPr sz="2400" dirty="0" smtClean="0">
                <a:latin typeface="Calibri"/>
                <a:cs typeface="Calibri"/>
              </a:rPr>
              <a:t>want </a:t>
            </a:r>
            <a:r>
              <a:rPr sz="2400" dirty="0">
                <a:latin typeface="Calibri"/>
                <a:cs typeface="Calibri"/>
              </a:rPr>
              <a:t>to keep </a:t>
            </a:r>
            <a:r>
              <a:rPr sz="2400" dirty="0" smtClean="0">
                <a:latin typeface="Calibri"/>
                <a:cs typeface="Calibri"/>
              </a:rPr>
              <a:t>it </a:t>
            </a:r>
            <a:r>
              <a:rPr sz="2400" dirty="0">
                <a:latin typeface="Calibri"/>
                <a:cs typeface="Calibri"/>
              </a:rPr>
              <a:t>a secret to everyone else.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83477"/>
            <a:ext cx="7918721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Arial"/>
                <a:cs typeface="Calibri"/>
                <a:sym typeface="Arial"/>
              </a:rPr>
              <a:t>Why Encode and then Decode Data?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  <p:pic>
        <p:nvPicPr>
          <p:cNvPr id="4" name="Picture 3" descr=" ciph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88" y="1875922"/>
            <a:ext cx="4228937" cy="3620989"/>
          </a:xfrm>
          <a:prstGeom prst="rect">
            <a:avLst/>
          </a:prstGeom>
          <a:ln w="3175" cmpd="sng">
            <a:solidFill>
              <a:schemeClr val="tx1"/>
            </a:solidFill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>
            <a:hlinkClick r:id="rId2"/>
          </p:cNvPr>
          <p:cNvSpPr/>
          <p:nvPr/>
        </p:nvSpPr>
        <p:spPr>
          <a:xfrm>
            <a:off x="635060" y="2007440"/>
            <a:ext cx="3645186" cy="29864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35060" y="326061"/>
            <a:ext cx="755206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Arial"/>
                <a:cs typeface="Calibri"/>
                <a:sym typeface="Arial"/>
              </a:rPr>
              <a:t>Morse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Arial"/>
                <a:cs typeface="Calibri"/>
                <a:sym typeface="Arial"/>
              </a:rPr>
              <a:t> Code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10" name="Shape 28"/>
          <p:cNvSpPr>
            <a:spLocks noGrp="1"/>
          </p:cNvSpPr>
          <p:nvPr>
            <p:ph type="body" idx="1"/>
          </p:nvPr>
        </p:nvSpPr>
        <p:spPr>
          <a:xfrm>
            <a:off x="4788694" y="2350660"/>
            <a:ext cx="3932435" cy="30609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3600"/>
            </a:lvl1pPr>
          </a:lstStyle>
          <a:p>
            <a:pPr marL="342900" lvl="0" indent="-342900">
              <a:lnSpc>
                <a:spcPct val="120000"/>
              </a:lnSpc>
              <a:buFont typeface="Arial"/>
              <a:buChar char="•"/>
              <a:defRPr sz="1800"/>
            </a:pPr>
            <a:r>
              <a:rPr lang="en-US" sz="2400" dirty="0" smtClean="0">
                <a:latin typeface="Calibri"/>
                <a:cs typeface="Calibri"/>
              </a:rPr>
              <a:t>Morse Code is a set of rules used to encode data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  <a:defRPr sz="1800"/>
            </a:pPr>
            <a:endParaRPr lang="en-US" sz="2400" dirty="0" smtClean="0">
              <a:latin typeface="Calibri"/>
              <a:cs typeface="Calibri"/>
            </a:endParaRPr>
          </a:p>
          <a:p>
            <a:pPr marL="342900" lvl="0" indent="-342900">
              <a:lnSpc>
                <a:spcPct val="120000"/>
              </a:lnSpc>
              <a:buFont typeface="Arial"/>
              <a:buChar char="•"/>
              <a:defRPr sz="1800"/>
            </a:pPr>
            <a:r>
              <a:rPr lang="en-US" sz="2400" dirty="0" smtClean="0">
                <a:latin typeface="Calibri"/>
                <a:cs typeface="Calibri"/>
              </a:rPr>
              <a:t>Every letter is represented by a set of dots and dashes</a:t>
            </a:r>
          </a:p>
          <a:p>
            <a:pPr lvl="0">
              <a:lnSpc>
                <a:spcPct val="120000"/>
              </a:lnSpc>
              <a:defRPr sz="1800"/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94705"/>
            <a:ext cx="914400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Arial"/>
                <a:cs typeface="Calibri"/>
                <a:sym typeface="Arial"/>
              </a:rPr>
              <a:t>Example 1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85" y="1372888"/>
            <a:ext cx="8513231" cy="2061746"/>
          </a:xfrm>
          <a:prstGeom prst="rect">
            <a:avLst/>
          </a:prstGeom>
        </p:spPr>
      </p:pic>
      <p:sp>
        <p:nvSpPr>
          <p:cNvPr id="9" name="Shape 28"/>
          <p:cNvSpPr>
            <a:spLocks noGrp="1"/>
          </p:cNvSpPr>
          <p:nvPr>
            <p:ph type="body" idx="1"/>
          </p:nvPr>
        </p:nvSpPr>
        <p:spPr>
          <a:xfrm>
            <a:off x="1" y="3947050"/>
            <a:ext cx="9144000" cy="2282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150000"/>
              </a:lnSpc>
              <a:defRPr sz="3600"/>
            </a:lvl1pPr>
          </a:lstStyle>
          <a:p>
            <a:pPr lvl="0" algn="ctr">
              <a:defRPr sz="1800"/>
            </a:pPr>
            <a:r>
              <a:rPr lang="en-US" sz="2000" dirty="0" smtClean="0">
                <a:latin typeface="Calibri"/>
                <a:cs typeface="Calibri"/>
              </a:rPr>
              <a:t>Using the rules above where A = 1, B = 2, C = 3 </a:t>
            </a:r>
            <a:r>
              <a:rPr lang="en-US" sz="2000" dirty="0" err="1" smtClean="0">
                <a:latin typeface="Calibri"/>
                <a:cs typeface="Calibri"/>
              </a:rPr>
              <a:t>ect</a:t>
            </a:r>
            <a:r>
              <a:rPr lang="en-US" sz="2000" dirty="0" smtClean="0">
                <a:latin typeface="Calibri"/>
                <a:cs typeface="Calibri"/>
              </a:rPr>
              <a:t>. decode the following message</a:t>
            </a:r>
          </a:p>
          <a:p>
            <a:pPr lvl="0" algn="ctr">
              <a:defRPr sz="1800"/>
            </a:pPr>
            <a:r>
              <a:rPr lang="en-US" sz="2800" dirty="0" smtClean="0">
                <a:latin typeface="Calibri"/>
                <a:cs typeface="Calibri"/>
              </a:rPr>
              <a:t>20-8-9-19   9-19   6-21-14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11866"/>
            <a:ext cx="9143999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Example 2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  <p:pic>
        <p:nvPicPr>
          <p:cNvPr id="7" name="Picture 6" descr="Screen Shot 2014-05-27 at 3.43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0" y="1677163"/>
            <a:ext cx="8934300" cy="12917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569506"/>
            <a:ext cx="9143998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Using the code above, decode the following message</a:t>
            </a:r>
          </a:p>
          <a:p>
            <a:pPr algn="ctr" rtl="0" latinLnBrk="1" hangingPunct="0"/>
            <a:endParaRPr lang="hr-HR" sz="2400" dirty="0" smtClean="0"/>
          </a:p>
          <a:p>
            <a:pPr algn="ctr" rtl="0" latinLnBrk="1" hangingPunct="0"/>
            <a:r>
              <a:rPr lang="hr-HR" sz="2400" dirty="0" smtClean="0"/>
              <a:t>ZPV    </a:t>
            </a:r>
            <a:r>
              <a:rPr lang="hr-HR" sz="2400" dirty="0"/>
              <a:t>EJE    JU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534" y="463349"/>
            <a:ext cx="755206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Answers to Examples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824" y="2625646"/>
            <a:ext cx="7792353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Arial"/>
                <a:cs typeface="Calibri"/>
                <a:sym typeface="Arial"/>
              </a:rPr>
              <a:t>Example 1: THIS IS FUN</a:t>
            </a:r>
          </a:p>
          <a:p>
            <a:pPr marL="0" marR="0" indent="0" algn="l" defTabSz="914400" rtl="0" fontAlgn="auto" latinLnBrk="1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0" marR="0" indent="0" algn="l" defTabSz="914400" rtl="0" fontAlgn="auto" latinLnBrk="1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Example 2: YOU DID IT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Arial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527615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174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Encoding and Decoding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Encoding and Decoding Data</dc:title>
  <cp:lastModifiedBy>Laptop 16</cp:lastModifiedBy>
  <cp:revision>5</cp:revision>
  <dcterms:modified xsi:type="dcterms:W3CDTF">2014-06-06T21:24:06Z</dcterms:modified>
</cp:coreProperties>
</file>