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7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9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1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4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5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DB66-5E02-D144-B71D-28FAB90B265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C372-A3FB-AB49-AE73-4A1135B5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8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Understanding Block Encoding and Decoding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51404" y="1426542"/>
            <a:ext cx="4122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In the space below, create a set of building instructions so that a friend can make the exact same LEGO tower shown in the picture.</a:t>
            </a:r>
          </a:p>
          <a:p>
            <a:endParaRPr lang="en-US" dirty="0" smtClean="0">
              <a:latin typeface="Cambria"/>
              <a:cs typeface="Cambria"/>
            </a:endParaRP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1407119"/>
            <a:ext cx="3084392" cy="2205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453" y="6008466"/>
            <a:ext cx="871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How clear were your instructions? How precise? Was a friend able to follow them to build the correct tower?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1404" y="3018118"/>
            <a:ext cx="397259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Answers will vary. They should describe a series of steps someone would be able to follow to reconstruct this tower. </a:t>
            </a:r>
          </a:p>
          <a:p>
            <a:endParaRPr lang="en-US" dirty="0"/>
          </a:p>
          <a:p>
            <a:r>
              <a:rPr lang="en-US" dirty="0" smtClean="0"/>
              <a:t>Ambiguous or incorrect instructions warrant the necessity for a systematic way of describing LEGO blocks. This is a nice transition to the video in which the four attributes of LEGO blocks are described.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19544" y="442518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9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1404" y="687878"/>
            <a:ext cx="4122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Now try describing the four attributes of each block to help you make instructions: color, size, position, and orientation.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Do these four attributes fully describe each LEGO block in the tower?</a:t>
            </a: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687878"/>
            <a:ext cx="3084392" cy="220533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91163"/>
              </p:ext>
            </p:extLst>
          </p:nvPr>
        </p:nvGraphicFramePr>
        <p:xfrm>
          <a:off x="851403" y="2983815"/>
          <a:ext cx="7465690" cy="29777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4661"/>
                <a:gridCol w="1877473"/>
                <a:gridCol w="1960124"/>
                <a:gridCol w="1633432"/>
              </a:tblGrid>
              <a:tr h="4495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0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Bottom left</a:t>
                      </a:r>
                      <a:r>
                        <a:rPr lang="en-US" sz="1400" baseline="0" dirty="0" smtClean="0"/>
                        <a:t> corner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units up from the bottom of the board, but along the left edge of the board.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5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Doesn’t matter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 top of the red block and yellow block. 1 unit in</a:t>
                      </a:r>
                      <a:r>
                        <a:rPr lang="en-US" sz="1400" baseline="0" dirty="0" smtClean="0"/>
                        <a:t> from each of the edges.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1756" y="6146811"/>
            <a:ext cx="763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answers might also vary, but students should be getting closer to creating a good description of how to build this tower. These attributes should fully describe each block in the tower!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419544" y="257852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1404" y="687878"/>
            <a:ext cx="4122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We want to be able to describe all the attributes in </a:t>
            </a:r>
            <a:r>
              <a:rPr lang="en-US" i="1" dirty="0" smtClean="0">
                <a:latin typeface="Cambria"/>
                <a:cs typeface="Cambria"/>
              </a:rPr>
              <a:t>binary</a:t>
            </a:r>
            <a:r>
              <a:rPr lang="en-US" dirty="0" smtClean="0">
                <a:latin typeface="Cambria"/>
                <a:cs typeface="Cambria"/>
              </a:rPr>
              <a:t> encoding. Let’s start with </a:t>
            </a:r>
            <a:r>
              <a:rPr lang="en-US" b="1" dirty="0" smtClean="0">
                <a:latin typeface="Cambria"/>
                <a:cs typeface="Cambria"/>
              </a:rPr>
              <a:t>color</a:t>
            </a:r>
            <a:r>
              <a:rPr lang="en-US" dirty="0" smtClean="0">
                <a:latin typeface="Cambria"/>
                <a:cs typeface="Cambria"/>
              </a:rPr>
              <a:t> and </a:t>
            </a:r>
            <a:r>
              <a:rPr lang="en-US" b="1" dirty="0" smtClean="0">
                <a:latin typeface="Cambria"/>
                <a:cs typeface="Cambria"/>
              </a:rPr>
              <a:t>size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In the table below, make a </a:t>
            </a:r>
            <a:r>
              <a:rPr lang="en-US" i="1" dirty="0" smtClean="0">
                <a:latin typeface="Cambria"/>
                <a:cs typeface="Cambria"/>
              </a:rPr>
              <a:t>legend</a:t>
            </a:r>
            <a:r>
              <a:rPr lang="en-US" dirty="0" smtClean="0">
                <a:latin typeface="Cambria"/>
                <a:cs typeface="Cambria"/>
              </a:rPr>
              <a:t> that matches each color and size to its binary encoding. </a:t>
            </a: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687878"/>
            <a:ext cx="3084392" cy="220533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661122"/>
              </p:ext>
            </p:extLst>
          </p:nvPr>
        </p:nvGraphicFramePr>
        <p:xfrm>
          <a:off x="851403" y="3010111"/>
          <a:ext cx="7465690" cy="16515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4661"/>
                <a:gridCol w="1877473"/>
                <a:gridCol w="1960124"/>
                <a:gridCol w="1633432"/>
              </a:tblGrid>
              <a:tr h="4128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</a:t>
                      </a:r>
                      <a:r>
                        <a:rPr lang="en-US" sz="1400" baseline="0" dirty="0" smtClean="0"/>
                        <a:t> 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 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010100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6824" y="5035176"/>
            <a:ext cx="7724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would be helpful for the whole class to create a legend that matches this one.</a:t>
            </a:r>
          </a:p>
          <a:p>
            <a:r>
              <a:rPr lang="en-US" dirty="0" smtClean="0"/>
              <a:t>The colors are not numerical, so the binary encoding is somewhat arbitrary. </a:t>
            </a:r>
          </a:p>
          <a:p>
            <a:r>
              <a:rPr lang="en-US" dirty="0" smtClean="0"/>
              <a:t>The sizes of each block are numerical, so we can encode them simply by converting the dimensions of each block into binary. </a:t>
            </a:r>
          </a:p>
          <a:p>
            <a:r>
              <a:rPr lang="en-US" dirty="0" smtClean="0"/>
              <a:t>Note that 2 is 010 and 4 is 100, so a 2 x 4 block has the size encoding 010100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19544" y="257852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0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6567"/>
              </p:ext>
            </p:extLst>
          </p:nvPr>
        </p:nvGraphicFramePr>
        <p:xfrm>
          <a:off x="3760271" y="5746856"/>
          <a:ext cx="4662816" cy="486686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</a:tblGrid>
              <a:tr h="4866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0" dirty="0" smtClean="0"/>
                        <a:t>14</a:t>
                      </a:r>
                      <a:endParaRPr lang="en-US" sz="1600" b="1" spc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758188" y="1161911"/>
            <a:ext cx="4668806" cy="4584945"/>
            <a:chOff x="2132014" y="974768"/>
            <a:chExt cx="4668806" cy="4584945"/>
          </a:xfrm>
        </p:grpSpPr>
        <p:pic>
          <p:nvPicPr>
            <p:cNvPr id="24" name="Picture 23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97" y="2110901"/>
              <a:ext cx="3522980" cy="3448812"/>
            </a:xfrm>
            <a:prstGeom prst="rect">
              <a:avLst/>
            </a:prstGeom>
          </p:spPr>
        </p:pic>
        <p:pic>
          <p:nvPicPr>
            <p:cNvPr id="25" name="Picture 24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40" y="2105019"/>
              <a:ext cx="3522980" cy="3448812"/>
            </a:xfrm>
            <a:prstGeom prst="rect">
              <a:avLst/>
            </a:prstGeom>
          </p:spPr>
        </p:pic>
        <p:pic>
          <p:nvPicPr>
            <p:cNvPr id="26" name="Picture 25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933" y="974768"/>
              <a:ext cx="3522980" cy="3448812"/>
            </a:xfrm>
            <a:prstGeom prst="rect">
              <a:avLst/>
            </a:prstGeom>
          </p:spPr>
        </p:pic>
        <p:pic>
          <p:nvPicPr>
            <p:cNvPr id="27" name="Picture 2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14" y="974768"/>
              <a:ext cx="3522980" cy="3448812"/>
            </a:xfrm>
            <a:prstGeom prst="rect">
              <a:avLst/>
            </a:prstGeom>
          </p:spPr>
        </p:pic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96289"/>
              </p:ext>
            </p:extLst>
          </p:nvPr>
        </p:nvGraphicFramePr>
        <p:xfrm>
          <a:off x="3150173" y="1181005"/>
          <a:ext cx="608015" cy="45599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15"/>
              </a:tblGrid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</a:t>
                      </a:r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426994" y="565092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69039" y="811673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758188" y="811673"/>
            <a:ext cx="0" cy="4929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58188" y="5740973"/>
            <a:ext cx="50901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1562" y="1020151"/>
            <a:ext cx="2528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Next, let’s think about </a:t>
            </a:r>
            <a:r>
              <a:rPr lang="en-US" b="1" dirty="0" smtClean="0">
                <a:latin typeface="Cambria"/>
                <a:cs typeface="Cambria"/>
              </a:rPr>
              <a:t>position</a:t>
            </a:r>
            <a:r>
              <a:rPr lang="en-US" dirty="0" smtClean="0">
                <a:latin typeface="Cambria"/>
                <a:cs typeface="Cambria"/>
              </a:rPr>
              <a:t>. Look at the table you made on page 2. Did you define position the same way that your classmates did?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1562" y="3715531"/>
            <a:ext cx="2528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Look at this coordinate system. If I told you the bottom left corner of the block was at x=4 and y=2, would you know exactly where the block is?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562" y="588145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562" y="3257175"/>
            <a:ext cx="212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Probably not.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19544" y="442518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155" y="1000312"/>
            <a:ext cx="4370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Using the coordinate system on the last page, give the position of each block in base-10 (regular counting numbers like 1, 2, 3, 4, 5…) and in binary (1, 10, 11, 100, 101…).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/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>For consistency, give the position of the </a:t>
            </a:r>
            <a:r>
              <a:rPr lang="en-US" i="1" dirty="0" smtClean="0">
                <a:latin typeface="Cambria"/>
                <a:cs typeface="Cambria"/>
              </a:rPr>
              <a:t>bottom left corner</a:t>
            </a:r>
            <a:r>
              <a:rPr lang="en-US" dirty="0" smtClean="0">
                <a:latin typeface="Cambria"/>
                <a:cs typeface="Cambria"/>
              </a:rPr>
              <a:t> of each block.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854382"/>
              </p:ext>
            </p:extLst>
          </p:nvPr>
        </p:nvGraphicFramePr>
        <p:xfrm>
          <a:off x="839155" y="3655508"/>
          <a:ext cx="7465690" cy="2072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138"/>
                <a:gridCol w="1493138"/>
                <a:gridCol w="1493138"/>
                <a:gridCol w="1493138"/>
                <a:gridCol w="1493138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 Coordinate (base 10)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r>
                        <a:rPr lang="en-US" sz="1400" baseline="0" dirty="0" smtClean="0"/>
                        <a:t> Coordinate (binary)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 Coordinate (base 10)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 Coordinate (binary)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 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 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 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302" y="898663"/>
            <a:ext cx="2680543" cy="2533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530" y="5836628"/>
            <a:ext cx="742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binary numbers all have 3 digits even if the binary numbers don’t need to be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9544" y="442518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8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12" y="993501"/>
            <a:ext cx="2357972" cy="2228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503" y="993501"/>
            <a:ext cx="4945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Now let’s encode the </a:t>
            </a:r>
            <a:r>
              <a:rPr lang="en-US" b="1" dirty="0" smtClean="0">
                <a:latin typeface="Cambria"/>
                <a:cs typeface="Cambria"/>
              </a:rPr>
              <a:t>orientation</a:t>
            </a:r>
            <a:r>
              <a:rPr lang="en-US" dirty="0" smtClean="0">
                <a:latin typeface="Cambria"/>
                <a:cs typeface="Cambria"/>
              </a:rPr>
              <a:t> of each block into binary. </a:t>
            </a:r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Each block can either be </a:t>
            </a:r>
            <a:r>
              <a:rPr lang="en-US" i="1" dirty="0" smtClean="0">
                <a:latin typeface="Cambria"/>
                <a:cs typeface="Cambria"/>
              </a:rPr>
              <a:t>horizontal </a:t>
            </a:r>
            <a:r>
              <a:rPr lang="en-US" dirty="0" smtClean="0">
                <a:latin typeface="Cambria"/>
                <a:cs typeface="Cambria"/>
              </a:rPr>
              <a:t>or </a:t>
            </a:r>
            <a:r>
              <a:rPr lang="en-US" i="1" dirty="0" smtClean="0">
                <a:latin typeface="Cambria"/>
                <a:cs typeface="Cambria"/>
              </a:rPr>
              <a:t>vertical</a:t>
            </a:r>
            <a:r>
              <a:rPr lang="en-US" dirty="0" smtClean="0">
                <a:latin typeface="Cambria"/>
                <a:cs typeface="Cambria"/>
              </a:rPr>
              <a:t>. We can let 00 represent horizontal, and let </a:t>
            </a:r>
          </a:p>
          <a:p>
            <a:r>
              <a:rPr lang="en-US" dirty="0" smtClean="0">
                <a:latin typeface="Cambria"/>
                <a:cs typeface="Cambria"/>
              </a:rPr>
              <a:t>01 represent vertical, as shown in the picture below. Now encode the orientation of the blocks in the tower!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37882"/>
              </p:ext>
            </p:extLst>
          </p:nvPr>
        </p:nvGraphicFramePr>
        <p:xfrm>
          <a:off x="3852070" y="3432386"/>
          <a:ext cx="4479414" cy="27008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138"/>
                <a:gridCol w="1493138"/>
                <a:gridCol w="1493138"/>
              </a:tblGrid>
              <a:tr h="3688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 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 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 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 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r>
                        <a:rPr lang="en-US" sz="1400" baseline="0" dirty="0" smtClean="0"/>
                        <a:t> or 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 or 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LEGOEncodingBinaryOrien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4" y="3410178"/>
            <a:ext cx="2828590" cy="2828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9544" y="442518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6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LEGOEncodingDay1Tower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07" y="893973"/>
            <a:ext cx="2743130" cy="2057348"/>
          </a:xfrm>
          <a:prstGeom prst="rect">
            <a:avLst/>
          </a:prstGeom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106272"/>
              </p:ext>
            </p:extLst>
          </p:nvPr>
        </p:nvGraphicFramePr>
        <p:xfrm>
          <a:off x="653766" y="3255969"/>
          <a:ext cx="7733270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4727"/>
                <a:gridCol w="1455325"/>
                <a:gridCol w="1369824"/>
                <a:gridCol w="1430127"/>
                <a:gridCol w="1191770"/>
                <a:gridCol w="1231497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944" y="730778"/>
            <a:ext cx="4641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When we give instructions, the </a:t>
            </a:r>
            <a:r>
              <a:rPr lang="en-US" sz="1600" i="1" dirty="0" smtClean="0">
                <a:latin typeface="Cambria"/>
                <a:cs typeface="Cambria"/>
              </a:rPr>
              <a:t>order</a:t>
            </a:r>
            <a:r>
              <a:rPr lang="en-US" sz="1600" dirty="0" smtClean="0">
                <a:latin typeface="Cambria"/>
                <a:cs typeface="Cambria"/>
              </a:rPr>
              <a:t> of the steps can matter! If you crack an egg and then cook it, you have a poached egg. If you cook an egg and then crack it, you have a hard-boiled egg.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We can represent each step as the addition of another block. Look at the instruction tables below. Do they produce the same LEGO tower? In other words, does order matter?</a:t>
            </a:r>
            <a:endParaRPr lang="en-US" sz="1600" dirty="0">
              <a:latin typeface="Cambria"/>
              <a:cs typeface="Cambria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665449"/>
              </p:ext>
            </p:extLst>
          </p:nvPr>
        </p:nvGraphicFramePr>
        <p:xfrm>
          <a:off x="673944" y="4902512"/>
          <a:ext cx="7713091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1975"/>
                <a:gridCol w="1451528"/>
                <a:gridCol w="1366249"/>
                <a:gridCol w="1426395"/>
                <a:gridCol w="1188660"/>
                <a:gridCol w="1228284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19544" y="442518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12389"/>
              </p:ext>
            </p:extLst>
          </p:nvPr>
        </p:nvGraphicFramePr>
        <p:xfrm>
          <a:off x="411590" y="893181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Black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23946"/>
              </p:ext>
            </p:extLst>
          </p:nvPr>
        </p:nvGraphicFramePr>
        <p:xfrm>
          <a:off x="411590" y="2152473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Size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en-US" sz="1000" baseline="0" dirty="0" smtClean="0"/>
                        <a:t>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47789"/>
              </p:ext>
            </p:extLst>
          </p:nvPr>
        </p:nvGraphicFramePr>
        <p:xfrm>
          <a:off x="411590" y="3411765"/>
          <a:ext cx="2046016" cy="81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51376"/>
              </p:ext>
            </p:extLst>
          </p:nvPr>
        </p:nvGraphicFramePr>
        <p:xfrm>
          <a:off x="411590" y="4390166"/>
          <a:ext cx="2046016" cy="194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543789"/>
              </p:ext>
            </p:extLst>
          </p:nvPr>
        </p:nvGraphicFramePr>
        <p:xfrm>
          <a:off x="2845648" y="2607090"/>
          <a:ext cx="5994848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63337" y="904396"/>
            <a:ext cx="6077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Here’s a legend for the encoding we’ve been using to convert our regular instruction table to a </a:t>
            </a:r>
            <a:r>
              <a:rPr lang="en-US" sz="1600" i="1" dirty="0" smtClean="0">
                <a:latin typeface="Cambria"/>
                <a:cs typeface="Cambria"/>
              </a:rPr>
              <a:t>binary</a:t>
            </a:r>
            <a:r>
              <a:rPr lang="en-US" sz="1600" dirty="0" smtClean="0">
                <a:latin typeface="Cambria"/>
                <a:cs typeface="Cambria"/>
              </a:rPr>
              <a:t> instruction table.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You’ve already converted the color, size, orientation, and position. Now convert the block number from base 10 to binary. </a:t>
            </a:r>
          </a:p>
        </p:txBody>
      </p: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10173"/>
              </p:ext>
            </p:extLst>
          </p:nvPr>
        </p:nvGraphicFramePr>
        <p:xfrm>
          <a:off x="2845649" y="4292865"/>
          <a:ext cx="5994848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010100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63338" y="5978639"/>
            <a:ext cx="6077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Now you have a complete binary instruction table!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9544" y="442518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5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48486"/>
              </p:ext>
            </p:extLst>
          </p:nvPr>
        </p:nvGraphicFramePr>
        <p:xfrm>
          <a:off x="411590" y="893181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Black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21319"/>
              </p:ext>
            </p:extLst>
          </p:nvPr>
        </p:nvGraphicFramePr>
        <p:xfrm>
          <a:off x="411590" y="2152473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Size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en-US" sz="1000" baseline="0" dirty="0" smtClean="0"/>
                        <a:t>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64972"/>
              </p:ext>
            </p:extLst>
          </p:nvPr>
        </p:nvGraphicFramePr>
        <p:xfrm>
          <a:off x="411590" y="3411765"/>
          <a:ext cx="2046016" cy="81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36721"/>
              </p:ext>
            </p:extLst>
          </p:nvPr>
        </p:nvGraphicFramePr>
        <p:xfrm>
          <a:off x="411590" y="4390166"/>
          <a:ext cx="2046016" cy="194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63337" y="904396"/>
            <a:ext cx="6077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Here’s an encoded instruction table for a small LEGO tower. Can you figure out what this tower is supposed to look like? </a:t>
            </a:r>
          </a:p>
          <a:p>
            <a:r>
              <a:rPr lang="en-US" sz="1600" dirty="0" smtClean="0">
                <a:latin typeface="Cambria"/>
                <a:cs typeface="Cambria"/>
              </a:rPr>
              <a:t>Hint: first, </a:t>
            </a:r>
            <a:r>
              <a:rPr lang="en-US" sz="1600" i="1" dirty="0" smtClean="0">
                <a:latin typeface="Cambria"/>
                <a:cs typeface="Cambria"/>
              </a:rPr>
              <a:t>decode</a:t>
            </a:r>
            <a:r>
              <a:rPr lang="en-US" sz="1600" dirty="0" smtClean="0">
                <a:latin typeface="Cambria"/>
                <a:cs typeface="Cambria"/>
              </a:rPr>
              <a:t> the instruction table using the legend on the left, and then follow the instructions to recreate the tower.</a:t>
            </a:r>
            <a:br>
              <a:rPr lang="en-US" sz="1600" dirty="0" smtClean="0">
                <a:latin typeface="Cambria"/>
                <a:cs typeface="Cambria"/>
              </a:rPr>
            </a:b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 </a:t>
            </a:r>
          </a:p>
        </p:txBody>
      </p: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58381"/>
              </p:ext>
            </p:extLst>
          </p:nvPr>
        </p:nvGraphicFramePr>
        <p:xfrm>
          <a:off x="2845649" y="4292865"/>
          <a:ext cx="5994848" cy="17896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010010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010010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010011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010011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710100"/>
              </p:ext>
            </p:extLst>
          </p:nvPr>
        </p:nvGraphicFramePr>
        <p:xfrm>
          <a:off x="2845648" y="2145053"/>
          <a:ext cx="5994848" cy="16331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590" y="350185"/>
            <a:ext cx="407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Activity: Building the Encoding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19544" y="442518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8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1136</Words>
  <Application>Microsoft Macintosh PowerPoint</Application>
  <PresentationFormat>On-screen Show (4:3)</PresentationFormat>
  <Paragraphs>374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Understanding Block Encoding and Decoding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Block Encoding and Decoding</dc:title>
  <dc:creator>jarthurcs</dc:creator>
  <cp:lastModifiedBy>Laptop 16</cp:lastModifiedBy>
  <cp:revision>6</cp:revision>
  <dcterms:created xsi:type="dcterms:W3CDTF">2014-05-23T20:17:03Z</dcterms:created>
  <dcterms:modified xsi:type="dcterms:W3CDTF">2014-06-06T21:38:36Z</dcterms:modified>
</cp:coreProperties>
</file>