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58" r:id="rId2"/>
    <p:sldId id="256" r:id="rId3"/>
    <p:sldId id="259" r:id="rId4"/>
    <p:sldId id="260" r:id="rId5"/>
    <p:sldId id="262"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6" autoAdjust="0"/>
    <p:restoredTop sz="99669" autoAdjust="0"/>
  </p:normalViewPr>
  <p:slideViewPr>
    <p:cSldViewPr snapToGrid="0" snapToObjects="1">
      <p:cViewPr varScale="1">
        <p:scale>
          <a:sx n="63" d="100"/>
          <a:sy n="63" d="100"/>
        </p:scale>
        <p:origin x="-14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C8C556-4F79-3A44-B371-B0CF8FDE7B33}" type="datetimeFigureOut">
              <a:rPr lang="en-US" smtClean="0"/>
              <a:t>6/6/14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14717B-DEDE-164D-B854-AA366DC08CEE}" type="slidenum">
              <a:rPr lang="en-US" smtClean="0"/>
              <a:t>‹#›</a:t>
            </a:fld>
            <a:endParaRPr lang="en-US"/>
          </a:p>
        </p:txBody>
      </p:sp>
    </p:spTree>
    <p:extLst>
      <p:ext uri="{BB962C8B-B14F-4D97-AF65-F5344CB8AC3E}">
        <p14:creationId xmlns:p14="http://schemas.microsoft.com/office/powerpoint/2010/main" val="10029225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241502-750B-4B43-82CC-05C08FF5005B}" type="datetimeFigureOut">
              <a:rPr lang="en-US" smtClean="0"/>
              <a:t>6/6/14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0BAAC-13AE-C440-9FD5-7E75976EA8AF}" type="slidenum">
              <a:rPr lang="en-US" smtClean="0"/>
              <a:t>‹#›</a:t>
            </a:fld>
            <a:endParaRPr lang="en-US"/>
          </a:p>
        </p:txBody>
      </p:sp>
    </p:spTree>
    <p:extLst>
      <p:ext uri="{BB962C8B-B14F-4D97-AF65-F5344CB8AC3E}">
        <p14:creationId xmlns:p14="http://schemas.microsoft.com/office/powerpoint/2010/main" val="33548287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6B575D-EA16-BF47-8D61-449339BAB7D1}" type="datetime1">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4194201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FB7EB-24C3-DE4D-A757-9E5220B107E9}" type="datetime1">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10348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EFB2-AE2D-3A4C-8DD2-385096AF365A}" type="datetime1">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35566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ECA6C9-D33B-7046-AADB-59A85F96F2F2}" type="datetime1">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1775819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413DBE-8C38-BA4E-8089-70AE55AA1220}" type="datetime1">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268875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0ED6E6-BAA6-D045-A81D-9D753ECD5077}" type="datetime1">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239633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21BD9-8EFD-ED43-A557-96FE705E3100}" type="datetime1">
              <a:rPr lang="en-US" smtClean="0"/>
              <a:t>6/6/14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197408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2045F6-D635-D44E-B343-4CB7E5CCCEEB}" type="datetime1">
              <a:rPr lang="en-US" smtClean="0"/>
              <a:t>6/6/14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33507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842E9-8A34-F94F-826B-DC917AAD268A}" type="datetime1">
              <a:rPr lang="en-US" smtClean="0"/>
              <a:t>6/6/14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131321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470068-0398-2E4C-8047-5B594E2EDF2C}" type="datetime1">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2062702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6BDA8-8CD6-A94C-8417-26336410E731}" type="datetime1">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86830-87D9-8B43-8F0E-8FD3FEDA1409}" type="slidenum">
              <a:rPr lang="en-US" smtClean="0"/>
              <a:t>‹#›</a:t>
            </a:fld>
            <a:endParaRPr lang="en-US"/>
          </a:p>
        </p:txBody>
      </p:sp>
    </p:spTree>
    <p:extLst>
      <p:ext uri="{BB962C8B-B14F-4D97-AF65-F5344CB8AC3E}">
        <p14:creationId xmlns:p14="http://schemas.microsoft.com/office/powerpoint/2010/main" val="11203087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758F1B-45B7-AC4C-A1E3-82E4BAC52891}" type="datetime1">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86830-87D9-8B43-8F0E-8FD3FEDA1409}" type="slidenum">
              <a:rPr lang="en-US" smtClean="0"/>
              <a:t>‹#›</a:t>
            </a:fld>
            <a:endParaRPr lang="en-US"/>
          </a:p>
        </p:txBody>
      </p:sp>
    </p:spTree>
    <p:extLst>
      <p:ext uri="{BB962C8B-B14F-4D97-AF65-F5344CB8AC3E}">
        <p14:creationId xmlns:p14="http://schemas.microsoft.com/office/powerpoint/2010/main" val="1452410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875"/>
            <a:ext cx="7772400" cy="730289"/>
          </a:xfrm>
        </p:spPr>
        <p:txBody>
          <a:bodyPr>
            <a:normAutofit/>
          </a:bodyPr>
          <a:lstStyle/>
          <a:p>
            <a:r>
              <a:rPr lang="en-US" sz="3600" dirty="0" smtClean="0"/>
              <a:t>Secret Fortress Construction Challenge</a:t>
            </a:r>
            <a:endParaRPr lang="en-US" sz="3600" dirty="0"/>
          </a:p>
        </p:txBody>
      </p:sp>
      <p:sp>
        <p:nvSpPr>
          <p:cNvPr id="4" name="TextBox 3"/>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5" name="TextBox 4"/>
          <p:cNvSpPr txBox="1"/>
          <p:nvPr/>
        </p:nvSpPr>
        <p:spPr>
          <a:xfrm>
            <a:off x="918034" y="1157164"/>
            <a:ext cx="7540166" cy="5262978"/>
          </a:xfrm>
          <a:prstGeom prst="rect">
            <a:avLst/>
          </a:prstGeom>
          <a:noFill/>
        </p:spPr>
        <p:txBody>
          <a:bodyPr wrap="square" rtlCol="0">
            <a:spAutoFit/>
          </a:bodyPr>
          <a:lstStyle/>
          <a:p>
            <a:r>
              <a:rPr lang="en-US" sz="1400" dirty="0" smtClean="0">
                <a:latin typeface="Cambria"/>
                <a:cs typeface="Cambria"/>
              </a:rPr>
              <a:t>You should have two identical LEGO block kits. Set the extra kit aside, and use one kit to build a LEGO fortress:</a:t>
            </a:r>
          </a:p>
          <a:p>
            <a:endParaRPr lang="en-US" sz="1400" dirty="0" smtClean="0">
              <a:latin typeface="Cambria"/>
              <a:cs typeface="Cambria"/>
            </a:endParaRPr>
          </a:p>
          <a:p>
            <a:pPr marL="342900" indent="-342900">
              <a:buAutoNum type="arabicPeriod"/>
            </a:pPr>
            <a:r>
              <a:rPr lang="en-US" sz="1400" dirty="0" smtClean="0">
                <a:latin typeface="Cambria"/>
                <a:cs typeface="Cambria"/>
              </a:rPr>
              <a:t>Find a secluded spot to build your </a:t>
            </a:r>
            <a:r>
              <a:rPr lang="en-US" sz="1400" i="1" dirty="0" smtClean="0">
                <a:latin typeface="Cambria"/>
                <a:cs typeface="Cambria"/>
              </a:rPr>
              <a:t>secret </a:t>
            </a:r>
            <a:r>
              <a:rPr lang="en-US" sz="1400" dirty="0" smtClean="0">
                <a:latin typeface="Cambria"/>
                <a:cs typeface="Cambria"/>
              </a:rPr>
              <a:t>fortress. Don</a:t>
            </a:r>
            <a:r>
              <a:rPr lang="fr-FR" sz="1400" dirty="0" smtClean="0">
                <a:latin typeface="Cambria"/>
                <a:cs typeface="Cambria"/>
              </a:rPr>
              <a:t>’</a:t>
            </a:r>
            <a:r>
              <a:rPr lang="en-US" sz="1400" dirty="0" smtClean="0">
                <a:latin typeface="Cambria"/>
                <a:cs typeface="Cambria"/>
              </a:rPr>
              <a:t>t let anyone else see it! </a:t>
            </a:r>
          </a:p>
          <a:p>
            <a:pPr marL="342900" indent="-342900">
              <a:buFontTx/>
              <a:buAutoNum type="arabicPeriod"/>
            </a:pPr>
            <a:r>
              <a:rPr lang="en-US" sz="1400" dirty="0">
                <a:latin typeface="Cambria"/>
                <a:cs typeface="Cambria"/>
              </a:rPr>
              <a:t>Place your 16x16 base piece on top of </a:t>
            </a:r>
            <a:r>
              <a:rPr lang="en-US" sz="1400" dirty="0" smtClean="0">
                <a:latin typeface="Cambria"/>
                <a:cs typeface="Cambria"/>
              </a:rPr>
              <a:t>the template </a:t>
            </a:r>
            <a:r>
              <a:rPr lang="en-US" sz="1400" dirty="0">
                <a:latin typeface="Cambria"/>
                <a:cs typeface="Cambria"/>
              </a:rPr>
              <a:t>on page 2. </a:t>
            </a:r>
            <a:r>
              <a:rPr lang="en-US" sz="1400" dirty="0" smtClean="0">
                <a:latin typeface="Cambria"/>
                <a:cs typeface="Cambria"/>
              </a:rPr>
              <a:t>The </a:t>
            </a:r>
            <a:r>
              <a:rPr lang="en-US" sz="1400" i="1" dirty="0" smtClean="0">
                <a:latin typeface="Cambria"/>
                <a:cs typeface="Cambria"/>
              </a:rPr>
              <a:t>template</a:t>
            </a:r>
            <a:r>
              <a:rPr lang="en-US" sz="1400" dirty="0" smtClean="0">
                <a:latin typeface="Cambria"/>
                <a:cs typeface="Cambria"/>
              </a:rPr>
              <a:t> gives you the </a:t>
            </a:r>
            <a:r>
              <a:rPr lang="en-US" sz="1400" i="1" dirty="0" smtClean="0">
                <a:latin typeface="Cambria"/>
                <a:cs typeface="Cambria"/>
              </a:rPr>
              <a:t>position coordinates </a:t>
            </a:r>
            <a:r>
              <a:rPr lang="en-US" sz="1400" dirty="0" smtClean="0">
                <a:latin typeface="Cambria"/>
                <a:cs typeface="Cambria"/>
              </a:rPr>
              <a:t>for your LEGO fortress.</a:t>
            </a:r>
          </a:p>
          <a:p>
            <a:pPr marL="342900" indent="-342900">
              <a:buAutoNum type="arabicPeriod"/>
            </a:pPr>
            <a:r>
              <a:rPr lang="en-US" sz="1400" dirty="0" smtClean="0">
                <a:latin typeface="Cambria"/>
                <a:cs typeface="Cambria"/>
              </a:rPr>
              <a:t>Construct your fortress on this base piece. As you go, fill in Chart A on page 3 to make a set of </a:t>
            </a:r>
            <a:r>
              <a:rPr lang="en-US" sz="1400" i="1" dirty="0" smtClean="0">
                <a:latin typeface="Cambria"/>
                <a:cs typeface="Cambria"/>
              </a:rPr>
              <a:t>building instructions</a:t>
            </a:r>
            <a:r>
              <a:rPr lang="en-US" sz="1400" dirty="0" smtClean="0">
                <a:latin typeface="Cambria"/>
                <a:cs typeface="Cambria"/>
              </a:rPr>
              <a:t>: the first piece you put down is block 0, the next one is block 1, and so on. For each piece, write down the brick’s color, type, orientation, and position coordinates of the bottom left corner.</a:t>
            </a:r>
          </a:p>
          <a:p>
            <a:pPr marL="342900" indent="-342900">
              <a:buAutoNum type="arabicPeriod"/>
            </a:pPr>
            <a:r>
              <a:rPr lang="en-US" sz="1400" dirty="0" smtClean="0">
                <a:latin typeface="Cambria"/>
                <a:cs typeface="Cambria"/>
              </a:rPr>
              <a:t>When you’re done with Chart A, fill in the legend on the same page: create a </a:t>
            </a:r>
            <a:r>
              <a:rPr lang="en-US" sz="1400" i="1" dirty="0" smtClean="0">
                <a:latin typeface="Cambria"/>
                <a:cs typeface="Cambria"/>
              </a:rPr>
              <a:t>binary encoding </a:t>
            </a:r>
            <a:r>
              <a:rPr lang="en-US" sz="1400" dirty="0" smtClean="0">
                <a:latin typeface="Cambria"/>
                <a:cs typeface="Cambria"/>
              </a:rPr>
              <a:t>for all the brick colors, types, orientations, and numbers you used. Copy this legend onto page 4 as well. </a:t>
            </a:r>
          </a:p>
          <a:p>
            <a:pPr marL="342900" indent="-342900">
              <a:buAutoNum type="arabicPeriod"/>
            </a:pPr>
            <a:r>
              <a:rPr lang="en-US" sz="1400" dirty="0" smtClean="0">
                <a:latin typeface="Cambria"/>
                <a:cs typeface="Cambria"/>
              </a:rPr>
              <a:t>Using your legend, </a:t>
            </a:r>
            <a:r>
              <a:rPr lang="en-US" sz="1400" i="1" dirty="0" smtClean="0">
                <a:latin typeface="Cambria"/>
                <a:cs typeface="Cambria"/>
              </a:rPr>
              <a:t>translate</a:t>
            </a:r>
            <a:r>
              <a:rPr lang="en-US" sz="1400" dirty="0" smtClean="0">
                <a:latin typeface="Cambria"/>
                <a:cs typeface="Cambria"/>
              </a:rPr>
              <a:t> Chart A by </a:t>
            </a:r>
            <a:r>
              <a:rPr lang="en-US" sz="1400" i="1" dirty="0" smtClean="0">
                <a:latin typeface="Cambria"/>
                <a:cs typeface="Cambria"/>
              </a:rPr>
              <a:t>encoding</a:t>
            </a:r>
            <a:r>
              <a:rPr lang="en-US" sz="1400" dirty="0" smtClean="0">
                <a:latin typeface="Cambria"/>
                <a:cs typeface="Cambria"/>
              </a:rPr>
              <a:t> all the information in binary to fill in Chart B. You can fold Chart B along the vertical dotted lines to make it easier to copy: line up the original information with the empty slot for the encoded information, and translate!</a:t>
            </a:r>
          </a:p>
          <a:p>
            <a:pPr marL="342900" indent="-342900">
              <a:buAutoNum type="arabicPeriod"/>
            </a:pPr>
            <a:r>
              <a:rPr lang="en-US" sz="1400" dirty="0" smtClean="0">
                <a:latin typeface="Cambria"/>
                <a:cs typeface="Cambria"/>
              </a:rPr>
              <a:t>Give page 4 (your legend and Chart B) and your extra kit of LEGO blocks to the other team. Don’t let them see your original structure or Chart A! They’ll give you </a:t>
            </a:r>
            <a:r>
              <a:rPr lang="en-US" sz="1400" i="1" dirty="0" smtClean="0">
                <a:latin typeface="Cambria"/>
                <a:cs typeface="Cambria"/>
              </a:rPr>
              <a:t>their</a:t>
            </a:r>
            <a:r>
              <a:rPr lang="en-US" sz="1400" dirty="0" smtClean="0">
                <a:latin typeface="Cambria"/>
                <a:cs typeface="Cambria"/>
              </a:rPr>
              <a:t> instructions and extra blocks, too!</a:t>
            </a:r>
          </a:p>
          <a:p>
            <a:pPr marL="342900" indent="-342900">
              <a:buAutoNum type="arabicPeriod"/>
            </a:pPr>
            <a:r>
              <a:rPr lang="en-US" sz="1400" dirty="0" smtClean="0">
                <a:latin typeface="Cambria"/>
                <a:cs typeface="Cambria"/>
              </a:rPr>
              <a:t>Copy their legend onto page 5. Then, use this legend to </a:t>
            </a:r>
            <a:r>
              <a:rPr lang="en-US" sz="1400" i="1" dirty="0" smtClean="0">
                <a:latin typeface="Cambria"/>
                <a:cs typeface="Cambria"/>
              </a:rPr>
              <a:t>decode</a:t>
            </a:r>
            <a:r>
              <a:rPr lang="en-US" sz="1400" dirty="0" smtClean="0">
                <a:latin typeface="Cambria"/>
                <a:cs typeface="Cambria"/>
              </a:rPr>
              <a:t> their binary building instructions in Chart C. </a:t>
            </a:r>
          </a:p>
          <a:p>
            <a:pPr marL="342900" indent="-342900">
              <a:buAutoNum type="arabicPeriod"/>
            </a:pPr>
            <a:r>
              <a:rPr lang="en-US" sz="1400" dirty="0" smtClean="0">
                <a:latin typeface="Cambria"/>
                <a:cs typeface="Cambria"/>
              </a:rPr>
              <a:t>Once you’ve decoded the instructions from binary, try to rebuild their secret fortress!</a:t>
            </a:r>
          </a:p>
          <a:p>
            <a:pPr marL="342900" indent="-342900">
              <a:buAutoNum type="arabicPeriod"/>
            </a:pPr>
            <a:r>
              <a:rPr lang="en-US" sz="1400" dirty="0" smtClean="0">
                <a:latin typeface="Cambria"/>
                <a:cs typeface="Cambria"/>
              </a:rPr>
              <a:t>When both teams are done, compare the fortresses you’ve created. Were you successful? Why or why not? If something went wrong, which step was wrong?</a:t>
            </a:r>
            <a:endParaRPr lang="en-US" sz="1400" dirty="0">
              <a:latin typeface="Cambria"/>
              <a:cs typeface="Cambria"/>
            </a:endParaRPr>
          </a:p>
        </p:txBody>
      </p:sp>
      <p:sp>
        <p:nvSpPr>
          <p:cNvPr id="7" name="Slide Number Placeholder 6"/>
          <p:cNvSpPr>
            <a:spLocks noGrp="1"/>
          </p:cNvSpPr>
          <p:nvPr>
            <p:ph type="sldNum" sz="quarter" idx="12"/>
          </p:nvPr>
        </p:nvSpPr>
        <p:spPr/>
        <p:txBody>
          <a:bodyPr/>
          <a:lstStyle/>
          <a:p>
            <a:fld id="{92586830-87D9-8B43-8F0E-8FD3FEDA1409}" type="slidenum">
              <a:rPr lang="en-US" smtClean="0"/>
              <a:t>1</a:t>
            </a:fld>
            <a:endParaRPr lang="en-US"/>
          </a:p>
        </p:txBody>
      </p:sp>
    </p:spTree>
    <p:extLst>
      <p:ext uri="{BB962C8B-B14F-4D97-AF65-F5344CB8AC3E}">
        <p14:creationId xmlns:p14="http://schemas.microsoft.com/office/powerpoint/2010/main" val="186198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544857954"/>
              </p:ext>
            </p:extLst>
          </p:nvPr>
        </p:nvGraphicFramePr>
        <p:xfrm>
          <a:off x="2647886" y="5966607"/>
          <a:ext cx="4662816" cy="486686"/>
        </p:xfrm>
        <a:graphic>
          <a:graphicData uri="http://schemas.openxmlformats.org/drawingml/2006/table">
            <a:tbl>
              <a:tblPr bandCol="1">
                <a:tableStyleId>{9D7B26C5-4107-4FEC-AEDC-1716B250A1EF}</a:tableStyleId>
              </a:tblPr>
              <a:tblGrid>
                <a:gridCol w="291426"/>
                <a:gridCol w="291426"/>
                <a:gridCol w="291426"/>
                <a:gridCol w="291426"/>
                <a:gridCol w="291426"/>
                <a:gridCol w="291426"/>
                <a:gridCol w="291426"/>
                <a:gridCol w="291426"/>
                <a:gridCol w="291426"/>
                <a:gridCol w="291426"/>
                <a:gridCol w="291426"/>
                <a:gridCol w="291426"/>
                <a:gridCol w="291426"/>
                <a:gridCol w="291426"/>
                <a:gridCol w="291426"/>
                <a:gridCol w="291426"/>
              </a:tblGrid>
              <a:tr h="486686">
                <a:tc>
                  <a:txBody>
                    <a:bodyPr/>
                    <a:lstStyle/>
                    <a:p>
                      <a:pPr algn="ctr"/>
                      <a:r>
                        <a:rPr lang="en-US" sz="1600" b="1" dirty="0" smtClean="0"/>
                        <a:t>0</a:t>
                      </a:r>
                      <a:endParaRPr lang="en-US" sz="1600" b="1" dirty="0"/>
                    </a:p>
                  </a:txBody>
                  <a:tcPr marL="0" marR="0" marT="0" marB="0"/>
                </a:tc>
                <a:tc>
                  <a:txBody>
                    <a:bodyPr/>
                    <a:lstStyle/>
                    <a:p>
                      <a:pPr algn="ctr"/>
                      <a:r>
                        <a:rPr lang="en-US" sz="1600" b="1" dirty="0" smtClean="0"/>
                        <a:t>1</a:t>
                      </a:r>
                      <a:endParaRPr lang="en-US" sz="1600" b="1" dirty="0"/>
                    </a:p>
                  </a:txBody>
                  <a:tcPr marL="0" marR="0" marT="0" marB="0"/>
                </a:tc>
                <a:tc>
                  <a:txBody>
                    <a:bodyPr/>
                    <a:lstStyle/>
                    <a:p>
                      <a:pPr algn="ctr"/>
                      <a:r>
                        <a:rPr lang="en-US" sz="1600" b="1" dirty="0" smtClean="0"/>
                        <a:t>2</a:t>
                      </a:r>
                      <a:endParaRPr lang="en-US" sz="1600" b="1" dirty="0"/>
                    </a:p>
                  </a:txBody>
                  <a:tcPr marL="0" marR="0" marT="0" marB="0"/>
                </a:tc>
                <a:tc>
                  <a:txBody>
                    <a:bodyPr/>
                    <a:lstStyle/>
                    <a:p>
                      <a:pPr algn="ctr"/>
                      <a:r>
                        <a:rPr lang="en-US" sz="1600" b="1" dirty="0" smtClean="0"/>
                        <a:t>3</a:t>
                      </a:r>
                      <a:endParaRPr lang="en-US" sz="1600" b="1" dirty="0"/>
                    </a:p>
                  </a:txBody>
                  <a:tcPr marL="0" marR="0" marT="0" marB="0"/>
                </a:tc>
                <a:tc>
                  <a:txBody>
                    <a:bodyPr/>
                    <a:lstStyle/>
                    <a:p>
                      <a:pPr algn="ctr"/>
                      <a:r>
                        <a:rPr lang="en-US" sz="1600" b="1" dirty="0" smtClean="0"/>
                        <a:t>4</a:t>
                      </a:r>
                      <a:endParaRPr lang="en-US" sz="1600" b="1" dirty="0"/>
                    </a:p>
                  </a:txBody>
                  <a:tcPr marL="0" marR="0" marT="0" marB="0"/>
                </a:tc>
                <a:tc>
                  <a:txBody>
                    <a:bodyPr/>
                    <a:lstStyle/>
                    <a:p>
                      <a:pPr algn="ctr"/>
                      <a:r>
                        <a:rPr lang="en-US" sz="1600" b="1" dirty="0" smtClean="0"/>
                        <a:t>5</a:t>
                      </a:r>
                      <a:endParaRPr lang="en-US" sz="1600" b="1" dirty="0"/>
                    </a:p>
                  </a:txBody>
                  <a:tcPr marL="0" marR="0" marT="0" marB="0"/>
                </a:tc>
                <a:tc>
                  <a:txBody>
                    <a:bodyPr/>
                    <a:lstStyle/>
                    <a:p>
                      <a:pPr algn="ctr"/>
                      <a:r>
                        <a:rPr lang="en-US" sz="1600" b="1" dirty="0" smtClean="0"/>
                        <a:t>6</a:t>
                      </a:r>
                      <a:endParaRPr lang="en-US" sz="1600" b="1" dirty="0"/>
                    </a:p>
                  </a:txBody>
                  <a:tcPr marL="0" marR="0" marT="0" marB="0"/>
                </a:tc>
                <a:tc>
                  <a:txBody>
                    <a:bodyPr/>
                    <a:lstStyle/>
                    <a:p>
                      <a:pPr algn="ctr"/>
                      <a:r>
                        <a:rPr lang="en-US" sz="1600" b="1" dirty="0" smtClean="0"/>
                        <a:t>7</a:t>
                      </a:r>
                      <a:endParaRPr lang="en-US" sz="1600" b="1" dirty="0"/>
                    </a:p>
                  </a:txBody>
                  <a:tcPr marL="0" marR="0" marT="0" marB="0"/>
                </a:tc>
                <a:tc>
                  <a:txBody>
                    <a:bodyPr/>
                    <a:lstStyle/>
                    <a:p>
                      <a:pPr algn="ctr"/>
                      <a:r>
                        <a:rPr lang="en-US" sz="1600" b="1" dirty="0" smtClean="0"/>
                        <a:t>8</a:t>
                      </a:r>
                      <a:endParaRPr lang="en-US" sz="1600" b="1" dirty="0"/>
                    </a:p>
                  </a:txBody>
                  <a:tcPr marL="0" marR="0" marT="0" marB="0"/>
                </a:tc>
                <a:tc>
                  <a:txBody>
                    <a:bodyPr/>
                    <a:lstStyle/>
                    <a:p>
                      <a:pPr algn="ctr"/>
                      <a:r>
                        <a:rPr lang="en-US" sz="1600" b="1" dirty="0" smtClean="0"/>
                        <a:t>9</a:t>
                      </a:r>
                      <a:endParaRPr lang="en-US" sz="1600" b="1" dirty="0"/>
                    </a:p>
                  </a:txBody>
                  <a:tcPr marL="0" marR="0" marT="0" marB="0"/>
                </a:tc>
                <a:tc>
                  <a:txBody>
                    <a:bodyPr/>
                    <a:lstStyle/>
                    <a:p>
                      <a:pPr algn="ctr"/>
                      <a:r>
                        <a:rPr lang="en-US" sz="1600" b="1" dirty="0" smtClean="0"/>
                        <a:t>10</a:t>
                      </a:r>
                      <a:endParaRPr lang="en-US" sz="1600" b="1" dirty="0"/>
                    </a:p>
                  </a:txBody>
                  <a:tcPr marL="0" marR="0" marT="0" marB="0"/>
                </a:tc>
                <a:tc>
                  <a:txBody>
                    <a:bodyPr/>
                    <a:lstStyle/>
                    <a:p>
                      <a:pPr algn="ctr"/>
                      <a:r>
                        <a:rPr lang="en-US" sz="1600" b="1" dirty="0" smtClean="0"/>
                        <a:t>11</a:t>
                      </a:r>
                      <a:endParaRPr lang="en-US" sz="1600" b="1" dirty="0"/>
                    </a:p>
                  </a:txBody>
                  <a:tcPr marL="0" marR="0" marT="0" marB="0"/>
                </a:tc>
                <a:tc>
                  <a:txBody>
                    <a:bodyPr/>
                    <a:lstStyle/>
                    <a:p>
                      <a:pPr algn="ctr"/>
                      <a:r>
                        <a:rPr lang="en-US" sz="1600" b="1" dirty="0" smtClean="0"/>
                        <a:t>12</a:t>
                      </a:r>
                      <a:endParaRPr lang="en-US" sz="1600" b="1" dirty="0"/>
                    </a:p>
                  </a:txBody>
                  <a:tcPr marL="0" marR="0" marT="0" marB="0"/>
                </a:tc>
                <a:tc>
                  <a:txBody>
                    <a:bodyPr/>
                    <a:lstStyle/>
                    <a:p>
                      <a:pPr algn="ctr"/>
                      <a:r>
                        <a:rPr lang="en-US" sz="1600" b="1" dirty="0" smtClean="0"/>
                        <a:t>13</a:t>
                      </a:r>
                      <a:endParaRPr lang="en-US" sz="1600" b="1" dirty="0"/>
                    </a:p>
                  </a:txBody>
                  <a:tcPr marL="0" marR="0" marT="0" marB="0"/>
                </a:tc>
                <a:tc>
                  <a:txBody>
                    <a:bodyPr/>
                    <a:lstStyle/>
                    <a:p>
                      <a:pPr algn="ctr"/>
                      <a:r>
                        <a:rPr lang="en-US" sz="1600" b="1" spc="0" dirty="0" smtClean="0"/>
                        <a:t>14</a:t>
                      </a:r>
                      <a:endParaRPr lang="en-US" sz="1600" b="1" spc="0" dirty="0"/>
                    </a:p>
                  </a:txBody>
                  <a:tcPr marL="0" marR="0" marT="0" marB="0"/>
                </a:tc>
                <a:tc>
                  <a:txBody>
                    <a:bodyPr/>
                    <a:lstStyle/>
                    <a:p>
                      <a:pPr algn="ctr"/>
                      <a:r>
                        <a:rPr lang="en-US" sz="1600" b="1" dirty="0" smtClean="0"/>
                        <a:t>15</a:t>
                      </a:r>
                    </a:p>
                  </a:txBody>
                  <a:tcPr marL="0" marR="0" marT="0" marB="0"/>
                </a:tc>
              </a:tr>
            </a:tbl>
          </a:graphicData>
        </a:graphic>
      </p:graphicFrame>
      <p:grpSp>
        <p:nvGrpSpPr>
          <p:cNvPr id="5" name="Group 4"/>
          <p:cNvGrpSpPr/>
          <p:nvPr/>
        </p:nvGrpSpPr>
        <p:grpSpPr>
          <a:xfrm>
            <a:off x="2645803" y="1381662"/>
            <a:ext cx="4668806" cy="4584945"/>
            <a:chOff x="2132014" y="974768"/>
            <a:chExt cx="4668806" cy="4584945"/>
          </a:xfrm>
        </p:grpSpPr>
        <p:pic>
          <p:nvPicPr>
            <p:cNvPr id="7" name="Picture 6" descr="Screen Shot 2014-05-21 at 10.22.22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134097" y="2110901"/>
              <a:ext cx="3522980" cy="3448812"/>
            </a:xfrm>
            <a:prstGeom prst="rect">
              <a:avLst/>
            </a:prstGeom>
          </p:spPr>
        </p:pic>
        <p:pic>
          <p:nvPicPr>
            <p:cNvPr id="43" name="Picture 42" descr="Screen Shot 2014-05-21 at 10.22.22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277840" y="2105019"/>
              <a:ext cx="3522980" cy="3448812"/>
            </a:xfrm>
            <a:prstGeom prst="rect">
              <a:avLst/>
            </a:prstGeom>
          </p:spPr>
        </p:pic>
        <p:pic>
          <p:nvPicPr>
            <p:cNvPr id="37" name="Picture 36" descr="Screen Shot 2014-05-21 at 10.22.22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273933" y="974768"/>
              <a:ext cx="3522980" cy="3448812"/>
            </a:xfrm>
            <a:prstGeom prst="rect">
              <a:avLst/>
            </a:prstGeom>
          </p:spPr>
        </p:pic>
        <p:pic>
          <p:nvPicPr>
            <p:cNvPr id="38" name="Picture 37" descr="Screen Shot 2014-05-21 at 10.22.22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132014" y="974768"/>
              <a:ext cx="3522980" cy="3448812"/>
            </a:xfrm>
            <a:prstGeom prst="rect">
              <a:avLst/>
            </a:prstGeom>
          </p:spPr>
        </p:pic>
      </p:grpSp>
      <p:graphicFrame>
        <p:nvGraphicFramePr>
          <p:cNvPr id="4" name="Table 3"/>
          <p:cNvGraphicFramePr>
            <a:graphicFrameLocks noGrp="1"/>
          </p:cNvGraphicFramePr>
          <p:nvPr>
            <p:extLst>
              <p:ext uri="{D42A27DB-BD31-4B8C-83A1-F6EECF244321}">
                <p14:modId xmlns:p14="http://schemas.microsoft.com/office/powerpoint/2010/main" val="3847033684"/>
              </p:ext>
            </p:extLst>
          </p:nvPr>
        </p:nvGraphicFramePr>
        <p:xfrm>
          <a:off x="2037788" y="1400756"/>
          <a:ext cx="608015" cy="4559968"/>
        </p:xfrm>
        <a:graphic>
          <a:graphicData uri="http://schemas.openxmlformats.org/drawingml/2006/table">
            <a:tbl>
              <a:tblPr firstRow="1" bandRow="1">
                <a:tableStyleId>{9D7B26C5-4107-4FEC-AEDC-1716B250A1EF}</a:tableStyleId>
              </a:tblPr>
              <a:tblGrid>
                <a:gridCol w="608015"/>
              </a:tblGrid>
              <a:tr h="284998">
                <a:tc>
                  <a:txBody>
                    <a:bodyPr/>
                    <a:lstStyle/>
                    <a:p>
                      <a:pPr algn="r"/>
                      <a:r>
                        <a:rPr lang="en-US" sz="1600" dirty="0" smtClean="0"/>
                        <a:t>15</a:t>
                      </a:r>
                      <a:endParaRPr lang="en-US" sz="1600" b="1" dirty="0"/>
                    </a:p>
                  </a:txBody>
                  <a:tcPr marT="0" marB="0"/>
                </a:tc>
              </a:tr>
              <a:tr h="284998">
                <a:tc>
                  <a:txBody>
                    <a:bodyPr/>
                    <a:lstStyle/>
                    <a:p>
                      <a:pPr algn="r"/>
                      <a:r>
                        <a:rPr lang="en-US" sz="1600" b="1" dirty="0" smtClean="0"/>
                        <a:t>14</a:t>
                      </a:r>
                      <a:endParaRPr lang="en-US" sz="1600" b="1" dirty="0"/>
                    </a:p>
                  </a:txBody>
                  <a:tcPr marT="0" marB="0"/>
                </a:tc>
              </a:tr>
              <a:tr h="284998">
                <a:tc>
                  <a:txBody>
                    <a:bodyPr/>
                    <a:lstStyle/>
                    <a:p>
                      <a:pPr algn="r"/>
                      <a:r>
                        <a:rPr lang="en-US" sz="1600" b="1" dirty="0" smtClean="0"/>
                        <a:t>13</a:t>
                      </a:r>
                    </a:p>
                  </a:txBody>
                  <a:tcPr marT="0" marB="0"/>
                </a:tc>
              </a:tr>
              <a:tr h="284998">
                <a:tc>
                  <a:txBody>
                    <a:bodyPr/>
                    <a:lstStyle/>
                    <a:p>
                      <a:pPr algn="r"/>
                      <a:r>
                        <a:rPr lang="en-US" sz="1600" b="1" dirty="0" smtClean="0"/>
                        <a:t>12</a:t>
                      </a:r>
                      <a:endParaRPr lang="en-US" sz="1600" b="1" dirty="0"/>
                    </a:p>
                  </a:txBody>
                  <a:tcPr marT="0" marB="0"/>
                </a:tc>
              </a:tr>
              <a:tr h="284998">
                <a:tc>
                  <a:txBody>
                    <a:bodyPr/>
                    <a:lstStyle/>
                    <a:p>
                      <a:pPr algn="r"/>
                      <a:r>
                        <a:rPr lang="en-US" sz="1600" b="1" dirty="0" smtClean="0"/>
                        <a:t>11</a:t>
                      </a:r>
                      <a:endParaRPr lang="en-US" sz="1600" b="1" dirty="0"/>
                    </a:p>
                  </a:txBody>
                  <a:tcPr marT="0" marB="0"/>
                </a:tc>
              </a:tr>
              <a:tr h="284998">
                <a:tc>
                  <a:txBody>
                    <a:bodyPr/>
                    <a:lstStyle/>
                    <a:p>
                      <a:pPr algn="r"/>
                      <a:r>
                        <a:rPr lang="en-US" sz="1600" b="1" dirty="0" smtClean="0"/>
                        <a:t>10</a:t>
                      </a:r>
                      <a:endParaRPr lang="en-US" sz="1600" b="1" dirty="0"/>
                    </a:p>
                  </a:txBody>
                  <a:tcPr marT="0" marB="0"/>
                </a:tc>
              </a:tr>
              <a:tr h="284998">
                <a:tc>
                  <a:txBody>
                    <a:bodyPr/>
                    <a:lstStyle/>
                    <a:p>
                      <a:pPr algn="r"/>
                      <a:r>
                        <a:rPr lang="en-US" sz="1600" b="1" dirty="0" smtClean="0"/>
                        <a:t>9</a:t>
                      </a:r>
                      <a:endParaRPr lang="en-US" sz="1600" b="1" dirty="0"/>
                    </a:p>
                  </a:txBody>
                  <a:tcPr marT="0" marB="0"/>
                </a:tc>
              </a:tr>
              <a:tr h="284998">
                <a:tc>
                  <a:txBody>
                    <a:bodyPr/>
                    <a:lstStyle/>
                    <a:p>
                      <a:pPr algn="r"/>
                      <a:r>
                        <a:rPr lang="en-US" sz="1600" b="1" dirty="0" smtClean="0"/>
                        <a:t>8</a:t>
                      </a:r>
                      <a:endParaRPr lang="en-US" sz="1600" b="1" dirty="0"/>
                    </a:p>
                  </a:txBody>
                  <a:tcPr marT="0" marB="0"/>
                </a:tc>
              </a:tr>
              <a:tr h="284998">
                <a:tc>
                  <a:txBody>
                    <a:bodyPr/>
                    <a:lstStyle/>
                    <a:p>
                      <a:pPr algn="r"/>
                      <a:r>
                        <a:rPr lang="en-US" sz="1600" b="1" dirty="0" smtClean="0"/>
                        <a:t>7</a:t>
                      </a:r>
                      <a:endParaRPr lang="en-US" sz="1600" b="1" dirty="0"/>
                    </a:p>
                  </a:txBody>
                  <a:tcPr marT="0" marB="0"/>
                </a:tc>
              </a:tr>
              <a:tr h="284998">
                <a:tc>
                  <a:txBody>
                    <a:bodyPr/>
                    <a:lstStyle/>
                    <a:p>
                      <a:pPr algn="r"/>
                      <a:r>
                        <a:rPr lang="en-US" sz="1600" b="1" dirty="0" smtClean="0"/>
                        <a:t>6</a:t>
                      </a:r>
                      <a:endParaRPr lang="en-US" sz="1600" b="1" dirty="0"/>
                    </a:p>
                  </a:txBody>
                  <a:tcPr marT="0" marB="0"/>
                </a:tc>
              </a:tr>
              <a:tr h="284998">
                <a:tc>
                  <a:txBody>
                    <a:bodyPr/>
                    <a:lstStyle/>
                    <a:p>
                      <a:pPr algn="r"/>
                      <a:r>
                        <a:rPr lang="en-US" sz="1600" b="1" dirty="0" smtClean="0"/>
                        <a:t>5</a:t>
                      </a:r>
                      <a:endParaRPr lang="en-US" sz="1600" b="1" dirty="0"/>
                    </a:p>
                  </a:txBody>
                  <a:tcPr marT="0" marB="0"/>
                </a:tc>
              </a:tr>
              <a:tr h="284998">
                <a:tc>
                  <a:txBody>
                    <a:bodyPr/>
                    <a:lstStyle/>
                    <a:p>
                      <a:pPr algn="r"/>
                      <a:r>
                        <a:rPr lang="en-US" sz="1600" b="1" dirty="0" smtClean="0"/>
                        <a:t>4</a:t>
                      </a:r>
                      <a:endParaRPr lang="en-US" sz="1600" b="1" dirty="0"/>
                    </a:p>
                  </a:txBody>
                  <a:tcPr marT="0" marB="0"/>
                </a:tc>
              </a:tr>
              <a:tr h="284998">
                <a:tc>
                  <a:txBody>
                    <a:bodyPr/>
                    <a:lstStyle/>
                    <a:p>
                      <a:pPr algn="r"/>
                      <a:r>
                        <a:rPr lang="en-US" sz="1600" b="1" dirty="0" smtClean="0"/>
                        <a:t>3</a:t>
                      </a:r>
                      <a:endParaRPr lang="en-US" sz="1600" b="1" dirty="0"/>
                    </a:p>
                  </a:txBody>
                  <a:tcPr marT="0" marB="0"/>
                </a:tc>
              </a:tr>
              <a:tr h="284998">
                <a:tc>
                  <a:txBody>
                    <a:bodyPr/>
                    <a:lstStyle/>
                    <a:p>
                      <a:pPr algn="r"/>
                      <a:r>
                        <a:rPr lang="en-US" sz="1600" b="1" dirty="0" smtClean="0"/>
                        <a:t>2</a:t>
                      </a:r>
                      <a:endParaRPr lang="en-US" sz="1600" b="1" dirty="0"/>
                    </a:p>
                  </a:txBody>
                  <a:tcPr marT="0" marB="0"/>
                </a:tc>
              </a:tr>
              <a:tr h="284998">
                <a:tc>
                  <a:txBody>
                    <a:bodyPr/>
                    <a:lstStyle/>
                    <a:p>
                      <a:pPr algn="r"/>
                      <a:r>
                        <a:rPr lang="en-US" sz="1600" b="1" dirty="0" smtClean="0"/>
                        <a:t>1</a:t>
                      </a:r>
                      <a:endParaRPr lang="en-US" sz="1600" b="1" dirty="0"/>
                    </a:p>
                  </a:txBody>
                  <a:tcPr marT="0" marB="0"/>
                </a:tc>
              </a:tr>
              <a:tr h="284998">
                <a:tc>
                  <a:txBody>
                    <a:bodyPr/>
                    <a:lstStyle/>
                    <a:p>
                      <a:pPr algn="r"/>
                      <a:r>
                        <a:rPr lang="en-US" sz="1600" b="1" dirty="0" smtClean="0"/>
                        <a:t>0</a:t>
                      </a:r>
                      <a:endParaRPr lang="en-US" sz="1600" b="1" dirty="0"/>
                    </a:p>
                  </a:txBody>
                  <a:tcPr marT="0" marB="0"/>
                </a:tc>
              </a:tr>
            </a:tbl>
          </a:graphicData>
        </a:graphic>
      </p:graphicFrame>
      <p:sp>
        <p:nvSpPr>
          <p:cNvPr id="2" name="Slide Number Placeholder 1"/>
          <p:cNvSpPr>
            <a:spLocks noGrp="1"/>
          </p:cNvSpPr>
          <p:nvPr>
            <p:ph type="sldNum" sz="quarter" idx="12"/>
          </p:nvPr>
        </p:nvSpPr>
        <p:spPr/>
        <p:txBody>
          <a:bodyPr/>
          <a:lstStyle/>
          <a:p>
            <a:fld id="{92586830-87D9-8B43-8F0E-8FD3FEDA1409}" type="slidenum">
              <a:rPr lang="en-US" smtClean="0"/>
              <a:t>2</a:t>
            </a:fld>
            <a:endParaRPr lang="en-US"/>
          </a:p>
        </p:txBody>
      </p:sp>
      <p:sp>
        <p:nvSpPr>
          <p:cNvPr id="6" name="TextBox 5"/>
          <p:cNvSpPr txBox="1"/>
          <p:nvPr/>
        </p:nvSpPr>
        <p:spPr>
          <a:xfrm>
            <a:off x="707672" y="581018"/>
            <a:ext cx="4040589" cy="461665"/>
          </a:xfrm>
          <a:prstGeom prst="rect">
            <a:avLst/>
          </a:prstGeom>
          <a:noFill/>
        </p:spPr>
        <p:txBody>
          <a:bodyPr wrap="none" rtlCol="0">
            <a:spAutoFit/>
          </a:bodyPr>
          <a:lstStyle/>
          <a:p>
            <a:r>
              <a:rPr lang="en-US" sz="2400" b="1" dirty="0" smtClean="0"/>
              <a:t>Secret Fortress Base Template</a:t>
            </a:r>
            <a:endParaRPr lang="en-US" sz="2400" b="1" dirty="0"/>
          </a:p>
        </p:txBody>
      </p:sp>
      <p:sp>
        <p:nvSpPr>
          <p:cNvPr id="8" name="TextBox 7"/>
          <p:cNvSpPr txBox="1"/>
          <p:nvPr/>
        </p:nvSpPr>
        <p:spPr>
          <a:xfrm>
            <a:off x="7314609" y="5870678"/>
            <a:ext cx="287258" cy="369332"/>
          </a:xfrm>
          <a:prstGeom prst="rect">
            <a:avLst/>
          </a:prstGeom>
          <a:noFill/>
        </p:spPr>
        <p:txBody>
          <a:bodyPr wrap="none" rtlCol="0">
            <a:spAutoFit/>
          </a:bodyPr>
          <a:lstStyle/>
          <a:p>
            <a:r>
              <a:rPr lang="en-US" dirty="0" smtClean="0"/>
              <a:t>x</a:t>
            </a:r>
            <a:endParaRPr lang="en-US" dirty="0"/>
          </a:p>
        </p:txBody>
      </p:sp>
      <p:sp>
        <p:nvSpPr>
          <p:cNvPr id="10" name="TextBox 9"/>
          <p:cNvSpPr txBox="1"/>
          <p:nvPr/>
        </p:nvSpPr>
        <p:spPr>
          <a:xfrm>
            <a:off x="2356654" y="1031424"/>
            <a:ext cx="289149" cy="369332"/>
          </a:xfrm>
          <a:prstGeom prst="rect">
            <a:avLst/>
          </a:prstGeom>
          <a:noFill/>
        </p:spPr>
        <p:txBody>
          <a:bodyPr wrap="none" rtlCol="0">
            <a:spAutoFit/>
          </a:bodyPr>
          <a:lstStyle/>
          <a:p>
            <a:r>
              <a:rPr lang="en-US" dirty="0"/>
              <a:t>y</a:t>
            </a:r>
            <a:endParaRPr lang="en-US" dirty="0" smtClean="0"/>
          </a:p>
        </p:txBody>
      </p:sp>
      <p:cxnSp>
        <p:nvCxnSpPr>
          <p:cNvPr id="12" name="Straight Arrow Connector 11"/>
          <p:cNvCxnSpPr/>
          <p:nvPr/>
        </p:nvCxnSpPr>
        <p:spPr>
          <a:xfrm flipV="1">
            <a:off x="2645803" y="1031424"/>
            <a:ext cx="0" cy="49293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645803" y="5960724"/>
            <a:ext cx="5090123"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618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8" name="Slide Number Placeholder 7"/>
          <p:cNvSpPr>
            <a:spLocks noGrp="1"/>
          </p:cNvSpPr>
          <p:nvPr>
            <p:ph type="sldNum" sz="quarter" idx="12"/>
          </p:nvPr>
        </p:nvSpPr>
        <p:spPr/>
        <p:txBody>
          <a:bodyPr/>
          <a:lstStyle/>
          <a:p>
            <a:fld id="{92586830-87D9-8B43-8F0E-8FD3FEDA1409}" type="slidenum">
              <a:rPr lang="en-US" smtClean="0"/>
              <a:t>3</a:t>
            </a:fld>
            <a:endParaRPr lang="en-US"/>
          </a:p>
        </p:txBody>
      </p:sp>
      <p:graphicFrame>
        <p:nvGraphicFramePr>
          <p:cNvPr id="6" name="Content Placeholder 6"/>
          <p:cNvGraphicFramePr>
            <a:graphicFrameLocks/>
          </p:cNvGraphicFramePr>
          <p:nvPr>
            <p:extLst>
              <p:ext uri="{D42A27DB-BD31-4B8C-83A1-F6EECF244321}">
                <p14:modId xmlns:p14="http://schemas.microsoft.com/office/powerpoint/2010/main" val="1732572239"/>
              </p:ext>
            </p:extLst>
          </p:nvPr>
        </p:nvGraphicFramePr>
        <p:xfrm>
          <a:off x="2520089" y="2926738"/>
          <a:ext cx="5899432" cy="3592930"/>
        </p:xfrm>
        <a:graphic>
          <a:graphicData uri="http://schemas.openxmlformats.org/drawingml/2006/table">
            <a:tbl>
              <a:tblPr firstRow="1" bandRow="1">
                <a:tableStyleId>{9D7B26C5-4107-4FEC-AEDC-1716B250A1EF}</a:tableStyleId>
              </a:tblPr>
              <a:tblGrid>
                <a:gridCol w="804613"/>
                <a:gridCol w="1110215"/>
                <a:gridCol w="1044989"/>
                <a:gridCol w="1090992"/>
                <a:gridCol w="909158"/>
                <a:gridCol w="939465"/>
              </a:tblGrid>
              <a:tr h="326630">
                <a:tc>
                  <a:txBody>
                    <a:bodyPr/>
                    <a:lstStyle/>
                    <a:p>
                      <a:r>
                        <a:rPr lang="en-US" sz="1400" dirty="0" smtClean="0"/>
                        <a:t>Block</a:t>
                      </a:r>
                      <a:endParaRPr lang="en-US" sz="1400" dirty="0"/>
                    </a:p>
                  </a:txBody>
                  <a:tcPr>
                    <a:lnR w="12700" cap="flat" cmpd="sng" algn="ctr">
                      <a:noFill/>
                      <a:prstDash val="sysDash"/>
                      <a:round/>
                      <a:headEnd type="none" w="med" len="med"/>
                      <a:tailEnd type="none" w="med" len="med"/>
                    </a:lnR>
                  </a:tcPr>
                </a:tc>
                <a:tc>
                  <a:txBody>
                    <a:bodyPr/>
                    <a:lstStyle/>
                    <a:p>
                      <a:r>
                        <a:rPr lang="en-US" sz="1400" dirty="0" smtClean="0"/>
                        <a:t>Color</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Brick Type</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Orientation</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X</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Y</a:t>
                      </a:r>
                      <a:endParaRPr lang="en-US" sz="1400" dirty="0"/>
                    </a:p>
                  </a:txBody>
                  <a:tcPr>
                    <a:lnL w="12700" cap="flat" cmpd="sng" algn="ctr">
                      <a:noFill/>
                      <a:prstDash val="sysDash"/>
                      <a:round/>
                      <a:headEnd type="none" w="med" len="med"/>
                      <a:tailEnd type="none" w="med" len="med"/>
                    </a:lnL>
                  </a:tcPr>
                </a:tc>
              </a:tr>
              <a:tr h="326630">
                <a:tc>
                  <a:txBody>
                    <a:bodyPr/>
                    <a:lstStyle/>
                    <a:p>
                      <a:r>
                        <a:rPr lang="en-US" sz="1400" dirty="0" smtClean="0"/>
                        <a:t>Sample</a:t>
                      </a:r>
                      <a:endParaRPr lang="en-US" sz="1400" dirty="0"/>
                    </a:p>
                  </a:txBody>
                  <a:tcPr>
                    <a:lnR w="12700" cap="flat" cmpd="sng" algn="ctr">
                      <a:noFill/>
                      <a:prstDash val="sysDash"/>
                      <a:round/>
                      <a:headEnd type="none" w="med" len="med"/>
                      <a:tailEnd type="none" w="med" len="med"/>
                    </a:lnR>
                  </a:tcPr>
                </a:tc>
                <a:tc>
                  <a:txBody>
                    <a:bodyPr/>
                    <a:lstStyle/>
                    <a:p>
                      <a:r>
                        <a:rPr lang="en-US" sz="1400" dirty="0" smtClean="0"/>
                        <a:t>Red</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2x4</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Horizontal</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6</a:t>
                      </a:r>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r>
                        <a:rPr lang="en-US" sz="1400" dirty="0" smtClean="0"/>
                        <a:t>4</a:t>
                      </a:r>
                      <a:endParaRPr lang="en-US" sz="1400" dirty="0"/>
                    </a:p>
                  </a:txBody>
                  <a:tcPr>
                    <a:lnL w="12700" cap="flat" cmpd="sng" algn="ctr">
                      <a:noFill/>
                      <a:prstDash val="sysDash"/>
                      <a:round/>
                      <a:headEnd type="none" w="med" len="med"/>
                      <a:tailEnd type="none" w="med" len="med"/>
                    </a:lnL>
                  </a:tcPr>
                </a:tc>
              </a:tr>
              <a:tr h="326630">
                <a:tc>
                  <a:txBody>
                    <a:bodyPr/>
                    <a:lstStyle/>
                    <a:p>
                      <a:pPr algn="ctr"/>
                      <a:r>
                        <a:rPr lang="en-US" sz="1400" dirty="0" smtClean="0"/>
                        <a:t>0</a:t>
                      </a:r>
                      <a:endParaRPr lang="en-US" sz="1400" dirty="0"/>
                    </a:p>
                  </a:txBody>
                  <a:tcPr>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1</a:t>
                      </a:r>
                      <a:endParaRPr lang="en-US" sz="1400" dirty="0"/>
                    </a:p>
                  </a:txBody>
                  <a:tcPr>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2</a:t>
                      </a:r>
                      <a:endParaRPr lang="en-US" sz="1400" dirty="0"/>
                    </a:p>
                  </a:txBody>
                  <a:tcPr>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3</a:t>
                      </a:r>
                      <a:endParaRPr lang="en-US" sz="1400" dirty="0"/>
                    </a:p>
                  </a:txBody>
                  <a:tcPr>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4</a:t>
                      </a:r>
                      <a:endParaRPr lang="en-US" sz="1400" dirty="0"/>
                    </a:p>
                  </a:txBody>
                  <a:tcPr>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5</a:t>
                      </a:r>
                      <a:endParaRPr lang="en-US" sz="1400" dirty="0"/>
                    </a:p>
                  </a:txBody>
                  <a:tcPr>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6</a:t>
                      </a:r>
                      <a:endParaRPr lang="en-US" sz="1400" dirty="0"/>
                    </a:p>
                  </a:txBody>
                  <a:tcPr>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7</a:t>
                      </a:r>
                      <a:endParaRPr lang="en-US" sz="1400" dirty="0"/>
                    </a:p>
                  </a:txBody>
                  <a:tcPr>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tcPr>
                </a:tc>
              </a:tr>
              <a:tr h="326630">
                <a:tc>
                  <a:txBody>
                    <a:bodyPr/>
                    <a:lstStyle/>
                    <a:p>
                      <a:pPr algn="ctr"/>
                      <a:r>
                        <a:rPr lang="en-US" sz="1400" dirty="0" smtClean="0"/>
                        <a:t>8</a:t>
                      </a:r>
                      <a:endParaRPr lang="en-US" sz="1400" dirty="0"/>
                    </a:p>
                  </a:txBody>
                  <a:tcPr>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lnR w="12700" cap="flat" cmpd="sng" algn="ctr">
                      <a:noFill/>
                      <a:prstDash val="sysDash"/>
                      <a:round/>
                      <a:headEnd type="none" w="med" len="med"/>
                      <a:tailEnd type="none" w="med" len="med"/>
                    </a:lnR>
                  </a:tcPr>
                </a:tc>
                <a:tc>
                  <a:txBody>
                    <a:bodyPr/>
                    <a:lstStyle/>
                    <a:p>
                      <a:endParaRPr lang="en-US" sz="1400" dirty="0"/>
                    </a:p>
                  </a:txBody>
                  <a:tcPr>
                    <a:lnL w="12700" cap="flat" cmpd="sng" algn="ctr">
                      <a:noFill/>
                      <a:prstDash val="sysDash"/>
                      <a:round/>
                      <a:headEnd type="none" w="med" len="med"/>
                      <a:tailEnd type="none" w="med" len="med"/>
                    </a:lnL>
                  </a:tcPr>
                </a:tc>
              </a:tr>
            </a:tbl>
          </a:graphicData>
        </a:graphic>
      </p:graphicFrame>
      <p:sp>
        <p:nvSpPr>
          <p:cNvPr id="30" name="TextBox 29"/>
          <p:cNvSpPr txBox="1"/>
          <p:nvPr/>
        </p:nvSpPr>
        <p:spPr>
          <a:xfrm>
            <a:off x="2520089" y="2365580"/>
            <a:ext cx="3698448" cy="369332"/>
          </a:xfrm>
          <a:prstGeom prst="rect">
            <a:avLst/>
          </a:prstGeom>
          <a:noFill/>
        </p:spPr>
        <p:txBody>
          <a:bodyPr wrap="none" rtlCol="0">
            <a:spAutoFit/>
          </a:bodyPr>
          <a:lstStyle/>
          <a:p>
            <a:r>
              <a:rPr lang="en-US" dirty="0" smtClean="0"/>
              <a:t>Chart A. Original Building Instructions</a:t>
            </a:r>
          </a:p>
        </p:txBody>
      </p:sp>
      <p:graphicFrame>
        <p:nvGraphicFramePr>
          <p:cNvPr id="31" name="Table 30"/>
          <p:cNvGraphicFramePr>
            <a:graphicFrameLocks noGrp="1"/>
          </p:cNvGraphicFramePr>
          <p:nvPr>
            <p:extLst>
              <p:ext uri="{D42A27DB-BD31-4B8C-83A1-F6EECF244321}">
                <p14:modId xmlns:p14="http://schemas.microsoft.com/office/powerpoint/2010/main" val="457864003"/>
              </p:ext>
            </p:extLst>
          </p:nvPr>
        </p:nvGraphicFramePr>
        <p:xfrm>
          <a:off x="411590" y="464010"/>
          <a:ext cx="1694456" cy="173508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Color</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Red</a:t>
                      </a:r>
                      <a:endParaRPr lang="en-US" sz="1000" dirty="0"/>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sp>
        <p:nvSpPr>
          <p:cNvPr id="32" name="TextBox 31"/>
          <p:cNvSpPr txBox="1"/>
          <p:nvPr/>
        </p:nvSpPr>
        <p:spPr>
          <a:xfrm>
            <a:off x="411590" y="94678"/>
            <a:ext cx="1373994" cy="369332"/>
          </a:xfrm>
          <a:prstGeom prst="rect">
            <a:avLst/>
          </a:prstGeom>
          <a:noFill/>
        </p:spPr>
        <p:txBody>
          <a:bodyPr wrap="none" rtlCol="0">
            <a:spAutoFit/>
          </a:bodyPr>
          <a:lstStyle/>
          <a:p>
            <a:r>
              <a:rPr lang="en-US" b="1" dirty="0" smtClean="0"/>
              <a:t>Your Legend</a:t>
            </a:r>
            <a:endParaRPr lang="en-US" b="1" dirty="0"/>
          </a:p>
        </p:txBody>
      </p:sp>
      <p:graphicFrame>
        <p:nvGraphicFramePr>
          <p:cNvPr id="33" name="Table 32"/>
          <p:cNvGraphicFramePr>
            <a:graphicFrameLocks noGrp="1"/>
          </p:cNvGraphicFramePr>
          <p:nvPr>
            <p:extLst>
              <p:ext uri="{D42A27DB-BD31-4B8C-83A1-F6EECF244321}">
                <p14:modId xmlns:p14="http://schemas.microsoft.com/office/powerpoint/2010/main" val="862560270"/>
              </p:ext>
            </p:extLst>
          </p:nvPr>
        </p:nvGraphicFramePr>
        <p:xfrm>
          <a:off x="411590" y="2243072"/>
          <a:ext cx="1694456" cy="173508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Brick</a:t>
                      </a:r>
                      <a:r>
                        <a:rPr lang="en-US" sz="1000" baseline="0" dirty="0" smtClean="0"/>
                        <a:t> Type</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2 x 4</a:t>
                      </a:r>
                      <a:endParaRPr lang="en-US" sz="1000" dirty="0"/>
                    </a:p>
                  </a:txBody>
                  <a:tcPr marL="0" marR="0" marT="0" marB="0"/>
                </a:tc>
                <a:tc>
                  <a:txBody>
                    <a:bodyPr/>
                    <a:lstStyle/>
                    <a:p>
                      <a:pPr algn="ctr"/>
                      <a:r>
                        <a:rPr lang="en-US" sz="1000" dirty="0" smtClean="0"/>
                        <a:t>010100</a:t>
                      </a: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790026211"/>
              </p:ext>
            </p:extLst>
          </p:nvPr>
        </p:nvGraphicFramePr>
        <p:xfrm>
          <a:off x="411590" y="4022134"/>
          <a:ext cx="1694456" cy="107752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Orientation</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Horizontal</a:t>
                      </a:r>
                      <a:endParaRPr lang="en-US" sz="1000" dirty="0"/>
                    </a:p>
                  </a:txBody>
                  <a:tcPr marL="0" marR="0" marT="0" marB="0"/>
                </a:tc>
                <a:tc>
                  <a:txBody>
                    <a:bodyPr/>
                    <a:lstStyle/>
                    <a:p>
                      <a:pPr algn="ctr"/>
                      <a:r>
                        <a:rPr lang="en-US" sz="1000" dirty="0" smtClean="0"/>
                        <a:t>00</a:t>
                      </a:r>
                      <a:endParaRPr lang="en-US" sz="1000" dirty="0"/>
                    </a:p>
                  </a:txBody>
                  <a:tcPr marL="0" marR="0" marT="0" marB="0"/>
                </a:tc>
              </a:tr>
              <a:tr h="219185">
                <a:tc>
                  <a:txBody>
                    <a:bodyPr/>
                    <a:lstStyle/>
                    <a:p>
                      <a:pPr algn="ctr"/>
                      <a:r>
                        <a:rPr lang="en-US" sz="1000" dirty="0" smtClean="0"/>
                        <a:t>Vertical</a:t>
                      </a:r>
                      <a:endParaRPr lang="en-US" sz="1000" dirty="0"/>
                    </a:p>
                  </a:txBody>
                  <a:tcPr marL="0" marR="0" marT="0" marB="0"/>
                </a:tc>
                <a:tc>
                  <a:txBody>
                    <a:bodyPr/>
                    <a:lstStyle/>
                    <a:p>
                      <a:pPr algn="ctr"/>
                      <a:r>
                        <a:rPr lang="en-US" sz="1000" dirty="0" smtClean="0"/>
                        <a:t>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3679926644"/>
              </p:ext>
            </p:extLst>
          </p:nvPr>
        </p:nvGraphicFramePr>
        <p:xfrm>
          <a:off x="411590" y="5143642"/>
          <a:ext cx="1694456" cy="151589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Numbers</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1</a:t>
                      </a:r>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r>
                        <a:rPr lang="en-US" sz="1000" dirty="0" smtClean="0"/>
                        <a:t>2</a:t>
                      </a:r>
                      <a:endParaRPr lang="en-US" sz="1000" dirty="0"/>
                    </a:p>
                  </a:txBody>
                  <a:tcPr marL="0" marR="0" marT="0" marB="0"/>
                </a:tc>
                <a:tc>
                  <a:txBody>
                    <a:bodyPr/>
                    <a:lstStyle/>
                    <a:p>
                      <a:pPr algn="ctr"/>
                      <a:r>
                        <a:rPr lang="en-US" sz="1000" dirty="0" smtClean="0"/>
                        <a:t>010</a:t>
                      </a:r>
                    </a:p>
                  </a:txBody>
                  <a:tcPr marL="0" marR="0" marT="0" marB="0"/>
                </a:tc>
              </a:tr>
              <a:tr h="219185">
                <a:tc>
                  <a:txBody>
                    <a:bodyPr/>
                    <a:lstStyle/>
                    <a:p>
                      <a:pPr algn="ctr"/>
                      <a:r>
                        <a:rPr lang="en-US" sz="1000" dirty="0" smtClean="0"/>
                        <a:t>3</a:t>
                      </a:r>
                      <a:endParaRPr lang="en-US" sz="1000" dirty="0"/>
                    </a:p>
                  </a:txBody>
                  <a:tcPr marL="0" marR="0" marT="0" marB="0"/>
                </a:tc>
                <a:tc>
                  <a:txBody>
                    <a:bodyPr/>
                    <a:lstStyle/>
                    <a:p>
                      <a:pPr algn="ctr"/>
                      <a:r>
                        <a:rPr lang="en-US" sz="1000" dirty="0" smtClean="0"/>
                        <a:t>011</a:t>
                      </a:r>
                      <a:endParaRPr lang="en-US" sz="1000" dirty="0"/>
                    </a:p>
                  </a:txBody>
                  <a:tcPr marL="0" marR="0" marT="0" marB="0"/>
                </a:tc>
              </a:tr>
              <a:tr h="219185">
                <a:tc>
                  <a:txBody>
                    <a:bodyPr/>
                    <a:lstStyle/>
                    <a:p>
                      <a:pPr algn="ctr"/>
                      <a:r>
                        <a:rPr lang="en-US" sz="1000" dirty="0" smtClean="0"/>
                        <a:t>4</a:t>
                      </a:r>
                      <a:endParaRPr lang="en-US" sz="1000" dirty="0"/>
                    </a:p>
                  </a:txBody>
                  <a:tcPr marL="0" marR="0" marT="0" marB="0"/>
                </a:tc>
                <a:tc>
                  <a:txBody>
                    <a:bodyPr/>
                    <a:lstStyle/>
                    <a:p>
                      <a:pPr algn="ctr"/>
                      <a:r>
                        <a:rPr lang="en-US" sz="1000" dirty="0" smtClean="0"/>
                        <a:t>100</a:t>
                      </a:r>
                      <a:endParaRPr lang="en-US" sz="1000" dirty="0"/>
                    </a:p>
                  </a:txBody>
                  <a:tcPr marL="0" marR="0" marT="0" marB="0"/>
                </a:tc>
              </a:tr>
              <a:tr h="219185">
                <a:tc>
                  <a:txBody>
                    <a:bodyPr/>
                    <a:lstStyle/>
                    <a:p>
                      <a:pPr algn="ctr"/>
                      <a:r>
                        <a:rPr lang="en-US" sz="1000" dirty="0" smtClean="0"/>
                        <a:t>5</a:t>
                      </a:r>
                      <a:endParaRPr lang="en-US" sz="1000" dirty="0"/>
                    </a:p>
                  </a:txBody>
                  <a:tcPr marL="0" marR="0" marT="0" marB="0"/>
                </a:tc>
                <a:tc>
                  <a:txBody>
                    <a:bodyPr/>
                    <a:lstStyle/>
                    <a:p>
                      <a:pPr algn="ctr"/>
                      <a:r>
                        <a:rPr lang="en-US" sz="1000" dirty="0" smtClean="0"/>
                        <a:t>101</a:t>
                      </a:r>
                      <a:endParaRPr lang="en-US" sz="1000" dirty="0"/>
                    </a:p>
                  </a:txBody>
                  <a:tcPr marL="0" marR="0" marT="0" marB="0"/>
                </a:tc>
              </a:tr>
              <a:tr h="219185">
                <a:tc>
                  <a:txBody>
                    <a:bodyPr/>
                    <a:lstStyle/>
                    <a:p>
                      <a:pPr algn="ctr"/>
                      <a:r>
                        <a:rPr lang="en-US" sz="1000" dirty="0" smtClean="0"/>
                        <a:t>6</a:t>
                      </a:r>
                      <a:endParaRPr lang="en-US" sz="1000" dirty="0"/>
                    </a:p>
                  </a:txBody>
                  <a:tcPr marL="0" marR="0" marT="0" marB="0"/>
                </a:tc>
                <a:tc>
                  <a:txBody>
                    <a:bodyPr/>
                    <a:lstStyle/>
                    <a:p>
                      <a:pPr algn="ctr"/>
                      <a:r>
                        <a:rPr lang="en-US" sz="1000" dirty="0" smtClean="0"/>
                        <a:t>110</a:t>
                      </a:r>
                      <a:endParaRPr lang="en-US" sz="1000" dirty="0"/>
                    </a:p>
                  </a:txBody>
                  <a:tcPr marL="0" marR="0" marT="0" marB="0"/>
                </a:tc>
              </a:tr>
            </a:tbl>
          </a:graphicData>
        </a:graphic>
      </p:graphicFrame>
      <p:sp>
        <p:nvSpPr>
          <p:cNvPr id="36" name="TextBox 35"/>
          <p:cNvSpPr txBox="1"/>
          <p:nvPr/>
        </p:nvSpPr>
        <p:spPr>
          <a:xfrm>
            <a:off x="2520089" y="642634"/>
            <a:ext cx="6320408" cy="1600438"/>
          </a:xfrm>
          <a:prstGeom prst="rect">
            <a:avLst/>
          </a:prstGeom>
          <a:noFill/>
        </p:spPr>
        <p:txBody>
          <a:bodyPr wrap="square" rtlCol="0">
            <a:spAutoFit/>
          </a:bodyPr>
          <a:lstStyle/>
          <a:p>
            <a:r>
              <a:rPr lang="en-US" sz="1400" dirty="0" smtClean="0">
                <a:latin typeface="Cambria"/>
                <a:cs typeface="Cambria"/>
              </a:rPr>
              <a:t>Fill in the chart below with </a:t>
            </a:r>
            <a:r>
              <a:rPr lang="en-US" sz="1400" i="1" dirty="0" smtClean="0">
                <a:latin typeface="Cambria"/>
                <a:cs typeface="Cambria"/>
              </a:rPr>
              <a:t>instructions</a:t>
            </a:r>
            <a:r>
              <a:rPr lang="en-US" sz="1400" dirty="0" smtClean="0">
                <a:latin typeface="Cambria"/>
                <a:cs typeface="Cambria"/>
              </a:rPr>
              <a:t> for building your fortress. You can think about reading this as “</a:t>
            </a:r>
            <a:r>
              <a:rPr lang="en-US" sz="1400" dirty="0">
                <a:latin typeface="Cambria"/>
                <a:cs typeface="Cambria"/>
              </a:rPr>
              <a:t>p</a:t>
            </a:r>
            <a:r>
              <a:rPr lang="en-US" sz="1400" dirty="0" smtClean="0">
                <a:latin typeface="Cambria"/>
                <a:cs typeface="Cambria"/>
              </a:rPr>
              <a:t>ut the sample block, which is a </a:t>
            </a:r>
            <a:r>
              <a:rPr lang="en-US" sz="1400" b="1" dirty="0" smtClean="0">
                <a:latin typeface="Cambria"/>
                <a:cs typeface="Cambria"/>
              </a:rPr>
              <a:t>red 2x4</a:t>
            </a:r>
            <a:r>
              <a:rPr lang="en-US" sz="1400" dirty="0" smtClean="0">
                <a:latin typeface="Cambria"/>
                <a:cs typeface="Cambria"/>
              </a:rPr>
              <a:t> block, horizontally, with its bottom left corner at the position given by the x-coordinate </a:t>
            </a:r>
            <a:r>
              <a:rPr lang="en-US" sz="1400" b="1" dirty="0" smtClean="0">
                <a:latin typeface="Cambria"/>
                <a:cs typeface="Cambria"/>
              </a:rPr>
              <a:t>6</a:t>
            </a:r>
            <a:r>
              <a:rPr lang="en-US" sz="1400" dirty="0" smtClean="0">
                <a:latin typeface="Cambria"/>
                <a:cs typeface="Cambria"/>
              </a:rPr>
              <a:t> and the y-coordinate </a:t>
            </a:r>
            <a:r>
              <a:rPr lang="en-US" sz="1400" b="1" dirty="0" smtClean="0">
                <a:latin typeface="Cambria"/>
                <a:cs typeface="Cambria"/>
              </a:rPr>
              <a:t>4</a:t>
            </a:r>
            <a:r>
              <a:rPr lang="en-US" sz="1400" dirty="0" smtClean="0">
                <a:latin typeface="Cambria"/>
                <a:cs typeface="Cambria"/>
              </a:rPr>
              <a:t>.”</a:t>
            </a:r>
          </a:p>
          <a:p>
            <a:r>
              <a:rPr lang="en-US" sz="1400" dirty="0" smtClean="0">
                <a:latin typeface="Cambria"/>
                <a:cs typeface="Cambria"/>
              </a:rPr>
              <a:t>Then, fill in the legend to create an encoding for all the brick descriptions. For example, a 2x4 block can be represented with 010100, since 010 is 2 in binary, and 100 is 4 in binary. Get creative!</a:t>
            </a:r>
            <a:endParaRPr lang="en-US" sz="1400" dirty="0">
              <a:latin typeface="Cambria"/>
              <a:cs typeface="Cambria"/>
            </a:endParaRPr>
          </a:p>
        </p:txBody>
      </p:sp>
    </p:spTree>
    <p:extLst>
      <p:ext uri="{BB962C8B-B14F-4D97-AF65-F5344CB8AC3E}">
        <p14:creationId xmlns:p14="http://schemas.microsoft.com/office/powerpoint/2010/main" val="40486449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92586830-87D9-8B43-8F0E-8FD3FEDA1409}" type="slidenum">
              <a:rPr lang="en-US" smtClean="0"/>
              <a:t>4</a:t>
            </a:fld>
            <a:endParaRPr lang="en-US"/>
          </a:p>
        </p:txBody>
      </p:sp>
      <p:sp>
        <p:nvSpPr>
          <p:cNvPr id="13" name="TextBox 12"/>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graphicFrame>
        <p:nvGraphicFramePr>
          <p:cNvPr id="14" name="Content Placeholder 6"/>
          <p:cNvGraphicFramePr>
            <a:graphicFrameLocks/>
          </p:cNvGraphicFramePr>
          <p:nvPr>
            <p:extLst>
              <p:ext uri="{D42A27DB-BD31-4B8C-83A1-F6EECF244321}">
                <p14:modId xmlns:p14="http://schemas.microsoft.com/office/powerpoint/2010/main" val="3732238863"/>
              </p:ext>
            </p:extLst>
          </p:nvPr>
        </p:nvGraphicFramePr>
        <p:xfrm>
          <a:off x="2520089" y="2926738"/>
          <a:ext cx="5899432" cy="3592930"/>
        </p:xfrm>
        <a:graphic>
          <a:graphicData uri="http://schemas.openxmlformats.org/drawingml/2006/table">
            <a:tbl>
              <a:tblPr firstRow="1" bandRow="1">
                <a:tableStyleId>{9D7B26C5-4107-4FEC-AEDC-1716B250A1EF}</a:tableStyleId>
              </a:tblPr>
              <a:tblGrid>
                <a:gridCol w="804613"/>
                <a:gridCol w="1110215"/>
                <a:gridCol w="1044989"/>
                <a:gridCol w="1090992"/>
                <a:gridCol w="909158"/>
                <a:gridCol w="939465"/>
              </a:tblGrid>
              <a:tr h="326630">
                <a:tc>
                  <a:txBody>
                    <a:bodyPr/>
                    <a:lstStyle/>
                    <a:p>
                      <a:r>
                        <a:rPr lang="en-US" sz="1400" dirty="0" smtClean="0"/>
                        <a:t>Block</a:t>
                      </a:r>
                      <a:endParaRPr lang="en-US" sz="1400" dirty="0"/>
                    </a:p>
                  </a:txBody>
                  <a:tcPr>
                    <a:lnR w="12700" cap="flat" cmpd="sng" algn="ctr">
                      <a:solidFill>
                        <a:scrgbClr r="0" g="0" b="0"/>
                      </a:solidFill>
                      <a:prstDash val="sysDash"/>
                      <a:round/>
                      <a:headEnd type="none" w="med" len="med"/>
                      <a:tailEnd type="none" w="med" len="med"/>
                    </a:lnR>
                  </a:tcPr>
                </a:tc>
                <a:tc>
                  <a:txBody>
                    <a:bodyPr/>
                    <a:lstStyle/>
                    <a:p>
                      <a:r>
                        <a:rPr lang="en-US" sz="1400" dirty="0" smtClean="0"/>
                        <a:t>Color</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Brick Type</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Orientation</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X</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Y</a:t>
                      </a:r>
                      <a:endParaRPr lang="en-US" sz="1400" dirty="0"/>
                    </a:p>
                  </a:txBody>
                  <a:tcPr>
                    <a:lnL w="12700" cap="flat" cmpd="sng" algn="ctr">
                      <a:solidFill>
                        <a:scrgbClr r="0" g="0" b="0"/>
                      </a:solidFill>
                      <a:prstDash val="sysDash"/>
                      <a:round/>
                      <a:headEnd type="none" w="med" len="med"/>
                      <a:tailEnd type="none" w="med" len="med"/>
                    </a:lnL>
                  </a:tcPr>
                </a:tc>
              </a:tr>
              <a:tr h="326630">
                <a:tc>
                  <a:txBody>
                    <a:bodyPr/>
                    <a:lstStyle/>
                    <a:p>
                      <a:r>
                        <a:rPr lang="en-US" sz="1400" dirty="0" smtClean="0"/>
                        <a:t>Sample</a:t>
                      </a:r>
                      <a:endParaRPr lang="en-US" sz="1400" dirty="0"/>
                    </a:p>
                  </a:txBody>
                  <a:tcPr>
                    <a:lnR w="12700" cap="flat" cmpd="sng" algn="ctr">
                      <a:solidFill>
                        <a:scrgbClr r="0" g="0" b="0"/>
                      </a:solidFill>
                      <a:prstDash val="sysDash"/>
                      <a:round/>
                      <a:headEnd type="none" w="med" len="med"/>
                      <a:tailEnd type="none" w="med" len="med"/>
                    </a:lnR>
                  </a:tcPr>
                </a:tc>
                <a:tc>
                  <a:txBody>
                    <a:bodyPr/>
                    <a:lstStyle/>
                    <a:p>
                      <a:r>
                        <a:rPr lang="en-US" sz="1400" dirty="0" smtClean="0"/>
                        <a:t>001</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010100</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00</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110</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100</a:t>
                      </a:r>
                      <a:endParaRPr lang="en-US" sz="1400" dirty="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0</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1</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2</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3</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4</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5</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6</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7</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8</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307507916"/>
              </p:ext>
            </p:extLst>
          </p:nvPr>
        </p:nvGraphicFramePr>
        <p:xfrm>
          <a:off x="411590" y="464010"/>
          <a:ext cx="1694456" cy="173508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Color</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Red</a:t>
                      </a:r>
                      <a:endParaRPr lang="en-US" sz="1000" dirty="0"/>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sp>
        <p:nvSpPr>
          <p:cNvPr id="16" name="TextBox 15"/>
          <p:cNvSpPr txBox="1"/>
          <p:nvPr/>
        </p:nvSpPr>
        <p:spPr>
          <a:xfrm>
            <a:off x="411590" y="94678"/>
            <a:ext cx="1373994" cy="369332"/>
          </a:xfrm>
          <a:prstGeom prst="rect">
            <a:avLst/>
          </a:prstGeom>
          <a:noFill/>
        </p:spPr>
        <p:txBody>
          <a:bodyPr wrap="none" rtlCol="0">
            <a:spAutoFit/>
          </a:bodyPr>
          <a:lstStyle/>
          <a:p>
            <a:r>
              <a:rPr lang="en-US" b="1" dirty="0" smtClean="0"/>
              <a:t>Your Legend</a:t>
            </a:r>
            <a:endParaRPr lang="en-US" b="1" dirty="0"/>
          </a:p>
        </p:txBody>
      </p:sp>
      <p:graphicFrame>
        <p:nvGraphicFramePr>
          <p:cNvPr id="17" name="Table 16"/>
          <p:cNvGraphicFramePr>
            <a:graphicFrameLocks noGrp="1"/>
          </p:cNvGraphicFramePr>
          <p:nvPr>
            <p:extLst>
              <p:ext uri="{D42A27DB-BD31-4B8C-83A1-F6EECF244321}">
                <p14:modId xmlns:p14="http://schemas.microsoft.com/office/powerpoint/2010/main" val="2528643269"/>
              </p:ext>
            </p:extLst>
          </p:nvPr>
        </p:nvGraphicFramePr>
        <p:xfrm>
          <a:off x="411590" y="2243072"/>
          <a:ext cx="1694456" cy="173508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Brick</a:t>
                      </a:r>
                      <a:r>
                        <a:rPr lang="en-US" sz="1000" baseline="0" dirty="0" smtClean="0"/>
                        <a:t> Type</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2 x 4</a:t>
                      </a:r>
                      <a:endParaRPr lang="en-US" sz="1000" dirty="0"/>
                    </a:p>
                  </a:txBody>
                  <a:tcPr marL="0" marR="0" marT="0" marB="0"/>
                </a:tc>
                <a:tc>
                  <a:txBody>
                    <a:bodyPr/>
                    <a:lstStyle/>
                    <a:p>
                      <a:pPr algn="ctr"/>
                      <a:r>
                        <a:rPr lang="en-US" sz="1000" dirty="0" smtClean="0"/>
                        <a:t>010100</a:t>
                      </a: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608020175"/>
              </p:ext>
            </p:extLst>
          </p:nvPr>
        </p:nvGraphicFramePr>
        <p:xfrm>
          <a:off x="411590" y="4022134"/>
          <a:ext cx="1694456" cy="107752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Orientation</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Horizontal</a:t>
                      </a:r>
                      <a:endParaRPr lang="en-US" sz="1000" dirty="0"/>
                    </a:p>
                  </a:txBody>
                  <a:tcPr marL="0" marR="0" marT="0" marB="0"/>
                </a:tc>
                <a:tc>
                  <a:txBody>
                    <a:bodyPr/>
                    <a:lstStyle/>
                    <a:p>
                      <a:pPr algn="ctr"/>
                      <a:r>
                        <a:rPr lang="en-US" sz="1000" dirty="0" smtClean="0"/>
                        <a:t>00</a:t>
                      </a:r>
                      <a:endParaRPr lang="en-US" sz="1000" dirty="0"/>
                    </a:p>
                  </a:txBody>
                  <a:tcPr marL="0" marR="0" marT="0" marB="0"/>
                </a:tc>
              </a:tr>
              <a:tr h="219185">
                <a:tc>
                  <a:txBody>
                    <a:bodyPr/>
                    <a:lstStyle/>
                    <a:p>
                      <a:pPr algn="ctr"/>
                      <a:r>
                        <a:rPr lang="en-US" sz="1000" dirty="0" smtClean="0"/>
                        <a:t>Vertical</a:t>
                      </a:r>
                      <a:endParaRPr lang="en-US" sz="1000" dirty="0"/>
                    </a:p>
                  </a:txBody>
                  <a:tcPr marL="0" marR="0" marT="0" marB="0"/>
                </a:tc>
                <a:tc>
                  <a:txBody>
                    <a:bodyPr/>
                    <a:lstStyle/>
                    <a:p>
                      <a:pPr algn="ctr"/>
                      <a:r>
                        <a:rPr lang="en-US" sz="1000" dirty="0" smtClean="0"/>
                        <a:t>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594569980"/>
              </p:ext>
            </p:extLst>
          </p:nvPr>
        </p:nvGraphicFramePr>
        <p:xfrm>
          <a:off x="411590" y="5143642"/>
          <a:ext cx="1694456" cy="151589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Numbers</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1</a:t>
                      </a:r>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r>
                        <a:rPr lang="en-US" sz="1000" dirty="0" smtClean="0"/>
                        <a:t>2</a:t>
                      </a:r>
                      <a:endParaRPr lang="en-US" sz="1000" dirty="0"/>
                    </a:p>
                  </a:txBody>
                  <a:tcPr marL="0" marR="0" marT="0" marB="0"/>
                </a:tc>
                <a:tc>
                  <a:txBody>
                    <a:bodyPr/>
                    <a:lstStyle/>
                    <a:p>
                      <a:pPr algn="ctr"/>
                      <a:r>
                        <a:rPr lang="en-US" sz="1000" dirty="0" smtClean="0"/>
                        <a:t>010</a:t>
                      </a:r>
                    </a:p>
                  </a:txBody>
                  <a:tcPr marL="0" marR="0" marT="0" marB="0"/>
                </a:tc>
              </a:tr>
              <a:tr h="219185">
                <a:tc>
                  <a:txBody>
                    <a:bodyPr/>
                    <a:lstStyle/>
                    <a:p>
                      <a:pPr algn="ctr"/>
                      <a:r>
                        <a:rPr lang="en-US" sz="1000" dirty="0" smtClean="0"/>
                        <a:t>3</a:t>
                      </a:r>
                      <a:endParaRPr lang="en-US" sz="1000" dirty="0"/>
                    </a:p>
                  </a:txBody>
                  <a:tcPr marL="0" marR="0" marT="0" marB="0"/>
                </a:tc>
                <a:tc>
                  <a:txBody>
                    <a:bodyPr/>
                    <a:lstStyle/>
                    <a:p>
                      <a:pPr algn="ctr"/>
                      <a:r>
                        <a:rPr lang="en-US" sz="1000" dirty="0" smtClean="0"/>
                        <a:t>011</a:t>
                      </a:r>
                      <a:endParaRPr lang="en-US" sz="1000" dirty="0"/>
                    </a:p>
                  </a:txBody>
                  <a:tcPr marL="0" marR="0" marT="0" marB="0"/>
                </a:tc>
              </a:tr>
              <a:tr h="219185">
                <a:tc>
                  <a:txBody>
                    <a:bodyPr/>
                    <a:lstStyle/>
                    <a:p>
                      <a:pPr algn="ctr"/>
                      <a:r>
                        <a:rPr lang="en-US" sz="1000" dirty="0" smtClean="0"/>
                        <a:t>4</a:t>
                      </a:r>
                      <a:endParaRPr lang="en-US" sz="1000" dirty="0"/>
                    </a:p>
                  </a:txBody>
                  <a:tcPr marL="0" marR="0" marT="0" marB="0"/>
                </a:tc>
                <a:tc>
                  <a:txBody>
                    <a:bodyPr/>
                    <a:lstStyle/>
                    <a:p>
                      <a:pPr algn="ctr"/>
                      <a:r>
                        <a:rPr lang="en-US" sz="1000" dirty="0" smtClean="0"/>
                        <a:t>100</a:t>
                      </a:r>
                      <a:endParaRPr lang="en-US" sz="1000" dirty="0"/>
                    </a:p>
                  </a:txBody>
                  <a:tcPr marL="0" marR="0" marT="0" marB="0"/>
                </a:tc>
              </a:tr>
              <a:tr h="219185">
                <a:tc>
                  <a:txBody>
                    <a:bodyPr/>
                    <a:lstStyle/>
                    <a:p>
                      <a:pPr algn="ctr"/>
                      <a:r>
                        <a:rPr lang="en-US" sz="1000" dirty="0" smtClean="0"/>
                        <a:t>5</a:t>
                      </a:r>
                      <a:endParaRPr lang="en-US" sz="1000" dirty="0"/>
                    </a:p>
                  </a:txBody>
                  <a:tcPr marL="0" marR="0" marT="0" marB="0"/>
                </a:tc>
                <a:tc>
                  <a:txBody>
                    <a:bodyPr/>
                    <a:lstStyle/>
                    <a:p>
                      <a:pPr algn="ctr"/>
                      <a:r>
                        <a:rPr lang="en-US" sz="1000" dirty="0" smtClean="0"/>
                        <a:t>101</a:t>
                      </a:r>
                      <a:endParaRPr lang="en-US" sz="1000" dirty="0"/>
                    </a:p>
                  </a:txBody>
                  <a:tcPr marL="0" marR="0" marT="0" marB="0"/>
                </a:tc>
              </a:tr>
              <a:tr h="219185">
                <a:tc>
                  <a:txBody>
                    <a:bodyPr/>
                    <a:lstStyle/>
                    <a:p>
                      <a:pPr algn="ctr"/>
                      <a:r>
                        <a:rPr lang="en-US" sz="1000" dirty="0" smtClean="0"/>
                        <a:t>6</a:t>
                      </a:r>
                      <a:endParaRPr lang="en-US" sz="1000" dirty="0"/>
                    </a:p>
                  </a:txBody>
                  <a:tcPr marL="0" marR="0" marT="0" marB="0"/>
                </a:tc>
                <a:tc>
                  <a:txBody>
                    <a:bodyPr/>
                    <a:lstStyle/>
                    <a:p>
                      <a:pPr algn="ctr"/>
                      <a:r>
                        <a:rPr lang="en-US" sz="1000" dirty="0" smtClean="0"/>
                        <a:t>110</a:t>
                      </a:r>
                      <a:endParaRPr lang="en-US" sz="1000" dirty="0"/>
                    </a:p>
                  </a:txBody>
                  <a:tcPr marL="0" marR="0" marT="0" marB="0"/>
                </a:tc>
              </a:tr>
            </a:tbl>
          </a:graphicData>
        </a:graphic>
      </p:graphicFrame>
      <p:sp>
        <p:nvSpPr>
          <p:cNvPr id="20" name="TextBox 19"/>
          <p:cNvSpPr txBox="1"/>
          <p:nvPr/>
        </p:nvSpPr>
        <p:spPr>
          <a:xfrm>
            <a:off x="2520089" y="2365580"/>
            <a:ext cx="3550559" cy="369332"/>
          </a:xfrm>
          <a:prstGeom prst="rect">
            <a:avLst/>
          </a:prstGeom>
          <a:noFill/>
        </p:spPr>
        <p:txBody>
          <a:bodyPr wrap="none" rtlCol="0">
            <a:spAutoFit/>
          </a:bodyPr>
          <a:lstStyle/>
          <a:p>
            <a:r>
              <a:rPr lang="en-US" dirty="0" smtClean="0"/>
              <a:t>Chart B. Binary Building Instructions</a:t>
            </a:r>
          </a:p>
        </p:txBody>
      </p:sp>
      <p:sp>
        <p:nvSpPr>
          <p:cNvPr id="21" name="TextBox 20"/>
          <p:cNvSpPr txBox="1"/>
          <p:nvPr/>
        </p:nvSpPr>
        <p:spPr>
          <a:xfrm>
            <a:off x="2520089" y="763902"/>
            <a:ext cx="6166711" cy="1600438"/>
          </a:xfrm>
          <a:prstGeom prst="rect">
            <a:avLst/>
          </a:prstGeom>
          <a:noFill/>
        </p:spPr>
        <p:txBody>
          <a:bodyPr wrap="square" rtlCol="0">
            <a:spAutoFit/>
          </a:bodyPr>
          <a:lstStyle/>
          <a:p>
            <a:r>
              <a:rPr lang="en-US" sz="1400" dirty="0" smtClean="0">
                <a:latin typeface="Cambria"/>
                <a:cs typeface="Cambria"/>
              </a:rPr>
              <a:t>Using the legend you’ve created on the last page, </a:t>
            </a:r>
            <a:r>
              <a:rPr lang="en-US" sz="1400" i="1" dirty="0" smtClean="0">
                <a:latin typeface="Cambria"/>
                <a:cs typeface="Cambria"/>
              </a:rPr>
              <a:t>translate</a:t>
            </a:r>
            <a:r>
              <a:rPr lang="en-US" sz="1400" dirty="0" smtClean="0">
                <a:latin typeface="Cambria"/>
                <a:cs typeface="Cambria"/>
              </a:rPr>
              <a:t> the instructions in Chart A to binary. </a:t>
            </a:r>
          </a:p>
          <a:p>
            <a:endParaRPr lang="en-US" sz="1400" dirty="0">
              <a:latin typeface="Cambria"/>
              <a:cs typeface="Cambria"/>
            </a:endParaRPr>
          </a:p>
          <a:p>
            <a:r>
              <a:rPr lang="en-US" sz="1400" dirty="0" smtClean="0">
                <a:latin typeface="Cambria"/>
                <a:cs typeface="Cambria"/>
              </a:rPr>
              <a:t>This is similar to what a computer might do when you give it some information through a key press or a mouse click. Converting information into binary allows the computer to represent it as the absence (0) or presence (1) of an electric signal. </a:t>
            </a:r>
            <a:endParaRPr lang="en-US" sz="1400" dirty="0">
              <a:latin typeface="Cambria"/>
              <a:cs typeface="Cambria"/>
            </a:endParaRPr>
          </a:p>
        </p:txBody>
      </p:sp>
    </p:spTree>
    <p:extLst>
      <p:ext uri="{BB962C8B-B14F-4D97-AF65-F5344CB8AC3E}">
        <p14:creationId xmlns:p14="http://schemas.microsoft.com/office/powerpoint/2010/main" val="148363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86830-87D9-8B43-8F0E-8FD3FEDA1409}" type="slidenum">
              <a:rPr lang="en-US" smtClean="0"/>
              <a:t>5</a:t>
            </a:fld>
            <a:endParaRPr lang="en-US"/>
          </a:p>
        </p:txBody>
      </p:sp>
      <p:sp>
        <p:nvSpPr>
          <p:cNvPr id="5" name="TextBox 4"/>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1884407524"/>
              </p:ext>
            </p:extLst>
          </p:nvPr>
        </p:nvGraphicFramePr>
        <p:xfrm>
          <a:off x="2520089" y="2926738"/>
          <a:ext cx="5899432" cy="3592930"/>
        </p:xfrm>
        <a:graphic>
          <a:graphicData uri="http://schemas.openxmlformats.org/drawingml/2006/table">
            <a:tbl>
              <a:tblPr firstRow="1" bandRow="1">
                <a:tableStyleId>{9D7B26C5-4107-4FEC-AEDC-1716B250A1EF}</a:tableStyleId>
              </a:tblPr>
              <a:tblGrid>
                <a:gridCol w="804613"/>
                <a:gridCol w="1110215"/>
                <a:gridCol w="1044989"/>
                <a:gridCol w="1090992"/>
                <a:gridCol w="909158"/>
                <a:gridCol w="939465"/>
              </a:tblGrid>
              <a:tr h="326630">
                <a:tc>
                  <a:txBody>
                    <a:bodyPr/>
                    <a:lstStyle/>
                    <a:p>
                      <a:r>
                        <a:rPr lang="en-US" sz="1400" dirty="0" smtClean="0"/>
                        <a:t>Block</a:t>
                      </a:r>
                      <a:endParaRPr lang="en-US" sz="1400" dirty="0"/>
                    </a:p>
                  </a:txBody>
                  <a:tcPr>
                    <a:lnR w="12700" cap="flat" cmpd="sng" algn="ctr">
                      <a:solidFill>
                        <a:scrgbClr r="0" g="0" b="0"/>
                      </a:solidFill>
                      <a:prstDash val="sysDash"/>
                      <a:round/>
                      <a:headEnd type="none" w="med" len="med"/>
                      <a:tailEnd type="none" w="med" len="med"/>
                    </a:lnR>
                  </a:tcPr>
                </a:tc>
                <a:tc>
                  <a:txBody>
                    <a:bodyPr/>
                    <a:lstStyle/>
                    <a:p>
                      <a:r>
                        <a:rPr lang="en-US" sz="1400" dirty="0" smtClean="0"/>
                        <a:t>Color</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Brick Type</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Orientation</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X</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Y</a:t>
                      </a:r>
                      <a:endParaRPr lang="en-US" sz="1400" dirty="0"/>
                    </a:p>
                  </a:txBody>
                  <a:tcPr>
                    <a:lnL w="12700" cap="flat" cmpd="sng" algn="ctr">
                      <a:solidFill>
                        <a:scrgbClr r="0" g="0" b="0"/>
                      </a:solidFill>
                      <a:prstDash val="sysDash"/>
                      <a:round/>
                      <a:headEnd type="none" w="med" len="med"/>
                      <a:tailEnd type="none" w="med" len="med"/>
                    </a:lnL>
                  </a:tcPr>
                </a:tc>
              </a:tr>
              <a:tr h="326630">
                <a:tc>
                  <a:txBody>
                    <a:bodyPr/>
                    <a:lstStyle/>
                    <a:p>
                      <a:r>
                        <a:rPr lang="en-US" sz="1400" dirty="0" smtClean="0"/>
                        <a:t>Sample</a:t>
                      </a:r>
                      <a:endParaRPr lang="en-US" sz="1400" dirty="0"/>
                    </a:p>
                  </a:txBody>
                  <a:tcPr>
                    <a:lnR w="12700" cap="flat" cmpd="sng" algn="ctr">
                      <a:solidFill>
                        <a:scrgbClr r="0" g="0" b="0"/>
                      </a:solidFill>
                      <a:prstDash val="sysDash"/>
                      <a:round/>
                      <a:headEnd type="none" w="med" len="med"/>
                      <a:tailEnd type="none" w="med" len="med"/>
                    </a:lnR>
                  </a:tcPr>
                </a:tc>
                <a:tc>
                  <a:txBody>
                    <a:bodyPr/>
                    <a:lstStyle/>
                    <a:p>
                      <a:r>
                        <a:rPr lang="en-US" sz="1400" dirty="0" smtClean="0"/>
                        <a:t>Red</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2x4</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Horizontal</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6</a:t>
                      </a:r>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r>
                        <a:rPr lang="en-US" sz="1400" dirty="0" smtClean="0"/>
                        <a:t>4</a:t>
                      </a:r>
                      <a:endParaRPr lang="en-US" sz="1400" dirty="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0</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1</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2</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3</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4</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5</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6</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7</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tcPr>
                </a:tc>
              </a:tr>
              <a:tr h="326630">
                <a:tc>
                  <a:txBody>
                    <a:bodyPr/>
                    <a:lstStyle/>
                    <a:p>
                      <a:pPr algn="ctr"/>
                      <a:r>
                        <a:rPr lang="en-US" sz="1400" dirty="0" smtClean="0"/>
                        <a:t>8</a:t>
                      </a:r>
                      <a:endParaRPr lang="en-US" sz="1400" dirty="0"/>
                    </a:p>
                  </a:txBody>
                  <a:tcPr>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lnR w="12700" cap="flat" cmpd="sng" algn="ctr">
                      <a:solidFill>
                        <a:scrgbClr r="0" g="0" b="0"/>
                      </a:solidFill>
                      <a:prstDash val="sysDash"/>
                      <a:round/>
                      <a:headEnd type="none" w="med" len="med"/>
                      <a:tailEnd type="none" w="med" len="med"/>
                    </a:lnR>
                  </a:tcPr>
                </a:tc>
                <a:tc>
                  <a:txBody>
                    <a:bodyPr/>
                    <a:lstStyle/>
                    <a:p>
                      <a:endParaRPr lang="en-US" sz="1400" dirty="0"/>
                    </a:p>
                  </a:txBody>
                  <a:tcPr>
                    <a:lnL w="12700" cap="flat" cmpd="sng" algn="ctr">
                      <a:solidFill>
                        <a:scrgbClr r="0" g="0" b="0"/>
                      </a:solidFill>
                      <a:prstDash val="sysDash"/>
                      <a:round/>
                      <a:headEnd type="none" w="med" len="med"/>
                      <a:tailEnd type="none" w="med" len="med"/>
                    </a:ln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07507916"/>
              </p:ext>
            </p:extLst>
          </p:nvPr>
        </p:nvGraphicFramePr>
        <p:xfrm>
          <a:off x="411590" y="464010"/>
          <a:ext cx="1694456" cy="173508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Color</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Red</a:t>
                      </a:r>
                      <a:endParaRPr lang="en-US" sz="1000" dirty="0"/>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sp>
        <p:nvSpPr>
          <p:cNvPr id="8" name="TextBox 7"/>
          <p:cNvSpPr txBox="1"/>
          <p:nvPr/>
        </p:nvSpPr>
        <p:spPr>
          <a:xfrm>
            <a:off x="411590" y="94678"/>
            <a:ext cx="1417162" cy="369332"/>
          </a:xfrm>
          <a:prstGeom prst="rect">
            <a:avLst/>
          </a:prstGeom>
          <a:noFill/>
        </p:spPr>
        <p:txBody>
          <a:bodyPr wrap="none" rtlCol="0">
            <a:spAutoFit/>
          </a:bodyPr>
          <a:lstStyle/>
          <a:p>
            <a:r>
              <a:rPr lang="en-US" b="1" dirty="0" smtClean="0"/>
              <a:t>Their Legend</a:t>
            </a:r>
            <a:endParaRPr lang="en-US" b="1" dirty="0"/>
          </a:p>
        </p:txBody>
      </p:sp>
      <p:graphicFrame>
        <p:nvGraphicFramePr>
          <p:cNvPr id="9" name="Table 8"/>
          <p:cNvGraphicFramePr>
            <a:graphicFrameLocks noGrp="1"/>
          </p:cNvGraphicFramePr>
          <p:nvPr>
            <p:extLst>
              <p:ext uri="{D42A27DB-BD31-4B8C-83A1-F6EECF244321}">
                <p14:modId xmlns:p14="http://schemas.microsoft.com/office/powerpoint/2010/main" val="2528643269"/>
              </p:ext>
            </p:extLst>
          </p:nvPr>
        </p:nvGraphicFramePr>
        <p:xfrm>
          <a:off x="411590" y="2243072"/>
          <a:ext cx="1694456" cy="173508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Brick</a:t>
                      </a:r>
                      <a:r>
                        <a:rPr lang="en-US" sz="1000" baseline="0" dirty="0" smtClean="0"/>
                        <a:t> Type</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2 x 4</a:t>
                      </a:r>
                      <a:endParaRPr lang="en-US" sz="1000" dirty="0"/>
                    </a:p>
                  </a:txBody>
                  <a:tcPr marL="0" marR="0" marT="0" marB="0"/>
                </a:tc>
                <a:tc>
                  <a:txBody>
                    <a:bodyPr/>
                    <a:lstStyle/>
                    <a:p>
                      <a:pPr algn="ctr"/>
                      <a:r>
                        <a:rPr lang="en-US" sz="1000" dirty="0" smtClean="0"/>
                        <a:t>010100</a:t>
                      </a: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08020175"/>
              </p:ext>
            </p:extLst>
          </p:nvPr>
        </p:nvGraphicFramePr>
        <p:xfrm>
          <a:off x="411590" y="4022134"/>
          <a:ext cx="1694456" cy="107752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Orientation</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Horizontal</a:t>
                      </a:r>
                      <a:endParaRPr lang="en-US" sz="1000" dirty="0"/>
                    </a:p>
                  </a:txBody>
                  <a:tcPr marL="0" marR="0" marT="0" marB="0"/>
                </a:tc>
                <a:tc>
                  <a:txBody>
                    <a:bodyPr/>
                    <a:lstStyle/>
                    <a:p>
                      <a:pPr algn="ctr"/>
                      <a:r>
                        <a:rPr lang="en-US" sz="1000" dirty="0" smtClean="0"/>
                        <a:t>00</a:t>
                      </a:r>
                      <a:endParaRPr lang="en-US" sz="1000" dirty="0"/>
                    </a:p>
                  </a:txBody>
                  <a:tcPr marL="0" marR="0" marT="0" marB="0"/>
                </a:tc>
              </a:tr>
              <a:tr h="219185">
                <a:tc>
                  <a:txBody>
                    <a:bodyPr/>
                    <a:lstStyle/>
                    <a:p>
                      <a:pPr algn="ctr"/>
                      <a:r>
                        <a:rPr lang="en-US" sz="1000" dirty="0" smtClean="0"/>
                        <a:t>Vertical</a:t>
                      </a:r>
                      <a:endParaRPr lang="en-US" sz="1000" dirty="0"/>
                    </a:p>
                  </a:txBody>
                  <a:tcPr marL="0" marR="0" marT="0" marB="0"/>
                </a:tc>
                <a:tc>
                  <a:txBody>
                    <a:bodyPr/>
                    <a:lstStyle/>
                    <a:p>
                      <a:pPr algn="ctr"/>
                      <a:r>
                        <a:rPr lang="en-US" sz="1000" dirty="0" smtClean="0"/>
                        <a:t>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r h="219185">
                <a:tc>
                  <a:txBody>
                    <a:bodyPr/>
                    <a:lstStyle/>
                    <a:p>
                      <a:pPr algn="ctr"/>
                      <a:endParaRPr lang="en-US" sz="1000" dirty="0"/>
                    </a:p>
                  </a:txBody>
                  <a:tcPr marL="0" marR="0" marT="0" marB="0"/>
                </a:tc>
                <a:tc>
                  <a:txBody>
                    <a:bodyPr/>
                    <a:lstStyle/>
                    <a:p>
                      <a:pPr algn="ctr"/>
                      <a:endParaRPr lang="en-US" sz="1000" dirty="0"/>
                    </a:p>
                  </a:txBody>
                  <a:tcPr marL="0" marR="0" marT="0" marB="0"/>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94569980"/>
              </p:ext>
            </p:extLst>
          </p:nvPr>
        </p:nvGraphicFramePr>
        <p:xfrm>
          <a:off x="411590" y="5143642"/>
          <a:ext cx="1694456" cy="151589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Numbers</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1</a:t>
                      </a:r>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r>
                        <a:rPr lang="en-US" sz="1000" dirty="0" smtClean="0"/>
                        <a:t>2</a:t>
                      </a:r>
                      <a:endParaRPr lang="en-US" sz="1000" dirty="0"/>
                    </a:p>
                  </a:txBody>
                  <a:tcPr marL="0" marR="0" marT="0" marB="0"/>
                </a:tc>
                <a:tc>
                  <a:txBody>
                    <a:bodyPr/>
                    <a:lstStyle/>
                    <a:p>
                      <a:pPr algn="ctr"/>
                      <a:r>
                        <a:rPr lang="en-US" sz="1000" dirty="0" smtClean="0"/>
                        <a:t>010</a:t>
                      </a:r>
                    </a:p>
                  </a:txBody>
                  <a:tcPr marL="0" marR="0" marT="0" marB="0"/>
                </a:tc>
              </a:tr>
              <a:tr h="219185">
                <a:tc>
                  <a:txBody>
                    <a:bodyPr/>
                    <a:lstStyle/>
                    <a:p>
                      <a:pPr algn="ctr"/>
                      <a:r>
                        <a:rPr lang="en-US" sz="1000" dirty="0" smtClean="0"/>
                        <a:t>3</a:t>
                      </a:r>
                      <a:endParaRPr lang="en-US" sz="1000" dirty="0"/>
                    </a:p>
                  </a:txBody>
                  <a:tcPr marL="0" marR="0" marT="0" marB="0"/>
                </a:tc>
                <a:tc>
                  <a:txBody>
                    <a:bodyPr/>
                    <a:lstStyle/>
                    <a:p>
                      <a:pPr algn="ctr"/>
                      <a:r>
                        <a:rPr lang="en-US" sz="1000" dirty="0" smtClean="0"/>
                        <a:t>011</a:t>
                      </a:r>
                      <a:endParaRPr lang="en-US" sz="1000" dirty="0"/>
                    </a:p>
                  </a:txBody>
                  <a:tcPr marL="0" marR="0" marT="0" marB="0"/>
                </a:tc>
              </a:tr>
              <a:tr h="219185">
                <a:tc>
                  <a:txBody>
                    <a:bodyPr/>
                    <a:lstStyle/>
                    <a:p>
                      <a:pPr algn="ctr"/>
                      <a:r>
                        <a:rPr lang="en-US" sz="1000" dirty="0" smtClean="0"/>
                        <a:t>4</a:t>
                      </a:r>
                      <a:endParaRPr lang="en-US" sz="1000" dirty="0"/>
                    </a:p>
                  </a:txBody>
                  <a:tcPr marL="0" marR="0" marT="0" marB="0"/>
                </a:tc>
                <a:tc>
                  <a:txBody>
                    <a:bodyPr/>
                    <a:lstStyle/>
                    <a:p>
                      <a:pPr algn="ctr"/>
                      <a:r>
                        <a:rPr lang="en-US" sz="1000" dirty="0" smtClean="0"/>
                        <a:t>100</a:t>
                      </a:r>
                      <a:endParaRPr lang="en-US" sz="1000" dirty="0"/>
                    </a:p>
                  </a:txBody>
                  <a:tcPr marL="0" marR="0" marT="0" marB="0"/>
                </a:tc>
              </a:tr>
              <a:tr h="219185">
                <a:tc>
                  <a:txBody>
                    <a:bodyPr/>
                    <a:lstStyle/>
                    <a:p>
                      <a:pPr algn="ctr"/>
                      <a:r>
                        <a:rPr lang="en-US" sz="1000" dirty="0" smtClean="0"/>
                        <a:t>5</a:t>
                      </a:r>
                      <a:endParaRPr lang="en-US" sz="1000" dirty="0"/>
                    </a:p>
                  </a:txBody>
                  <a:tcPr marL="0" marR="0" marT="0" marB="0"/>
                </a:tc>
                <a:tc>
                  <a:txBody>
                    <a:bodyPr/>
                    <a:lstStyle/>
                    <a:p>
                      <a:pPr algn="ctr"/>
                      <a:r>
                        <a:rPr lang="en-US" sz="1000" dirty="0" smtClean="0"/>
                        <a:t>101</a:t>
                      </a:r>
                      <a:endParaRPr lang="en-US" sz="1000" dirty="0"/>
                    </a:p>
                  </a:txBody>
                  <a:tcPr marL="0" marR="0" marT="0" marB="0"/>
                </a:tc>
              </a:tr>
              <a:tr h="219185">
                <a:tc>
                  <a:txBody>
                    <a:bodyPr/>
                    <a:lstStyle/>
                    <a:p>
                      <a:pPr algn="ctr"/>
                      <a:r>
                        <a:rPr lang="en-US" sz="1000" dirty="0" smtClean="0"/>
                        <a:t>6</a:t>
                      </a:r>
                      <a:endParaRPr lang="en-US" sz="1000" dirty="0"/>
                    </a:p>
                  </a:txBody>
                  <a:tcPr marL="0" marR="0" marT="0" marB="0"/>
                </a:tc>
                <a:tc>
                  <a:txBody>
                    <a:bodyPr/>
                    <a:lstStyle/>
                    <a:p>
                      <a:pPr algn="ctr"/>
                      <a:r>
                        <a:rPr lang="en-US" sz="1000" dirty="0" smtClean="0"/>
                        <a:t>110</a:t>
                      </a:r>
                      <a:endParaRPr lang="en-US" sz="1000" dirty="0"/>
                    </a:p>
                  </a:txBody>
                  <a:tcPr marL="0" marR="0" marT="0" marB="0"/>
                </a:tc>
              </a:tr>
            </a:tbl>
          </a:graphicData>
        </a:graphic>
      </p:graphicFrame>
      <p:sp>
        <p:nvSpPr>
          <p:cNvPr id="12" name="TextBox 11"/>
          <p:cNvSpPr txBox="1"/>
          <p:nvPr/>
        </p:nvSpPr>
        <p:spPr>
          <a:xfrm>
            <a:off x="2520089" y="2365580"/>
            <a:ext cx="3944822" cy="369332"/>
          </a:xfrm>
          <a:prstGeom prst="rect">
            <a:avLst/>
          </a:prstGeom>
          <a:noFill/>
        </p:spPr>
        <p:txBody>
          <a:bodyPr wrap="none" rtlCol="0">
            <a:spAutoFit/>
          </a:bodyPr>
          <a:lstStyle/>
          <a:p>
            <a:r>
              <a:rPr lang="en-US" dirty="0" smtClean="0"/>
              <a:t>Chart C. Translated Building Instructions</a:t>
            </a:r>
          </a:p>
        </p:txBody>
      </p:sp>
      <p:sp>
        <p:nvSpPr>
          <p:cNvPr id="13" name="TextBox 12"/>
          <p:cNvSpPr txBox="1"/>
          <p:nvPr/>
        </p:nvSpPr>
        <p:spPr>
          <a:xfrm>
            <a:off x="2520089" y="1115791"/>
            <a:ext cx="6166711" cy="738664"/>
          </a:xfrm>
          <a:prstGeom prst="rect">
            <a:avLst/>
          </a:prstGeom>
          <a:noFill/>
        </p:spPr>
        <p:txBody>
          <a:bodyPr wrap="square" rtlCol="0">
            <a:spAutoFit/>
          </a:bodyPr>
          <a:lstStyle/>
          <a:p>
            <a:r>
              <a:rPr lang="en-US" sz="1400" dirty="0" smtClean="0">
                <a:latin typeface="Cambria"/>
                <a:cs typeface="Cambria"/>
              </a:rPr>
              <a:t>Copy the other team’s legend in the space provided, then decode their binary instructions back into words and base-10 numbers. Once you’ve decoded all their instructions, try following their instructions to rebuild their fortress!</a:t>
            </a:r>
            <a:endParaRPr lang="en-US" sz="1400" dirty="0">
              <a:latin typeface="Cambria"/>
              <a:cs typeface="Cambria"/>
            </a:endParaRPr>
          </a:p>
        </p:txBody>
      </p:sp>
    </p:spTree>
    <p:extLst>
      <p:ext uri="{BB962C8B-B14F-4D97-AF65-F5344CB8AC3E}">
        <p14:creationId xmlns:p14="http://schemas.microsoft.com/office/powerpoint/2010/main" val="50252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86830-87D9-8B43-8F0E-8FD3FEDA1409}" type="slidenum">
              <a:rPr lang="en-US" smtClean="0"/>
              <a:t>6</a:t>
            </a:fld>
            <a:endParaRPr lang="en-US"/>
          </a:p>
        </p:txBody>
      </p:sp>
      <p:sp>
        <p:nvSpPr>
          <p:cNvPr id="5" name="TextBox 4"/>
          <p:cNvSpPr txBox="1"/>
          <p:nvPr/>
        </p:nvSpPr>
        <p:spPr>
          <a:xfrm>
            <a:off x="5067721" y="211686"/>
            <a:ext cx="3772776" cy="369332"/>
          </a:xfrm>
          <a:prstGeom prst="rect">
            <a:avLst/>
          </a:prstGeom>
          <a:noFill/>
        </p:spPr>
        <p:txBody>
          <a:bodyPr wrap="square" rtlCol="0">
            <a:spAutoFit/>
          </a:bodyPr>
          <a:lstStyle/>
          <a:p>
            <a:r>
              <a:rPr lang="en-US" dirty="0" smtClean="0"/>
              <a:t>Name(s):  _______________________</a:t>
            </a:r>
            <a:endParaRPr lang="en-US" dirty="0"/>
          </a:p>
        </p:txBody>
      </p:sp>
      <p:sp>
        <p:nvSpPr>
          <p:cNvPr id="6" name="TextBox 5"/>
          <p:cNvSpPr txBox="1"/>
          <p:nvPr/>
        </p:nvSpPr>
        <p:spPr>
          <a:xfrm>
            <a:off x="651221" y="790870"/>
            <a:ext cx="7071364" cy="1015663"/>
          </a:xfrm>
          <a:prstGeom prst="rect">
            <a:avLst/>
          </a:prstGeom>
          <a:noFill/>
        </p:spPr>
        <p:txBody>
          <a:bodyPr wrap="square" rtlCol="0">
            <a:spAutoFit/>
          </a:bodyPr>
          <a:lstStyle/>
          <a:p>
            <a:r>
              <a:rPr lang="en-US" sz="1400" b="1" dirty="0" smtClean="0"/>
              <a:t>Additional Exercise:</a:t>
            </a:r>
          </a:p>
          <a:p>
            <a:r>
              <a:rPr lang="en-US" sz="1400" dirty="0" smtClean="0"/>
              <a:t>What if you had converted your table of binary instructions into a line of 0s and 1s? For example, for these sample blocks,</a:t>
            </a:r>
          </a:p>
          <a:p>
            <a:pPr lvl="1"/>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3789935520"/>
              </p:ext>
            </p:extLst>
          </p:nvPr>
        </p:nvGraphicFramePr>
        <p:xfrm>
          <a:off x="776131" y="1638238"/>
          <a:ext cx="7754154" cy="822960"/>
        </p:xfrm>
        <a:graphic>
          <a:graphicData uri="http://schemas.openxmlformats.org/drawingml/2006/table">
            <a:tbl>
              <a:tblPr firstRow="1" bandRow="1">
                <a:tableStyleId>{616DA210-FB5B-4158-B5E0-FEB733F419BA}</a:tableStyleId>
              </a:tblPr>
              <a:tblGrid>
                <a:gridCol w="1292359"/>
                <a:gridCol w="1292359"/>
                <a:gridCol w="1292359"/>
                <a:gridCol w="1292359"/>
                <a:gridCol w="1292359"/>
                <a:gridCol w="1292359"/>
              </a:tblGrid>
              <a:tr h="0">
                <a:tc>
                  <a:txBody>
                    <a:bodyPr/>
                    <a:lstStyle/>
                    <a:p>
                      <a:r>
                        <a:rPr lang="en-US" sz="1200" dirty="0" smtClean="0"/>
                        <a:t>Block</a:t>
                      </a:r>
                      <a:endParaRPr lang="en-US" sz="1200" dirty="0"/>
                    </a:p>
                  </a:txBody>
                  <a:tcPr/>
                </a:tc>
                <a:tc>
                  <a:txBody>
                    <a:bodyPr/>
                    <a:lstStyle/>
                    <a:p>
                      <a:r>
                        <a:rPr lang="en-US" sz="1200" dirty="0" smtClean="0"/>
                        <a:t>Color</a:t>
                      </a:r>
                      <a:endParaRPr lang="en-US" sz="1200" dirty="0"/>
                    </a:p>
                  </a:txBody>
                  <a:tcPr/>
                </a:tc>
                <a:tc>
                  <a:txBody>
                    <a:bodyPr/>
                    <a:lstStyle/>
                    <a:p>
                      <a:r>
                        <a:rPr lang="en-US" sz="1200" dirty="0" smtClean="0"/>
                        <a:t>Brick Type</a:t>
                      </a:r>
                      <a:endParaRPr lang="en-US" sz="1200" dirty="0"/>
                    </a:p>
                  </a:txBody>
                  <a:tcPr/>
                </a:tc>
                <a:tc>
                  <a:txBody>
                    <a:bodyPr/>
                    <a:lstStyle/>
                    <a:p>
                      <a:r>
                        <a:rPr lang="en-US" sz="1200" dirty="0" smtClean="0"/>
                        <a:t>Orientation</a:t>
                      </a:r>
                      <a:endParaRPr lang="en-US" sz="1200" dirty="0"/>
                    </a:p>
                  </a:txBody>
                  <a:tcPr/>
                </a:tc>
                <a:tc>
                  <a:txBody>
                    <a:bodyPr/>
                    <a:lstStyle/>
                    <a:p>
                      <a:r>
                        <a:rPr lang="en-US" sz="1200" dirty="0" smtClean="0"/>
                        <a:t>X</a:t>
                      </a:r>
                      <a:endParaRPr lang="en-US" sz="1200" dirty="0"/>
                    </a:p>
                  </a:txBody>
                  <a:tcPr/>
                </a:tc>
                <a:tc>
                  <a:txBody>
                    <a:bodyPr/>
                    <a:lstStyle/>
                    <a:p>
                      <a:r>
                        <a:rPr lang="en-US" sz="1200" dirty="0" smtClean="0"/>
                        <a:t>Y</a:t>
                      </a:r>
                      <a:endParaRPr lang="en-US" sz="1200" dirty="0"/>
                    </a:p>
                  </a:txBody>
                  <a:tcPr/>
                </a:tc>
              </a:tr>
              <a:tr h="0">
                <a:tc>
                  <a:txBody>
                    <a:bodyPr/>
                    <a:lstStyle/>
                    <a:p>
                      <a:r>
                        <a:rPr lang="en-US" sz="1200" dirty="0" smtClean="0"/>
                        <a:t>0001</a:t>
                      </a:r>
                      <a:endParaRPr lang="en-US" sz="1200" dirty="0"/>
                    </a:p>
                  </a:txBody>
                  <a:tcPr/>
                </a:tc>
                <a:tc>
                  <a:txBody>
                    <a:bodyPr/>
                    <a:lstStyle/>
                    <a:p>
                      <a:r>
                        <a:rPr lang="en-US" sz="1200" dirty="0" smtClean="0"/>
                        <a:t>001</a:t>
                      </a:r>
                      <a:endParaRPr lang="en-US" sz="1200" dirty="0"/>
                    </a:p>
                  </a:txBody>
                  <a:tcPr/>
                </a:tc>
                <a:tc>
                  <a:txBody>
                    <a:bodyPr/>
                    <a:lstStyle/>
                    <a:p>
                      <a:r>
                        <a:rPr lang="en-US" sz="1200" dirty="0" smtClean="0"/>
                        <a:t>010100</a:t>
                      </a:r>
                      <a:endParaRPr lang="en-US" sz="1200" dirty="0"/>
                    </a:p>
                  </a:txBody>
                  <a:tcPr/>
                </a:tc>
                <a:tc>
                  <a:txBody>
                    <a:bodyPr/>
                    <a:lstStyle/>
                    <a:p>
                      <a:r>
                        <a:rPr lang="en-US" sz="1200" dirty="0" smtClean="0"/>
                        <a:t>00</a:t>
                      </a:r>
                      <a:endParaRPr lang="en-US" sz="1200" dirty="0"/>
                    </a:p>
                  </a:txBody>
                  <a:tcPr/>
                </a:tc>
                <a:tc>
                  <a:txBody>
                    <a:bodyPr/>
                    <a:lstStyle/>
                    <a:p>
                      <a:r>
                        <a:rPr lang="en-US" sz="1200" dirty="0" smtClean="0"/>
                        <a:t>110</a:t>
                      </a:r>
                      <a:endParaRPr lang="en-US" sz="1200" dirty="0"/>
                    </a:p>
                  </a:txBody>
                  <a:tcPr/>
                </a:tc>
                <a:tc>
                  <a:txBody>
                    <a:bodyPr/>
                    <a:lstStyle/>
                    <a:p>
                      <a:r>
                        <a:rPr lang="en-US" sz="1200" dirty="0" smtClean="0"/>
                        <a:t>100</a:t>
                      </a:r>
                      <a:endParaRPr lang="en-US" sz="1200" dirty="0"/>
                    </a:p>
                  </a:txBody>
                  <a:tcPr/>
                </a:tc>
              </a:tr>
              <a:tr h="0">
                <a:tc>
                  <a:txBody>
                    <a:bodyPr/>
                    <a:lstStyle/>
                    <a:p>
                      <a:r>
                        <a:rPr lang="en-US" sz="1200" dirty="0" smtClean="0"/>
                        <a:t>0010</a:t>
                      </a:r>
                      <a:endParaRPr lang="en-US" sz="1200" dirty="0"/>
                    </a:p>
                  </a:txBody>
                  <a:tcPr/>
                </a:tc>
                <a:tc>
                  <a:txBody>
                    <a:bodyPr/>
                    <a:lstStyle/>
                    <a:p>
                      <a:r>
                        <a:rPr lang="en-US" sz="1200" dirty="0" smtClean="0"/>
                        <a:t>010</a:t>
                      </a:r>
                      <a:endParaRPr lang="en-US" sz="1200" dirty="0"/>
                    </a:p>
                  </a:txBody>
                  <a:tcPr/>
                </a:tc>
                <a:tc>
                  <a:txBody>
                    <a:bodyPr/>
                    <a:lstStyle/>
                    <a:p>
                      <a:r>
                        <a:rPr lang="en-US" sz="1200" dirty="0" smtClean="0"/>
                        <a:t>101101</a:t>
                      </a:r>
                      <a:endParaRPr lang="en-US" sz="1200" dirty="0"/>
                    </a:p>
                  </a:txBody>
                  <a:tcPr/>
                </a:tc>
                <a:tc>
                  <a:txBody>
                    <a:bodyPr/>
                    <a:lstStyle/>
                    <a:p>
                      <a:r>
                        <a:rPr lang="en-US" sz="1200" dirty="0" smtClean="0"/>
                        <a:t>01</a:t>
                      </a:r>
                      <a:endParaRPr lang="en-US" sz="1200" dirty="0"/>
                    </a:p>
                  </a:txBody>
                  <a:tcPr/>
                </a:tc>
                <a:tc>
                  <a:txBody>
                    <a:bodyPr/>
                    <a:lstStyle/>
                    <a:p>
                      <a:r>
                        <a:rPr lang="en-US" sz="1200" dirty="0" smtClean="0"/>
                        <a:t>111</a:t>
                      </a:r>
                      <a:endParaRPr lang="en-US" sz="1200" dirty="0"/>
                    </a:p>
                  </a:txBody>
                  <a:tcPr/>
                </a:tc>
                <a:tc>
                  <a:txBody>
                    <a:bodyPr/>
                    <a:lstStyle/>
                    <a:p>
                      <a:r>
                        <a:rPr lang="en-US" sz="1200" dirty="0" smtClean="0"/>
                        <a:t>100</a:t>
                      </a:r>
                      <a:endParaRPr lang="en-US" sz="1200" dirty="0"/>
                    </a:p>
                  </a:txBody>
                  <a:tcPr/>
                </a:tc>
              </a:tr>
            </a:tbl>
          </a:graphicData>
        </a:graphic>
      </p:graphicFrame>
      <p:sp>
        <p:nvSpPr>
          <p:cNvPr id="8" name="TextBox 7"/>
          <p:cNvSpPr txBox="1"/>
          <p:nvPr/>
        </p:nvSpPr>
        <p:spPr>
          <a:xfrm>
            <a:off x="651220" y="2688182"/>
            <a:ext cx="7725367" cy="3877984"/>
          </a:xfrm>
          <a:prstGeom prst="rect">
            <a:avLst/>
          </a:prstGeom>
          <a:noFill/>
        </p:spPr>
        <p:txBody>
          <a:bodyPr wrap="square" rtlCol="0">
            <a:spAutoFit/>
          </a:bodyPr>
          <a:lstStyle/>
          <a:p>
            <a:r>
              <a:rPr lang="en-US" sz="1400" dirty="0" smtClean="0">
                <a:latin typeface="Cambria"/>
                <a:cs typeface="Cambria"/>
              </a:rPr>
              <a:t>We end up with:</a:t>
            </a:r>
          </a:p>
          <a:p>
            <a:r>
              <a:rPr lang="en-US" sz="1400" dirty="0" smtClean="0">
                <a:latin typeface="Cambria"/>
                <a:cs typeface="Cambria"/>
              </a:rPr>
              <a:t>000100101010000110100001001010110101111100</a:t>
            </a:r>
          </a:p>
          <a:p>
            <a:endParaRPr lang="en-US" sz="1400" dirty="0">
              <a:latin typeface="Cambria"/>
              <a:cs typeface="Cambria"/>
            </a:endParaRPr>
          </a:p>
          <a:p>
            <a:r>
              <a:rPr lang="en-US" sz="1400" dirty="0" smtClean="0">
                <a:latin typeface="Cambria"/>
                <a:cs typeface="Cambria"/>
              </a:rPr>
              <a:t>Try it out! Write your building instructions as </a:t>
            </a:r>
            <a:r>
              <a:rPr lang="en-US" sz="1400" i="1" dirty="0" smtClean="0">
                <a:latin typeface="Cambria"/>
                <a:cs typeface="Cambria"/>
              </a:rPr>
              <a:t>just</a:t>
            </a:r>
            <a:r>
              <a:rPr lang="en-US" sz="1400" dirty="0" smtClean="0">
                <a:latin typeface="Cambria"/>
                <a:cs typeface="Cambria"/>
              </a:rPr>
              <a:t> a line of 0s and 1s:</a:t>
            </a:r>
          </a:p>
          <a:p>
            <a:r>
              <a:rPr lang="en-US" dirty="0" smtClean="0">
                <a:latin typeface="Cambria"/>
                <a:cs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dirty="0">
              <a:latin typeface="Cambria"/>
              <a:cs typeface="Cambria"/>
            </a:endParaRPr>
          </a:p>
          <a:p>
            <a:endParaRPr lang="en-US" sz="1200" dirty="0" smtClean="0">
              <a:latin typeface="Cambria"/>
              <a:cs typeface="Cambria"/>
            </a:endParaRPr>
          </a:p>
          <a:p>
            <a:endParaRPr lang="en-US" sz="1200" dirty="0">
              <a:latin typeface="Cambria"/>
              <a:cs typeface="Cambria"/>
            </a:endParaRPr>
          </a:p>
          <a:p>
            <a:r>
              <a:rPr lang="en-US" sz="1400" dirty="0" smtClean="0">
                <a:latin typeface="Cambria"/>
                <a:cs typeface="Cambria"/>
              </a:rPr>
              <a:t>In this system, each block is represented by a series of 21 binary digits, or “bits”. We can tell the computer that every 21 digits represents a new LEGO block and that the first 4 digits represent block number, and so on. We can also tell it what all of the numbers mean—we can tell it how to </a:t>
            </a:r>
            <a:r>
              <a:rPr lang="en-US" sz="1400" i="1" dirty="0" smtClean="0">
                <a:latin typeface="Cambria"/>
                <a:cs typeface="Cambria"/>
              </a:rPr>
              <a:t>decode</a:t>
            </a:r>
            <a:r>
              <a:rPr lang="en-US" sz="1400" dirty="0" smtClean="0">
                <a:latin typeface="Cambria"/>
                <a:cs typeface="Cambria"/>
              </a:rPr>
              <a:t>, and the computer can use this long line of numbers to carry out a set of instructions and build a LEGO tower.</a:t>
            </a:r>
          </a:p>
          <a:p>
            <a:endParaRPr lang="en-US" sz="1400" dirty="0">
              <a:latin typeface="Cambria"/>
              <a:cs typeface="Cambria"/>
            </a:endParaRPr>
          </a:p>
          <a:p>
            <a:r>
              <a:rPr lang="en-US" sz="1400" dirty="0" smtClean="0">
                <a:latin typeface="Cambria"/>
                <a:cs typeface="Cambria"/>
              </a:rPr>
              <a:t>In computer science, a sequence of characters, like this line of 0s and 1s, is called a </a:t>
            </a:r>
            <a:r>
              <a:rPr lang="en-US" sz="1400" i="1" dirty="0" smtClean="0">
                <a:latin typeface="Cambria"/>
                <a:cs typeface="Cambria"/>
              </a:rPr>
              <a:t>string</a:t>
            </a:r>
            <a:r>
              <a:rPr lang="en-US" sz="1400" dirty="0" smtClean="0">
                <a:latin typeface="Cambria"/>
                <a:cs typeface="Cambria"/>
              </a:rPr>
              <a:t>. Strings can represent some kind of information or instructions. A sentence can be a kind of string, too! </a:t>
            </a:r>
          </a:p>
        </p:txBody>
      </p:sp>
    </p:spTree>
    <p:extLst>
      <p:ext uri="{BB962C8B-B14F-4D97-AF65-F5344CB8AC3E}">
        <p14:creationId xmlns:p14="http://schemas.microsoft.com/office/powerpoint/2010/main" val="288605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356</TotalTime>
  <Words>1022</Words>
  <Application>Microsoft Macintosh PowerPoint</Application>
  <PresentationFormat>On-screen Show (4:3)</PresentationFormat>
  <Paragraphs>236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Secret Fortress Construction Challenge</vt:lpstr>
      <vt:lpstr>PowerPoint Presentation</vt:lpstr>
      <vt:lpstr>PowerPoint Presentation</vt:lpstr>
      <vt:lpstr>PowerPoint Presentation</vt:lpstr>
      <vt:lpstr>PowerPoint Presentation</vt:lpstr>
      <vt:lpstr>PowerPoint Presentation</vt:lpstr>
    </vt:vector>
  </TitlesOfParts>
  <Company>HMC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Zach Dodds</dc:creator>
  <cp:lastModifiedBy>Laptop 16</cp:lastModifiedBy>
  <cp:revision>26</cp:revision>
  <cp:lastPrinted>2014-05-21T17:30:09Z</cp:lastPrinted>
  <dcterms:created xsi:type="dcterms:W3CDTF">2014-05-21T17:18:28Z</dcterms:created>
  <dcterms:modified xsi:type="dcterms:W3CDTF">2014-06-06T21:40:36Z</dcterms:modified>
</cp:coreProperties>
</file>