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-17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6CA02-4E5D-C345-A9A3-D862FDA5DD15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008B-04AE-8E4D-BFBD-0F5CEDCBB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034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6CA02-4E5D-C345-A9A3-D862FDA5DD15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008B-04AE-8E4D-BFBD-0F5CEDCBB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551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6CA02-4E5D-C345-A9A3-D862FDA5DD15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008B-04AE-8E4D-BFBD-0F5CEDCBB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522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6CA02-4E5D-C345-A9A3-D862FDA5DD15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008B-04AE-8E4D-BFBD-0F5CEDCBB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140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6CA02-4E5D-C345-A9A3-D862FDA5DD15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008B-04AE-8E4D-BFBD-0F5CEDCBB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663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6CA02-4E5D-C345-A9A3-D862FDA5DD15}" type="datetimeFigureOut">
              <a:rPr lang="en-US" smtClean="0"/>
              <a:t>6/6/14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008B-04AE-8E4D-BFBD-0F5CEDCBB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579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6CA02-4E5D-C345-A9A3-D862FDA5DD15}" type="datetimeFigureOut">
              <a:rPr lang="en-US" smtClean="0"/>
              <a:t>6/6/14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008B-04AE-8E4D-BFBD-0F5CEDCBB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264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6CA02-4E5D-C345-A9A3-D862FDA5DD15}" type="datetimeFigureOut">
              <a:rPr lang="en-US" smtClean="0"/>
              <a:t>6/6/14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008B-04AE-8E4D-BFBD-0F5CEDCBB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059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6CA02-4E5D-C345-A9A3-D862FDA5DD15}" type="datetimeFigureOut">
              <a:rPr lang="en-US" smtClean="0"/>
              <a:t>6/6/14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008B-04AE-8E4D-BFBD-0F5CEDCBB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493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6CA02-4E5D-C345-A9A3-D862FDA5DD15}" type="datetimeFigureOut">
              <a:rPr lang="en-US" smtClean="0"/>
              <a:t>6/6/14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008B-04AE-8E4D-BFBD-0F5CEDCBB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681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6CA02-4E5D-C345-A9A3-D862FDA5DD15}" type="datetimeFigureOut">
              <a:rPr lang="en-US" smtClean="0"/>
              <a:t>6/6/14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7008B-04AE-8E4D-BFBD-0F5CEDCBB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829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6CA02-4E5D-C345-A9A3-D862FDA5DD15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7008B-04AE-8E4D-BFBD-0F5CEDCBB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441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67721" y="211686"/>
            <a:ext cx="3772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Name(s):  _______________________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292261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Encoding LEGO Blocks Additional Practice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001058" y="1439120"/>
            <a:ext cx="73226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"/>
                <a:cs typeface="Cambria"/>
              </a:rPr>
              <a:t>You’ve already tried </a:t>
            </a:r>
            <a:r>
              <a:rPr lang="en-US" i="1" dirty="0" smtClean="0">
                <a:latin typeface="Cambria"/>
                <a:cs typeface="Cambria"/>
              </a:rPr>
              <a:t>encoding</a:t>
            </a:r>
            <a:r>
              <a:rPr lang="en-US" dirty="0" smtClean="0">
                <a:latin typeface="Cambria"/>
                <a:cs typeface="Cambria"/>
              </a:rPr>
              <a:t> instructions to build a LEGO tower into binary and </a:t>
            </a:r>
            <a:r>
              <a:rPr lang="en-US" i="1" dirty="0" smtClean="0">
                <a:latin typeface="Cambria"/>
                <a:cs typeface="Cambria"/>
              </a:rPr>
              <a:t>decoding</a:t>
            </a:r>
            <a:r>
              <a:rPr lang="en-US" dirty="0" smtClean="0">
                <a:latin typeface="Cambria"/>
                <a:cs typeface="Cambria"/>
              </a:rPr>
              <a:t> binary instructions to build a LEGO tower. </a:t>
            </a:r>
          </a:p>
          <a:p>
            <a:endParaRPr lang="en-US" dirty="0">
              <a:latin typeface="Cambria"/>
              <a:cs typeface="Cambria"/>
            </a:endParaRPr>
          </a:p>
          <a:p>
            <a:r>
              <a:rPr lang="en-US" dirty="0" smtClean="0">
                <a:latin typeface="Cambria"/>
                <a:cs typeface="Cambria"/>
              </a:rPr>
              <a:t>What are some advantages of encoding the instructions?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01058" y="4023374"/>
            <a:ext cx="71606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"/>
                <a:cs typeface="Cambria"/>
              </a:rPr>
              <a:t>What are some disadvantages of encoding the instructions into binary?</a:t>
            </a:r>
          </a:p>
          <a:p>
            <a:r>
              <a:rPr lang="en-US" dirty="0" smtClean="0">
                <a:latin typeface="Cambria"/>
                <a:cs typeface="Cambria"/>
              </a:rPr>
              <a:t>How might you some some of those problems?</a:t>
            </a:r>
            <a:endParaRPr lang="en-U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894918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565704"/>
              </p:ext>
            </p:extLst>
          </p:nvPr>
        </p:nvGraphicFramePr>
        <p:xfrm>
          <a:off x="235207" y="283483"/>
          <a:ext cx="1694456" cy="1296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228"/>
                <a:gridCol w="847228"/>
              </a:tblGrid>
              <a:tr h="20078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Color</a:t>
                      </a:r>
                      <a:endParaRPr lang="en-US" sz="10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1918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Red</a:t>
                      </a:r>
                      <a:endParaRPr 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001</a:t>
                      </a:r>
                      <a:endParaRPr lang="en-US" sz="1000" dirty="0"/>
                    </a:p>
                  </a:txBody>
                  <a:tcPr marL="0" marR="0" marT="0" marB="0"/>
                </a:tc>
              </a:tr>
              <a:tr h="21918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Yellow</a:t>
                      </a:r>
                      <a:endParaRPr 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010</a:t>
                      </a:r>
                      <a:endParaRPr lang="en-US" sz="1000" dirty="0"/>
                    </a:p>
                  </a:txBody>
                  <a:tcPr marL="0" marR="0" marT="0" marB="0"/>
                </a:tc>
              </a:tr>
              <a:tr h="21918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Black</a:t>
                      </a:r>
                      <a:endParaRPr 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011</a:t>
                      </a:r>
                      <a:endParaRPr lang="en-US" sz="1000" dirty="0"/>
                    </a:p>
                  </a:txBody>
                  <a:tcPr marL="0" marR="0" marT="0" marB="0"/>
                </a:tc>
              </a:tr>
              <a:tr h="219185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0" marR="0" marT="0" marB="0"/>
                </a:tc>
              </a:tr>
              <a:tr h="219185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614277"/>
              </p:ext>
            </p:extLst>
          </p:nvPr>
        </p:nvGraphicFramePr>
        <p:xfrm>
          <a:off x="235207" y="2049659"/>
          <a:ext cx="1694456" cy="1296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228"/>
                <a:gridCol w="847228"/>
              </a:tblGrid>
              <a:tr h="20078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Brick</a:t>
                      </a:r>
                      <a:r>
                        <a:rPr lang="en-US" sz="1000" baseline="0" dirty="0" smtClean="0"/>
                        <a:t> Type</a:t>
                      </a:r>
                      <a:endParaRPr lang="en-US" sz="10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1918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 x 4</a:t>
                      </a:r>
                      <a:endParaRPr 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010100</a:t>
                      </a:r>
                      <a:endParaRPr lang="en-US" sz="1000" dirty="0"/>
                    </a:p>
                  </a:txBody>
                  <a:tcPr marL="0" marR="0" marT="0" marB="0"/>
                </a:tc>
              </a:tr>
              <a:tr h="21918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 x 3</a:t>
                      </a:r>
                      <a:endParaRPr 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010011</a:t>
                      </a:r>
                      <a:endParaRPr lang="en-US" sz="1000" dirty="0"/>
                    </a:p>
                  </a:txBody>
                  <a:tcPr marL="0" marR="0" marT="0" marB="0"/>
                </a:tc>
              </a:tr>
              <a:tr h="21918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</a:t>
                      </a:r>
                      <a:r>
                        <a:rPr lang="en-US" sz="1000" baseline="0" dirty="0" smtClean="0"/>
                        <a:t> x 2</a:t>
                      </a:r>
                      <a:endParaRPr 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010010</a:t>
                      </a:r>
                      <a:endParaRPr lang="en-US" sz="1000" dirty="0"/>
                    </a:p>
                  </a:txBody>
                  <a:tcPr marL="0" marR="0" marT="0" marB="0"/>
                </a:tc>
              </a:tr>
              <a:tr h="219185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0" marR="0" marT="0" marB="0"/>
                </a:tc>
              </a:tr>
              <a:tr h="219185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456512"/>
              </p:ext>
            </p:extLst>
          </p:nvPr>
        </p:nvGraphicFramePr>
        <p:xfrm>
          <a:off x="235207" y="3815835"/>
          <a:ext cx="1694456" cy="858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228"/>
                <a:gridCol w="847228"/>
              </a:tblGrid>
              <a:tr h="20078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Orientation</a:t>
                      </a:r>
                      <a:endParaRPr lang="en-US" sz="10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1918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Horizontal</a:t>
                      </a:r>
                      <a:endParaRPr 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00</a:t>
                      </a:r>
                      <a:endParaRPr lang="en-US" sz="1000" dirty="0"/>
                    </a:p>
                  </a:txBody>
                  <a:tcPr marL="0" marR="0" marT="0" marB="0"/>
                </a:tc>
              </a:tr>
              <a:tr h="21918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Vertical</a:t>
                      </a:r>
                      <a:endParaRPr 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01</a:t>
                      </a:r>
                      <a:endParaRPr lang="en-US" sz="1000" dirty="0"/>
                    </a:p>
                  </a:txBody>
                  <a:tcPr marL="0" marR="0" marT="0" marB="0"/>
                </a:tc>
              </a:tr>
              <a:tr h="219185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512203"/>
              </p:ext>
            </p:extLst>
          </p:nvPr>
        </p:nvGraphicFramePr>
        <p:xfrm>
          <a:off x="235207" y="5143642"/>
          <a:ext cx="1694456" cy="15158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228"/>
                <a:gridCol w="847228"/>
              </a:tblGrid>
              <a:tr h="20078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Number</a:t>
                      </a:r>
                      <a:endParaRPr lang="en-US" sz="10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1918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001</a:t>
                      </a:r>
                      <a:endParaRPr lang="en-US" sz="1000" dirty="0"/>
                    </a:p>
                  </a:txBody>
                  <a:tcPr marL="0" marR="0" marT="0" marB="0"/>
                </a:tc>
              </a:tr>
              <a:tr h="21918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</a:t>
                      </a:r>
                      <a:endParaRPr 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010</a:t>
                      </a:r>
                    </a:p>
                  </a:txBody>
                  <a:tcPr marL="0" marR="0" marT="0" marB="0"/>
                </a:tc>
              </a:tr>
              <a:tr h="21918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</a:t>
                      </a:r>
                      <a:endParaRPr 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011</a:t>
                      </a:r>
                      <a:endParaRPr lang="en-US" sz="1000" dirty="0"/>
                    </a:p>
                  </a:txBody>
                  <a:tcPr marL="0" marR="0" marT="0" marB="0"/>
                </a:tc>
              </a:tr>
              <a:tr h="21918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4</a:t>
                      </a:r>
                      <a:endParaRPr 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100</a:t>
                      </a:r>
                      <a:endParaRPr lang="en-US" sz="1000" dirty="0"/>
                    </a:p>
                  </a:txBody>
                  <a:tcPr marL="0" marR="0" marT="0" marB="0"/>
                </a:tc>
              </a:tr>
              <a:tr h="21918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</a:t>
                      </a:r>
                      <a:endParaRPr 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101</a:t>
                      </a:r>
                      <a:endParaRPr lang="en-US" sz="1000" dirty="0"/>
                    </a:p>
                  </a:txBody>
                  <a:tcPr marL="0" marR="0" marT="0" marB="0"/>
                </a:tc>
              </a:tr>
              <a:tr h="21918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</a:t>
                      </a:r>
                      <a:endParaRPr 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110</a:t>
                      </a:r>
                      <a:endParaRPr lang="en-US" sz="1000" dirty="0"/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11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361418"/>
              </p:ext>
            </p:extLst>
          </p:nvPr>
        </p:nvGraphicFramePr>
        <p:xfrm>
          <a:off x="2187152" y="3124715"/>
          <a:ext cx="6499649" cy="170687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943429"/>
                <a:gridCol w="1088716"/>
                <a:gridCol w="1171633"/>
                <a:gridCol w="1223211"/>
                <a:gridCol w="1019340"/>
                <a:gridCol w="1053320"/>
              </a:tblGrid>
              <a:tr h="27889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Block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Color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Size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Orientation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X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302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302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302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891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4" name="Picture 13" descr="LEGOEncodingExample1Img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7151" y="211687"/>
            <a:ext cx="1913831" cy="1794523"/>
          </a:xfrm>
          <a:prstGeom prst="rect">
            <a:avLst/>
          </a:prstGeom>
        </p:spPr>
      </p:pic>
      <p:pic>
        <p:nvPicPr>
          <p:cNvPr id="16" name="Picture 15" descr="LEGOEncodingExample1Img2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3" r="38974"/>
          <a:stretch/>
        </p:blipFill>
        <p:spPr>
          <a:xfrm>
            <a:off x="4212264" y="211687"/>
            <a:ext cx="1281718" cy="1794523"/>
          </a:xfrm>
          <a:prstGeom prst="rect">
            <a:avLst/>
          </a:prstGeom>
        </p:spPr>
      </p:pic>
      <p:pic>
        <p:nvPicPr>
          <p:cNvPr id="17" name="Picture 16" descr="LEGOEncodingExample1Img3.jp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87" r="37732" b="-128"/>
          <a:stretch/>
        </p:blipFill>
        <p:spPr>
          <a:xfrm>
            <a:off x="5605264" y="211686"/>
            <a:ext cx="1493378" cy="1794523"/>
          </a:xfrm>
          <a:prstGeom prst="rect">
            <a:avLst/>
          </a:prstGeom>
        </p:spPr>
      </p:pic>
      <p:pic>
        <p:nvPicPr>
          <p:cNvPr id="18" name="Picture 17" descr="LEGOEncodingExample1Img4.jpg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197"/>
          <a:stretch/>
        </p:blipFill>
        <p:spPr>
          <a:xfrm>
            <a:off x="7209925" y="211686"/>
            <a:ext cx="1476874" cy="1792224"/>
          </a:xfrm>
          <a:prstGeom prst="rect">
            <a:avLst/>
          </a:prstGeom>
        </p:spPr>
      </p:pic>
      <p:graphicFrame>
        <p:nvGraphicFramePr>
          <p:cNvPr id="1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0570618"/>
              </p:ext>
            </p:extLst>
          </p:nvPr>
        </p:nvGraphicFramePr>
        <p:xfrm>
          <a:off x="2187151" y="4983994"/>
          <a:ext cx="6499649" cy="170687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943429"/>
                <a:gridCol w="1088716"/>
                <a:gridCol w="1171633"/>
                <a:gridCol w="1223211"/>
                <a:gridCol w="1019340"/>
                <a:gridCol w="1053320"/>
              </a:tblGrid>
              <a:tr h="27889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Block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Color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Size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Orientation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X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302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302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302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891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187152" y="2223326"/>
            <a:ext cx="666778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mbria"/>
                <a:cs typeface="Cambria"/>
              </a:rPr>
              <a:t>Can you make an instruction table for this tower? </a:t>
            </a:r>
          </a:p>
          <a:p>
            <a:r>
              <a:rPr lang="en-US" sz="1400" dirty="0" smtClean="0">
                <a:latin typeface="Cambria"/>
                <a:cs typeface="Cambria"/>
              </a:rPr>
              <a:t>Hint: start with a normal instruction table, and </a:t>
            </a:r>
            <a:r>
              <a:rPr lang="en-US" sz="1400" i="1" dirty="0" smtClean="0">
                <a:latin typeface="Cambria"/>
                <a:cs typeface="Cambria"/>
              </a:rPr>
              <a:t>then</a:t>
            </a:r>
            <a:r>
              <a:rPr lang="en-US" sz="1400" dirty="0" smtClean="0">
                <a:latin typeface="Cambria"/>
                <a:cs typeface="Cambria"/>
              </a:rPr>
              <a:t> encode it into binary afterwards.</a:t>
            </a:r>
          </a:p>
          <a:p>
            <a:r>
              <a:rPr lang="en-US" sz="1400" dirty="0" smtClean="0">
                <a:latin typeface="Cambria"/>
                <a:cs typeface="Cambria"/>
              </a:rPr>
              <a:t>You might need to add some colors and sizes to the legend on the left!</a:t>
            </a:r>
            <a:endParaRPr lang="en-US" sz="14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668806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986013"/>
              </p:ext>
            </p:extLst>
          </p:nvPr>
        </p:nvGraphicFramePr>
        <p:xfrm>
          <a:off x="235207" y="283483"/>
          <a:ext cx="1694456" cy="1296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228"/>
                <a:gridCol w="847228"/>
              </a:tblGrid>
              <a:tr h="20078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Color</a:t>
                      </a:r>
                      <a:endParaRPr lang="en-US" sz="10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1918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Red</a:t>
                      </a:r>
                      <a:endParaRPr 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001</a:t>
                      </a:r>
                      <a:endParaRPr lang="en-US" sz="1000" dirty="0"/>
                    </a:p>
                  </a:txBody>
                  <a:tcPr marL="0" marR="0" marT="0" marB="0"/>
                </a:tc>
              </a:tr>
              <a:tr h="21918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Yellow</a:t>
                      </a:r>
                      <a:endParaRPr 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010</a:t>
                      </a:r>
                      <a:endParaRPr lang="en-US" sz="1000" dirty="0"/>
                    </a:p>
                  </a:txBody>
                  <a:tcPr marL="0" marR="0" marT="0" marB="0"/>
                </a:tc>
              </a:tr>
              <a:tr h="21918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Black</a:t>
                      </a:r>
                      <a:endParaRPr 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011</a:t>
                      </a:r>
                      <a:endParaRPr lang="en-US" sz="1000" dirty="0"/>
                    </a:p>
                  </a:txBody>
                  <a:tcPr marL="0" marR="0" marT="0" marB="0"/>
                </a:tc>
              </a:tr>
              <a:tr h="21918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Blue</a:t>
                      </a:r>
                      <a:endParaRPr 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100</a:t>
                      </a:r>
                      <a:endParaRPr lang="en-US" sz="1000" dirty="0"/>
                    </a:p>
                  </a:txBody>
                  <a:tcPr marL="0" marR="0" marT="0" marB="0"/>
                </a:tc>
              </a:tr>
              <a:tr h="21918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White</a:t>
                      </a:r>
                      <a:endParaRPr 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101</a:t>
                      </a:r>
                      <a:endParaRPr lang="en-US" sz="1000" dirty="0"/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227964"/>
              </p:ext>
            </p:extLst>
          </p:nvPr>
        </p:nvGraphicFramePr>
        <p:xfrm>
          <a:off x="235207" y="2049659"/>
          <a:ext cx="1694456" cy="15158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228"/>
                <a:gridCol w="847228"/>
              </a:tblGrid>
              <a:tr h="20078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Brick</a:t>
                      </a:r>
                      <a:r>
                        <a:rPr lang="en-US" sz="1000" baseline="0" dirty="0" smtClean="0"/>
                        <a:t> Type</a:t>
                      </a:r>
                      <a:endParaRPr lang="en-US" sz="10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1918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 x 4</a:t>
                      </a:r>
                      <a:endParaRPr 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010100</a:t>
                      </a:r>
                      <a:endParaRPr lang="en-US" sz="1000" dirty="0"/>
                    </a:p>
                  </a:txBody>
                  <a:tcPr marL="0" marR="0" marT="0" marB="0"/>
                </a:tc>
              </a:tr>
              <a:tr h="21918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 x 3</a:t>
                      </a:r>
                      <a:endParaRPr 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010011</a:t>
                      </a:r>
                      <a:endParaRPr lang="en-US" sz="1000" dirty="0"/>
                    </a:p>
                  </a:txBody>
                  <a:tcPr marL="0" marR="0" marT="0" marB="0"/>
                </a:tc>
              </a:tr>
              <a:tr h="21918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</a:t>
                      </a:r>
                      <a:r>
                        <a:rPr lang="en-US" sz="1000" baseline="0" dirty="0" smtClean="0"/>
                        <a:t> x 2</a:t>
                      </a:r>
                      <a:endParaRPr 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010010</a:t>
                      </a:r>
                      <a:endParaRPr lang="en-US" sz="1000" dirty="0"/>
                    </a:p>
                  </a:txBody>
                  <a:tcPr marL="0" marR="0" marT="0" marB="0"/>
                </a:tc>
              </a:tr>
              <a:tr h="21918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  <a:r>
                        <a:rPr lang="en-US" sz="1000" baseline="0" dirty="0" smtClean="0"/>
                        <a:t> x 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001001</a:t>
                      </a:r>
                      <a:endParaRPr lang="en-US" sz="1000" dirty="0"/>
                    </a:p>
                  </a:txBody>
                  <a:tcPr marL="0" marR="0" marT="0" marB="0"/>
                </a:tc>
              </a:tr>
              <a:tr h="21918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 x 2</a:t>
                      </a:r>
                      <a:endParaRPr 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001010</a:t>
                      </a:r>
                      <a:endParaRPr lang="en-US" sz="1000" dirty="0"/>
                    </a:p>
                  </a:txBody>
                  <a:tcPr marL="0" marR="0" marT="0" marB="0"/>
                </a:tc>
              </a:tr>
              <a:tr h="21918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 x 3</a:t>
                      </a:r>
                      <a:endParaRPr 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001011</a:t>
                      </a:r>
                      <a:endParaRPr lang="en-US" sz="1000" dirty="0"/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492298"/>
              </p:ext>
            </p:extLst>
          </p:nvPr>
        </p:nvGraphicFramePr>
        <p:xfrm>
          <a:off x="235207" y="3815835"/>
          <a:ext cx="1694456" cy="858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228"/>
                <a:gridCol w="847228"/>
              </a:tblGrid>
              <a:tr h="20078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Orientation</a:t>
                      </a:r>
                      <a:endParaRPr lang="en-US" sz="10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1918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Horizontal</a:t>
                      </a:r>
                      <a:endParaRPr 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00</a:t>
                      </a:r>
                      <a:endParaRPr lang="en-US" sz="1000" dirty="0"/>
                    </a:p>
                  </a:txBody>
                  <a:tcPr marL="0" marR="0" marT="0" marB="0"/>
                </a:tc>
              </a:tr>
              <a:tr h="21918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Vertical</a:t>
                      </a:r>
                      <a:endParaRPr 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01</a:t>
                      </a:r>
                      <a:endParaRPr lang="en-US" sz="1000" dirty="0"/>
                    </a:p>
                  </a:txBody>
                  <a:tcPr marL="0" marR="0" marT="0" marB="0"/>
                </a:tc>
              </a:tr>
              <a:tr h="219185"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936594"/>
              </p:ext>
            </p:extLst>
          </p:nvPr>
        </p:nvGraphicFramePr>
        <p:xfrm>
          <a:off x="235207" y="5143642"/>
          <a:ext cx="1694456" cy="15158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228"/>
                <a:gridCol w="847228"/>
              </a:tblGrid>
              <a:tr h="200788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Number</a:t>
                      </a:r>
                      <a:endParaRPr lang="en-US" sz="1000" dirty="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1918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001</a:t>
                      </a:r>
                      <a:endParaRPr lang="en-US" sz="1000" dirty="0"/>
                    </a:p>
                  </a:txBody>
                  <a:tcPr marL="0" marR="0" marT="0" marB="0"/>
                </a:tc>
              </a:tr>
              <a:tr h="21918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</a:t>
                      </a:r>
                      <a:endParaRPr 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010</a:t>
                      </a:r>
                    </a:p>
                  </a:txBody>
                  <a:tcPr marL="0" marR="0" marT="0" marB="0"/>
                </a:tc>
              </a:tr>
              <a:tr h="21918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3</a:t>
                      </a:r>
                      <a:endParaRPr 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011</a:t>
                      </a:r>
                      <a:endParaRPr lang="en-US" sz="1000" dirty="0"/>
                    </a:p>
                  </a:txBody>
                  <a:tcPr marL="0" marR="0" marT="0" marB="0"/>
                </a:tc>
              </a:tr>
              <a:tr h="21918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4</a:t>
                      </a:r>
                      <a:endParaRPr 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100</a:t>
                      </a:r>
                      <a:endParaRPr lang="en-US" sz="1000" dirty="0"/>
                    </a:p>
                  </a:txBody>
                  <a:tcPr marL="0" marR="0" marT="0" marB="0"/>
                </a:tc>
              </a:tr>
              <a:tr h="21918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5</a:t>
                      </a:r>
                      <a:endParaRPr 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101</a:t>
                      </a:r>
                      <a:endParaRPr lang="en-US" sz="1000" dirty="0"/>
                    </a:p>
                  </a:txBody>
                  <a:tcPr marL="0" marR="0" marT="0" marB="0"/>
                </a:tc>
              </a:tr>
              <a:tr h="21918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6</a:t>
                      </a:r>
                      <a:endParaRPr lang="en-US"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110</a:t>
                      </a:r>
                      <a:endParaRPr lang="en-US" sz="1000" dirty="0"/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11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6748052"/>
              </p:ext>
            </p:extLst>
          </p:nvPr>
        </p:nvGraphicFramePr>
        <p:xfrm>
          <a:off x="2187152" y="1409452"/>
          <a:ext cx="6499649" cy="215610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943429"/>
                <a:gridCol w="1088716"/>
                <a:gridCol w="1171633"/>
                <a:gridCol w="1223211"/>
                <a:gridCol w="1019340"/>
                <a:gridCol w="1053320"/>
              </a:tblGrid>
              <a:tr h="27889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Block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Color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Size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Orientation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X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30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000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010100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010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001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30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001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010100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001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001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30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010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010010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01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101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001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89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011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011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001001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01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011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010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89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001011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010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010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89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101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101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001010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011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010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6868905"/>
              </p:ext>
            </p:extLst>
          </p:nvPr>
        </p:nvGraphicFramePr>
        <p:xfrm>
          <a:off x="2187151" y="4160181"/>
          <a:ext cx="6499649" cy="249935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943429"/>
                <a:gridCol w="1088716"/>
                <a:gridCol w="1171633"/>
                <a:gridCol w="1223211"/>
                <a:gridCol w="1019340"/>
                <a:gridCol w="1053320"/>
              </a:tblGrid>
              <a:tr h="27889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Block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Color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Size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Orientation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X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3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30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30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30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89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89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187151" y="283484"/>
            <a:ext cx="64996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mbria"/>
                <a:cs typeface="Cambria"/>
              </a:rPr>
              <a:t>Here’s an encoded instruction table for a small LEGO tower. Can you figure out what this tower is supposed to look like? </a:t>
            </a:r>
          </a:p>
          <a:p>
            <a:r>
              <a:rPr lang="en-US" sz="1400" dirty="0" smtClean="0">
                <a:latin typeface="Cambria"/>
                <a:cs typeface="Cambria"/>
              </a:rPr>
              <a:t>Hint: first, </a:t>
            </a:r>
            <a:r>
              <a:rPr lang="en-US" sz="1400" i="1" dirty="0" smtClean="0">
                <a:latin typeface="Cambria"/>
                <a:cs typeface="Cambria"/>
              </a:rPr>
              <a:t>decode</a:t>
            </a:r>
            <a:r>
              <a:rPr lang="en-US" sz="1400" dirty="0" smtClean="0">
                <a:latin typeface="Cambria"/>
                <a:cs typeface="Cambria"/>
              </a:rPr>
              <a:t> the instruction table using the legend on the left, and then follow the instructions to recreate the tower.</a:t>
            </a:r>
            <a:br>
              <a:rPr lang="en-US" sz="1400" dirty="0" smtClean="0">
                <a:latin typeface="Cambria"/>
                <a:cs typeface="Cambria"/>
              </a:rPr>
            </a:br>
            <a:endParaRPr lang="en-US" sz="1400" dirty="0" smtClean="0">
              <a:latin typeface="Cambria"/>
              <a:cs typeface="Cambria"/>
            </a:endParaRPr>
          </a:p>
          <a:p>
            <a:r>
              <a:rPr lang="en-US" sz="1400" dirty="0" smtClean="0">
                <a:latin typeface="Cambria"/>
                <a:cs typeface="Cambria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87152" y="3708978"/>
            <a:ext cx="64996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mbria"/>
                <a:cs typeface="Cambria"/>
              </a:rPr>
              <a:t>Here’s an empty table you can fill with the </a:t>
            </a:r>
            <a:r>
              <a:rPr lang="en-US" sz="1400" i="1" dirty="0" smtClean="0">
                <a:latin typeface="Cambria"/>
                <a:cs typeface="Cambria"/>
              </a:rPr>
              <a:t>decoded</a:t>
            </a:r>
            <a:r>
              <a:rPr lang="en-US" sz="1400" dirty="0" smtClean="0">
                <a:latin typeface="Cambria"/>
                <a:cs typeface="Cambria"/>
              </a:rPr>
              <a:t> block attributes:</a:t>
            </a:r>
            <a:endParaRPr lang="en-US" sz="14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081339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321</Words>
  <Application>Microsoft Macintosh PowerPoint</Application>
  <PresentationFormat>On-screen Show (4:3)</PresentationFormat>
  <Paragraphs>148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Encoding LEGO Blocks Additional Practice</vt:lpstr>
      <vt:lpstr>PowerPoint Presentation</vt:lpstr>
      <vt:lpstr>PowerPoint Presentation</vt:lpstr>
    </vt:vector>
  </TitlesOfParts>
  <Company>hmc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Encoding LEGO Blocks Additional Practice</dc:title>
  <dc:creator>jarthurcs</dc:creator>
  <cp:lastModifiedBy>Laptop 16</cp:lastModifiedBy>
  <cp:revision>2</cp:revision>
  <dcterms:created xsi:type="dcterms:W3CDTF">2014-05-23T23:56:29Z</dcterms:created>
  <dcterms:modified xsi:type="dcterms:W3CDTF">2014-06-06T21:39:28Z</dcterms:modified>
</cp:coreProperties>
</file>