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1" d="100"/>
          <a:sy n="41" d="100"/>
        </p:scale>
        <p:origin x="-201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743947-CB52-5D4E-9A22-140D842968F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1916134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743947-CB52-5D4E-9A22-140D842968F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4174882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743947-CB52-5D4E-9A22-140D842968F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4055961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743947-CB52-5D4E-9A22-140D842968F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574201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743947-CB52-5D4E-9A22-140D842968F1}" type="datetimeFigureOut">
              <a:rPr lang="en-US" smtClean="0"/>
              <a:t>6/6/14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1572959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743947-CB52-5D4E-9A22-140D842968F1}"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3635250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743947-CB52-5D4E-9A22-140D842968F1}" type="datetimeFigureOut">
              <a:rPr lang="en-US" smtClean="0"/>
              <a:t>6/6/14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1642957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743947-CB52-5D4E-9A22-140D842968F1}" type="datetimeFigureOut">
              <a:rPr lang="en-US" smtClean="0"/>
              <a:t>6/6/14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1550565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743947-CB52-5D4E-9A22-140D842968F1}" type="datetimeFigureOut">
              <a:rPr lang="en-US" smtClean="0"/>
              <a:t>6/6/14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2491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743947-CB52-5D4E-9A22-140D842968F1}"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79963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743947-CB52-5D4E-9A22-140D842968F1}" type="datetimeFigureOut">
              <a:rPr lang="en-US" smtClean="0"/>
              <a:t>6/6/14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3C9F4C-7065-DA4C-B4AB-0AAC07D863E4}" type="slidenum">
              <a:rPr lang="en-US" smtClean="0"/>
              <a:t>‹#›</a:t>
            </a:fld>
            <a:endParaRPr lang="en-US"/>
          </a:p>
        </p:txBody>
      </p:sp>
    </p:spTree>
    <p:extLst>
      <p:ext uri="{BB962C8B-B14F-4D97-AF65-F5344CB8AC3E}">
        <p14:creationId xmlns:p14="http://schemas.microsoft.com/office/powerpoint/2010/main" val="99419005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743947-CB52-5D4E-9A22-140D842968F1}" type="datetimeFigureOut">
              <a:rPr lang="en-US" smtClean="0"/>
              <a:t>6/6/14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3C9F4C-7065-DA4C-B4AB-0AAC07D863E4}" type="slidenum">
              <a:rPr lang="en-US" smtClean="0"/>
              <a:t>‹#›</a:t>
            </a:fld>
            <a:endParaRPr lang="en-US"/>
          </a:p>
        </p:txBody>
      </p:sp>
    </p:spTree>
    <p:extLst>
      <p:ext uri="{BB962C8B-B14F-4D97-AF65-F5344CB8AC3E}">
        <p14:creationId xmlns:p14="http://schemas.microsoft.com/office/powerpoint/2010/main" val="2208117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5"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2261"/>
            <a:ext cx="7772400" cy="1470025"/>
          </a:xfrm>
        </p:spPr>
        <p:txBody>
          <a:bodyPr>
            <a:normAutofit/>
          </a:bodyPr>
          <a:lstStyle/>
          <a:p>
            <a:r>
              <a:rPr lang="en-US" sz="3200" b="1" dirty="0" smtClean="0"/>
              <a:t>Encoding LEGO Blocks Additional Practice</a:t>
            </a:r>
            <a:endParaRPr lang="en-US" sz="3200" b="1" dirty="0"/>
          </a:p>
        </p:txBody>
      </p:sp>
      <p:sp>
        <p:nvSpPr>
          <p:cNvPr id="4" name="TextBox 3"/>
          <p:cNvSpPr txBox="1"/>
          <p:nvPr/>
        </p:nvSpPr>
        <p:spPr>
          <a:xfrm>
            <a:off x="7450920" y="283483"/>
            <a:ext cx="1267256" cy="369332"/>
          </a:xfrm>
          <a:prstGeom prst="rect">
            <a:avLst/>
          </a:prstGeom>
          <a:noFill/>
        </p:spPr>
        <p:txBody>
          <a:bodyPr wrap="none" rtlCol="0">
            <a:spAutoFit/>
          </a:bodyPr>
          <a:lstStyle/>
          <a:p>
            <a:r>
              <a:rPr lang="en-US" dirty="0" smtClean="0"/>
              <a:t>SOLUTIONS</a:t>
            </a:r>
            <a:endParaRPr lang="en-US" dirty="0"/>
          </a:p>
        </p:txBody>
      </p:sp>
      <p:sp>
        <p:nvSpPr>
          <p:cNvPr id="5" name="TextBox 4"/>
          <p:cNvSpPr txBox="1"/>
          <p:nvPr/>
        </p:nvSpPr>
        <p:spPr>
          <a:xfrm>
            <a:off x="1001058" y="1439120"/>
            <a:ext cx="7322671" cy="1200329"/>
          </a:xfrm>
          <a:prstGeom prst="rect">
            <a:avLst/>
          </a:prstGeom>
          <a:noFill/>
        </p:spPr>
        <p:txBody>
          <a:bodyPr wrap="square" rtlCol="0">
            <a:spAutoFit/>
          </a:bodyPr>
          <a:lstStyle/>
          <a:p>
            <a:r>
              <a:rPr lang="en-US" dirty="0" smtClean="0">
                <a:latin typeface="Cambria"/>
                <a:cs typeface="Cambria"/>
              </a:rPr>
              <a:t>You’ve already tried </a:t>
            </a:r>
            <a:r>
              <a:rPr lang="en-US" i="1" dirty="0" smtClean="0">
                <a:latin typeface="Cambria"/>
                <a:cs typeface="Cambria"/>
              </a:rPr>
              <a:t>encoding</a:t>
            </a:r>
            <a:r>
              <a:rPr lang="en-US" dirty="0" smtClean="0">
                <a:latin typeface="Cambria"/>
                <a:cs typeface="Cambria"/>
              </a:rPr>
              <a:t> instructions to build a LEGO tower into binary and </a:t>
            </a:r>
            <a:r>
              <a:rPr lang="en-US" i="1" dirty="0" smtClean="0">
                <a:latin typeface="Cambria"/>
                <a:cs typeface="Cambria"/>
              </a:rPr>
              <a:t>decoding</a:t>
            </a:r>
            <a:r>
              <a:rPr lang="en-US" dirty="0" smtClean="0">
                <a:latin typeface="Cambria"/>
                <a:cs typeface="Cambria"/>
              </a:rPr>
              <a:t> binary instructions to build a LEGO tower. </a:t>
            </a:r>
          </a:p>
          <a:p>
            <a:endParaRPr lang="en-US" dirty="0">
              <a:latin typeface="Cambria"/>
              <a:cs typeface="Cambria"/>
            </a:endParaRPr>
          </a:p>
          <a:p>
            <a:r>
              <a:rPr lang="en-US" dirty="0" smtClean="0">
                <a:latin typeface="Cambria"/>
                <a:cs typeface="Cambria"/>
              </a:rPr>
              <a:t>What are some advantages of encoding the instructions? </a:t>
            </a:r>
          </a:p>
        </p:txBody>
      </p:sp>
      <p:sp>
        <p:nvSpPr>
          <p:cNvPr id="6" name="TextBox 5"/>
          <p:cNvSpPr txBox="1"/>
          <p:nvPr/>
        </p:nvSpPr>
        <p:spPr>
          <a:xfrm>
            <a:off x="1001058" y="4023374"/>
            <a:ext cx="7160697" cy="646331"/>
          </a:xfrm>
          <a:prstGeom prst="rect">
            <a:avLst/>
          </a:prstGeom>
          <a:noFill/>
        </p:spPr>
        <p:txBody>
          <a:bodyPr wrap="none" rtlCol="0">
            <a:spAutoFit/>
          </a:bodyPr>
          <a:lstStyle/>
          <a:p>
            <a:r>
              <a:rPr lang="en-US" dirty="0" smtClean="0">
                <a:latin typeface="Cambria"/>
                <a:cs typeface="Cambria"/>
              </a:rPr>
              <a:t>What are some disadvantages of encoding the instructions into binary?</a:t>
            </a:r>
          </a:p>
          <a:p>
            <a:r>
              <a:rPr lang="en-US" dirty="0" smtClean="0">
                <a:latin typeface="Cambria"/>
                <a:cs typeface="Cambria"/>
              </a:rPr>
              <a:t>How might you some some of those problems?</a:t>
            </a:r>
            <a:endParaRPr lang="en-US" dirty="0">
              <a:latin typeface="Cambria"/>
              <a:cs typeface="Cambria"/>
            </a:endParaRPr>
          </a:p>
        </p:txBody>
      </p:sp>
      <p:sp>
        <p:nvSpPr>
          <p:cNvPr id="7" name="TextBox 6"/>
          <p:cNvSpPr txBox="1"/>
          <p:nvPr/>
        </p:nvSpPr>
        <p:spPr>
          <a:xfrm>
            <a:off x="1180353" y="2669332"/>
            <a:ext cx="6981402" cy="1384995"/>
          </a:xfrm>
          <a:prstGeom prst="rect">
            <a:avLst/>
          </a:prstGeom>
          <a:noFill/>
        </p:spPr>
        <p:txBody>
          <a:bodyPr wrap="square" rtlCol="0">
            <a:spAutoFit/>
          </a:bodyPr>
          <a:lstStyle/>
          <a:p>
            <a:pPr marL="285750" indent="-285750">
              <a:buFont typeface="Arial"/>
              <a:buChar char="•"/>
            </a:pPr>
            <a:r>
              <a:rPr lang="en-US" sz="1400" dirty="0" smtClean="0"/>
              <a:t>Computers and machines ultimately carry out instructions in binary via the presence or absence of an electric signal, which is represented as a 1 or 0</a:t>
            </a:r>
          </a:p>
          <a:p>
            <a:pPr marL="285750" indent="-285750">
              <a:buFont typeface="Arial"/>
              <a:buChar char="•"/>
            </a:pPr>
            <a:r>
              <a:rPr lang="en-US" sz="1400" dirty="0" smtClean="0"/>
              <a:t>Encoding requires a systematic, consistent definition of attributes like color, size, position, and orientation. The legend needs to include all cases and encode the same attribute the same way every time! Humans describe things inconsistently.</a:t>
            </a:r>
          </a:p>
          <a:p>
            <a:pPr marL="285750" indent="-285750">
              <a:buFont typeface="Arial"/>
              <a:buChar char="•"/>
            </a:pPr>
            <a:r>
              <a:rPr lang="en-US" sz="1400" dirty="0" smtClean="0"/>
              <a:t>Lots of other possibilities here! Creativity is welcome.</a:t>
            </a:r>
            <a:endParaRPr lang="en-US" sz="1400" dirty="0"/>
          </a:p>
        </p:txBody>
      </p:sp>
      <p:sp>
        <p:nvSpPr>
          <p:cNvPr id="9" name="TextBox 8"/>
          <p:cNvSpPr txBox="1"/>
          <p:nvPr/>
        </p:nvSpPr>
        <p:spPr>
          <a:xfrm>
            <a:off x="1374588" y="4669705"/>
            <a:ext cx="6787167" cy="1600438"/>
          </a:xfrm>
          <a:prstGeom prst="rect">
            <a:avLst/>
          </a:prstGeom>
          <a:noFill/>
        </p:spPr>
        <p:txBody>
          <a:bodyPr wrap="square" rtlCol="0">
            <a:spAutoFit/>
          </a:bodyPr>
          <a:lstStyle/>
          <a:p>
            <a:pPr marL="285750" indent="-285750">
              <a:buFont typeface="Arial"/>
              <a:buChar char="•"/>
            </a:pPr>
            <a:r>
              <a:rPr lang="en-US" sz="1400" dirty="0" smtClean="0"/>
              <a:t>1s and 0s are incomprehensible to most humans. We can solve this problem by including a legend so that we can decode the binary instructions. We can also create binary encodings that are </a:t>
            </a:r>
            <a:r>
              <a:rPr lang="en-US" sz="1400" i="1" dirty="0" smtClean="0"/>
              <a:t>intuitive</a:t>
            </a:r>
            <a:r>
              <a:rPr lang="en-US" sz="1400" dirty="0" smtClean="0"/>
              <a:t>, or follow some pattern, rather than ones that are random and need to be </a:t>
            </a:r>
            <a:r>
              <a:rPr lang="en-US" sz="1400" i="1" dirty="0" smtClean="0"/>
              <a:t>memorized</a:t>
            </a:r>
            <a:r>
              <a:rPr lang="en-US" sz="1400" dirty="0" smtClean="0"/>
              <a:t>. An example is encoding the size of the blocks by converting their dimensions into binary, rather than just number all the possible sizes (1 x 1 is 00, 1 x 2 is 01, 2 x 2 is 10, and so on)</a:t>
            </a:r>
          </a:p>
          <a:p>
            <a:pPr marL="285750" indent="-285750">
              <a:buFont typeface="Arial"/>
              <a:buChar char="•"/>
            </a:pPr>
            <a:r>
              <a:rPr lang="en-US" sz="1400" dirty="0" smtClean="0"/>
              <a:t>Again, lots of possibilities! Creativity welcome.</a:t>
            </a:r>
            <a:endParaRPr lang="en-US" sz="1400" dirty="0"/>
          </a:p>
        </p:txBody>
      </p:sp>
    </p:spTree>
    <p:extLst>
      <p:ext uri="{BB962C8B-B14F-4D97-AF65-F5344CB8AC3E}">
        <p14:creationId xmlns:p14="http://schemas.microsoft.com/office/powerpoint/2010/main" val="3837811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85677711"/>
              </p:ext>
            </p:extLst>
          </p:nvPr>
        </p:nvGraphicFramePr>
        <p:xfrm>
          <a:off x="235207" y="283483"/>
          <a:ext cx="1694456" cy="129671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Color</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Red</a:t>
                      </a:r>
                      <a:endParaRPr lang="en-US" sz="1000" dirty="0"/>
                    </a:p>
                  </a:txBody>
                  <a:tcPr marL="0" marR="0" marT="0" marB="0"/>
                </a:tc>
                <a:tc>
                  <a:txBody>
                    <a:bodyPr/>
                    <a:lstStyle/>
                    <a:p>
                      <a:pPr algn="ctr"/>
                      <a:r>
                        <a:rPr lang="en-US" sz="1000" dirty="0" smtClean="0"/>
                        <a:t>001</a:t>
                      </a:r>
                      <a:endParaRPr lang="en-US" sz="1000" dirty="0"/>
                    </a:p>
                  </a:txBody>
                  <a:tcPr marL="0" marR="0" marT="0" marB="0"/>
                </a:tc>
              </a:tr>
              <a:tr h="219185">
                <a:tc>
                  <a:txBody>
                    <a:bodyPr/>
                    <a:lstStyle/>
                    <a:p>
                      <a:pPr algn="ctr"/>
                      <a:r>
                        <a:rPr lang="en-US" sz="1000" dirty="0" smtClean="0"/>
                        <a:t>Yellow</a:t>
                      </a:r>
                      <a:endParaRPr lang="en-US" sz="1000" dirty="0"/>
                    </a:p>
                  </a:txBody>
                  <a:tcPr marL="0" marR="0" marT="0" marB="0"/>
                </a:tc>
                <a:tc>
                  <a:txBody>
                    <a:bodyPr/>
                    <a:lstStyle/>
                    <a:p>
                      <a:pPr algn="ctr"/>
                      <a:r>
                        <a:rPr lang="en-US" sz="1000" dirty="0" smtClean="0"/>
                        <a:t>010</a:t>
                      </a:r>
                      <a:endParaRPr lang="en-US" sz="1000" dirty="0"/>
                    </a:p>
                  </a:txBody>
                  <a:tcPr marL="0" marR="0" marT="0" marB="0"/>
                </a:tc>
              </a:tr>
              <a:tr h="219185">
                <a:tc>
                  <a:txBody>
                    <a:bodyPr/>
                    <a:lstStyle/>
                    <a:p>
                      <a:pPr algn="ctr"/>
                      <a:r>
                        <a:rPr lang="en-US" sz="1000" dirty="0" smtClean="0"/>
                        <a:t>Black</a:t>
                      </a:r>
                      <a:endParaRPr lang="en-US" sz="1000" dirty="0"/>
                    </a:p>
                  </a:txBody>
                  <a:tcPr marL="0" marR="0" marT="0" marB="0"/>
                </a:tc>
                <a:tc>
                  <a:txBody>
                    <a:bodyPr/>
                    <a:lstStyle/>
                    <a:p>
                      <a:pPr algn="ctr"/>
                      <a:r>
                        <a:rPr lang="en-US" sz="1000" dirty="0" smtClean="0"/>
                        <a:t>011</a:t>
                      </a:r>
                      <a:endParaRPr lang="en-US" sz="1000" dirty="0"/>
                    </a:p>
                  </a:txBody>
                  <a:tcPr marL="0" marR="0" marT="0" marB="0"/>
                </a:tc>
              </a:tr>
              <a:tr h="219185">
                <a:tc>
                  <a:txBody>
                    <a:bodyPr/>
                    <a:lstStyle/>
                    <a:p>
                      <a:pPr algn="ctr"/>
                      <a:r>
                        <a:rPr lang="en-US" sz="1000" dirty="0" smtClean="0"/>
                        <a:t>Blue</a:t>
                      </a:r>
                      <a:endParaRPr lang="en-US" sz="1000" dirty="0"/>
                    </a:p>
                  </a:txBody>
                  <a:tcPr marL="0" marR="0" marT="0" marB="0"/>
                </a:tc>
                <a:tc>
                  <a:txBody>
                    <a:bodyPr/>
                    <a:lstStyle/>
                    <a:p>
                      <a:pPr algn="ctr"/>
                      <a:r>
                        <a:rPr lang="en-US" sz="1000" dirty="0" smtClean="0"/>
                        <a:t>100</a:t>
                      </a:r>
                      <a:endParaRPr lang="en-US" sz="1000" dirty="0"/>
                    </a:p>
                  </a:txBody>
                  <a:tcPr marL="0" marR="0" marT="0" marB="0"/>
                </a:tc>
              </a:tr>
              <a:tr h="219185">
                <a:tc>
                  <a:txBody>
                    <a:bodyPr/>
                    <a:lstStyle/>
                    <a:p>
                      <a:pPr algn="ctr"/>
                      <a:r>
                        <a:rPr lang="en-US" sz="1000" dirty="0" smtClean="0"/>
                        <a:t>Green</a:t>
                      </a:r>
                      <a:endParaRPr lang="en-US" sz="1000" dirty="0"/>
                    </a:p>
                  </a:txBody>
                  <a:tcPr marL="0" marR="0" marT="0" marB="0"/>
                </a:tc>
                <a:tc>
                  <a:txBody>
                    <a:bodyPr/>
                    <a:lstStyle/>
                    <a:p>
                      <a:pPr algn="ctr"/>
                      <a:r>
                        <a:rPr lang="en-US" sz="1000" dirty="0" smtClean="0"/>
                        <a:t>101</a:t>
                      </a:r>
                      <a:endParaRPr lang="en-US" sz="1000" dirty="0"/>
                    </a:p>
                  </a:txBody>
                  <a:tcPr marL="0" marR="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28577408"/>
              </p:ext>
            </p:extLst>
          </p:nvPr>
        </p:nvGraphicFramePr>
        <p:xfrm>
          <a:off x="235207" y="2049659"/>
          <a:ext cx="1694456" cy="129671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Brick</a:t>
                      </a:r>
                      <a:r>
                        <a:rPr lang="en-US" sz="1000" baseline="0" dirty="0" smtClean="0"/>
                        <a:t> Type</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2 x 4</a:t>
                      </a:r>
                      <a:endParaRPr lang="en-US" sz="1000" dirty="0"/>
                    </a:p>
                  </a:txBody>
                  <a:tcPr marL="0" marR="0" marT="0" marB="0"/>
                </a:tc>
                <a:tc>
                  <a:txBody>
                    <a:bodyPr/>
                    <a:lstStyle/>
                    <a:p>
                      <a:pPr algn="ctr"/>
                      <a:r>
                        <a:rPr lang="en-US" sz="1000" dirty="0" smtClean="0"/>
                        <a:t>010100</a:t>
                      </a:r>
                      <a:endParaRPr lang="en-US" sz="1000" dirty="0"/>
                    </a:p>
                  </a:txBody>
                  <a:tcPr marL="0" marR="0" marT="0" marB="0"/>
                </a:tc>
              </a:tr>
              <a:tr h="219185">
                <a:tc>
                  <a:txBody>
                    <a:bodyPr/>
                    <a:lstStyle/>
                    <a:p>
                      <a:pPr algn="ctr"/>
                      <a:r>
                        <a:rPr lang="en-US" sz="1000" dirty="0" smtClean="0"/>
                        <a:t>2 x 3</a:t>
                      </a:r>
                      <a:endParaRPr lang="en-US" sz="1000" dirty="0"/>
                    </a:p>
                  </a:txBody>
                  <a:tcPr marL="0" marR="0" marT="0" marB="0"/>
                </a:tc>
                <a:tc>
                  <a:txBody>
                    <a:bodyPr/>
                    <a:lstStyle/>
                    <a:p>
                      <a:pPr algn="ctr"/>
                      <a:r>
                        <a:rPr lang="en-US" sz="1000" dirty="0" smtClean="0"/>
                        <a:t>010011</a:t>
                      </a:r>
                      <a:endParaRPr lang="en-US" sz="1000" dirty="0"/>
                    </a:p>
                  </a:txBody>
                  <a:tcPr marL="0" marR="0" marT="0" marB="0"/>
                </a:tc>
              </a:tr>
              <a:tr h="219185">
                <a:tc>
                  <a:txBody>
                    <a:bodyPr/>
                    <a:lstStyle/>
                    <a:p>
                      <a:pPr algn="ctr"/>
                      <a:r>
                        <a:rPr lang="en-US" sz="1000" dirty="0" smtClean="0"/>
                        <a:t>2</a:t>
                      </a:r>
                      <a:r>
                        <a:rPr lang="en-US" sz="1000" baseline="0" dirty="0" smtClean="0"/>
                        <a:t> x 2</a:t>
                      </a:r>
                      <a:endParaRPr lang="en-US" sz="1000" dirty="0"/>
                    </a:p>
                  </a:txBody>
                  <a:tcPr marL="0" marR="0" marT="0" marB="0"/>
                </a:tc>
                <a:tc>
                  <a:txBody>
                    <a:bodyPr/>
                    <a:lstStyle/>
                    <a:p>
                      <a:pPr algn="ctr"/>
                      <a:r>
                        <a:rPr lang="en-US" sz="1000" dirty="0" smtClean="0"/>
                        <a:t>010010</a:t>
                      </a:r>
                      <a:endParaRPr lang="en-US" sz="1000" dirty="0"/>
                    </a:p>
                  </a:txBody>
                  <a:tcPr marL="0" marR="0" marT="0" marB="0"/>
                </a:tc>
              </a:tr>
              <a:tr h="219185">
                <a:tc>
                  <a:txBody>
                    <a:bodyPr/>
                    <a:lstStyle/>
                    <a:p>
                      <a:pPr algn="ctr"/>
                      <a:r>
                        <a:rPr lang="en-US" sz="1000" dirty="0" smtClean="0"/>
                        <a:t>1 x 2</a:t>
                      </a:r>
                      <a:endParaRPr lang="en-US" sz="1000" dirty="0"/>
                    </a:p>
                  </a:txBody>
                  <a:tcPr marL="0" marR="0" marT="0" marB="0"/>
                </a:tc>
                <a:tc>
                  <a:txBody>
                    <a:bodyPr/>
                    <a:lstStyle/>
                    <a:p>
                      <a:pPr algn="ctr"/>
                      <a:r>
                        <a:rPr lang="en-US" sz="1000" dirty="0" smtClean="0"/>
                        <a:t>001010</a:t>
                      </a: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809772491"/>
              </p:ext>
            </p:extLst>
          </p:nvPr>
        </p:nvGraphicFramePr>
        <p:xfrm>
          <a:off x="235207" y="3815835"/>
          <a:ext cx="1694456" cy="85834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Orientation</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Horizontal</a:t>
                      </a:r>
                      <a:endParaRPr lang="en-US" sz="1000" dirty="0"/>
                    </a:p>
                  </a:txBody>
                  <a:tcPr marL="0" marR="0" marT="0" marB="0"/>
                </a:tc>
                <a:tc>
                  <a:txBody>
                    <a:bodyPr/>
                    <a:lstStyle/>
                    <a:p>
                      <a:pPr algn="ctr"/>
                      <a:r>
                        <a:rPr lang="en-US" sz="1000" dirty="0" smtClean="0"/>
                        <a:t>00</a:t>
                      </a:r>
                      <a:endParaRPr lang="en-US" sz="1000" dirty="0"/>
                    </a:p>
                  </a:txBody>
                  <a:tcPr marL="0" marR="0" marT="0" marB="0"/>
                </a:tc>
              </a:tr>
              <a:tr h="219185">
                <a:tc>
                  <a:txBody>
                    <a:bodyPr/>
                    <a:lstStyle/>
                    <a:p>
                      <a:pPr algn="ctr"/>
                      <a:r>
                        <a:rPr lang="en-US" sz="1000" dirty="0" smtClean="0"/>
                        <a:t>Vertical</a:t>
                      </a:r>
                      <a:endParaRPr lang="en-US" sz="1000" dirty="0"/>
                    </a:p>
                  </a:txBody>
                  <a:tcPr marL="0" marR="0" marT="0" marB="0"/>
                </a:tc>
                <a:tc>
                  <a:txBody>
                    <a:bodyPr/>
                    <a:lstStyle/>
                    <a:p>
                      <a:pPr algn="ctr"/>
                      <a:r>
                        <a:rPr lang="en-US" sz="1000" dirty="0" smtClean="0"/>
                        <a:t>01</a:t>
                      </a:r>
                      <a:endParaRPr lang="en-US" sz="1000" dirty="0"/>
                    </a:p>
                  </a:txBody>
                  <a:tcPr marL="0" marR="0" marT="0" marB="0"/>
                </a:tc>
              </a:tr>
              <a:tr h="219185">
                <a:tc>
                  <a:txBody>
                    <a:bodyPr/>
                    <a:lstStyle/>
                    <a:p>
                      <a:pPr algn="ctr"/>
                      <a:endParaRPr lang="en-US" sz="1000"/>
                    </a:p>
                  </a:txBody>
                  <a:tcPr marL="0" marR="0" marT="0" marB="0"/>
                </a:tc>
                <a:tc>
                  <a:txBody>
                    <a:bodyPr/>
                    <a:lstStyle/>
                    <a:p>
                      <a:pPr algn="ctr"/>
                      <a:endParaRPr lang="en-US" sz="1000" dirty="0"/>
                    </a:p>
                  </a:txBody>
                  <a:tcPr marL="0" marR="0" marT="0" marB="0"/>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67010264"/>
              </p:ext>
            </p:extLst>
          </p:nvPr>
        </p:nvGraphicFramePr>
        <p:xfrm>
          <a:off x="235207" y="5143642"/>
          <a:ext cx="1694456" cy="1515898"/>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Number</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1</a:t>
                      </a:r>
                    </a:p>
                  </a:txBody>
                  <a:tcPr marL="0" marR="0" marT="0" marB="0"/>
                </a:tc>
                <a:tc>
                  <a:txBody>
                    <a:bodyPr/>
                    <a:lstStyle/>
                    <a:p>
                      <a:pPr algn="ctr"/>
                      <a:r>
                        <a:rPr lang="en-US" sz="1000" dirty="0" smtClean="0"/>
                        <a:t>001</a:t>
                      </a:r>
                      <a:endParaRPr lang="en-US" sz="1000" dirty="0"/>
                    </a:p>
                  </a:txBody>
                  <a:tcPr marL="0" marR="0" marT="0" marB="0"/>
                </a:tc>
              </a:tr>
              <a:tr h="219185">
                <a:tc>
                  <a:txBody>
                    <a:bodyPr/>
                    <a:lstStyle/>
                    <a:p>
                      <a:pPr algn="ctr"/>
                      <a:r>
                        <a:rPr lang="en-US" sz="1000" dirty="0" smtClean="0"/>
                        <a:t>2</a:t>
                      </a:r>
                      <a:endParaRPr lang="en-US" sz="1000" dirty="0"/>
                    </a:p>
                  </a:txBody>
                  <a:tcPr marL="0" marR="0" marT="0" marB="0"/>
                </a:tc>
                <a:tc>
                  <a:txBody>
                    <a:bodyPr/>
                    <a:lstStyle/>
                    <a:p>
                      <a:pPr algn="ctr"/>
                      <a:r>
                        <a:rPr lang="en-US" sz="1000" dirty="0" smtClean="0"/>
                        <a:t>010</a:t>
                      </a:r>
                    </a:p>
                  </a:txBody>
                  <a:tcPr marL="0" marR="0" marT="0" marB="0"/>
                </a:tc>
              </a:tr>
              <a:tr h="219185">
                <a:tc>
                  <a:txBody>
                    <a:bodyPr/>
                    <a:lstStyle/>
                    <a:p>
                      <a:pPr algn="ctr"/>
                      <a:r>
                        <a:rPr lang="en-US" sz="1000" dirty="0" smtClean="0"/>
                        <a:t>3</a:t>
                      </a:r>
                      <a:endParaRPr lang="en-US" sz="1000" dirty="0"/>
                    </a:p>
                  </a:txBody>
                  <a:tcPr marL="0" marR="0" marT="0" marB="0"/>
                </a:tc>
                <a:tc>
                  <a:txBody>
                    <a:bodyPr/>
                    <a:lstStyle/>
                    <a:p>
                      <a:pPr algn="ctr"/>
                      <a:r>
                        <a:rPr lang="en-US" sz="1000" dirty="0" smtClean="0"/>
                        <a:t>011</a:t>
                      </a:r>
                      <a:endParaRPr lang="en-US" sz="1000" dirty="0"/>
                    </a:p>
                  </a:txBody>
                  <a:tcPr marL="0" marR="0" marT="0" marB="0"/>
                </a:tc>
              </a:tr>
              <a:tr h="219185">
                <a:tc>
                  <a:txBody>
                    <a:bodyPr/>
                    <a:lstStyle/>
                    <a:p>
                      <a:pPr algn="ctr"/>
                      <a:r>
                        <a:rPr lang="en-US" sz="1000" dirty="0" smtClean="0"/>
                        <a:t>4</a:t>
                      </a:r>
                      <a:endParaRPr lang="en-US" sz="1000" dirty="0"/>
                    </a:p>
                  </a:txBody>
                  <a:tcPr marL="0" marR="0" marT="0" marB="0"/>
                </a:tc>
                <a:tc>
                  <a:txBody>
                    <a:bodyPr/>
                    <a:lstStyle/>
                    <a:p>
                      <a:pPr algn="ctr"/>
                      <a:r>
                        <a:rPr lang="en-US" sz="1000" dirty="0" smtClean="0"/>
                        <a:t>100</a:t>
                      </a:r>
                      <a:endParaRPr lang="en-US" sz="1000" dirty="0"/>
                    </a:p>
                  </a:txBody>
                  <a:tcPr marL="0" marR="0" marT="0" marB="0"/>
                </a:tc>
              </a:tr>
              <a:tr h="219185">
                <a:tc>
                  <a:txBody>
                    <a:bodyPr/>
                    <a:lstStyle/>
                    <a:p>
                      <a:pPr algn="ctr"/>
                      <a:r>
                        <a:rPr lang="en-US" sz="1000" dirty="0" smtClean="0"/>
                        <a:t>5</a:t>
                      </a:r>
                      <a:endParaRPr lang="en-US" sz="1000" dirty="0"/>
                    </a:p>
                  </a:txBody>
                  <a:tcPr marL="0" marR="0" marT="0" marB="0"/>
                </a:tc>
                <a:tc>
                  <a:txBody>
                    <a:bodyPr/>
                    <a:lstStyle/>
                    <a:p>
                      <a:pPr algn="ctr"/>
                      <a:r>
                        <a:rPr lang="en-US" sz="1000" dirty="0" smtClean="0"/>
                        <a:t>101</a:t>
                      </a:r>
                      <a:endParaRPr lang="en-US" sz="1000" dirty="0"/>
                    </a:p>
                  </a:txBody>
                  <a:tcPr marL="0" marR="0" marT="0" marB="0"/>
                </a:tc>
              </a:tr>
              <a:tr h="219185">
                <a:tc>
                  <a:txBody>
                    <a:bodyPr/>
                    <a:lstStyle/>
                    <a:p>
                      <a:pPr algn="ctr"/>
                      <a:r>
                        <a:rPr lang="en-US" sz="1000" dirty="0" smtClean="0"/>
                        <a:t>6</a:t>
                      </a:r>
                      <a:endParaRPr lang="en-US" sz="1000" dirty="0"/>
                    </a:p>
                  </a:txBody>
                  <a:tcPr marL="0" marR="0" marT="0" marB="0"/>
                </a:tc>
                <a:tc>
                  <a:txBody>
                    <a:bodyPr/>
                    <a:lstStyle/>
                    <a:p>
                      <a:pPr algn="ctr"/>
                      <a:r>
                        <a:rPr lang="en-US" sz="1000" dirty="0" smtClean="0"/>
                        <a:t>110</a:t>
                      </a:r>
                      <a:endParaRPr lang="en-US" sz="1000" dirty="0"/>
                    </a:p>
                  </a:txBody>
                  <a:tcPr marL="0" marR="0" marT="0" marB="0"/>
                </a:tc>
              </a:tr>
            </a:tbl>
          </a:graphicData>
        </a:graphic>
      </p:graphicFrame>
      <p:graphicFrame>
        <p:nvGraphicFramePr>
          <p:cNvPr id="11" name="Content Placeholder 6"/>
          <p:cNvGraphicFramePr>
            <a:graphicFrameLocks/>
          </p:cNvGraphicFramePr>
          <p:nvPr>
            <p:extLst>
              <p:ext uri="{D42A27DB-BD31-4B8C-83A1-F6EECF244321}">
                <p14:modId xmlns:p14="http://schemas.microsoft.com/office/powerpoint/2010/main" val="2723643507"/>
              </p:ext>
            </p:extLst>
          </p:nvPr>
        </p:nvGraphicFramePr>
        <p:xfrm>
          <a:off x="2187152" y="3174506"/>
          <a:ext cx="6499649" cy="1546505"/>
        </p:xfrm>
        <a:graphic>
          <a:graphicData uri="http://schemas.openxmlformats.org/drawingml/2006/table">
            <a:tbl>
              <a:tblPr firstRow="1" bandRow="1">
                <a:tableStyleId>{9D7B26C5-4107-4FEC-AEDC-1716B250A1EF}</a:tableStyleId>
              </a:tblPr>
              <a:tblGrid>
                <a:gridCol w="943429"/>
                <a:gridCol w="1088716"/>
                <a:gridCol w="1171633"/>
                <a:gridCol w="1223211"/>
                <a:gridCol w="1019340"/>
                <a:gridCol w="1053320"/>
              </a:tblGrid>
              <a:tr h="278891">
                <a:tc>
                  <a:txBody>
                    <a:bodyPr/>
                    <a:lstStyle/>
                    <a:p>
                      <a:r>
                        <a:rPr lang="en-US" sz="1400" dirty="0" smtClean="0"/>
                        <a:t>Block</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Color</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Size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Orientation</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X</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Y</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Blue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 x 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Horizontal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Red</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 x 4</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Vertical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Black</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 x 4</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Horizontal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8891">
                <a:tc>
                  <a:txBody>
                    <a:bodyPr/>
                    <a:lstStyle/>
                    <a:p>
                      <a:pPr algn="ctr"/>
                      <a:r>
                        <a:rPr lang="en-US" sz="1400" dirty="0" smtClean="0"/>
                        <a:t>3</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Green</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 x 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Horizontal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pic>
        <p:nvPicPr>
          <p:cNvPr id="14" name="Picture 13" descr="LEGOEncodingExample1Img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7153" y="643619"/>
            <a:ext cx="1913831" cy="1794523"/>
          </a:xfrm>
          <a:prstGeom prst="rect">
            <a:avLst/>
          </a:prstGeom>
        </p:spPr>
      </p:pic>
      <p:pic>
        <p:nvPicPr>
          <p:cNvPr id="16" name="Picture 15" descr="LEGOEncodingExample1Img2.jpg"/>
          <p:cNvPicPr>
            <a:picLocks noChangeAspect="1"/>
          </p:cNvPicPr>
          <p:nvPr/>
        </p:nvPicPr>
        <p:blipFill rotWithShape="1">
          <a:blip r:embed="rId3">
            <a:extLst>
              <a:ext uri="{28A0092B-C50C-407E-A947-70E740481C1C}">
                <a14:useLocalDpi xmlns:a14="http://schemas.microsoft.com/office/drawing/2010/main" val="0"/>
              </a:ext>
            </a:extLst>
          </a:blip>
          <a:srcRect l="7053" r="38974"/>
          <a:stretch/>
        </p:blipFill>
        <p:spPr>
          <a:xfrm>
            <a:off x="4212266" y="643619"/>
            <a:ext cx="1281718" cy="1794523"/>
          </a:xfrm>
          <a:prstGeom prst="rect">
            <a:avLst/>
          </a:prstGeom>
        </p:spPr>
      </p:pic>
      <p:pic>
        <p:nvPicPr>
          <p:cNvPr id="17" name="Picture 16" descr="LEGOEncodingExample1Img3.jpg"/>
          <p:cNvPicPr>
            <a:picLocks noChangeAspect="1"/>
          </p:cNvPicPr>
          <p:nvPr/>
        </p:nvPicPr>
        <p:blipFill rotWithShape="1">
          <a:blip r:embed="rId4">
            <a:extLst>
              <a:ext uri="{28A0092B-C50C-407E-A947-70E740481C1C}">
                <a14:useLocalDpi xmlns:a14="http://schemas.microsoft.com/office/drawing/2010/main" val="0"/>
              </a:ext>
            </a:extLst>
          </a:blip>
          <a:srcRect l="8787" r="37732" b="-128"/>
          <a:stretch/>
        </p:blipFill>
        <p:spPr>
          <a:xfrm>
            <a:off x="5605266" y="643618"/>
            <a:ext cx="1493378" cy="1794523"/>
          </a:xfrm>
          <a:prstGeom prst="rect">
            <a:avLst/>
          </a:prstGeom>
        </p:spPr>
      </p:pic>
      <p:pic>
        <p:nvPicPr>
          <p:cNvPr id="18" name="Picture 17" descr="LEGOEncodingExample1Img4.jpg"/>
          <p:cNvPicPr>
            <a:picLocks noChangeAspect="1"/>
          </p:cNvPicPr>
          <p:nvPr/>
        </p:nvPicPr>
        <p:blipFill rotWithShape="1">
          <a:blip r:embed="rId5">
            <a:extLst>
              <a:ext uri="{28A0092B-C50C-407E-A947-70E740481C1C}">
                <a14:useLocalDpi xmlns:a14="http://schemas.microsoft.com/office/drawing/2010/main" val="0"/>
              </a:ext>
            </a:extLst>
          </a:blip>
          <a:srcRect r="38197"/>
          <a:stretch/>
        </p:blipFill>
        <p:spPr>
          <a:xfrm>
            <a:off x="7209927" y="643618"/>
            <a:ext cx="1476874" cy="1792224"/>
          </a:xfrm>
          <a:prstGeom prst="rect">
            <a:avLst/>
          </a:prstGeom>
        </p:spPr>
      </p:pic>
      <p:graphicFrame>
        <p:nvGraphicFramePr>
          <p:cNvPr id="19" name="Content Placeholder 6"/>
          <p:cNvGraphicFramePr>
            <a:graphicFrameLocks/>
          </p:cNvGraphicFramePr>
          <p:nvPr>
            <p:extLst>
              <p:ext uri="{D42A27DB-BD31-4B8C-83A1-F6EECF244321}">
                <p14:modId xmlns:p14="http://schemas.microsoft.com/office/powerpoint/2010/main" val="1044693022"/>
              </p:ext>
            </p:extLst>
          </p:nvPr>
        </p:nvGraphicFramePr>
        <p:xfrm>
          <a:off x="2187151" y="5113037"/>
          <a:ext cx="6499649" cy="1546505"/>
        </p:xfrm>
        <a:graphic>
          <a:graphicData uri="http://schemas.openxmlformats.org/drawingml/2006/table">
            <a:tbl>
              <a:tblPr firstRow="1" bandRow="1">
                <a:tableStyleId>{9D7B26C5-4107-4FEC-AEDC-1716B250A1EF}</a:tableStyleId>
              </a:tblPr>
              <a:tblGrid>
                <a:gridCol w="943429"/>
                <a:gridCol w="1088716"/>
                <a:gridCol w="1171633"/>
                <a:gridCol w="1223211"/>
                <a:gridCol w="1019340"/>
                <a:gridCol w="1053320"/>
              </a:tblGrid>
              <a:tr h="278891">
                <a:tc>
                  <a:txBody>
                    <a:bodyPr/>
                    <a:lstStyle/>
                    <a:p>
                      <a:r>
                        <a:rPr lang="en-US" sz="1400" dirty="0" smtClean="0"/>
                        <a:t>Block</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Color</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Size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Orientation</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X</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Y</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010100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010100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8891">
                <a:tc>
                  <a:txBody>
                    <a:bodyPr/>
                    <a:lstStyle/>
                    <a:p>
                      <a:pPr algn="ctr"/>
                      <a:r>
                        <a:rPr lang="en-US" sz="1400" dirty="0" smtClean="0"/>
                        <a:t>11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20" name="TextBox 19"/>
          <p:cNvSpPr txBox="1"/>
          <p:nvPr/>
        </p:nvSpPr>
        <p:spPr>
          <a:xfrm>
            <a:off x="2187152" y="2435842"/>
            <a:ext cx="6667786" cy="738664"/>
          </a:xfrm>
          <a:prstGeom prst="rect">
            <a:avLst/>
          </a:prstGeom>
          <a:noFill/>
        </p:spPr>
        <p:txBody>
          <a:bodyPr wrap="none" rtlCol="0">
            <a:spAutoFit/>
          </a:bodyPr>
          <a:lstStyle/>
          <a:p>
            <a:r>
              <a:rPr lang="en-US" sz="1400" dirty="0" smtClean="0">
                <a:latin typeface="Cambria"/>
                <a:cs typeface="Cambria"/>
              </a:rPr>
              <a:t>Can you make an instruction table for this tower? </a:t>
            </a:r>
          </a:p>
          <a:p>
            <a:r>
              <a:rPr lang="en-US" sz="1400" dirty="0" smtClean="0">
                <a:latin typeface="Cambria"/>
                <a:cs typeface="Cambria"/>
              </a:rPr>
              <a:t>Hint: start with a normal instruction table, and </a:t>
            </a:r>
            <a:r>
              <a:rPr lang="en-US" sz="1400" i="1" dirty="0" smtClean="0">
                <a:latin typeface="Cambria"/>
                <a:cs typeface="Cambria"/>
              </a:rPr>
              <a:t>then</a:t>
            </a:r>
            <a:r>
              <a:rPr lang="en-US" sz="1400" dirty="0" smtClean="0">
                <a:latin typeface="Cambria"/>
                <a:cs typeface="Cambria"/>
              </a:rPr>
              <a:t> encode it into binary afterwards.</a:t>
            </a:r>
          </a:p>
          <a:p>
            <a:r>
              <a:rPr lang="en-US" sz="1400" dirty="0" smtClean="0">
                <a:latin typeface="Cambria"/>
                <a:cs typeface="Cambria"/>
              </a:rPr>
              <a:t>You might need to add some colors and sizes to the legend on the left.</a:t>
            </a:r>
          </a:p>
        </p:txBody>
      </p:sp>
      <p:sp>
        <p:nvSpPr>
          <p:cNvPr id="2" name="TextBox 1"/>
          <p:cNvSpPr txBox="1"/>
          <p:nvPr/>
        </p:nvSpPr>
        <p:spPr>
          <a:xfrm>
            <a:off x="2034286" y="4750333"/>
            <a:ext cx="6419258" cy="307777"/>
          </a:xfrm>
          <a:prstGeom prst="rect">
            <a:avLst/>
          </a:prstGeom>
          <a:noFill/>
        </p:spPr>
        <p:txBody>
          <a:bodyPr wrap="none" rtlCol="0">
            <a:spAutoFit/>
          </a:bodyPr>
          <a:lstStyle/>
          <a:p>
            <a:r>
              <a:rPr lang="en-US" sz="1400" dirty="0" smtClean="0">
                <a:latin typeface="Cambria"/>
                <a:cs typeface="Cambria"/>
              </a:rPr>
              <a:t>The binary instruction table may vary depending on what they put in their legend!</a:t>
            </a:r>
            <a:endParaRPr lang="en-US" sz="1400" dirty="0">
              <a:latin typeface="Cambria"/>
              <a:cs typeface="Cambria"/>
            </a:endParaRPr>
          </a:p>
        </p:txBody>
      </p:sp>
      <p:sp>
        <p:nvSpPr>
          <p:cNvPr id="15" name="TextBox 14"/>
          <p:cNvSpPr txBox="1"/>
          <p:nvPr/>
        </p:nvSpPr>
        <p:spPr>
          <a:xfrm>
            <a:off x="7419544" y="98817"/>
            <a:ext cx="1267256" cy="369332"/>
          </a:xfrm>
          <a:prstGeom prst="rect">
            <a:avLst/>
          </a:prstGeom>
          <a:noFill/>
        </p:spPr>
        <p:txBody>
          <a:bodyPr wrap="none" rtlCol="0">
            <a:spAutoFit/>
          </a:bodyPr>
          <a:lstStyle/>
          <a:p>
            <a:r>
              <a:rPr lang="en-US" dirty="0" smtClean="0"/>
              <a:t>SOLUTIONS</a:t>
            </a:r>
            <a:endParaRPr lang="en-US" dirty="0"/>
          </a:p>
        </p:txBody>
      </p:sp>
    </p:spTree>
    <p:extLst>
      <p:ext uri="{BB962C8B-B14F-4D97-AF65-F5344CB8AC3E}">
        <p14:creationId xmlns:p14="http://schemas.microsoft.com/office/powerpoint/2010/main" val="137356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2115456"/>
              </p:ext>
            </p:extLst>
          </p:nvPr>
        </p:nvGraphicFramePr>
        <p:xfrm>
          <a:off x="235207" y="283483"/>
          <a:ext cx="1694456" cy="1296713"/>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Color</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Red</a:t>
                      </a:r>
                      <a:endParaRPr lang="en-US" sz="1000" dirty="0"/>
                    </a:p>
                  </a:txBody>
                  <a:tcPr marL="0" marR="0" marT="0" marB="0"/>
                </a:tc>
                <a:tc>
                  <a:txBody>
                    <a:bodyPr/>
                    <a:lstStyle/>
                    <a:p>
                      <a:pPr algn="ctr"/>
                      <a:r>
                        <a:rPr lang="en-US" sz="1000" dirty="0" smtClean="0"/>
                        <a:t>001</a:t>
                      </a:r>
                      <a:endParaRPr lang="en-US" sz="1000" dirty="0"/>
                    </a:p>
                  </a:txBody>
                  <a:tcPr marL="0" marR="0" marT="0" marB="0"/>
                </a:tc>
              </a:tr>
              <a:tr h="219185">
                <a:tc>
                  <a:txBody>
                    <a:bodyPr/>
                    <a:lstStyle/>
                    <a:p>
                      <a:pPr algn="ctr"/>
                      <a:r>
                        <a:rPr lang="en-US" sz="1000" dirty="0" smtClean="0"/>
                        <a:t>Yellow</a:t>
                      </a:r>
                      <a:endParaRPr lang="en-US" sz="1000" dirty="0"/>
                    </a:p>
                  </a:txBody>
                  <a:tcPr marL="0" marR="0" marT="0" marB="0"/>
                </a:tc>
                <a:tc>
                  <a:txBody>
                    <a:bodyPr/>
                    <a:lstStyle/>
                    <a:p>
                      <a:pPr algn="ctr"/>
                      <a:r>
                        <a:rPr lang="en-US" sz="1000" dirty="0" smtClean="0"/>
                        <a:t>010</a:t>
                      </a:r>
                      <a:endParaRPr lang="en-US" sz="1000" dirty="0"/>
                    </a:p>
                  </a:txBody>
                  <a:tcPr marL="0" marR="0" marT="0" marB="0"/>
                </a:tc>
              </a:tr>
              <a:tr h="219185">
                <a:tc>
                  <a:txBody>
                    <a:bodyPr/>
                    <a:lstStyle/>
                    <a:p>
                      <a:pPr algn="ctr"/>
                      <a:r>
                        <a:rPr lang="en-US" sz="1000" dirty="0" smtClean="0"/>
                        <a:t>Black</a:t>
                      </a:r>
                      <a:endParaRPr lang="en-US" sz="1000" dirty="0"/>
                    </a:p>
                  </a:txBody>
                  <a:tcPr marL="0" marR="0" marT="0" marB="0"/>
                </a:tc>
                <a:tc>
                  <a:txBody>
                    <a:bodyPr/>
                    <a:lstStyle/>
                    <a:p>
                      <a:pPr algn="ctr"/>
                      <a:r>
                        <a:rPr lang="en-US" sz="1000" dirty="0" smtClean="0"/>
                        <a:t>011</a:t>
                      </a:r>
                      <a:endParaRPr lang="en-US" sz="1000" dirty="0"/>
                    </a:p>
                  </a:txBody>
                  <a:tcPr marL="0" marR="0" marT="0" marB="0"/>
                </a:tc>
              </a:tr>
              <a:tr h="219185">
                <a:tc>
                  <a:txBody>
                    <a:bodyPr/>
                    <a:lstStyle/>
                    <a:p>
                      <a:pPr algn="ctr"/>
                      <a:r>
                        <a:rPr lang="en-US" sz="1000" dirty="0" smtClean="0"/>
                        <a:t>Blue</a:t>
                      </a:r>
                      <a:endParaRPr lang="en-US" sz="1000" dirty="0"/>
                    </a:p>
                  </a:txBody>
                  <a:tcPr marL="0" marR="0" marT="0" marB="0"/>
                </a:tc>
                <a:tc>
                  <a:txBody>
                    <a:bodyPr/>
                    <a:lstStyle/>
                    <a:p>
                      <a:pPr algn="ctr"/>
                      <a:r>
                        <a:rPr lang="en-US" sz="1000" dirty="0" smtClean="0"/>
                        <a:t>100</a:t>
                      </a:r>
                      <a:endParaRPr lang="en-US" sz="1000" dirty="0"/>
                    </a:p>
                  </a:txBody>
                  <a:tcPr marL="0" marR="0" marT="0" marB="0"/>
                </a:tc>
              </a:tr>
              <a:tr h="219185">
                <a:tc>
                  <a:txBody>
                    <a:bodyPr/>
                    <a:lstStyle/>
                    <a:p>
                      <a:pPr algn="ctr"/>
                      <a:r>
                        <a:rPr lang="en-US" sz="1000" dirty="0" smtClean="0"/>
                        <a:t>White</a:t>
                      </a:r>
                      <a:endParaRPr lang="en-US" sz="1000" dirty="0"/>
                    </a:p>
                  </a:txBody>
                  <a:tcPr marL="0" marR="0" marT="0" marB="0"/>
                </a:tc>
                <a:tc>
                  <a:txBody>
                    <a:bodyPr/>
                    <a:lstStyle/>
                    <a:p>
                      <a:pPr algn="ctr"/>
                      <a:r>
                        <a:rPr lang="en-US" sz="1000" dirty="0" smtClean="0"/>
                        <a:t>101</a:t>
                      </a:r>
                      <a:endParaRPr lang="en-US" sz="1000" dirty="0"/>
                    </a:p>
                  </a:txBody>
                  <a:tcPr marL="0" marR="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66190480"/>
              </p:ext>
            </p:extLst>
          </p:nvPr>
        </p:nvGraphicFramePr>
        <p:xfrm>
          <a:off x="235207" y="1580196"/>
          <a:ext cx="1694456" cy="1515898"/>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Brick</a:t>
                      </a:r>
                      <a:r>
                        <a:rPr lang="en-US" sz="1000" baseline="0" dirty="0" smtClean="0"/>
                        <a:t> Type</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2 x 4</a:t>
                      </a:r>
                      <a:endParaRPr lang="en-US" sz="1000" dirty="0"/>
                    </a:p>
                  </a:txBody>
                  <a:tcPr marL="0" marR="0" marT="0" marB="0"/>
                </a:tc>
                <a:tc>
                  <a:txBody>
                    <a:bodyPr/>
                    <a:lstStyle/>
                    <a:p>
                      <a:pPr algn="ctr"/>
                      <a:r>
                        <a:rPr lang="en-US" sz="1000" dirty="0" smtClean="0"/>
                        <a:t>010100</a:t>
                      </a:r>
                      <a:endParaRPr lang="en-US" sz="1000" dirty="0"/>
                    </a:p>
                  </a:txBody>
                  <a:tcPr marL="0" marR="0" marT="0" marB="0"/>
                </a:tc>
              </a:tr>
              <a:tr h="219185">
                <a:tc>
                  <a:txBody>
                    <a:bodyPr/>
                    <a:lstStyle/>
                    <a:p>
                      <a:pPr algn="ctr"/>
                      <a:r>
                        <a:rPr lang="en-US" sz="1000" dirty="0" smtClean="0"/>
                        <a:t>2 x 3</a:t>
                      </a:r>
                      <a:endParaRPr lang="en-US" sz="1000" dirty="0"/>
                    </a:p>
                  </a:txBody>
                  <a:tcPr marL="0" marR="0" marT="0" marB="0"/>
                </a:tc>
                <a:tc>
                  <a:txBody>
                    <a:bodyPr/>
                    <a:lstStyle/>
                    <a:p>
                      <a:pPr algn="ctr"/>
                      <a:r>
                        <a:rPr lang="en-US" sz="1000" dirty="0" smtClean="0"/>
                        <a:t>010011</a:t>
                      </a:r>
                      <a:endParaRPr lang="en-US" sz="1000" dirty="0"/>
                    </a:p>
                  </a:txBody>
                  <a:tcPr marL="0" marR="0" marT="0" marB="0"/>
                </a:tc>
              </a:tr>
              <a:tr h="219185">
                <a:tc>
                  <a:txBody>
                    <a:bodyPr/>
                    <a:lstStyle/>
                    <a:p>
                      <a:pPr algn="ctr"/>
                      <a:r>
                        <a:rPr lang="en-US" sz="1000" dirty="0" smtClean="0"/>
                        <a:t>2</a:t>
                      </a:r>
                      <a:r>
                        <a:rPr lang="en-US" sz="1000" baseline="0" dirty="0" smtClean="0"/>
                        <a:t> x 2</a:t>
                      </a:r>
                      <a:endParaRPr lang="en-US" sz="1000" dirty="0"/>
                    </a:p>
                  </a:txBody>
                  <a:tcPr marL="0" marR="0" marT="0" marB="0"/>
                </a:tc>
                <a:tc>
                  <a:txBody>
                    <a:bodyPr/>
                    <a:lstStyle/>
                    <a:p>
                      <a:pPr algn="ctr"/>
                      <a:r>
                        <a:rPr lang="en-US" sz="1000" dirty="0" smtClean="0"/>
                        <a:t>010010</a:t>
                      </a:r>
                      <a:endParaRPr lang="en-US" sz="1000" dirty="0"/>
                    </a:p>
                  </a:txBody>
                  <a:tcPr marL="0" marR="0" marT="0" marB="0"/>
                </a:tc>
              </a:tr>
              <a:tr h="219185">
                <a:tc>
                  <a:txBody>
                    <a:bodyPr/>
                    <a:lstStyle/>
                    <a:p>
                      <a:pPr algn="ctr"/>
                      <a:r>
                        <a:rPr lang="en-US" sz="1000" dirty="0" smtClean="0"/>
                        <a:t>1</a:t>
                      </a:r>
                      <a:r>
                        <a:rPr lang="en-US" sz="1000" baseline="0" dirty="0" smtClean="0"/>
                        <a:t> x 1</a:t>
                      </a:r>
                    </a:p>
                  </a:txBody>
                  <a:tcPr marL="0" marR="0" marT="0" marB="0"/>
                </a:tc>
                <a:tc>
                  <a:txBody>
                    <a:bodyPr/>
                    <a:lstStyle/>
                    <a:p>
                      <a:pPr algn="ctr"/>
                      <a:r>
                        <a:rPr lang="en-US" sz="1000" dirty="0" smtClean="0"/>
                        <a:t>001001</a:t>
                      </a:r>
                      <a:endParaRPr lang="en-US" sz="1000" dirty="0"/>
                    </a:p>
                  </a:txBody>
                  <a:tcPr marL="0" marR="0" marT="0" marB="0"/>
                </a:tc>
              </a:tr>
              <a:tr h="219185">
                <a:tc>
                  <a:txBody>
                    <a:bodyPr/>
                    <a:lstStyle/>
                    <a:p>
                      <a:pPr algn="ctr"/>
                      <a:r>
                        <a:rPr lang="en-US" sz="1000" dirty="0" smtClean="0"/>
                        <a:t>1 x 2</a:t>
                      </a:r>
                      <a:endParaRPr lang="en-US" sz="1000" dirty="0"/>
                    </a:p>
                  </a:txBody>
                  <a:tcPr marL="0" marR="0" marT="0" marB="0"/>
                </a:tc>
                <a:tc>
                  <a:txBody>
                    <a:bodyPr/>
                    <a:lstStyle/>
                    <a:p>
                      <a:pPr algn="ctr"/>
                      <a:r>
                        <a:rPr lang="en-US" sz="1000" dirty="0" smtClean="0"/>
                        <a:t>001010</a:t>
                      </a:r>
                      <a:endParaRPr lang="en-US" sz="1000" dirty="0"/>
                    </a:p>
                  </a:txBody>
                  <a:tcPr marL="0" marR="0" marT="0" marB="0"/>
                </a:tc>
              </a:tr>
              <a:tr h="219185">
                <a:tc>
                  <a:txBody>
                    <a:bodyPr/>
                    <a:lstStyle/>
                    <a:p>
                      <a:pPr algn="ctr"/>
                      <a:r>
                        <a:rPr lang="en-US" sz="1000" dirty="0" smtClean="0"/>
                        <a:t>1 x 4</a:t>
                      </a:r>
                      <a:endParaRPr lang="en-US" sz="1000" dirty="0"/>
                    </a:p>
                  </a:txBody>
                  <a:tcPr marL="0" marR="0" marT="0" marB="0"/>
                </a:tc>
                <a:tc>
                  <a:txBody>
                    <a:bodyPr/>
                    <a:lstStyle/>
                    <a:p>
                      <a:pPr algn="ctr"/>
                      <a:r>
                        <a:rPr lang="en-US" sz="1000" dirty="0" smtClean="0"/>
                        <a:t>001100</a:t>
                      </a:r>
                      <a:endParaRPr lang="en-US" sz="1000" dirty="0"/>
                    </a:p>
                  </a:txBody>
                  <a:tcPr marL="0" marR="0"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557335476"/>
              </p:ext>
            </p:extLst>
          </p:nvPr>
        </p:nvGraphicFramePr>
        <p:xfrm>
          <a:off x="235207" y="3096094"/>
          <a:ext cx="1694456" cy="639158"/>
        </p:xfrm>
        <a:graphic>
          <a:graphicData uri="http://schemas.openxmlformats.org/drawingml/2006/table">
            <a:tbl>
              <a:tblPr firstRow="1" bandRow="1">
                <a:tableStyleId>{5C22544A-7EE6-4342-B048-85BDC9FD1C3A}</a:tableStyleId>
              </a:tblPr>
              <a:tblGrid>
                <a:gridCol w="847228"/>
                <a:gridCol w="847228"/>
              </a:tblGrid>
              <a:tr h="200788">
                <a:tc gridSpan="2">
                  <a:txBody>
                    <a:bodyPr/>
                    <a:lstStyle/>
                    <a:p>
                      <a:pPr algn="ctr"/>
                      <a:r>
                        <a:rPr lang="en-US" sz="1000" dirty="0" smtClean="0"/>
                        <a:t>Orientation</a:t>
                      </a:r>
                      <a:endParaRPr lang="en-US" sz="1000" dirty="0"/>
                    </a:p>
                  </a:txBody>
                  <a:tcPr marL="0" marR="0" marT="0" marB="0"/>
                </a:tc>
                <a:tc hMerge="1">
                  <a:txBody>
                    <a:bodyPr/>
                    <a:lstStyle/>
                    <a:p>
                      <a:endParaRPr lang="en-US" dirty="0"/>
                    </a:p>
                  </a:txBody>
                  <a:tcPr/>
                </a:tc>
              </a:tr>
              <a:tr h="219185">
                <a:tc>
                  <a:txBody>
                    <a:bodyPr/>
                    <a:lstStyle/>
                    <a:p>
                      <a:pPr algn="ctr"/>
                      <a:r>
                        <a:rPr lang="en-US" sz="1000" dirty="0" smtClean="0"/>
                        <a:t>Horizontal</a:t>
                      </a:r>
                      <a:endParaRPr lang="en-US" sz="1000" dirty="0"/>
                    </a:p>
                  </a:txBody>
                  <a:tcPr marL="0" marR="0" marT="0" marB="0"/>
                </a:tc>
                <a:tc>
                  <a:txBody>
                    <a:bodyPr/>
                    <a:lstStyle/>
                    <a:p>
                      <a:pPr algn="ctr"/>
                      <a:r>
                        <a:rPr lang="en-US" sz="1000" dirty="0" smtClean="0"/>
                        <a:t>00</a:t>
                      </a:r>
                      <a:endParaRPr lang="en-US" sz="1000" dirty="0"/>
                    </a:p>
                  </a:txBody>
                  <a:tcPr marL="0" marR="0" marT="0" marB="0"/>
                </a:tc>
              </a:tr>
              <a:tr h="219185">
                <a:tc>
                  <a:txBody>
                    <a:bodyPr/>
                    <a:lstStyle/>
                    <a:p>
                      <a:pPr algn="ctr"/>
                      <a:r>
                        <a:rPr lang="en-US" sz="1000" dirty="0" smtClean="0"/>
                        <a:t>Vertical</a:t>
                      </a:r>
                      <a:endParaRPr lang="en-US" sz="1000" dirty="0"/>
                    </a:p>
                  </a:txBody>
                  <a:tcPr marL="0" marR="0" marT="0" marB="0"/>
                </a:tc>
                <a:tc>
                  <a:txBody>
                    <a:bodyPr/>
                    <a:lstStyle/>
                    <a:p>
                      <a:pPr algn="ctr"/>
                      <a:r>
                        <a:rPr lang="en-US" sz="1000" dirty="0" smtClean="0"/>
                        <a:t>01</a:t>
                      </a:r>
                      <a:endParaRPr lang="en-US" sz="1000" dirty="0"/>
                    </a:p>
                  </a:txBody>
                  <a:tcPr marL="0" marR="0" marT="0" marB="0"/>
                </a:tc>
              </a:tr>
            </a:tbl>
          </a:graphicData>
        </a:graphic>
      </p:graphicFrame>
      <p:graphicFrame>
        <p:nvGraphicFramePr>
          <p:cNvPr id="11" name="Content Placeholder 6"/>
          <p:cNvGraphicFramePr>
            <a:graphicFrameLocks/>
          </p:cNvGraphicFramePr>
          <p:nvPr>
            <p:extLst>
              <p:ext uri="{D42A27DB-BD31-4B8C-83A1-F6EECF244321}">
                <p14:modId xmlns:p14="http://schemas.microsoft.com/office/powerpoint/2010/main" val="2711756070"/>
              </p:ext>
            </p:extLst>
          </p:nvPr>
        </p:nvGraphicFramePr>
        <p:xfrm>
          <a:off x="2387053" y="1404434"/>
          <a:ext cx="6499649" cy="2156105"/>
        </p:xfrm>
        <a:graphic>
          <a:graphicData uri="http://schemas.openxmlformats.org/drawingml/2006/table">
            <a:tbl>
              <a:tblPr firstRow="1" bandRow="1">
                <a:tableStyleId>{9D7B26C5-4107-4FEC-AEDC-1716B250A1EF}</a:tableStyleId>
              </a:tblPr>
              <a:tblGrid>
                <a:gridCol w="943429"/>
                <a:gridCol w="1088716"/>
                <a:gridCol w="1171633"/>
                <a:gridCol w="1223211"/>
                <a:gridCol w="1019340"/>
                <a:gridCol w="1053320"/>
              </a:tblGrid>
              <a:tr h="278891">
                <a:tc>
                  <a:txBody>
                    <a:bodyPr/>
                    <a:lstStyle/>
                    <a:p>
                      <a:r>
                        <a:rPr lang="en-US" sz="1400" dirty="0" smtClean="0"/>
                        <a:t>Block</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Color</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Size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Orientation</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X</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Y</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r>
                        <a:rPr lang="en-US" sz="1400" dirty="0" smtClean="0"/>
                        <a:t>000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010100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r>
                        <a:rPr lang="en-US" sz="1400" dirty="0" smtClean="0"/>
                        <a:t>001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010011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r>
                        <a:rPr lang="en-US" sz="1400" dirty="0" smtClean="0"/>
                        <a:t>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8891">
                <a:tc>
                  <a:txBody>
                    <a:bodyPr/>
                    <a:lstStyle/>
                    <a:p>
                      <a:r>
                        <a:rPr lang="en-US" sz="1400" dirty="0" smtClean="0"/>
                        <a:t>011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001001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8891">
                <a:tc>
                  <a:txBody>
                    <a:bodyPr/>
                    <a:lstStyle/>
                    <a:p>
                      <a:r>
                        <a:rPr lang="en-US" sz="1400" dirty="0" smtClean="0"/>
                        <a:t>100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101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001100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8891">
                <a:tc>
                  <a:txBody>
                    <a:bodyPr/>
                    <a:lstStyle/>
                    <a:p>
                      <a:r>
                        <a:rPr lang="en-US" sz="1400" dirty="0" smtClean="0"/>
                        <a:t>101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101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001010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010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9" name="Content Placeholder 6"/>
          <p:cNvGraphicFramePr>
            <a:graphicFrameLocks/>
          </p:cNvGraphicFramePr>
          <p:nvPr>
            <p:extLst>
              <p:ext uri="{D42A27DB-BD31-4B8C-83A1-F6EECF244321}">
                <p14:modId xmlns:p14="http://schemas.microsoft.com/office/powerpoint/2010/main" val="2991147767"/>
              </p:ext>
            </p:extLst>
          </p:nvPr>
        </p:nvGraphicFramePr>
        <p:xfrm>
          <a:off x="2387053" y="4376638"/>
          <a:ext cx="6499649" cy="2163607"/>
        </p:xfrm>
        <a:graphic>
          <a:graphicData uri="http://schemas.openxmlformats.org/drawingml/2006/table">
            <a:tbl>
              <a:tblPr firstRow="1" bandRow="1">
                <a:tableStyleId>{9D7B26C5-4107-4FEC-AEDC-1716B250A1EF}</a:tableStyleId>
              </a:tblPr>
              <a:tblGrid>
                <a:gridCol w="943429"/>
                <a:gridCol w="1088716"/>
                <a:gridCol w="1171633"/>
                <a:gridCol w="1223211"/>
                <a:gridCol w="1019340"/>
                <a:gridCol w="1053320"/>
              </a:tblGrid>
              <a:tr h="278891">
                <a:tc>
                  <a:txBody>
                    <a:bodyPr/>
                    <a:lstStyle/>
                    <a:p>
                      <a:r>
                        <a:rPr lang="en-US" sz="1400" dirty="0" smtClean="0"/>
                        <a:t>Block</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Color</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Size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Orientation</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X</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Y</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0</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Blue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 x 4</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Horizontal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Blue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 x 3</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Horizontal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Blue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 x 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Vertical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5</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12302">
                <a:tc>
                  <a:txBody>
                    <a:bodyPr/>
                    <a:lstStyle/>
                    <a:p>
                      <a:pPr algn="ctr"/>
                      <a:r>
                        <a:rPr lang="en-US" sz="1400" dirty="0" smtClean="0"/>
                        <a:t>3</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Black</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a:t>
                      </a:r>
                      <a:r>
                        <a:rPr lang="en-US" sz="1400" baseline="0" dirty="0" smtClean="0"/>
                        <a:t> x 1</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Vertical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3</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8891">
                <a:tc>
                  <a:txBody>
                    <a:bodyPr/>
                    <a:lstStyle/>
                    <a:p>
                      <a:pPr algn="ctr"/>
                      <a:r>
                        <a:rPr lang="en-US" sz="1400" dirty="0" smtClean="0"/>
                        <a:t>4</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White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 x</a:t>
                      </a:r>
                      <a:r>
                        <a:rPr lang="en-US" sz="1400" baseline="0" dirty="0" smtClean="0"/>
                        <a:t> 4</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Horizontal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78891">
                <a:tc>
                  <a:txBody>
                    <a:bodyPr/>
                    <a:lstStyle/>
                    <a:p>
                      <a:pPr algn="ctr"/>
                      <a:r>
                        <a:rPr lang="en-US" sz="1400" dirty="0" smtClean="0"/>
                        <a:t>5</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White</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1 x 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Horizontal</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3</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400" dirty="0" smtClean="0"/>
                        <a:t>2</a:t>
                      </a:r>
                      <a:endParaRPr lang="en-US" sz="1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20" name="TextBox 19"/>
          <p:cNvSpPr txBox="1"/>
          <p:nvPr/>
        </p:nvSpPr>
        <p:spPr>
          <a:xfrm>
            <a:off x="2387053" y="512069"/>
            <a:ext cx="6499650" cy="738664"/>
          </a:xfrm>
          <a:prstGeom prst="rect">
            <a:avLst/>
          </a:prstGeom>
          <a:noFill/>
        </p:spPr>
        <p:txBody>
          <a:bodyPr wrap="square" rtlCol="0">
            <a:spAutoFit/>
          </a:bodyPr>
          <a:lstStyle/>
          <a:p>
            <a:r>
              <a:rPr lang="en-US" sz="1400" dirty="0" smtClean="0">
                <a:latin typeface="Cambria"/>
                <a:cs typeface="Cambria"/>
              </a:rPr>
              <a:t>Can you figure out what this tower is supposed to look like? </a:t>
            </a:r>
          </a:p>
          <a:p>
            <a:r>
              <a:rPr lang="en-US" sz="1400" dirty="0" smtClean="0">
                <a:latin typeface="Cambria"/>
                <a:cs typeface="Cambria"/>
              </a:rPr>
              <a:t>Hint: first, </a:t>
            </a:r>
            <a:r>
              <a:rPr lang="en-US" sz="1400" i="1" dirty="0" smtClean="0">
                <a:latin typeface="Cambria"/>
                <a:cs typeface="Cambria"/>
              </a:rPr>
              <a:t>decode</a:t>
            </a:r>
            <a:r>
              <a:rPr lang="en-US" sz="1400" dirty="0" smtClean="0">
                <a:latin typeface="Cambria"/>
                <a:cs typeface="Cambria"/>
              </a:rPr>
              <a:t> the instruction table using the legend on the left, and then follow the instructions to recreate the tower.</a:t>
            </a:r>
            <a:endParaRPr lang="en-US" sz="1400" dirty="0">
              <a:latin typeface="Cambria"/>
              <a:cs typeface="Cambria"/>
            </a:endParaRPr>
          </a:p>
        </p:txBody>
      </p:sp>
      <p:pic>
        <p:nvPicPr>
          <p:cNvPr id="2" name="Picture 1" descr="Screen Shot 2014-05-23 at 12.31.2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207" y="4784195"/>
            <a:ext cx="1951944" cy="1756050"/>
          </a:xfrm>
          <a:prstGeom prst="rect">
            <a:avLst/>
          </a:prstGeom>
        </p:spPr>
      </p:pic>
      <p:sp>
        <p:nvSpPr>
          <p:cNvPr id="3" name="TextBox 2"/>
          <p:cNvSpPr txBox="1"/>
          <p:nvPr/>
        </p:nvSpPr>
        <p:spPr>
          <a:xfrm>
            <a:off x="2387053" y="3709951"/>
            <a:ext cx="6499649" cy="584776"/>
          </a:xfrm>
          <a:prstGeom prst="rect">
            <a:avLst/>
          </a:prstGeom>
          <a:noFill/>
        </p:spPr>
        <p:txBody>
          <a:bodyPr wrap="square" rtlCol="0">
            <a:spAutoFit/>
          </a:bodyPr>
          <a:lstStyle/>
          <a:p>
            <a:r>
              <a:rPr lang="en-US" sz="1600" dirty="0" smtClean="0">
                <a:latin typeface="Cambria"/>
                <a:cs typeface="Cambria"/>
              </a:rPr>
              <a:t>Here is an image of the resulting structure built from the the </a:t>
            </a:r>
            <a:r>
              <a:rPr lang="en-US" sz="1600" i="1" dirty="0" smtClean="0">
                <a:latin typeface="Cambria"/>
                <a:cs typeface="Cambria"/>
              </a:rPr>
              <a:t>decoded</a:t>
            </a:r>
            <a:r>
              <a:rPr lang="en-US" sz="1600" dirty="0" smtClean="0">
                <a:latin typeface="Cambria"/>
                <a:cs typeface="Cambria"/>
              </a:rPr>
              <a:t> instruction table</a:t>
            </a:r>
            <a:endParaRPr lang="en-US" sz="1600" dirty="0">
              <a:latin typeface="Cambria"/>
              <a:cs typeface="Cambria"/>
            </a:endParaRPr>
          </a:p>
        </p:txBody>
      </p:sp>
      <p:sp>
        <p:nvSpPr>
          <p:cNvPr id="10" name="TextBox 9"/>
          <p:cNvSpPr txBox="1"/>
          <p:nvPr/>
        </p:nvSpPr>
        <p:spPr>
          <a:xfrm>
            <a:off x="7419544" y="257852"/>
            <a:ext cx="1267256" cy="369332"/>
          </a:xfrm>
          <a:prstGeom prst="rect">
            <a:avLst/>
          </a:prstGeom>
          <a:noFill/>
        </p:spPr>
        <p:txBody>
          <a:bodyPr wrap="none" rtlCol="0">
            <a:spAutoFit/>
          </a:bodyPr>
          <a:lstStyle/>
          <a:p>
            <a:r>
              <a:rPr lang="en-US" dirty="0" smtClean="0"/>
              <a:t>SOLUTIONS</a:t>
            </a:r>
            <a:endParaRPr lang="en-US" dirty="0"/>
          </a:p>
        </p:txBody>
      </p:sp>
    </p:spTree>
    <p:extLst>
      <p:ext uri="{BB962C8B-B14F-4D97-AF65-F5344CB8AC3E}">
        <p14:creationId xmlns:p14="http://schemas.microsoft.com/office/powerpoint/2010/main" val="2729494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TotalTime>
  <Words>612</Words>
  <Application>Microsoft Macintosh PowerPoint</Application>
  <PresentationFormat>On-screen Show (4:3)</PresentationFormat>
  <Paragraphs>232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Encoding LEGO Blocks Additional Practice</vt:lpstr>
      <vt:lpstr>PowerPoint Presentation</vt:lpstr>
      <vt:lpstr>PowerPoint Presentation</vt:lpstr>
    </vt:vector>
  </TitlesOfParts>
  <Company>hmc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jarthurcs</dc:creator>
  <cp:lastModifiedBy>Laptop 16</cp:lastModifiedBy>
  <cp:revision>3</cp:revision>
  <dcterms:created xsi:type="dcterms:W3CDTF">2014-05-23T23:54:01Z</dcterms:created>
  <dcterms:modified xsi:type="dcterms:W3CDTF">2014-06-06T21:41:24Z</dcterms:modified>
</cp:coreProperties>
</file>