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8" r:id="rId3"/>
    <p:sldId id="257" r:id="rId4"/>
    <p:sldId id="260" r:id="rId5"/>
    <p:sldId id="261" r:id="rId6"/>
    <p:sldId id="262"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37" d="100"/>
          <a:sy n="37" d="100"/>
        </p:scale>
        <p:origin x="-1888"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printerSettings" Target="printerSettings/printerSettings1.bin"/><Relationship Id="rId9" Type="http://schemas.openxmlformats.org/officeDocument/2006/relationships/presProps" Target="presProps.xml"/><Relationship Id="rId1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B172D4F-7734-8047-ABDF-9C70ED9BC9B5}" type="datetimeFigureOut">
              <a:rPr lang="en-US" smtClean="0"/>
              <a:t>6/6/14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654FD2-99EB-AC47-ABD4-D542AB692E66}" type="slidenum">
              <a:rPr lang="en-US" smtClean="0"/>
              <a:t>‹#›</a:t>
            </a:fld>
            <a:endParaRPr lang="en-US"/>
          </a:p>
        </p:txBody>
      </p:sp>
    </p:spTree>
    <p:extLst>
      <p:ext uri="{BB962C8B-B14F-4D97-AF65-F5344CB8AC3E}">
        <p14:creationId xmlns:p14="http://schemas.microsoft.com/office/powerpoint/2010/main" val="36089752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172D4F-7734-8047-ABDF-9C70ED9BC9B5}" type="datetimeFigureOut">
              <a:rPr lang="en-US" smtClean="0"/>
              <a:t>6/6/14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654FD2-99EB-AC47-ABD4-D542AB692E66}" type="slidenum">
              <a:rPr lang="en-US" smtClean="0"/>
              <a:t>‹#›</a:t>
            </a:fld>
            <a:endParaRPr lang="en-US"/>
          </a:p>
        </p:txBody>
      </p:sp>
    </p:spTree>
    <p:extLst>
      <p:ext uri="{BB962C8B-B14F-4D97-AF65-F5344CB8AC3E}">
        <p14:creationId xmlns:p14="http://schemas.microsoft.com/office/powerpoint/2010/main" val="24295675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172D4F-7734-8047-ABDF-9C70ED9BC9B5}" type="datetimeFigureOut">
              <a:rPr lang="en-US" smtClean="0"/>
              <a:t>6/6/14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654FD2-99EB-AC47-ABD4-D542AB692E66}" type="slidenum">
              <a:rPr lang="en-US" smtClean="0"/>
              <a:t>‹#›</a:t>
            </a:fld>
            <a:endParaRPr lang="en-US"/>
          </a:p>
        </p:txBody>
      </p:sp>
    </p:spTree>
    <p:extLst>
      <p:ext uri="{BB962C8B-B14F-4D97-AF65-F5344CB8AC3E}">
        <p14:creationId xmlns:p14="http://schemas.microsoft.com/office/powerpoint/2010/main" val="24963619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172D4F-7734-8047-ABDF-9C70ED9BC9B5}" type="datetimeFigureOut">
              <a:rPr lang="en-US" smtClean="0"/>
              <a:t>6/6/14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654FD2-99EB-AC47-ABD4-D542AB692E66}" type="slidenum">
              <a:rPr lang="en-US" smtClean="0"/>
              <a:t>‹#›</a:t>
            </a:fld>
            <a:endParaRPr lang="en-US"/>
          </a:p>
        </p:txBody>
      </p:sp>
    </p:spTree>
    <p:extLst>
      <p:ext uri="{BB962C8B-B14F-4D97-AF65-F5344CB8AC3E}">
        <p14:creationId xmlns:p14="http://schemas.microsoft.com/office/powerpoint/2010/main" val="4289726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B172D4F-7734-8047-ABDF-9C70ED9BC9B5}" type="datetimeFigureOut">
              <a:rPr lang="en-US" smtClean="0"/>
              <a:t>6/6/14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654FD2-99EB-AC47-ABD4-D542AB692E66}" type="slidenum">
              <a:rPr lang="en-US" smtClean="0"/>
              <a:t>‹#›</a:t>
            </a:fld>
            <a:endParaRPr lang="en-US"/>
          </a:p>
        </p:txBody>
      </p:sp>
    </p:spTree>
    <p:extLst>
      <p:ext uri="{BB962C8B-B14F-4D97-AF65-F5344CB8AC3E}">
        <p14:creationId xmlns:p14="http://schemas.microsoft.com/office/powerpoint/2010/main" val="20080290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B172D4F-7734-8047-ABDF-9C70ED9BC9B5}" type="datetimeFigureOut">
              <a:rPr lang="en-US" smtClean="0"/>
              <a:t>6/6/14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654FD2-99EB-AC47-ABD4-D542AB692E66}" type="slidenum">
              <a:rPr lang="en-US" smtClean="0"/>
              <a:t>‹#›</a:t>
            </a:fld>
            <a:endParaRPr lang="en-US"/>
          </a:p>
        </p:txBody>
      </p:sp>
    </p:spTree>
    <p:extLst>
      <p:ext uri="{BB962C8B-B14F-4D97-AF65-F5344CB8AC3E}">
        <p14:creationId xmlns:p14="http://schemas.microsoft.com/office/powerpoint/2010/main" val="19283905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B172D4F-7734-8047-ABDF-9C70ED9BC9B5}" type="datetimeFigureOut">
              <a:rPr lang="en-US" smtClean="0"/>
              <a:t>6/6/14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654FD2-99EB-AC47-ABD4-D542AB692E66}" type="slidenum">
              <a:rPr lang="en-US" smtClean="0"/>
              <a:t>‹#›</a:t>
            </a:fld>
            <a:endParaRPr lang="en-US"/>
          </a:p>
        </p:txBody>
      </p:sp>
    </p:spTree>
    <p:extLst>
      <p:ext uri="{BB962C8B-B14F-4D97-AF65-F5344CB8AC3E}">
        <p14:creationId xmlns:p14="http://schemas.microsoft.com/office/powerpoint/2010/main" val="20214440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B172D4F-7734-8047-ABDF-9C70ED9BC9B5}" type="datetimeFigureOut">
              <a:rPr lang="en-US" smtClean="0"/>
              <a:t>6/6/14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654FD2-99EB-AC47-ABD4-D542AB692E66}" type="slidenum">
              <a:rPr lang="en-US" smtClean="0"/>
              <a:t>‹#›</a:t>
            </a:fld>
            <a:endParaRPr lang="en-US"/>
          </a:p>
        </p:txBody>
      </p:sp>
    </p:spTree>
    <p:extLst>
      <p:ext uri="{BB962C8B-B14F-4D97-AF65-F5344CB8AC3E}">
        <p14:creationId xmlns:p14="http://schemas.microsoft.com/office/powerpoint/2010/main" val="2194679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172D4F-7734-8047-ABDF-9C70ED9BC9B5}" type="datetimeFigureOut">
              <a:rPr lang="en-US" smtClean="0"/>
              <a:t>6/6/14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654FD2-99EB-AC47-ABD4-D542AB692E66}" type="slidenum">
              <a:rPr lang="en-US" smtClean="0"/>
              <a:t>‹#›</a:t>
            </a:fld>
            <a:endParaRPr lang="en-US"/>
          </a:p>
        </p:txBody>
      </p:sp>
    </p:spTree>
    <p:extLst>
      <p:ext uri="{BB962C8B-B14F-4D97-AF65-F5344CB8AC3E}">
        <p14:creationId xmlns:p14="http://schemas.microsoft.com/office/powerpoint/2010/main" val="8670580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172D4F-7734-8047-ABDF-9C70ED9BC9B5}" type="datetimeFigureOut">
              <a:rPr lang="en-US" smtClean="0"/>
              <a:t>6/6/14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654FD2-99EB-AC47-ABD4-D542AB692E66}" type="slidenum">
              <a:rPr lang="en-US" smtClean="0"/>
              <a:t>‹#›</a:t>
            </a:fld>
            <a:endParaRPr lang="en-US"/>
          </a:p>
        </p:txBody>
      </p:sp>
    </p:spTree>
    <p:extLst>
      <p:ext uri="{BB962C8B-B14F-4D97-AF65-F5344CB8AC3E}">
        <p14:creationId xmlns:p14="http://schemas.microsoft.com/office/powerpoint/2010/main" val="12953329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172D4F-7734-8047-ABDF-9C70ED9BC9B5}" type="datetimeFigureOut">
              <a:rPr lang="en-US" smtClean="0"/>
              <a:t>6/6/14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654FD2-99EB-AC47-ABD4-D542AB692E66}" type="slidenum">
              <a:rPr lang="en-US" smtClean="0"/>
              <a:t>‹#›</a:t>
            </a:fld>
            <a:endParaRPr lang="en-US"/>
          </a:p>
        </p:txBody>
      </p:sp>
    </p:spTree>
    <p:extLst>
      <p:ext uri="{BB962C8B-B14F-4D97-AF65-F5344CB8AC3E}">
        <p14:creationId xmlns:p14="http://schemas.microsoft.com/office/powerpoint/2010/main" val="86115618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172D4F-7734-8047-ABDF-9C70ED9BC9B5}" type="datetimeFigureOut">
              <a:rPr lang="en-US" smtClean="0"/>
              <a:t>6/6/14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654FD2-99EB-AC47-ABD4-D542AB692E66}" type="slidenum">
              <a:rPr lang="en-US" smtClean="0"/>
              <a:t>‹#›</a:t>
            </a:fld>
            <a:endParaRPr lang="en-US"/>
          </a:p>
        </p:txBody>
      </p:sp>
    </p:spTree>
    <p:extLst>
      <p:ext uri="{BB962C8B-B14F-4D97-AF65-F5344CB8AC3E}">
        <p14:creationId xmlns:p14="http://schemas.microsoft.com/office/powerpoint/2010/main" val="23732028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5.png"/><Relationship Id="rId3"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566894" y="1609595"/>
            <a:ext cx="4422861" cy="4422861"/>
          </a:xfrm>
          <a:prstGeom prst="rect">
            <a:avLst/>
          </a:prstGeom>
        </p:spPr>
      </p:pic>
      <p:sp>
        <p:nvSpPr>
          <p:cNvPr id="5" name="TextBox 4"/>
          <p:cNvSpPr txBox="1"/>
          <p:nvPr/>
        </p:nvSpPr>
        <p:spPr>
          <a:xfrm>
            <a:off x="5067721" y="211686"/>
            <a:ext cx="3772776" cy="369332"/>
          </a:xfrm>
          <a:prstGeom prst="rect">
            <a:avLst/>
          </a:prstGeom>
          <a:noFill/>
        </p:spPr>
        <p:txBody>
          <a:bodyPr wrap="square" rtlCol="0">
            <a:spAutoFit/>
          </a:bodyPr>
          <a:lstStyle/>
          <a:p>
            <a:r>
              <a:rPr lang="en-US" dirty="0" smtClean="0"/>
              <a:t>Name(s):  _______________________</a:t>
            </a:r>
            <a:endParaRPr lang="en-US" dirty="0"/>
          </a:p>
        </p:txBody>
      </p:sp>
      <p:sp>
        <p:nvSpPr>
          <p:cNvPr id="6" name="TextBox 5"/>
          <p:cNvSpPr txBox="1"/>
          <p:nvPr/>
        </p:nvSpPr>
        <p:spPr>
          <a:xfrm>
            <a:off x="566894" y="597693"/>
            <a:ext cx="3620402" cy="461665"/>
          </a:xfrm>
          <a:prstGeom prst="rect">
            <a:avLst/>
          </a:prstGeom>
          <a:noFill/>
        </p:spPr>
        <p:txBody>
          <a:bodyPr wrap="none" rtlCol="0">
            <a:spAutoFit/>
          </a:bodyPr>
          <a:lstStyle/>
          <a:p>
            <a:r>
              <a:rPr lang="en-US" sz="2400" dirty="0" smtClean="0"/>
              <a:t>Problem Solving and Mazes</a:t>
            </a:r>
            <a:endParaRPr lang="en-US" sz="2400" dirty="0"/>
          </a:p>
        </p:txBody>
      </p:sp>
      <p:sp>
        <p:nvSpPr>
          <p:cNvPr id="7" name="TextBox 6"/>
          <p:cNvSpPr txBox="1"/>
          <p:nvPr/>
        </p:nvSpPr>
        <p:spPr>
          <a:xfrm>
            <a:off x="566894" y="5909345"/>
            <a:ext cx="3381279" cy="246221"/>
          </a:xfrm>
          <a:prstGeom prst="rect">
            <a:avLst/>
          </a:prstGeom>
          <a:noFill/>
        </p:spPr>
        <p:txBody>
          <a:bodyPr wrap="none" rtlCol="0">
            <a:spAutoFit/>
          </a:bodyPr>
          <a:lstStyle/>
          <a:p>
            <a:r>
              <a:rPr lang="en-US" sz="1000" dirty="0" smtClean="0"/>
              <a:t>http://</a:t>
            </a:r>
            <a:r>
              <a:rPr lang="en-US" sz="1000" dirty="0" err="1" smtClean="0"/>
              <a:t>www.uefap.com</a:t>
            </a:r>
            <a:r>
              <a:rPr lang="en-US" sz="1000" dirty="0" smtClean="0"/>
              <a:t>/speaking/exercise/mazes/</a:t>
            </a:r>
            <a:r>
              <a:rPr lang="en-US" sz="1000" dirty="0" err="1" smtClean="0"/>
              <a:t>mazes.htm</a:t>
            </a:r>
            <a:endParaRPr lang="en-US" sz="1000" dirty="0"/>
          </a:p>
        </p:txBody>
      </p:sp>
      <p:sp>
        <p:nvSpPr>
          <p:cNvPr id="8" name="TextBox 7"/>
          <p:cNvSpPr txBox="1"/>
          <p:nvPr/>
        </p:nvSpPr>
        <p:spPr>
          <a:xfrm>
            <a:off x="590652" y="1314104"/>
            <a:ext cx="1690374" cy="369332"/>
          </a:xfrm>
          <a:prstGeom prst="rect">
            <a:avLst/>
          </a:prstGeom>
          <a:noFill/>
        </p:spPr>
        <p:txBody>
          <a:bodyPr wrap="none" rtlCol="0">
            <a:spAutoFit/>
          </a:bodyPr>
          <a:lstStyle/>
          <a:p>
            <a:r>
              <a:rPr lang="en-US" dirty="0" smtClean="0"/>
              <a:t>The Basic Maze:</a:t>
            </a:r>
            <a:endParaRPr lang="en-US" dirty="0"/>
          </a:p>
        </p:txBody>
      </p:sp>
      <p:sp>
        <p:nvSpPr>
          <p:cNvPr id="9" name="TextBox 8"/>
          <p:cNvSpPr txBox="1"/>
          <p:nvPr/>
        </p:nvSpPr>
        <p:spPr>
          <a:xfrm>
            <a:off x="5067721" y="1609595"/>
            <a:ext cx="3939691" cy="954107"/>
          </a:xfrm>
          <a:prstGeom prst="rect">
            <a:avLst/>
          </a:prstGeom>
          <a:noFill/>
        </p:spPr>
        <p:txBody>
          <a:bodyPr wrap="square" rtlCol="0">
            <a:spAutoFit/>
          </a:bodyPr>
          <a:lstStyle/>
          <a:p>
            <a:r>
              <a:rPr lang="en-US" sz="1400" dirty="0" smtClean="0"/>
              <a:t>Can you solve the maze on the left? Start at the entrance on the left, and try to exit out of the top.</a:t>
            </a:r>
          </a:p>
          <a:p>
            <a:r>
              <a:rPr lang="en-US" sz="1400" dirty="0" smtClean="0"/>
              <a:t>As you work, make note of the steps and strategies you used to solve the maze below:</a:t>
            </a:r>
            <a:endParaRPr lang="en-US" sz="1400" dirty="0"/>
          </a:p>
        </p:txBody>
      </p:sp>
    </p:spTree>
    <p:extLst>
      <p:ext uri="{BB962C8B-B14F-4D97-AF65-F5344CB8AC3E}">
        <p14:creationId xmlns:p14="http://schemas.microsoft.com/office/powerpoint/2010/main" val="6186755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516827" y="1378617"/>
            <a:ext cx="5905500" cy="3886200"/>
          </a:xfrm>
          <a:prstGeom prst="rect">
            <a:avLst/>
          </a:prstGeom>
        </p:spPr>
      </p:pic>
      <p:sp>
        <p:nvSpPr>
          <p:cNvPr id="3" name="TextBox 2"/>
          <p:cNvSpPr txBox="1"/>
          <p:nvPr/>
        </p:nvSpPr>
        <p:spPr>
          <a:xfrm>
            <a:off x="5067721" y="211686"/>
            <a:ext cx="3772776" cy="369332"/>
          </a:xfrm>
          <a:prstGeom prst="rect">
            <a:avLst/>
          </a:prstGeom>
          <a:noFill/>
        </p:spPr>
        <p:txBody>
          <a:bodyPr wrap="square" rtlCol="0">
            <a:spAutoFit/>
          </a:bodyPr>
          <a:lstStyle/>
          <a:p>
            <a:r>
              <a:rPr lang="en-US" dirty="0" smtClean="0"/>
              <a:t>Name(s):  _______________________</a:t>
            </a:r>
            <a:endParaRPr lang="en-US" dirty="0"/>
          </a:p>
        </p:txBody>
      </p:sp>
      <p:sp>
        <p:nvSpPr>
          <p:cNvPr id="4" name="TextBox 3"/>
          <p:cNvSpPr txBox="1"/>
          <p:nvPr/>
        </p:nvSpPr>
        <p:spPr>
          <a:xfrm>
            <a:off x="1432327" y="5176209"/>
            <a:ext cx="1723549" cy="246221"/>
          </a:xfrm>
          <a:prstGeom prst="rect">
            <a:avLst/>
          </a:prstGeom>
          <a:noFill/>
        </p:spPr>
        <p:txBody>
          <a:bodyPr wrap="none" rtlCol="0">
            <a:spAutoFit/>
          </a:bodyPr>
          <a:lstStyle/>
          <a:p>
            <a:r>
              <a:rPr lang="en-US" sz="1000" dirty="0" smtClean="0"/>
              <a:t>http://</a:t>
            </a:r>
            <a:r>
              <a:rPr lang="en-US" sz="1000" dirty="0" err="1" smtClean="0"/>
              <a:t>www.logicmazes.com</a:t>
            </a:r>
            <a:r>
              <a:rPr lang="en-US" sz="1000" dirty="0" smtClean="0"/>
              <a:t>/</a:t>
            </a:r>
            <a:endParaRPr lang="en-US" sz="1000" dirty="0"/>
          </a:p>
        </p:txBody>
      </p:sp>
      <p:sp>
        <p:nvSpPr>
          <p:cNvPr id="5" name="TextBox 4"/>
          <p:cNvSpPr txBox="1"/>
          <p:nvPr/>
        </p:nvSpPr>
        <p:spPr>
          <a:xfrm>
            <a:off x="535252" y="376533"/>
            <a:ext cx="8305246" cy="1015663"/>
          </a:xfrm>
          <a:prstGeom prst="rect">
            <a:avLst/>
          </a:prstGeom>
          <a:noFill/>
        </p:spPr>
        <p:txBody>
          <a:bodyPr wrap="square" rtlCol="0">
            <a:spAutoFit/>
          </a:bodyPr>
          <a:lstStyle/>
          <a:p>
            <a:r>
              <a:rPr lang="en-US" dirty="0" smtClean="0"/>
              <a:t>The Restricted Maze:</a:t>
            </a:r>
          </a:p>
          <a:p>
            <a:r>
              <a:rPr lang="en-US" sz="1400" dirty="0" smtClean="0"/>
              <a:t>Travel along the white roads from start to finish. At each intersection, you </a:t>
            </a:r>
            <a:r>
              <a:rPr lang="en-US" sz="1400" b="1" dirty="0" smtClean="0"/>
              <a:t>must</a:t>
            </a:r>
            <a:r>
              <a:rPr lang="en-US" sz="1400" dirty="0" smtClean="0"/>
              <a:t> follow one of the red arrows. You may only travel in a certain direction only when there is an arrow that follows the same path. For example, You cannot make a right turn from the starting point. </a:t>
            </a:r>
            <a:endParaRPr lang="en-US" sz="1400" dirty="0"/>
          </a:p>
        </p:txBody>
      </p:sp>
      <p:sp>
        <p:nvSpPr>
          <p:cNvPr id="6" name="TextBox 5"/>
          <p:cNvSpPr txBox="1"/>
          <p:nvPr/>
        </p:nvSpPr>
        <p:spPr>
          <a:xfrm>
            <a:off x="535252" y="5422430"/>
            <a:ext cx="6404443" cy="307777"/>
          </a:xfrm>
          <a:prstGeom prst="rect">
            <a:avLst/>
          </a:prstGeom>
          <a:noFill/>
        </p:spPr>
        <p:txBody>
          <a:bodyPr wrap="none" rtlCol="0">
            <a:spAutoFit/>
          </a:bodyPr>
          <a:lstStyle/>
          <a:p>
            <a:r>
              <a:rPr lang="en-US" sz="1400" dirty="0" smtClean="0"/>
              <a:t>How is this maze different from the first one? What strategies did you use to solve it?</a:t>
            </a:r>
            <a:endParaRPr lang="en-US" sz="1400" dirty="0"/>
          </a:p>
        </p:txBody>
      </p:sp>
    </p:spTree>
    <p:extLst>
      <p:ext uri="{BB962C8B-B14F-4D97-AF65-F5344CB8AC3E}">
        <p14:creationId xmlns:p14="http://schemas.microsoft.com/office/powerpoint/2010/main" val="102380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398683" y="900867"/>
            <a:ext cx="4369912" cy="5647004"/>
          </a:xfrm>
          <a:prstGeom prst="rect">
            <a:avLst/>
          </a:prstGeom>
        </p:spPr>
      </p:pic>
      <p:sp>
        <p:nvSpPr>
          <p:cNvPr id="6" name="TextBox 5"/>
          <p:cNvSpPr txBox="1"/>
          <p:nvPr/>
        </p:nvSpPr>
        <p:spPr>
          <a:xfrm>
            <a:off x="5067721" y="211686"/>
            <a:ext cx="3772776" cy="369332"/>
          </a:xfrm>
          <a:prstGeom prst="rect">
            <a:avLst/>
          </a:prstGeom>
          <a:noFill/>
        </p:spPr>
        <p:txBody>
          <a:bodyPr wrap="square" rtlCol="0">
            <a:spAutoFit/>
          </a:bodyPr>
          <a:lstStyle/>
          <a:p>
            <a:r>
              <a:rPr lang="en-US" dirty="0" smtClean="0"/>
              <a:t>Name(s):  _______________________</a:t>
            </a:r>
            <a:endParaRPr lang="en-US" dirty="0"/>
          </a:p>
        </p:txBody>
      </p:sp>
      <p:sp>
        <p:nvSpPr>
          <p:cNvPr id="8" name="TextBox 7"/>
          <p:cNvSpPr txBox="1"/>
          <p:nvPr/>
        </p:nvSpPr>
        <p:spPr>
          <a:xfrm>
            <a:off x="1430128" y="5048256"/>
            <a:ext cx="1723549" cy="246221"/>
          </a:xfrm>
          <a:prstGeom prst="rect">
            <a:avLst/>
          </a:prstGeom>
          <a:noFill/>
        </p:spPr>
        <p:txBody>
          <a:bodyPr wrap="none" rtlCol="0">
            <a:spAutoFit/>
          </a:bodyPr>
          <a:lstStyle/>
          <a:p>
            <a:r>
              <a:rPr lang="en-US" sz="1000" dirty="0" smtClean="0"/>
              <a:t>http://</a:t>
            </a:r>
            <a:r>
              <a:rPr lang="en-US" sz="1000" dirty="0" err="1" smtClean="0"/>
              <a:t>www.logicmazes.com</a:t>
            </a:r>
            <a:r>
              <a:rPr lang="en-US" sz="1000" dirty="0" smtClean="0"/>
              <a:t>/</a:t>
            </a:r>
            <a:endParaRPr lang="en-US" sz="1000" dirty="0"/>
          </a:p>
        </p:txBody>
      </p:sp>
      <p:sp>
        <p:nvSpPr>
          <p:cNvPr id="9" name="TextBox 8"/>
          <p:cNvSpPr txBox="1"/>
          <p:nvPr/>
        </p:nvSpPr>
        <p:spPr>
          <a:xfrm>
            <a:off x="398683" y="531535"/>
            <a:ext cx="2414994" cy="369332"/>
          </a:xfrm>
          <a:prstGeom prst="rect">
            <a:avLst/>
          </a:prstGeom>
          <a:noFill/>
        </p:spPr>
        <p:txBody>
          <a:bodyPr wrap="none" rtlCol="0">
            <a:spAutoFit/>
          </a:bodyPr>
          <a:lstStyle/>
          <a:p>
            <a:r>
              <a:rPr lang="en-US" dirty="0" smtClean="0"/>
              <a:t>The No-Left-Turn Maze:</a:t>
            </a:r>
            <a:endParaRPr lang="en-US" dirty="0"/>
          </a:p>
        </p:txBody>
      </p:sp>
      <p:sp>
        <p:nvSpPr>
          <p:cNvPr id="10" name="TextBox 9"/>
          <p:cNvSpPr txBox="1"/>
          <p:nvPr/>
        </p:nvSpPr>
        <p:spPr>
          <a:xfrm>
            <a:off x="4900806" y="900867"/>
            <a:ext cx="3939691" cy="1169551"/>
          </a:xfrm>
          <a:prstGeom prst="rect">
            <a:avLst/>
          </a:prstGeom>
          <a:noFill/>
        </p:spPr>
        <p:txBody>
          <a:bodyPr wrap="square" rtlCol="0">
            <a:spAutoFit/>
          </a:bodyPr>
          <a:lstStyle/>
          <a:p>
            <a:r>
              <a:rPr lang="en-US" sz="1400" dirty="0" smtClean="0"/>
              <a:t>Can you solve this maze? Follow the path to get to the goal, but do NOT make any LEFT turns. At each intersection, you may only go straight or turn right. </a:t>
            </a:r>
            <a:endParaRPr lang="en-US" sz="1400" dirty="0"/>
          </a:p>
          <a:p>
            <a:endParaRPr lang="en-US" sz="1400" dirty="0"/>
          </a:p>
          <a:p>
            <a:r>
              <a:rPr lang="en-US" sz="1400" dirty="0" smtClean="0"/>
              <a:t>How is this maze different?</a:t>
            </a:r>
          </a:p>
        </p:txBody>
      </p:sp>
      <p:sp>
        <p:nvSpPr>
          <p:cNvPr id="11" name="TextBox 10"/>
          <p:cNvSpPr txBox="1"/>
          <p:nvPr/>
        </p:nvSpPr>
        <p:spPr>
          <a:xfrm>
            <a:off x="4900806" y="2820733"/>
            <a:ext cx="4165761" cy="307777"/>
          </a:xfrm>
          <a:prstGeom prst="rect">
            <a:avLst/>
          </a:prstGeom>
          <a:noFill/>
        </p:spPr>
        <p:txBody>
          <a:bodyPr wrap="none" rtlCol="0">
            <a:spAutoFit/>
          </a:bodyPr>
          <a:lstStyle/>
          <a:p>
            <a:r>
              <a:rPr lang="en-US" sz="1400" dirty="0" smtClean="0"/>
              <a:t>What were the strategies you used to solve this maze?</a:t>
            </a:r>
            <a:endParaRPr lang="en-US" sz="1400" dirty="0"/>
          </a:p>
        </p:txBody>
      </p:sp>
    </p:spTree>
    <p:extLst>
      <p:ext uri="{BB962C8B-B14F-4D97-AF65-F5344CB8AC3E}">
        <p14:creationId xmlns:p14="http://schemas.microsoft.com/office/powerpoint/2010/main" val="26784120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067721" y="211686"/>
            <a:ext cx="3772776" cy="369332"/>
          </a:xfrm>
          <a:prstGeom prst="rect">
            <a:avLst/>
          </a:prstGeom>
          <a:noFill/>
        </p:spPr>
        <p:txBody>
          <a:bodyPr wrap="square" rtlCol="0">
            <a:spAutoFit/>
          </a:bodyPr>
          <a:lstStyle/>
          <a:p>
            <a:r>
              <a:rPr lang="en-US" dirty="0" smtClean="0"/>
              <a:t>Name(s):  _______________________</a:t>
            </a:r>
            <a:endParaRPr lang="en-US" dirty="0"/>
          </a:p>
        </p:txBody>
      </p:sp>
      <p:grpSp>
        <p:nvGrpSpPr>
          <p:cNvPr id="5" name="Group 4"/>
          <p:cNvGrpSpPr/>
          <p:nvPr/>
        </p:nvGrpSpPr>
        <p:grpSpPr>
          <a:xfrm>
            <a:off x="495721" y="1841660"/>
            <a:ext cx="4660596" cy="4756665"/>
            <a:chOff x="407125" y="1143000"/>
            <a:chExt cx="4660596" cy="4756665"/>
          </a:xfrm>
        </p:grpSpPr>
        <p:pic>
          <p:nvPicPr>
            <p:cNvPr id="3" name="Picture 2"/>
            <p:cNvPicPr>
              <a:picLocks noChangeAspect="1"/>
            </p:cNvPicPr>
            <p:nvPr/>
          </p:nvPicPr>
          <p:blipFill>
            <a:blip r:embed="rId2"/>
            <a:stretch>
              <a:fillRect/>
            </a:stretch>
          </p:blipFill>
          <p:spPr>
            <a:xfrm>
              <a:off x="495721" y="1143000"/>
              <a:ext cx="4572000" cy="4572000"/>
            </a:xfrm>
            <a:prstGeom prst="rect">
              <a:avLst/>
            </a:prstGeom>
          </p:spPr>
        </p:pic>
        <p:sp>
          <p:nvSpPr>
            <p:cNvPr id="4" name="TextBox 3"/>
            <p:cNvSpPr txBox="1"/>
            <p:nvPr/>
          </p:nvSpPr>
          <p:spPr>
            <a:xfrm>
              <a:off x="407125" y="5653444"/>
              <a:ext cx="1723549" cy="246221"/>
            </a:xfrm>
            <a:prstGeom prst="rect">
              <a:avLst/>
            </a:prstGeom>
            <a:noFill/>
          </p:spPr>
          <p:txBody>
            <a:bodyPr wrap="none" rtlCol="0">
              <a:spAutoFit/>
            </a:bodyPr>
            <a:lstStyle/>
            <a:p>
              <a:r>
                <a:rPr lang="en-US" sz="1000" dirty="0" smtClean="0"/>
                <a:t>http://</a:t>
              </a:r>
              <a:r>
                <a:rPr lang="en-US" sz="1000" dirty="0" err="1" smtClean="0"/>
                <a:t>www.logicmazes.com</a:t>
              </a:r>
              <a:r>
                <a:rPr lang="en-US" sz="1000" dirty="0" smtClean="0"/>
                <a:t>/</a:t>
              </a:r>
              <a:endParaRPr lang="en-US" sz="1000" dirty="0"/>
            </a:p>
          </p:txBody>
        </p:sp>
      </p:grpSp>
      <p:sp>
        <p:nvSpPr>
          <p:cNvPr id="6" name="TextBox 5"/>
          <p:cNvSpPr txBox="1"/>
          <p:nvPr/>
        </p:nvSpPr>
        <p:spPr>
          <a:xfrm>
            <a:off x="495721" y="610554"/>
            <a:ext cx="8344776" cy="1231106"/>
          </a:xfrm>
          <a:prstGeom prst="rect">
            <a:avLst/>
          </a:prstGeom>
          <a:noFill/>
        </p:spPr>
        <p:txBody>
          <a:bodyPr wrap="square" rtlCol="0">
            <a:spAutoFit/>
          </a:bodyPr>
          <a:lstStyle/>
          <a:p>
            <a:r>
              <a:rPr lang="en-US" dirty="0" smtClean="0"/>
              <a:t>The Tilt Maze:</a:t>
            </a:r>
          </a:p>
          <a:p>
            <a:r>
              <a:rPr lang="en-US" sz="1400" dirty="0" smtClean="0"/>
              <a:t>This maze is like the party favor toy: you are the yellow ball and you want to get to the yellow star. When you choose a direction to go in, you must keep traveling in that direction until you hit one of the red barriers. You must travel in a straight line, and you can only choose a new direction to move in if you’ve been stopped by a barrier.</a:t>
            </a:r>
            <a:endParaRPr lang="en-US" sz="1400" dirty="0"/>
          </a:p>
        </p:txBody>
      </p:sp>
      <p:sp>
        <p:nvSpPr>
          <p:cNvPr id="7" name="TextBox 6"/>
          <p:cNvSpPr txBox="1"/>
          <p:nvPr/>
        </p:nvSpPr>
        <p:spPr>
          <a:xfrm>
            <a:off x="5301032" y="1841660"/>
            <a:ext cx="3489095" cy="738664"/>
          </a:xfrm>
          <a:prstGeom prst="rect">
            <a:avLst/>
          </a:prstGeom>
          <a:noFill/>
        </p:spPr>
        <p:txBody>
          <a:bodyPr wrap="square" rtlCol="0">
            <a:spAutoFit/>
          </a:bodyPr>
          <a:lstStyle/>
          <a:p>
            <a:r>
              <a:rPr lang="en-US" sz="1400" dirty="0" smtClean="0"/>
              <a:t>How is this puzzle different from the first three? What new rules did you have to follow?</a:t>
            </a:r>
            <a:endParaRPr lang="en-US" sz="1400" dirty="0"/>
          </a:p>
        </p:txBody>
      </p:sp>
      <p:sp>
        <p:nvSpPr>
          <p:cNvPr id="8" name="TextBox 7"/>
          <p:cNvSpPr txBox="1"/>
          <p:nvPr/>
        </p:nvSpPr>
        <p:spPr>
          <a:xfrm>
            <a:off x="5301032" y="3751132"/>
            <a:ext cx="3647315" cy="307777"/>
          </a:xfrm>
          <a:prstGeom prst="rect">
            <a:avLst/>
          </a:prstGeom>
          <a:noFill/>
        </p:spPr>
        <p:txBody>
          <a:bodyPr wrap="none" rtlCol="0">
            <a:spAutoFit/>
          </a:bodyPr>
          <a:lstStyle/>
          <a:p>
            <a:r>
              <a:rPr lang="en-US" sz="1400" dirty="0" smtClean="0"/>
              <a:t>What strategies did you use to solve this maze?</a:t>
            </a:r>
            <a:endParaRPr lang="en-US" sz="1400" dirty="0"/>
          </a:p>
        </p:txBody>
      </p:sp>
    </p:spTree>
    <p:extLst>
      <p:ext uri="{BB962C8B-B14F-4D97-AF65-F5344CB8AC3E}">
        <p14:creationId xmlns:p14="http://schemas.microsoft.com/office/powerpoint/2010/main" val="30109434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067721" y="211686"/>
            <a:ext cx="3772776" cy="369332"/>
          </a:xfrm>
          <a:prstGeom prst="rect">
            <a:avLst/>
          </a:prstGeom>
          <a:noFill/>
        </p:spPr>
        <p:txBody>
          <a:bodyPr wrap="square" rtlCol="0">
            <a:spAutoFit/>
          </a:bodyPr>
          <a:lstStyle/>
          <a:p>
            <a:r>
              <a:rPr lang="en-US" dirty="0" smtClean="0"/>
              <a:t>Name(s):  _______________________</a:t>
            </a:r>
            <a:endParaRPr lang="en-US" dirty="0"/>
          </a:p>
        </p:txBody>
      </p:sp>
      <p:sp>
        <p:nvSpPr>
          <p:cNvPr id="3" name="TextBox 2"/>
          <p:cNvSpPr txBox="1"/>
          <p:nvPr/>
        </p:nvSpPr>
        <p:spPr>
          <a:xfrm>
            <a:off x="531585" y="581017"/>
            <a:ext cx="8308912" cy="1015663"/>
          </a:xfrm>
          <a:prstGeom prst="rect">
            <a:avLst/>
          </a:prstGeom>
          <a:noFill/>
        </p:spPr>
        <p:txBody>
          <a:bodyPr wrap="square" rtlCol="0">
            <a:spAutoFit/>
          </a:bodyPr>
          <a:lstStyle/>
          <a:p>
            <a:r>
              <a:rPr lang="en-US" dirty="0" smtClean="0"/>
              <a:t>Create Your Own Maze:</a:t>
            </a:r>
          </a:p>
          <a:p>
            <a:r>
              <a:rPr lang="en-US" sz="1400" dirty="0" smtClean="0"/>
              <a:t>In the space below, draw your own maze and write down a set of rules for your maze next to your maze (it could be as simple as “start here and end at the star” or it could be more complicated!). When you are finished, hand your maze to your partner and go onto the next page.</a:t>
            </a:r>
          </a:p>
        </p:txBody>
      </p:sp>
    </p:spTree>
    <p:extLst>
      <p:ext uri="{BB962C8B-B14F-4D97-AF65-F5344CB8AC3E}">
        <p14:creationId xmlns:p14="http://schemas.microsoft.com/office/powerpoint/2010/main" val="4515029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067721" y="211686"/>
            <a:ext cx="3772776" cy="369332"/>
          </a:xfrm>
          <a:prstGeom prst="rect">
            <a:avLst/>
          </a:prstGeom>
          <a:noFill/>
        </p:spPr>
        <p:txBody>
          <a:bodyPr wrap="square" rtlCol="0">
            <a:spAutoFit/>
          </a:bodyPr>
          <a:lstStyle/>
          <a:p>
            <a:r>
              <a:rPr lang="en-US" dirty="0" smtClean="0"/>
              <a:t>Name(s):  _______________________</a:t>
            </a:r>
            <a:endParaRPr lang="en-US" dirty="0"/>
          </a:p>
        </p:txBody>
      </p:sp>
      <p:pic>
        <p:nvPicPr>
          <p:cNvPr id="4" name="Picture 3"/>
          <p:cNvPicPr>
            <a:picLocks noChangeAspect="1"/>
          </p:cNvPicPr>
          <p:nvPr/>
        </p:nvPicPr>
        <p:blipFill>
          <a:blip r:embed="rId2"/>
          <a:stretch>
            <a:fillRect/>
          </a:stretch>
        </p:blipFill>
        <p:spPr>
          <a:xfrm>
            <a:off x="4676502" y="1055665"/>
            <a:ext cx="4163995" cy="5450446"/>
          </a:xfrm>
          <a:prstGeom prst="rect">
            <a:avLst/>
          </a:prstGeom>
        </p:spPr>
      </p:pic>
      <p:sp>
        <p:nvSpPr>
          <p:cNvPr id="5" name="TextBox 4"/>
          <p:cNvSpPr txBox="1"/>
          <p:nvPr/>
        </p:nvSpPr>
        <p:spPr>
          <a:xfrm>
            <a:off x="588269" y="749675"/>
            <a:ext cx="4783569" cy="369332"/>
          </a:xfrm>
          <a:prstGeom prst="rect">
            <a:avLst/>
          </a:prstGeom>
          <a:noFill/>
        </p:spPr>
        <p:txBody>
          <a:bodyPr wrap="none" rtlCol="0">
            <a:spAutoFit/>
          </a:bodyPr>
          <a:lstStyle/>
          <a:p>
            <a:r>
              <a:rPr lang="en-US" dirty="0" smtClean="0"/>
              <a:t>Bonus Mazes: </a:t>
            </a:r>
            <a:r>
              <a:rPr lang="en-US" sz="1400" dirty="0" smtClean="0"/>
              <a:t>If you finish early, work on the mazes below.</a:t>
            </a:r>
            <a:endParaRPr lang="en-US" sz="1400" dirty="0"/>
          </a:p>
        </p:txBody>
      </p:sp>
      <p:pic>
        <p:nvPicPr>
          <p:cNvPr id="6" name="Picture 5"/>
          <p:cNvPicPr>
            <a:picLocks noChangeAspect="1"/>
          </p:cNvPicPr>
          <p:nvPr/>
        </p:nvPicPr>
        <p:blipFill>
          <a:blip r:embed="rId3"/>
          <a:stretch>
            <a:fillRect/>
          </a:stretch>
        </p:blipFill>
        <p:spPr>
          <a:xfrm>
            <a:off x="588269" y="1945180"/>
            <a:ext cx="3673742" cy="3673742"/>
          </a:xfrm>
          <a:prstGeom prst="rect">
            <a:avLst/>
          </a:prstGeom>
        </p:spPr>
      </p:pic>
    </p:spTree>
    <p:extLst>
      <p:ext uri="{BB962C8B-B14F-4D97-AF65-F5344CB8AC3E}">
        <p14:creationId xmlns:p14="http://schemas.microsoft.com/office/powerpoint/2010/main" val="27310278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63</TotalTime>
  <Words>455</Words>
  <Application>Microsoft Macintosh PowerPoint</Application>
  <PresentationFormat>On-screen Show (4:3)</PresentationFormat>
  <Paragraphs>29</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hmc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jarthurcs</dc:creator>
  <cp:lastModifiedBy>Laptop 16</cp:lastModifiedBy>
  <cp:revision>6</cp:revision>
  <dcterms:created xsi:type="dcterms:W3CDTF">2014-06-04T19:58:20Z</dcterms:created>
  <dcterms:modified xsi:type="dcterms:W3CDTF">2014-06-06T21:52:00Z</dcterms:modified>
</cp:coreProperties>
</file>