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63"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3" d="100"/>
          <a:sy n="103" d="100"/>
        </p:scale>
        <p:origin x="-8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D6E2D-F87E-F848-A9EF-DAA3F907C834}" type="datetimeFigureOut">
              <a:rPr lang="en-US" smtClean="0"/>
              <a:t>6/6/14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B545D-66AC-F544-8E68-93854189172D}" type="slidenum">
              <a:rPr lang="en-US" smtClean="0"/>
              <a:t>‹#›</a:t>
            </a:fld>
            <a:endParaRPr lang="en-US"/>
          </a:p>
        </p:txBody>
      </p:sp>
    </p:spTree>
    <p:extLst>
      <p:ext uri="{BB962C8B-B14F-4D97-AF65-F5344CB8AC3E}">
        <p14:creationId xmlns:p14="http://schemas.microsoft.com/office/powerpoint/2010/main" val="1168367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3B545D-66AC-F544-8E68-93854189172D}" type="slidenum">
              <a:rPr lang="en-US" smtClean="0"/>
              <a:t>1</a:t>
            </a:fld>
            <a:endParaRPr lang="en-US"/>
          </a:p>
        </p:txBody>
      </p:sp>
    </p:spTree>
    <p:extLst>
      <p:ext uri="{BB962C8B-B14F-4D97-AF65-F5344CB8AC3E}">
        <p14:creationId xmlns:p14="http://schemas.microsoft.com/office/powerpoint/2010/main" val="2424391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C3C23-71B8-4E4F-A3A5-6DEFAA00D12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2555284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C3C23-71B8-4E4F-A3A5-6DEFAA00D12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791906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C3C23-71B8-4E4F-A3A5-6DEFAA00D12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37089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C3C23-71B8-4E4F-A3A5-6DEFAA00D12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1816353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C3C23-71B8-4E4F-A3A5-6DEFAA00D12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223589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6C3C23-71B8-4E4F-A3A5-6DEFAA00D12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277856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6C3C23-71B8-4E4F-A3A5-6DEFAA00D121}" type="datetimeFigureOut">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74768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6C3C23-71B8-4E4F-A3A5-6DEFAA00D121}" type="datetimeFigureOut">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409096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C3C23-71B8-4E4F-A3A5-6DEFAA00D121}" type="datetimeFigureOut">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241180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C3C23-71B8-4E4F-A3A5-6DEFAA00D12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7258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C3C23-71B8-4E4F-A3A5-6DEFAA00D12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8E430E-193E-9246-A0CD-1A1A0DC7395A}" type="slidenum">
              <a:rPr lang="en-US" smtClean="0"/>
              <a:t>‹#›</a:t>
            </a:fld>
            <a:endParaRPr lang="en-US"/>
          </a:p>
        </p:txBody>
      </p:sp>
    </p:spTree>
    <p:extLst>
      <p:ext uri="{BB962C8B-B14F-4D97-AF65-F5344CB8AC3E}">
        <p14:creationId xmlns:p14="http://schemas.microsoft.com/office/powerpoint/2010/main" val="39791070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C3C23-71B8-4E4F-A3A5-6DEFAA00D121}" type="datetimeFigureOut">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E430E-193E-9246-A0CD-1A1A0DC7395A}" type="slidenum">
              <a:rPr lang="en-US" smtClean="0"/>
              <a:t>‹#›</a:t>
            </a:fld>
            <a:endParaRPr lang="en-US"/>
          </a:p>
        </p:txBody>
      </p:sp>
    </p:spTree>
    <p:extLst>
      <p:ext uri="{BB962C8B-B14F-4D97-AF65-F5344CB8AC3E}">
        <p14:creationId xmlns:p14="http://schemas.microsoft.com/office/powerpoint/2010/main" val="89521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8196" y="534851"/>
            <a:ext cx="2052816" cy="461665"/>
          </a:xfrm>
          <a:prstGeom prst="rect">
            <a:avLst/>
          </a:prstGeom>
          <a:noFill/>
        </p:spPr>
        <p:txBody>
          <a:bodyPr wrap="none" rtlCol="0">
            <a:spAutoFit/>
          </a:bodyPr>
          <a:lstStyle/>
          <a:p>
            <a:r>
              <a:rPr lang="en-US" sz="2400" dirty="0" smtClean="0"/>
              <a:t>Solving Puzzles</a:t>
            </a:r>
          </a:p>
        </p:txBody>
      </p:sp>
      <p:sp>
        <p:nvSpPr>
          <p:cNvPr id="6" name="TextBox 5"/>
          <p:cNvSpPr txBox="1"/>
          <p:nvPr/>
        </p:nvSpPr>
        <p:spPr>
          <a:xfrm>
            <a:off x="5166465" y="211686"/>
            <a:ext cx="3772776" cy="369332"/>
          </a:xfrm>
          <a:prstGeom prst="rect">
            <a:avLst/>
          </a:prstGeom>
          <a:noFill/>
        </p:spPr>
        <p:txBody>
          <a:bodyPr wrap="square" rtlCol="0">
            <a:spAutoFit/>
          </a:bodyPr>
          <a:lstStyle/>
          <a:p>
            <a:r>
              <a:rPr lang="en-US" dirty="0" smtClean="0"/>
              <a:t>Name(s):  _______________________</a:t>
            </a:r>
            <a:endParaRPr lang="en-US" dirty="0"/>
          </a:p>
        </p:txBody>
      </p:sp>
      <p:pic>
        <p:nvPicPr>
          <p:cNvPr id="10" name="Picture 9" descr="Screen Shot 2014-06-03 at 3.11.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846" y="1652622"/>
            <a:ext cx="3158091" cy="4082574"/>
          </a:xfrm>
          <a:prstGeom prst="rect">
            <a:avLst/>
          </a:prstGeom>
        </p:spPr>
      </p:pic>
      <p:sp>
        <p:nvSpPr>
          <p:cNvPr id="11" name="TextBox 10"/>
          <p:cNvSpPr txBox="1"/>
          <p:nvPr/>
        </p:nvSpPr>
        <p:spPr>
          <a:xfrm>
            <a:off x="3785435" y="1653160"/>
            <a:ext cx="5153806" cy="1043875"/>
          </a:xfrm>
          <a:prstGeom prst="rect">
            <a:avLst/>
          </a:prstGeom>
          <a:noFill/>
        </p:spPr>
        <p:txBody>
          <a:bodyPr wrap="square" rtlCol="0">
            <a:spAutoFit/>
          </a:bodyPr>
          <a:lstStyle/>
          <a:p>
            <a:pPr>
              <a:lnSpc>
                <a:spcPct val="150000"/>
              </a:lnSpc>
            </a:pPr>
            <a:r>
              <a:rPr lang="en-US" sz="1400" dirty="0" smtClean="0"/>
              <a:t>Find the following words:</a:t>
            </a:r>
          </a:p>
          <a:p>
            <a:pPr>
              <a:lnSpc>
                <a:spcPct val="150000"/>
              </a:lnSpc>
            </a:pPr>
            <a:r>
              <a:rPr lang="en-US" sz="1400" dirty="0" smtClean="0"/>
              <a:t>Algorithm			Software			Hardware</a:t>
            </a:r>
          </a:p>
          <a:p>
            <a:pPr>
              <a:lnSpc>
                <a:spcPct val="150000"/>
              </a:lnSpc>
            </a:pPr>
            <a:r>
              <a:rPr lang="en-US" sz="1400" dirty="0" smtClean="0"/>
              <a:t>Turing			Computer</a:t>
            </a:r>
            <a:endParaRPr lang="en-US" sz="1400" dirty="0"/>
          </a:p>
        </p:txBody>
      </p:sp>
      <p:sp>
        <p:nvSpPr>
          <p:cNvPr id="12" name="TextBox 11"/>
          <p:cNvSpPr txBox="1"/>
          <p:nvPr/>
        </p:nvSpPr>
        <p:spPr>
          <a:xfrm>
            <a:off x="3785435" y="3008628"/>
            <a:ext cx="5055062" cy="523220"/>
          </a:xfrm>
          <a:prstGeom prst="rect">
            <a:avLst/>
          </a:prstGeom>
          <a:noFill/>
        </p:spPr>
        <p:txBody>
          <a:bodyPr wrap="square" rtlCol="0">
            <a:spAutoFit/>
          </a:bodyPr>
          <a:lstStyle/>
          <a:p>
            <a:r>
              <a:rPr lang="en-US" sz="1400" dirty="0" smtClean="0"/>
              <a:t>How did you solve the puzzle? Describe the steps you used to solve this particular word search.</a:t>
            </a:r>
            <a:endParaRPr lang="en-US" sz="1400" dirty="0"/>
          </a:p>
        </p:txBody>
      </p:sp>
      <p:sp>
        <p:nvSpPr>
          <p:cNvPr id="13" name="TextBox 12"/>
          <p:cNvSpPr txBox="1"/>
          <p:nvPr/>
        </p:nvSpPr>
        <p:spPr>
          <a:xfrm>
            <a:off x="318876" y="5796841"/>
            <a:ext cx="3518912" cy="246221"/>
          </a:xfrm>
          <a:prstGeom prst="rect">
            <a:avLst/>
          </a:prstGeom>
          <a:noFill/>
        </p:spPr>
        <p:txBody>
          <a:bodyPr wrap="none" rtlCol="0">
            <a:spAutoFit/>
          </a:bodyPr>
          <a:lstStyle/>
          <a:p>
            <a:r>
              <a:rPr lang="en-US" sz="1000" dirty="0" smtClean="0"/>
              <a:t>Puzzle courtesy of http://</a:t>
            </a:r>
            <a:r>
              <a:rPr lang="en-US" sz="1000" dirty="0" err="1" smtClean="0"/>
              <a:t>puzzlemaker.discoveryeducation.com</a:t>
            </a:r>
            <a:r>
              <a:rPr lang="en-US" sz="1000" dirty="0" smtClean="0"/>
              <a:t>/</a:t>
            </a:r>
            <a:endParaRPr lang="en-US" sz="1000" dirty="0"/>
          </a:p>
        </p:txBody>
      </p:sp>
      <p:sp>
        <p:nvSpPr>
          <p:cNvPr id="14" name="TextBox 13"/>
          <p:cNvSpPr txBox="1"/>
          <p:nvPr/>
        </p:nvSpPr>
        <p:spPr>
          <a:xfrm>
            <a:off x="380526" y="1257557"/>
            <a:ext cx="2270386" cy="369332"/>
          </a:xfrm>
          <a:prstGeom prst="rect">
            <a:avLst/>
          </a:prstGeom>
          <a:noFill/>
        </p:spPr>
        <p:txBody>
          <a:bodyPr wrap="none" rtlCol="0">
            <a:spAutoFit/>
          </a:bodyPr>
          <a:lstStyle/>
          <a:p>
            <a:r>
              <a:rPr lang="en-US" dirty="0" smtClean="0"/>
              <a:t>Puzzle 1: Word Search</a:t>
            </a:r>
            <a:endParaRPr lang="en-US" dirty="0"/>
          </a:p>
        </p:txBody>
      </p:sp>
    </p:spTree>
    <p:extLst>
      <p:ext uri="{BB962C8B-B14F-4D97-AF65-F5344CB8AC3E}">
        <p14:creationId xmlns:p14="http://schemas.microsoft.com/office/powerpoint/2010/main" val="401863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ossword Puzzle Hard Ima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036" y="310049"/>
            <a:ext cx="4904685" cy="6308180"/>
          </a:xfrm>
          <a:prstGeom prst="rect">
            <a:avLst/>
          </a:prstGeom>
        </p:spPr>
      </p:pic>
      <p:sp>
        <p:nvSpPr>
          <p:cNvPr id="7" name="TextBox 6"/>
          <p:cNvSpPr txBox="1"/>
          <p:nvPr/>
        </p:nvSpPr>
        <p:spPr>
          <a:xfrm>
            <a:off x="5068050" y="605676"/>
            <a:ext cx="3871191" cy="2462213"/>
          </a:xfrm>
          <a:prstGeom prst="rect">
            <a:avLst/>
          </a:prstGeom>
          <a:noFill/>
        </p:spPr>
        <p:txBody>
          <a:bodyPr wrap="square" rtlCol="0">
            <a:spAutoFit/>
          </a:bodyPr>
          <a:lstStyle/>
          <a:p>
            <a:r>
              <a:rPr lang="en-US" sz="1400" dirty="0" smtClean="0"/>
              <a:t>Now suppose you had to find 20 words in this puzzle, and then do 50 more like it—it would take a long time, and it probably wouldn’t be very fun, but you have an assistant who has a lot of free time and wants to help! However, your assistant has never done a word search before, and has no idea how to complete the puzzle! </a:t>
            </a:r>
          </a:p>
          <a:p>
            <a:endParaRPr lang="en-US" sz="1400" dirty="0"/>
          </a:p>
          <a:p>
            <a:r>
              <a:rPr lang="en-US" sz="1400" dirty="0" smtClean="0"/>
              <a:t>In the space below, write a list of detailed, precise instructions for solving a word search that he or she can follow every time.</a:t>
            </a:r>
            <a:endParaRPr lang="en-US" sz="1400" dirty="0"/>
          </a:p>
        </p:txBody>
      </p:sp>
      <p:sp>
        <p:nvSpPr>
          <p:cNvPr id="8" name="TextBox 7"/>
          <p:cNvSpPr txBox="1"/>
          <p:nvPr/>
        </p:nvSpPr>
        <p:spPr>
          <a:xfrm>
            <a:off x="5166465"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9" name="TextBox 8"/>
          <p:cNvSpPr txBox="1"/>
          <p:nvPr/>
        </p:nvSpPr>
        <p:spPr>
          <a:xfrm>
            <a:off x="101386" y="6550134"/>
            <a:ext cx="3518912" cy="246221"/>
          </a:xfrm>
          <a:prstGeom prst="rect">
            <a:avLst/>
          </a:prstGeom>
          <a:noFill/>
        </p:spPr>
        <p:txBody>
          <a:bodyPr wrap="none" rtlCol="0">
            <a:spAutoFit/>
          </a:bodyPr>
          <a:lstStyle/>
          <a:p>
            <a:r>
              <a:rPr lang="en-US" sz="1000" dirty="0" smtClean="0"/>
              <a:t>Puzzle courtesy of http://</a:t>
            </a:r>
            <a:r>
              <a:rPr lang="en-US" sz="1000" dirty="0" err="1" smtClean="0"/>
              <a:t>puzzlemaker.discoveryeducation.com</a:t>
            </a:r>
            <a:r>
              <a:rPr lang="en-US" sz="1000" dirty="0" smtClean="0"/>
              <a:t>/</a:t>
            </a:r>
            <a:endParaRPr lang="en-US" sz="1000" dirty="0"/>
          </a:p>
        </p:txBody>
      </p:sp>
    </p:spTree>
    <p:extLst>
      <p:ext uri="{BB962C8B-B14F-4D97-AF65-F5344CB8AC3E}">
        <p14:creationId xmlns:p14="http://schemas.microsoft.com/office/powerpoint/2010/main" val="117885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creen Shot 2014-06-04 at 12.01.4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120" y="904503"/>
            <a:ext cx="2819596" cy="2794194"/>
          </a:xfrm>
          <a:prstGeom prst="rect">
            <a:avLst/>
          </a:prstGeom>
        </p:spPr>
      </p:pic>
      <p:sp>
        <p:nvSpPr>
          <p:cNvPr id="4" name="Rectangle 3"/>
          <p:cNvSpPr/>
          <p:nvPr/>
        </p:nvSpPr>
        <p:spPr>
          <a:xfrm>
            <a:off x="4073804" y="841417"/>
            <a:ext cx="4572000" cy="1815882"/>
          </a:xfrm>
          <a:prstGeom prst="rect">
            <a:avLst/>
          </a:prstGeom>
        </p:spPr>
        <p:txBody>
          <a:bodyPr>
            <a:spAutoFit/>
          </a:bodyPr>
          <a:lstStyle/>
          <a:p>
            <a:r>
              <a:rPr lang="en-US" sz="1400" dirty="0" smtClean="0"/>
              <a:t>The number maze is a little trickier than the word search…</a:t>
            </a:r>
          </a:p>
          <a:p>
            <a:r>
              <a:rPr lang="en-US" sz="1400" dirty="0" smtClean="0"/>
              <a:t>Start on the square at the upper left corner (in red). Make a series of moves that will take you to the square marked "Goal,” at the bottom right corner.</a:t>
            </a:r>
          </a:p>
          <a:p>
            <a:r>
              <a:rPr lang="en-US" sz="1400" dirty="0" smtClean="0"/>
              <a:t>Each square has a number that indicates how far you must move when you leave the square. You can move horizontally or vertically, but only in a straight line: no turning! The two options for a first move are shown with red arrows.</a:t>
            </a:r>
            <a:endParaRPr lang="en-US" sz="1400" dirty="0"/>
          </a:p>
        </p:txBody>
      </p:sp>
      <p:sp>
        <p:nvSpPr>
          <p:cNvPr id="6" name="TextBox 5"/>
          <p:cNvSpPr txBox="1"/>
          <p:nvPr/>
        </p:nvSpPr>
        <p:spPr>
          <a:xfrm>
            <a:off x="345231" y="419723"/>
            <a:ext cx="2395946" cy="369332"/>
          </a:xfrm>
          <a:prstGeom prst="rect">
            <a:avLst/>
          </a:prstGeom>
          <a:noFill/>
        </p:spPr>
        <p:txBody>
          <a:bodyPr wrap="none" rtlCol="0">
            <a:spAutoFit/>
          </a:bodyPr>
          <a:lstStyle/>
          <a:p>
            <a:r>
              <a:rPr lang="en-US" dirty="0" smtClean="0"/>
              <a:t>Puzzle 2: Number Maze</a:t>
            </a:r>
            <a:endParaRPr lang="en-US" dirty="0"/>
          </a:p>
        </p:txBody>
      </p:sp>
      <p:sp>
        <p:nvSpPr>
          <p:cNvPr id="7" name="TextBox 6"/>
          <p:cNvSpPr txBox="1"/>
          <p:nvPr/>
        </p:nvSpPr>
        <p:spPr>
          <a:xfrm>
            <a:off x="5166465"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8" name="TextBox 7"/>
          <p:cNvSpPr txBox="1"/>
          <p:nvPr/>
        </p:nvSpPr>
        <p:spPr>
          <a:xfrm>
            <a:off x="4073805" y="2712378"/>
            <a:ext cx="4572000" cy="523220"/>
          </a:xfrm>
          <a:prstGeom prst="rect">
            <a:avLst/>
          </a:prstGeom>
          <a:noFill/>
        </p:spPr>
        <p:txBody>
          <a:bodyPr wrap="square" rtlCol="0">
            <a:spAutoFit/>
          </a:bodyPr>
          <a:lstStyle/>
          <a:p>
            <a:r>
              <a:rPr lang="en-US" sz="1400" dirty="0" smtClean="0"/>
              <a:t>Were you able to solve the puzzle? What strategies did you try?</a:t>
            </a:r>
            <a:endParaRPr lang="en-US" sz="1400" dirty="0"/>
          </a:p>
        </p:txBody>
      </p:sp>
      <p:cxnSp>
        <p:nvCxnSpPr>
          <p:cNvPr id="10" name="Straight Arrow Connector 9"/>
          <p:cNvCxnSpPr/>
          <p:nvPr/>
        </p:nvCxnSpPr>
        <p:spPr>
          <a:xfrm>
            <a:off x="961715" y="1183583"/>
            <a:ext cx="1689167" cy="0"/>
          </a:xfrm>
          <a:prstGeom prst="straightConnector1">
            <a:avLst/>
          </a:prstGeom>
          <a:ln w="47625">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678132" y="1479479"/>
            <a:ext cx="24660" cy="1627426"/>
          </a:xfrm>
          <a:prstGeom prst="straightConnector1">
            <a:avLst/>
          </a:prstGeom>
          <a:ln w="47625">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45231" y="4383179"/>
            <a:ext cx="6315990" cy="307777"/>
          </a:xfrm>
          <a:prstGeom prst="rect">
            <a:avLst/>
          </a:prstGeom>
          <a:noFill/>
        </p:spPr>
        <p:txBody>
          <a:bodyPr wrap="none" rtlCol="0">
            <a:spAutoFit/>
          </a:bodyPr>
          <a:lstStyle/>
          <a:p>
            <a:r>
              <a:rPr lang="en-US" sz="1400" dirty="0" smtClean="0"/>
              <a:t>Bonus: can you write a set of instructions to help someone solve </a:t>
            </a:r>
            <a:r>
              <a:rPr lang="en-US" sz="1400" i="1" dirty="0" smtClean="0"/>
              <a:t>any</a:t>
            </a:r>
            <a:r>
              <a:rPr lang="en-US" sz="1400" dirty="0" smtClean="0"/>
              <a:t> number maze?</a:t>
            </a:r>
          </a:p>
        </p:txBody>
      </p:sp>
    </p:spTree>
    <p:extLst>
      <p:ext uri="{BB962C8B-B14F-4D97-AF65-F5344CB8AC3E}">
        <p14:creationId xmlns:p14="http://schemas.microsoft.com/office/powerpoint/2010/main" val="96352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5231" y="419723"/>
            <a:ext cx="3454792" cy="369332"/>
          </a:xfrm>
          <a:prstGeom prst="rect">
            <a:avLst/>
          </a:prstGeom>
          <a:noFill/>
        </p:spPr>
        <p:txBody>
          <a:bodyPr wrap="none" rtlCol="0">
            <a:spAutoFit/>
          </a:bodyPr>
          <a:lstStyle/>
          <a:p>
            <a:r>
              <a:rPr lang="en-US" dirty="0" smtClean="0"/>
              <a:t>Puzzle 3: How many handshakes?</a:t>
            </a:r>
            <a:endParaRPr lang="en-US" dirty="0"/>
          </a:p>
        </p:txBody>
      </p:sp>
      <p:sp>
        <p:nvSpPr>
          <p:cNvPr id="5" name="TextBox 4"/>
          <p:cNvSpPr txBox="1"/>
          <p:nvPr/>
        </p:nvSpPr>
        <p:spPr>
          <a:xfrm>
            <a:off x="5166465" y="211686"/>
            <a:ext cx="3772776" cy="369332"/>
          </a:xfrm>
          <a:prstGeom prst="rect">
            <a:avLst/>
          </a:prstGeom>
          <a:noFill/>
        </p:spPr>
        <p:txBody>
          <a:bodyPr wrap="square" rtlCol="0">
            <a:spAutoFit/>
          </a:bodyPr>
          <a:lstStyle/>
          <a:p>
            <a:r>
              <a:rPr lang="en-US" dirty="0" smtClean="0"/>
              <a:t>Name(s):  _______________________</a:t>
            </a:r>
            <a:endParaRPr lang="en-US" dirty="0"/>
          </a:p>
        </p:txBody>
      </p:sp>
      <p:pic>
        <p:nvPicPr>
          <p:cNvPr id="2" name="Picture 1" descr="g82xq39dt48766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644" y="986319"/>
            <a:ext cx="2356589" cy="2356589"/>
          </a:xfrm>
          <a:prstGeom prst="rect">
            <a:avLst/>
          </a:prstGeom>
        </p:spPr>
      </p:pic>
      <p:grpSp>
        <p:nvGrpSpPr>
          <p:cNvPr id="9" name="Group 8"/>
          <p:cNvGrpSpPr/>
          <p:nvPr/>
        </p:nvGrpSpPr>
        <p:grpSpPr>
          <a:xfrm>
            <a:off x="2794678" y="2132063"/>
            <a:ext cx="6205580" cy="1168086"/>
            <a:chOff x="2794678" y="2132063"/>
            <a:chExt cx="6205580" cy="1168086"/>
          </a:xfrm>
        </p:grpSpPr>
        <p:grpSp>
          <p:nvGrpSpPr>
            <p:cNvPr id="11" name="Group 10"/>
            <p:cNvGrpSpPr/>
            <p:nvPr/>
          </p:nvGrpSpPr>
          <p:grpSpPr>
            <a:xfrm>
              <a:off x="2794678" y="2346500"/>
              <a:ext cx="1005345" cy="953649"/>
              <a:chOff x="502671" y="1123431"/>
              <a:chExt cx="1005345" cy="953649"/>
            </a:xfrm>
          </p:grpSpPr>
          <p:sp>
            <p:nvSpPr>
              <p:cNvPr id="15" name="Oval 14"/>
              <p:cNvSpPr/>
              <p:nvPr/>
            </p:nvSpPr>
            <p:spPr>
              <a:xfrm>
                <a:off x="925975" y="1123431"/>
                <a:ext cx="158739" cy="158758"/>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Oval 15"/>
              <p:cNvSpPr/>
              <p:nvPr/>
            </p:nvSpPr>
            <p:spPr>
              <a:xfrm>
                <a:off x="502671" y="1918322"/>
                <a:ext cx="158739" cy="158758"/>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p:cNvSpPr/>
              <p:nvPr/>
            </p:nvSpPr>
            <p:spPr>
              <a:xfrm>
                <a:off x="1349277" y="1918322"/>
                <a:ext cx="158739" cy="158758"/>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pSp>
          <p:nvGrpSpPr>
            <p:cNvPr id="7" name="Group 6"/>
            <p:cNvGrpSpPr/>
            <p:nvPr/>
          </p:nvGrpSpPr>
          <p:grpSpPr>
            <a:xfrm>
              <a:off x="4401235" y="2308391"/>
              <a:ext cx="1044788" cy="991748"/>
              <a:chOff x="4497492" y="2308391"/>
              <a:chExt cx="1044788" cy="991748"/>
            </a:xfrm>
          </p:grpSpPr>
          <p:sp>
            <p:nvSpPr>
              <p:cNvPr id="23" name="Oval 22"/>
              <p:cNvSpPr/>
              <p:nvPr/>
            </p:nvSpPr>
            <p:spPr>
              <a:xfrm>
                <a:off x="4510159" y="2308391"/>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Oval 23"/>
              <p:cNvSpPr/>
              <p:nvPr/>
            </p:nvSpPr>
            <p:spPr>
              <a:xfrm>
                <a:off x="5364937" y="3151377"/>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p:cNvSpPr/>
              <p:nvPr/>
            </p:nvSpPr>
            <p:spPr>
              <a:xfrm>
                <a:off x="4497492" y="3151377"/>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p:cNvSpPr/>
              <p:nvPr/>
            </p:nvSpPr>
            <p:spPr>
              <a:xfrm>
                <a:off x="5390272" y="2308391"/>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pSp>
          <p:nvGrpSpPr>
            <p:cNvPr id="6" name="Group 5"/>
            <p:cNvGrpSpPr/>
            <p:nvPr/>
          </p:nvGrpSpPr>
          <p:grpSpPr>
            <a:xfrm>
              <a:off x="7773060" y="2132063"/>
              <a:ext cx="1227198" cy="1161471"/>
              <a:chOff x="7773060" y="2132063"/>
              <a:chExt cx="1227198" cy="1161471"/>
            </a:xfrm>
          </p:grpSpPr>
          <p:sp>
            <p:nvSpPr>
              <p:cNvPr id="47" name="Oval 46"/>
              <p:cNvSpPr/>
              <p:nvPr/>
            </p:nvSpPr>
            <p:spPr>
              <a:xfrm>
                <a:off x="8593549" y="3141391"/>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 name="Oval 47"/>
              <p:cNvSpPr/>
              <p:nvPr/>
            </p:nvSpPr>
            <p:spPr>
              <a:xfrm>
                <a:off x="8848250" y="2616829"/>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9" name="Oval 48"/>
              <p:cNvSpPr/>
              <p:nvPr/>
            </p:nvSpPr>
            <p:spPr>
              <a:xfrm>
                <a:off x="8581219" y="2132063"/>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Oval 49"/>
              <p:cNvSpPr/>
              <p:nvPr/>
            </p:nvSpPr>
            <p:spPr>
              <a:xfrm>
                <a:off x="7990397" y="2155609"/>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Oval 50"/>
              <p:cNvSpPr/>
              <p:nvPr/>
            </p:nvSpPr>
            <p:spPr>
              <a:xfrm>
                <a:off x="7773060" y="2609553"/>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2" name="Oval 51"/>
              <p:cNvSpPr/>
              <p:nvPr/>
            </p:nvSpPr>
            <p:spPr>
              <a:xfrm>
                <a:off x="7990397" y="3144772"/>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pSp>
          <p:nvGrpSpPr>
            <p:cNvPr id="3" name="Group 2"/>
            <p:cNvGrpSpPr/>
            <p:nvPr/>
          </p:nvGrpSpPr>
          <p:grpSpPr>
            <a:xfrm>
              <a:off x="6047235" y="2159629"/>
              <a:ext cx="1124614" cy="1128181"/>
              <a:chOff x="6188260" y="2159629"/>
              <a:chExt cx="1124614" cy="1128181"/>
            </a:xfrm>
          </p:grpSpPr>
          <p:sp>
            <p:nvSpPr>
              <p:cNvPr id="45" name="Oval 44"/>
              <p:cNvSpPr/>
              <p:nvPr/>
            </p:nvSpPr>
            <p:spPr>
              <a:xfrm>
                <a:off x="6387954" y="3139048"/>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Oval 45"/>
              <p:cNvSpPr/>
              <p:nvPr/>
            </p:nvSpPr>
            <p:spPr>
              <a:xfrm>
                <a:off x="6188260" y="2560286"/>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Oval 52"/>
              <p:cNvSpPr/>
              <p:nvPr/>
            </p:nvSpPr>
            <p:spPr>
              <a:xfrm>
                <a:off x="7008858" y="3135164"/>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Oval 53"/>
              <p:cNvSpPr/>
              <p:nvPr/>
            </p:nvSpPr>
            <p:spPr>
              <a:xfrm>
                <a:off x="7160866" y="2524964"/>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5" name="Oval 54"/>
              <p:cNvSpPr/>
              <p:nvPr/>
            </p:nvSpPr>
            <p:spPr>
              <a:xfrm>
                <a:off x="6685476" y="2159629"/>
                <a:ext cx="152008" cy="148762"/>
              </a:xfrm>
              <a:prstGeom prst="ellipse">
                <a:avLst/>
              </a:prstGeom>
              <a:solidFill>
                <a:srgbClr val="3366FF"/>
              </a:solidFill>
              <a:ln>
                <a:solidFill>
                  <a:srgbClr val="3366F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pSp>
      <p:sp>
        <p:nvSpPr>
          <p:cNvPr id="56" name="TextBox 55"/>
          <p:cNvSpPr txBox="1"/>
          <p:nvPr/>
        </p:nvSpPr>
        <p:spPr>
          <a:xfrm>
            <a:off x="370313" y="3612841"/>
            <a:ext cx="7772092" cy="307777"/>
          </a:xfrm>
          <a:prstGeom prst="rect">
            <a:avLst/>
          </a:prstGeom>
          <a:noFill/>
        </p:spPr>
        <p:txBody>
          <a:bodyPr wrap="none" rtlCol="0">
            <a:spAutoFit/>
          </a:bodyPr>
          <a:lstStyle/>
          <a:p>
            <a:r>
              <a:rPr lang="en-US" sz="1400" dirty="0" smtClean="0"/>
              <a:t>Create a set of step-by-step instructions to make sure everyone gets to shake every other person’s hand:</a:t>
            </a:r>
            <a:endParaRPr lang="en-US" sz="1400" dirty="0"/>
          </a:p>
        </p:txBody>
      </p:sp>
      <p:sp>
        <p:nvSpPr>
          <p:cNvPr id="30" name="TextBox 29"/>
          <p:cNvSpPr txBox="1"/>
          <p:nvPr/>
        </p:nvSpPr>
        <p:spPr>
          <a:xfrm>
            <a:off x="2617672" y="937452"/>
            <a:ext cx="6321569" cy="1169551"/>
          </a:xfrm>
          <a:prstGeom prst="rect">
            <a:avLst/>
          </a:prstGeom>
          <a:noFill/>
        </p:spPr>
        <p:txBody>
          <a:bodyPr wrap="square" rtlCol="0">
            <a:spAutoFit/>
          </a:bodyPr>
          <a:lstStyle/>
          <a:p>
            <a:r>
              <a:rPr lang="en-US" sz="1400" dirty="0" smtClean="0"/>
              <a:t>You’re throwing a party, but none of your guests know each other. You want them to introduce themselves to and shake hands with every other person in the party. How can you organize this so that you can make sure everyone shakes every other person’s hand without the party turning into chaos? Try drawing lines into the figures below for parties of 3, 4, 5, and 6 people. Each dot represents a person:</a:t>
            </a:r>
          </a:p>
        </p:txBody>
      </p:sp>
    </p:spTree>
    <p:extLst>
      <p:ext uri="{BB962C8B-B14F-4D97-AF65-F5344CB8AC3E}">
        <p14:creationId xmlns:p14="http://schemas.microsoft.com/office/powerpoint/2010/main" val="283738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5231" y="419723"/>
            <a:ext cx="3454792" cy="369332"/>
          </a:xfrm>
          <a:prstGeom prst="rect">
            <a:avLst/>
          </a:prstGeom>
          <a:noFill/>
        </p:spPr>
        <p:txBody>
          <a:bodyPr wrap="none" rtlCol="0">
            <a:spAutoFit/>
          </a:bodyPr>
          <a:lstStyle/>
          <a:p>
            <a:r>
              <a:rPr lang="en-US" dirty="0" smtClean="0"/>
              <a:t>Puzzle 3: How many handshakes?</a:t>
            </a:r>
            <a:endParaRPr lang="en-US" dirty="0"/>
          </a:p>
        </p:txBody>
      </p:sp>
      <p:sp>
        <p:nvSpPr>
          <p:cNvPr id="5" name="TextBox 4"/>
          <p:cNvSpPr txBox="1"/>
          <p:nvPr/>
        </p:nvSpPr>
        <p:spPr>
          <a:xfrm>
            <a:off x="5166465"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9" name="TextBox 8"/>
          <p:cNvSpPr txBox="1"/>
          <p:nvPr/>
        </p:nvSpPr>
        <p:spPr>
          <a:xfrm>
            <a:off x="308241" y="937003"/>
            <a:ext cx="4229081" cy="523220"/>
          </a:xfrm>
          <a:prstGeom prst="rect">
            <a:avLst/>
          </a:prstGeom>
          <a:noFill/>
        </p:spPr>
        <p:txBody>
          <a:bodyPr wrap="square" rtlCol="0">
            <a:spAutoFit/>
          </a:bodyPr>
          <a:lstStyle/>
          <a:p>
            <a:r>
              <a:rPr lang="en-US" sz="1400" dirty="0" smtClean="0"/>
              <a:t>How many handshakes would be exchanged for a party of 3 people? 4? Fill in the table below:</a:t>
            </a:r>
            <a:endParaRPr lang="en-US" sz="1400" dirty="0"/>
          </a:p>
        </p:txBody>
      </p:sp>
      <p:sp>
        <p:nvSpPr>
          <p:cNvPr id="10" name="TextBox 9"/>
          <p:cNvSpPr txBox="1"/>
          <p:nvPr/>
        </p:nvSpPr>
        <p:spPr>
          <a:xfrm>
            <a:off x="4997266" y="937003"/>
            <a:ext cx="4109744" cy="523220"/>
          </a:xfrm>
          <a:prstGeom prst="rect">
            <a:avLst/>
          </a:prstGeom>
          <a:noFill/>
        </p:spPr>
        <p:txBody>
          <a:bodyPr wrap="none" rtlCol="0">
            <a:spAutoFit/>
          </a:bodyPr>
          <a:lstStyle/>
          <a:p>
            <a:r>
              <a:rPr lang="en-US" sz="1400" dirty="0" err="1" smtClean="0"/>
              <a:t>Scratchwork</a:t>
            </a:r>
            <a:r>
              <a:rPr lang="en-US" sz="1400" dirty="0" smtClean="0"/>
              <a:t>:</a:t>
            </a:r>
          </a:p>
          <a:p>
            <a:r>
              <a:rPr lang="en-US" sz="1400" dirty="0" smtClean="0"/>
              <a:t>Use this space to draw more pictures or do arithmetic</a:t>
            </a:r>
            <a:endParaRPr lang="en-US" sz="1400" dirty="0"/>
          </a:p>
        </p:txBody>
      </p:sp>
      <p:graphicFrame>
        <p:nvGraphicFramePr>
          <p:cNvPr id="11" name="Table 10"/>
          <p:cNvGraphicFramePr>
            <a:graphicFrameLocks noGrp="1"/>
          </p:cNvGraphicFramePr>
          <p:nvPr>
            <p:extLst>
              <p:ext uri="{D42A27DB-BD31-4B8C-83A1-F6EECF244321}">
                <p14:modId xmlns:p14="http://schemas.microsoft.com/office/powerpoint/2010/main" val="3738454330"/>
              </p:ext>
            </p:extLst>
          </p:nvPr>
        </p:nvGraphicFramePr>
        <p:xfrm>
          <a:off x="446348" y="1514942"/>
          <a:ext cx="4056465" cy="3878850"/>
        </p:xfrm>
        <a:graphic>
          <a:graphicData uri="http://schemas.openxmlformats.org/drawingml/2006/table">
            <a:tbl>
              <a:tblPr firstRow="1" bandRow="1">
                <a:tableStyleId>{2D5ABB26-0587-4C30-8999-92F81FD0307C}</a:tableStyleId>
              </a:tblPr>
              <a:tblGrid>
                <a:gridCol w="1816194"/>
                <a:gridCol w="2240271"/>
              </a:tblGrid>
              <a:tr h="387885">
                <a:tc>
                  <a:txBody>
                    <a:bodyPr/>
                    <a:lstStyle/>
                    <a:p>
                      <a:pPr algn="ctr"/>
                      <a:r>
                        <a:rPr lang="en-US" sz="1600" dirty="0" smtClean="0"/>
                        <a:t>Number of People</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Number of Handshakes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9</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7885">
                <a:tc>
                  <a:txBody>
                    <a:bodyPr/>
                    <a:lstStyle/>
                    <a:p>
                      <a:pPr algn="ctr"/>
                      <a:r>
                        <a:rPr lang="en-US" sz="1600" dirty="0" smtClean="0"/>
                        <a:t>10</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2" name="TextBox 11"/>
          <p:cNvSpPr txBox="1"/>
          <p:nvPr/>
        </p:nvSpPr>
        <p:spPr>
          <a:xfrm>
            <a:off x="308241" y="5460538"/>
            <a:ext cx="6566095" cy="307777"/>
          </a:xfrm>
          <a:prstGeom prst="rect">
            <a:avLst/>
          </a:prstGeom>
          <a:noFill/>
        </p:spPr>
        <p:txBody>
          <a:bodyPr wrap="none" rtlCol="0">
            <a:spAutoFit/>
          </a:bodyPr>
          <a:lstStyle/>
          <a:p>
            <a:r>
              <a:rPr lang="en-US" sz="1400" dirty="0" smtClean="0"/>
              <a:t>Extra Credit: If there were 20 people at the party, how many handshakes would it take?</a:t>
            </a:r>
            <a:endParaRPr lang="en-US" sz="1400" dirty="0"/>
          </a:p>
        </p:txBody>
      </p:sp>
      <p:sp>
        <p:nvSpPr>
          <p:cNvPr id="13" name="TextBox 12"/>
          <p:cNvSpPr txBox="1"/>
          <p:nvPr/>
        </p:nvSpPr>
        <p:spPr>
          <a:xfrm>
            <a:off x="308242" y="5913569"/>
            <a:ext cx="8631000" cy="523220"/>
          </a:xfrm>
          <a:prstGeom prst="rect">
            <a:avLst/>
          </a:prstGeom>
          <a:noFill/>
        </p:spPr>
        <p:txBody>
          <a:bodyPr wrap="square" rtlCol="0">
            <a:spAutoFit/>
          </a:bodyPr>
          <a:lstStyle/>
          <a:p>
            <a:r>
              <a:rPr lang="en-US" sz="1400" dirty="0" smtClean="0"/>
              <a:t>Extra Credit: If there were N people at the party, how many handshakes would it take? N is a variable that represents the number of people at the party, and it can have any value that’s a whole number.</a:t>
            </a:r>
            <a:endParaRPr lang="en-US" sz="1400" dirty="0"/>
          </a:p>
        </p:txBody>
      </p:sp>
    </p:spTree>
    <p:extLst>
      <p:ext uri="{BB962C8B-B14F-4D97-AF65-F5344CB8AC3E}">
        <p14:creationId xmlns:p14="http://schemas.microsoft.com/office/powerpoint/2010/main" val="3526954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47625">
          <a:solidFill>
            <a:srgbClr val="FF0000"/>
          </a:solidFill>
          <a:tailEnd type="arrow"/>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1307</TotalTime>
  <Words>546</Words>
  <Application>Microsoft Macintosh PowerPoint</Application>
  <PresentationFormat>On-screen Show (4:3)</PresentationFormat>
  <Paragraphs>45</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jarthurcs</dc:creator>
  <cp:lastModifiedBy>Laptop 16</cp:lastModifiedBy>
  <cp:revision>17</cp:revision>
  <dcterms:created xsi:type="dcterms:W3CDTF">2014-06-03T22:08:25Z</dcterms:created>
  <dcterms:modified xsi:type="dcterms:W3CDTF">2014-06-06T21:52:37Z</dcterms:modified>
</cp:coreProperties>
</file>