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3"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6" d="100"/>
          <a:sy n="76" d="100"/>
        </p:scale>
        <p:origin x="-1328"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C3E59A-7C57-E246-93DD-ED47CA137ECA}" type="datetimeFigureOut">
              <a:rPr lang="en-US" smtClean="0"/>
              <a:t>6/6/14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1564670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C3E59A-7C57-E246-93DD-ED47CA137ECA}" type="datetimeFigureOut">
              <a:rPr lang="en-US" smtClean="0"/>
              <a:t>6/6/14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3195517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C3E59A-7C57-E246-93DD-ED47CA137ECA}" type="datetimeFigureOut">
              <a:rPr lang="en-US" smtClean="0"/>
              <a:t>6/6/14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2265297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C3E59A-7C57-E246-93DD-ED47CA137ECA}" type="datetimeFigureOut">
              <a:rPr lang="en-US" smtClean="0"/>
              <a:t>6/6/14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3637359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C3E59A-7C57-E246-93DD-ED47CA137ECA}" type="datetimeFigureOut">
              <a:rPr lang="en-US" smtClean="0"/>
              <a:t>6/6/14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1021525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C3E59A-7C57-E246-93DD-ED47CA137ECA}" type="datetimeFigureOut">
              <a:rPr lang="en-US" smtClean="0"/>
              <a:t>6/6/14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3515243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C3E59A-7C57-E246-93DD-ED47CA137ECA}" type="datetimeFigureOut">
              <a:rPr lang="en-US" smtClean="0"/>
              <a:t>6/6/14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1198162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C3E59A-7C57-E246-93DD-ED47CA137ECA}" type="datetimeFigureOut">
              <a:rPr lang="en-US" smtClean="0"/>
              <a:t>6/6/14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3043059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3E59A-7C57-E246-93DD-ED47CA137ECA}" type="datetimeFigureOut">
              <a:rPr lang="en-US" smtClean="0"/>
              <a:t>6/6/14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1182386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C3E59A-7C57-E246-93DD-ED47CA137ECA}" type="datetimeFigureOut">
              <a:rPr lang="en-US" smtClean="0"/>
              <a:t>6/6/14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9242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C3E59A-7C57-E246-93DD-ED47CA137ECA}" type="datetimeFigureOut">
              <a:rPr lang="en-US" smtClean="0"/>
              <a:t>6/6/14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2EB66D-27B8-7544-B5E0-1B951873FA85}" type="slidenum">
              <a:rPr lang="en-US" smtClean="0"/>
              <a:t>‹#›</a:t>
            </a:fld>
            <a:endParaRPr lang="en-US"/>
          </a:p>
        </p:txBody>
      </p:sp>
    </p:spTree>
    <p:extLst>
      <p:ext uri="{BB962C8B-B14F-4D97-AF65-F5344CB8AC3E}">
        <p14:creationId xmlns:p14="http://schemas.microsoft.com/office/powerpoint/2010/main" val="149640026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C3E59A-7C57-E246-93DD-ED47CA137ECA}" type="datetimeFigureOut">
              <a:rPr lang="en-US" smtClean="0"/>
              <a:t>6/6/14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EB66D-27B8-7544-B5E0-1B951873FA85}" type="slidenum">
              <a:rPr lang="en-US" smtClean="0"/>
              <a:t>‹#›</a:t>
            </a:fld>
            <a:endParaRPr lang="en-US"/>
          </a:p>
        </p:txBody>
      </p:sp>
    </p:spTree>
    <p:extLst>
      <p:ext uri="{BB962C8B-B14F-4D97-AF65-F5344CB8AC3E}">
        <p14:creationId xmlns:p14="http://schemas.microsoft.com/office/powerpoint/2010/main" val="3007572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166465" y="211686"/>
            <a:ext cx="3772776" cy="369332"/>
          </a:xfrm>
          <a:prstGeom prst="rect">
            <a:avLst/>
          </a:prstGeom>
          <a:noFill/>
        </p:spPr>
        <p:txBody>
          <a:bodyPr wrap="square" rtlCol="0">
            <a:spAutoFit/>
          </a:bodyPr>
          <a:lstStyle/>
          <a:p>
            <a:r>
              <a:rPr lang="en-US" dirty="0" smtClean="0"/>
              <a:t>Name(s):  _______________________</a:t>
            </a:r>
            <a:endParaRPr lang="en-US" dirty="0"/>
          </a:p>
        </p:txBody>
      </p:sp>
      <p:sp>
        <p:nvSpPr>
          <p:cNvPr id="6" name="TextBox 5"/>
          <p:cNvSpPr txBox="1"/>
          <p:nvPr/>
        </p:nvSpPr>
        <p:spPr>
          <a:xfrm>
            <a:off x="0" y="463501"/>
            <a:ext cx="9144000" cy="523220"/>
          </a:xfrm>
          <a:prstGeom prst="rect">
            <a:avLst/>
          </a:prstGeom>
          <a:noFill/>
        </p:spPr>
        <p:txBody>
          <a:bodyPr wrap="square" rtlCol="0">
            <a:spAutoFit/>
          </a:bodyPr>
          <a:lstStyle/>
          <a:p>
            <a:pPr algn="ctr"/>
            <a:r>
              <a:rPr lang="en-US" sz="2800" dirty="0" smtClean="0"/>
              <a:t>Sorting Cards</a:t>
            </a:r>
            <a:endParaRPr lang="en-US" sz="2800" dirty="0"/>
          </a:p>
        </p:txBody>
      </p:sp>
      <p:sp>
        <p:nvSpPr>
          <p:cNvPr id="7" name="TextBox 6"/>
          <p:cNvSpPr txBox="1"/>
          <p:nvPr/>
        </p:nvSpPr>
        <p:spPr>
          <a:xfrm>
            <a:off x="382721" y="753134"/>
            <a:ext cx="8556520" cy="3970318"/>
          </a:xfrm>
          <a:prstGeom prst="rect">
            <a:avLst/>
          </a:prstGeom>
          <a:noFill/>
        </p:spPr>
        <p:txBody>
          <a:bodyPr wrap="square" rtlCol="0">
            <a:spAutoFit/>
          </a:bodyPr>
          <a:lstStyle/>
          <a:p>
            <a:r>
              <a:rPr lang="en-US" sz="1400" b="1" dirty="0" smtClean="0"/>
              <a:t>Directions:</a:t>
            </a:r>
          </a:p>
          <a:p>
            <a:pPr marL="342900" indent="-342900">
              <a:buFont typeface="+mj-lt"/>
              <a:buAutoNum type="arabicPeriod"/>
            </a:pPr>
            <a:r>
              <a:rPr lang="en-US" sz="1400" dirty="0" smtClean="0"/>
              <a:t>Gather your set of food cards and color cards and split them into a “food” pile and a “color” pile. Pick a person to be the chef and pick another to be the artist.</a:t>
            </a:r>
          </a:p>
          <a:p>
            <a:pPr marL="342900" indent="-342900">
              <a:buFont typeface="+mj-lt"/>
              <a:buAutoNum type="arabicPeriod"/>
            </a:pPr>
            <a:r>
              <a:rPr lang="en-US" sz="1400" dirty="0" smtClean="0"/>
              <a:t>The artist should look through all the color cards and rank them from most to least favorite. Then, the chef should look through all the food cards and rank them from most to least favorite. Write down your rankings on the ranking sheets provided, and describe how you came up with the ranking. </a:t>
            </a:r>
            <a:r>
              <a:rPr lang="en-US" sz="1400" b="1" dirty="0" smtClean="0"/>
              <a:t>Do not let your partner see your rankings! </a:t>
            </a:r>
            <a:r>
              <a:rPr lang="en-US" sz="1400" dirty="0" smtClean="0"/>
              <a:t>Keep it secret.</a:t>
            </a:r>
          </a:p>
          <a:p>
            <a:pPr marL="342900" indent="-342900">
              <a:buFont typeface="+mj-lt"/>
              <a:buAutoNum type="arabicPeriod"/>
            </a:pPr>
            <a:r>
              <a:rPr lang="en-US" sz="1400" dirty="0" smtClean="0"/>
              <a:t>You’ll learn about three sorting algorithms today: selection sort, bubble sort, insertion sort. Listen to the instructor </a:t>
            </a:r>
            <a:r>
              <a:rPr lang="en-US" sz="1400" i="1" dirty="0" smtClean="0"/>
              <a:t>carefully</a:t>
            </a:r>
            <a:r>
              <a:rPr lang="en-US" sz="1400" dirty="0" smtClean="0"/>
              <a:t> and follow along with the demonstrations. </a:t>
            </a:r>
          </a:p>
          <a:p>
            <a:pPr marL="342900" indent="-342900">
              <a:buFont typeface="+mj-lt"/>
              <a:buAutoNum type="arabicPeriod"/>
            </a:pPr>
            <a:r>
              <a:rPr lang="en-US" sz="1400" dirty="0" smtClean="0"/>
              <a:t>When you practice each sorting algorithm, shuffle your cards, turn them face down, and spread them on your desk in a row. They will be unsorted. Then, your partner can carry out the sorting algorithm. Keep in mind that:</a:t>
            </a:r>
          </a:p>
          <a:p>
            <a:pPr marL="742950" lvl="1" indent="-285750">
              <a:buFont typeface="Arial"/>
              <a:buChar char="•"/>
            </a:pPr>
            <a:r>
              <a:rPr lang="en-US" sz="1400" dirty="0" smtClean="0"/>
              <a:t>Only two cards can be face-up at the same time. </a:t>
            </a:r>
          </a:p>
          <a:p>
            <a:pPr marL="742950" lvl="1" indent="-285750">
              <a:buFont typeface="Arial"/>
              <a:buChar char="•"/>
            </a:pPr>
            <a:r>
              <a:rPr lang="en-US" sz="1400" dirty="0" smtClean="0"/>
              <a:t>Your partner can only ask you if you like one card more than the other; you can only answer with a yes or no. Based on your answer, they will decide what to do with the cards.</a:t>
            </a:r>
          </a:p>
          <a:p>
            <a:pPr marL="742950" lvl="1" indent="-285750">
              <a:buFont typeface="Arial"/>
              <a:buChar char="•"/>
            </a:pPr>
            <a:r>
              <a:rPr lang="en-US" sz="1400" dirty="0" smtClean="0"/>
              <a:t>When they are done comparing or moving cards, they must turn them face-down</a:t>
            </a:r>
            <a:r>
              <a:rPr lang="en-US" sz="1400" dirty="0"/>
              <a:t> </a:t>
            </a:r>
            <a:r>
              <a:rPr lang="en-US" sz="1400" dirty="0" smtClean="0"/>
              <a:t>again.</a:t>
            </a:r>
          </a:p>
          <a:p>
            <a:pPr marL="742950" lvl="1" indent="-285750">
              <a:buFont typeface="Arial"/>
              <a:buChar char="•"/>
            </a:pPr>
            <a:r>
              <a:rPr lang="en-US" sz="1400" dirty="0" smtClean="0"/>
              <a:t>You must follow the algorithm!</a:t>
            </a:r>
          </a:p>
          <a:p>
            <a:pPr marL="342900" indent="-342900">
              <a:buFont typeface="+mj-lt"/>
              <a:buAutoNum type="arabicPeriod"/>
            </a:pPr>
            <a:r>
              <a:rPr lang="en-US" sz="1400" dirty="0" smtClean="0"/>
              <a:t>For each algorithm, tally the number of comparisons (questions) needed to sort the list in the table below:</a:t>
            </a:r>
          </a:p>
          <a:p>
            <a:pPr marL="342900" indent="-342900">
              <a:buFont typeface="+mj-lt"/>
              <a:buAutoNum type="arabicPeriod"/>
            </a:pPr>
            <a:endParaRPr lang="en-US" sz="1400" dirty="0"/>
          </a:p>
        </p:txBody>
      </p:sp>
      <p:graphicFrame>
        <p:nvGraphicFramePr>
          <p:cNvPr id="8" name="Table 7"/>
          <p:cNvGraphicFramePr>
            <a:graphicFrameLocks noGrp="1"/>
          </p:cNvGraphicFramePr>
          <p:nvPr>
            <p:extLst>
              <p:ext uri="{D42A27DB-BD31-4B8C-83A1-F6EECF244321}">
                <p14:modId xmlns:p14="http://schemas.microsoft.com/office/powerpoint/2010/main" val="3181560334"/>
              </p:ext>
            </p:extLst>
          </p:nvPr>
        </p:nvGraphicFramePr>
        <p:xfrm>
          <a:off x="828143" y="4606660"/>
          <a:ext cx="7904865" cy="1979474"/>
        </p:xfrm>
        <a:graphic>
          <a:graphicData uri="http://schemas.openxmlformats.org/drawingml/2006/table">
            <a:tbl>
              <a:tblPr firstRow="1" bandRow="1">
                <a:tableStyleId>{2D5ABB26-0587-4C30-8999-92F81FD0307C}</a:tableStyleId>
              </a:tblPr>
              <a:tblGrid>
                <a:gridCol w="2634955"/>
                <a:gridCol w="2634955"/>
                <a:gridCol w="2634955"/>
              </a:tblGrid>
              <a:tr h="489767">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Food Cards</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Color</a:t>
                      </a:r>
                      <a:r>
                        <a:rPr lang="en-US" baseline="0" dirty="0" smtClean="0"/>
                        <a:t> Cards</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496569">
                <a:tc>
                  <a:txBody>
                    <a:bodyPr/>
                    <a:lstStyle/>
                    <a:p>
                      <a:r>
                        <a:rPr lang="en-US" dirty="0" smtClean="0"/>
                        <a:t>Selection</a:t>
                      </a:r>
                      <a:r>
                        <a:rPr lang="en-US" baseline="0" dirty="0" smtClean="0"/>
                        <a:t> Sort</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496569">
                <a:tc>
                  <a:txBody>
                    <a:bodyPr/>
                    <a:lstStyle/>
                    <a:p>
                      <a:r>
                        <a:rPr lang="en-US" dirty="0" smtClean="0"/>
                        <a:t>Bubble Sort</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496569">
                <a:tc>
                  <a:txBody>
                    <a:bodyPr/>
                    <a:lstStyle/>
                    <a:p>
                      <a:r>
                        <a:rPr lang="en-US" dirty="0" smtClean="0"/>
                        <a:t>Insertion Sort</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26779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609491"/>
            <a:ext cx="9144000" cy="523220"/>
          </a:xfrm>
          <a:prstGeom prst="rect">
            <a:avLst/>
          </a:prstGeom>
          <a:noFill/>
        </p:spPr>
        <p:txBody>
          <a:bodyPr wrap="square" rtlCol="0">
            <a:spAutoFit/>
          </a:bodyPr>
          <a:lstStyle/>
          <a:p>
            <a:pPr algn="ctr"/>
            <a:r>
              <a:rPr lang="en-US" sz="2800" dirty="0" smtClean="0"/>
              <a:t>Artist, Rank Your Color Cards!</a:t>
            </a:r>
            <a:endParaRPr lang="en-US" sz="2800" dirty="0"/>
          </a:p>
        </p:txBody>
      </p:sp>
      <p:grpSp>
        <p:nvGrpSpPr>
          <p:cNvPr id="2" name="Group 1"/>
          <p:cNvGrpSpPr/>
          <p:nvPr/>
        </p:nvGrpSpPr>
        <p:grpSpPr>
          <a:xfrm>
            <a:off x="0" y="1088393"/>
            <a:ext cx="9144000" cy="3737243"/>
            <a:chOff x="0" y="2587683"/>
            <a:chExt cx="9144000" cy="3737243"/>
          </a:xfrm>
        </p:grpSpPr>
        <p:sp>
          <p:nvSpPr>
            <p:cNvPr id="5" name="TextBox 4"/>
            <p:cNvSpPr txBox="1"/>
            <p:nvPr/>
          </p:nvSpPr>
          <p:spPr>
            <a:xfrm>
              <a:off x="0" y="2587683"/>
              <a:ext cx="3665639" cy="369332"/>
            </a:xfrm>
            <a:prstGeom prst="rect">
              <a:avLst/>
            </a:prstGeom>
            <a:noFill/>
          </p:spPr>
          <p:txBody>
            <a:bodyPr wrap="square" rtlCol="0">
              <a:spAutoFit/>
            </a:bodyPr>
            <a:lstStyle/>
            <a:p>
              <a:r>
                <a:rPr lang="en-US" b="1" dirty="0" smtClean="0"/>
                <a:t>Most favorite                                          </a:t>
              </a:r>
              <a:endParaRPr lang="en-US" b="1" dirty="0"/>
            </a:p>
          </p:txBody>
        </p:sp>
        <p:sp>
          <p:nvSpPr>
            <p:cNvPr id="6" name="TextBox 5"/>
            <p:cNvSpPr txBox="1"/>
            <p:nvPr/>
          </p:nvSpPr>
          <p:spPr>
            <a:xfrm>
              <a:off x="6157630" y="5955594"/>
              <a:ext cx="2986370" cy="369332"/>
            </a:xfrm>
            <a:prstGeom prst="rect">
              <a:avLst/>
            </a:prstGeom>
            <a:noFill/>
          </p:spPr>
          <p:txBody>
            <a:bodyPr wrap="square" rtlCol="0">
              <a:spAutoFit/>
            </a:bodyPr>
            <a:lstStyle/>
            <a:p>
              <a:pPr algn="r"/>
              <a:r>
                <a:rPr lang="en-US" b="1" dirty="0" smtClean="0"/>
                <a:t>Least Favorite</a:t>
              </a:r>
              <a:endParaRPr lang="en-US" b="1" dirty="0"/>
            </a:p>
          </p:txBody>
        </p:sp>
        <p:cxnSp>
          <p:nvCxnSpPr>
            <p:cNvPr id="44" name="Straight Connector 43"/>
            <p:cNvCxnSpPr/>
            <p:nvPr/>
          </p:nvCxnSpPr>
          <p:spPr>
            <a:xfrm>
              <a:off x="127279"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1276667"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2426055"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575443"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4724831"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5874219"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7023607"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8172994"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127279"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1276667"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2426055"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3575443"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4724831"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5874219"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7023607"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8172994" y="5141502"/>
              <a:ext cx="787791" cy="0"/>
            </a:xfrm>
            <a:prstGeom prst="line">
              <a:avLst/>
            </a:prstGeom>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312025" y="3678677"/>
              <a:ext cx="361597" cy="369332"/>
            </a:xfrm>
            <a:prstGeom prst="rect">
              <a:avLst/>
            </a:prstGeom>
            <a:noFill/>
          </p:spPr>
          <p:txBody>
            <a:bodyPr wrap="square" rtlCol="0">
              <a:spAutoFit/>
            </a:bodyPr>
            <a:lstStyle/>
            <a:p>
              <a:r>
                <a:rPr lang="en-US" dirty="0" smtClean="0"/>
                <a:t>1</a:t>
              </a:r>
              <a:endParaRPr lang="en-US" dirty="0"/>
            </a:p>
          </p:txBody>
        </p:sp>
        <p:sp>
          <p:nvSpPr>
            <p:cNvPr id="62" name="TextBox 61"/>
            <p:cNvSpPr txBox="1"/>
            <p:nvPr/>
          </p:nvSpPr>
          <p:spPr>
            <a:xfrm>
              <a:off x="1451818" y="3678677"/>
              <a:ext cx="361597" cy="369332"/>
            </a:xfrm>
            <a:prstGeom prst="rect">
              <a:avLst/>
            </a:prstGeom>
            <a:noFill/>
          </p:spPr>
          <p:txBody>
            <a:bodyPr wrap="square" rtlCol="0">
              <a:spAutoFit/>
            </a:bodyPr>
            <a:lstStyle/>
            <a:p>
              <a:r>
                <a:rPr lang="en-US" dirty="0"/>
                <a:t>2</a:t>
              </a:r>
            </a:p>
          </p:txBody>
        </p:sp>
        <p:sp>
          <p:nvSpPr>
            <p:cNvPr id="63" name="TextBox 62"/>
            <p:cNvSpPr txBox="1"/>
            <p:nvPr/>
          </p:nvSpPr>
          <p:spPr>
            <a:xfrm>
              <a:off x="2642573" y="3678677"/>
              <a:ext cx="361597" cy="369332"/>
            </a:xfrm>
            <a:prstGeom prst="rect">
              <a:avLst/>
            </a:prstGeom>
            <a:noFill/>
          </p:spPr>
          <p:txBody>
            <a:bodyPr wrap="square" rtlCol="0">
              <a:spAutoFit/>
            </a:bodyPr>
            <a:lstStyle/>
            <a:p>
              <a:r>
                <a:rPr lang="en-US" dirty="0"/>
                <a:t>3</a:t>
              </a:r>
            </a:p>
          </p:txBody>
        </p:sp>
        <p:sp>
          <p:nvSpPr>
            <p:cNvPr id="64" name="TextBox 63"/>
            <p:cNvSpPr txBox="1"/>
            <p:nvPr/>
          </p:nvSpPr>
          <p:spPr>
            <a:xfrm>
              <a:off x="3791769" y="3681177"/>
              <a:ext cx="361597" cy="369332"/>
            </a:xfrm>
            <a:prstGeom prst="rect">
              <a:avLst/>
            </a:prstGeom>
            <a:noFill/>
          </p:spPr>
          <p:txBody>
            <a:bodyPr wrap="square" rtlCol="0">
              <a:spAutoFit/>
            </a:bodyPr>
            <a:lstStyle/>
            <a:p>
              <a:r>
                <a:rPr lang="en-US" dirty="0"/>
                <a:t>4</a:t>
              </a:r>
            </a:p>
          </p:txBody>
        </p:sp>
        <p:sp>
          <p:nvSpPr>
            <p:cNvPr id="65" name="TextBox 64"/>
            <p:cNvSpPr txBox="1"/>
            <p:nvPr/>
          </p:nvSpPr>
          <p:spPr>
            <a:xfrm>
              <a:off x="5976831" y="3681177"/>
              <a:ext cx="361597" cy="369332"/>
            </a:xfrm>
            <a:prstGeom prst="rect">
              <a:avLst/>
            </a:prstGeom>
            <a:noFill/>
          </p:spPr>
          <p:txBody>
            <a:bodyPr wrap="square" rtlCol="0">
              <a:spAutoFit/>
            </a:bodyPr>
            <a:lstStyle/>
            <a:p>
              <a:r>
                <a:rPr lang="en-US" dirty="0"/>
                <a:t>6</a:t>
              </a:r>
            </a:p>
          </p:txBody>
        </p:sp>
        <p:sp>
          <p:nvSpPr>
            <p:cNvPr id="66" name="TextBox 65"/>
            <p:cNvSpPr txBox="1"/>
            <p:nvPr/>
          </p:nvSpPr>
          <p:spPr>
            <a:xfrm>
              <a:off x="4932592" y="3681177"/>
              <a:ext cx="361597" cy="369332"/>
            </a:xfrm>
            <a:prstGeom prst="rect">
              <a:avLst/>
            </a:prstGeom>
            <a:noFill/>
          </p:spPr>
          <p:txBody>
            <a:bodyPr wrap="square" rtlCol="0">
              <a:spAutoFit/>
            </a:bodyPr>
            <a:lstStyle/>
            <a:p>
              <a:r>
                <a:rPr lang="en-US" dirty="0"/>
                <a:t>5</a:t>
              </a:r>
            </a:p>
          </p:txBody>
        </p:sp>
        <p:sp>
          <p:nvSpPr>
            <p:cNvPr id="67" name="TextBox 66"/>
            <p:cNvSpPr txBox="1"/>
            <p:nvPr/>
          </p:nvSpPr>
          <p:spPr>
            <a:xfrm>
              <a:off x="312025" y="5409437"/>
              <a:ext cx="361597" cy="369332"/>
            </a:xfrm>
            <a:prstGeom prst="rect">
              <a:avLst/>
            </a:prstGeom>
            <a:noFill/>
          </p:spPr>
          <p:txBody>
            <a:bodyPr wrap="square" rtlCol="0">
              <a:spAutoFit/>
            </a:bodyPr>
            <a:lstStyle/>
            <a:p>
              <a:r>
                <a:rPr lang="en-US" dirty="0"/>
                <a:t>9</a:t>
              </a:r>
            </a:p>
          </p:txBody>
        </p:sp>
        <p:sp>
          <p:nvSpPr>
            <p:cNvPr id="68" name="TextBox 67"/>
            <p:cNvSpPr txBox="1"/>
            <p:nvPr/>
          </p:nvSpPr>
          <p:spPr>
            <a:xfrm>
              <a:off x="8372478" y="3678677"/>
              <a:ext cx="361597" cy="369332"/>
            </a:xfrm>
            <a:prstGeom prst="rect">
              <a:avLst/>
            </a:prstGeom>
            <a:noFill/>
          </p:spPr>
          <p:txBody>
            <a:bodyPr wrap="square" rtlCol="0">
              <a:spAutoFit/>
            </a:bodyPr>
            <a:lstStyle/>
            <a:p>
              <a:r>
                <a:rPr lang="en-US" dirty="0"/>
                <a:t>8</a:t>
              </a:r>
            </a:p>
          </p:txBody>
        </p:sp>
        <p:sp>
          <p:nvSpPr>
            <p:cNvPr id="69" name="TextBox 68"/>
            <p:cNvSpPr txBox="1"/>
            <p:nvPr/>
          </p:nvSpPr>
          <p:spPr>
            <a:xfrm>
              <a:off x="7238689" y="3678677"/>
              <a:ext cx="361597" cy="369332"/>
            </a:xfrm>
            <a:prstGeom prst="rect">
              <a:avLst/>
            </a:prstGeom>
            <a:noFill/>
          </p:spPr>
          <p:txBody>
            <a:bodyPr wrap="square" rtlCol="0">
              <a:spAutoFit/>
            </a:bodyPr>
            <a:lstStyle/>
            <a:p>
              <a:r>
                <a:rPr lang="en-US" dirty="0"/>
                <a:t>7</a:t>
              </a:r>
            </a:p>
          </p:txBody>
        </p:sp>
        <p:sp>
          <p:nvSpPr>
            <p:cNvPr id="70" name="TextBox 69"/>
            <p:cNvSpPr txBox="1"/>
            <p:nvPr/>
          </p:nvSpPr>
          <p:spPr>
            <a:xfrm>
              <a:off x="8372478" y="5409437"/>
              <a:ext cx="588307" cy="369332"/>
            </a:xfrm>
            <a:prstGeom prst="rect">
              <a:avLst/>
            </a:prstGeom>
            <a:noFill/>
          </p:spPr>
          <p:txBody>
            <a:bodyPr wrap="square" rtlCol="0">
              <a:spAutoFit/>
            </a:bodyPr>
            <a:lstStyle/>
            <a:p>
              <a:r>
                <a:rPr lang="en-US" dirty="0" smtClean="0"/>
                <a:t>16</a:t>
              </a:r>
              <a:endParaRPr lang="en-US" dirty="0"/>
            </a:p>
          </p:txBody>
        </p:sp>
        <p:sp>
          <p:nvSpPr>
            <p:cNvPr id="71" name="TextBox 70"/>
            <p:cNvSpPr txBox="1"/>
            <p:nvPr/>
          </p:nvSpPr>
          <p:spPr>
            <a:xfrm>
              <a:off x="7238689" y="5409437"/>
              <a:ext cx="572709" cy="369332"/>
            </a:xfrm>
            <a:prstGeom prst="rect">
              <a:avLst/>
            </a:prstGeom>
            <a:noFill/>
          </p:spPr>
          <p:txBody>
            <a:bodyPr wrap="square" rtlCol="0">
              <a:spAutoFit/>
            </a:bodyPr>
            <a:lstStyle/>
            <a:p>
              <a:r>
                <a:rPr lang="en-US" dirty="0" smtClean="0"/>
                <a:t>15</a:t>
              </a:r>
              <a:endParaRPr lang="en-US" dirty="0"/>
            </a:p>
          </p:txBody>
        </p:sp>
        <p:sp>
          <p:nvSpPr>
            <p:cNvPr id="72" name="TextBox 71"/>
            <p:cNvSpPr txBox="1"/>
            <p:nvPr/>
          </p:nvSpPr>
          <p:spPr>
            <a:xfrm>
              <a:off x="5975491" y="5409437"/>
              <a:ext cx="487609" cy="369332"/>
            </a:xfrm>
            <a:prstGeom prst="rect">
              <a:avLst/>
            </a:prstGeom>
            <a:noFill/>
          </p:spPr>
          <p:txBody>
            <a:bodyPr wrap="square" rtlCol="0">
              <a:spAutoFit/>
            </a:bodyPr>
            <a:lstStyle/>
            <a:p>
              <a:r>
                <a:rPr lang="en-US" dirty="0" smtClean="0"/>
                <a:t>14</a:t>
              </a:r>
              <a:endParaRPr lang="en-US" dirty="0"/>
            </a:p>
          </p:txBody>
        </p:sp>
        <p:sp>
          <p:nvSpPr>
            <p:cNvPr id="73" name="TextBox 72"/>
            <p:cNvSpPr txBox="1"/>
            <p:nvPr/>
          </p:nvSpPr>
          <p:spPr>
            <a:xfrm>
              <a:off x="4932592" y="5409437"/>
              <a:ext cx="580030" cy="369332"/>
            </a:xfrm>
            <a:prstGeom prst="rect">
              <a:avLst/>
            </a:prstGeom>
            <a:noFill/>
          </p:spPr>
          <p:txBody>
            <a:bodyPr wrap="square" rtlCol="0">
              <a:spAutoFit/>
            </a:bodyPr>
            <a:lstStyle/>
            <a:p>
              <a:r>
                <a:rPr lang="en-US" dirty="0" smtClean="0"/>
                <a:t>13</a:t>
              </a:r>
              <a:endParaRPr lang="en-US" dirty="0"/>
            </a:p>
          </p:txBody>
        </p:sp>
        <p:sp>
          <p:nvSpPr>
            <p:cNvPr id="74" name="TextBox 73"/>
            <p:cNvSpPr txBox="1"/>
            <p:nvPr/>
          </p:nvSpPr>
          <p:spPr>
            <a:xfrm>
              <a:off x="3791769" y="5409437"/>
              <a:ext cx="571465" cy="369332"/>
            </a:xfrm>
            <a:prstGeom prst="rect">
              <a:avLst/>
            </a:prstGeom>
            <a:noFill/>
          </p:spPr>
          <p:txBody>
            <a:bodyPr wrap="square" rtlCol="0">
              <a:spAutoFit/>
            </a:bodyPr>
            <a:lstStyle/>
            <a:p>
              <a:r>
                <a:rPr lang="en-US" dirty="0" smtClean="0"/>
                <a:t>12</a:t>
              </a:r>
              <a:endParaRPr lang="en-US" dirty="0"/>
            </a:p>
          </p:txBody>
        </p:sp>
        <p:sp>
          <p:nvSpPr>
            <p:cNvPr id="75" name="TextBox 74"/>
            <p:cNvSpPr txBox="1"/>
            <p:nvPr/>
          </p:nvSpPr>
          <p:spPr>
            <a:xfrm>
              <a:off x="2642573" y="5409437"/>
              <a:ext cx="571273" cy="369332"/>
            </a:xfrm>
            <a:prstGeom prst="rect">
              <a:avLst/>
            </a:prstGeom>
            <a:noFill/>
          </p:spPr>
          <p:txBody>
            <a:bodyPr wrap="square" rtlCol="0">
              <a:spAutoFit/>
            </a:bodyPr>
            <a:lstStyle/>
            <a:p>
              <a:r>
                <a:rPr lang="en-US" dirty="0" smtClean="0"/>
                <a:t>11</a:t>
              </a:r>
              <a:endParaRPr lang="en-US" dirty="0"/>
            </a:p>
          </p:txBody>
        </p:sp>
        <p:sp>
          <p:nvSpPr>
            <p:cNvPr id="76" name="TextBox 75"/>
            <p:cNvSpPr txBox="1"/>
            <p:nvPr/>
          </p:nvSpPr>
          <p:spPr>
            <a:xfrm>
              <a:off x="1451818" y="5409437"/>
              <a:ext cx="477466" cy="369332"/>
            </a:xfrm>
            <a:prstGeom prst="rect">
              <a:avLst/>
            </a:prstGeom>
            <a:noFill/>
          </p:spPr>
          <p:txBody>
            <a:bodyPr wrap="square" rtlCol="0">
              <a:spAutoFit/>
            </a:bodyPr>
            <a:lstStyle/>
            <a:p>
              <a:r>
                <a:rPr lang="en-US" dirty="0" smtClean="0"/>
                <a:t>10</a:t>
              </a:r>
              <a:endParaRPr lang="en-US" dirty="0"/>
            </a:p>
          </p:txBody>
        </p:sp>
      </p:grpSp>
      <p:sp>
        <p:nvSpPr>
          <p:cNvPr id="37" name="TextBox 36"/>
          <p:cNvSpPr txBox="1"/>
          <p:nvPr/>
        </p:nvSpPr>
        <p:spPr>
          <a:xfrm>
            <a:off x="5166465" y="211686"/>
            <a:ext cx="3772776" cy="369332"/>
          </a:xfrm>
          <a:prstGeom prst="rect">
            <a:avLst/>
          </a:prstGeom>
          <a:noFill/>
        </p:spPr>
        <p:txBody>
          <a:bodyPr wrap="square" rtlCol="0">
            <a:spAutoFit/>
          </a:bodyPr>
          <a:lstStyle/>
          <a:p>
            <a:r>
              <a:rPr lang="en-US" dirty="0" smtClean="0"/>
              <a:t>Name(s):  _______________________</a:t>
            </a:r>
            <a:endParaRPr lang="en-US" dirty="0"/>
          </a:p>
        </p:txBody>
      </p:sp>
      <p:sp>
        <p:nvSpPr>
          <p:cNvPr id="3" name="TextBox 2"/>
          <p:cNvSpPr txBox="1"/>
          <p:nvPr/>
        </p:nvSpPr>
        <p:spPr>
          <a:xfrm>
            <a:off x="127279" y="4883974"/>
            <a:ext cx="6870015" cy="369332"/>
          </a:xfrm>
          <a:prstGeom prst="rect">
            <a:avLst/>
          </a:prstGeom>
          <a:noFill/>
        </p:spPr>
        <p:txBody>
          <a:bodyPr wrap="none" rtlCol="0">
            <a:spAutoFit/>
          </a:bodyPr>
          <a:lstStyle/>
          <a:p>
            <a:r>
              <a:rPr lang="en-US" dirty="0" smtClean="0"/>
              <a:t>How did you come up with your rankings? Describe your process below:</a:t>
            </a:r>
            <a:endParaRPr lang="en-US" dirty="0"/>
          </a:p>
        </p:txBody>
      </p:sp>
    </p:spTree>
    <p:extLst>
      <p:ext uri="{BB962C8B-B14F-4D97-AF65-F5344CB8AC3E}">
        <p14:creationId xmlns:p14="http://schemas.microsoft.com/office/powerpoint/2010/main" val="1176955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609491"/>
            <a:ext cx="9144000" cy="523220"/>
          </a:xfrm>
          <a:prstGeom prst="rect">
            <a:avLst/>
          </a:prstGeom>
          <a:noFill/>
        </p:spPr>
        <p:txBody>
          <a:bodyPr wrap="square" rtlCol="0">
            <a:spAutoFit/>
          </a:bodyPr>
          <a:lstStyle/>
          <a:p>
            <a:pPr algn="ctr"/>
            <a:r>
              <a:rPr lang="en-US" sz="2800" dirty="0" smtClean="0"/>
              <a:t>Chef, Rank Your Food Cards!</a:t>
            </a:r>
            <a:endParaRPr lang="en-US" sz="2800" dirty="0"/>
          </a:p>
        </p:txBody>
      </p:sp>
      <p:grpSp>
        <p:nvGrpSpPr>
          <p:cNvPr id="2" name="Group 1"/>
          <p:cNvGrpSpPr/>
          <p:nvPr/>
        </p:nvGrpSpPr>
        <p:grpSpPr>
          <a:xfrm>
            <a:off x="0" y="1088393"/>
            <a:ext cx="9144000" cy="3737243"/>
            <a:chOff x="0" y="2587683"/>
            <a:chExt cx="9144000" cy="3737243"/>
          </a:xfrm>
        </p:grpSpPr>
        <p:sp>
          <p:nvSpPr>
            <p:cNvPr id="5" name="TextBox 4"/>
            <p:cNvSpPr txBox="1"/>
            <p:nvPr/>
          </p:nvSpPr>
          <p:spPr>
            <a:xfrm>
              <a:off x="0" y="2587683"/>
              <a:ext cx="3665639" cy="369332"/>
            </a:xfrm>
            <a:prstGeom prst="rect">
              <a:avLst/>
            </a:prstGeom>
            <a:noFill/>
          </p:spPr>
          <p:txBody>
            <a:bodyPr wrap="square" rtlCol="0">
              <a:spAutoFit/>
            </a:bodyPr>
            <a:lstStyle/>
            <a:p>
              <a:r>
                <a:rPr lang="en-US" b="1" dirty="0" smtClean="0"/>
                <a:t>Most favorite                                          </a:t>
              </a:r>
              <a:endParaRPr lang="en-US" b="1" dirty="0"/>
            </a:p>
          </p:txBody>
        </p:sp>
        <p:sp>
          <p:nvSpPr>
            <p:cNvPr id="6" name="TextBox 5"/>
            <p:cNvSpPr txBox="1"/>
            <p:nvPr/>
          </p:nvSpPr>
          <p:spPr>
            <a:xfrm>
              <a:off x="6157630" y="5955594"/>
              <a:ext cx="2986370" cy="369332"/>
            </a:xfrm>
            <a:prstGeom prst="rect">
              <a:avLst/>
            </a:prstGeom>
            <a:noFill/>
          </p:spPr>
          <p:txBody>
            <a:bodyPr wrap="square" rtlCol="0">
              <a:spAutoFit/>
            </a:bodyPr>
            <a:lstStyle/>
            <a:p>
              <a:pPr algn="r"/>
              <a:r>
                <a:rPr lang="en-US" b="1" dirty="0" smtClean="0"/>
                <a:t>Least Favorite</a:t>
              </a:r>
              <a:endParaRPr lang="en-US" b="1" dirty="0"/>
            </a:p>
          </p:txBody>
        </p:sp>
        <p:cxnSp>
          <p:nvCxnSpPr>
            <p:cNvPr id="44" name="Straight Connector 43"/>
            <p:cNvCxnSpPr/>
            <p:nvPr/>
          </p:nvCxnSpPr>
          <p:spPr>
            <a:xfrm>
              <a:off x="127279"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1276667"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2426055"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575443"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4724831"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5874219"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7023607"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8172994" y="3461977"/>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127279"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1276667"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2426055"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3575443"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4724831"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5874219"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7023607" y="5141502"/>
              <a:ext cx="7877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8172994" y="5141502"/>
              <a:ext cx="787791" cy="0"/>
            </a:xfrm>
            <a:prstGeom prst="line">
              <a:avLst/>
            </a:prstGeom>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312025" y="3678677"/>
              <a:ext cx="361597" cy="369332"/>
            </a:xfrm>
            <a:prstGeom prst="rect">
              <a:avLst/>
            </a:prstGeom>
            <a:noFill/>
          </p:spPr>
          <p:txBody>
            <a:bodyPr wrap="square" rtlCol="0">
              <a:spAutoFit/>
            </a:bodyPr>
            <a:lstStyle/>
            <a:p>
              <a:r>
                <a:rPr lang="en-US" dirty="0" smtClean="0"/>
                <a:t>1</a:t>
              </a:r>
              <a:endParaRPr lang="en-US" dirty="0"/>
            </a:p>
          </p:txBody>
        </p:sp>
        <p:sp>
          <p:nvSpPr>
            <p:cNvPr id="62" name="TextBox 61"/>
            <p:cNvSpPr txBox="1"/>
            <p:nvPr/>
          </p:nvSpPr>
          <p:spPr>
            <a:xfrm>
              <a:off x="1451818" y="3678677"/>
              <a:ext cx="361597" cy="369332"/>
            </a:xfrm>
            <a:prstGeom prst="rect">
              <a:avLst/>
            </a:prstGeom>
            <a:noFill/>
          </p:spPr>
          <p:txBody>
            <a:bodyPr wrap="square" rtlCol="0">
              <a:spAutoFit/>
            </a:bodyPr>
            <a:lstStyle/>
            <a:p>
              <a:r>
                <a:rPr lang="en-US" dirty="0"/>
                <a:t>2</a:t>
              </a:r>
            </a:p>
          </p:txBody>
        </p:sp>
        <p:sp>
          <p:nvSpPr>
            <p:cNvPr id="63" name="TextBox 62"/>
            <p:cNvSpPr txBox="1"/>
            <p:nvPr/>
          </p:nvSpPr>
          <p:spPr>
            <a:xfrm>
              <a:off x="2642573" y="3678677"/>
              <a:ext cx="361597" cy="369332"/>
            </a:xfrm>
            <a:prstGeom prst="rect">
              <a:avLst/>
            </a:prstGeom>
            <a:noFill/>
          </p:spPr>
          <p:txBody>
            <a:bodyPr wrap="square" rtlCol="0">
              <a:spAutoFit/>
            </a:bodyPr>
            <a:lstStyle/>
            <a:p>
              <a:r>
                <a:rPr lang="en-US" dirty="0"/>
                <a:t>3</a:t>
              </a:r>
            </a:p>
          </p:txBody>
        </p:sp>
        <p:sp>
          <p:nvSpPr>
            <p:cNvPr id="64" name="TextBox 63"/>
            <p:cNvSpPr txBox="1"/>
            <p:nvPr/>
          </p:nvSpPr>
          <p:spPr>
            <a:xfrm>
              <a:off x="3791769" y="3681177"/>
              <a:ext cx="361597" cy="369332"/>
            </a:xfrm>
            <a:prstGeom prst="rect">
              <a:avLst/>
            </a:prstGeom>
            <a:noFill/>
          </p:spPr>
          <p:txBody>
            <a:bodyPr wrap="square" rtlCol="0">
              <a:spAutoFit/>
            </a:bodyPr>
            <a:lstStyle/>
            <a:p>
              <a:r>
                <a:rPr lang="en-US" dirty="0"/>
                <a:t>4</a:t>
              </a:r>
            </a:p>
          </p:txBody>
        </p:sp>
        <p:sp>
          <p:nvSpPr>
            <p:cNvPr id="65" name="TextBox 64"/>
            <p:cNvSpPr txBox="1"/>
            <p:nvPr/>
          </p:nvSpPr>
          <p:spPr>
            <a:xfrm>
              <a:off x="5976831" y="3681177"/>
              <a:ext cx="361597" cy="369332"/>
            </a:xfrm>
            <a:prstGeom prst="rect">
              <a:avLst/>
            </a:prstGeom>
            <a:noFill/>
          </p:spPr>
          <p:txBody>
            <a:bodyPr wrap="square" rtlCol="0">
              <a:spAutoFit/>
            </a:bodyPr>
            <a:lstStyle/>
            <a:p>
              <a:r>
                <a:rPr lang="en-US" dirty="0"/>
                <a:t>6</a:t>
              </a:r>
            </a:p>
          </p:txBody>
        </p:sp>
        <p:sp>
          <p:nvSpPr>
            <p:cNvPr id="66" name="TextBox 65"/>
            <p:cNvSpPr txBox="1"/>
            <p:nvPr/>
          </p:nvSpPr>
          <p:spPr>
            <a:xfrm>
              <a:off x="4932592" y="3681177"/>
              <a:ext cx="361597" cy="369332"/>
            </a:xfrm>
            <a:prstGeom prst="rect">
              <a:avLst/>
            </a:prstGeom>
            <a:noFill/>
          </p:spPr>
          <p:txBody>
            <a:bodyPr wrap="square" rtlCol="0">
              <a:spAutoFit/>
            </a:bodyPr>
            <a:lstStyle/>
            <a:p>
              <a:r>
                <a:rPr lang="en-US" dirty="0"/>
                <a:t>5</a:t>
              </a:r>
            </a:p>
          </p:txBody>
        </p:sp>
        <p:sp>
          <p:nvSpPr>
            <p:cNvPr id="67" name="TextBox 66"/>
            <p:cNvSpPr txBox="1"/>
            <p:nvPr/>
          </p:nvSpPr>
          <p:spPr>
            <a:xfrm>
              <a:off x="312025" y="5409437"/>
              <a:ext cx="361597" cy="369332"/>
            </a:xfrm>
            <a:prstGeom prst="rect">
              <a:avLst/>
            </a:prstGeom>
            <a:noFill/>
          </p:spPr>
          <p:txBody>
            <a:bodyPr wrap="square" rtlCol="0">
              <a:spAutoFit/>
            </a:bodyPr>
            <a:lstStyle/>
            <a:p>
              <a:r>
                <a:rPr lang="en-US" dirty="0"/>
                <a:t>9</a:t>
              </a:r>
            </a:p>
          </p:txBody>
        </p:sp>
        <p:sp>
          <p:nvSpPr>
            <p:cNvPr id="68" name="TextBox 67"/>
            <p:cNvSpPr txBox="1"/>
            <p:nvPr/>
          </p:nvSpPr>
          <p:spPr>
            <a:xfrm>
              <a:off x="8372478" y="3678677"/>
              <a:ext cx="361597" cy="369332"/>
            </a:xfrm>
            <a:prstGeom prst="rect">
              <a:avLst/>
            </a:prstGeom>
            <a:noFill/>
          </p:spPr>
          <p:txBody>
            <a:bodyPr wrap="square" rtlCol="0">
              <a:spAutoFit/>
            </a:bodyPr>
            <a:lstStyle/>
            <a:p>
              <a:r>
                <a:rPr lang="en-US" dirty="0"/>
                <a:t>8</a:t>
              </a:r>
            </a:p>
          </p:txBody>
        </p:sp>
        <p:sp>
          <p:nvSpPr>
            <p:cNvPr id="69" name="TextBox 68"/>
            <p:cNvSpPr txBox="1"/>
            <p:nvPr/>
          </p:nvSpPr>
          <p:spPr>
            <a:xfrm>
              <a:off x="7238689" y="3678677"/>
              <a:ext cx="361597" cy="369332"/>
            </a:xfrm>
            <a:prstGeom prst="rect">
              <a:avLst/>
            </a:prstGeom>
            <a:noFill/>
          </p:spPr>
          <p:txBody>
            <a:bodyPr wrap="square" rtlCol="0">
              <a:spAutoFit/>
            </a:bodyPr>
            <a:lstStyle/>
            <a:p>
              <a:r>
                <a:rPr lang="en-US" dirty="0"/>
                <a:t>7</a:t>
              </a:r>
            </a:p>
          </p:txBody>
        </p:sp>
        <p:sp>
          <p:nvSpPr>
            <p:cNvPr id="70" name="TextBox 69"/>
            <p:cNvSpPr txBox="1"/>
            <p:nvPr/>
          </p:nvSpPr>
          <p:spPr>
            <a:xfrm>
              <a:off x="8372478" y="5409437"/>
              <a:ext cx="588307" cy="369332"/>
            </a:xfrm>
            <a:prstGeom prst="rect">
              <a:avLst/>
            </a:prstGeom>
            <a:noFill/>
          </p:spPr>
          <p:txBody>
            <a:bodyPr wrap="square" rtlCol="0">
              <a:spAutoFit/>
            </a:bodyPr>
            <a:lstStyle/>
            <a:p>
              <a:r>
                <a:rPr lang="en-US" dirty="0" smtClean="0"/>
                <a:t>16</a:t>
              </a:r>
              <a:endParaRPr lang="en-US" dirty="0"/>
            </a:p>
          </p:txBody>
        </p:sp>
        <p:sp>
          <p:nvSpPr>
            <p:cNvPr id="71" name="TextBox 70"/>
            <p:cNvSpPr txBox="1"/>
            <p:nvPr/>
          </p:nvSpPr>
          <p:spPr>
            <a:xfrm>
              <a:off x="7238689" y="5409437"/>
              <a:ext cx="572709" cy="369332"/>
            </a:xfrm>
            <a:prstGeom prst="rect">
              <a:avLst/>
            </a:prstGeom>
            <a:noFill/>
          </p:spPr>
          <p:txBody>
            <a:bodyPr wrap="square" rtlCol="0">
              <a:spAutoFit/>
            </a:bodyPr>
            <a:lstStyle/>
            <a:p>
              <a:r>
                <a:rPr lang="en-US" dirty="0" smtClean="0"/>
                <a:t>15</a:t>
              </a:r>
              <a:endParaRPr lang="en-US" dirty="0"/>
            </a:p>
          </p:txBody>
        </p:sp>
        <p:sp>
          <p:nvSpPr>
            <p:cNvPr id="72" name="TextBox 71"/>
            <p:cNvSpPr txBox="1"/>
            <p:nvPr/>
          </p:nvSpPr>
          <p:spPr>
            <a:xfrm>
              <a:off x="5975491" y="5409437"/>
              <a:ext cx="487609" cy="369332"/>
            </a:xfrm>
            <a:prstGeom prst="rect">
              <a:avLst/>
            </a:prstGeom>
            <a:noFill/>
          </p:spPr>
          <p:txBody>
            <a:bodyPr wrap="square" rtlCol="0">
              <a:spAutoFit/>
            </a:bodyPr>
            <a:lstStyle/>
            <a:p>
              <a:r>
                <a:rPr lang="en-US" dirty="0" smtClean="0"/>
                <a:t>14</a:t>
              </a:r>
              <a:endParaRPr lang="en-US" dirty="0"/>
            </a:p>
          </p:txBody>
        </p:sp>
        <p:sp>
          <p:nvSpPr>
            <p:cNvPr id="73" name="TextBox 72"/>
            <p:cNvSpPr txBox="1"/>
            <p:nvPr/>
          </p:nvSpPr>
          <p:spPr>
            <a:xfrm>
              <a:off x="4932592" y="5409437"/>
              <a:ext cx="580030" cy="369332"/>
            </a:xfrm>
            <a:prstGeom prst="rect">
              <a:avLst/>
            </a:prstGeom>
            <a:noFill/>
          </p:spPr>
          <p:txBody>
            <a:bodyPr wrap="square" rtlCol="0">
              <a:spAutoFit/>
            </a:bodyPr>
            <a:lstStyle/>
            <a:p>
              <a:r>
                <a:rPr lang="en-US" dirty="0" smtClean="0"/>
                <a:t>13</a:t>
              </a:r>
              <a:endParaRPr lang="en-US" dirty="0"/>
            </a:p>
          </p:txBody>
        </p:sp>
        <p:sp>
          <p:nvSpPr>
            <p:cNvPr id="74" name="TextBox 73"/>
            <p:cNvSpPr txBox="1"/>
            <p:nvPr/>
          </p:nvSpPr>
          <p:spPr>
            <a:xfrm>
              <a:off x="3791769" y="5409437"/>
              <a:ext cx="571465" cy="369332"/>
            </a:xfrm>
            <a:prstGeom prst="rect">
              <a:avLst/>
            </a:prstGeom>
            <a:noFill/>
          </p:spPr>
          <p:txBody>
            <a:bodyPr wrap="square" rtlCol="0">
              <a:spAutoFit/>
            </a:bodyPr>
            <a:lstStyle/>
            <a:p>
              <a:r>
                <a:rPr lang="en-US" dirty="0" smtClean="0"/>
                <a:t>12</a:t>
              </a:r>
              <a:endParaRPr lang="en-US" dirty="0"/>
            </a:p>
          </p:txBody>
        </p:sp>
        <p:sp>
          <p:nvSpPr>
            <p:cNvPr id="75" name="TextBox 74"/>
            <p:cNvSpPr txBox="1"/>
            <p:nvPr/>
          </p:nvSpPr>
          <p:spPr>
            <a:xfrm>
              <a:off x="2642573" y="5409437"/>
              <a:ext cx="571273" cy="369332"/>
            </a:xfrm>
            <a:prstGeom prst="rect">
              <a:avLst/>
            </a:prstGeom>
            <a:noFill/>
          </p:spPr>
          <p:txBody>
            <a:bodyPr wrap="square" rtlCol="0">
              <a:spAutoFit/>
            </a:bodyPr>
            <a:lstStyle/>
            <a:p>
              <a:r>
                <a:rPr lang="en-US" dirty="0" smtClean="0"/>
                <a:t>11</a:t>
              </a:r>
              <a:endParaRPr lang="en-US" dirty="0"/>
            </a:p>
          </p:txBody>
        </p:sp>
        <p:sp>
          <p:nvSpPr>
            <p:cNvPr id="76" name="TextBox 75"/>
            <p:cNvSpPr txBox="1"/>
            <p:nvPr/>
          </p:nvSpPr>
          <p:spPr>
            <a:xfrm>
              <a:off x="1451818" y="5409437"/>
              <a:ext cx="477466" cy="369332"/>
            </a:xfrm>
            <a:prstGeom prst="rect">
              <a:avLst/>
            </a:prstGeom>
            <a:noFill/>
          </p:spPr>
          <p:txBody>
            <a:bodyPr wrap="square" rtlCol="0">
              <a:spAutoFit/>
            </a:bodyPr>
            <a:lstStyle/>
            <a:p>
              <a:r>
                <a:rPr lang="en-US" dirty="0" smtClean="0"/>
                <a:t>10</a:t>
              </a:r>
              <a:endParaRPr lang="en-US" dirty="0"/>
            </a:p>
          </p:txBody>
        </p:sp>
      </p:grpSp>
      <p:sp>
        <p:nvSpPr>
          <p:cNvPr id="37" name="TextBox 36"/>
          <p:cNvSpPr txBox="1"/>
          <p:nvPr/>
        </p:nvSpPr>
        <p:spPr>
          <a:xfrm>
            <a:off x="5166465" y="211686"/>
            <a:ext cx="3772776" cy="369332"/>
          </a:xfrm>
          <a:prstGeom prst="rect">
            <a:avLst/>
          </a:prstGeom>
          <a:noFill/>
        </p:spPr>
        <p:txBody>
          <a:bodyPr wrap="square" rtlCol="0">
            <a:spAutoFit/>
          </a:bodyPr>
          <a:lstStyle/>
          <a:p>
            <a:r>
              <a:rPr lang="en-US" dirty="0" smtClean="0"/>
              <a:t>Name(s):  _______________________</a:t>
            </a:r>
            <a:endParaRPr lang="en-US" dirty="0"/>
          </a:p>
        </p:txBody>
      </p:sp>
      <p:sp>
        <p:nvSpPr>
          <p:cNvPr id="3" name="TextBox 2"/>
          <p:cNvSpPr txBox="1"/>
          <p:nvPr/>
        </p:nvSpPr>
        <p:spPr>
          <a:xfrm>
            <a:off x="127279" y="4883974"/>
            <a:ext cx="6870015" cy="369332"/>
          </a:xfrm>
          <a:prstGeom prst="rect">
            <a:avLst/>
          </a:prstGeom>
          <a:noFill/>
        </p:spPr>
        <p:txBody>
          <a:bodyPr wrap="none" rtlCol="0">
            <a:spAutoFit/>
          </a:bodyPr>
          <a:lstStyle/>
          <a:p>
            <a:r>
              <a:rPr lang="en-US" dirty="0" smtClean="0"/>
              <a:t>How did you come up with your rankings? Describe your process below:</a:t>
            </a:r>
            <a:endParaRPr lang="en-US" dirty="0"/>
          </a:p>
        </p:txBody>
      </p:sp>
    </p:spTree>
    <p:extLst>
      <p:ext uri="{BB962C8B-B14F-4D97-AF65-F5344CB8AC3E}">
        <p14:creationId xmlns:p14="http://schemas.microsoft.com/office/powerpoint/2010/main" val="616379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118</TotalTime>
  <Words>401</Words>
  <Application>Microsoft Macintosh PowerPoint</Application>
  <PresentationFormat>On-screen Show (4:3)</PresentationFormat>
  <Paragraphs>59</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hmc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jarthurcs</dc:creator>
  <cp:lastModifiedBy>Laptop 16</cp:lastModifiedBy>
  <cp:revision>4</cp:revision>
  <dcterms:created xsi:type="dcterms:W3CDTF">2014-06-06T18:10:04Z</dcterms:created>
  <dcterms:modified xsi:type="dcterms:W3CDTF">2014-06-06T21:57:15Z</dcterms:modified>
</cp:coreProperties>
</file>