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0" r:id="rId2"/>
    <p:sldMasterId id="2147483661" r:id="rId3"/>
    <p:sldMasterId id="2147483673" r:id="rId4"/>
    <p:sldMasterId id="2147483685" r:id="rId5"/>
  </p:sldMasterIdLst>
  <p:notesMasterIdLst>
    <p:notesMasterId r:id="rId174"/>
  </p:notesMasterIdLst>
  <p:sldIdLst>
    <p:sldId id="435" r:id="rId6"/>
    <p:sldId id="468" r:id="rId7"/>
    <p:sldId id="257" r:id="rId8"/>
    <p:sldId id="258" r:id="rId9"/>
    <p:sldId id="261" r:id="rId10"/>
    <p:sldId id="452" r:id="rId11"/>
    <p:sldId id="443" r:id="rId12"/>
    <p:sldId id="455" r:id="rId13"/>
    <p:sldId id="482" r:id="rId14"/>
    <p:sldId id="442" r:id="rId15"/>
    <p:sldId id="456" r:id="rId16"/>
    <p:sldId id="264" r:id="rId17"/>
    <p:sldId id="265" r:id="rId18"/>
    <p:sldId id="266" r:id="rId19"/>
    <p:sldId id="267" r:id="rId20"/>
    <p:sldId id="448" r:id="rId21"/>
    <p:sldId id="371" r:id="rId22"/>
    <p:sldId id="409" r:id="rId23"/>
    <p:sldId id="269" r:id="rId24"/>
    <p:sldId id="270" r:id="rId25"/>
    <p:sldId id="271" r:id="rId26"/>
    <p:sldId id="408" r:id="rId27"/>
    <p:sldId id="372" r:id="rId28"/>
    <p:sldId id="274" r:id="rId29"/>
    <p:sldId id="275" r:id="rId30"/>
    <p:sldId id="276" r:id="rId31"/>
    <p:sldId id="454" r:id="rId32"/>
    <p:sldId id="449" r:id="rId33"/>
    <p:sldId id="446" r:id="rId34"/>
    <p:sldId id="457" r:id="rId35"/>
    <p:sldId id="453" r:id="rId36"/>
    <p:sldId id="282" r:id="rId37"/>
    <p:sldId id="444" r:id="rId38"/>
    <p:sldId id="374" r:id="rId39"/>
    <p:sldId id="447" r:id="rId40"/>
    <p:sldId id="285" r:id="rId41"/>
    <p:sldId id="459" r:id="rId42"/>
    <p:sldId id="460" r:id="rId43"/>
    <p:sldId id="284" r:id="rId44"/>
    <p:sldId id="290" r:id="rId45"/>
    <p:sldId id="458" r:id="rId46"/>
    <p:sldId id="467" r:id="rId47"/>
    <p:sldId id="463" r:id="rId48"/>
    <p:sldId id="464" r:id="rId49"/>
    <p:sldId id="466" r:id="rId50"/>
    <p:sldId id="469" r:id="rId51"/>
    <p:sldId id="470" r:id="rId52"/>
    <p:sldId id="471" r:id="rId53"/>
    <p:sldId id="472" r:id="rId54"/>
    <p:sldId id="473" r:id="rId55"/>
    <p:sldId id="474" r:id="rId56"/>
    <p:sldId id="475" r:id="rId57"/>
    <p:sldId id="476" r:id="rId58"/>
    <p:sldId id="477" r:id="rId59"/>
    <p:sldId id="478" r:id="rId60"/>
    <p:sldId id="479" r:id="rId61"/>
    <p:sldId id="480" r:id="rId62"/>
    <p:sldId id="462" r:id="rId63"/>
    <p:sldId id="461" r:id="rId64"/>
    <p:sldId id="496" r:id="rId65"/>
    <p:sldId id="483" r:id="rId66"/>
    <p:sldId id="484" r:id="rId67"/>
    <p:sldId id="485" r:id="rId68"/>
    <p:sldId id="486" r:id="rId69"/>
    <p:sldId id="497" r:id="rId70"/>
    <p:sldId id="384" r:id="rId71"/>
    <p:sldId id="451" r:id="rId72"/>
    <p:sldId id="385" r:id="rId73"/>
    <p:sldId id="319" r:id="rId74"/>
    <p:sldId id="498" r:id="rId75"/>
    <p:sldId id="320" r:id="rId76"/>
    <p:sldId id="321" r:id="rId77"/>
    <p:sldId id="322" r:id="rId78"/>
    <p:sldId id="323" r:id="rId79"/>
    <p:sldId id="499" r:id="rId80"/>
    <p:sldId id="500" r:id="rId81"/>
    <p:sldId id="501" r:id="rId82"/>
    <p:sldId id="324" r:id="rId83"/>
    <p:sldId id="325" r:id="rId84"/>
    <p:sldId id="326" r:id="rId85"/>
    <p:sldId id="502" r:id="rId86"/>
    <p:sldId id="329" r:id="rId87"/>
    <p:sldId id="330" r:id="rId88"/>
    <p:sldId id="331" r:id="rId89"/>
    <p:sldId id="332" r:id="rId90"/>
    <p:sldId id="333" r:id="rId91"/>
    <p:sldId id="334" r:id="rId92"/>
    <p:sldId id="345" r:id="rId93"/>
    <p:sldId id="346" r:id="rId94"/>
    <p:sldId id="347" r:id="rId95"/>
    <p:sldId id="348" r:id="rId96"/>
    <p:sldId id="349" r:id="rId97"/>
    <p:sldId id="350" r:id="rId98"/>
    <p:sldId id="351" r:id="rId99"/>
    <p:sldId id="503" r:id="rId100"/>
    <p:sldId id="425" r:id="rId101"/>
    <p:sldId id="504" r:id="rId102"/>
    <p:sldId id="505" r:id="rId103"/>
    <p:sldId id="506" r:id="rId104"/>
    <p:sldId id="507" r:id="rId105"/>
    <p:sldId id="508" r:id="rId106"/>
    <p:sldId id="419" r:id="rId107"/>
    <p:sldId id="420" r:id="rId108"/>
    <p:sldId id="421" r:id="rId109"/>
    <p:sldId id="422" r:id="rId110"/>
    <p:sldId id="430" r:id="rId111"/>
    <p:sldId id="431" r:id="rId112"/>
    <p:sldId id="433" r:id="rId113"/>
    <p:sldId id="434" r:id="rId114"/>
    <p:sldId id="354" r:id="rId115"/>
    <p:sldId id="355" r:id="rId116"/>
    <p:sldId id="356" r:id="rId117"/>
    <p:sldId id="357" r:id="rId118"/>
    <p:sldId id="358" r:id="rId119"/>
    <p:sldId id="359" r:id="rId120"/>
    <p:sldId id="360" r:id="rId121"/>
    <p:sldId id="361" r:id="rId122"/>
    <p:sldId id="362" r:id="rId123"/>
    <p:sldId id="363" r:id="rId124"/>
    <p:sldId id="364" r:id="rId125"/>
    <p:sldId id="365" r:id="rId126"/>
    <p:sldId id="366" r:id="rId127"/>
    <p:sldId id="367" r:id="rId128"/>
    <p:sldId id="368" r:id="rId129"/>
    <p:sldId id="369" r:id="rId130"/>
    <p:sldId id="370" r:id="rId131"/>
    <p:sldId id="386"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6" r:id="rId149"/>
    <p:sldId id="407" r:id="rId150"/>
    <p:sldId id="414" r:id="rId151"/>
    <p:sldId id="415" r:id="rId152"/>
    <p:sldId id="416" r:id="rId153"/>
    <p:sldId id="417" r:id="rId154"/>
    <p:sldId id="426" r:id="rId155"/>
    <p:sldId id="427" r:id="rId156"/>
    <p:sldId id="428" r:id="rId157"/>
    <p:sldId id="429" r:id="rId158"/>
    <p:sldId id="441" r:id="rId159"/>
    <p:sldId id="487" r:id="rId160"/>
    <p:sldId id="488" r:id="rId161"/>
    <p:sldId id="489" r:id="rId162"/>
    <p:sldId id="490" r:id="rId163"/>
    <p:sldId id="491" r:id="rId164"/>
    <p:sldId id="492" r:id="rId165"/>
    <p:sldId id="493" r:id="rId166"/>
    <p:sldId id="494" r:id="rId167"/>
    <p:sldId id="495" r:id="rId168"/>
    <p:sldId id="509" r:id="rId169"/>
    <p:sldId id="510" r:id="rId170"/>
    <p:sldId id="511" r:id="rId171"/>
    <p:sldId id="512" r:id="rId172"/>
    <p:sldId id="513" r:id="rId17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9CD"/>
    <a:srgbClr val="CC3300"/>
    <a:srgbClr val="FFCC99"/>
    <a:srgbClr val="FFCCCC"/>
    <a:srgbClr val="0000FF"/>
    <a:srgbClr val="CCEC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84" autoAdjust="0"/>
    <p:restoredTop sz="94660"/>
  </p:normalViewPr>
  <p:slideViewPr>
    <p:cSldViewPr>
      <p:cViewPr varScale="1">
        <p:scale>
          <a:sx n="84" d="100"/>
          <a:sy n="84" d="100"/>
        </p:scale>
        <p:origin x="-55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presProps" Target="presProps.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177"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60697329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3" name="Shape 10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Shape 1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3" name="Shape 1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Shape 1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5" name="Shape 1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3" name="Shape 1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Shape 1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7" name="Shape 1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3" name="Shape 14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Shape 15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8" name="Shape 15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Shape 16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5" name="Shape 16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Print this slide.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Shape 17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6" name="Shape 17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Shape 1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2" name="Shape 18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Shape 18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2" name="Shape 18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Shape 19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8" name="Shape 19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computer disassembly stuff can be moved to day 1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6" name="Shape 5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Change images to relate to Claremont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conservation of tools!  First, we acknowledge them!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conservation of tools!  First, we acknowledge them!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conservation of tools!  First, we acknowledge them! </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4" name="Shape 6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Encourage use of search engines - don't stand there and answer them when they ask you what something is.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1" name="Shape 6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1" name="Shape 6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9" name="Shape 9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2" name="Shape 9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7" name="Shape 7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0" name="Shape 7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first-world flirting: we want to fall for a calling far more than third-world folks... (ROSE data)</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We used a Google doc to implement an answering system, and also included Eliza as one source of answers. You need two people who can be out of the room to answer the questions remotely.</a:t>
            </a:r>
          </a:p>
          <a:p>
            <a:pPr lvl="0" rtl="0">
              <a:spcBef>
                <a:spcPts val="0"/>
              </a:spcBef>
              <a:buNone/>
            </a:pPr>
            <a:endParaRPr sz="1466"/>
          </a:p>
          <a:p>
            <a:pPr lvl="0" rtl="0">
              <a:spcBef>
                <a:spcPts val="0"/>
              </a:spcBef>
              <a:buNone/>
            </a:pPr>
            <a:r>
              <a:rPr lang="en" sz="1466"/>
              <a:t>In 2012 we did four people, two humans, two chatbots</a:t>
            </a:r>
          </a:p>
          <a:p>
            <a:pPr lvl="0" rtl="0">
              <a:spcBef>
                <a:spcPts val="0"/>
              </a:spcBef>
              <a:buNone/>
            </a:pPr>
            <a:r>
              <a:rPr lang="en" sz="1466"/>
              <a:t>key things were:</a:t>
            </a:r>
          </a:p>
          <a:p>
            <a:pPr lvl="0" rtl="0">
              <a:spcBef>
                <a:spcPts val="0"/>
              </a:spcBef>
              <a:buNone/>
            </a:pPr>
            <a:r>
              <a:rPr lang="en" sz="1466"/>
              <a:t>-different fonts for each person since people copying from chatbot have little control over their font</a:t>
            </a:r>
          </a:p>
          <a:p>
            <a:pPr rtl="0">
              <a:spcBef>
                <a:spcPts val="0"/>
              </a:spcBef>
              <a:buNone/>
            </a:pPr>
            <a:r>
              <a:rPr lang="en" sz="1466"/>
              <a:t>-have everyone answer every question</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8" name="Shape 6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It would be nice to bring up 20Q again when we do Binary Search, since that's generally how it's implemented.</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first-world flirting: we want to fall for a calling far more than third-world folks... (ROSE data)</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phone interview with Pasadena magazine: "What do you do to get people interested in computer science?"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the medium is, in fact, the message (for the time being) -- absolutely true in the first world, and increasingly so in less wealthy nations, as well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Print out a copy of this slide for each person or each pair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8" name="Shape 7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create vs. consume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2" name="Shape 7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3" name="Shape 7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Shape 7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0" name="Shape 7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1" name="Shape 7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7" name="Shape 7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0" name="Shape 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Shape 8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1" name="Shape 8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0" name="Shape 8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2" name="Shape 9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3" name="Shape 9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4" name="Shape 9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this case, it's not color-SENSING... sprite-sensing?</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5" name="Shape 9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3" name="Shape 7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5" name="Shape 10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6" name="Shape 8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1" name="Shape 8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1" name="Shape 8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0" name="Shape 8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9" name="Shape 8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5" name="Shape 10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Shape 10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0" name="Shape 10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5" name="Shape 10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4" name="Shape 10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299" cy="548699"/>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88769-17E6-1845-A6C8-9F8FD329E959}"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387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2B7CD-3A09-3141-AC2D-1B2762BFE245}"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9396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497CD2-10BE-AD4E-8CEA-A7E344624331}"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5905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A09A97-D4E7-6240-87AE-997F50F2EA0C}"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1669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A3591-7430-5945-B6D8-0D5CC1EBE2A0}" type="datetime1">
              <a:rPr lang="en-US" smtClean="0">
                <a:solidFill>
                  <a:prstClr val="black">
                    <a:tint val="75000"/>
                  </a:prstClr>
                </a:solidFill>
              </a:rPr>
              <a:pPr/>
              <a:t>7/19/2014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13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250A1-D810-7C4B-A90A-AD84EAA5EF45}" type="datetime1">
              <a:rPr lang="en-US" smtClean="0">
                <a:solidFill>
                  <a:prstClr val="black">
                    <a:tint val="75000"/>
                  </a:prstClr>
                </a:solidFill>
              </a:rPr>
              <a:pPr/>
              <a:t>7/19/2014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4648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02D3C-D517-4646-BDF6-FE34CA3906DB}" type="datetime1">
              <a:rPr lang="en-US" smtClean="0">
                <a:solidFill>
                  <a:prstClr val="black">
                    <a:tint val="75000"/>
                  </a:prstClr>
                </a:solidFill>
              </a:rPr>
              <a:pPr/>
              <a:t>7/19/2014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5678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51167-8E0B-F04A-B83E-63E6949F5D2F}"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1025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2A8B4F-6B06-4F4E-9A34-CF77CD6291DF}"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422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4F129-4EB0-7747-BECE-134532C1C7FA}"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79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06D04-0934-B048-80EC-2C74337615BB}"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5145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88769-17E6-1845-A6C8-9F8FD329E959}"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5512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2B7CD-3A09-3141-AC2D-1B2762BFE245}"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8835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497CD2-10BE-AD4E-8CEA-A7E344624331}"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3205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A09A97-D4E7-6240-87AE-997F50F2EA0C}"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465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A3591-7430-5945-B6D8-0D5CC1EBE2A0}" type="datetime1">
              <a:rPr lang="en-US" smtClean="0">
                <a:solidFill>
                  <a:prstClr val="black">
                    <a:tint val="75000"/>
                  </a:prstClr>
                </a:solidFill>
              </a:rPr>
              <a:pPr/>
              <a:t>7/19/2014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066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250A1-D810-7C4B-A90A-AD84EAA5EF45}" type="datetime1">
              <a:rPr lang="en-US" smtClean="0">
                <a:solidFill>
                  <a:prstClr val="black">
                    <a:tint val="75000"/>
                  </a:prstClr>
                </a:solidFill>
              </a:rPr>
              <a:pPr/>
              <a:t>7/19/2014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190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02D3C-D517-4646-BDF6-FE34CA3906DB}" type="datetime1">
              <a:rPr lang="en-US" smtClean="0">
                <a:solidFill>
                  <a:prstClr val="black">
                    <a:tint val="75000"/>
                  </a:prstClr>
                </a:solidFill>
              </a:rPr>
              <a:pPr/>
              <a:t>7/19/2014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31053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51167-8E0B-F04A-B83E-63E6949F5D2F}"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591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2A8B4F-6B06-4F4E-9A34-CF77CD6291DF}"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32035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4F129-4EB0-7747-BECE-134532C1C7FA}"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4502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06D04-0934-B048-80EC-2C74337615BB}"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2887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588769-17E6-1845-A6C8-9F8FD329E959}"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9388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92B7CD-3A09-3141-AC2D-1B2762BFE245}"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2911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497CD2-10BE-AD4E-8CEA-A7E344624331}"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6183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A09A97-D4E7-6240-87AE-997F50F2EA0C}"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2676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A3591-7430-5945-B6D8-0D5CC1EBE2A0}" type="datetime1">
              <a:rPr lang="en-US" smtClean="0">
                <a:solidFill>
                  <a:prstClr val="black">
                    <a:tint val="75000"/>
                  </a:prstClr>
                </a:solidFill>
              </a:rPr>
              <a:pPr/>
              <a:t>7/19/2014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6871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250A1-D810-7C4B-A90A-AD84EAA5EF45}" type="datetime1">
              <a:rPr lang="en-US" smtClean="0">
                <a:solidFill>
                  <a:prstClr val="black">
                    <a:tint val="75000"/>
                  </a:prstClr>
                </a:solidFill>
              </a:rPr>
              <a:pPr/>
              <a:t>7/19/2014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4693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02D3C-D517-4646-BDF6-FE34CA3906DB}" type="datetime1">
              <a:rPr lang="en-US" smtClean="0">
                <a:solidFill>
                  <a:prstClr val="black">
                    <a:tint val="75000"/>
                  </a:prstClr>
                </a:solidFill>
              </a:rPr>
              <a:pPr/>
              <a:t>7/19/2014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889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151167-8E0B-F04A-B83E-63E6949F5D2F}"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9611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2A8B4F-6B06-4F4E-9A34-CF77CD6291DF}" type="datetime1">
              <a:rPr lang="en-US" smtClean="0">
                <a:solidFill>
                  <a:prstClr val="black">
                    <a:tint val="75000"/>
                  </a:prstClr>
                </a:solidFill>
              </a:rPr>
              <a:pPr/>
              <a:t>7/19/2014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5484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4F129-4EB0-7747-BECE-134532C1C7FA}"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949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06D04-0934-B048-80EC-2C74337615BB}" type="datetime1">
              <a:rPr lang="en-US" smtClean="0">
                <a:solidFill>
                  <a:prstClr val="black">
                    <a:tint val="75000"/>
                  </a:prstClr>
                </a:solidFill>
              </a:rPr>
              <a:pPr/>
              <a:t>7/19/2014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605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822959" y="2743200"/>
            <a:ext cx="7498199" cy="1097399"/>
          </a:xfrm>
          <a:prstGeom prst="rect">
            <a:avLst/>
          </a:prstGeom>
        </p:spPr>
        <p:txBody>
          <a:bodyPr lIns="91425" tIns="91425" rIns="91425" bIns="91425" anchor="t" anchorCtr="0"/>
          <a:lstStyle>
            <a:lvl1pPr algn="ctr" rtl="0">
              <a:spcBef>
                <a:spcPts val="0"/>
              </a:spcBef>
              <a:buSzPct val="100000"/>
              <a:defRPr sz="3600"/>
            </a:lvl1pPr>
            <a:lvl2pPr algn="ctr" rtl="0">
              <a:spcBef>
                <a:spcPts val="0"/>
              </a:spcBef>
              <a:buSzPct val="100000"/>
              <a:defRPr sz="3600"/>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endParaRPr/>
          </a:p>
        </p:txBody>
      </p:sp>
      <p:sp>
        <p:nvSpPr>
          <p:cNvPr id="26" name="Shape 26"/>
          <p:cNvSpPr txBox="1">
            <a:spLocks noGrp="1"/>
          </p:cNvSpPr>
          <p:nvPr>
            <p:ph type="subTitle" idx="1"/>
          </p:nvPr>
        </p:nvSpPr>
        <p:spPr>
          <a:xfrm>
            <a:off x="1645919" y="4114800"/>
            <a:ext cx="5852100" cy="822900"/>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29" name="Shape 29"/>
          <p:cNvSpPr txBox="1">
            <a:spLocks noGrp="1"/>
          </p:cNvSpPr>
          <p:nvPr>
            <p:ph type="body" idx="1"/>
          </p:nvPr>
        </p:nvSpPr>
        <p:spPr>
          <a:xfrm>
            <a:off x="274319" y="1645919"/>
            <a:ext cx="8595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32" name="Shape 32"/>
          <p:cNvSpPr txBox="1">
            <a:spLocks noGrp="1"/>
          </p:cNvSpPr>
          <p:nvPr>
            <p:ph type="body" idx="1"/>
          </p:nvPr>
        </p:nvSpPr>
        <p:spPr>
          <a:xfrm>
            <a:off x="274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
        <p:nvSpPr>
          <p:cNvPr id="33" name="Shape 33"/>
          <p:cNvSpPr txBox="1">
            <a:spLocks noGrp="1"/>
          </p:cNvSpPr>
          <p:nvPr>
            <p:ph type="body" idx="2"/>
          </p:nvPr>
        </p:nvSpPr>
        <p:spPr>
          <a:xfrm>
            <a:off x="4846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4CCBB5-98CE-444F-9505-24B262E2E293}" type="datetime1">
              <a:rPr lang="en-US" kern="1200" smtClean="0">
                <a:solidFill>
                  <a:prstClr val="black">
                    <a:tint val="75000"/>
                  </a:prstClr>
                </a:solidFill>
                <a:latin typeface="Calibri"/>
              </a:rPr>
              <a:pPr defTabSz="457200"/>
              <a:t>7/19/2014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defTabSz="457200"/>
            <a:r>
              <a:rPr lang="en-US" kern="1200" dirty="0" smtClean="0">
                <a:solidFill>
                  <a:prstClr val="black"/>
                </a:solidFill>
                <a:latin typeface="Calibri"/>
              </a:rPr>
              <a:t>5443211</a:t>
            </a:r>
            <a:endParaRPr lang="en-US" kern="1200" dirty="0">
              <a:solidFill>
                <a:prstClr val="black"/>
              </a:solidFill>
              <a:latin typeface="Calibri"/>
            </a:endParaRPr>
          </a:p>
        </p:txBody>
      </p:sp>
    </p:spTree>
    <p:extLst>
      <p:ext uri="{BB962C8B-B14F-4D97-AF65-F5344CB8AC3E}">
        <p14:creationId xmlns:p14="http://schemas.microsoft.com/office/powerpoint/2010/main" val="5106077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4CCBB5-98CE-444F-9505-24B262E2E293}" type="datetime1">
              <a:rPr lang="en-US" kern="1200" smtClean="0">
                <a:solidFill>
                  <a:prstClr val="black">
                    <a:tint val="75000"/>
                  </a:prstClr>
                </a:solidFill>
                <a:latin typeface="Calibri"/>
              </a:rPr>
              <a:pPr defTabSz="457200"/>
              <a:t>7/19/2014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defTabSz="457200"/>
            <a:r>
              <a:rPr lang="en-US" kern="1200" dirty="0" smtClean="0">
                <a:solidFill>
                  <a:prstClr val="black"/>
                </a:solidFill>
                <a:latin typeface="Calibri"/>
              </a:rPr>
              <a:t>5443211</a:t>
            </a:r>
            <a:endParaRPr lang="en-US" kern="1200" dirty="0">
              <a:solidFill>
                <a:prstClr val="black"/>
              </a:solidFill>
              <a:latin typeface="Calibri"/>
            </a:endParaRPr>
          </a:p>
        </p:txBody>
      </p:sp>
    </p:spTree>
    <p:extLst>
      <p:ext uri="{BB962C8B-B14F-4D97-AF65-F5344CB8AC3E}">
        <p14:creationId xmlns:p14="http://schemas.microsoft.com/office/powerpoint/2010/main" val="41261150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E4CCBB5-98CE-444F-9505-24B262E2E293}" type="datetime1">
              <a:rPr lang="en-US" kern="1200" smtClean="0">
                <a:solidFill>
                  <a:prstClr val="black">
                    <a:tint val="75000"/>
                  </a:prstClr>
                </a:solidFill>
                <a:latin typeface="Calibri"/>
              </a:rPr>
              <a:pPr defTabSz="457200"/>
              <a:t>7/19/2014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defTabSz="457200"/>
            <a:r>
              <a:rPr lang="en-US" kern="1200" dirty="0" smtClean="0">
                <a:solidFill>
                  <a:prstClr val="black"/>
                </a:solidFill>
                <a:latin typeface="Calibri"/>
              </a:rPr>
              <a:t>5443211</a:t>
            </a:r>
            <a:endParaRPr lang="en-US" kern="1200" dirty="0">
              <a:solidFill>
                <a:prstClr val="black"/>
              </a:solidFill>
              <a:latin typeface="Calibri"/>
            </a:endParaRPr>
          </a:p>
        </p:txBody>
      </p:sp>
    </p:spTree>
    <p:extLst>
      <p:ext uri="{BB962C8B-B14F-4D97-AF65-F5344CB8AC3E}">
        <p14:creationId xmlns:p14="http://schemas.microsoft.com/office/powerpoint/2010/main" val="37460096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114.xml.rels><?xml version="1.0" encoding="UTF-8" standalone="yes"?>
<Relationships xmlns="http://schemas.openxmlformats.org/package/2006/relationships"><Relationship Id="rId3" Type="http://schemas.openxmlformats.org/officeDocument/2006/relationships/hyperlink" Target="http://youtube.com/v/JnlULOjUhSQ" TargetMode="External"/><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107.jpg"/></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1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0.png"/><Relationship Id="rId3" Type="http://schemas.openxmlformats.org/officeDocument/2006/relationships/image" Target="../media/image108.png"/><Relationship Id="rId7" Type="http://schemas.openxmlformats.org/officeDocument/2006/relationships/image" Target="../media/image115.png"/><Relationship Id="rId12"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0.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11.png"/></Relationships>
</file>

<file path=ppt/slides/_rels/slide11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0.png"/><Relationship Id="rId3" Type="http://schemas.openxmlformats.org/officeDocument/2006/relationships/image" Target="../media/image108.png"/><Relationship Id="rId7" Type="http://schemas.openxmlformats.org/officeDocument/2006/relationships/image" Target="../media/image124.png"/><Relationship Id="rId12"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image" Target="../media/image123.png"/><Relationship Id="rId11" Type="http://schemas.openxmlformats.org/officeDocument/2006/relationships/image" Target="../media/image110.png"/><Relationship Id="rId5" Type="http://schemas.openxmlformats.org/officeDocument/2006/relationships/image" Target="../media/image122.png"/><Relationship Id="rId10" Type="http://schemas.openxmlformats.org/officeDocument/2006/relationships/image" Target="../media/image109.png"/><Relationship Id="rId4" Type="http://schemas.openxmlformats.org/officeDocument/2006/relationships/image" Target="../media/image121.png"/><Relationship Id="rId9" Type="http://schemas.openxmlformats.org/officeDocument/2006/relationships/image" Target="../media/image126.png"/></Relationships>
</file>

<file path=ppt/slides/_rels/slide11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09.png"/><Relationship Id="rId3" Type="http://schemas.openxmlformats.org/officeDocument/2006/relationships/image" Target="../media/image111.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0.png"/><Relationship Id="rId10" Type="http://schemas.openxmlformats.org/officeDocument/2006/relationships/image" Target="../media/image117.png"/><Relationship Id="rId4" Type="http://schemas.openxmlformats.org/officeDocument/2006/relationships/image" Target="../media/image108.png"/><Relationship Id="rId9" Type="http://schemas.openxmlformats.org/officeDocument/2006/relationships/image" Target="../media/image116.png"/><Relationship Id="rId1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8.png"/></Relationships>
</file>

<file path=ppt/slides/_rels/slide12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image" Target="../media/image143.png"/><Relationship Id="rId11" Type="http://schemas.openxmlformats.org/officeDocument/2006/relationships/image" Target="../media/image120.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0.xml"/><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1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127.xml.rels><?xml version="1.0" encoding="UTF-8" standalone="yes"?>
<Relationships xmlns="http://schemas.openxmlformats.org/package/2006/relationships"><Relationship Id="rId8" Type="http://schemas.openxmlformats.org/officeDocument/2006/relationships/image" Target="../media/image157.jpg"/><Relationship Id="rId3" Type="http://schemas.openxmlformats.org/officeDocument/2006/relationships/image" Target="../media/image152.jpg"/><Relationship Id="rId7" Type="http://schemas.openxmlformats.org/officeDocument/2006/relationships/image" Target="../media/image156.jp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155.jp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jpg"/></Relationships>
</file>

<file path=ppt/slides/_rels/slide128.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60.jp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24.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5.xml"/><Relationship Id="rId1" Type="http://schemas.openxmlformats.org/officeDocument/2006/relationships/slideLayout" Target="../slideLayouts/slideLayout8.xml"/><Relationship Id="rId4" Type="http://schemas.openxmlformats.org/officeDocument/2006/relationships/image" Target="../media/image170.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26.xml"/><Relationship Id="rId1" Type="http://schemas.openxmlformats.org/officeDocument/2006/relationships/slideLayout" Target="../slideLayouts/slideLayout8.xml"/><Relationship Id="rId4" Type="http://schemas.openxmlformats.org/officeDocument/2006/relationships/image" Target="../media/image167.jpg"/></Relationships>
</file>

<file path=ppt/slides/_rels/slide1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9.xml"/><Relationship Id="rId1" Type="http://schemas.openxmlformats.org/officeDocument/2006/relationships/slideLayout" Target="../slideLayouts/slideLayout6.xml"/><Relationship Id="rId5" Type="http://schemas.openxmlformats.org/officeDocument/2006/relationships/image" Target="../media/image180.png"/><Relationship Id="rId4" Type="http://schemas.openxmlformats.org/officeDocument/2006/relationships/image" Target="../media/image179.png"/></Relationships>
</file>

<file path=ppt/slides/_rels/slide15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jpg"/><Relationship Id="rId2" Type="http://schemas.openxmlformats.org/officeDocument/2006/relationships/notesSlide" Target="../notesSlides/notesSlide140.xml"/><Relationship Id="rId1" Type="http://schemas.openxmlformats.org/officeDocument/2006/relationships/slideLayout" Target="../slideLayouts/slideLayout6.xml"/><Relationship Id="rId6" Type="http://schemas.openxmlformats.org/officeDocument/2006/relationships/image" Target="../media/image184.jpg"/><Relationship Id="rId5" Type="http://schemas.openxmlformats.org/officeDocument/2006/relationships/image" Target="../media/image183.jpg"/><Relationship Id="rId4" Type="http://schemas.openxmlformats.org/officeDocument/2006/relationships/image" Target="../media/image182.jpg"/></Relationships>
</file>

<file path=ppt/slides/_rels/slide155.xml.rels><?xml version="1.0" encoding="UTF-8" standalone="yes"?>
<Relationships xmlns="http://schemas.openxmlformats.org/package/2006/relationships"><Relationship Id="rId3" Type="http://schemas.openxmlformats.org/officeDocument/2006/relationships/hyperlink" Target="http://youtube.com/v/lI-M7O_bRNg" TargetMode="External"/><Relationship Id="rId2" Type="http://schemas.openxmlformats.org/officeDocument/2006/relationships/notesSlide" Target="../notesSlides/notesSlide141.xml"/><Relationship Id="rId1" Type="http://schemas.openxmlformats.org/officeDocument/2006/relationships/slideLayout" Target="../slideLayouts/slideLayout8.xml"/><Relationship Id="rId5" Type="http://schemas.openxmlformats.org/officeDocument/2006/relationships/hyperlink" Target="http://www.youtube.com/watch?v=lI-M7O_bRNg" TargetMode="External"/><Relationship Id="rId4" Type="http://schemas.openxmlformats.org/officeDocument/2006/relationships/image" Target="../media/image186.jpg"/></Relationships>
</file>

<file path=ppt/slides/_rels/slide156.xml.rels><?xml version="1.0" encoding="UTF-8" standalone="yes"?>
<Relationships xmlns="http://schemas.openxmlformats.org/package/2006/relationships"><Relationship Id="rId3" Type="http://schemas.openxmlformats.org/officeDocument/2006/relationships/hyperlink" Target="http://youtube.com/v/lI-M7O_bRNg" TargetMode="External"/><Relationship Id="rId2" Type="http://schemas.openxmlformats.org/officeDocument/2006/relationships/notesSlide" Target="../notesSlides/notesSlide142.xml"/><Relationship Id="rId1" Type="http://schemas.openxmlformats.org/officeDocument/2006/relationships/slideLayout" Target="../slideLayouts/slideLayout8.xml"/><Relationship Id="rId5" Type="http://schemas.openxmlformats.org/officeDocument/2006/relationships/hyperlink" Target="http://www.youtube.com/watch?v=lI-M7O_bRNg" TargetMode="External"/><Relationship Id="rId4" Type="http://schemas.openxmlformats.org/officeDocument/2006/relationships/image" Target="../media/image186.jpg"/></Relationships>
</file>

<file path=ppt/slides/_rels/slide157.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43.xml"/><Relationship Id="rId1" Type="http://schemas.openxmlformats.org/officeDocument/2006/relationships/slideLayout" Target="../slideLayouts/slideLayout8.xml"/><Relationship Id="rId4" Type="http://schemas.openxmlformats.org/officeDocument/2006/relationships/image" Target="../media/image188.jpg"/></Relationships>
</file>

<file path=ppt/slides/_rels/slide1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5.xml"/><Relationship Id="rId1" Type="http://schemas.openxmlformats.org/officeDocument/2006/relationships/slideLayout" Target="../slideLayouts/slideLayout8.xml"/><Relationship Id="rId4" Type="http://schemas.openxmlformats.org/officeDocument/2006/relationships/hyperlink" Target="http://csunplugged.org/turing-tes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hyperlink" Target="http://www.20q.net/" TargetMode="External"/><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hyperlink" Target="http://www.meganga.com/" TargetMode="External"/><Relationship Id="rId2" Type="http://schemas.openxmlformats.org/officeDocument/2006/relationships/image" Target="../media/image45.jp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hyperlink" Target="http://news.techgenie.com" TargetMode="External"/><Relationship Id="rId2" Type="http://schemas.openxmlformats.org/officeDocument/2006/relationships/image" Target="../media/image52.jpg"/><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a:spLocks noGrp="1"/>
          </p:cNvSpPr>
          <p:nvPr>
            <p:ph type="ctrTitle"/>
          </p:nvPr>
        </p:nvSpPr>
        <p:spPr>
          <a:xfrm>
            <a:off x="175" y="365748"/>
            <a:ext cx="9138600" cy="2159399"/>
          </a:xfrm>
          <a:prstGeom prst="rect">
            <a:avLst/>
          </a:prstGeom>
        </p:spPr>
        <p:txBody>
          <a:bodyPr lIns="91425" tIns="91425" rIns="91425" bIns="91425" anchor="t" anchorCtr="0">
            <a:noAutofit/>
          </a:bodyPr>
          <a:lstStyle/>
          <a:p>
            <a:pPr lvl="0" algn="ctr" rtl="0">
              <a:spcBef>
                <a:spcPts val="0"/>
              </a:spcBef>
              <a:buNone/>
            </a:pPr>
            <a:r>
              <a:rPr lang="en" sz="4800" b="1" i="0" dirty="0">
                <a:solidFill>
                  <a:srgbClr val="000000"/>
                </a:solidFill>
                <a:latin typeface="Droid Serif"/>
                <a:ea typeface="Droid Serif"/>
                <a:cs typeface="Droid Serif"/>
                <a:sym typeface="Droid Serif"/>
              </a:rPr>
              <a:t>MyCS</a:t>
            </a:r>
          </a:p>
          <a:p>
            <a:pPr lvl="0" rtl="0">
              <a:spcBef>
                <a:spcPts val="0"/>
              </a:spcBef>
              <a:buNone/>
            </a:pPr>
            <a:endParaRPr i="1" dirty="0">
              <a:latin typeface="Droid Serif"/>
              <a:ea typeface="Droid Serif"/>
              <a:cs typeface="Droid Serif"/>
              <a:sym typeface="Droid Serif"/>
            </a:endParaRPr>
          </a:p>
          <a:p>
            <a:pPr rtl="0">
              <a:spcBef>
                <a:spcPts val="0"/>
              </a:spcBef>
              <a:buNone/>
            </a:pPr>
            <a:r>
              <a:rPr lang="en" i="1" dirty="0">
                <a:solidFill>
                  <a:srgbClr val="000000"/>
                </a:solidFill>
                <a:latin typeface="Droid Serif"/>
                <a:ea typeface="Droid Serif"/>
                <a:cs typeface="Droid Serif"/>
                <a:sym typeface="Droid Serif"/>
              </a:rPr>
              <a:t>Middle-years' Computer Science</a:t>
            </a:r>
          </a:p>
        </p:txBody>
      </p:sp>
      <p:sp>
        <p:nvSpPr>
          <p:cNvPr id="38" name="Shape 38"/>
          <p:cNvSpPr txBox="1">
            <a:spLocks noGrp="1"/>
          </p:cNvSpPr>
          <p:nvPr>
            <p:ph type="subTitle" idx="1"/>
          </p:nvPr>
        </p:nvSpPr>
        <p:spPr>
          <a:xfrm>
            <a:off x="1645919" y="5577839"/>
            <a:ext cx="5847097" cy="814792"/>
          </a:xfrm>
          <a:prstGeom prst="rect">
            <a:avLst/>
          </a:prstGeom>
        </p:spPr>
        <p:txBody>
          <a:bodyPr lIns="91425" tIns="91425" rIns="91425" bIns="91425" anchor="t" anchorCtr="0">
            <a:noAutofit/>
          </a:bodyPr>
          <a:lstStyle/>
          <a:p>
            <a:pPr algn="ctr" rtl="0">
              <a:spcBef>
                <a:spcPts val="0"/>
              </a:spcBef>
              <a:buNone/>
            </a:pPr>
            <a:r>
              <a:rPr lang="en" sz="3200" dirty="0" smtClean="0">
                <a:solidFill>
                  <a:srgbClr val="000000"/>
                </a:solidFill>
                <a:latin typeface="Droid Serif"/>
                <a:ea typeface="Droid Serif"/>
                <a:cs typeface="Droid Serif"/>
                <a:sym typeface="Droid Serif"/>
              </a:rPr>
              <a:t>July 21 </a:t>
            </a:r>
            <a:r>
              <a:rPr lang="en" sz="3200" dirty="0" smtClean="0">
                <a:solidFill>
                  <a:srgbClr val="000000"/>
                </a:solidFill>
                <a:latin typeface="Droid Serif"/>
                <a:ea typeface="Droid Serif"/>
                <a:cs typeface="Droid Serif"/>
                <a:sym typeface="Droid Serif"/>
              </a:rPr>
              <a:t>– June </a:t>
            </a:r>
            <a:r>
              <a:rPr lang="en" sz="3200" dirty="0" smtClean="0">
                <a:latin typeface="Droid Serif"/>
                <a:ea typeface="Droid Serif"/>
                <a:cs typeface="Droid Serif"/>
                <a:sym typeface="Droid Serif"/>
              </a:rPr>
              <a:t>25</a:t>
            </a:r>
            <a:r>
              <a:rPr lang="en" sz="3200" dirty="0" smtClean="0">
                <a:solidFill>
                  <a:srgbClr val="000000"/>
                </a:solidFill>
                <a:latin typeface="Droid Serif"/>
                <a:ea typeface="Droid Serif"/>
                <a:cs typeface="Droid Serif"/>
                <a:sym typeface="Droid Serif"/>
              </a:rPr>
              <a:t>,  </a:t>
            </a:r>
            <a:r>
              <a:rPr lang="en" sz="3200" dirty="0" smtClean="0">
                <a:solidFill>
                  <a:srgbClr val="000000"/>
                </a:solidFill>
                <a:latin typeface="Droid Serif"/>
                <a:ea typeface="Droid Serif"/>
                <a:cs typeface="Droid Serif"/>
                <a:sym typeface="Droid Serif"/>
              </a:rPr>
              <a:t>2014</a:t>
            </a:r>
            <a:endParaRPr lang="en" sz="3200" dirty="0">
              <a:latin typeface="Droid Serif"/>
              <a:ea typeface="Droid Serif"/>
              <a:cs typeface="Droid Serif"/>
              <a:sym typeface="Droid Serif"/>
            </a:endParaRPr>
          </a:p>
        </p:txBody>
      </p:sp>
      <p:pic>
        <p:nvPicPr>
          <p:cNvPr id="39" name="Shape 39"/>
          <p:cNvPicPr preferRelativeResize="0"/>
          <p:nvPr/>
        </p:nvPicPr>
        <p:blipFill>
          <a:blip r:embed="rId3"/>
          <a:stretch>
            <a:fillRect/>
          </a:stretch>
        </p:blipFill>
        <p:spPr>
          <a:xfrm>
            <a:off x="533589" y="2525084"/>
            <a:ext cx="4506345" cy="3052755"/>
          </a:xfrm>
          <a:prstGeom prst="rect">
            <a:avLst/>
          </a:prstGeom>
        </p:spPr>
      </p:pic>
      <p:pic>
        <p:nvPicPr>
          <p:cNvPr id="40" name="Shape 40"/>
          <p:cNvPicPr preferRelativeResize="0"/>
          <p:nvPr/>
        </p:nvPicPr>
        <p:blipFill>
          <a:blip r:embed="rId4"/>
          <a:stretch>
            <a:fillRect/>
          </a:stretch>
        </p:blipFill>
        <p:spPr>
          <a:xfrm>
            <a:off x="6035039" y="2743200"/>
            <a:ext cx="2185042" cy="2226599"/>
          </a:xfrm>
          <a:prstGeom prst="rect">
            <a:avLst/>
          </a:prstGeom>
        </p:spPr>
      </p:pic>
      <p:sp>
        <p:nvSpPr>
          <p:cNvPr id="41" name="Shape 41"/>
          <p:cNvSpPr txBox="1"/>
          <p:nvPr/>
        </p:nvSpPr>
        <p:spPr>
          <a:xfrm rot="-1520410">
            <a:off x="6836253" y="534523"/>
            <a:ext cx="1940959" cy="690807"/>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000" i="1" dirty="0" smtClean="0">
                <a:solidFill>
                  <a:schemeClr val="tx1"/>
                </a:solidFill>
                <a:latin typeface="Cambria" panose="02040503050406030204" pitchFamily="18" charset="0"/>
                <a:ea typeface="Bodoni"/>
                <a:cs typeface="Bodoni"/>
                <a:sym typeface="Bodoni"/>
              </a:rPr>
              <a:t>Welcome</a:t>
            </a:r>
            <a:r>
              <a:rPr lang="en" sz="3000" dirty="0" smtClean="0">
                <a:solidFill>
                  <a:schemeClr val="tx1"/>
                </a:solidFill>
                <a:latin typeface="Cambria" panose="02040503050406030204" pitchFamily="18" charset="0"/>
                <a:ea typeface="Bodoni"/>
                <a:cs typeface="Bodoni"/>
                <a:sym typeface="Bodoni"/>
              </a:rPr>
              <a:t> </a:t>
            </a:r>
            <a:endParaRPr lang="en" sz="3000" dirty="0">
              <a:solidFill>
                <a:schemeClr val="tx1"/>
              </a:solidFill>
              <a:latin typeface="Cambria" panose="02040503050406030204" pitchFamily="18" charset="0"/>
              <a:ea typeface="Bodoni"/>
              <a:cs typeface="Bodoni"/>
              <a:sym typeface="Bodoni"/>
            </a:endParaRPr>
          </a:p>
        </p:txBody>
      </p:sp>
      <p:sp>
        <p:nvSpPr>
          <p:cNvPr id="7" name="Shape 41"/>
          <p:cNvSpPr txBox="1"/>
          <p:nvPr/>
        </p:nvSpPr>
        <p:spPr>
          <a:xfrm rot="-1520410">
            <a:off x="7738164" y="1061930"/>
            <a:ext cx="1026942" cy="323997"/>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1500" b="1" i="1" dirty="0" smtClean="0">
                <a:solidFill>
                  <a:srgbClr val="0000FF"/>
                </a:solidFill>
                <a:latin typeface="Cambria" panose="02040503050406030204" pitchFamily="18" charset="0"/>
                <a:ea typeface="Bodoni"/>
                <a:cs typeface="Bodoni"/>
                <a:sym typeface="Bodoni"/>
              </a:rPr>
              <a:t>everyone!</a:t>
            </a:r>
            <a:endParaRPr lang="en" sz="1500" b="1" dirty="0">
              <a:solidFill>
                <a:srgbClr val="0000FF"/>
              </a:solidFill>
              <a:latin typeface="Cambria" panose="02040503050406030204" pitchFamily="18" charset="0"/>
              <a:ea typeface="Bodoni"/>
              <a:cs typeface="Bodoni"/>
              <a:sym typeface="Bodoni"/>
            </a:endParaRPr>
          </a:p>
        </p:txBody>
      </p:sp>
    </p:spTree>
    <p:extLst>
      <p:ext uri="{BB962C8B-B14F-4D97-AF65-F5344CB8AC3E}">
        <p14:creationId xmlns:p14="http://schemas.microsoft.com/office/powerpoint/2010/main" val="3576748438"/>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Daily Schedule</a:t>
            </a:r>
            <a:endParaRPr lang="en" sz="3600" dirty="0">
              <a:solidFill>
                <a:srgbClr val="0000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5400"/>
            <a:ext cx="7010400" cy="4761488"/>
          </a:xfrm>
          <a:prstGeom prst="rect">
            <a:avLst/>
          </a:prstGeom>
        </p:spPr>
      </p:pic>
      <p:sp>
        <p:nvSpPr>
          <p:cNvPr id="8" name="Shape 90"/>
          <p:cNvSpPr/>
          <p:nvPr/>
        </p:nvSpPr>
        <p:spPr>
          <a:xfrm>
            <a:off x="381000" y="1944129"/>
            <a:ext cx="604464" cy="440999"/>
          </a:xfrm>
          <a:prstGeom prst="rightArrow">
            <a:avLst>
              <a:gd name="adj1" fmla="val 50000"/>
              <a:gd name="adj2" fmla="val 50000"/>
            </a:avLst>
          </a:prstGeom>
          <a:solidFill>
            <a:srgbClr val="FFCC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9" name="Shape 90"/>
          <p:cNvSpPr/>
          <p:nvPr/>
        </p:nvSpPr>
        <p:spPr>
          <a:xfrm rot="10800000">
            <a:off x="6553200" y="5181600"/>
            <a:ext cx="604464" cy="440999"/>
          </a:xfrm>
          <a:prstGeom prst="rightArrow">
            <a:avLst>
              <a:gd name="adj1" fmla="val 50000"/>
              <a:gd name="adj2" fmla="val 50000"/>
            </a:avLst>
          </a:prstGeom>
          <a:solidFill>
            <a:srgbClr val="FFCCCC"/>
          </a:solidFill>
          <a:ln w="19050" cap="flat">
            <a:solidFill>
              <a:srgbClr val="C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 name="TextBox 3"/>
          <p:cNvSpPr txBox="1"/>
          <p:nvPr/>
        </p:nvSpPr>
        <p:spPr>
          <a:xfrm rot="526508">
            <a:off x="5408618" y="4421889"/>
            <a:ext cx="2694448" cy="523220"/>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"get involved in projects which are as meaningful as possible"</a:t>
            </a:r>
            <a:endParaRPr lang="en-US" dirty="0">
              <a:latin typeface="Cambria" panose="02040503050406030204" pitchFamily="18" charset="0"/>
            </a:endParaRPr>
          </a:p>
        </p:txBody>
      </p:sp>
      <p:sp>
        <p:nvSpPr>
          <p:cNvPr id="5" name="Rectangle 4"/>
          <p:cNvSpPr/>
          <p:nvPr/>
        </p:nvSpPr>
        <p:spPr>
          <a:xfrm>
            <a:off x="7937648" y="4954432"/>
            <a:ext cx="444352" cy="307777"/>
          </a:xfrm>
          <a:prstGeom prst="rect">
            <a:avLst/>
          </a:prstGeom>
          <a:solidFill>
            <a:schemeClr val="bg1"/>
          </a:solidFill>
        </p:spPr>
        <p:txBody>
          <a:bodyPr wrap="none">
            <a:spAutoFit/>
          </a:bodyPr>
          <a:lstStyle/>
          <a:p>
            <a:r>
              <a:rPr lang="en-US" dirty="0" smtClean="0">
                <a:latin typeface="Cambria" panose="02040503050406030204" pitchFamily="18" charset="0"/>
              </a:rPr>
              <a:t>S.L.</a:t>
            </a:r>
            <a:endParaRPr lang="en-US" dirty="0"/>
          </a:p>
        </p:txBody>
      </p:sp>
      <p:sp>
        <p:nvSpPr>
          <p:cNvPr id="7" name="Left Brace 6"/>
          <p:cNvSpPr/>
          <p:nvPr/>
        </p:nvSpPr>
        <p:spPr>
          <a:xfrm>
            <a:off x="1066801" y="1828800"/>
            <a:ext cx="161048" cy="68580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4513938"/>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Tree>
    <p:extLst>
      <p:ext uri="{BB962C8B-B14F-4D97-AF65-F5344CB8AC3E}">
        <p14:creationId xmlns:p14="http://schemas.microsoft.com/office/powerpoint/2010/main" val="1140271668"/>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2" name="Shape 852"/>
          <p:cNvSpPr txBox="1"/>
          <p:nvPr/>
        </p:nvSpPr>
        <p:spPr>
          <a:xfrm>
            <a:off x="1219200" y="5410200"/>
            <a:ext cx="7696200" cy="1219200"/>
          </a:xfrm>
          <a:prstGeom prst="rect">
            <a:avLst/>
          </a:prstGeom>
          <a:noFill/>
        </p:spPr>
        <p:txBody>
          <a:bodyPr lIns="91425" tIns="91425" rIns="91425" bIns="91425" anchor="ctr" anchorCtr="0">
            <a:noAutofit/>
          </a:bodyPr>
          <a:lstStyle/>
          <a:p>
            <a:pPr algn="r">
              <a:spcBef>
                <a:spcPts val="0"/>
              </a:spcBef>
              <a:buNone/>
            </a:pPr>
            <a:r>
              <a:rPr lang="en" sz="4700" dirty="0" smtClean="0">
                <a:latin typeface="Droid Serif"/>
                <a:ea typeface="Droid Serif"/>
                <a:cs typeface="Droid Serif"/>
                <a:sym typeface="Droid Serif"/>
              </a:rPr>
              <a:t>older/unusued slides</a:t>
            </a:r>
            <a:endParaRPr lang="en" sz="4700" dirty="0">
              <a:latin typeface="Droid Serif"/>
              <a:ea typeface="Droid Serif"/>
              <a:cs typeface="Droid Serif"/>
              <a:sym typeface="Droid Serif"/>
            </a:endParaRPr>
          </a:p>
        </p:txBody>
      </p:sp>
    </p:spTree>
    <p:extLst>
      <p:ext uri="{BB962C8B-B14F-4D97-AF65-F5344CB8AC3E}">
        <p14:creationId xmlns:p14="http://schemas.microsoft.com/office/powerpoint/2010/main" val="1743543761"/>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Shape 857"/>
          <p:cNvSpPr txBox="1">
            <a:spLocks noGrp="1"/>
          </p:cNvSpPr>
          <p:nvPr>
            <p:ph type="title"/>
          </p:nvPr>
        </p:nvSpPr>
        <p:spPr>
          <a:xfrm>
            <a:off x="1143000" y="228600"/>
            <a:ext cx="7010400" cy="868363"/>
          </a:xfrm>
          <a:prstGeom prst="rect">
            <a:avLst/>
          </a:prstGeom>
          <a:solidFill>
            <a:srgbClr val="CCECFF"/>
          </a:solidFill>
        </p:spPr>
        <p:txBody>
          <a:bodyPr lIns="91425" tIns="91425" rIns="91425" bIns="91425" anchor="ctr" anchorCtr="0">
            <a:noAutofit/>
          </a:bodyPr>
          <a:lstStyle/>
          <a:p>
            <a:pPr lvl="0" algn="ctr" rtl="0">
              <a:spcBef>
                <a:spcPts val="0"/>
              </a:spcBef>
              <a:buNone/>
            </a:pPr>
            <a:r>
              <a:rPr lang="en" b="0" i="1" dirty="0" smtClean="0">
                <a:latin typeface="Droid Serif"/>
                <a:ea typeface="Droid Serif"/>
                <a:cs typeface="Droid Serif"/>
                <a:sym typeface="Droid Serif"/>
              </a:rPr>
              <a:t>Create-your-own mazes</a:t>
            </a:r>
            <a:endParaRPr lang="en" b="0" i="1" dirty="0">
              <a:latin typeface="Droid Serif"/>
              <a:ea typeface="Droid Serif"/>
              <a:cs typeface="Droid Serif"/>
              <a:sym typeface="Droid Serif"/>
            </a:endParaRPr>
          </a:p>
        </p:txBody>
      </p:sp>
      <p:sp>
        <p:nvSpPr>
          <p:cNvPr id="858" name="Shape 858"/>
          <p:cNvSpPr txBox="1">
            <a:spLocks noGrp="1"/>
          </p:cNvSpPr>
          <p:nvPr>
            <p:ph type="body" idx="1"/>
          </p:nvPr>
        </p:nvSpPr>
        <p:spPr>
          <a:xfrm>
            <a:off x="769500" y="1585500"/>
            <a:ext cx="7917300" cy="4967700"/>
          </a:xfrm>
          <a:prstGeom prst="rect">
            <a:avLst/>
          </a:prstGeom>
        </p:spPr>
        <p:txBody>
          <a:bodyPr lIns="91425" tIns="91425" rIns="91425" bIns="91425" anchor="t" anchorCtr="0">
            <a:noAutofit/>
          </a:bodyPr>
          <a:lstStyle/>
          <a:p>
            <a:pPr lvl="0" rtl="0">
              <a:spcBef>
                <a:spcPts val="0"/>
              </a:spcBef>
              <a:buNone/>
            </a:pPr>
            <a:r>
              <a:rPr lang="en" sz="2700" dirty="0">
                <a:latin typeface="Droid Serif"/>
                <a:ea typeface="Droid Serif"/>
                <a:cs typeface="Droid Serif"/>
                <a:sym typeface="Droid Serif"/>
              </a:rPr>
              <a:t>The </a:t>
            </a:r>
            <a:r>
              <a:rPr lang="en" sz="2700" b="1" dirty="0">
                <a:latin typeface="Droid Serif"/>
                <a:ea typeface="Droid Serif"/>
                <a:cs typeface="Droid Serif"/>
                <a:sym typeface="Droid Serif"/>
              </a:rPr>
              <a:t>MyCS_Student</a:t>
            </a:r>
            <a:r>
              <a:rPr lang="en" sz="2700" dirty="0">
                <a:latin typeface="Droid Serif"/>
                <a:ea typeface="Droid Serif"/>
                <a:cs typeface="Droid Serif"/>
                <a:sym typeface="Droid Serif"/>
              </a:rPr>
              <a:t> profile has </a:t>
            </a:r>
            <a:r>
              <a:rPr lang="en" sz="2700" b="1" dirty="0">
                <a:solidFill>
                  <a:srgbClr val="0000FF"/>
                </a:solidFill>
                <a:latin typeface="Droid Serif"/>
                <a:ea typeface="Droid Serif"/>
                <a:cs typeface="Droid Serif"/>
                <a:sym typeface="Droid Serif"/>
              </a:rPr>
              <a:t>templates</a:t>
            </a:r>
            <a:r>
              <a:rPr lang="en" sz="2700" dirty="0">
                <a:latin typeface="Droid Serif"/>
                <a:ea typeface="Droid Serif"/>
                <a:cs typeface="Droid Serif"/>
                <a:sym typeface="Droid Serif"/>
              </a:rPr>
              <a:t> so that </a:t>
            </a:r>
            <a:r>
              <a:rPr lang="en" sz="2700" dirty="0" smtClean="0">
                <a:latin typeface="Droid Serif"/>
                <a:ea typeface="Droid Serif"/>
                <a:cs typeface="Droid Serif"/>
                <a:sym typeface="Droid Serif"/>
              </a:rPr>
              <a:t>students can </a:t>
            </a:r>
            <a:r>
              <a:rPr lang="en" sz="2700" dirty="0">
                <a:latin typeface="Droid Serif"/>
                <a:ea typeface="Droid Serif"/>
                <a:cs typeface="Droid Serif"/>
                <a:sym typeface="Droid Serif"/>
              </a:rPr>
              <a:t>make </a:t>
            </a:r>
            <a:r>
              <a:rPr lang="en" sz="2700" dirty="0" smtClean="0">
                <a:latin typeface="Droid Serif"/>
                <a:ea typeface="Droid Serif"/>
                <a:cs typeface="Droid Serif"/>
                <a:sym typeface="Droid Serif"/>
              </a:rPr>
              <a:t>their own </a:t>
            </a:r>
            <a:r>
              <a:rPr lang="en" sz="2700" dirty="0">
                <a:latin typeface="Droid Serif"/>
                <a:ea typeface="Droid Serif"/>
                <a:cs typeface="Droid Serif"/>
                <a:sym typeface="Droid Serif"/>
              </a:rPr>
              <a:t>puzzles.</a:t>
            </a:r>
          </a:p>
          <a:p>
            <a:pPr lvl="0" rtl="0">
              <a:spcBef>
                <a:spcPts val="0"/>
              </a:spcBef>
              <a:buNone/>
            </a:pPr>
            <a:endParaRPr sz="2700" dirty="0">
              <a:latin typeface="Droid Serif"/>
              <a:ea typeface="Droid Serif"/>
              <a:cs typeface="Droid Serif"/>
              <a:sym typeface="Droid Serif"/>
            </a:endParaRPr>
          </a:p>
          <a:p>
            <a:pPr lvl="0" rtl="0">
              <a:spcBef>
                <a:spcPts val="0"/>
              </a:spcBef>
              <a:buNone/>
            </a:pPr>
            <a:r>
              <a:rPr lang="en" sz="2700" b="1" dirty="0">
                <a:latin typeface="Droid Serif"/>
                <a:ea typeface="Droid Serif"/>
                <a:cs typeface="Droid Serif"/>
                <a:sym typeface="Droid Serif"/>
              </a:rPr>
              <a:t>A</a:t>
            </a:r>
            <a:r>
              <a:rPr lang="en" sz="2700" b="1" dirty="0" smtClean="0">
                <a:latin typeface="Droid Serif"/>
                <a:ea typeface="Droid Serif"/>
                <a:cs typeface="Droid Serif"/>
                <a:sym typeface="Droid Serif"/>
              </a:rPr>
              <a:t>dd </a:t>
            </a:r>
            <a:r>
              <a:rPr lang="en" sz="2700" b="1" dirty="0">
                <a:latin typeface="Droid Serif"/>
                <a:ea typeface="Droid Serif"/>
                <a:cs typeface="Droid Serif"/>
                <a:sym typeface="Droid Serif"/>
              </a:rPr>
              <a:t>walls</a:t>
            </a:r>
            <a:r>
              <a:rPr lang="en" sz="2700" dirty="0">
                <a:latin typeface="Droid Serif"/>
                <a:ea typeface="Droid Serif"/>
                <a:cs typeface="Droid Serif"/>
                <a:sym typeface="Droid Serif"/>
              </a:rPr>
              <a:t> to create your own maze.</a:t>
            </a:r>
          </a:p>
          <a:p>
            <a:pPr lvl="0" rtl="0">
              <a:spcBef>
                <a:spcPts val="0"/>
              </a:spcBef>
              <a:buNone/>
            </a:pPr>
            <a:endParaRPr sz="2700" dirty="0">
              <a:latin typeface="Droid Serif"/>
              <a:ea typeface="Droid Serif"/>
              <a:cs typeface="Droid Serif"/>
              <a:sym typeface="Droid Serif"/>
            </a:endParaRPr>
          </a:p>
          <a:p>
            <a:pPr lvl="0" rtl="0">
              <a:spcBef>
                <a:spcPts val="0"/>
              </a:spcBef>
              <a:buNone/>
            </a:pPr>
            <a:r>
              <a:rPr lang="en" sz="2700" b="1" dirty="0">
                <a:latin typeface="Droid Serif"/>
                <a:ea typeface="Droid Serif"/>
                <a:cs typeface="Droid Serif"/>
                <a:sym typeface="Droid Serif"/>
              </a:rPr>
              <a:t>M</a:t>
            </a:r>
            <a:r>
              <a:rPr lang="en" sz="2700" b="1" dirty="0" smtClean="0">
                <a:latin typeface="Droid Serif"/>
                <a:ea typeface="Droid Serif"/>
                <a:cs typeface="Droid Serif"/>
                <a:sym typeface="Droid Serif"/>
              </a:rPr>
              <a:t>ove </a:t>
            </a:r>
            <a:r>
              <a:rPr lang="en" sz="2700" b="1" dirty="0">
                <a:latin typeface="Droid Serif"/>
                <a:ea typeface="Droid Serif"/>
                <a:cs typeface="Droid Serif"/>
                <a:sym typeface="Droid Serif"/>
              </a:rPr>
              <a:t>the sprites</a:t>
            </a:r>
            <a:r>
              <a:rPr lang="en" sz="2700" dirty="0">
                <a:latin typeface="Droid Serif"/>
                <a:ea typeface="Droid Serif"/>
                <a:cs typeface="Droid Serif"/>
                <a:sym typeface="Droid Serif"/>
              </a:rPr>
              <a:t> to new locations on the puzzle to make it more complex.</a:t>
            </a:r>
          </a:p>
          <a:p>
            <a:pPr lvl="0" rtl="0">
              <a:spcBef>
                <a:spcPts val="0"/>
              </a:spcBef>
              <a:buNone/>
            </a:pPr>
            <a:endParaRPr sz="2700" dirty="0">
              <a:latin typeface="Droid Serif"/>
              <a:ea typeface="Droid Serif"/>
              <a:cs typeface="Droid Serif"/>
              <a:sym typeface="Droid Serif"/>
            </a:endParaRPr>
          </a:p>
          <a:p>
            <a:pPr lvl="0" rtl="0">
              <a:spcBef>
                <a:spcPts val="0"/>
              </a:spcBef>
              <a:buNone/>
            </a:pPr>
            <a:r>
              <a:rPr lang="en" sz="2700" b="1" i="1" dirty="0">
                <a:solidFill>
                  <a:srgbClr val="85200C"/>
                </a:solidFill>
                <a:latin typeface="Droid Serif"/>
                <a:ea typeface="Droid Serif"/>
                <a:cs typeface="Droid Serif"/>
                <a:sym typeface="Droid Serif"/>
              </a:rPr>
              <a:t>Get creative!</a:t>
            </a:r>
            <a:r>
              <a:rPr lang="en" sz="2700" dirty="0">
                <a:latin typeface="Droid Serif"/>
                <a:ea typeface="Droid Serif"/>
                <a:cs typeface="Droid Serif"/>
                <a:sym typeface="Droid Serif"/>
              </a:rPr>
              <a:t> </a:t>
            </a:r>
            <a:r>
              <a:rPr lang="en" sz="2700" dirty="0" smtClean="0">
                <a:latin typeface="Droid Serif"/>
                <a:ea typeface="Droid Serif"/>
                <a:cs typeface="Droid Serif"/>
                <a:sym typeface="Droid Serif"/>
              </a:rPr>
              <a:t>Students can </a:t>
            </a:r>
            <a:r>
              <a:rPr lang="en" sz="2700" dirty="0">
                <a:latin typeface="Droid Serif"/>
                <a:ea typeface="Droid Serif"/>
                <a:cs typeface="Droid Serif"/>
                <a:sym typeface="Droid Serif"/>
              </a:rPr>
              <a:t>also repaint the sprites and backgrounds, or upload pictures.</a:t>
            </a:r>
          </a:p>
        </p:txBody>
      </p:sp>
    </p:spTree>
    <p:extLst>
      <p:ext uri="{BB962C8B-B14F-4D97-AF65-F5344CB8AC3E}">
        <p14:creationId xmlns:p14="http://schemas.microsoft.com/office/powerpoint/2010/main" val="1886055583"/>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Shape 863"/>
          <p:cNvSpPr txBox="1">
            <a:spLocks noGrp="1"/>
          </p:cNvSpPr>
          <p:nvPr>
            <p:ph type="title"/>
          </p:nvPr>
        </p:nvSpPr>
        <p:spPr>
          <a:xfrm>
            <a:off x="275275" y="271194"/>
            <a:ext cx="6316200" cy="632999"/>
          </a:xfrm>
          <a:prstGeom prst="rect">
            <a:avLst/>
          </a:prstGeom>
        </p:spPr>
        <p:txBody>
          <a:bodyPr lIns="91425" tIns="91425" rIns="91425" bIns="91425" anchor="ctr" anchorCtr="0">
            <a:noAutofit/>
          </a:bodyPr>
          <a:lstStyle/>
          <a:p>
            <a:pPr>
              <a:spcBef>
                <a:spcPts val="0"/>
              </a:spcBef>
              <a:buNone/>
            </a:pPr>
            <a:r>
              <a:rPr lang="en" b="0">
                <a:latin typeface="Droid Serif"/>
                <a:ea typeface="Droid Serif"/>
                <a:cs typeface="Droid Serif"/>
                <a:sym typeface="Droid Serif"/>
              </a:rPr>
              <a:t>Design for others...</a:t>
            </a:r>
          </a:p>
        </p:txBody>
      </p:sp>
      <p:sp>
        <p:nvSpPr>
          <p:cNvPr id="864" name="Shape 864"/>
          <p:cNvSpPr txBox="1">
            <a:spLocks noGrp="1"/>
          </p:cNvSpPr>
          <p:nvPr>
            <p:ph type="body" idx="1"/>
          </p:nvPr>
        </p:nvSpPr>
        <p:spPr>
          <a:xfrm>
            <a:off x="979175" y="4725900"/>
            <a:ext cx="7306499" cy="1902300"/>
          </a:xfrm>
          <a:prstGeom prst="rect">
            <a:avLst/>
          </a:prstGeom>
          <a:solidFill>
            <a:srgbClr val="EFEFEF"/>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Within the </a:t>
            </a:r>
            <a:r>
              <a:rPr lang="en" sz="2400" b="1">
                <a:solidFill>
                  <a:srgbClr val="000000"/>
                </a:solidFill>
                <a:latin typeface="Droid Serif"/>
                <a:ea typeface="Droid Serif"/>
                <a:cs typeface="Droid Serif"/>
                <a:sym typeface="Droid Serif"/>
              </a:rPr>
              <a:t>World00 - Template</a:t>
            </a:r>
            <a:r>
              <a:rPr lang="en" sz="2400">
                <a:latin typeface="Droid Serif"/>
                <a:ea typeface="Droid Serif"/>
                <a:cs typeface="Droid Serif"/>
                <a:sym typeface="Droid Serif"/>
              </a:rPr>
              <a:t> studio</a:t>
            </a:r>
          </a:p>
          <a:p>
            <a:pPr lvl="0" rtl="0">
              <a:spcBef>
                <a:spcPts val="0"/>
              </a:spcBef>
              <a:buNone/>
            </a:pPr>
            <a:r>
              <a:rPr lang="en" sz="2400">
                <a:latin typeface="Droid Serif"/>
                <a:ea typeface="Droid Serif"/>
                <a:cs typeface="Droid Serif"/>
                <a:sym typeface="Droid Serif"/>
              </a:rPr>
              <a:t>Go to  </a:t>
            </a:r>
            <a:r>
              <a:rPr lang="en" sz="2400" b="1">
                <a:solidFill>
                  <a:srgbClr val="0000FF"/>
                </a:solidFill>
                <a:latin typeface="Droid Serif"/>
                <a:ea typeface="Droid Serif"/>
                <a:cs typeface="Droid Serif"/>
                <a:sym typeface="Droid Serif"/>
              </a:rPr>
              <a:t>Part 1 Day 2 Template</a:t>
            </a:r>
            <a:r>
              <a:rPr lang="en" sz="2400" b="1">
                <a:latin typeface="Droid Serif"/>
                <a:ea typeface="Droid Serif"/>
                <a:cs typeface="Droid Serif"/>
                <a:sym typeface="Droid Serif"/>
              </a:rPr>
              <a:t> </a:t>
            </a:r>
          </a:p>
          <a:p>
            <a:pPr lvl="0" rtl="0">
              <a:spcBef>
                <a:spcPts val="0"/>
              </a:spcBef>
              <a:buNone/>
            </a:pPr>
            <a:r>
              <a:rPr lang="en" sz="2400">
                <a:latin typeface="Droid Serif"/>
                <a:ea typeface="Droid Serif"/>
                <a:cs typeface="Droid Serif"/>
                <a:sym typeface="Droid Serif"/>
              </a:rPr>
              <a:t>Move sprites and edit the background so that</a:t>
            </a:r>
          </a:p>
          <a:p>
            <a:pPr lvl="0" rtl="0">
              <a:spcBef>
                <a:spcPts val="0"/>
              </a:spcBef>
              <a:buNone/>
            </a:pPr>
            <a:r>
              <a:rPr lang="en" sz="2400">
                <a:latin typeface="Droid Serif"/>
                <a:ea typeface="Droid Serif"/>
                <a:cs typeface="Droid Serif"/>
                <a:sym typeface="Droid Serif"/>
              </a:rPr>
              <a:t>      </a:t>
            </a:r>
            <a:r>
              <a:rPr lang="en" sz="2400" i="1">
                <a:latin typeface="Droid Serif"/>
                <a:ea typeface="Droid Serif"/>
                <a:cs typeface="Droid Serif"/>
                <a:sym typeface="Droid Serif"/>
              </a:rPr>
              <a:t>the maze requires </a:t>
            </a:r>
            <a:r>
              <a:rPr lang="en" sz="2400" b="1" i="1">
                <a:solidFill>
                  <a:srgbClr val="9900FF"/>
                </a:solidFill>
                <a:latin typeface="Droid Serif"/>
                <a:ea typeface="Droid Serif"/>
                <a:cs typeface="Droid Serif"/>
                <a:sym typeface="Droid Serif"/>
              </a:rPr>
              <a:t>6 or fewer</a:t>
            </a:r>
            <a:r>
              <a:rPr lang="en" sz="2400" i="1">
                <a:latin typeface="Droid Serif"/>
                <a:ea typeface="Droid Serif"/>
                <a:cs typeface="Droid Serif"/>
                <a:sym typeface="Droid Serif"/>
              </a:rPr>
              <a:t> purple blocks!</a:t>
            </a:r>
          </a:p>
        </p:txBody>
      </p:sp>
      <p:pic>
        <p:nvPicPr>
          <p:cNvPr id="865" name="Shape 865"/>
          <p:cNvPicPr preferRelativeResize="0"/>
          <p:nvPr/>
        </p:nvPicPr>
        <p:blipFill>
          <a:blip r:embed="rId3"/>
          <a:stretch>
            <a:fillRect/>
          </a:stretch>
        </p:blipFill>
        <p:spPr>
          <a:xfrm>
            <a:off x="7400912" y="0"/>
            <a:ext cx="1743075" cy="1162050"/>
          </a:xfrm>
          <a:prstGeom prst="rect">
            <a:avLst/>
          </a:prstGeom>
          <a:noFill/>
          <a:ln>
            <a:noFill/>
          </a:ln>
        </p:spPr>
      </p:pic>
      <p:pic>
        <p:nvPicPr>
          <p:cNvPr id="866" name="Shape 866"/>
          <p:cNvPicPr preferRelativeResize="0"/>
          <p:nvPr/>
        </p:nvPicPr>
        <p:blipFill>
          <a:blip r:embed="rId4"/>
          <a:stretch>
            <a:fillRect/>
          </a:stretch>
        </p:blipFill>
        <p:spPr>
          <a:xfrm>
            <a:off x="383125" y="1301212"/>
            <a:ext cx="8377749" cy="2980700"/>
          </a:xfrm>
          <a:prstGeom prst="rect">
            <a:avLst/>
          </a:prstGeom>
          <a:noFill/>
          <a:ln>
            <a:noFill/>
          </a:ln>
        </p:spPr>
      </p:pic>
      <p:sp>
        <p:nvSpPr>
          <p:cNvPr id="867" name="Shape 867"/>
          <p:cNvSpPr/>
          <p:nvPr/>
        </p:nvSpPr>
        <p:spPr>
          <a:xfrm>
            <a:off x="6591425" y="2341475"/>
            <a:ext cx="1999200" cy="1902300"/>
          </a:xfrm>
          <a:prstGeom prst="roundRect">
            <a:avLst>
              <a:gd name="adj" fmla="val 16667"/>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68" name="Shape 868"/>
          <p:cNvSpPr/>
          <p:nvPr/>
        </p:nvSpPr>
        <p:spPr>
          <a:xfrm rot="-2262224">
            <a:off x="6481528" y="4474473"/>
            <a:ext cx="845189" cy="266670"/>
          </a:xfrm>
          <a:prstGeom prst="rightArrow">
            <a:avLst>
              <a:gd name="adj1" fmla="val 50000"/>
              <a:gd name="adj2" fmla="val 50000"/>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235687982"/>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a:spLocks noGrp="1"/>
          </p:cNvSpPr>
          <p:nvPr>
            <p:ph type="title"/>
          </p:nvPr>
        </p:nvSpPr>
        <p:spPr>
          <a:xfrm>
            <a:off x="275275" y="118794"/>
            <a:ext cx="6316200" cy="632999"/>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For example...</a:t>
            </a:r>
          </a:p>
        </p:txBody>
      </p:sp>
      <p:pic>
        <p:nvPicPr>
          <p:cNvPr id="874" name="Shape 874"/>
          <p:cNvPicPr preferRelativeResize="0"/>
          <p:nvPr/>
        </p:nvPicPr>
        <p:blipFill>
          <a:blip r:embed="rId3"/>
          <a:stretch>
            <a:fillRect/>
          </a:stretch>
        </p:blipFill>
        <p:spPr>
          <a:xfrm>
            <a:off x="7400912" y="0"/>
            <a:ext cx="1743075" cy="1162050"/>
          </a:xfrm>
          <a:prstGeom prst="rect">
            <a:avLst/>
          </a:prstGeom>
          <a:noFill/>
          <a:ln>
            <a:noFill/>
          </a:ln>
        </p:spPr>
      </p:pic>
      <p:sp>
        <p:nvSpPr>
          <p:cNvPr id="875" name="Shape 875"/>
          <p:cNvSpPr txBox="1"/>
          <p:nvPr/>
        </p:nvSpPr>
        <p:spPr>
          <a:xfrm>
            <a:off x="5982200" y="1380050"/>
            <a:ext cx="2594100" cy="2929799"/>
          </a:xfrm>
          <a:prstGeom prst="rect">
            <a:avLst/>
          </a:prstGeom>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Let's build this maze together.</a:t>
            </a:r>
          </a:p>
          <a:p>
            <a:pPr lvl="0" algn="ctr" rtl="0">
              <a:spcBef>
                <a:spcPts val="0"/>
              </a:spcBef>
              <a:buNone/>
            </a:pPr>
            <a:endParaRPr sz="2400">
              <a:solidFill>
                <a:schemeClr val="dk1"/>
              </a:solidFill>
              <a:latin typeface="Droid Serif"/>
              <a:ea typeface="Droid Serif"/>
              <a:cs typeface="Droid Serif"/>
              <a:sym typeface="Droid Serif"/>
            </a:endParaRPr>
          </a:p>
          <a:p>
            <a:pPr lvl="0" algn="ctr" rtl="0">
              <a:spcBef>
                <a:spcPts val="0"/>
              </a:spcBef>
              <a:buNone/>
            </a:pPr>
            <a:r>
              <a:rPr lang="en" sz="2400">
                <a:solidFill>
                  <a:schemeClr val="dk1"/>
                </a:solidFill>
                <a:latin typeface="Droid Serif"/>
                <a:ea typeface="Droid Serif"/>
                <a:cs typeface="Droid Serif"/>
                <a:sym typeface="Droid Serif"/>
              </a:rPr>
              <a:t>How many  </a:t>
            </a:r>
            <a:r>
              <a:rPr lang="en" sz="2400" b="1">
                <a:solidFill>
                  <a:srgbClr val="9900FF"/>
                </a:solidFill>
                <a:latin typeface="Droid Serif"/>
                <a:ea typeface="Droid Serif"/>
                <a:cs typeface="Droid Serif"/>
                <a:sym typeface="Droid Serif"/>
              </a:rPr>
              <a:t>purple blocks</a:t>
            </a:r>
            <a:r>
              <a:rPr lang="en" sz="2400">
                <a:solidFill>
                  <a:schemeClr val="dk1"/>
                </a:solidFill>
                <a:latin typeface="Droid Serif"/>
                <a:ea typeface="Droid Serif"/>
                <a:cs typeface="Droid Serif"/>
                <a:sym typeface="Droid Serif"/>
              </a:rPr>
              <a:t> are needed to solve it?</a:t>
            </a:r>
          </a:p>
        </p:txBody>
      </p:sp>
      <p:pic>
        <p:nvPicPr>
          <p:cNvPr id="876" name="Shape 876"/>
          <p:cNvPicPr preferRelativeResize="0"/>
          <p:nvPr/>
        </p:nvPicPr>
        <p:blipFill>
          <a:blip r:embed="rId4"/>
          <a:stretch>
            <a:fillRect/>
          </a:stretch>
        </p:blipFill>
        <p:spPr>
          <a:xfrm>
            <a:off x="598712" y="998250"/>
            <a:ext cx="4772025" cy="5467350"/>
          </a:xfrm>
          <a:prstGeom prst="rect">
            <a:avLst/>
          </a:prstGeom>
          <a:noFill/>
          <a:ln>
            <a:noFill/>
          </a:ln>
        </p:spPr>
      </p:pic>
      <p:sp>
        <p:nvSpPr>
          <p:cNvPr id="877" name="Shape 877"/>
          <p:cNvSpPr txBox="1"/>
          <p:nvPr/>
        </p:nvSpPr>
        <p:spPr>
          <a:xfrm>
            <a:off x="3302700" y="1890950"/>
            <a:ext cx="1867199" cy="632999"/>
          </a:xfrm>
          <a:prstGeom prst="rect">
            <a:avLst/>
          </a:prstGeom>
        </p:spPr>
        <p:txBody>
          <a:bodyPr lIns="91425" tIns="91425" rIns="91425" bIns="91425" anchor="ctr" anchorCtr="0">
            <a:noAutofit/>
          </a:bodyPr>
          <a:lstStyle/>
          <a:p>
            <a:pPr lvl="0" algn="ctr" rtl="0">
              <a:spcBef>
                <a:spcPts val="0"/>
              </a:spcBef>
              <a:buNone/>
            </a:pPr>
            <a:r>
              <a:rPr lang="en" sz="900">
                <a:solidFill>
                  <a:schemeClr val="dk1"/>
                </a:solidFill>
                <a:latin typeface="Droid Serif"/>
                <a:ea typeface="Droid Serif"/>
                <a:cs typeface="Droid Serif"/>
                <a:sym typeface="Droid Serif"/>
              </a:rPr>
              <a:t>here, the moving sprite has already taken two steps...</a:t>
            </a:r>
          </a:p>
        </p:txBody>
      </p:sp>
    </p:spTree>
    <p:extLst>
      <p:ext uri="{BB962C8B-B14F-4D97-AF65-F5344CB8AC3E}">
        <p14:creationId xmlns:p14="http://schemas.microsoft.com/office/powerpoint/2010/main" val="333814019"/>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275275" y="118794"/>
            <a:ext cx="6316200" cy="632999"/>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For example...</a:t>
            </a:r>
          </a:p>
        </p:txBody>
      </p:sp>
      <p:sp>
        <p:nvSpPr>
          <p:cNvPr id="883" name="Shape 883"/>
          <p:cNvSpPr txBox="1"/>
          <p:nvPr/>
        </p:nvSpPr>
        <p:spPr>
          <a:xfrm>
            <a:off x="5982200" y="1380050"/>
            <a:ext cx="2594100" cy="1502400"/>
          </a:xfrm>
          <a:prstGeom prst="rect">
            <a:avLst/>
          </a:prstGeom>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This maze requires </a:t>
            </a:r>
            <a:r>
              <a:rPr lang="en" sz="2400" b="1">
                <a:solidFill>
                  <a:srgbClr val="9900FF"/>
                </a:solidFill>
                <a:latin typeface="Droid Serif"/>
                <a:ea typeface="Droid Serif"/>
                <a:cs typeface="Droid Serif"/>
                <a:sym typeface="Droid Serif"/>
              </a:rPr>
              <a:t>three purple blocks</a:t>
            </a:r>
            <a:r>
              <a:rPr lang="en" sz="2400">
                <a:solidFill>
                  <a:schemeClr val="dk1"/>
                </a:solidFill>
                <a:latin typeface="Droid Serif"/>
                <a:ea typeface="Droid Serif"/>
                <a:cs typeface="Droid Serif"/>
                <a:sym typeface="Droid Serif"/>
              </a:rPr>
              <a:t> to solve...</a:t>
            </a:r>
          </a:p>
        </p:txBody>
      </p:sp>
      <p:pic>
        <p:nvPicPr>
          <p:cNvPr id="884" name="Shape 884"/>
          <p:cNvPicPr preferRelativeResize="0"/>
          <p:nvPr/>
        </p:nvPicPr>
        <p:blipFill>
          <a:blip r:embed="rId3"/>
          <a:stretch>
            <a:fillRect/>
          </a:stretch>
        </p:blipFill>
        <p:spPr>
          <a:xfrm>
            <a:off x="598712" y="998250"/>
            <a:ext cx="4772025" cy="5467350"/>
          </a:xfrm>
          <a:prstGeom prst="rect">
            <a:avLst/>
          </a:prstGeom>
          <a:noFill/>
          <a:ln>
            <a:noFill/>
          </a:ln>
        </p:spPr>
      </p:pic>
      <p:pic>
        <p:nvPicPr>
          <p:cNvPr id="885" name="Shape 885"/>
          <p:cNvPicPr preferRelativeResize="0"/>
          <p:nvPr/>
        </p:nvPicPr>
        <p:blipFill>
          <a:blip r:embed="rId4"/>
          <a:stretch>
            <a:fillRect/>
          </a:stretch>
        </p:blipFill>
        <p:spPr>
          <a:xfrm>
            <a:off x="6076771" y="3187559"/>
            <a:ext cx="2404975" cy="3027375"/>
          </a:xfrm>
          <a:prstGeom prst="rect">
            <a:avLst/>
          </a:prstGeom>
          <a:noFill/>
          <a:ln>
            <a:noFill/>
          </a:ln>
        </p:spPr>
      </p:pic>
      <p:sp>
        <p:nvSpPr>
          <p:cNvPr id="886" name="Shape 886"/>
          <p:cNvSpPr txBox="1"/>
          <p:nvPr/>
        </p:nvSpPr>
        <p:spPr>
          <a:xfrm>
            <a:off x="3302700" y="1890950"/>
            <a:ext cx="1867199" cy="632999"/>
          </a:xfrm>
          <a:prstGeom prst="rect">
            <a:avLst/>
          </a:prstGeom>
        </p:spPr>
        <p:txBody>
          <a:bodyPr lIns="91425" tIns="91425" rIns="91425" bIns="91425" anchor="ctr" anchorCtr="0">
            <a:noAutofit/>
          </a:bodyPr>
          <a:lstStyle/>
          <a:p>
            <a:pPr lvl="0" algn="ctr" rtl="0">
              <a:spcBef>
                <a:spcPts val="0"/>
              </a:spcBef>
              <a:buNone/>
            </a:pPr>
            <a:r>
              <a:rPr lang="en" sz="900">
                <a:solidFill>
                  <a:schemeClr val="dk1"/>
                </a:solidFill>
                <a:latin typeface="Droid Serif"/>
                <a:ea typeface="Droid Serif"/>
                <a:cs typeface="Droid Serif"/>
                <a:sym typeface="Droid Serif"/>
              </a:rPr>
              <a:t>in this picture, one iteration of the loop has already run!</a:t>
            </a:r>
          </a:p>
        </p:txBody>
      </p:sp>
    </p:spTree>
    <p:extLst>
      <p:ext uri="{BB962C8B-B14F-4D97-AF65-F5344CB8AC3E}">
        <p14:creationId xmlns:p14="http://schemas.microsoft.com/office/powerpoint/2010/main" val="2753081505"/>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369350" y="304800"/>
            <a:ext cx="6405299" cy="3126899"/>
          </a:xfrm>
          <a:prstGeom prst="rect">
            <a:avLst/>
          </a:prstGeom>
          <a:noFill/>
        </p:spPr>
        <p:txBody>
          <a:bodyPr lIns="91425" tIns="91425" rIns="91425" bIns="91425" anchor="ctr" anchorCtr="0">
            <a:noAutofit/>
          </a:bodyPr>
          <a:lstStyle/>
          <a:p>
            <a:pPr algn="ctr">
              <a:spcBef>
                <a:spcPts val="0"/>
              </a:spcBef>
              <a:buNone/>
            </a:pPr>
            <a:r>
              <a:rPr lang="en" sz="9600" dirty="0" smtClean="0">
                <a:latin typeface="Droid Serif"/>
                <a:ea typeface="Droid Serif"/>
                <a:cs typeface="Droid Serif"/>
                <a:sym typeface="Droid Serif"/>
              </a:rPr>
              <a:t>Scratch Projects</a:t>
            </a:r>
            <a:endParaRPr lang="en" sz="9600" dirty="0">
              <a:latin typeface="Droid Serif"/>
              <a:ea typeface="Droid Serif"/>
              <a:cs typeface="Droid Serif"/>
              <a:sym typeface="Droid Serif"/>
            </a:endParaRPr>
          </a:p>
        </p:txBody>
      </p:sp>
      <p:sp>
        <p:nvSpPr>
          <p:cNvPr id="2" name="TextBox 1"/>
          <p:cNvSpPr txBox="1"/>
          <p:nvPr/>
        </p:nvSpPr>
        <p:spPr>
          <a:xfrm>
            <a:off x="533400" y="3886200"/>
            <a:ext cx="3352800" cy="1569660"/>
          </a:xfrm>
          <a:prstGeom prst="rect">
            <a:avLst/>
          </a:prstGeom>
          <a:noFill/>
        </p:spPr>
        <p:txBody>
          <a:bodyPr wrap="square" rtlCol="0">
            <a:spAutoFit/>
          </a:bodyPr>
          <a:lstStyle/>
          <a:p>
            <a:pPr algn="ctr"/>
            <a:r>
              <a:rPr lang="en-US" sz="2400" dirty="0" smtClean="0">
                <a:latin typeface="Cambria" panose="02040503050406030204" pitchFamily="18" charset="0"/>
              </a:rPr>
              <a:t>think of something you would like to build to </a:t>
            </a:r>
            <a:r>
              <a:rPr lang="en-US" sz="2400" b="1" dirty="0" smtClean="0">
                <a:latin typeface="Cambria" panose="02040503050406030204" pitchFamily="18" charset="0"/>
              </a:rPr>
              <a:t>demo</a:t>
            </a:r>
            <a:r>
              <a:rPr lang="en-US" sz="2400" dirty="0" smtClean="0">
                <a:latin typeface="Cambria" panose="02040503050406030204" pitchFamily="18" charset="0"/>
              </a:rPr>
              <a:t>, </a:t>
            </a:r>
            <a:r>
              <a:rPr lang="en-US" sz="2400" b="1" dirty="0" smtClean="0">
                <a:latin typeface="Cambria" panose="02040503050406030204" pitchFamily="18" charset="0"/>
              </a:rPr>
              <a:t>show off</a:t>
            </a:r>
            <a:r>
              <a:rPr lang="en-US" sz="2400" dirty="0" smtClean="0">
                <a:latin typeface="Cambria" panose="02040503050406030204" pitchFamily="18" charset="0"/>
              </a:rPr>
              <a:t>, or </a:t>
            </a:r>
            <a:r>
              <a:rPr lang="en-US" sz="2400" b="1" dirty="0" smtClean="0">
                <a:latin typeface="Cambria" panose="02040503050406030204" pitchFamily="18" charset="0"/>
              </a:rPr>
              <a:t>use</a:t>
            </a:r>
            <a:r>
              <a:rPr lang="en-US" sz="2400" dirty="0" smtClean="0">
                <a:latin typeface="Cambria" panose="02040503050406030204" pitchFamily="18" charset="0"/>
              </a:rPr>
              <a:t> in class…</a:t>
            </a:r>
            <a:endParaRPr lang="en-US" sz="2400" dirty="0">
              <a:latin typeface="Cambria" panose="02040503050406030204" pitchFamily="18" charset="0"/>
            </a:endParaRPr>
          </a:p>
        </p:txBody>
      </p:sp>
      <p:sp>
        <p:nvSpPr>
          <p:cNvPr id="4" name="TextBox 3"/>
          <p:cNvSpPr txBox="1"/>
          <p:nvPr/>
        </p:nvSpPr>
        <p:spPr>
          <a:xfrm>
            <a:off x="4876800" y="4321314"/>
            <a:ext cx="2343665" cy="707886"/>
          </a:xfrm>
          <a:prstGeom prst="rect">
            <a:avLst/>
          </a:prstGeom>
          <a:noFill/>
        </p:spPr>
        <p:txBody>
          <a:bodyPr wrap="square" rtlCol="0">
            <a:spAutoFit/>
          </a:bodyPr>
          <a:lstStyle/>
          <a:p>
            <a:pPr algn="ctr"/>
            <a:r>
              <a:rPr lang="en-US" sz="4000" dirty="0" smtClean="0">
                <a:latin typeface="Cambria" panose="02040503050406030204" pitchFamily="18" charset="0"/>
              </a:rPr>
              <a:t>ideas…</a:t>
            </a:r>
            <a:endParaRPr lang="en-US" sz="4000" dirty="0">
              <a:latin typeface="Cambria" panose="02040503050406030204" pitchFamily="18" charset="0"/>
            </a:endParaRPr>
          </a:p>
        </p:txBody>
      </p:sp>
      <p:sp>
        <p:nvSpPr>
          <p:cNvPr id="3" name="Right Arrow 2"/>
          <p:cNvSpPr/>
          <p:nvPr/>
        </p:nvSpPr>
        <p:spPr>
          <a:xfrm>
            <a:off x="7391400" y="4419600"/>
            <a:ext cx="1219200" cy="609600"/>
          </a:xfrm>
          <a:prstGeom prst="right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6172200"/>
            <a:ext cx="7162800" cy="461665"/>
          </a:xfrm>
          <a:prstGeom prst="rect">
            <a:avLst/>
          </a:prstGeom>
          <a:noFill/>
        </p:spPr>
        <p:txBody>
          <a:bodyPr wrap="square" rtlCol="0">
            <a:spAutoFit/>
          </a:bodyPr>
          <a:lstStyle/>
          <a:p>
            <a:pPr algn="r"/>
            <a:r>
              <a:rPr lang="en-US" sz="2400" dirty="0" smtClean="0">
                <a:solidFill>
                  <a:srgbClr val="0000FF"/>
                </a:solidFill>
                <a:latin typeface="Cambria" panose="02040503050406030204" pitchFamily="18" charset="0"/>
              </a:rPr>
              <a:t>we'll all present our ideas on Friday…</a:t>
            </a:r>
            <a:endParaRPr lang="en-US" sz="2400" dirty="0">
              <a:solidFill>
                <a:srgbClr val="0000FF"/>
              </a:solidFill>
              <a:latin typeface="Cambria" panose="02040503050406030204" pitchFamily="18" charset="0"/>
            </a:endParaRPr>
          </a:p>
        </p:txBody>
      </p:sp>
    </p:spTree>
    <p:extLst>
      <p:ext uri="{BB962C8B-B14F-4D97-AF65-F5344CB8AC3E}">
        <p14:creationId xmlns:p14="http://schemas.microsoft.com/office/powerpoint/2010/main" val="4192638339"/>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5" name="TextBox 4"/>
          <p:cNvSpPr txBox="1"/>
          <p:nvPr/>
        </p:nvSpPr>
        <p:spPr>
          <a:xfrm>
            <a:off x="1066800" y="1524000"/>
            <a:ext cx="2819400" cy="307777"/>
          </a:xfrm>
          <a:prstGeom prst="rect">
            <a:avLst/>
          </a:prstGeom>
          <a:noFill/>
        </p:spPr>
        <p:txBody>
          <a:bodyPr wrap="square" rtlCol="0">
            <a:spAutoFit/>
          </a:bodyPr>
          <a:lstStyle/>
          <a:p>
            <a:r>
              <a:rPr lang="en-US" dirty="0" smtClean="0"/>
              <a:t>Example…</a:t>
            </a:r>
            <a:endParaRPr lang="en-US" dirty="0"/>
          </a:p>
        </p:txBody>
      </p:sp>
      <p:sp>
        <p:nvSpPr>
          <p:cNvPr id="7" name="TextBox 6"/>
          <p:cNvSpPr txBox="1"/>
          <p:nvPr/>
        </p:nvSpPr>
        <p:spPr>
          <a:xfrm>
            <a:off x="228600" y="304800"/>
            <a:ext cx="8610600" cy="707886"/>
          </a:xfrm>
          <a:prstGeom prst="rect">
            <a:avLst/>
          </a:prstGeom>
          <a:noFill/>
        </p:spPr>
        <p:txBody>
          <a:bodyPr wrap="square" rtlCol="0">
            <a:spAutoFit/>
          </a:bodyPr>
          <a:lstStyle/>
          <a:p>
            <a:r>
              <a:rPr lang="en-US" sz="4000" dirty="0" smtClean="0">
                <a:latin typeface="Cambria" panose="02040503050406030204" pitchFamily="18" charset="0"/>
              </a:rPr>
              <a:t>Default:   </a:t>
            </a:r>
            <a:r>
              <a:rPr lang="en-US" sz="4000" b="1" i="1" dirty="0" smtClean="0">
                <a:latin typeface="Cambria" panose="02040503050406030204" pitchFamily="18" charset="0"/>
              </a:rPr>
              <a:t>Unit 4: building a game…</a:t>
            </a:r>
            <a:endParaRPr lang="en-US" sz="4000" dirty="0">
              <a:latin typeface="Cambria" panose="02040503050406030204" pitchFamily="18" charset="0"/>
            </a:endParaRPr>
          </a:p>
        </p:txBody>
      </p:sp>
    </p:spTree>
    <p:extLst>
      <p:ext uri="{BB962C8B-B14F-4D97-AF65-F5344CB8AC3E}">
        <p14:creationId xmlns:p14="http://schemas.microsoft.com/office/powerpoint/2010/main" val="2147923246"/>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4" name="TextBox 3"/>
          <p:cNvSpPr txBox="1"/>
          <p:nvPr/>
        </p:nvSpPr>
        <p:spPr>
          <a:xfrm>
            <a:off x="228600" y="304800"/>
            <a:ext cx="8610600" cy="707886"/>
          </a:xfrm>
          <a:prstGeom prst="rect">
            <a:avLst/>
          </a:prstGeom>
          <a:noFill/>
        </p:spPr>
        <p:txBody>
          <a:bodyPr wrap="square" rtlCol="0">
            <a:spAutoFit/>
          </a:bodyPr>
          <a:lstStyle/>
          <a:p>
            <a:r>
              <a:rPr lang="en-US" sz="4000" dirty="0" smtClean="0">
                <a:latin typeface="Cambria" panose="02040503050406030204" pitchFamily="18" charset="0"/>
              </a:rPr>
              <a:t>Alternatives</a:t>
            </a:r>
            <a:endParaRPr lang="en-US" sz="4000" dirty="0">
              <a:latin typeface="Cambria" panose="02040503050406030204" pitchFamily="18" charset="0"/>
            </a:endParaRPr>
          </a:p>
        </p:txBody>
      </p:sp>
      <p:sp>
        <p:nvSpPr>
          <p:cNvPr id="6" name="TextBox 5"/>
          <p:cNvSpPr txBox="1"/>
          <p:nvPr/>
        </p:nvSpPr>
        <p:spPr>
          <a:xfrm>
            <a:off x="1093573" y="1447800"/>
            <a:ext cx="6934200" cy="2554545"/>
          </a:xfrm>
          <a:prstGeom prst="rect">
            <a:avLst/>
          </a:prstGeom>
          <a:noFill/>
        </p:spPr>
        <p:txBody>
          <a:bodyPr wrap="square" rtlCol="0">
            <a:spAutoFit/>
          </a:bodyPr>
          <a:lstStyle/>
          <a:p>
            <a:r>
              <a:rPr lang="en-US" sz="4000" dirty="0" smtClean="0">
                <a:latin typeface="Cambria" panose="02040503050406030204" pitchFamily="18" charset="0"/>
              </a:rPr>
              <a:t>Story</a:t>
            </a:r>
          </a:p>
          <a:p>
            <a:r>
              <a:rPr lang="en-US" sz="4000" dirty="0" smtClean="0">
                <a:latin typeface="Cambria" panose="02040503050406030204" pitchFamily="18" charset="0"/>
              </a:rPr>
              <a:t>Music video (with music!)</a:t>
            </a:r>
          </a:p>
          <a:p>
            <a:r>
              <a:rPr lang="en-US" sz="4000" dirty="0" smtClean="0">
                <a:latin typeface="Cambria" panose="02040503050406030204" pitchFamily="18" charset="0"/>
              </a:rPr>
              <a:t>Quiz</a:t>
            </a:r>
          </a:p>
          <a:p>
            <a:r>
              <a:rPr lang="en-US" sz="4000" dirty="0" smtClean="0">
                <a:latin typeface="Cambria" panose="02040503050406030204" pitchFamily="18" charset="0"/>
              </a:rPr>
              <a:t>Demonstration of a concept</a:t>
            </a:r>
            <a:endParaRPr lang="en-US" sz="4000" dirty="0">
              <a:latin typeface="Cambria" panose="02040503050406030204" pitchFamily="18" charset="0"/>
            </a:endParaRPr>
          </a:p>
        </p:txBody>
      </p:sp>
    </p:spTree>
    <p:extLst>
      <p:ext uri="{BB962C8B-B14F-4D97-AF65-F5344CB8AC3E}">
        <p14:creationId xmlns:p14="http://schemas.microsoft.com/office/powerpoint/2010/main" val="1848276593"/>
      </p:ext>
    </p:extLst>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4" name="TextBox 3"/>
          <p:cNvSpPr txBox="1"/>
          <p:nvPr/>
        </p:nvSpPr>
        <p:spPr>
          <a:xfrm>
            <a:off x="228600" y="304800"/>
            <a:ext cx="8610600" cy="707886"/>
          </a:xfrm>
          <a:prstGeom prst="rect">
            <a:avLst/>
          </a:prstGeom>
          <a:noFill/>
        </p:spPr>
        <p:txBody>
          <a:bodyPr wrap="square" rtlCol="0">
            <a:spAutoFit/>
          </a:bodyPr>
          <a:lstStyle/>
          <a:p>
            <a:r>
              <a:rPr lang="en-US" sz="4000" b="1" dirty="0" smtClean="0">
                <a:solidFill>
                  <a:srgbClr val="0000FF"/>
                </a:solidFill>
                <a:latin typeface="Cambria" panose="02040503050406030204" pitchFamily="18" charset="0"/>
              </a:rPr>
              <a:t>Tomorrow:  </a:t>
            </a:r>
            <a:endParaRPr lang="en-US" sz="4000" b="1" dirty="0">
              <a:solidFill>
                <a:srgbClr val="0000FF"/>
              </a:solidFill>
              <a:latin typeface="Cambria" panose="02040503050406030204" pitchFamily="18" charset="0"/>
            </a:endParaRPr>
          </a:p>
        </p:txBody>
      </p:sp>
      <p:sp>
        <p:nvSpPr>
          <p:cNvPr id="6" name="TextBox 5"/>
          <p:cNvSpPr txBox="1"/>
          <p:nvPr/>
        </p:nvSpPr>
        <p:spPr>
          <a:xfrm>
            <a:off x="1093573" y="1447800"/>
            <a:ext cx="6934200" cy="2554545"/>
          </a:xfrm>
          <a:prstGeom prst="rect">
            <a:avLst/>
          </a:prstGeom>
          <a:noFill/>
        </p:spPr>
        <p:txBody>
          <a:bodyPr wrap="square" rtlCol="0">
            <a:spAutoFit/>
          </a:bodyPr>
          <a:lstStyle/>
          <a:p>
            <a:r>
              <a:rPr lang="en-US" sz="4000" dirty="0" smtClean="0">
                <a:latin typeface="Cambria" panose="02040503050406030204" pitchFamily="18" charset="0"/>
              </a:rPr>
              <a:t>- Units 3 &amp; 4</a:t>
            </a:r>
          </a:p>
          <a:p>
            <a:endParaRPr lang="en-US" sz="4000" dirty="0">
              <a:latin typeface="Cambria" panose="02040503050406030204" pitchFamily="18" charset="0"/>
            </a:endParaRPr>
          </a:p>
          <a:p>
            <a:endParaRPr lang="en-US" sz="4000" dirty="0" smtClean="0">
              <a:latin typeface="Cambria" panose="02040503050406030204" pitchFamily="18" charset="0"/>
            </a:endParaRPr>
          </a:p>
          <a:p>
            <a:r>
              <a:rPr lang="en-US" sz="4000" dirty="0" smtClean="0">
                <a:latin typeface="Cambria" panose="02040503050406030204" pitchFamily="18" charset="0"/>
              </a:rPr>
              <a:t>- Scratch Projects…</a:t>
            </a:r>
            <a:endParaRPr lang="en-US" sz="4000" dirty="0">
              <a:latin typeface="Cambria" panose="02040503050406030204" pitchFamily="18" charset="0"/>
            </a:endParaRPr>
          </a:p>
        </p:txBody>
      </p:sp>
      <p:sp>
        <p:nvSpPr>
          <p:cNvPr id="5" name="TextBox 4"/>
          <p:cNvSpPr txBox="1"/>
          <p:nvPr/>
        </p:nvSpPr>
        <p:spPr>
          <a:xfrm rot="20355633">
            <a:off x="6028039" y="5497079"/>
            <a:ext cx="2772032" cy="707886"/>
          </a:xfrm>
          <a:prstGeom prst="rect">
            <a:avLst/>
          </a:prstGeom>
          <a:noFill/>
        </p:spPr>
        <p:txBody>
          <a:bodyPr wrap="square" rtlCol="0">
            <a:spAutoFit/>
          </a:bodyPr>
          <a:lstStyle/>
          <a:p>
            <a:pPr algn="ctr"/>
            <a:r>
              <a:rPr lang="en-US" sz="4000" b="1" dirty="0" err="1" smtClean="0">
                <a:solidFill>
                  <a:srgbClr val="0000FF"/>
                </a:solidFill>
                <a:latin typeface="Cambria" panose="02040503050406030204" pitchFamily="18" charset="0"/>
              </a:rPr>
              <a:t>Mahalo</a:t>
            </a:r>
            <a:r>
              <a:rPr lang="en-US" sz="4000" b="1" dirty="0" smtClean="0">
                <a:solidFill>
                  <a:srgbClr val="0000FF"/>
                </a:solidFill>
                <a:latin typeface="Cambria" panose="02040503050406030204" pitchFamily="18" charset="0"/>
              </a:rPr>
              <a:t>!</a:t>
            </a:r>
            <a:endParaRPr lang="en-US" sz="4000" b="1" dirty="0">
              <a:solidFill>
                <a:srgbClr val="0000FF"/>
              </a:solidFill>
              <a:latin typeface="Cambria" panose="02040503050406030204" pitchFamily="18" charset="0"/>
            </a:endParaRPr>
          </a:p>
        </p:txBody>
      </p:sp>
    </p:spTree>
    <p:extLst>
      <p:ext uri="{BB962C8B-B14F-4D97-AF65-F5344CB8AC3E}">
        <p14:creationId xmlns:p14="http://schemas.microsoft.com/office/powerpoint/2010/main" val="1199036864"/>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Daily Schedule</a:t>
            </a:r>
            <a:endParaRPr lang="en" sz="3600" dirty="0">
              <a:solidFill>
                <a:srgbClr val="0000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5400"/>
            <a:ext cx="7010400" cy="4761488"/>
          </a:xfrm>
          <a:prstGeom prst="rect">
            <a:avLst/>
          </a:prstGeom>
        </p:spPr>
      </p:pic>
      <p:sp>
        <p:nvSpPr>
          <p:cNvPr id="8" name="Shape 90"/>
          <p:cNvSpPr/>
          <p:nvPr/>
        </p:nvSpPr>
        <p:spPr>
          <a:xfrm>
            <a:off x="381000" y="1944129"/>
            <a:ext cx="604464" cy="440999"/>
          </a:xfrm>
          <a:prstGeom prst="rightArrow">
            <a:avLst>
              <a:gd name="adj1" fmla="val 50000"/>
              <a:gd name="adj2" fmla="val 50000"/>
            </a:avLst>
          </a:prstGeom>
          <a:solidFill>
            <a:srgbClr val="FFCC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9" name="Shape 90"/>
          <p:cNvSpPr/>
          <p:nvPr/>
        </p:nvSpPr>
        <p:spPr>
          <a:xfrm rot="10800000">
            <a:off x="6553200" y="5181600"/>
            <a:ext cx="604464" cy="440999"/>
          </a:xfrm>
          <a:prstGeom prst="rightArrow">
            <a:avLst>
              <a:gd name="adj1" fmla="val 50000"/>
              <a:gd name="adj2" fmla="val 50000"/>
            </a:avLst>
          </a:prstGeom>
          <a:solidFill>
            <a:srgbClr val="FFCCCC"/>
          </a:solidFill>
          <a:ln w="19050" cap="flat">
            <a:solidFill>
              <a:srgbClr val="C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 name="TextBox 3"/>
          <p:cNvSpPr txBox="1"/>
          <p:nvPr/>
        </p:nvSpPr>
        <p:spPr>
          <a:xfrm rot="526508">
            <a:off x="5408618" y="4421889"/>
            <a:ext cx="2694448" cy="523220"/>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"get involved in projects which are as meaningful as possible"</a:t>
            </a:r>
            <a:endParaRPr lang="en-US" dirty="0">
              <a:latin typeface="Cambria" panose="02040503050406030204" pitchFamily="18" charset="0"/>
            </a:endParaRPr>
          </a:p>
        </p:txBody>
      </p:sp>
      <p:sp>
        <p:nvSpPr>
          <p:cNvPr id="5" name="Rectangle 4"/>
          <p:cNvSpPr/>
          <p:nvPr/>
        </p:nvSpPr>
        <p:spPr>
          <a:xfrm>
            <a:off x="7937648" y="4954432"/>
            <a:ext cx="444352" cy="307777"/>
          </a:xfrm>
          <a:prstGeom prst="rect">
            <a:avLst/>
          </a:prstGeom>
          <a:solidFill>
            <a:schemeClr val="bg1"/>
          </a:solidFill>
        </p:spPr>
        <p:txBody>
          <a:bodyPr wrap="none">
            <a:spAutoFit/>
          </a:bodyPr>
          <a:lstStyle/>
          <a:p>
            <a:r>
              <a:rPr lang="en-US" dirty="0" smtClean="0">
                <a:latin typeface="Cambria" panose="02040503050406030204" pitchFamily="18" charset="0"/>
              </a:rPr>
              <a:t>S.L.</a:t>
            </a:r>
            <a:endParaRPr lang="en-US" dirty="0"/>
          </a:p>
        </p:txBody>
      </p:sp>
      <p:sp>
        <p:nvSpPr>
          <p:cNvPr id="7" name="Left Brace 6"/>
          <p:cNvSpPr/>
          <p:nvPr/>
        </p:nvSpPr>
        <p:spPr>
          <a:xfrm>
            <a:off x="1066801" y="1828800"/>
            <a:ext cx="161048" cy="68580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hape 90"/>
          <p:cNvSpPr/>
          <p:nvPr/>
        </p:nvSpPr>
        <p:spPr>
          <a:xfrm>
            <a:off x="5928212" y="1848637"/>
            <a:ext cx="2919806" cy="563400"/>
          </a:xfrm>
          <a:prstGeom prst="rightArrow">
            <a:avLst>
              <a:gd name="adj1" fmla="val 50000"/>
              <a:gd name="adj2" fmla="val 156476"/>
            </a:avLst>
          </a:prstGeom>
          <a:solidFill>
            <a:srgbClr val="CC3300"/>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036620678"/>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ctrTitle"/>
          </p:nvPr>
        </p:nvSpPr>
        <p:spPr>
          <a:xfrm>
            <a:off x="913198" y="4369050"/>
            <a:ext cx="7317599" cy="2198400"/>
          </a:xfrm>
          <a:prstGeom prst="rect">
            <a:avLst/>
          </a:prstGeom>
        </p:spPr>
        <p:txBody>
          <a:bodyPr lIns="91425" tIns="91425" rIns="91425" bIns="91425" anchor="ctr" anchorCtr="0">
            <a:noAutofit/>
          </a:bodyPr>
          <a:lstStyle/>
          <a:p>
            <a:pPr lvl="0" rtl="0">
              <a:spcBef>
                <a:spcPts val="0"/>
              </a:spcBef>
              <a:buNone/>
            </a:pPr>
            <a:r>
              <a:rPr lang="en" sz="3600" b="0"/>
              <a:t>Below are extra slides from old versions of the workshop...</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Shape 1032"/>
          <p:cNvSpPr txBox="1">
            <a:spLocks noGrp="1"/>
          </p:cNvSpPr>
          <p:nvPr>
            <p:ph type="ctrTitle"/>
          </p:nvPr>
        </p:nvSpPr>
        <p:spPr>
          <a:xfrm>
            <a:off x="471165" y="1402147"/>
            <a:ext cx="8415000" cy="2077499"/>
          </a:xfrm>
          <a:prstGeom prst="rect">
            <a:avLst/>
          </a:prstGeom>
        </p:spPr>
        <p:txBody>
          <a:bodyPr lIns="91425" tIns="91425" rIns="91425" bIns="91425" anchor="ctr" anchorCtr="0">
            <a:noAutofit/>
          </a:bodyPr>
          <a:lstStyle/>
          <a:p>
            <a:pPr lvl="0" rtl="0">
              <a:spcBef>
                <a:spcPts val="0"/>
              </a:spcBef>
              <a:buNone/>
            </a:pPr>
            <a:r>
              <a:rPr lang="en" sz="3600" b="0"/>
              <a:t>Simulating humans is difficult!</a:t>
            </a:r>
          </a:p>
          <a:p>
            <a:pPr lvl="0" rtl="0">
              <a:spcBef>
                <a:spcPts val="0"/>
              </a:spcBef>
              <a:buNone/>
            </a:pPr>
            <a:endParaRPr sz="3600" b="0"/>
          </a:p>
          <a:p>
            <a:pPr lvl="0" rtl="0">
              <a:spcBef>
                <a:spcPts val="0"/>
              </a:spcBef>
              <a:buNone/>
            </a:pPr>
            <a:r>
              <a:rPr lang="en" sz="3600" b="0"/>
              <a:t>So, let's try </a:t>
            </a:r>
            <a:r>
              <a:rPr lang="en" sz="3600" i="1"/>
              <a:t>simpler</a:t>
            </a:r>
            <a:r>
              <a:rPr lang="en" sz="3600" b="0"/>
              <a:t> life ~ </a:t>
            </a:r>
            <a:r>
              <a:rPr lang="en" sz="3600" b="0" i="1"/>
              <a:t>cells</a:t>
            </a:r>
          </a:p>
        </p:txBody>
      </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Shape 1037"/>
          <p:cNvPicPr preferRelativeResize="0"/>
          <p:nvPr/>
        </p:nvPicPr>
        <p:blipFill>
          <a:blip r:embed="rId3"/>
          <a:stretch>
            <a:fillRect/>
          </a:stretch>
        </p:blipFill>
        <p:spPr>
          <a:xfrm>
            <a:off x="1597225" y="1269775"/>
            <a:ext cx="1123950" cy="704850"/>
          </a:xfrm>
          <a:prstGeom prst="rect">
            <a:avLst/>
          </a:prstGeom>
          <a:noFill/>
          <a:ln>
            <a:noFill/>
          </a:ln>
        </p:spPr>
      </p:pic>
      <p:sp>
        <p:nvSpPr>
          <p:cNvPr id="1038" name="Shape 1038"/>
          <p:cNvSpPr/>
          <p:nvPr/>
        </p:nvSpPr>
        <p:spPr>
          <a:xfrm>
            <a:off x="2002575" y="732775"/>
            <a:ext cx="1717499" cy="537000"/>
          </a:xfrm>
          <a:prstGeom prst="wedgeRectCallout">
            <a:avLst>
              <a:gd name="adj1" fmla="val -20833"/>
              <a:gd name="adj2" fmla="val 625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That seemed kind of complicated!</a:t>
            </a:r>
          </a:p>
        </p:txBody>
      </p:sp>
      <p:sp>
        <p:nvSpPr>
          <p:cNvPr id="1039" name="Shape 1039"/>
          <p:cNvSpPr txBox="1"/>
          <p:nvPr/>
        </p:nvSpPr>
        <p:spPr>
          <a:xfrm>
            <a:off x="969325" y="2436250"/>
            <a:ext cx="7296900" cy="4161900"/>
          </a:xfrm>
          <a:prstGeom prst="rect">
            <a:avLst/>
          </a:prstGeom>
          <a:noFill/>
        </p:spPr>
        <p:txBody>
          <a:bodyPr lIns="91425" tIns="91425" rIns="91425" bIns="91425" anchor="t" anchorCtr="0">
            <a:noAutofit/>
          </a:bodyPr>
          <a:lstStyle/>
          <a:p>
            <a:pPr marL="457200" lvl="0" indent="-317500" rtl="0">
              <a:lnSpc>
                <a:spcPct val="200000"/>
              </a:lnSpc>
              <a:spcBef>
                <a:spcPts val="0"/>
              </a:spcBef>
              <a:buClr>
                <a:srgbClr val="000000"/>
              </a:buClr>
              <a:buSzPct val="58333"/>
              <a:buFont typeface="Arial"/>
              <a:buChar char="●"/>
            </a:pPr>
            <a:r>
              <a:rPr lang="en" sz="2400">
                <a:latin typeface="Droid Serif"/>
                <a:ea typeface="Droid Serif"/>
                <a:cs typeface="Droid Serif"/>
                <a:sym typeface="Droid Serif"/>
              </a:rPr>
              <a:t>Never fear!</a:t>
            </a:r>
          </a:p>
          <a:p>
            <a:pPr marL="457200" lvl="0" indent="-317500" rtl="0">
              <a:lnSpc>
                <a:spcPct val="100000"/>
              </a:lnSpc>
              <a:spcBef>
                <a:spcPts val="0"/>
              </a:spcBef>
              <a:buClr>
                <a:srgbClr val="000000"/>
              </a:buClr>
              <a:buSzPct val="58333"/>
              <a:buFont typeface="Arial"/>
              <a:buChar char="●"/>
            </a:pPr>
            <a:r>
              <a:rPr lang="en" sz="2400">
                <a:latin typeface="Droid Serif"/>
                <a:ea typeface="Droid Serif"/>
                <a:cs typeface="Droid Serif"/>
                <a:sym typeface="Droid Serif"/>
              </a:rPr>
              <a:t>By the time the kids get to you, they will have solved many puzzles and this will be a piece of cake to them!</a:t>
            </a:r>
          </a:p>
          <a:p>
            <a:pPr lvl="0" rtl="0">
              <a:lnSpc>
                <a:spcPct val="100000"/>
              </a:lnSpc>
              <a:spcBef>
                <a:spcPts val="0"/>
              </a:spcBef>
              <a:buNone/>
            </a:pPr>
            <a:endParaRPr sz="2400">
              <a:latin typeface="Droid Serif"/>
              <a:ea typeface="Droid Serif"/>
              <a:cs typeface="Droid Serif"/>
              <a:sym typeface="Droid Serif"/>
            </a:endParaRPr>
          </a:p>
          <a:p>
            <a:pPr marL="457200" lvl="0" indent="-317500" rtl="0">
              <a:lnSpc>
                <a:spcPct val="100000"/>
              </a:lnSpc>
              <a:spcBef>
                <a:spcPts val="0"/>
              </a:spcBef>
              <a:buClr>
                <a:srgbClr val="000000"/>
              </a:buClr>
              <a:buSzPct val="58333"/>
              <a:buFont typeface="Arial"/>
              <a:buChar char="●"/>
            </a:pPr>
            <a:r>
              <a:rPr lang="en" sz="2400">
                <a:latin typeface="Droid Serif"/>
                <a:ea typeface="Droid Serif"/>
                <a:cs typeface="Droid Serif"/>
                <a:sym typeface="Droid Serif"/>
              </a:rPr>
              <a:t>In fact, they will even have practice building their own mazes!</a:t>
            </a:r>
          </a:p>
          <a:p>
            <a:pPr lvl="0" rtl="0">
              <a:lnSpc>
                <a:spcPct val="100000"/>
              </a:lnSpc>
              <a:spcBef>
                <a:spcPts val="0"/>
              </a:spcBef>
              <a:buNone/>
            </a:pPr>
            <a:endParaRPr sz="2400">
              <a:latin typeface="Droid Serif"/>
              <a:ea typeface="Droid Serif"/>
              <a:cs typeface="Droid Serif"/>
              <a:sym typeface="Droid Serif"/>
            </a:endParaRPr>
          </a:p>
          <a:p>
            <a:pPr marL="457200" lvl="0" indent="-317500" rtl="0">
              <a:lnSpc>
                <a:spcPct val="100000"/>
              </a:lnSpc>
              <a:spcBef>
                <a:spcPts val="0"/>
              </a:spcBef>
              <a:buClr>
                <a:srgbClr val="000000"/>
              </a:buClr>
              <a:buSzPct val="58333"/>
              <a:buFont typeface="Arial"/>
              <a:buChar char="●"/>
            </a:pPr>
            <a:r>
              <a:rPr lang="en" sz="2400">
                <a:latin typeface="Droid Serif"/>
                <a:ea typeface="Droid Serif"/>
                <a:cs typeface="Droid Serif"/>
                <a:sym typeface="Droid Serif"/>
              </a:rPr>
              <a:t>Which is, coincidentally, the subject of the next session!</a:t>
            </a:r>
          </a:p>
        </p:txBody>
      </p:sp>
      <p:pic>
        <p:nvPicPr>
          <p:cNvPr id="1040" name="Shape 1040"/>
          <p:cNvPicPr preferRelativeResize="0"/>
          <p:nvPr/>
        </p:nvPicPr>
        <p:blipFill>
          <a:blip r:embed="rId4"/>
          <a:stretch>
            <a:fillRect/>
          </a:stretch>
        </p:blipFill>
        <p:spPr>
          <a:xfrm flipH="1">
            <a:off x="6401173" y="1229298"/>
            <a:ext cx="1344374" cy="785799"/>
          </a:xfrm>
          <a:prstGeom prst="rect">
            <a:avLst/>
          </a:prstGeom>
          <a:noFill/>
          <a:ln>
            <a:noFill/>
          </a:ln>
        </p:spPr>
      </p:pic>
      <p:sp>
        <p:nvSpPr>
          <p:cNvPr id="1041" name="Shape 1041"/>
          <p:cNvSpPr/>
          <p:nvPr/>
        </p:nvSpPr>
        <p:spPr>
          <a:xfrm>
            <a:off x="4683675" y="732775"/>
            <a:ext cx="1717499" cy="537000"/>
          </a:xfrm>
          <a:prstGeom prst="wedgeRectCallout">
            <a:avLst>
              <a:gd name="adj1" fmla="val 62268"/>
              <a:gd name="adj2" fmla="val 111462"/>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Yeah, I didn't follow any of that!</a:t>
            </a: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Shape 1046"/>
          <p:cNvSpPr txBox="1"/>
          <p:nvPr/>
        </p:nvSpPr>
        <p:spPr>
          <a:xfrm>
            <a:off x="267524" y="217725"/>
            <a:ext cx="6032999" cy="806100"/>
          </a:xfrm>
          <a:prstGeom prst="rect">
            <a:avLst/>
          </a:prstGeom>
        </p:spPr>
        <p:txBody>
          <a:bodyPr lIns="91425" tIns="91425" rIns="91425" bIns="91425" anchor="t" anchorCtr="0">
            <a:noAutofit/>
          </a:bodyPr>
          <a:lstStyle/>
          <a:p>
            <a:pPr lvl="0" rtl="0">
              <a:spcBef>
                <a:spcPts val="0"/>
              </a:spcBef>
              <a:spcAft>
                <a:spcPts val="0"/>
              </a:spcAft>
              <a:buNone/>
            </a:pPr>
            <a:r>
              <a:rPr lang="en" sz="4200"/>
              <a:t>The Game of Life...</a:t>
            </a:r>
          </a:p>
        </p:txBody>
      </p:sp>
      <p:sp>
        <p:nvSpPr>
          <p:cNvPr id="1047" name="Shape 1047">
            <a:hlinkClick r:id="rId3"/>
          </p:cNvPr>
          <p:cNvSpPr/>
          <p:nvPr/>
        </p:nvSpPr>
        <p:spPr>
          <a:xfrm>
            <a:off x="2431270" y="1908362"/>
            <a:ext cx="4572000" cy="3429000"/>
          </a:xfrm>
          <a:prstGeom prst="rect">
            <a:avLst/>
          </a:prstGeom>
          <a:blipFill>
            <a:blip r:embed="rId4"/>
            <a:stretch>
              <a:fillRect/>
            </a:stretch>
          </a:blipFill>
          <a:ln>
            <a:noFill/>
          </a:ln>
        </p:spPr>
      </p:sp>
      <p:sp>
        <p:nvSpPr>
          <p:cNvPr id="1048" name="Shape 1048"/>
          <p:cNvSpPr txBox="1"/>
          <p:nvPr/>
        </p:nvSpPr>
        <p:spPr>
          <a:xfrm>
            <a:off x="2649354" y="6107744"/>
            <a:ext cx="6317399" cy="545699"/>
          </a:xfrm>
          <a:prstGeom prst="rect">
            <a:avLst/>
          </a:prstGeom>
        </p:spPr>
        <p:txBody>
          <a:bodyPr lIns="91425" tIns="91425" rIns="91425" bIns="91425" anchor="t" anchorCtr="0">
            <a:noAutofit/>
          </a:bodyPr>
          <a:lstStyle/>
          <a:p>
            <a:pPr lvl="0" algn="r" rtl="0">
              <a:spcBef>
                <a:spcPts val="0"/>
              </a:spcBef>
              <a:spcAft>
                <a:spcPts val="0"/>
              </a:spcAft>
              <a:buNone/>
            </a:pPr>
            <a:r>
              <a:rPr lang="en" sz="2500"/>
              <a:t>Can </a:t>
            </a:r>
            <a:r>
              <a:rPr lang="en" sz="2500" b="1" i="1"/>
              <a:t>simpler</a:t>
            </a:r>
            <a:r>
              <a:rPr lang="en" sz="2500"/>
              <a:t> cells still be "life"-like? </a:t>
            </a:r>
          </a:p>
        </p:txBody>
      </p:sp>
      <p:sp>
        <p:nvSpPr>
          <p:cNvPr id="1049" name="Shape 1049"/>
          <p:cNvSpPr txBox="1"/>
          <p:nvPr/>
        </p:nvSpPr>
        <p:spPr>
          <a:xfrm>
            <a:off x="2016970" y="1221259"/>
            <a:ext cx="5400599" cy="628199"/>
          </a:xfrm>
          <a:prstGeom prst="rect">
            <a:avLst/>
          </a:prstGeom>
        </p:spPr>
        <p:txBody>
          <a:bodyPr lIns="91425" tIns="91425" rIns="91425" bIns="91425" anchor="t" anchorCtr="0">
            <a:noAutofit/>
          </a:bodyPr>
          <a:lstStyle/>
          <a:p>
            <a:pPr lvl="0" rtl="0">
              <a:spcBef>
                <a:spcPts val="0"/>
              </a:spcBef>
              <a:buNone/>
            </a:pPr>
            <a:r>
              <a:rPr lang="en" sz="2500">
                <a:solidFill>
                  <a:srgbClr val="000000"/>
                </a:solidFill>
                <a:latin typeface="Arial"/>
                <a:ea typeface="Arial"/>
                <a:cs typeface="Arial"/>
                <a:sym typeface="Arial"/>
              </a:rPr>
              <a:t>White Blood Cell Chases Bacteria</a:t>
            </a:r>
          </a:p>
        </p:txBody>
      </p:sp>
      <p:sp>
        <p:nvSpPr>
          <p:cNvPr id="1050" name="Shape 1050"/>
          <p:cNvSpPr txBox="1"/>
          <p:nvPr/>
        </p:nvSpPr>
        <p:spPr>
          <a:xfrm>
            <a:off x="2275570" y="5451012"/>
            <a:ext cx="4883399" cy="459299"/>
          </a:xfrm>
          <a:prstGeom prst="rect">
            <a:avLst/>
          </a:prstGeom>
        </p:spPr>
        <p:txBody>
          <a:bodyPr lIns="91425" tIns="91425" rIns="91425" bIns="91425" anchor="ctr" anchorCtr="0">
            <a:noAutofit/>
          </a:bodyPr>
          <a:lstStyle/>
          <a:p>
            <a:pPr lvl="0" algn="ctr" rtl="0">
              <a:spcBef>
                <a:spcPts val="0"/>
              </a:spcBef>
              <a:buNone/>
            </a:pPr>
            <a:r>
              <a:rPr lang="en"/>
              <a:t>http://www.youtube.com/watch?v=BNizygcJA9A</a:t>
            </a: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p:nvPr/>
        </p:nvSpPr>
        <p:spPr>
          <a:xfrm>
            <a:off x="800100" y="171450"/>
            <a:ext cx="7664400"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solidFill>
                  <a:srgbClr val="000000"/>
                </a:solidFill>
                <a:latin typeface="Arial"/>
                <a:ea typeface="Arial"/>
                <a:cs typeface="Arial"/>
                <a:sym typeface="Arial"/>
              </a:rPr>
              <a:t>Simple </a:t>
            </a:r>
            <a:r>
              <a:rPr lang="en" sz="4200"/>
              <a:t>C</a:t>
            </a:r>
            <a:r>
              <a:rPr lang="en" sz="4200">
                <a:latin typeface="Arial"/>
                <a:ea typeface="Arial"/>
                <a:cs typeface="Arial"/>
                <a:sym typeface="Arial"/>
              </a:rPr>
              <a:t>ells</a:t>
            </a:r>
          </a:p>
        </p:txBody>
      </p:sp>
      <p:sp>
        <p:nvSpPr>
          <p:cNvPr id="1056" name="Shape 1056"/>
          <p:cNvSpPr txBox="1"/>
          <p:nvPr/>
        </p:nvSpPr>
        <p:spPr>
          <a:xfrm>
            <a:off x="6264269" y="1570027"/>
            <a:ext cx="20159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Living cell</a:t>
            </a:r>
          </a:p>
        </p:txBody>
      </p:sp>
      <p:sp>
        <p:nvSpPr>
          <p:cNvPr id="1057" name="Shape 1057"/>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058" name="Shape 1058"/>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059" name="Shape 1059"/>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060" name="Shape 1060"/>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061" name="Shape 1061"/>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062" name="Shape 1062"/>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063" name="Shape 1063"/>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064" name="Shape 1064"/>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065" name="Shape 1065"/>
          <p:cNvPicPr preferRelativeResize="0"/>
          <p:nvPr/>
        </p:nvPicPr>
        <p:blipFill>
          <a:blip r:embed="rId3"/>
          <a:stretch>
            <a:fillRect/>
          </a:stretch>
        </p:blipFill>
        <p:spPr>
          <a:xfrm>
            <a:off x="3933810" y="2085952"/>
            <a:ext cx="647685" cy="647685"/>
          </a:xfrm>
          <a:prstGeom prst="rect">
            <a:avLst/>
          </a:prstGeom>
        </p:spPr>
      </p:pic>
      <p:pic>
        <p:nvPicPr>
          <p:cNvPr id="1066" name="Shape 1066"/>
          <p:cNvPicPr preferRelativeResize="0"/>
          <p:nvPr/>
        </p:nvPicPr>
        <p:blipFill>
          <a:blip r:embed="rId3"/>
          <a:stretch>
            <a:fillRect/>
          </a:stretch>
        </p:blipFill>
        <p:spPr>
          <a:xfrm>
            <a:off x="2105009" y="2695567"/>
            <a:ext cx="647685" cy="647685"/>
          </a:xfrm>
          <a:prstGeom prst="rect">
            <a:avLst/>
          </a:prstGeom>
        </p:spPr>
      </p:pic>
      <p:pic>
        <p:nvPicPr>
          <p:cNvPr id="1067" name="Shape 1067"/>
          <p:cNvPicPr preferRelativeResize="0"/>
          <p:nvPr/>
        </p:nvPicPr>
        <p:blipFill>
          <a:blip r:embed="rId3"/>
          <a:stretch>
            <a:fillRect/>
          </a:stretch>
        </p:blipFill>
        <p:spPr>
          <a:xfrm>
            <a:off x="1495417" y="3305160"/>
            <a:ext cx="647685" cy="647685"/>
          </a:xfrm>
          <a:prstGeom prst="rect">
            <a:avLst/>
          </a:prstGeom>
        </p:spPr>
      </p:pic>
      <p:pic>
        <p:nvPicPr>
          <p:cNvPr id="1068" name="Shape 1068"/>
          <p:cNvPicPr preferRelativeResize="0"/>
          <p:nvPr/>
        </p:nvPicPr>
        <p:blipFill>
          <a:blip r:embed="rId3"/>
          <a:stretch>
            <a:fillRect/>
          </a:stretch>
        </p:blipFill>
        <p:spPr>
          <a:xfrm>
            <a:off x="2105009" y="3305160"/>
            <a:ext cx="647685" cy="647685"/>
          </a:xfrm>
          <a:prstGeom prst="rect">
            <a:avLst/>
          </a:prstGeom>
        </p:spPr>
      </p:pic>
      <p:pic>
        <p:nvPicPr>
          <p:cNvPr id="1069" name="Shape 1069"/>
          <p:cNvPicPr preferRelativeResize="0"/>
          <p:nvPr/>
        </p:nvPicPr>
        <p:blipFill>
          <a:blip r:embed="rId3"/>
          <a:stretch>
            <a:fillRect/>
          </a:stretch>
        </p:blipFill>
        <p:spPr>
          <a:xfrm>
            <a:off x="1495417" y="3914752"/>
            <a:ext cx="647685" cy="647685"/>
          </a:xfrm>
          <a:prstGeom prst="rect">
            <a:avLst/>
          </a:prstGeom>
        </p:spPr>
      </p:pic>
      <p:pic>
        <p:nvPicPr>
          <p:cNvPr id="1070" name="Shape 1070"/>
          <p:cNvPicPr preferRelativeResize="0"/>
          <p:nvPr/>
        </p:nvPicPr>
        <p:blipFill>
          <a:blip r:embed="rId3"/>
          <a:stretch>
            <a:fillRect/>
          </a:stretch>
        </p:blipFill>
        <p:spPr>
          <a:xfrm>
            <a:off x="2105009" y="3914752"/>
            <a:ext cx="647685" cy="647685"/>
          </a:xfrm>
          <a:prstGeom prst="rect">
            <a:avLst/>
          </a:prstGeom>
        </p:spPr>
      </p:pic>
      <p:pic>
        <p:nvPicPr>
          <p:cNvPr id="1071" name="Shape 1071"/>
          <p:cNvPicPr preferRelativeResize="0"/>
          <p:nvPr/>
        </p:nvPicPr>
        <p:blipFill>
          <a:blip r:embed="rId3"/>
          <a:stretch>
            <a:fillRect/>
          </a:stretch>
        </p:blipFill>
        <p:spPr>
          <a:xfrm>
            <a:off x="2714625" y="4524367"/>
            <a:ext cx="647685" cy="647685"/>
          </a:xfrm>
          <a:prstGeom prst="rect">
            <a:avLst/>
          </a:prstGeom>
        </p:spPr>
      </p:pic>
      <p:pic>
        <p:nvPicPr>
          <p:cNvPr id="1072" name="Shape 1072"/>
          <p:cNvPicPr preferRelativeResize="0"/>
          <p:nvPr/>
        </p:nvPicPr>
        <p:blipFill>
          <a:blip r:embed="rId3"/>
          <a:stretch>
            <a:fillRect/>
          </a:stretch>
        </p:blipFill>
        <p:spPr>
          <a:xfrm>
            <a:off x="3324217" y="4524367"/>
            <a:ext cx="647685" cy="647685"/>
          </a:xfrm>
          <a:prstGeom prst="rect">
            <a:avLst/>
          </a:prstGeom>
        </p:spPr>
      </p:pic>
      <p:sp>
        <p:nvSpPr>
          <p:cNvPr id="1073" name="Shape 1073"/>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074" name="Shape 1074"/>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075" name="Shape 1075"/>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076" name="Shape 1076"/>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077" name="Shape 1077"/>
          <p:cNvSpPr txBox="1"/>
          <p:nvPr/>
        </p:nvSpPr>
        <p:spPr>
          <a:xfrm>
            <a:off x="6264269" y="2293919"/>
            <a:ext cx="26199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078" name="Shape 1078"/>
          <p:cNvPicPr preferRelativeResize="0"/>
          <p:nvPr/>
        </p:nvPicPr>
        <p:blipFill>
          <a:blip r:embed="rId4"/>
          <a:stretch>
            <a:fillRect/>
          </a:stretch>
        </p:blipFill>
        <p:spPr>
          <a:xfrm>
            <a:off x="5743575" y="1504934"/>
            <a:ext cx="485775" cy="495292"/>
          </a:xfrm>
          <a:prstGeom prst="rect">
            <a:avLst/>
          </a:prstGeom>
        </p:spPr>
      </p:pic>
      <p:pic>
        <p:nvPicPr>
          <p:cNvPr id="1079" name="Shape 1079"/>
          <p:cNvPicPr preferRelativeResize="0"/>
          <p:nvPr/>
        </p:nvPicPr>
        <p:blipFill>
          <a:blip r:embed="rId5"/>
          <a:stretch>
            <a:fillRect/>
          </a:stretch>
        </p:blipFill>
        <p:spPr>
          <a:xfrm>
            <a:off x="5743575" y="2228850"/>
            <a:ext cx="485775" cy="495292"/>
          </a:xfrm>
          <a:prstGeom prst="rect">
            <a:avLst/>
          </a:prstGeom>
        </p:spPr>
      </p:pic>
      <p:sp>
        <p:nvSpPr>
          <p:cNvPr id="1080" name="Shape 1080"/>
          <p:cNvSpPr txBox="1"/>
          <p:nvPr/>
        </p:nvSpPr>
        <p:spPr>
          <a:xfrm>
            <a:off x="1930177" y="3444052"/>
            <a:ext cx="9782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C3</a:t>
            </a:r>
          </a:p>
        </p:txBody>
      </p:sp>
      <p:sp>
        <p:nvSpPr>
          <p:cNvPr id="1081" name="Shape 1081"/>
          <p:cNvSpPr txBox="1"/>
          <p:nvPr/>
        </p:nvSpPr>
        <p:spPr>
          <a:xfrm>
            <a:off x="5045062" y="3856027"/>
            <a:ext cx="3652799" cy="1478100"/>
          </a:xfrm>
          <a:prstGeom prst="rect">
            <a:avLst/>
          </a:prstGeom>
        </p:spPr>
        <p:txBody>
          <a:bodyPr lIns="91425" tIns="91425" rIns="91425" bIns="91425" anchor="t" anchorCtr="0">
            <a:noAutofit/>
          </a:bodyPr>
          <a:lstStyle/>
          <a:p>
            <a:pPr lvl="0" algn="l" rtl="0">
              <a:spcBef>
                <a:spcPts val="0"/>
              </a:spcBef>
              <a:spcAft>
                <a:spcPts val="0"/>
              </a:spcAft>
              <a:buNone/>
            </a:pPr>
            <a:r>
              <a:rPr lang="en" sz="2133">
                <a:solidFill>
                  <a:srgbClr val="000000"/>
                </a:solidFill>
                <a:latin typeface="Arial"/>
                <a:ea typeface="Arial"/>
                <a:cs typeface="Arial"/>
                <a:sym typeface="Arial"/>
              </a:rPr>
              <a:t>A grid of cells depending on </a:t>
            </a:r>
          </a:p>
          <a:p>
            <a:pPr lvl="0" algn="l" rtl="0">
              <a:spcBef>
                <a:spcPts val="1597"/>
              </a:spcBef>
              <a:spcAft>
                <a:spcPts val="0"/>
              </a:spcAft>
              <a:buNone/>
            </a:pPr>
            <a:r>
              <a:rPr lang="en" sz="2133">
                <a:solidFill>
                  <a:srgbClr val="008000"/>
                </a:solidFill>
                <a:latin typeface="Arial"/>
                <a:ea typeface="Arial"/>
                <a:cs typeface="Arial"/>
                <a:sym typeface="Arial"/>
              </a:rPr>
              <a:t>(1) </a:t>
            </a:r>
            <a:r>
              <a:rPr lang="en" sz="2133">
                <a:solidFill>
                  <a:srgbClr val="000000"/>
                </a:solidFill>
                <a:latin typeface="Arial"/>
                <a:ea typeface="Arial"/>
                <a:cs typeface="Arial"/>
                <a:sym typeface="Arial"/>
              </a:rPr>
              <a:t>their rules (DNA)</a:t>
            </a:r>
          </a:p>
          <a:p>
            <a:pPr lvl="0" algn="l" rtl="0">
              <a:spcBef>
                <a:spcPts val="1597"/>
              </a:spcBef>
              <a:spcAft>
                <a:spcPts val="0"/>
              </a:spcAft>
              <a:buNone/>
            </a:pPr>
            <a:r>
              <a:rPr lang="en" sz="2133">
                <a:solidFill>
                  <a:srgbClr val="008000"/>
                </a:solidFill>
                <a:latin typeface="Arial"/>
                <a:ea typeface="Arial"/>
                <a:cs typeface="Arial"/>
                <a:sym typeface="Arial"/>
              </a:rPr>
              <a:t>(2) </a:t>
            </a:r>
            <a:r>
              <a:rPr lang="en" sz="2133">
                <a:solidFill>
                  <a:srgbClr val="000000"/>
                </a:solidFill>
                <a:latin typeface="Arial"/>
                <a:ea typeface="Arial"/>
                <a:cs typeface="Arial"/>
                <a:sym typeface="Arial"/>
              </a:rPr>
              <a:t>environment (neighbors)</a:t>
            </a:r>
          </a:p>
        </p:txBody>
      </p:sp>
      <p:sp>
        <p:nvSpPr>
          <p:cNvPr id="1082" name="Shape 1082"/>
          <p:cNvSpPr txBox="1"/>
          <p:nvPr/>
        </p:nvSpPr>
        <p:spPr>
          <a:xfrm>
            <a:off x="566662" y="6012389"/>
            <a:ext cx="4326000" cy="562199"/>
          </a:xfrm>
          <a:prstGeom prst="rect">
            <a:avLst/>
          </a:prstGeom>
        </p:spPr>
        <p:txBody>
          <a:bodyPr lIns="91425" tIns="91425" rIns="91425" bIns="91425" anchor="t" anchorCtr="0">
            <a:noAutofit/>
          </a:bodyPr>
          <a:lstStyle/>
          <a:p>
            <a:pPr lvl="0" algn="ctr" rtl="0">
              <a:spcBef>
                <a:spcPts val="0"/>
              </a:spcBef>
              <a:spcAft>
                <a:spcPts val="0"/>
              </a:spcAft>
              <a:buNone/>
            </a:pPr>
            <a:r>
              <a:rPr lang="en" sz="1866">
                <a:solidFill>
                  <a:srgbClr val="000000"/>
                </a:solidFill>
                <a:latin typeface="Arial"/>
                <a:ea typeface="Arial"/>
                <a:cs typeface="Arial"/>
                <a:sym typeface="Arial"/>
              </a:rPr>
              <a:t>How many </a:t>
            </a:r>
            <a:r>
              <a:rPr lang="en" sz="1866">
                <a:solidFill>
                  <a:srgbClr val="0000FF"/>
                </a:solidFill>
                <a:latin typeface="Arial"/>
                <a:ea typeface="Arial"/>
                <a:cs typeface="Arial"/>
                <a:sym typeface="Arial"/>
              </a:rPr>
              <a:t>live </a:t>
            </a:r>
            <a:r>
              <a:rPr lang="en" sz="1866">
                <a:solidFill>
                  <a:srgbClr val="000000"/>
                </a:solidFill>
                <a:latin typeface="Arial"/>
                <a:ea typeface="Arial"/>
                <a:cs typeface="Arial"/>
                <a:sym typeface="Arial"/>
              </a:rPr>
              <a:t>cells are in this grid?</a:t>
            </a:r>
          </a:p>
        </p:txBody>
      </p:sp>
      <p:sp>
        <p:nvSpPr>
          <p:cNvPr id="1083" name="Shape 1083"/>
          <p:cNvSpPr txBox="1"/>
          <p:nvPr/>
        </p:nvSpPr>
        <p:spPr>
          <a:xfrm>
            <a:off x="1370032" y="2754300"/>
            <a:ext cx="8127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B2</a:t>
            </a:r>
          </a:p>
        </p:txBody>
      </p:sp>
      <p:pic>
        <p:nvPicPr>
          <p:cNvPr id="1084" name="Shape 1084"/>
          <p:cNvPicPr preferRelativeResize="0"/>
          <p:nvPr/>
        </p:nvPicPr>
        <p:blipFill>
          <a:blip r:embed="rId6"/>
          <a:stretch>
            <a:fillRect/>
          </a:stretch>
        </p:blipFill>
        <p:spPr>
          <a:xfrm>
            <a:off x="2705084" y="2695575"/>
            <a:ext cx="647685" cy="647685"/>
          </a:xfrm>
          <a:prstGeom prst="rect">
            <a:avLst/>
          </a:prstGeom>
        </p:spPr>
      </p:pic>
      <p:pic>
        <p:nvPicPr>
          <p:cNvPr id="1085" name="Shape 1085"/>
          <p:cNvPicPr preferRelativeResize="0"/>
          <p:nvPr/>
        </p:nvPicPr>
        <p:blipFill>
          <a:blip r:embed="rId6"/>
          <a:stretch>
            <a:fillRect/>
          </a:stretch>
        </p:blipFill>
        <p:spPr>
          <a:xfrm>
            <a:off x="2705084" y="2085952"/>
            <a:ext cx="647685" cy="647685"/>
          </a:xfrm>
          <a:prstGeom prst="rect">
            <a:avLst/>
          </a:prstGeom>
        </p:spPr>
      </p:pic>
      <p:pic>
        <p:nvPicPr>
          <p:cNvPr id="1086" name="Shape 1086"/>
          <p:cNvPicPr preferRelativeResize="0"/>
          <p:nvPr/>
        </p:nvPicPr>
        <p:blipFill>
          <a:blip r:embed="rId6"/>
          <a:stretch>
            <a:fillRect/>
          </a:stretch>
        </p:blipFill>
        <p:spPr>
          <a:xfrm>
            <a:off x="2705084" y="3914775"/>
            <a:ext cx="647685" cy="647685"/>
          </a:xfrm>
          <a:prstGeom prst="rect">
            <a:avLst/>
          </a:prstGeom>
        </p:spPr>
      </p:pic>
      <p:pic>
        <p:nvPicPr>
          <p:cNvPr id="1087" name="Shape 1087"/>
          <p:cNvPicPr preferRelativeResize="0"/>
          <p:nvPr/>
        </p:nvPicPr>
        <p:blipFill>
          <a:blip r:embed="rId6"/>
          <a:stretch>
            <a:fillRect/>
          </a:stretch>
        </p:blipFill>
        <p:spPr>
          <a:xfrm>
            <a:off x="3314685" y="3305175"/>
            <a:ext cx="647685" cy="647685"/>
          </a:xfrm>
          <a:prstGeom prst="rect">
            <a:avLst/>
          </a:prstGeom>
        </p:spPr>
      </p:pic>
      <p:pic>
        <p:nvPicPr>
          <p:cNvPr id="1088" name="Shape 1088"/>
          <p:cNvPicPr preferRelativeResize="0"/>
          <p:nvPr/>
        </p:nvPicPr>
        <p:blipFill>
          <a:blip r:embed="rId6"/>
          <a:stretch>
            <a:fillRect/>
          </a:stretch>
        </p:blipFill>
        <p:spPr>
          <a:xfrm>
            <a:off x="3314685" y="3914775"/>
            <a:ext cx="647685" cy="647685"/>
          </a:xfrm>
          <a:prstGeom prst="rect">
            <a:avLst/>
          </a:prstGeom>
        </p:spPr>
      </p:pic>
      <p:pic>
        <p:nvPicPr>
          <p:cNvPr id="1089" name="Shape 1089"/>
          <p:cNvPicPr preferRelativeResize="0"/>
          <p:nvPr/>
        </p:nvPicPr>
        <p:blipFill>
          <a:blip r:embed="rId6"/>
          <a:stretch>
            <a:fillRect/>
          </a:stretch>
        </p:blipFill>
        <p:spPr>
          <a:xfrm>
            <a:off x="3924285" y="3914775"/>
            <a:ext cx="647685" cy="647685"/>
          </a:xfrm>
          <a:prstGeom prst="rect">
            <a:avLst/>
          </a:prstGeom>
        </p:spPr>
      </p:pic>
      <p:pic>
        <p:nvPicPr>
          <p:cNvPr id="1090" name="Shape 1090"/>
          <p:cNvPicPr preferRelativeResize="0"/>
          <p:nvPr/>
        </p:nvPicPr>
        <p:blipFill>
          <a:blip r:embed="rId6"/>
          <a:stretch>
            <a:fillRect/>
          </a:stretch>
        </p:blipFill>
        <p:spPr>
          <a:xfrm>
            <a:off x="3924285" y="4524375"/>
            <a:ext cx="647685" cy="647685"/>
          </a:xfrm>
          <a:prstGeom prst="rect">
            <a:avLst/>
          </a:prstGeom>
        </p:spPr>
      </p:pic>
      <p:pic>
        <p:nvPicPr>
          <p:cNvPr id="1091" name="Shape 1091"/>
          <p:cNvPicPr preferRelativeResize="0"/>
          <p:nvPr/>
        </p:nvPicPr>
        <p:blipFill>
          <a:blip r:embed="rId6"/>
          <a:stretch>
            <a:fillRect/>
          </a:stretch>
        </p:blipFill>
        <p:spPr>
          <a:xfrm>
            <a:off x="3924285" y="5133975"/>
            <a:ext cx="647685" cy="647685"/>
          </a:xfrm>
          <a:prstGeom prst="rect">
            <a:avLst/>
          </a:prstGeom>
        </p:spPr>
      </p:pic>
      <p:pic>
        <p:nvPicPr>
          <p:cNvPr id="1092" name="Shape 1092"/>
          <p:cNvPicPr preferRelativeResize="0"/>
          <p:nvPr/>
        </p:nvPicPr>
        <p:blipFill>
          <a:blip r:embed="rId6"/>
          <a:stretch>
            <a:fillRect/>
          </a:stretch>
        </p:blipFill>
        <p:spPr>
          <a:xfrm>
            <a:off x="3924285" y="3305175"/>
            <a:ext cx="647685" cy="647685"/>
          </a:xfrm>
          <a:prstGeom prst="rect">
            <a:avLst/>
          </a:prstGeom>
        </p:spPr>
      </p:pic>
      <p:pic>
        <p:nvPicPr>
          <p:cNvPr id="1093" name="Shape 1093"/>
          <p:cNvPicPr preferRelativeResize="0"/>
          <p:nvPr/>
        </p:nvPicPr>
        <p:blipFill>
          <a:blip r:embed="rId6"/>
          <a:stretch>
            <a:fillRect/>
          </a:stretch>
        </p:blipFill>
        <p:spPr>
          <a:xfrm>
            <a:off x="3924285" y="2695575"/>
            <a:ext cx="647685" cy="647685"/>
          </a:xfrm>
          <a:prstGeom prst="rect">
            <a:avLst/>
          </a:prstGeom>
        </p:spPr>
      </p:pic>
      <p:pic>
        <p:nvPicPr>
          <p:cNvPr id="1094" name="Shape 1094"/>
          <p:cNvPicPr preferRelativeResize="0"/>
          <p:nvPr/>
        </p:nvPicPr>
        <p:blipFill>
          <a:blip r:embed="rId6"/>
          <a:stretch>
            <a:fillRect/>
          </a:stretch>
        </p:blipFill>
        <p:spPr>
          <a:xfrm>
            <a:off x="3314685" y="2695575"/>
            <a:ext cx="647685" cy="647685"/>
          </a:xfrm>
          <a:prstGeom prst="rect">
            <a:avLst/>
          </a:prstGeom>
        </p:spPr>
      </p:pic>
      <p:pic>
        <p:nvPicPr>
          <p:cNvPr id="1095" name="Shape 1095"/>
          <p:cNvPicPr preferRelativeResize="0"/>
          <p:nvPr/>
        </p:nvPicPr>
        <p:blipFill>
          <a:blip r:embed="rId6"/>
          <a:stretch>
            <a:fillRect/>
          </a:stretch>
        </p:blipFill>
        <p:spPr>
          <a:xfrm>
            <a:off x="3314685" y="2085975"/>
            <a:ext cx="647685" cy="647685"/>
          </a:xfrm>
          <a:prstGeom prst="rect">
            <a:avLst/>
          </a:prstGeom>
        </p:spPr>
      </p:pic>
      <p:pic>
        <p:nvPicPr>
          <p:cNvPr id="1096" name="Shape 1096"/>
          <p:cNvPicPr preferRelativeResize="0"/>
          <p:nvPr/>
        </p:nvPicPr>
        <p:blipFill>
          <a:blip r:embed="rId6"/>
          <a:stretch>
            <a:fillRect/>
          </a:stretch>
        </p:blipFill>
        <p:spPr>
          <a:xfrm>
            <a:off x="2705084" y="5133975"/>
            <a:ext cx="647685" cy="647685"/>
          </a:xfrm>
          <a:prstGeom prst="rect">
            <a:avLst/>
          </a:prstGeom>
        </p:spPr>
      </p:pic>
      <p:pic>
        <p:nvPicPr>
          <p:cNvPr id="1097" name="Shape 1097"/>
          <p:cNvPicPr preferRelativeResize="0"/>
          <p:nvPr/>
        </p:nvPicPr>
        <p:blipFill>
          <a:blip r:embed="rId6"/>
          <a:stretch>
            <a:fillRect/>
          </a:stretch>
        </p:blipFill>
        <p:spPr>
          <a:xfrm>
            <a:off x="3314685" y="5133975"/>
            <a:ext cx="647685" cy="647685"/>
          </a:xfrm>
          <a:prstGeom prst="rect">
            <a:avLst/>
          </a:prstGeom>
        </p:spPr>
      </p:pic>
      <p:pic>
        <p:nvPicPr>
          <p:cNvPr id="1098" name="Shape 1098"/>
          <p:cNvPicPr preferRelativeResize="0"/>
          <p:nvPr/>
        </p:nvPicPr>
        <p:blipFill>
          <a:blip r:embed="rId6"/>
          <a:stretch>
            <a:fillRect/>
          </a:stretch>
        </p:blipFill>
        <p:spPr>
          <a:xfrm>
            <a:off x="2095484" y="4524375"/>
            <a:ext cx="647685" cy="647685"/>
          </a:xfrm>
          <a:prstGeom prst="rect">
            <a:avLst/>
          </a:prstGeom>
        </p:spPr>
      </p:pic>
      <p:pic>
        <p:nvPicPr>
          <p:cNvPr id="1099" name="Shape 1099"/>
          <p:cNvPicPr preferRelativeResize="0"/>
          <p:nvPr/>
        </p:nvPicPr>
        <p:blipFill>
          <a:blip r:embed="rId6"/>
          <a:stretch>
            <a:fillRect/>
          </a:stretch>
        </p:blipFill>
        <p:spPr>
          <a:xfrm>
            <a:off x="2095484" y="5133975"/>
            <a:ext cx="647685" cy="647685"/>
          </a:xfrm>
          <a:prstGeom prst="rect">
            <a:avLst/>
          </a:prstGeom>
        </p:spPr>
      </p:pic>
      <p:pic>
        <p:nvPicPr>
          <p:cNvPr id="1100" name="Shape 1100"/>
          <p:cNvPicPr preferRelativeResize="0"/>
          <p:nvPr/>
        </p:nvPicPr>
        <p:blipFill>
          <a:blip r:embed="rId6"/>
          <a:stretch>
            <a:fillRect/>
          </a:stretch>
        </p:blipFill>
        <p:spPr>
          <a:xfrm>
            <a:off x="1485884" y="5133975"/>
            <a:ext cx="647685" cy="647685"/>
          </a:xfrm>
          <a:prstGeom prst="rect">
            <a:avLst/>
          </a:prstGeom>
        </p:spPr>
      </p:pic>
      <p:pic>
        <p:nvPicPr>
          <p:cNvPr id="1101" name="Shape 1101"/>
          <p:cNvPicPr preferRelativeResize="0"/>
          <p:nvPr/>
        </p:nvPicPr>
        <p:blipFill>
          <a:blip r:embed="rId6"/>
          <a:stretch>
            <a:fillRect/>
          </a:stretch>
        </p:blipFill>
        <p:spPr>
          <a:xfrm>
            <a:off x="876284" y="5133975"/>
            <a:ext cx="647685" cy="647685"/>
          </a:xfrm>
          <a:prstGeom prst="rect">
            <a:avLst/>
          </a:prstGeom>
        </p:spPr>
      </p:pic>
      <p:pic>
        <p:nvPicPr>
          <p:cNvPr id="1102" name="Shape 1102"/>
          <p:cNvPicPr preferRelativeResize="0"/>
          <p:nvPr/>
        </p:nvPicPr>
        <p:blipFill>
          <a:blip r:embed="rId6"/>
          <a:stretch>
            <a:fillRect/>
          </a:stretch>
        </p:blipFill>
        <p:spPr>
          <a:xfrm>
            <a:off x="1485884" y="4524375"/>
            <a:ext cx="647685" cy="647685"/>
          </a:xfrm>
          <a:prstGeom prst="rect">
            <a:avLst/>
          </a:prstGeom>
        </p:spPr>
      </p:pic>
      <p:pic>
        <p:nvPicPr>
          <p:cNvPr id="1103" name="Shape 1103"/>
          <p:cNvPicPr preferRelativeResize="0"/>
          <p:nvPr/>
        </p:nvPicPr>
        <p:blipFill>
          <a:blip r:embed="rId6"/>
          <a:stretch>
            <a:fillRect/>
          </a:stretch>
        </p:blipFill>
        <p:spPr>
          <a:xfrm>
            <a:off x="876284" y="3305175"/>
            <a:ext cx="647685" cy="647685"/>
          </a:xfrm>
          <a:prstGeom prst="rect">
            <a:avLst/>
          </a:prstGeom>
        </p:spPr>
      </p:pic>
      <p:pic>
        <p:nvPicPr>
          <p:cNvPr id="1104" name="Shape 1104"/>
          <p:cNvPicPr preferRelativeResize="0"/>
          <p:nvPr/>
        </p:nvPicPr>
        <p:blipFill>
          <a:blip r:embed="rId6"/>
          <a:stretch>
            <a:fillRect/>
          </a:stretch>
        </p:blipFill>
        <p:spPr>
          <a:xfrm>
            <a:off x="876284" y="3914775"/>
            <a:ext cx="647685" cy="647685"/>
          </a:xfrm>
          <a:prstGeom prst="rect">
            <a:avLst/>
          </a:prstGeom>
        </p:spPr>
      </p:pic>
      <p:pic>
        <p:nvPicPr>
          <p:cNvPr id="1105" name="Shape 1105"/>
          <p:cNvPicPr preferRelativeResize="0"/>
          <p:nvPr/>
        </p:nvPicPr>
        <p:blipFill>
          <a:blip r:embed="rId6"/>
          <a:stretch>
            <a:fillRect/>
          </a:stretch>
        </p:blipFill>
        <p:spPr>
          <a:xfrm>
            <a:off x="876284" y="4524375"/>
            <a:ext cx="647685" cy="647685"/>
          </a:xfrm>
          <a:prstGeom prst="rect">
            <a:avLst/>
          </a:prstGeom>
        </p:spPr>
      </p:pic>
      <p:pic>
        <p:nvPicPr>
          <p:cNvPr id="1106" name="Shape 1106"/>
          <p:cNvPicPr preferRelativeResize="0"/>
          <p:nvPr/>
        </p:nvPicPr>
        <p:blipFill>
          <a:blip r:embed="rId6"/>
          <a:stretch>
            <a:fillRect/>
          </a:stretch>
        </p:blipFill>
        <p:spPr>
          <a:xfrm>
            <a:off x="876284" y="2695575"/>
            <a:ext cx="647685" cy="647685"/>
          </a:xfrm>
          <a:prstGeom prst="rect">
            <a:avLst/>
          </a:prstGeom>
        </p:spPr>
      </p:pic>
      <p:pic>
        <p:nvPicPr>
          <p:cNvPr id="1107" name="Shape 1107"/>
          <p:cNvPicPr preferRelativeResize="0"/>
          <p:nvPr/>
        </p:nvPicPr>
        <p:blipFill>
          <a:blip r:embed="rId6"/>
          <a:stretch>
            <a:fillRect/>
          </a:stretch>
        </p:blipFill>
        <p:spPr>
          <a:xfrm>
            <a:off x="2095484" y="2085975"/>
            <a:ext cx="647685" cy="647685"/>
          </a:xfrm>
          <a:prstGeom prst="rect">
            <a:avLst/>
          </a:prstGeom>
        </p:spPr>
      </p:pic>
      <p:pic>
        <p:nvPicPr>
          <p:cNvPr id="1108" name="Shape 1108"/>
          <p:cNvPicPr preferRelativeResize="0"/>
          <p:nvPr/>
        </p:nvPicPr>
        <p:blipFill>
          <a:blip r:embed="rId6"/>
          <a:stretch>
            <a:fillRect/>
          </a:stretch>
        </p:blipFill>
        <p:spPr>
          <a:xfrm>
            <a:off x="1485884" y="2695575"/>
            <a:ext cx="647685" cy="647685"/>
          </a:xfrm>
          <a:prstGeom prst="rect">
            <a:avLst/>
          </a:prstGeom>
        </p:spPr>
      </p:pic>
      <p:pic>
        <p:nvPicPr>
          <p:cNvPr id="1109" name="Shape 1109"/>
          <p:cNvPicPr preferRelativeResize="0"/>
          <p:nvPr/>
        </p:nvPicPr>
        <p:blipFill>
          <a:blip r:embed="rId6"/>
          <a:stretch>
            <a:fillRect/>
          </a:stretch>
        </p:blipFill>
        <p:spPr>
          <a:xfrm>
            <a:off x="1485884" y="2085975"/>
            <a:ext cx="647685" cy="647685"/>
          </a:xfrm>
          <a:prstGeom prst="rect">
            <a:avLst/>
          </a:prstGeom>
        </p:spPr>
      </p:pic>
      <p:pic>
        <p:nvPicPr>
          <p:cNvPr id="1110" name="Shape 1110"/>
          <p:cNvPicPr preferRelativeResize="0"/>
          <p:nvPr/>
        </p:nvPicPr>
        <p:blipFill>
          <a:blip r:embed="rId6"/>
          <a:stretch>
            <a:fillRect/>
          </a:stretch>
        </p:blipFill>
        <p:spPr>
          <a:xfrm>
            <a:off x="876284" y="2085975"/>
            <a:ext cx="647685" cy="647685"/>
          </a:xfrm>
          <a:prstGeom prst="rect">
            <a:avLst/>
          </a:prstGeom>
        </p:spPr>
      </p:pic>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116" name="Shape 1116"/>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117" name="Shape 1117"/>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118" name="Shape 1118"/>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119" name="Shape 1119"/>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120" name="Shape 1120"/>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121" name="Shape 1121"/>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122" name="Shape 1122"/>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123" name="Shape 1123"/>
          <p:cNvPicPr preferRelativeResize="0"/>
          <p:nvPr/>
        </p:nvPicPr>
        <p:blipFill>
          <a:blip r:embed="rId3"/>
          <a:stretch>
            <a:fillRect/>
          </a:stretch>
        </p:blipFill>
        <p:spPr>
          <a:xfrm>
            <a:off x="3933810" y="2085952"/>
            <a:ext cx="647685" cy="647685"/>
          </a:xfrm>
          <a:prstGeom prst="rect">
            <a:avLst/>
          </a:prstGeom>
        </p:spPr>
      </p:pic>
      <p:pic>
        <p:nvPicPr>
          <p:cNvPr id="1124" name="Shape 1124"/>
          <p:cNvPicPr preferRelativeResize="0"/>
          <p:nvPr/>
        </p:nvPicPr>
        <p:blipFill>
          <a:blip r:embed="rId3"/>
          <a:stretch>
            <a:fillRect/>
          </a:stretch>
        </p:blipFill>
        <p:spPr>
          <a:xfrm>
            <a:off x="2105009" y="2695567"/>
            <a:ext cx="647685" cy="647685"/>
          </a:xfrm>
          <a:prstGeom prst="rect">
            <a:avLst/>
          </a:prstGeom>
        </p:spPr>
      </p:pic>
      <p:pic>
        <p:nvPicPr>
          <p:cNvPr id="1125" name="Shape 1125"/>
          <p:cNvPicPr preferRelativeResize="0"/>
          <p:nvPr/>
        </p:nvPicPr>
        <p:blipFill>
          <a:blip r:embed="rId3"/>
          <a:stretch>
            <a:fillRect/>
          </a:stretch>
        </p:blipFill>
        <p:spPr>
          <a:xfrm>
            <a:off x="1495417" y="3305160"/>
            <a:ext cx="647685" cy="647685"/>
          </a:xfrm>
          <a:prstGeom prst="rect">
            <a:avLst/>
          </a:prstGeom>
        </p:spPr>
      </p:pic>
      <p:pic>
        <p:nvPicPr>
          <p:cNvPr id="1126" name="Shape 1126"/>
          <p:cNvPicPr preferRelativeResize="0"/>
          <p:nvPr/>
        </p:nvPicPr>
        <p:blipFill>
          <a:blip r:embed="rId3"/>
          <a:stretch>
            <a:fillRect/>
          </a:stretch>
        </p:blipFill>
        <p:spPr>
          <a:xfrm>
            <a:off x="2105009" y="3305160"/>
            <a:ext cx="647685" cy="647685"/>
          </a:xfrm>
          <a:prstGeom prst="rect">
            <a:avLst/>
          </a:prstGeom>
        </p:spPr>
      </p:pic>
      <p:pic>
        <p:nvPicPr>
          <p:cNvPr id="1127" name="Shape 1127"/>
          <p:cNvPicPr preferRelativeResize="0"/>
          <p:nvPr/>
        </p:nvPicPr>
        <p:blipFill>
          <a:blip r:embed="rId3"/>
          <a:stretch>
            <a:fillRect/>
          </a:stretch>
        </p:blipFill>
        <p:spPr>
          <a:xfrm>
            <a:off x="1495417" y="3914752"/>
            <a:ext cx="647685" cy="647685"/>
          </a:xfrm>
          <a:prstGeom prst="rect">
            <a:avLst/>
          </a:prstGeom>
        </p:spPr>
      </p:pic>
      <p:pic>
        <p:nvPicPr>
          <p:cNvPr id="1128" name="Shape 1128"/>
          <p:cNvPicPr preferRelativeResize="0"/>
          <p:nvPr/>
        </p:nvPicPr>
        <p:blipFill>
          <a:blip r:embed="rId3"/>
          <a:stretch>
            <a:fillRect/>
          </a:stretch>
        </p:blipFill>
        <p:spPr>
          <a:xfrm>
            <a:off x="2105009" y="3914752"/>
            <a:ext cx="647685" cy="647685"/>
          </a:xfrm>
          <a:prstGeom prst="rect">
            <a:avLst/>
          </a:prstGeom>
        </p:spPr>
      </p:pic>
      <p:pic>
        <p:nvPicPr>
          <p:cNvPr id="1129" name="Shape 1129"/>
          <p:cNvPicPr preferRelativeResize="0"/>
          <p:nvPr/>
        </p:nvPicPr>
        <p:blipFill>
          <a:blip r:embed="rId3"/>
          <a:stretch>
            <a:fillRect/>
          </a:stretch>
        </p:blipFill>
        <p:spPr>
          <a:xfrm>
            <a:off x="2714625" y="4524367"/>
            <a:ext cx="647685" cy="647685"/>
          </a:xfrm>
          <a:prstGeom prst="rect">
            <a:avLst/>
          </a:prstGeom>
        </p:spPr>
      </p:pic>
      <p:pic>
        <p:nvPicPr>
          <p:cNvPr id="1130" name="Shape 1130"/>
          <p:cNvPicPr preferRelativeResize="0"/>
          <p:nvPr/>
        </p:nvPicPr>
        <p:blipFill>
          <a:blip r:embed="rId3"/>
          <a:stretch>
            <a:fillRect/>
          </a:stretch>
        </p:blipFill>
        <p:spPr>
          <a:xfrm>
            <a:off x="3324217" y="4524367"/>
            <a:ext cx="647685" cy="647685"/>
          </a:xfrm>
          <a:prstGeom prst="rect">
            <a:avLst/>
          </a:prstGeom>
        </p:spPr>
      </p:pic>
      <p:sp>
        <p:nvSpPr>
          <p:cNvPr id="1131" name="Shape 1131"/>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132" name="Shape 1132"/>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133" name="Shape 1133"/>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134" name="Shape 1134"/>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135" name="Shape 1135"/>
          <p:cNvSpPr txBox="1"/>
          <p:nvPr/>
        </p:nvSpPr>
        <p:spPr>
          <a:xfrm>
            <a:off x="2137762" y="3411517"/>
            <a:ext cx="540899" cy="655500"/>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FF"/>
                </a:solidFill>
                <a:latin typeface="Arial"/>
                <a:ea typeface="Arial"/>
                <a:cs typeface="Arial"/>
                <a:sym typeface="Arial"/>
              </a:rPr>
              <a:t>C3</a:t>
            </a:r>
          </a:p>
        </p:txBody>
      </p:sp>
      <p:sp>
        <p:nvSpPr>
          <p:cNvPr id="1136" name="Shape 1136"/>
          <p:cNvSpPr txBox="1"/>
          <p:nvPr/>
        </p:nvSpPr>
        <p:spPr>
          <a:xfrm>
            <a:off x="6111862" y="3322619"/>
            <a:ext cx="995999" cy="470100"/>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Name</a:t>
            </a:r>
          </a:p>
        </p:txBody>
      </p:sp>
      <p:sp>
        <p:nvSpPr>
          <p:cNvPr id="1137" name="Shape 1137"/>
          <p:cNvSpPr txBox="1"/>
          <p:nvPr/>
        </p:nvSpPr>
        <p:spPr>
          <a:xfrm>
            <a:off x="1543975" y="2830500"/>
            <a:ext cx="526200" cy="369900"/>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FF"/>
                </a:solidFill>
              </a:rPr>
              <a:t>B</a:t>
            </a:r>
            <a:r>
              <a:rPr lang="en" sz="2000">
                <a:solidFill>
                  <a:srgbClr val="0000FF"/>
                </a:solidFill>
                <a:latin typeface="Arial"/>
                <a:ea typeface="Arial"/>
                <a:cs typeface="Arial"/>
                <a:sym typeface="Arial"/>
              </a:rPr>
              <a:t>2</a:t>
            </a:r>
          </a:p>
        </p:txBody>
      </p:sp>
      <p:pic>
        <p:nvPicPr>
          <p:cNvPr id="1138" name="Shape 1138"/>
          <p:cNvPicPr preferRelativeResize="0"/>
          <p:nvPr/>
        </p:nvPicPr>
        <p:blipFill>
          <a:blip r:embed="rId4"/>
          <a:stretch>
            <a:fillRect/>
          </a:stretch>
        </p:blipFill>
        <p:spPr>
          <a:xfrm>
            <a:off x="2752717" y="4571977"/>
            <a:ext cx="561959" cy="561959"/>
          </a:xfrm>
          <a:prstGeom prst="rect">
            <a:avLst/>
          </a:prstGeom>
        </p:spPr>
      </p:pic>
      <p:pic>
        <p:nvPicPr>
          <p:cNvPr id="1139" name="Shape 1139"/>
          <p:cNvPicPr preferRelativeResize="0"/>
          <p:nvPr/>
        </p:nvPicPr>
        <p:blipFill>
          <a:blip r:embed="rId5"/>
          <a:stretch>
            <a:fillRect/>
          </a:stretch>
        </p:blipFill>
        <p:spPr>
          <a:xfrm>
            <a:off x="5191110" y="5305410"/>
            <a:ext cx="571500" cy="561959"/>
          </a:xfrm>
          <a:prstGeom prst="rect">
            <a:avLst/>
          </a:prstGeom>
        </p:spPr>
      </p:pic>
      <p:sp>
        <p:nvSpPr>
          <p:cNvPr id="1140" name="Shape 1140"/>
          <p:cNvSpPr txBox="1"/>
          <p:nvPr/>
        </p:nvSpPr>
        <p:spPr>
          <a:xfrm>
            <a:off x="7331054" y="3186869"/>
            <a:ext cx="1359899" cy="741599"/>
          </a:xfrm>
          <a:prstGeom prst="rect">
            <a:avLst/>
          </a:prstGeom>
        </p:spPr>
        <p:txBody>
          <a:bodyPr lIns="91425" tIns="91425" rIns="91425" bIns="91425" anchor="t" anchorCtr="0">
            <a:noAutofit/>
          </a:bodyPr>
          <a:lstStyle/>
          <a:p>
            <a:pPr lvl="0" algn="ctr" rtl="0">
              <a:spcBef>
                <a:spcPts val="0"/>
              </a:spcBef>
              <a:spcAft>
                <a:spcPts val="0"/>
              </a:spcAft>
              <a:buNone/>
            </a:pPr>
            <a:r>
              <a:rPr lang="en" sz="2000"/>
              <a:t>Is it l</a:t>
            </a:r>
            <a:r>
              <a:rPr lang="en" sz="2000">
                <a:solidFill>
                  <a:srgbClr val="000000"/>
                </a:solidFill>
                <a:latin typeface="Arial"/>
                <a:ea typeface="Arial"/>
                <a:cs typeface="Arial"/>
                <a:sym typeface="Arial"/>
              </a:rPr>
              <a:t>ive or empty?</a:t>
            </a:r>
          </a:p>
        </p:txBody>
      </p:sp>
      <p:pic>
        <p:nvPicPr>
          <p:cNvPr id="1141" name="Shape 1141"/>
          <p:cNvPicPr preferRelativeResize="0"/>
          <p:nvPr/>
        </p:nvPicPr>
        <p:blipFill>
          <a:blip r:embed="rId6"/>
          <a:stretch>
            <a:fillRect/>
          </a:stretch>
        </p:blipFill>
        <p:spPr>
          <a:xfrm>
            <a:off x="2752717" y="3343275"/>
            <a:ext cx="561959" cy="561959"/>
          </a:xfrm>
          <a:prstGeom prst="rect">
            <a:avLst/>
          </a:prstGeom>
        </p:spPr>
      </p:pic>
      <p:pic>
        <p:nvPicPr>
          <p:cNvPr id="1142" name="Shape 1142"/>
          <p:cNvPicPr preferRelativeResize="0"/>
          <p:nvPr/>
        </p:nvPicPr>
        <p:blipFill>
          <a:blip r:embed="rId7"/>
          <a:stretch>
            <a:fillRect/>
          </a:stretch>
        </p:blipFill>
        <p:spPr>
          <a:xfrm>
            <a:off x="1533509" y="4562460"/>
            <a:ext cx="561959" cy="561959"/>
          </a:xfrm>
          <a:prstGeom prst="rect">
            <a:avLst/>
          </a:prstGeom>
        </p:spPr>
      </p:pic>
      <p:pic>
        <p:nvPicPr>
          <p:cNvPr id="1143" name="Shape 1143"/>
          <p:cNvPicPr preferRelativeResize="0"/>
          <p:nvPr/>
        </p:nvPicPr>
        <p:blipFill>
          <a:blip r:embed="rId8"/>
          <a:stretch>
            <a:fillRect/>
          </a:stretch>
        </p:blipFill>
        <p:spPr>
          <a:xfrm>
            <a:off x="5191110" y="3933810"/>
            <a:ext cx="571500" cy="561959"/>
          </a:xfrm>
          <a:prstGeom prst="rect">
            <a:avLst/>
          </a:prstGeom>
        </p:spPr>
      </p:pic>
      <p:pic>
        <p:nvPicPr>
          <p:cNvPr id="1144" name="Shape 1144"/>
          <p:cNvPicPr preferRelativeResize="0"/>
          <p:nvPr/>
        </p:nvPicPr>
        <p:blipFill>
          <a:blip r:embed="rId9"/>
          <a:stretch>
            <a:fillRect/>
          </a:stretch>
        </p:blipFill>
        <p:spPr>
          <a:xfrm>
            <a:off x="3981442" y="2124067"/>
            <a:ext cx="561959" cy="561959"/>
          </a:xfrm>
          <a:prstGeom prst="rect">
            <a:avLst/>
          </a:prstGeom>
        </p:spPr>
      </p:pic>
      <p:pic>
        <p:nvPicPr>
          <p:cNvPr id="1145" name="Shape 1145"/>
          <p:cNvPicPr preferRelativeResize="0"/>
          <p:nvPr/>
        </p:nvPicPr>
        <p:blipFill>
          <a:blip r:embed="rId10"/>
          <a:stretch>
            <a:fillRect/>
          </a:stretch>
        </p:blipFill>
        <p:spPr>
          <a:xfrm>
            <a:off x="5191110" y="5991210"/>
            <a:ext cx="571500" cy="561959"/>
          </a:xfrm>
          <a:prstGeom prst="rect">
            <a:avLst/>
          </a:prstGeom>
        </p:spPr>
      </p:pic>
      <p:pic>
        <p:nvPicPr>
          <p:cNvPr id="1146" name="Shape 1146"/>
          <p:cNvPicPr preferRelativeResize="0"/>
          <p:nvPr/>
        </p:nvPicPr>
        <p:blipFill>
          <a:blip r:embed="rId11"/>
          <a:stretch>
            <a:fillRect/>
          </a:stretch>
        </p:blipFill>
        <p:spPr>
          <a:xfrm>
            <a:off x="5191110" y="4619610"/>
            <a:ext cx="571500" cy="561959"/>
          </a:xfrm>
          <a:prstGeom prst="rect">
            <a:avLst/>
          </a:prstGeom>
        </p:spPr>
      </p:pic>
      <p:sp>
        <p:nvSpPr>
          <p:cNvPr id="1147" name="Shape 1147"/>
          <p:cNvSpPr txBox="1"/>
          <p:nvPr/>
        </p:nvSpPr>
        <p:spPr>
          <a:xfrm>
            <a:off x="6264269" y="1570027"/>
            <a:ext cx="20159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Living cell</a:t>
            </a:r>
          </a:p>
        </p:txBody>
      </p:sp>
      <p:sp>
        <p:nvSpPr>
          <p:cNvPr id="1148" name="Shape 1148"/>
          <p:cNvSpPr txBox="1"/>
          <p:nvPr/>
        </p:nvSpPr>
        <p:spPr>
          <a:xfrm>
            <a:off x="6264269" y="2293919"/>
            <a:ext cx="26952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149" name="Shape 1149"/>
          <p:cNvPicPr preferRelativeResize="0"/>
          <p:nvPr/>
        </p:nvPicPr>
        <p:blipFill>
          <a:blip r:embed="rId12"/>
          <a:stretch>
            <a:fillRect/>
          </a:stretch>
        </p:blipFill>
        <p:spPr>
          <a:xfrm>
            <a:off x="5743575" y="1504934"/>
            <a:ext cx="485775" cy="495292"/>
          </a:xfrm>
          <a:prstGeom prst="rect">
            <a:avLst/>
          </a:prstGeom>
        </p:spPr>
      </p:pic>
      <p:pic>
        <p:nvPicPr>
          <p:cNvPr id="1150" name="Shape 1150"/>
          <p:cNvPicPr preferRelativeResize="0"/>
          <p:nvPr/>
        </p:nvPicPr>
        <p:blipFill>
          <a:blip r:embed="rId13"/>
          <a:stretch>
            <a:fillRect/>
          </a:stretch>
        </p:blipFill>
        <p:spPr>
          <a:xfrm>
            <a:off x="5743575" y="2228850"/>
            <a:ext cx="485775" cy="495292"/>
          </a:xfrm>
          <a:prstGeom prst="rect">
            <a:avLst/>
          </a:prstGeom>
        </p:spPr>
      </p:pic>
      <p:pic>
        <p:nvPicPr>
          <p:cNvPr id="1151" name="Shape 1151"/>
          <p:cNvPicPr preferRelativeResize="0"/>
          <p:nvPr/>
        </p:nvPicPr>
        <p:blipFill>
          <a:blip r:embed="rId14"/>
          <a:stretch>
            <a:fillRect/>
          </a:stretch>
        </p:blipFill>
        <p:spPr>
          <a:xfrm>
            <a:off x="2705084" y="2695575"/>
            <a:ext cx="647685" cy="647685"/>
          </a:xfrm>
          <a:prstGeom prst="rect">
            <a:avLst/>
          </a:prstGeom>
        </p:spPr>
      </p:pic>
      <p:pic>
        <p:nvPicPr>
          <p:cNvPr id="1152" name="Shape 1152"/>
          <p:cNvPicPr preferRelativeResize="0"/>
          <p:nvPr/>
        </p:nvPicPr>
        <p:blipFill>
          <a:blip r:embed="rId14"/>
          <a:stretch>
            <a:fillRect/>
          </a:stretch>
        </p:blipFill>
        <p:spPr>
          <a:xfrm>
            <a:off x="1485884" y="2695575"/>
            <a:ext cx="647685" cy="647685"/>
          </a:xfrm>
          <a:prstGeom prst="rect">
            <a:avLst/>
          </a:prstGeom>
        </p:spPr>
      </p:pic>
      <p:pic>
        <p:nvPicPr>
          <p:cNvPr id="1153" name="Shape 1153"/>
          <p:cNvPicPr preferRelativeResize="0"/>
          <p:nvPr/>
        </p:nvPicPr>
        <p:blipFill>
          <a:blip r:embed="rId14"/>
          <a:stretch>
            <a:fillRect/>
          </a:stretch>
        </p:blipFill>
        <p:spPr>
          <a:xfrm>
            <a:off x="1485884" y="2085975"/>
            <a:ext cx="647685" cy="647685"/>
          </a:xfrm>
          <a:prstGeom prst="rect">
            <a:avLst/>
          </a:prstGeom>
        </p:spPr>
      </p:pic>
      <p:pic>
        <p:nvPicPr>
          <p:cNvPr id="1154" name="Shape 1154"/>
          <p:cNvPicPr preferRelativeResize="0"/>
          <p:nvPr/>
        </p:nvPicPr>
        <p:blipFill>
          <a:blip r:embed="rId14"/>
          <a:stretch>
            <a:fillRect/>
          </a:stretch>
        </p:blipFill>
        <p:spPr>
          <a:xfrm>
            <a:off x="876284" y="2085975"/>
            <a:ext cx="647685" cy="647685"/>
          </a:xfrm>
          <a:prstGeom prst="rect">
            <a:avLst/>
          </a:prstGeom>
        </p:spPr>
      </p:pic>
      <p:pic>
        <p:nvPicPr>
          <p:cNvPr id="1155" name="Shape 1155"/>
          <p:cNvPicPr preferRelativeResize="0"/>
          <p:nvPr/>
        </p:nvPicPr>
        <p:blipFill>
          <a:blip r:embed="rId14"/>
          <a:stretch>
            <a:fillRect/>
          </a:stretch>
        </p:blipFill>
        <p:spPr>
          <a:xfrm>
            <a:off x="876284" y="2695575"/>
            <a:ext cx="647685" cy="647685"/>
          </a:xfrm>
          <a:prstGeom prst="rect">
            <a:avLst/>
          </a:prstGeom>
        </p:spPr>
      </p:pic>
      <p:pic>
        <p:nvPicPr>
          <p:cNvPr id="1156" name="Shape 1156"/>
          <p:cNvPicPr preferRelativeResize="0"/>
          <p:nvPr/>
        </p:nvPicPr>
        <p:blipFill>
          <a:blip r:embed="rId14"/>
          <a:stretch>
            <a:fillRect/>
          </a:stretch>
        </p:blipFill>
        <p:spPr>
          <a:xfrm>
            <a:off x="2095484" y="2085975"/>
            <a:ext cx="647685" cy="647685"/>
          </a:xfrm>
          <a:prstGeom prst="rect">
            <a:avLst/>
          </a:prstGeom>
        </p:spPr>
      </p:pic>
      <p:pic>
        <p:nvPicPr>
          <p:cNvPr id="1157" name="Shape 1157"/>
          <p:cNvPicPr preferRelativeResize="0"/>
          <p:nvPr/>
        </p:nvPicPr>
        <p:blipFill>
          <a:blip r:embed="rId14"/>
          <a:stretch>
            <a:fillRect/>
          </a:stretch>
        </p:blipFill>
        <p:spPr>
          <a:xfrm>
            <a:off x="876284" y="3305175"/>
            <a:ext cx="647685" cy="647685"/>
          </a:xfrm>
          <a:prstGeom prst="rect">
            <a:avLst/>
          </a:prstGeom>
        </p:spPr>
      </p:pic>
      <p:pic>
        <p:nvPicPr>
          <p:cNvPr id="1158" name="Shape 1158"/>
          <p:cNvPicPr preferRelativeResize="0"/>
          <p:nvPr/>
        </p:nvPicPr>
        <p:blipFill>
          <a:blip r:embed="rId14"/>
          <a:stretch>
            <a:fillRect/>
          </a:stretch>
        </p:blipFill>
        <p:spPr>
          <a:xfrm>
            <a:off x="2705084" y="2085975"/>
            <a:ext cx="647685" cy="647685"/>
          </a:xfrm>
          <a:prstGeom prst="rect">
            <a:avLst/>
          </a:prstGeom>
        </p:spPr>
      </p:pic>
      <p:pic>
        <p:nvPicPr>
          <p:cNvPr id="1159" name="Shape 1159"/>
          <p:cNvPicPr preferRelativeResize="0"/>
          <p:nvPr/>
        </p:nvPicPr>
        <p:blipFill>
          <a:blip r:embed="rId14"/>
          <a:stretch>
            <a:fillRect/>
          </a:stretch>
        </p:blipFill>
        <p:spPr>
          <a:xfrm>
            <a:off x="3314685" y="2085975"/>
            <a:ext cx="647685" cy="647685"/>
          </a:xfrm>
          <a:prstGeom prst="rect">
            <a:avLst/>
          </a:prstGeom>
        </p:spPr>
      </p:pic>
      <p:pic>
        <p:nvPicPr>
          <p:cNvPr id="1160" name="Shape 1160"/>
          <p:cNvPicPr preferRelativeResize="0"/>
          <p:nvPr/>
        </p:nvPicPr>
        <p:blipFill>
          <a:blip r:embed="rId14"/>
          <a:stretch>
            <a:fillRect/>
          </a:stretch>
        </p:blipFill>
        <p:spPr>
          <a:xfrm>
            <a:off x="876284" y="3914775"/>
            <a:ext cx="647685" cy="647685"/>
          </a:xfrm>
          <a:prstGeom prst="rect">
            <a:avLst/>
          </a:prstGeom>
        </p:spPr>
      </p:pic>
      <p:pic>
        <p:nvPicPr>
          <p:cNvPr id="1161" name="Shape 1161"/>
          <p:cNvPicPr preferRelativeResize="0"/>
          <p:nvPr/>
        </p:nvPicPr>
        <p:blipFill>
          <a:blip r:embed="rId14"/>
          <a:stretch>
            <a:fillRect/>
          </a:stretch>
        </p:blipFill>
        <p:spPr>
          <a:xfrm>
            <a:off x="2705084" y="3305175"/>
            <a:ext cx="647685" cy="647685"/>
          </a:xfrm>
          <a:prstGeom prst="rect">
            <a:avLst/>
          </a:prstGeom>
        </p:spPr>
      </p:pic>
      <p:pic>
        <p:nvPicPr>
          <p:cNvPr id="1162" name="Shape 1162"/>
          <p:cNvPicPr preferRelativeResize="0"/>
          <p:nvPr/>
        </p:nvPicPr>
        <p:blipFill>
          <a:blip r:embed="rId14"/>
          <a:stretch>
            <a:fillRect/>
          </a:stretch>
        </p:blipFill>
        <p:spPr>
          <a:xfrm>
            <a:off x="3314685" y="2695575"/>
            <a:ext cx="647685" cy="647685"/>
          </a:xfrm>
          <a:prstGeom prst="rect">
            <a:avLst/>
          </a:prstGeom>
        </p:spPr>
      </p:pic>
      <p:pic>
        <p:nvPicPr>
          <p:cNvPr id="1163" name="Shape 1163"/>
          <p:cNvPicPr preferRelativeResize="0"/>
          <p:nvPr/>
        </p:nvPicPr>
        <p:blipFill>
          <a:blip r:embed="rId14"/>
          <a:stretch>
            <a:fillRect/>
          </a:stretch>
        </p:blipFill>
        <p:spPr>
          <a:xfrm>
            <a:off x="3924285" y="2695575"/>
            <a:ext cx="647685" cy="647685"/>
          </a:xfrm>
          <a:prstGeom prst="rect">
            <a:avLst/>
          </a:prstGeom>
        </p:spPr>
      </p:pic>
      <p:pic>
        <p:nvPicPr>
          <p:cNvPr id="1164" name="Shape 1164"/>
          <p:cNvPicPr preferRelativeResize="0"/>
          <p:nvPr/>
        </p:nvPicPr>
        <p:blipFill>
          <a:blip r:embed="rId14"/>
          <a:stretch>
            <a:fillRect/>
          </a:stretch>
        </p:blipFill>
        <p:spPr>
          <a:xfrm>
            <a:off x="876284" y="4524375"/>
            <a:ext cx="647685" cy="647685"/>
          </a:xfrm>
          <a:prstGeom prst="rect">
            <a:avLst/>
          </a:prstGeom>
        </p:spPr>
      </p:pic>
      <p:pic>
        <p:nvPicPr>
          <p:cNvPr id="1165" name="Shape 1165"/>
          <p:cNvPicPr preferRelativeResize="0"/>
          <p:nvPr/>
        </p:nvPicPr>
        <p:blipFill>
          <a:blip r:embed="rId14"/>
          <a:stretch>
            <a:fillRect/>
          </a:stretch>
        </p:blipFill>
        <p:spPr>
          <a:xfrm>
            <a:off x="1485884" y="4524375"/>
            <a:ext cx="647685" cy="647685"/>
          </a:xfrm>
          <a:prstGeom prst="rect">
            <a:avLst/>
          </a:prstGeom>
        </p:spPr>
      </p:pic>
      <p:pic>
        <p:nvPicPr>
          <p:cNvPr id="1166" name="Shape 1166"/>
          <p:cNvPicPr preferRelativeResize="0"/>
          <p:nvPr/>
        </p:nvPicPr>
        <p:blipFill>
          <a:blip r:embed="rId14"/>
          <a:stretch>
            <a:fillRect/>
          </a:stretch>
        </p:blipFill>
        <p:spPr>
          <a:xfrm>
            <a:off x="2095484" y="4524375"/>
            <a:ext cx="647685" cy="647685"/>
          </a:xfrm>
          <a:prstGeom prst="rect">
            <a:avLst/>
          </a:prstGeom>
        </p:spPr>
      </p:pic>
      <p:pic>
        <p:nvPicPr>
          <p:cNvPr id="1167" name="Shape 1167"/>
          <p:cNvPicPr preferRelativeResize="0"/>
          <p:nvPr/>
        </p:nvPicPr>
        <p:blipFill>
          <a:blip r:embed="rId14"/>
          <a:stretch>
            <a:fillRect/>
          </a:stretch>
        </p:blipFill>
        <p:spPr>
          <a:xfrm>
            <a:off x="3314685" y="3305175"/>
            <a:ext cx="647685" cy="647685"/>
          </a:xfrm>
          <a:prstGeom prst="rect">
            <a:avLst/>
          </a:prstGeom>
        </p:spPr>
      </p:pic>
      <p:pic>
        <p:nvPicPr>
          <p:cNvPr id="1168" name="Shape 1168"/>
          <p:cNvPicPr preferRelativeResize="0"/>
          <p:nvPr/>
        </p:nvPicPr>
        <p:blipFill>
          <a:blip r:embed="rId14"/>
          <a:stretch>
            <a:fillRect/>
          </a:stretch>
        </p:blipFill>
        <p:spPr>
          <a:xfrm>
            <a:off x="3924285" y="3305175"/>
            <a:ext cx="647685" cy="647685"/>
          </a:xfrm>
          <a:prstGeom prst="rect">
            <a:avLst/>
          </a:prstGeom>
        </p:spPr>
      </p:pic>
      <p:pic>
        <p:nvPicPr>
          <p:cNvPr id="1169" name="Shape 1169"/>
          <p:cNvPicPr preferRelativeResize="0"/>
          <p:nvPr/>
        </p:nvPicPr>
        <p:blipFill>
          <a:blip r:embed="rId14"/>
          <a:stretch>
            <a:fillRect/>
          </a:stretch>
        </p:blipFill>
        <p:spPr>
          <a:xfrm>
            <a:off x="2705084" y="3914775"/>
            <a:ext cx="647685" cy="647685"/>
          </a:xfrm>
          <a:prstGeom prst="rect">
            <a:avLst/>
          </a:prstGeom>
        </p:spPr>
      </p:pic>
      <p:pic>
        <p:nvPicPr>
          <p:cNvPr id="1170" name="Shape 1170"/>
          <p:cNvPicPr preferRelativeResize="0"/>
          <p:nvPr/>
        </p:nvPicPr>
        <p:blipFill>
          <a:blip r:embed="rId14"/>
          <a:stretch>
            <a:fillRect/>
          </a:stretch>
        </p:blipFill>
        <p:spPr>
          <a:xfrm>
            <a:off x="876284" y="5133975"/>
            <a:ext cx="647685" cy="647685"/>
          </a:xfrm>
          <a:prstGeom prst="rect">
            <a:avLst/>
          </a:prstGeom>
        </p:spPr>
      </p:pic>
      <p:pic>
        <p:nvPicPr>
          <p:cNvPr id="1171" name="Shape 1171"/>
          <p:cNvPicPr preferRelativeResize="0"/>
          <p:nvPr/>
        </p:nvPicPr>
        <p:blipFill>
          <a:blip r:embed="rId14"/>
          <a:stretch>
            <a:fillRect/>
          </a:stretch>
        </p:blipFill>
        <p:spPr>
          <a:xfrm>
            <a:off x="3314685" y="3914775"/>
            <a:ext cx="647685" cy="647685"/>
          </a:xfrm>
          <a:prstGeom prst="rect">
            <a:avLst/>
          </a:prstGeom>
        </p:spPr>
      </p:pic>
      <p:pic>
        <p:nvPicPr>
          <p:cNvPr id="1172" name="Shape 1172"/>
          <p:cNvPicPr preferRelativeResize="0"/>
          <p:nvPr/>
        </p:nvPicPr>
        <p:blipFill>
          <a:blip r:embed="rId14"/>
          <a:stretch>
            <a:fillRect/>
          </a:stretch>
        </p:blipFill>
        <p:spPr>
          <a:xfrm>
            <a:off x="3924285" y="3914775"/>
            <a:ext cx="647685" cy="647685"/>
          </a:xfrm>
          <a:prstGeom prst="rect">
            <a:avLst/>
          </a:prstGeom>
        </p:spPr>
      </p:pic>
      <p:pic>
        <p:nvPicPr>
          <p:cNvPr id="1173" name="Shape 1173"/>
          <p:cNvPicPr preferRelativeResize="0"/>
          <p:nvPr/>
        </p:nvPicPr>
        <p:blipFill>
          <a:blip r:embed="rId14"/>
          <a:stretch>
            <a:fillRect/>
          </a:stretch>
        </p:blipFill>
        <p:spPr>
          <a:xfrm>
            <a:off x="3924285" y="4524375"/>
            <a:ext cx="647685" cy="647685"/>
          </a:xfrm>
          <a:prstGeom prst="rect">
            <a:avLst/>
          </a:prstGeom>
        </p:spPr>
      </p:pic>
      <p:pic>
        <p:nvPicPr>
          <p:cNvPr id="1174" name="Shape 1174"/>
          <p:cNvPicPr preferRelativeResize="0"/>
          <p:nvPr/>
        </p:nvPicPr>
        <p:blipFill>
          <a:blip r:embed="rId14"/>
          <a:stretch>
            <a:fillRect/>
          </a:stretch>
        </p:blipFill>
        <p:spPr>
          <a:xfrm>
            <a:off x="1485884" y="5133975"/>
            <a:ext cx="647685" cy="647685"/>
          </a:xfrm>
          <a:prstGeom prst="rect">
            <a:avLst/>
          </a:prstGeom>
        </p:spPr>
      </p:pic>
      <p:pic>
        <p:nvPicPr>
          <p:cNvPr id="1175" name="Shape 1175"/>
          <p:cNvPicPr preferRelativeResize="0"/>
          <p:nvPr/>
        </p:nvPicPr>
        <p:blipFill>
          <a:blip r:embed="rId14"/>
          <a:stretch>
            <a:fillRect/>
          </a:stretch>
        </p:blipFill>
        <p:spPr>
          <a:xfrm>
            <a:off x="2095484" y="5133975"/>
            <a:ext cx="647685" cy="647685"/>
          </a:xfrm>
          <a:prstGeom prst="rect">
            <a:avLst/>
          </a:prstGeom>
        </p:spPr>
      </p:pic>
      <p:pic>
        <p:nvPicPr>
          <p:cNvPr id="1176" name="Shape 1176"/>
          <p:cNvPicPr preferRelativeResize="0"/>
          <p:nvPr/>
        </p:nvPicPr>
        <p:blipFill>
          <a:blip r:embed="rId14"/>
          <a:stretch>
            <a:fillRect/>
          </a:stretch>
        </p:blipFill>
        <p:spPr>
          <a:xfrm>
            <a:off x="2705084" y="5133975"/>
            <a:ext cx="647685" cy="647685"/>
          </a:xfrm>
          <a:prstGeom prst="rect">
            <a:avLst/>
          </a:prstGeom>
        </p:spPr>
      </p:pic>
      <p:pic>
        <p:nvPicPr>
          <p:cNvPr id="1177" name="Shape 1177"/>
          <p:cNvPicPr preferRelativeResize="0"/>
          <p:nvPr/>
        </p:nvPicPr>
        <p:blipFill>
          <a:blip r:embed="rId14"/>
          <a:stretch>
            <a:fillRect/>
          </a:stretch>
        </p:blipFill>
        <p:spPr>
          <a:xfrm>
            <a:off x="3314685" y="5133975"/>
            <a:ext cx="647685" cy="647685"/>
          </a:xfrm>
          <a:prstGeom prst="rect">
            <a:avLst/>
          </a:prstGeom>
        </p:spPr>
      </p:pic>
      <p:pic>
        <p:nvPicPr>
          <p:cNvPr id="1178" name="Shape 1178"/>
          <p:cNvPicPr preferRelativeResize="0"/>
          <p:nvPr/>
        </p:nvPicPr>
        <p:blipFill>
          <a:blip r:embed="rId14"/>
          <a:stretch>
            <a:fillRect/>
          </a:stretch>
        </p:blipFill>
        <p:spPr>
          <a:xfrm>
            <a:off x="3924285" y="5133975"/>
            <a:ext cx="647685" cy="647685"/>
          </a:xfrm>
          <a:prstGeom prst="rect">
            <a:avLst/>
          </a:prstGeom>
        </p:spPr>
      </p:pic>
      <p:pic>
        <p:nvPicPr>
          <p:cNvPr id="1179" name="Shape 1179"/>
          <p:cNvPicPr preferRelativeResize="0"/>
          <p:nvPr/>
        </p:nvPicPr>
        <p:blipFill>
          <a:blip r:embed="rId15"/>
          <a:stretch>
            <a:fillRect/>
          </a:stretch>
        </p:blipFill>
        <p:spPr>
          <a:xfrm>
            <a:off x="6188062" y="-530092"/>
            <a:ext cx="3213912" cy="3216119"/>
          </a:xfrm>
          <a:prstGeom prst="rect">
            <a:avLst/>
          </a:prstGeom>
          <a:noFill/>
          <a:ln>
            <a:noFill/>
          </a:ln>
        </p:spPr>
      </p:pic>
      <p:sp>
        <p:nvSpPr>
          <p:cNvPr id="1180" name="Shape 1180"/>
          <p:cNvSpPr txBox="1"/>
          <p:nvPr/>
        </p:nvSpPr>
        <p:spPr>
          <a:xfrm>
            <a:off x="800100" y="171450"/>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solidFill>
                  <a:srgbClr val="000000"/>
                </a:solidFill>
                <a:latin typeface="Arial"/>
                <a:ea typeface="Arial"/>
                <a:cs typeface="Arial"/>
                <a:sym typeface="Arial"/>
              </a:rPr>
              <a:t>Simple </a:t>
            </a:r>
            <a:r>
              <a:rPr lang="en" sz="4200"/>
              <a:t>C</a:t>
            </a:r>
            <a:r>
              <a:rPr lang="en" sz="4200">
                <a:latin typeface="Arial"/>
                <a:ea typeface="Arial"/>
                <a:cs typeface="Arial"/>
                <a:sym typeface="Arial"/>
              </a:rPr>
              <a:t>ells</a:t>
            </a: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186" name="Shape 1186"/>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187" name="Shape 1187"/>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188" name="Shape 1188"/>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189" name="Shape 1189"/>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190" name="Shape 1190"/>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191" name="Shape 1191"/>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192" name="Shape 1192"/>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193" name="Shape 1193"/>
          <p:cNvPicPr preferRelativeResize="0"/>
          <p:nvPr/>
        </p:nvPicPr>
        <p:blipFill>
          <a:blip r:embed="rId3"/>
          <a:stretch>
            <a:fillRect/>
          </a:stretch>
        </p:blipFill>
        <p:spPr>
          <a:xfrm>
            <a:off x="3933810" y="2085952"/>
            <a:ext cx="647685" cy="647685"/>
          </a:xfrm>
          <a:prstGeom prst="rect">
            <a:avLst/>
          </a:prstGeom>
        </p:spPr>
      </p:pic>
      <p:pic>
        <p:nvPicPr>
          <p:cNvPr id="1194" name="Shape 1194"/>
          <p:cNvPicPr preferRelativeResize="0"/>
          <p:nvPr/>
        </p:nvPicPr>
        <p:blipFill>
          <a:blip r:embed="rId3"/>
          <a:stretch>
            <a:fillRect/>
          </a:stretch>
        </p:blipFill>
        <p:spPr>
          <a:xfrm>
            <a:off x="2105009" y="2695567"/>
            <a:ext cx="647685" cy="647685"/>
          </a:xfrm>
          <a:prstGeom prst="rect">
            <a:avLst/>
          </a:prstGeom>
        </p:spPr>
      </p:pic>
      <p:pic>
        <p:nvPicPr>
          <p:cNvPr id="1195" name="Shape 1195"/>
          <p:cNvPicPr preferRelativeResize="0"/>
          <p:nvPr/>
        </p:nvPicPr>
        <p:blipFill>
          <a:blip r:embed="rId3"/>
          <a:stretch>
            <a:fillRect/>
          </a:stretch>
        </p:blipFill>
        <p:spPr>
          <a:xfrm>
            <a:off x="1495417" y="3305160"/>
            <a:ext cx="647685" cy="647685"/>
          </a:xfrm>
          <a:prstGeom prst="rect">
            <a:avLst/>
          </a:prstGeom>
        </p:spPr>
      </p:pic>
      <p:pic>
        <p:nvPicPr>
          <p:cNvPr id="1196" name="Shape 1196"/>
          <p:cNvPicPr preferRelativeResize="0"/>
          <p:nvPr/>
        </p:nvPicPr>
        <p:blipFill>
          <a:blip r:embed="rId3"/>
          <a:stretch>
            <a:fillRect/>
          </a:stretch>
        </p:blipFill>
        <p:spPr>
          <a:xfrm>
            <a:off x="2105009" y="3305160"/>
            <a:ext cx="647685" cy="647685"/>
          </a:xfrm>
          <a:prstGeom prst="rect">
            <a:avLst/>
          </a:prstGeom>
        </p:spPr>
      </p:pic>
      <p:pic>
        <p:nvPicPr>
          <p:cNvPr id="1197" name="Shape 1197"/>
          <p:cNvPicPr preferRelativeResize="0"/>
          <p:nvPr/>
        </p:nvPicPr>
        <p:blipFill>
          <a:blip r:embed="rId3"/>
          <a:stretch>
            <a:fillRect/>
          </a:stretch>
        </p:blipFill>
        <p:spPr>
          <a:xfrm>
            <a:off x="1495417" y="3914752"/>
            <a:ext cx="647685" cy="647685"/>
          </a:xfrm>
          <a:prstGeom prst="rect">
            <a:avLst/>
          </a:prstGeom>
        </p:spPr>
      </p:pic>
      <p:pic>
        <p:nvPicPr>
          <p:cNvPr id="1198" name="Shape 1198"/>
          <p:cNvPicPr preferRelativeResize="0"/>
          <p:nvPr/>
        </p:nvPicPr>
        <p:blipFill>
          <a:blip r:embed="rId3"/>
          <a:stretch>
            <a:fillRect/>
          </a:stretch>
        </p:blipFill>
        <p:spPr>
          <a:xfrm>
            <a:off x="2105009" y="3914752"/>
            <a:ext cx="647685" cy="647685"/>
          </a:xfrm>
          <a:prstGeom prst="rect">
            <a:avLst/>
          </a:prstGeom>
        </p:spPr>
      </p:pic>
      <p:pic>
        <p:nvPicPr>
          <p:cNvPr id="1199" name="Shape 1199"/>
          <p:cNvPicPr preferRelativeResize="0"/>
          <p:nvPr/>
        </p:nvPicPr>
        <p:blipFill>
          <a:blip r:embed="rId3"/>
          <a:stretch>
            <a:fillRect/>
          </a:stretch>
        </p:blipFill>
        <p:spPr>
          <a:xfrm>
            <a:off x="2714625" y="4524367"/>
            <a:ext cx="647685" cy="647685"/>
          </a:xfrm>
          <a:prstGeom prst="rect">
            <a:avLst/>
          </a:prstGeom>
        </p:spPr>
      </p:pic>
      <p:pic>
        <p:nvPicPr>
          <p:cNvPr id="1200" name="Shape 1200"/>
          <p:cNvPicPr preferRelativeResize="0"/>
          <p:nvPr/>
        </p:nvPicPr>
        <p:blipFill>
          <a:blip r:embed="rId3"/>
          <a:stretch>
            <a:fillRect/>
          </a:stretch>
        </p:blipFill>
        <p:spPr>
          <a:xfrm>
            <a:off x="3324217" y="4524367"/>
            <a:ext cx="647685" cy="647685"/>
          </a:xfrm>
          <a:prstGeom prst="rect">
            <a:avLst/>
          </a:prstGeom>
        </p:spPr>
      </p:pic>
      <p:sp>
        <p:nvSpPr>
          <p:cNvPr id="1201" name="Shape 1201"/>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202" name="Shape 1202"/>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203" name="Shape 1203"/>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204" name="Shape 1204"/>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205" name="Shape 1205"/>
          <p:cNvSpPr txBox="1"/>
          <p:nvPr/>
        </p:nvSpPr>
        <p:spPr>
          <a:xfrm>
            <a:off x="644322" y="5989635"/>
            <a:ext cx="4197599" cy="5912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Cell </a:t>
            </a:r>
            <a:r>
              <a:rPr lang="en" sz="2666">
                <a:solidFill>
                  <a:srgbClr val="0000FF"/>
                </a:solidFill>
                <a:latin typeface="Arial"/>
                <a:ea typeface="Arial"/>
                <a:cs typeface="Arial"/>
                <a:sym typeface="Arial"/>
              </a:rPr>
              <a:t>C3</a:t>
            </a:r>
            <a:r>
              <a:rPr lang="en" sz="2666">
                <a:solidFill>
                  <a:srgbClr val="000000"/>
                </a:solidFill>
                <a:latin typeface="Arial"/>
                <a:ea typeface="Arial"/>
                <a:cs typeface="Arial"/>
                <a:sym typeface="Arial"/>
              </a:rPr>
              <a:t> has </a:t>
            </a:r>
            <a:r>
              <a:rPr lang="en" sz="2666" b="1">
                <a:solidFill>
                  <a:srgbClr val="0000FF"/>
                </a:solidFill>
                <a:latin typeface="Arial"/>
                <a:ea typeface="Arial"/>
                <a:cs typeface="Arial"/>
                <a:sym typeface="Arial"/>
              </a:rPr>
              <a:t>8</a:t>
            </a:r>
            <a:r>
              <a:rPr lang="en" sz="2666">
                <a:solidFill>
                  <a:srgbClr val="000000"/>
                </a:solidFill>
                <a:latin typeface="Arial"/>
                <a:ea typeface="Arial"/>
                <a:cs typeface="Arial"/>
                <a:sym typeface="Arial"/>
              </a:rPr>
              <a:t> neighbors</a:t>
            </a:r>
          </a:p>
        </p:txBody>
      </p:sp>
      <p:sp>
        <p:nvSpPr>
          <p:cNvPr id="1206" name="Shape 1206"/>
          <p:cNvSpPr txBox="1"/>
          <p:nvPr/>
        </p:nvSpPr>
        <p:spPr>
          <a:xfrm>
            <a:off x="5863297" y="3352792"/>
            <a:ext cx="1349400" cy="655800"/>
          </a:xfrm>
          <a:prstGeom prst="rect">
            <a:avLst/>
          </a:prstGeom>
        </p:spPr>
        <p:txBody>
          <a:bodyPr lIns="91425" tIns="91425" rIns="91425" bIns="91425" anchor="t" anchorCtr="0">
            <a:noAutofit/>
          </a:bodyPr>
          <a:lstStyle/>
          <a:p>
            <a:pPr lvl="0" algn="ctr" rtl="0">
              <a:spcBef>
                <a:spcPts val="0"/>
              </a:spcBef>
              <a:spcAft>
                <a:spcPts val="0"/>
              </a:spcAft>
              <a:buNone/>
            </a:pPr>
            <a:r>
              <a:rPr lang="en" sz="2000" b="1">
                <a:solidFill>
                  <a:srgbClr val="000000"/>
                </a:solidFill>
                <a:latin typeface="Arial"/>
                <a:ea typeface="Arial"/>
                <a:cs typeface="Arial"/>
                <a:sym typeface="Arial"/>
              </a:rPr>
              <a:t>Living </a:t>
            </a:r>
            <a:r>
              <a:rPr lang="en" sz="2000">
                <a:solidFill>
                  <a:srgbClr val="000000"/>
                </a:solidFill>
                <a:latin typeface="Arial"/>
                <a:ea typeface="Arial"/>
                <a:cs typeface="Arial"/>
                <a:sym typeface="Arial"/>
              </a:rPr>
              <a:t>neighbors</a:t>
            </a:r>
          </a:p>
        </p:txBody>
      </p:sp>
      <p:sp>
        <p:nvSpPr>
          <p:cNvPr id="1207" name="Shape 1207"/>
          <p:cNvSpPr txBox="1"/>
          <p:nvPr/>
        </p:nvSpPr>
        <p:spPr>
          <a:xfrm>
            <a:off x="1999559" y="3367852"/>
            <a:ext cx="8427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C3</a:t>
            </a:r>
          </a:p>
        </p:txBody>
      </p:sp>
      <p:pic>
        <p:nvPicPr>
          <p:cNvPr id="1208" name="Shape 1208"/>
          <p:cNvPicPr preferRelativeResize="0"/>
          <p:nvPr/>
        </p:nvPicPr>
        <p:blipFill>
          <a:blip r:embed="rId4"/>
          <a:stretch>
            <a:fillRect/>
          </a:stretch>
        </p:blipFill>
        <p:spPr>
          <a:xfrm>
            <a:off x="1533509" y="2743200"/>
            <a:ext cx="561959" cy="561959"/>
          </a:xfrm>
          <a:prstGeom prst="rect">
            <a:avLst/>
          </a:prstGeom>
        </p:spPr>
      </p:pic>
      <p:pic>
        <p:nvPicPr>
          <p:cNvPr id="1209" name="Shape 1209"/>
          <p:cNvPicPr preferRelativeResize="0"/>
          <p:nvPr/>
        </p:nvPicPr>
        <p:blipFill>
          <a:blip r:embed="rId4"/>
          <a:stretch>
            <a:fillRect/>
          </a:stretch>
        </p:blipFill>
        <p:spPr>
          <a:xfrm>
            <a:off x="2143125" y="2743200"/>
            <a:ext cx="561959" cy="561959"/>
          </a:xfrm>
          <a:prstGeom prst="rect">
            <a:avLst/>
          </a:prstGeom>
        </p:spPr>
      </p:pic>
      <p:pic>
        <p:nvPicPr>
          <p:cNvPr id="1210" name="Shape 1210"/>
          <p:cNvPicPr preferRelativeResize="0"/>
          <p:nvPr/>
        </p:nvPicPr>
        <p:blipFill>
          <a:blip r:embed="rId5"/>
          <a:stretch>
            <a:fillRect/>
          </a:stretch>
        </p:blipFill>
        <p:spPr>
          <a:xfrm>
            <a:off x="2752717" y="2743200"/>
            <a:ext cx="561959" cy="561959"/>
          </a:xfrm>
          <a:prstGeom prst="rect">
            <a:avLst/>
          </a:prstGeom>
        </p:spPr>
      </p:pic>
      <p:pic>
        <p:nvPicPr>
          <p:cNvPr id="1211" name="Shape 1211"/>
          <p:cNvPicPr preferRelativeResize="0"/>
          <p:nvPr/>
        </p:nvPicPr>
        <p:blipFill>
          <a:blip r:embed="rId6"/>
          <a:stretch>
            <a:fillRect/>
          </a:stretch>
        </p:blipFill>
        <p:spPr>
          <a:xfrm>
            <a:off x="1533509" y="3962385"/>
            <a:ext cx="561959" cy="561959"/>
          </a:xfrm>
          <a:prstGeom prst="rect">
            <a:avLst/>
          </a:prstGeom>
        </p:spPr>
      </p:pic>
      <p:pic>
        <p:nvPicPr>
          <p:cNvPr id="1212" name="Shape 1212"/>
          <p:cNvPicPr preferRelativeResize="0"/>
          <p:nvPr/>
        </p:nvPicPr>
        <p:blipFill>
          <a:blip r:embed="rId6"/>
          <a:stretch>
            <a:fillRect/>
          </a:stretch>
        </p:blipFill>
        <p:spPr>
          <a:xfrm>
            <a:off x="2143125" y="3962385"/>
            <a:ext cx="561959" cy="561959"/>
          </a:xfrm>
          <a:prstGeom prst="rect">
            <a:avLst/>
          </a:prstGeom>
        </p:spPr>
      </p:pic>
      <p:pic>
        <p:nvPicPr>
          <p:cNvPr id="1213" name="Shape 1213"/>
          <p:cNvPicPr preferRelativeResize="0"/>
          <p:nvPr/>
        </p:nvPicPr>
        <p:blipFill>
          <a:blip r:embed="rId7"/>
          <a:stretch>
            <a:fillRect/>
          </a:stretch>
        </p:blipFill>
        <p:spPr>
          <a:xfrm>
            <a:off x="2752717" y="3962385"/>
            <a:ext cx="561959" cy="561959"/>
          </a:xfrm>
          <a:prstGeom prst="rect">
            <a:avLst/>
          </a:prstGeom>
        </p:spPr>
      </p:pic>
      <p:pic>
        <p:nvPicPr>
          <p:cNvPr id="1214" name="Shape 1214"/>
          <p:cNvPicPr preferRelativeResize="0"/>
          <p:nvPr/>
        </p:nvPicPr>
        <p:blipFill>
          <a:blip r:embed="rId8"/>
          <a:stretch>
            <a:fillRect/>
          </a:stretch>
        </p:blipFill>
        <p:spPr>
          <a:xfrm>
            <a:off x="1533509" y="3352792"/>
            <a:ext cx="571500" cy="561959"/>
          </a:xfrm>
          <a:prstGeom prst="rect">
            <a:avLst/>
          </a:prstGeom>
        </p:spPr>
      </p:pic>
      <p:pic>
        <p:nvPicPr>
          <p:cNvPr id="1215" name="Shape 1215"/>
          <p:cNvPicPr preferRelativeResize="0"/>
          <p:nvPr/>
        </p:nvPicPr>
        <p:blipFill>
          <a:blip r:embed="rId9"/>
          <a:stretch>
            <a:fillRect/>
          </a:stretch>
        </p:blipFill>
        <p:spPr>
          <a:xfrm>
            <a:off x="2752717" y="3352792"/>
            <a:ext cx="571500" cy="561959"/>
          </a:xfrm>
          <a:prstGeom prst="rect">
            <a:avLst/>
          </a:prstGeom>
        </p:spPr>
      </p:pic>
      <p:sp>
        <p:nvSpPr>
          <p:cNvPr id="1216" name="Shape 1216"/>
          <p:cNvSpPr txBox="1"/>
          <p:nvPr/>
        </p:nvSpPr>
        <p:spPr>
          <a:xfrm>
            <a:off x="5654655" y="1608120"/>
            <a:ext cx="26574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a living cell</a:t>
            </a:r>
          </a:p>
        </p:txBody>
      </p:sp>
      <p:sp>
        <p:nvSpPr>
          <p:cNvPr id="1217" name="Shape 1217"/>
          <p:cNvSpPr txBox="1"/>
          <p:nvPr/>
        </p:nvSpPr>
        <p:spPr>
          <a:xfrm>
            <a:off x="5654655" y="2332034"/>
            <a:ext cx="28337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218" name="Shape 1218"/>
          <p:cNvPicPr preferRelativeResize="0"/>
          <p:nvPr/>
        </p:nvPicPr>
        <p:blipFill>
          <a:blip r:embed="rId10"/>
          <a:stretch>
            <a:fillRect/>
          </a:stretch>
        </p:blipFill>
        <p:spPr>
          <a:xfrm>
            <a:off x="5133960" y="1543050"/>
            <a:ext cx="485775" cy="495292"/>
          </a:xfrm>
          <a:prstGeom prst="rect">
            <a:avLst/>
          </a:prstGeom>
        </p:spPr>
      </p:pic>
      <p:pic>
        <p:nvPicPr>
          <p:cNvPr id="1219" name="Shape 1219"/>
          <p:cNvPicPr preferRelativeResize="0"/>
          <p:nvPr/>
        </p:nvPicPr>
        <p:blipFill>
          <a:blip r:embed="rId11"/>
          <a:stretch>
            <a:fillRect/>
          </a:stretch>
        </p:blipFill>
        <p:spPr>
          <a:xfrm>
            <a:off x="5133960" y="2266942"/>
            <a:ext cx="485775" cy="495292"/>
          </a:xfrm>
          <a:prstGeom prst="rect">
            <a:avLst/>
          </a:prstGeom>
        </p:spPr>
      </p:pic>
      <p:sp>
        <p:nvSpPr>
          <p:cNvPr id="1220" name="Shape 1220"/>
          <p:cNvSpPr txBox="1"/>
          <p:nvPr/>
        </p:nvSpPr>
        <p:spPr>
          <a:xfrm>
            <a:off x="4890397" y="4344952"/>
            <a:ext cx="972899" cy="718199"/>
          </a:xfrm>
          <a:prstGeom prst="rect">
            <a:avLst/>
          </a:prstGeom>
        </p:spPr>
        <p:txBody>
          <a:bodyPr lIns="91425" tIns="91425" rIns="91425" bIns="91425" anchor="t" anchorCtr="0">
            <a:noAutofit/>
          </a:bodyPr>
          <a:lstStyle/>
          <a:p>
            <a:pPr lvl="0" algn="ctr" rtl="0">
              <a:spcBef>
                <a:spcPts val="0"/>
              </a:spcBef>
              <a:spcAft>
                <a:spcPts val="0"/>
              </a:spcAft>
              <a:buNone/>
            </a:pPr>
            <a:r>
              <a:rPr lang="en" sz="3555">
                <a:solidFill>
                  <a:srgbClr val="0000FF"/>
                </a:solidFill>
                <a:latin typeface="Arial"/>
                <a:ea typeface="Arial"/>
                <a:cs typeface="Arial"/>
                <a:sym typeface="Arial"/>
              </a:rPr>
              <a:t>C3</a:t>
            </a:r>
          </a:p>
        </p:txBody>
      </p:sp>
      <p:sp>
        <p:nvSpPr>
          <p:cNvPr id="1221" name="Shape 1221"/>
          <p:cNvSpPr txBox="1"/>
          <p:nvPr/>
        </p:nvSpPr>
        <p:spPr>
          <a:xfrm>
            <a:off x="7234897" y="3352792"/>
            <a:ext cx="1542899" cy="655800"/>
          </a:xfrm>
          <a:prstGeom prst="rect">
            <a:avLst/>
          </a:prstGeom>
        </p:spPr>
        <p:txBody>
          <a:bodyPr lIns="91425" tIns="91425" rIns="91425" bIns="91425" anchor="t" anchorCtr="0">
            <a:noAutofit/>
          </a:bodyPr>
          <a:lstStyle/>
          <a:p>
            <a:pPr lvl="0" algn="ctr" rtl="0">
              <a:spcBef>
                <a:spcPts val="0"/>
              </a:spcBef>
              <a:spcAft>
                <a:spcPts val="0"/>
              </a:spcAft>
              <a:buNone/>
            </a:pPr>
            <a:r>
              <a:rPr lang="en" sz="2000" b="1">
                <a:solidFill>
                  <a:srgbClr val="000000"/>
                </a:solidFill>
                <a:latin typeface="Arial"/>
                <a:ea typeface="Arial"/>
                <a:cs typeface="Arial"/>
                <a:sym typeface="Arial"/>
              </a:rPr>
              <a:t>Empty </a:t>
            </a:r>
            <a:r>
              <a:rPr lang="en" sz="2000">
                <a:solidFill>
                  <a:srgbClr val="000000"/>
                </a:solidFill>
                <a:latin typeface="Arial"/>
                <a:ea typeface="Arial"/>
                <a:cs typeface="Arial"/>
                <a:sym typeface="Arial"/>
              </a:rPr>
              <a:t>neighbors</a:t>
            </a:r>
          </a:p>
        </p:txBody>
      </p:sp>
      <p:pic>
        <p:nvPicPr>
          <p:cNvPr id="1222" name="Shape 1222"/>
          <p:cNvPicPr preferRelativeResize="0"/>
          <p:nvPr/>
        </p:nvPicPr>
        <p:blipFill>
          <a:blip r:embed="rId12"/>
          <a:stretch>
            <a:fillRect/>
          </a:stretch>
        </p:blipFill>
        <p:spPr>
          <a:xfrm>
            <a:off x="2095484" y="2085975"/>
            <a:ext cx="647685" cy="647685"/>
          </a:xfrm>
          <a:prstGeom prst="rect">
            <a:avLst/>
          </a:prstGeom>
        </p:spPr>
      </p:pic>
      <p:pic>
        <p:nvPicPr>
          <p:cNvPr id="1223" name="Shape 1223"/>
          <p:cNvPicPr preferRelativeResize="0"/>
          <p:nvPr/>
        </p:nvPicPr>
        <p:blipFill>
          <a:blip r:embed="rId12"/>
          <a:stretch>
            <a:fillRect/>
          </a:stretch>
        </p:blipFill>
        <p:spPr>
          <a:xfrm>
            <a:off x="1485884" y="2695575"/>
            <a:ext cx="647685" cy="647685"/>
          </a:xfrm>
          <a:prstGeom prst="rect">
            <a:avLst/>
          </a:prstGeom>
        </p:spPr>
      </p:pic>
      <p:pic>
        <p:nvPicPr>
          <p:cNvPr id="1224" name="Shape 1224"/>
          <p:cNvPicPr preferRelativeResize="0"/>
          <p:nvPr/>
        </p:nvPicPr>
        <p:blipFill>
          <a:blip r:embed="rId12"/>
          <a:stretch>
            <a:fillRect/>
          </a:stretch>
        </p:blipFill>
        <p:spPr>
          <a:xfrm>
            <a:off x="1485884" y="2085975"/>
            <a:ext cx="647685" cy="647685"/>
          </a:xfrm>
          <a:prstGeom prst="rect">
            <a:avLst/>
          </a:prstGeom>
        </p:spPr>
      </p:pic>
      <p:pic>
        <p:nvPicPr>
          <p:cNvPr id="1225" name="Shape 1225"/>
          <p:cNvPicPr preferRelativeResize="0"/>
          <p:nvPr/>
        </p:nvPicPr>
        <p:blipFill>
          <a:blip r:embed="rId12"/>
          <a:stretch>
            <a:fillRect/>
          </a:stretch>
        </p:blipFill>
        <p:spPr>
          <a:xfrm>
            <a:off x="876284" y="2085975"/>
            <a:ext cx="647685" cy="647685"/>
          </a:xfrm>
          <a:prstGeom prst="rect">
            <a:avLst/>
          </a:prstGeom>
        </p:spPr>
      </p:pic>
      <p:pic>
        <p:nvPicPr>
          <p:cNvPr id="1226" name="Shape 1226"/>
          <p:cNvPicPr preferRelativeResize="0"/>
          <p:nvPr/>
        </p:nvPicPr>
        <p:blipFill>
          <a:blip r:embed="rId12"/>
          <a:stretch>
            <a:fillRect/>
          </a:stretch>
        </p:blipFill>
        <p:spPr>
          <a:xfrm>
            <a:off x="876284" y="2695575"/>
            <a:ext cx="647685" cy="647685"/>
          </a:xfrm>
          <a:prstGeom prst="rect">
            <a:avLst/>
          </a:prstGeom>
        </p:spPr>
      </p:pic>
      <p:pic>
        <p:nvPicPr>
          <p:cNvPr id="1227" name="Shape 1227"/>
          <p:cNvPicPr preferRelativeResize="0"/>
          <p:nvPr/>
        </p:nvPicPr>
        <p:blipFill>
          <a:blip r:embed="rId12"/>
          <a:stretch>
            <a:fillRect/>
          </a:stretch>
        </p:blipFill>
        <p:spPr>
          <a:xfrm>
            <a:off x="876284" y="3305175"/>
            <a:ext cx="647685" cy="647685"/>
          </a:xfrm>
          <a:prstGeom prst="rect">
            <a:avLst/>
          </a:prstGeom>
        </p:spPr>
      </p:pic>
      <p:pic>
        <p:nvPicPr>
          <p:cNvPr id="1228" name="Shape 1228"/>
          <p:cNvPicPr preferRelativeResize="0"/>
          <p:nvPr/>
        </p:nvPicPr>
        <p:blipFill>
          <a:blip r:embed="rId12"/>
          <a:stretch>
            <a:fillRect/>
          </a:stretch>
        </p:blipFill>
        <p:spPr>
          <a:xfrm>
            <a:off x="2705084" y="2085975"/>
            <a:ext cx="647685" cy="647685"/>
          </a:xfrm>
          <a:prstGeom prst="rect">
            <a:avLst/>
          </a:prstGeom>
        </p:spPr>
      </p:pic>
      <p:pic>
        <p:nvPicPr>
          <p:cNvPr id="1229" name="Shape 1229"/>
          <p:cNvPicPr preferRelativeResize="0"/>
          <p:nvPr/>
        </p:nvPicPr>
        <p:blipFill>
          <a:blip r:embed="rId12"/>
          <a:stretch>
            <a:fillRect/>
          </a:stretch>
        </p:blipFill>
        <p:spPr>
          <a:xfrm>
            <a:off x="3314685" y="2085975"/>
            <a:ext cx="647685" cy="647685"/>
          </a:xfrm>
          <a:prstGeom prst="rect">
            <a:avLst/>
          </a:prstGeom>
        </p:spPr>
      </p:pic>
      <p:pic>
        <p:nvPicPr>
          <p:cNvPr id="1230" name="Shape 1230"/>
          <p:cNvPicPr preferRelativeResize="0"/>
          <p:nvPr/>
        </p:nvPicPr>
        <p:blipFill>
          <a:blip r:embed="rId12"/>
          <a:stretch>
            <a:fillRect/>
          </a:stretch>
        </p:blipFill>
        <p:spPr>
          <a:xfrm>
            <a:off x="876284" y="3914775"/>
            <a:ext cx="647685" cy="647685"/>
          </a:xfrm>
          <a:prstGeom prst="rect">
            <a:avLst/>
          </a:prstGeom>
        </p:spPr>
      </p:pic>
      <p:pic>
        <p:nvPicPr>
          <p:cNvPr id="1231" name="Shape 1231"/>
          <p:cNvPicPr preferRelativeResize="0"/>
          <p:nvPr/>
        </p:nvPicPr>
        <p:blipFill>
          <a:blip r:embed="rId12"/>
          <a:stretch>
            <a:fillRect/>
          </a:stretch>
        </p:blipFill>
        <p:spPr>
          <a:xfrm>
            <a:off x="2705084" y="2695575"/>
            <a:ext cx="647685" cy="647685"/>
          </a:xfrm>
          <a:prstGeom prst="rect">
            <a:avLst/>
          </a:prstGeom>
        </p:spPr>
      </p:pic>
      <p:pic>
        <p:nvPicPr>
          <p:cNvPr id="1232" name="Shape 1232"/>
          <p:cNvPicPr preferRelativeResize="0"/>
          <p:nvPr/>
        </p:nvPicPr>
        <p:blipFill>
          <a:blip r:embed="rId12"/>
          <a:stretch>
            <a:fillRect/>
          </a:stretch>
        </p:blipFill>
        <p:spPr>
          <a:xfrm>
            <a:off x="3314685" y="2695575"/>
            <a:ext cx="647685" cy="647685"/>
          </a:xfrm>
          <a:prstGeom prst="rect">
            <a:avLst/>
          </a:prstGeom>
        </p:spPr>
      </p:pic>
      <p:pic>
        <p:nvPicPr>
          <p:cNvPr id="1233" name="Shape 1233"/>
          <p:cNvPicPr preferRelativeResize="0"/>
          <p:nvPr/>
        </p:nvPicPr>
        <p:blipFill>
          <a:blip r:embed="rId12"/>
          <a:stretch>
            <a:fillRect/>
          </a:stretch>
        </p:blipFill>
        <p:spPr>
          <a:xfrm>
            <a:off x="2705084" y="3305175"/>
            <a:ext cx="647685" cy="647685"/>
          </a:xfrm>
          <a:prstGeom prst="rect">
            <a:avLst/>
          </a:prstGeom>
        </p:spPr>
      </p:pic>
      <p:pic>
        <p:nvPicPr>
          <p:cNvPr id="1234" name="Shape 1234"/>
          <p:cNvPicPr preferRelativeResize="0"/>
          <p:nvPr/>
        </p:nvPicPr>
        <p:blipFill>
          <a:blip r:embed="rId12"/>
          <a:stretch>
            <a:fillRect/>
          </a:stretch>
        </p:blipFill>
        <p:spPr>
          <a:xfrm>
            <a:off x="3924285" y="2695575"/>
            <a:ext cx="647685" cy="647685"/>
          </a:xfrm>
          <a:prstGeom prst="rect">
            <a:avLst/>
          </a:prstGeom>
        </p:spPr>
      </p:pic>
      <p:pic>
        <p:nvPicPr>
          <p:cNvPr id="1235" name="Shape 1235"/>
          <p:cNvPicPr preferRelativeResize="0"/>
          <p:nvPr/>
        </p:nvPicPr>
        <p:blipFill>
          <a:blip r:embed="rId12"/>
          <a:stretch>
            <a:fillRect/>
          </a:stretch>
        </p:blipFill>
        <p:spPr>
          <a:xfrm>
            <a:off x="876284" y="4524375"/>
            <a:ext cx="647685" cy="647685"/>
          </a:xfrm>
          <a:prstGeom prst="rect">
            <a:avLst/>
          </a:prstGeom>
        </p:spPr>
      </p:pic>
      <p:pic>
        <p:nvPicPr>
          <p:cNvPr id="1236" name="Shape 1236"/>
          <p:cNvPicPr preferRelativeResize="0"/>
          <p:nvPr/>
        </p:nvPicPr>
        <p:blipFill>
          <a:blip r:embed="rId12"/>
          <a:stretch>
            <a:fillRect/>
          </a:stretch>
        </p:blipFill>
        <p:spPr>
          <a:xfrm>
            <a:off x="2705084" y="3914775"/>
            <a:ext cx="647685" cy="647685"/>
          </a:xfrm>
          <a:prstGeom prst="rect">
            <a:avLst/>
          </a:prstGeom>
        </p:spPr>
      </p:pic>
      <p:pic>
        <p:nvPicPr>
          <p:cNvPr id="1237" name="Shape 1237"/>
          <p:cNvPicPr preferRelativeResize="0"/>
          <p:nvPr/>
        </p:nvPicPr>
        <p:blipFill>
          <a:blip r:embed="rId12"/>
          <a:stretch>
            <a:fillRect/>
          </a:stretch>
        </p:blipFill>
        <p:spPr>
          <a:xfrm>
            <a:off x="1485884" y="4524375"/>
            <a:ext cx="647685" cy="647685"/>
          </a:xfrm>
          <a:prstGeom prst="rect">
            <a:avLst/>
          </a:prstGeom>
        </p:spPr>
      </p:pic>
      <p:pic>
        <p:nvPicPr>
          <p:cNvPr id="1238" name="Shape 1238"/>
          <p:cNvPicPr preferRelativeResize="0"/>
          <p:nvPr/>
        </p:nvPicPr>
        <p:blipFill>
          <a:blip r:embed="rId12"/>
          <a:stretch>
            <a:fillRect/>
          </a:stretch>
        </p:blipFill>
        <p:spPr>
          <a:xfrm>
            <a:off x="3314685" y="3305175"/>
            <a:ext cx="647685" cy="647685"/>
          </a:xfrm>
          <a:prstGeom prst="rect">
            <a:avLst/>
          </a:prstGeom>
        </p:spPr>
      </p:pic>
      <p:pic>
        <p:nvPicPr>
          <p:cNvPr id="1239" name="Shape 1239"/>
          <p:cNvPicPr preferRelativeResize="0"/>
          <p:nvPr/>
        </p:nvPicPr>
        <p:blipFill>
          <a:blip r:embed="rId12"/>
          <a:stretch>
            <a:fillRect/>
          </a:stretch>
        </p:blipFill>
        <p:spPr>
          <a:xfrm>
            <a:off x="3924285" y="3305175"/>
            <a:ext cx="647685" cy="647685"/>
          </a:xfrm>
          <a:prstGeom prst="rect">
            <a:avLst/>
          </a:prstGeom>
        </p:spPr>
      </p:pic>
      <p:pic>
        <p:nvPicPr>
          <p:cNvPr id="1240" name="Shape 1240"/>
          <p:cNvPicPr preferRelativeResize="0"/>
          <p:nvPr/>
        </p:nvPicPr>
        <p:blipFill>
          <a:blip r:embed="rId12"/>
          <a:stretch>
            <a:fillRect/>
          </a:stretch>
        </p:blipFill>
        <p:spPr>
          <a:xfrm>
            <a:off x="3314685" y="3914775"/>
            <a:ext cx="647685" cy="647685"/>
          </a:xfrm>
          <a:prstGeom prst="rect">
            <a:avLst/>
          </a:prstGeom>
        </p:spPr>
      </p:pic>
      <p:pic>
        <p:nvPicPr>
          <p:cNvPr id="1241" name="Shape 1241"/>
          <p:cNvPicPr preferRelativeResize="0"/>
          <p:nvPr/>
        </p:nvPicPr>
        <p:blipFill>
          <a:blip r:embed="rId12"/>
          <a:stretch>
            <a:fillRect/>
          </a:stretch>
        </p:blipFill>
        <p:spPr>
          <a:xfrm>
            <a:off x="3924285" y="3914775"/>
            <a:ext cx="647685" cy="647685"/>
          </a:xfrm>
          <a:prstGeom prst="rect">
            <a:avLst/>
          </a:prstGeom>
        </p:spPr>
      </p:pic>
      <p:pic>
        <p:nvPicPr>
          <p:cNvPr id="1242" name="Shape 1242"/>
          <p:cNvPicPr preferRelativeResize="0"/>
          <p:nvPr/>
        </p:nvPicPr>
        <p:blipFill>
          <a:blip r:embed="rId12"/>
          <a:stretch>
            <a:fillRect/>
          </a:stretch>
        </p:blipFill>
        <p:spPr>
          <a:xfrm>
            <a:off x="2095484" y="4524375"/>
            <a:ext cx="647685" cy="647685"/>
          </a:xfrm>
          <a:prstGeom prst="rect">
            <a:avLst/>
          </a:prstGeom>
        </p:spPr>
      </p:pic>
      <p:pic>
        <p:nvPicPr>
          <p:cNvPr id="1243" name="Shape 1243"/>
          <p:cNvPicPr preferRelativeResize="0"/>
          <p:nvPr/>
        </p:nvPicPr>
        <p:blipFill>
          <a:blip r:embed="rId12"/>
          <a:stretch>
            <a:fillRect/>
          </a:stretch>
        </p:blipFill>
        <p:spPr>
          <a:xfrm>
            <a:off x="876284" y="5133975"/>
            <a:ext cx="647685" cy="647685"/>
          </a:xfrm>
          <a:prstGeom prst="rect">
            <a:avLst/>
          </a:prstGeom>
        </p:spPr>
      </p:pic>
      <p:pic>
        <p:nvPicPr>
          <p:cNvPr id="1244" name="Shape 1244"/>
          <p:cNvPicPr preferRelativeResize="0"/>
          <p:nvPr/>
        </p:nvPicPr>
        <p:blipFill>
          <a:blip r:embed="rId12"/>
          <a:stretch>
            <a:fillRect/>
          </a:stretch>
        </p:blipFill>
        <p:spPr>
          <a:xfrm>
            <a:off x="1485884" y="5133975"/>
            <a:ext cx="647685" cy="647685"/>
          </a:xfrm>
          <a:prstGeom prst="rect">
            <a:avLst/>
          </a:prstGeom>
        </p:spPr>
      </p:pic>
      <p:pic>
        <p:nvPicPr>
          <p:cNvPr id="1245" name="Shape 1245"/>
          <p:cNvPicPr preferRelativeResize="0"/>
          <p:nvPr/>
        </p:nvPicPr>
        <p:blipFill>
          <a:blip r:embed="rId12"/>
          <a:stretch>
            <a:fillRect/>
          </a:stretch>
        </p:blipFill>
        <p:spPr>
          <a:xfrm>
            <a:off x="3924285" y="4524375"/>
            <a:ext cx="647685" cy="647685"/>
          </a:xfrm>
          <a:prstGeom prst="rect">
            <a:avLst/>
          </a:prstGeom>
        </p:spPr>
      </p:pic>
      <p:pic>
        <p:nvPicPr>
          <p:cNvPr id="1246" name="Shape 1246"/>
          <p:cNvPicPr preferRelativeResize="0"/>
          <p:nvPr/>
        </p:nvPicPr>
        <p:blipFill>
          <a:blip r:embed="rId12"/>
          <a:stretch>
            <a:fillRect/>
          </a:stretch>
        </p:blipFill>
        <p:spPr>
          <a:xfrm>
            <a:off x="2095484" y="5133975"/>
            <a:ext cx="647685" cy="647685"/>
          </a:xfrm>
          <a:prstGeom prst="rect">
            <a:avLst/>
          </a:prstGeom>
        </p:spPr>
      </p:pic>
      <p:pic>
        <p:nvPicPr>
          <p:cNvPr id="1247" name="Shape 1247"/>
          <p:cNvPicPr preferRelativeResize="0"/>
          <p:nvPr/>
        </p:nvPicPr>
        <p:blipFill>
          <a:blip r:embed="rId12"/>
          <a:stretch>
            <a:fillRect/>
          </a:stretch>
        </p:blipFill>
        <p:spPr>
          <a:xfrm>
            <a:off x="2705084" y="5133975"/>
            <a:ext cx="647685" cy="647685"/>
          </a:xfrm>
          <a:prstGeom prst="rect">
            <a:avLst/>
          </a:prstGeom>
        </p:spPr>
      </p:pic>
      <p:pic>
        <p:nvPicPr>
          <p:cNvPr id="1248" name="Shape 1248"/>
          <p:cNvPicPr preferRelativeResize="0"/>
          <p:nvPr/>
        </p:nvPicPr>
        <p:blipFill>
          <a:blip r:embed="rId12"/>
          <a:stretch>
            <a:fillRect/>
          </a:stretch>
        </p:blipFill>
        <p:spPr>
          <a:xfrm>
            <a:off x="3314685" y="5133975"/>
            <a:ext cx="647685" cy="647685"/>
          </a:xfrm>
          <a:prstGeom prst="rect">
            <a:avLst/>
          </a:prstGeom>
        </p:spPr>
      </p:pic>
      <p:pic>
        <p:nvPicPr>
          <p:cNvPr id="1249" name="Shape 1249"/>
          <p:cNvPicPr preferRelativeResize="0"/>
          <p:nvPr/>
        </p:nvPicPr>
        <p:blipFill>
          <a:blip r:embed="rId12"/>
          <a:stretch>
            <a:fillRect/>
          </a:stretch>
        </p:blipFill>
        <p:spPr>
          <a:xfrm>
            <a:off x="3924285" y="5133975"/>
            <a:ext cx="647685" cy="647685"/>
          </a:xfrm>
          <a:prstGeom prst="rect">
            <a:avLst/>
          </a:prstGeom>
        </p:spPr>
      </p:pic>
      <p:pic>
        <p:nvPicPr>
          <p:cNvPr id="1250" name="Shape 1250"/>
          <p:cNvPicPr preferRelativeResize="0"/>
          <p:nvPr/>
        </p:nvPicPr>
        <p:blipFill>
          <a:blip r:embed="rId13"/>
          <a:stretch>
            <a:fillRect/>
          </a:stretch>
        </p:blipFill>
        <p:spPr>
          <a:xfrm>
            <a:off x="7182806" y="-228600"/>
            <a:ext cx="2104282" cy="2104282"/>
          </a:xfrm>
          <a:prstGeom prst="rect">
            <a:avLst/>
          </a:prstGeom>
          <a:noFill/>
          <a:ln>
            <a:noFill/>
          </a:ln>
        </p:spPr>
      </p:pic>
      <p:sp>
        <p:nvSpPr>
          <p:cNvPr id="1251" name="Shape 1251"/>
          <p:cNvSpPr txBox="1"/>
          <p:nvPr/>
        </p:nvSpPr>
        <p:spPr>
          <a:xfrm>
            <a:off x="571500" y="171450"/>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Neighbor cells</a:t>
            </a:r>
          </a:p>
        </p:txBody>
      </p:sp>
      <p:sp>
        <p:nvSpPr>
          <p:cNvPr id="1252" name="Shape 1252"/>
          <p:cNvSpPr txBox="1"/>
          <p:nvPr/>
        </p:nvSpPr>
        <p:spPr>
          <a:xfrm>
            <a:off x="5246692" y="6134485"/>
            <a:ext cx="3473399" cy="513600"/>
          </a:xfrm>
          <a:prstGeom prst="rect">
            <a:avLst/>
          </a:prstGeom>
        </p:spPr>
        <p:txBody>
          <a:bodyPr lIns="91425" tIns="91425" rIns="91425" bIns="91425" anchor="t" anchorCtr="0">
            <a:noAutofit/>
          </a:bodyPr>
          <a:lstStyle/>
          <a:p>
            <a:pPr lvl="0" algn="ctr" rtl="0">
              <a:spcBef>
                <a:spcPts val="0"/>
              </a:spcBef>
              <a:spcAft>
                <a:spcPts val="0"/>
              </a:spcAft>
              <a:buNone/>
            </a:pPr>
            <a:r>
              <a:rPr lang="en" sz="2333">
                <a:solidFill>
                  <a:srgbClr val="000000"/>
                </a:solidFill>
                <a:latin typeface="Arial"/>
                <a:ea typeface="Arial"/>
                <a:cs typeface="Arial"/>
                <a:sym typeface="Arial"/>
              </a:rPr>
              <a:t>How many </a:t>
            </a:r>
            <a:r>
              <a:rPr lang="en" sz="2333"/>
              <a:t>of each?</a:t>
            </a:r>
          </a:p>
        </p:txBody>
      </p:sp>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Shape 1257"/>
          <p:cNvPicPr preferRelativeResize="0"/>
          <p:nvPr/>
        </p:nvPicPr>
        <p:blipFill>
          <a:blip r:embed="rId3"/>
          <a:stretch>
            <a:fillRect/>
          </a:stretch>
        </p:blipFill>
        <p:spPr>
          <a:xfrm>
            <a:off x="1485884" y="4524375"/>
            <a:ext cx="647685" cy="647685"/>
          </a:xfrm>
          <a:prstGeom prst="rect">
            <a:avLst/>
          </a:prstGeom>
        </p:spPr>
      </p:pic>
      <p:pic>
        <p:nvPicPr>
          <p:cNvPr id="1258" name="Shape 1258"/>
          <p:cNvPicPr preferRelativeResize="0"/>
          <p:nvPr/>
        </p:nvPicPr>
        <p:blipFill>
          <a:blip r:embed="rId3"/>
          <a:stretch>
            <a:fillRect/>
          </a:stretch>
        </p:blipFill>
        <p:spPr>
          <a:xfrm>
            <a:off x="2705084" y="3305175"/>
            <a:ext cx="647685" cy="647685"/>
          </a:xfrm>
          <a:prstGeom prst="rect">
            <a:avLst/>
          </a:prstGeom>
        </p:spPr>
      </p:pic>
      <p:sp>
        <p:nvSpPr>
          <p:cNvPr id="1259" name="Shape 1259"/>
          <p:cNvSpPr txBox="1"/>
          <p:nvPr/>
        </p:nvSpPr>
        <p:spPr>
          <a:xfrm>
            <a:off x="460357" y="21510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260" name="Shape 1260"/>
          <p:cNvSpPr txBox="1"/>
          <p:nvPr/>
        </p:nvSpPr>
        <p:spPr>
          <a:xfrm>
            <a:off x="460357" y="27606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261" name="Shape 1261"/>
          <p:cNvSpPr txBox="1"/>
          <p:nvPr/>
        </p:nvSpPr>
        <p:spPr>
          <a:xfrm>
            <a:off x="460357" y="337026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262" name="Shape 1262"/>
          <p:cNvSpPr txBox="1"/>
          <p:nvPr/>
        </p:nvSpPr>
        <p:spPr>
          <a:xfrm>
            <a:off x="460357" y="397985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263" name="Shape 1263"/>
          <p:cNvSpPr txBox="1"/>
          <p:nvPr/>
        </p:nvSpPr>
        <p:spPr>
          <a:xfrm>
            <a:off x="10271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264" name="Shape 1264"/>
          <p:cNvSpPr txBox="1"/>
          <p:nvPr/>
        </p:nvSpPr>
        <p:spPr>
          <a:xfrm>
            <a:off x="16367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265" name="Shape 1265"/>
          <p:cNvSpPr txBox="1"/>
          <p:nvPr/>
        </p:nvSpPr>
        <p:spPr>
          <a:xfrm>
            <a:off x="22462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266" name="Shape 1266"/>
          <p:cNvSpPr txBox="1"/>
          <p:nvPr/>
        </p:nvSpPr>
        <p:spPr>
          <a:xfrm>
            <a:off x="2855909"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267" name="Shape 1267"/>
          <p:cNvPicPr preferRelativeResize="0"/>
          <p:nvPr/>
        </p:nvPicPr>
        <p:blipFill>
          <a:blip r:embed="rId4"/>
          <a:stretch>
            <a:fillRect/>
          </a:stretch>
        </p:blipFill>
        <p:spPr>
          <a:xfrm>
            <a:off x="3933810" y="2085952"/>
            <a:ext cx="647685" cy="647685"/>
          </a:xfrm>
          <a:prstGeom prst="rect">
            <a:avLst/>
          </a:prstGeom>
        </p:spPr>
      </p:pic>
      <p:pic>
        <p:nvPicPr>
          <p:cNvPr id="1268" name="Shape 1268"/>
          <p:cNvPicPr preferRelativeResize="0"/>
          <p:nvPr/>
        </p:nvPicPr>
        <p:blipFill>
          <a:blip r:embed="rId4"/>
          <a:stretch>
            <a:fillRect/>
          </a:stretch>
        </p:blipFill>
        <p:spPr>
          <a:xfrm>
            <a:off x="2105009" y="2695567"/>
            <a:ext cx="647685" cy="647685"/>
          </a:xfrm>
          <a:prstGeom prst="rect">
            <a:avLst/>
          </a:prstGeom>
        </p:spPr>
      </p:pic>
      <p:pic>
        <p:nvPicPr>
          <p:cNvPr id="1269" name="Shape 1269"/>
          <p:cNvPicPr preferRelativeResize="0"/>
          <p:nvPr/>
        </p:nvPicPr>
        <p:blipFill>
          <a:blip r:embed="rId4"/>
          <a:stretch>
            <a:fillRect/>
          </a:stretch>
        </p:blipFill>
        <p:spPr>
          <a:xfrm>
            <a:off x="1495417" y="3305160"/>
            <a:ext cx="647685" cy="647685"/>
          </a:xfrm>
          <a:prstGeom prst="rect">
            <a:avLst/>
          </a:prstGeom>
        </p:spPr>
      </p:pic>
      <p:pic>
        <p:nvPicPr>
          <p:cNvPr id="1270" name="Shape 1270"/>
          <p:cNvPicPr preferRelativeResize="0"/>
          <p:nvPr/>
        </p:nvPicPr>
        <p:blipFill>
          <a:blip r:embed="rId4"/>
          <a:stretch>
            <a:fillRect/>
          </a:stretch>
        </p:blipFill>
        <p:spPr>
          <a:xfrm>
            <a:off x="2105009" y="3305160"/>
            <a:ext cx="647685" cy="647685"/>
          </a:xfrm>
          <a:prstGeom prst="rect">
            <a:avLst/>
          </a:prstGeom>
        </p:spPr>
      </p:pic>
      <p:pic>
        <p:nvPicPr>
          <p:cNvPr id="1271" name="Shape 1271"/>
          <p:cNvPicPr preferRelativeResize="0"/>
          <p:nvPr/>
        </p:nvPicPr>
        <p:blipFill>
          <a:blip r:embed="rId4"/>
          <a:stretch>
            <a:fillRect/>
          </a:stretch>
        </p:blipFill>
        <p:spPr>
          <a:xfrm>
            <a:off x="1495417" y="3914752"/>
            <a:ext cx="647685" cy="647685"/>
          </a:xfrm>
          <a:prstGeom prst="rect">
            <a:avLst/>
          </a:prstGeom>
        </p:spPr>
      </p:pic>
      <p:pic>
        <p:nvPicPr>
          <p:cNvPr id="1272" name="Shape 1272"/>
          <p:cNvPicPr preferRelativeResize="0"/>
          <p:nvPr/>
        </p:nvPicPr>
        <p:blipFill>
          <a:blip r:embed="rId4"/>
          <a:stretch>
            <a:fillRect/>
          </a:stretch>
        </p:blipFill>
        <p:spPr>
          <a:xfrm>
            <a:off x="2105009" y="3914752"/>
            <a:ext cx="647685" cy="647685"/>
          </a:xfrm>
          <a:prstGeom prst="rect">
            <a:avLst/>
          </a:prstGeom>
        </p:spPr>
      </p:pic>
      <p:pic>
        <p:nvPicPr>
          <p:cNvPr id="1273" name="Shape 1273"/>
          <p:cNvPicPr preferRelativeResize="0"/>
          <p:nvPr/>
        </p:nvPicPr>
        <p:blipFill>
          <a:blip r:embed="rId4"/>
          <a:stretch>
            <a:fillRect/>
          </a:stretch>
        </p:blipFill>
        <p:spPr>
          <a:xfrm>
            <a:off x="2714625" y="4524367"/>
            <a:ext cx="647685" cy="647685"/>
          </a:xfrm>
          <a:prstGeom prst="rect">
            <a:avLst/>
          </a:prstGeom>
        </p:spPr>
      </p:pic>
      <p:pic>
        <p:nvPicPr>
          <p:cNvPr id="1274" name="Shape 1274"/>
          <p:cNvPicPr preferRelativeResize="0"/>
          <p:nvPr/>
        </p:nvPicPr>
        <p:blipFill>
          <a:blip r:embed="rId4"/>
          <a:stretch>
            <a:fillRect/>
          </a:stretch>
        </p:blipFill>
        <p:spPr>
          <a:xfrm>
            <a:off x="3324217" y="4524367"/>
            <a:ext cx="647685" cy="647685"/>
          </a:xfrm>
          <a:prstGeom prst="rect">
            <a:avLst/>
          </a:prstGeom>
        </p:spPr>
      </p:pic>
      <p:sp>
        <p:nvSpPr>
          <p:cNvPr id="1275" name="Shape 1275"/>
          <p:cNvSpPr txBox="1"/>
          <p:nvPr/>
        </p:nvSpPr>
        <p:spPr>
          <a:xfrm>
            <a:off x="460357" y="4589444"/>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276" name="Shape 1276"/>
          <p:cNvSpPr txBox="1"/>
          <p:nvPr/>
        </p:nvSpPr>
        <p:spPr>
          <a:xfrm>
            <a:off x="460357" y="520063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277" name="Shape 1277"/>
          <p:cNvSpPr txBox="1"/>
          <p:nvPr/>
        </p:nvSpPr>
        <p:spPr>
          <a:xfrm>
            <a:off x="3465502"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278" name="Shape 1278"/>
          <p:cNvSpPr txBox="1"/>
          <p:nvPr/>
        </p:nvSpPr>
        <p:spPr>
          <a:xfrm>
            <a:off x="4075094" y="162081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279" name="Shape 1279"/>
          <p:cNvSpPr txBox="1"/>
          <p:nvPr/>
        </p:nvSpPr>
        <p:spPr>
          <a:xfrm>
            <a:off x="1984365" y="3411517"/>
            <a:ext cx="8277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C3</a:t>
            </a:r>
          </a:p>
        </p:txBody>
      </p:sp>
      <p:sp>
        <p:nvSpPr>
          <p:cNvPr id="1280" name="Shape 1280"/>
          <p:cNvSpPr txBox="1"/>
          <p:nvPr/>
        </p:nvSpPr>
        <p:spPr>
          <a:xfrm>
            <a:off x="1436684" y="2830500"/>
            <a:ext cx="7371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FF"/>
                </a:solidFill>
                <a:latin typeface="Arial"/>
                <a:ea typeface="Arial"/>
                <a:cs typeface="Arial"/>
                <a:sym typeface="Arial"/>
              </a:rPr>
              <a:t>B2</a:t>
            </a:r>
          </a:p>
        </p:txBody>
      </p:sp>
      <p:pic>
        <p:nvPicPr>
          <p:cNvPr id="1281" name="Shape 1281"/>
          <p:cNvPicPr preferRelativeResize="0"/>
          <p:nvPr/>
        </p:nvPicPr>
        <p:blipFill>
          <a:blip r:embed="rId5"/>
          <a:stretch>
            <a:fillRect/>
          </a:stretch>
        </p:blipFill>
        <p:spPr>
          <a:xfrm>
            <a:off x="2752717" y="4571977"/>
            <a:ext cx="561959" cy="561959"/>
          </a:xfrm>
          <a:prstGeom prst="rect">
            <a:avLst/>
          </a:prstGeom>
        </p:spPr>
      </p:pic>
      <p:pic>
        <p:nvPicPr>
          <p:cNvPr id="1282" name="Shape 1282"/>
          <p:cNvPicPr preferRelativeResize="0"/>
          <p:nvPr/>
        </p:nvPicPr>
        <p:blipFill>
          <a:blip r:embed="rId6"/>
          <a:stretch>
            <a:fillRect/>
          </a:stretch>
        </p:blipFill>
        <p:spPr>
          <a:xfrm>
            <a:off x="5191110" y="5305410"/>
            <a:ext cx="571500" cy="561959"/>
          </a:xfrm>
          <a:prstGeom prst="rect">
            <a:avLst/>
          </a:prstGeom>
        </p:spPr>
      </p:pic>
      <p:sp>
        <p:nvSpPr>
          <p:cNvPr id="1283" name="Shape 1283"/>
          <p:cNvSpPr txBox="1"/>
          <p:nvPr/>
        </p:nvSpPr>
        <p:spPr>
          <a:xfrm>
            <a:off x="6071969" y="3388267"/>
            <a:ext cx="2721599" cy="481500"/>
          </a:xfrm>
          <a:prstGeom prst="rect">
            <a:avLst/>
          </a:prstGeom>
        </p:spPr>
        <p:txBody>
          <a:bodyPr lIns="91425" tIns="91425" rIns="91425" bIns="91425" anchor="t" anchorCtr="0">
            <a:noAutofit/>
          </a:bodyPr>
          <a:lstStyle/>
          <a:p>
            <a:pPr lvl="0" algn="l" rtl="0">
              <a:spcBef>
                <a:spcPts val="0"/>
              </a:spcBef>
              <a:spcAft>
                <a:spcPts val="0"/>
              </a:spcAft>
              <a:buNone/>
            </a:pPr>
            <a:r>
              <a:rPr lang="en" sz="2000">
                <a:solidFill>
                  <a:srgbClr val="000000"/>
                </a:solidFill>
                <a:latin typeface="Arial"/>
                <a:ea typeface="Arial"/>
                <a:cs typeface="Arial"/>
                <a:sym typeface="Arial"/>
              </a:rPr>
              <a:t># of </a:t>
            </a:r>
            <a:r>
              <a:rPr lang="en" sz="2000"/>
              <a:t>l</a:t>
            </a:r>
            <a:r>
              <a:rPr lang="en" sz="2000">
                <a:solidFill>
                  <a:srgbClr val="000000"/>
                </a:solidFill>
                <a:latin typeface="Arial"/>
                <a:ea typeface="Arial"/>
                <a:cs typeface="Arial"/>
                <a:sym typeface="Arial"/>
              </a:rPr>
              <a:t>iving neighbors</a:t>
            </a:r>
          </a:p>
        </p:txBody>
      </p:sp>
      <p:pic>
        <p:nvPicPr>
          <p:cNvPr id="1284" name="Shape 1284"/>
          <p:cNvPicPr preferRelativeResize="0"/>
          <p:nvPr/>
        </p:nvPicPr>
        <p:blipFill>
          <a:blip r:embed="rId7"/>
          <a:stretch>
            <a:fillRect/>
          </a:stretch>
        </p:blipFill>
        <p:spPr>
          <a:xfrm>
            <a:off x="2752717" y="3343275"/>
            <a:ext cx="561959" cy="561959"/>
          </a:xfrm>
          <a:prstGeom prst="rect">
            <a:avLst/>
          </a:prstGeom>
        </p:spPr>
      </p:pic>
      <p:pic>
        <p:nvPicPr>
          <p:cNvPr id="1285" name="Shape 1285"/>
          <p:cNvPicPr preferRelativeResize="0"/>
          <p:nvPr/>
        </p:nvPicPr>
        <p:blipFill>
          <a:blip r:embed="rId8"/>
          <a:stretch>
            <a:fillRect/>
          </a:stretch>
        </p:blipFill>
        <p:spPr>
          <a:xfrm>
            <a:off x="1533509" y="4562460"/>
            <a:ext cx="561959" cy="561959"/>
          </a:xfrm>
          <a:prstGeom prst="rect">
            <a:avLst/>
          </a:prstGeom>
        </p:spPr>
      </p:pic>
      <p:pic>
        <p:nvPicPr>
          <p:cNvPr id="1286" name="Shape 1286"/>
          <p:cNvPicPr preferRelativeResize="0"/>
          <p:nvPr/>
        </p:nvPicPr>
        <p:blipFill>
          <a:blip r:embed="rId9"/>
          <a:stretch>
            <a:fillRect/>
          </a:stretch>
        </p:blipFill>
        <p:spPr>
          <a:xfrm>
            <a:off x="5191110" y="3933810"/>
            <a:ext cx="571500" cy="561959"/>
          </a:xfrm>
          <a:prstGeom prst="rect">
            <a:avLst/>
          </a:prstGeom>
        </p:spPr>
      </p:pic>
      <p:pic>
        <p:nvPicPr>
          <p:cNvPr id="1287" name="Shape 1287"/>
          <p:cNvPicPr preferRelativeResize="0"/>
          <p:nvPr/>
        </p:nvPicPr>
        <p:blipFill>
          <a:blip r:embed="rId10"/>
          <a:stretch>
            <a:fillRect/>
          </a:stretch>
        </p:blipFill>
        <p:spPr>
          <a:xfrm>
            <a:off x="3981442" y="2124067"/>
            <a:ext cx="561959" cy="561959"/>
          </a:xfrm>
          <a:prstGeom prst="rect">
            <a:avLst/>
          </a:prstGeom>
        </p:spPr>
      </p:pic>
      <p:pic>
        <p:nvPicPr>
          <p:cNvPr id="1288" name="Shape 1288"/>
          <p:cNvPicPr preferRelativeResize="0"/>
          <p:nvPr/>
        </p:nvPicPr>
        <p:blipFill>
          <a:blip r:embed="rId11"/>
          <a:stretch>
            <a:fillRect/>
          </a:stretch>
        </p:blipFill>
        <p:spPr>
          <a:xfrm>
            <a:off x="5191110" y="5991210"/>
            <a:ext cx="571500" cy="561959"/>
          </a:xfrm>
          <a:prstGeom prst="rect">
            <a:avLst/>
          </a:prstGeom>
        </p:spPr>
      </p:pic>
      <p:pic>
        <p:nvPicPr>
          <p:cNvPr id="1289" name="Shape 1289"/>
          <p:cNvPicPr preferRelativeResize="0"/>
          <p:nvPr/>
        </p:nvPicPr>
        <p:blipFill>
          <a:blip r:embed="rId12"/>
          <a:stretch>
            <a:fillRect/>
          </a:stretch>
        </p:blipFill>
        <p:spPr>
          <a:xfrm>
            <a:off x="5191110" y="4619610"/>
            <a:ext cx="571500" cy="561959"/>
          </a:xfrm>
          <a:prstGeom prst="rect">
            <a:avLst/>
          </a:prstGeom>
        </p:spPr>
      </p:pic>
      <p:sp>
        <p:nvSpPr>
          <p:cNvPr id="1290" name="Shape 1290"/>
          <p:cNvSpPr txBox="1"/>
          <p:nvPr/>
        </p:nvSpPr>
        <p:spPr>
          <a:xfrm>
            <a:off x="6264269" y="1570027"/>
            <a:ext cx="2015999"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Living cell</a:t>
            </a:r>
          </a:p>
        </p:txBody>
      </p:sp>
      <p:sp>
        <p:nvSpPr>
          <p:cNvPr id="1291" name="Shape 1291"/>
          <p:cNvSpPr txBox="1"/>
          <p:nvPr/>
        </p:nvSpPr>
        <p:spPr>
          <a:xfrm>
            <a:off x="6264269" y="2293919"/>
            <a:ext cx="2529300" cy="365099"/>
          </a:xfrm>
          <a:prstGeom prst="rect">
            <a:avLst/>
          </a:prstGeom>
        </p:spPr>
        <p:txBody>
          <a:bodyPr lIns="91425" tIns="91425" rIns="91425" bIns="91425" anchor="t" anchorCtr="0">
            <a:noAutofit/>
          </a:bodyPr>
          <a:lstStyle/>
          <a:p>
            <a:pPr lvl="0" algn="l" rtl="0">
              <a:spcBef>
                <a:spcPts val="0"/>
              </a:spcBef>
              <a:spcAft>
                <a:spcPts val="0"/>
              </a:spcAft>
              <a:buNone/>
            </a:pPr>
            <a:r>
              <a:rPr lang="en" sz="2666">
                <a:solidFill>
                  <a:srgbClr val="000000"/>
                </a:solidFill>
                <a:latin typeface="Arial"/>
                <a:ea typeface="Arial"/>
                <a:cs typeface="Arial"/>
                <a:sym typeface="Arial"/>
              </a:rPr>
              <a:t>= Empty space</a:t>
            </a:r>
          </a:p>
        </p:txBody>
      </p:sp>
      <p:pic>
        <p:nvPicPr>
          <p:cNvPr id="1292" name="Shape 1292"/>
          <p:cNvPicPr preferRelativeResize="0"/>
          <p:nvPr/>
        </p:nvPicPr>
        <p:blipFill>
          <a:blip r:embed="rId13"/>
          <a:stretch>
            <a:fillRect/>
          </a:stretch>
        </p:blipFill>
        <p:spPr>
          <a:xfrm>
            <a:off x="5743575" y="1504934"/>
            <a:ext cx="485775" cy="495292"/>
          </a:xfrm>
          <a:prstGeom prst="rect">
            <a:avLst/>
          </a:prstGeom>
        </p:spPr>
      </p:pic>
      <p:pic>
        <p:nvPicPr>
          <p:cNvPr id="1293" name="Shape 1293"/>
          <p:cNvPicPr preferRelativeResize="0"/>
          <p:nvPr/>
        </p:nvPicPr>
        <p:blipFill>
          <a:blip r:embed="rId14"/>
          <a:stretch>
            <a:fillRect/>
          </a:stretch>
        </p:blipFill>
        <p:spPr>
          <a:xfrm>
            <a:off x="5743575" y="2228850"/>
            <a:ext cx="485775" cy="495292"/>
          </a:xfrm>
          <a:prstGeom prst="rect">
            <a:avLst/>
          </a:prstGeom>
        </p:spPr>
      </p:pic>
      <p:sp>
        <p:nvSpPr>
          <p:cNvPr id="1294" name="Shape 1294"/>
          <p:cNvSpPr txBox="1"/>
          <p:nvPr/>
        </p:nvSpPr>
        <p:spPr>
          <a:xfrm>
            <a:off x="3741735" y="2138362"/>
            <a:ext cx="963299" cy="3684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0000"/>
                </a:solidFill>
                <a:latin typeface="Arial"/>
                <a:ea typeface="Arial"/>
                <a:cs typeface="Arial"/>
                <a:sym typeface="Arial"/>
              </a:rPr>
              <a:t>A6</a:t>
            </a:r>
          </a:p>
        </p:txBody>
      </p:sp>
      <p:sp>
        <p:nvSpPr>
          <p:cNvPr id="1295" name="Shape 1295"/>
          <p:cNvSpPr txBox="1"/>
          <p:nvPr/>
        </p:nvSpPr>
        <p:spPr>
          <a:xfrm>
            <a:off x="2513009" y="3346432"/>
            <a:ext cx="9782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660066"/>
                </a:solidFill>
                <a:latin typeface="Arial"/>
                <a:ea typeface="Arial"/>
                <a:cs typeface="Arial"/>
                <a:sym typeface="Arial"/>
              </a:rPr>
              <a:t>C4</a:t>
            </a:r>
          </a:p>
        </p:txBody>
      </p:sp>
      <p:sp>
        <p:nvSpPr>
          <p:cNvPr id="1296" name="Shape 1296"/>
          <p:cNvSpPr txBox="1"/>
          <p:nvPr/>
        </p:nvSpPr>
        <p:spPr>
          <a:xfrm>
            <a:off x="2665409" y="4583100"/>
            <a:ext cx="7524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FF00"/>
                </a:solidFill>
                <a:latin typeface="Arial"/>
                <a:ea typeface="Arial"/>
                <a:cs typeface="Arial"/>
                <a:sym typeface="Arial"/>
              </a:rPr>
              <a:t>E4</a:t>
            </a:r>
          </a:p>
        </p:txBody>
      </p:sp>
      <p:sp>
        <p:nvSpPr>
          <p:cNvPr id="1297" name="Shape 1297"/>
          <p:cNvSpPr txBox="1"/>
          <p:nvPr/>
        </p:nvSpPr>
        <p:spPr>
          <a:xfrm>
            <a:off x="1446202" y="4573582"/>
            <a:ext cx="7824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8000"/>
                </a:solidFill>
                <a:latin typeface="Arial"/>
                <a:ea typeface="Arial"/>
                <a:cs typeface="Arial"/>
                <a:sym typeface="Arial"/>
              </a:rPr>
              <a:t>E2</a:t>
            </a:r>
          </a:p>
        </p:txBody>
      </p:sp>
      <p:sp>
        <p:nvSpPr>
          <p:cNvPr id="1298" name="Shape 1298"/>
          <p:cNvSpPr txBox="1"/>
          <p:nvPr/>
        </p:nvSpPr>
        <p:spPr>
          <a:xfrm>
            <a:off x="5032372" y="3946507"/>
            <a:ext cx="9029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0000"/>
                </a:solidFill>
                <a:latin typeface="Arial"/>
                <a:ea typeface="Arial"/>
                <a:cs typeface="Arial"/>
                <a:sym typeface="Arial"/>
              </a:rPr>
              <a:t>A6</a:t>
            </a:r>
          </a:p>
        </p:txBody>
      </p:sp>
      <p:sp>
        <p:nvSpPr>
          <p:cNvPr id="1299" name="Shape 1299"/>
          <p:cNvSpPr txBox="1"/>
          <p:nvPr/>
        </p:nvSpPr>
        <p:spPr>
          <a:xfrm>
            <a:off x="5103802" y="4645019"/>
            <a:ext cx="767400" cy="3684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660066"/>
                </a:solidFill>
                <a:latin typeface="Arial"/>
                <a:ea typeface="Arial"/>
                <a:cs typeface="Arial"/>
                <a:sym typeface="Arial"/>
              </a:rPr>
              <a:t>C4</a:t>
            </a:r>
          </a:p>
        </p:txBody>
      </p:sp>
      <p:sp>
        <p:nvSpPr>
          <p:cNvPr id="1300" name="Shape 1300"/>
          <p:cNvSpPr txBox="1"/>
          <p:nvPr/>
        </p:nvSpPr>
        <p:spPr>
          <a:xfrm>
            <a:off x="5103802" y="5310164"/>
            <a:ext cx="782400"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FFFF00"/>
                </a:solidFill>
                <a:latin typeface="Arial"/>
                <a:ea typeface="Arial"/>
                <a:cs typeface="Arial"/>
                <a:sym typeface="Arial"/>
              </a:rPr>
              <a:t>E4</a:t>
            </a:r>
          </a:p>
        </p:txBody>
      </p:sp>
      <p:sp>
        <p:nvSpPr>
          <p:cNvPr id="1301" name="Shape 1301"/>
          <p:cNvSpPr txBox="1"/>
          <p:nvPr/>
        </p:nvSpPr>
        <p:spPr>
          <a:xfrm>
            <a:off x="5027602" y="5989619"/>
            <a:ext cx="902999" cy="369900"/>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8000"/>
                </a:solidFill>
                <a:latin typeface="Arial"/>
                <a:ea typeface="Arial"/>
                <a:cs typeface="Arial"/>
                <a:sym typeface="Arial"/>
              </a:rPr>
              <a:t>E2</a:t>
            </a:r>
          </a:p>
        </p:txBody>
      </p:sp>
      <p:sp>
        <p:nvSpPr>
          <p:cNvPr id="1302" name="Shape 1302"/>
          <p:cNvSpPr txBox="1"/>
          <p:nvPr/>
        </p:nvSpPr>
        <p:spPr>
          <a:xfrm>
            <a:off x="1012859" y="5949089"/>
            <a:ext cx="3427800" cy="646199"/>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Each cell's future depends on its living neighbors</a:t>
            </a:r>
          </a:p>
        </p:txBody>
      </p:sp>
      <p:pic>
        <p:nvPicPr>
          <p:cNvPr id="1303" name="Shape 1303"/>
          <p:cNvPicPr preferRelativeResize="0"/>
          <p:nvPr/>
        </p:nvPicPr>
        <p:blipFill>
          <a:blip r:embed="rId3"/>
          <a:stretch>
            <a:fillRect/>
          </a:stretch>
        </p:blipFill>
        <p:spPr>
          <a:xfrm>
            <a:off x="1485884" y="2695575"/>
            <a:ext cx="647685" cy="647685"/>
          </a:xfrm>
          <a:prstGeom prst="rect">
            <a:avLst/>
          </a:prstGeom>
        </p:spPr>
      </p:pic>
      <p:pic>
        <p:nvPicPr>
          <p:cNvPr id="1304" name="Shape 1304"/>
          <p:cNvPicPr preferRelativeResize="0"/>
          <p:nvPr/>
        </p:nvPicPr>
        <p:blipFill>
          <a:blip r:embed="rId3"/>
          <a:stretch>
            <a:fillRect/>
          </a:stretch>
        </p:blipFill>
        <p:spPr>
          <a:xfrm>
            <a:off x="1485884" y="2085975"/>
            <a:ext cx="647685" cy="647685"/>
          </a:xfrm>
          <a:prstGeom prst="rect">
            <a:avLst/>
          </a:prstGeom>
        </p:spPr>
      </p:pic>
      <p:pic>
        <p:nvPicPr>
          <p:cNvPr id="1305" name="Shape 1305"/>
          <p:cNvPicPr preferRelativeResize="0"/>
          <p:nvPr/>
        </p:nvPicPr>
        <p:blipFill>
          <a:blip r:embed="rId3"/>
          <a:stretch>
            <a:fillRect/>
          </a:stretch>
        </p:blipFill>
        <p:spPr>
          <a:xfrm>
            <a:off x="876284" y="2085975"/>
            <a:ext cx="647685" cy="647685"/>
          </a:xfrm>
          <a:prstGeom prst="rect">
            <a:avLst/>
          </a:prstGeom>
        </p:spPr>
      </p:pic>
      <p:pic>
        <p:nvPicPr>
          <p:cNvPr id="1306" name="Shape 1306"/>
          <p:cNvPicPr preferRelativeResize="0"/>
          <p:nvPr/>
        </p:nvPicPr>
        <p:blipFill>
          <a:blip r:embed="rId3"/>
          <a:stretch>
            <a:fillRect/>
          </a:stretch>
        </p:blipFill>
        <p:spPr>
          <a:xfrm>
            <a:off x="876284" y="2695575"/>
            <a:ext cx="647685" cy="647685"/>
          </a:xfrm>
          <a:prstGeom prst="rect">
            <a:avLst/>
          </a:prstGeom>
        </p:spPr>
      </p:pic>
      <p:pic>
        <p:nvPicPr>
          <p:cNvPr id="1307" name="Shape 1307"/>
          <p:cNvPicPr preferRelativeResize="0"/>
          <p:nvPr/>
        </p:nvPicPr>
        <p:blipFill>
          <a:blip r:embed="rId3"/>
          <a:stretch>
            <a:fillRect/>
          </a:stretch>
        </p:blipFill>
        <p:spPr>
          <a:xfrm>
            <a:off x="2095484" y="2085975"/>
            <a:ext cx="647685" cy="647685"/>
          </a:xfrm>
          <a:prstGeom prst="rect">
            <a:avLst/>
          </a:prstGeom>
        </p:spPr>
      </p:pic>
      <p:pic>
        <p:nvPicPr>
          <p:cNvPr id="1308" name="Shape 1308"/>
          <p:cNvPicPr preferRelativeResize="0"/>
          <p:nvPr/>
        </p:nvPicPr>
        <p:blipFill>
          <a:blip r:embed="rId3"/>
          <a:stretch>
            <a:fillRect/>
          </a:stretch>
        </p:blipFill>
        <p:spPr>
          <a:xfrm>
            <a:off x="876284" y="3305175"/>
            <a:ext cx="647685" cy="647685"/>
          </a:xfrm>
          <a:prstGeom prst="rect">
            <a:avLst/>
          </a:prstGeom>
        </p:spPr>
      </p:pic>
      <p:pic>
        <p:nvPicPr>
          <p:cNvPr id="1309" name="Shape 1309"/>
          <p:cNvPicPr preferRelativeResize="0"/>
          <p:nvPr/>
        </p:nvPicPr>
        <p:blipFill>
          <a:blip r:embed="rId3"/>
          <a:stretch>
            <a:fillRect/>
          </a:stretch>
        </p:blipFill>
        <p:spPr>
          <a:xfrm>
            <a:off x="2705084" y="2085975"/>
            <a:ext cx="647685" cy="647685"/>
          </a:xfrm>
          <a:prstGeom prst="rect">
            <a:avLst/>
          </a:prstGeom>
        </p:spPr>
      </p:pic>
      <p:pic>
        <p:nvPicPr>
          <p:cNvPr id="1310" name="Shape 1310"/>
          <p:cNvPicPr preferRelativeResize="0"/>
          <p:nvPr/>
        </p:nvPicPr>
        <p:blipFill>
          <a:blip r:embed="rId3"/>
          <a:stretch>
            <a:fillRect/>
          </a:stretch>
        </p:blipFill>
        <p:spPr>
          <a:xfrm>
            <a:off x="3314685" y="2085975"/>
            <a:ext cx="647685" cy="647685"/>
          </a:xfrm>
          <a:prstGeom prst="rect">
            <a:avLst/>
          </a:prstGeom>
        </p:spPr>
      </p:pic>
      <p:pic>
        <p:nvPicPr>
          <p:cNvPr id="1311" name="Shape 1311"/>
          <p:cNvPicPr preferRelativeResize="0"/>
          <p:nvPr/>
        </p:nvPicPr>
        <p:blipFill>
          <a:blip r:embed="rId3"/>
          <a:stretch>
            <a:fillRect/>
          </a:stretch>
        </p:blipFill>
        <p:spPr>
          <a:xfrm>
            <a:off x="2705084" y="2695575"/>
            <a:ext cx="647685" cy="647685"/>
          </a:xfrm>
          <a:prstGeom prst="rect">
            <a:avLst/>
          </a:prstGeom>
        </p:spPr>
      </p:pic>
      <p:pic>
        <p:nvPicPr>
          <p:cNvPr id="1312" name="Shape 1312"/>
          <p:cNvPicPr preferRelativeResize="0"/>
          <p:nvPr/>
        </p:nvPicPr>
        <p:blipFill>
          <a:blip r:embed="rId3"/>
          <a:stretch>
            <a:fillRect/>
          </a:stretch>
        </p:blipFill>
        <p:spPr>
          <a:xfrm>
            <a:off x="876284" y="3914775"/>
            <a:ext cx="647685" cy="647685"/>
          </a:xfrm>
          <a:prstGeom prst="rect">
            <a:avLst/>
          </a:prstGeom>
        </p:spPr>
      </p:pic>
      <p:pic>
        <p:nvPicPr>
          <p:cNvPr id="1313" name="Shape 1313"/>
          <p:cNvPicPr preferRelativeResize="0"/>
          <p:nvPr/>
        </p:nvPicPr>
        <p:blipFill>
          <a:blip r:embed="rId3"/>
          <a:stretch>
            <a:fillRect/>
          </a:stretch>
        </p:blipFill>
        <p:spPr>
          <a:xfrm>
            <a:off x="3314685" y="2695575"/>
            <a:ext cx="647685" cy="647685"/>
          </a:xfrm>
          <a:prstGeom prst="rect">
            <a:avLst/>
          </a:prstGeom>
        </p:spPr>
      </p:pic>
      <p:pic>
        <p:nvPicPr>
          <p:cNvPr id="1314" name="Shape 1314"/>
          <p:cNvPicPr preferRelativeResize="0"/>
          <p:nvPr/>
        </p:nvPicPr>
        <p:blipFill>
          <a:blip r:embed="rId3"/>
          <a:stretch>
            <a:fillRect/>
          </a:stretch>
        </p:blipFill>
        <p:spPr>
          <a:xfrm>
            <a:off x="3924285" y="2695575"/>
            <a:ext cx="647685" cy="647685"/>
          </a:xfrm>
          <a:prstGeom prst="rect">
            <a:avLst/>
          </a:prstGeom>
        </p:spPr>
      </p:pic>
      <p:pic>
        <p:nvPicPr>
          <p:cNvPr id="1315" name="Shape 1315"/>
          <p:cNvPicPr preferRelativeResize="0"/>
          <p:nvPr/>
        </p:nvPicPr>
        <p:blipFill>
          <a:blip r:embed="rId3"/>
          <a:stretch>
            <a:fillRect/>
          </a:stretch>
        </p:blipFill>
        <p:spPr>
          <a:xfrm>
            <a:off x="876284" y="4524375"/>
            <a:ext cx="647685" cy="647685"/>
          </a:xfrm>
          <a:prstGeom prst="rect">
            <a:avLst/>
          </a:prstGeom>
        </p:spPr>
      </p:pic>
      <p:pic>
        <p:nvPicPr>
          <p:cNvPr id="1316" name="Shape 1316"/>
          <p:cNvPicPr preferRelativeResize="0"/>
          <p:nvPr/>
        </p:nvPicPr>
        <p:blipFill>
          <a:blip r:embed="rId3"/>
          <a:stretch>
            <a:fillRect/>
          </a:stretch>
        </p:blipFill>
        <p:spPr>
          <a:xfrm>
            <a:off x="3314685" y="3305175"/>
            <a:ext cx="647685" cy="647685"/>
          </a:xfrm>
          <a:prstGeom prst="rect">
            <a:avLst/>
          </a:prstGeom>
        </p:spPr>
      </p:pic>
      <p:pic>
        <p:nvPicPr>
          <p:cNvPr id="1317" name="Shape 1317"/>
          <p:cNvPicPr preferRelativeResize="0"/>
          <p:nvPr/>
        </p:nvPicPr>
        <p:blipFill>
          <a:blip r:embed="rId3"/>
          <a:stretch>
            <a:fillRect/>
          </a:stretch>
        </p:blipFill>
        <p:spPr>
          <a:xfrm>
            <a:off x="2705084" y="3914775"/>
            <a:ext cx="647685" cy="647685"/>
          </a:xfrm>
          <a:prstGeom prst="rect">
            <a:avLst/>
          </a:prstGeom>
        </p:spPr>
      </p:pic>
      <p:pic>
        <p:nvPicPr>
          <p:cNvPr id="1318" name="Shape 1318"/>
          <p:cNvPicPr preferRelativeResize="0"/>
          <p:nvPr/>
        </p:nvPicPr>
        <p:blipFill>
          <a:blip r:embed="rId3"/>
          <a:stretch>
            <a:fillRect/>
          </a:stretch>
        </p:blipFill>
        <p:spPr>
          <a:xfrm>
            <a:off x="3924285" y="3305175"/>
            <a:ext cx="647685" cy="647685"/>
          </a:xfrm>
          <a:prstGeom prst="rect">
            <a:avLst/>
          </a:prstGeom>
        </p:spPr>
      </p:pic>
      <p:pic>
        <p:nvPicPr>
          <p:cNvPr id="1319" name="Shape 1319"/>
          <p:cNvPicPr preferRelativeResize="0"/>
          <p:nvPr/>
        </p:nvPicPr>
        <p:blipFill>
          <a:blip r:embed="rId3"/>
          <a:stretch>
            <a:fillRect/>
          </a:stretch>
        </p:blipFill>
        <p:spPr>
          <a:xfrm>
            <a:off x="2095484" y="4524375"/>
            <a:ext cx="647685" cy="647685"/>
          </a:xfrm>
          <a:prstGeom prst="rect">
            <a:avLst/>
          </a:prstGeom>
        </p:spPr>
      </p:pic>
      <p:pic>
        <p:nvPicPr>
          <p:cNvPr id="1320" name="Shape 1320"/>
          <p:cNvPicPr preferRelativeResize="0"/>
          <p:nvPr/>
        </p:nvPicPr>
        <p:blipFill>
          <a:blip r:embed="rId3"/>
          <a:stretch>
            <a:fillRect/>
          </a:stretch>
        </p:blipFill>
        <p:spPr>
          <a:xfrm>
            <a:off x="876284" y="5133975"/>
            <a:ext cx="647685" cy="647685"/>
          </a:xfrm>
          <a:prstGeom prst="rect">
            <a:avLst/>
          </a:prstGeom>
        </p:spPr>
      </p:pic>
      <p:pic>
        <p:nvPicPr>
          <p:cNvPr id="1321" name="Shape 1321"/>
          <p:cNvPicPr preferRelativeResize="0"/>
          <p:nvPr/>
        </p:nvPicPr>
        <p:blipFill>
          <a:blip r:embed="rId3"/>
          <a:stretch>
            <a:fillRect/>
          </a:stretch>
        </p:blipFill>
        <p:spPr>
          <a:xfrm>
            <a:off x="1485884" y="5133975"/>
            <a:ext cx="647685" cy="647685"/>
          </a:xfrm>
          <a:prstGeom prst="rect">
            <a:avLst/>
          </a:prstGeom>
        </p:spPr>
      </p:pic>
      <p:pic>
        <p:nvPicPr>
          <p:cNvPr id="1322" name="Shape 1322"/>
          <p:cNvPicPr preferRelativeResize="0"/>
          <p:nvPr/>
        </p:nvPicPr>
        <p:blipFill>
          <a:blip r:embed="rId3"/>
          <a:stretch>
            <a:fillRect/>
          </a:stretch>
        </p:blipFill>
        <p:spPr>
          <a:xfrm>
            <a:off x="3314685" y="3914775"/>
            <a:ext cx="647685" cy="647685"/>
          </a:xfrm>
          <a:prstGeom prst="rect">
            <a:avLst/>
          </a:prstGeom>
        </p:spPr>
      </p:pic>
      <p:pic>
        <p:nvPicPr>
          <p:cNvPr id="1323" name="Shape 1323"/>
          <p:cNvPicPr preferRelativeResize="0"/>
          <p:nvPr/>
        </p:nvPicPr>
        <p:blipFill>
          <a:blip r:embed="rId3"/>
          <a:stretch>
            <a:fillRect/>
          </a:stretch>
        </p:blipFill>
        <p:spPr>
          <a:xfrm>
            <a:off x="3924285" y="3914775"/>
            <a:ext cx="647685" cy="647685"/>
          </a:xfrm>
          <a:prstGeom prst="rect">
            <a:avLst/>
          </a:prstGeom>
        </p:spPr>
      </p:pic>
      <p:pic>
        <p:nvPicPr>
          <p:cNvPr id="1324" name="Shape 1324"/>
          <p:cNvPicPr preferRelativeResize="0"/>
          <p:nvPr/>
        </p:nvPicPr>
        <p:blipFill>
          <a:blip r:embed="rId3"/>
          <a:stretch>
            <a:fillRect/>
          </a:stretch>
        </p:blipFill>
        <p:spPr>
          <a:xfrm>
            <a:off x="2095484" y="5133975"/>
            <a:ext cx="647685" cy="647685"/>
          </a:xfrm>
          <a:prstGeom prst="rect">
            <a:avLst/>
          </a:prstGeom>
        </p:spPr>
      </p:pic>
      <p:pic>
        <p:nvPicPr>
          <p:cNvPr id="1325" name="Shape 1325"/>
          <p:cNvPicPr preferRelativeResize="0"/>
          <p:nvPr/>
        </p:nvPicPr>
        <p:blipFill>
          <a:blip r:embed="rId3"/>
          <a:stretch>
            <a:fillRect/>
          </a:stretch>
        </p:blipFill>
        <p:spPr>
          <a:xfrm>
            <a:off x="2705084" y="5133975"/>
            <a:ext cx="647685" cy="647685"/>
          </a:xfrm>
          <a:prstGeom prst="rect">
            <a:avLst/>
          </a:prstGeom>
        </p:spPr>
      </p:pic>
      <p:pic>
        <p:nvPicPr>
          <p:cNvPr id="1326" name="Shape 1326"/>
          <p:cNvPicPr preferRelativeResize="0"/>
          <p:nvPr/>
        </p:nvPicPr>
        <p:blipFill>
          <a:blip r:embed="rId3"/>
          <a:stretch>
            <a:fillRect/>
          </a:stretch>
        </p:blipFill>
        <p:spPr>
          <a:xfrm>
            <a:off x="3314685" y="5133975"/>
            <a:ext cx="647685" cy="647685"/>
          </a:xfrm>
          <a:prstGeom prst="rect">
            <a:avLst/>
          </a:prstGeom>
        </p:spPr>
      </p:pic>
      <p:pic>
        <p:nvPicPr>
          <p:cNvPr id="1327" name="Shape 1327"/>
          <p:cNvPicPr preferRelativeResize="0"/>
          <p:nvPr/>
        </p:nvPicPr>
        <p:blipFill>
          <a:blip r:embed="rId3"/>
          <a:stretch>
            <a:fillRect/>
          </a:stretch>
        </p:blipFill>
        <p:spPr>
          <a:xfrm>
            <a:off x="3924285" y="4524375"/>
            <a:ext cx="647685" cy="647685"/>
          </a:xfrm>
          <a:prstGeom prst="rect">
            <a:avLst/>
          </a:prstGeom>
        </p:spPr>
      </p:pic>
      <p:pic>
        <p:nvPicPr>
          <p:cNvPr id="1328" name="Shape 1328"/>
          <p:cNvPicPr preferRelativeResize="0"/>
          <p:nvPr/>
        </p:nvPicPr>
        <p:blipFill>
          <a:blip r:embed="rId3"/>
          <a:stretch>
            <a:fillRect/>
          </a:stretch>
        </p:blipFill>
        <p:spPr>
          <a:xfrm>
            <a:off x="3924285" y="5133975"/>
            <a:ext cx="647685" cy="647685"/>
          </a:xfrm>
          <a:prstGeom prst="rect">
            <a:avLst/>
          </a:prstGeom>
        </p:spPr>
      </p:pic>
      <p:pic>
        <p:nvPicPr>
          <p:cNvPr id="1329" name="Shape 1329"/>
          <p:cNvPicPr preferRelativeResize="0"/>
          <p:nvPr/>
        </p:nvPicPr>
        <p:blipFill>
          <a:blip r:embed="rId15"/>
          <a:stretch>
            <a:fillRect/>
          </a:stretch>
        </p:blipFill>
        <p:spPr>
          <a:xfrm>
            <a:off x="6381950" y="-508250"/>
            <a:ext cx="3159552" cy="3159552"/>
          </a:xfrm>
          <a:prstGeom prst="rect">
            <a:avLst/>
          </a:prstGeom>
          <a:noFill/>
          <a:ln>
            <a:noFill/>
          </a:ln>
        </p:spPr>
      </p:pic>
      <p:sp>
        <p:nvSpPr>
          <p:cNvPr id="1330" name="Shape 1330"/>
          <p:cNvSpPr txBox="1"/>
          <p:nvPr/>
        </p:nvSpPr>
        <p:spPr>
          <a:xfrm>
            <a:off x="571500" y="171450"/>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Neighbor cells</a:t>
            </a:r>
          </a:p>
        </p:txBody>
      </p: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Shape 1335"/>
          <p:cNvSpPr txBox="1"/>
          <p:nvPr/>
        </p:nvSpPr>
        <p:spPr>
          <a:xfrm>
            <a:off x="1739880" y="5999152"/>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336" name="Shape 1336"/>
          <p:cNvPicPr preferRelativeResize="0"/>
          <p:nvPr/>
        </p:nvPicPr>
        <p:blipFill>
          <a:blip r:embed="rId3"/>
          <a:stretch>
            <a:fillRect/>
          </a:stretch>
        </p:blipFill>
        <p:spPr>
          <a:xfrm>
            <a:off x="876284" y="2162159"/>
            <a:ext cx="647685" cy="647685"/>
          </a:xfrm>
          <a:prstGeom prst="rect">
            <a:avLst/>
          </a:prstGeom>
        </p:spPr>
      </p:pic>
      <p:sp>
        <p:nvSpPr>
          <p:cNvPr id="1337" name="Shape 1337"/>
          <p:cNvSpPr txBox="1"/>
          <p:nvPr/>
        </p:nvSpPr>
        <p:spPr>
          <a:xfrm>
            <a:off x="528637" y="22986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338" name="Shape 1338"/>
          <p:cNvSpPr txBox="1"/>
          <p:nvPr/>
        </p:nvSpPr>
        <p:spPr>
          <a:xfrm>
            <a:off x="528637" y="29082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339" name="Shape 1339"/>
          <p:cNvSpPr txBox="1"/>
          <p:nvPr/>
        </p:nvSpPr>
        <p:spPr>
          <a:xfrm>
            <a:off x="528637" y="35178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340" name="Shape 1340"/>
          <p:cNvSpPr txBox="1"/>
          <p:nvPr/>
        </p:nvSpPr>
        <p:spPr>
          <a:xfrm>
            <a:off x="528637" y="41274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341" name="Shape 1341"/>
          <p:cNvSpPr txBox="1"/>
          <p:nvPr/>
        </p:nvSpPr>
        <p:spPr>
          <a:xfrm>
            <a:off x="10953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342" name="Shape 1342"/>
          <p:cNvSpPr txBox="1"/>
          <p:nvPr/>
        </p:nvSpPr>
        <p:spPr>
          <a:xfrm>
            <a:off x="1704959"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343" name="Shape 1343"/>
          <p:cNvSpPr txBox="1"/>
          <p:nvPr/>
        </p:nvSpPr>
        <p:spPr>
          <a:xfrm>
            <a:off x="23145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344" name="Shape 1344"/>
          <p:cNvSpPr txBox="1"/>
          <p:nvPr/>
        </p:nvSpPr>
        <p:spPr>
          <a:xfrm>
            <a:off x="29241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345" name="Shape 1345"/>
          <p:cNvPicPr preferRelativeResize="0"/>
          <p:nvPr/>
        </p:nvPicPr>
        <p:blipFill>
          <a:blip r:embed="rId3"/>
          <a:stretch>
            <a:fillRect/>
          </a:stretch>
        </p:blipFill>
        <p:spPr>
          <a:xfrm>
            <a:off x="1485900" y="2162159"/>
            <a:ext cx="647685" cy="647685"/>
          </a:xfrm>
          <a:prstGeom prst="rect">
            <a:avLst/>
          </a:prstGeom>
        </p:spPr>
      </p:pic>
      <p:pic>
        <p:nvPicPr>
          <p:cNvPr id="1346" name="Shape 1346"/>
          <p:cNvPicPr preferRelativeResize="0"/>
          <p:nvPr/>
        </p:nvPicPr>
        <p:blipFill>
          <a:blip r:embed="rId3"/>
          <a:stretch>
            <a:fillRect/>
          </a:stretch>
        </p:blipFill>
        <p:spPr>
          <a:xfrm>
            <a:off x="2095492" y="2162159"/>
            <a:ext cx="647685" cy="647685"/>
          </a:xfrm>
          <a:prstGeom prst="rect">
            <a:avLst/>
          </a:prstGeom>
        </p:spPr>
      </p:pic>
      <p:pic>
        <p:nvPicPr>
          <p:cNvPr id="1347" name="Shape 1347"/>
          <p:cNvPicPr preferRelativeResize="0"/>
          <p:nvPr/>
        </p:nvPicPr>
        <p:blipFill>
          <a:blip r:embed="rId3"/>
          <a:stretch>
            <a:fillRect/>
          </a:stretch>
        </p:blipFill>
        <p:spPr>
          <a:xfrm>
            <a:off x="2705084" y="2162159"/>
            <a:ext cx="647685" cy="647685"/>
          </a:xfrm>
          <a:prstGeom prst="rect">
            <a:avLst/>
          </a:prstGeom>
        </p:spPr>
      </p:pic>
      <p:pic>
        <p:nvPicPr>
          <p:cNvPr id="1348" name="Shape 1348"/>
          <p:cNvPicPr preferRelativeResize="0"/>
          <p:nvPr/>
        </p:nvPicPr>
        <p:blipFill>
          <a:blip r:embed="rId3"/>
          <a:stretch>
            <a:fillRect/>
          </a:stretch>
        </p:blipFill>
        <p:spPr>
          <a:xfrm>
            <a:off x="3314700" y="2162159"/>
            <a:ext cx="647685" cy="647685"/>
          </a:xfrm>
          <a:prstGeom prst="rect">
            <a:avLst/>
          </a:prstGeom>
        </p:spPr>
      </p:pic>
      <p:pic>
        <p:nvPicPr>
          <p:cNvPr id="1349" name="Shape 1349"/>
          <p:cNvPicPr preferRelativeResize="0"/>
          <p:nvPr/>
        </p:nvPicPr>
        <p:blipFill>
          <a:blip r:embed="rId4"/>
          <a:stretch>
            <a:fillRect/>
          </a:stretch>
        </p:blipFill>
        <p:spPr>
          <a:xfrm>
            <a:off x="3924292" y="2162159"/>
            <a:ext cx="647685" cy="647685"/>
          </a:xfrm>
          <a:prstGeom prst="rect">
            <a:avLst/>
          </a:prstGeom>
        </p:spPr>
      </p:pic>
      <p:pic>
        <p:nvPicPr>
          <p:cNvPr id="1350" name="Shape 1350"/>
          <p:cNvPicPr preferRelativeResize="0"/>
          <p:nvPr/>
        </p:nvPicPr>
        <p:blipFill>
          <a:blip r:embed="rId3"/>
          <a:stretch>
            <a:fillRect/>
          </a:stretch>
        </p:blipFill>
        <p:spPr>
          <a:xfrm>
            <a:off x="876284" y="2771775"/>
            <a:ext cx="647685" cy="647685"/>
          </a:xfrm>
          <a:prstGeom prst="rect">
            <a:avLst/>
          </a:prstGeom>
        </p:spPr>
      </p:pic>
      <p:pic>
        <p:nvPicPr>
          <p:cNvPr id="1351" name="Shape 1351"/>
          <p:cNvPicPr preferRelativeResize="0"/>
          <p:nvPr/>
        </p:nvPicPr>
        <p:blipFill>
          <a:blip r:embed="rId3"/>
          <a:stretch>
            <a:fillRect/>
          </a:stretch>
        </p:blipFill>
        <p:spPr>
          <a:xfrm>
            <a:off x="1485900" y="2771775"/>
            <a:ext cx="647685" cy="647685"/>
          </a:xfrm>
          <a:prstGeom prst="rect">
            <a:avLst/>
          </a:prstGeom>
        </p:spPr>
      </p:pic>
      <p:pic>
        <p:nvPicPr>
          <p:cNvPr id="1352" name="Shape 1352"/>
          <p:cNvPicPr preferRelativeResize="0"/>
          <p:nvPr/>
        </p:nvPicPr>
        <p:blipFill>
          <a:blip r:embed="rId4"/>
          <a:stretch>
            <a:fillRect/>
          </a:stretch>
        </p:blipFill>
        <p:spPr>
          <a:xfrm>
            <a:off x="2095492" y="2771775"/>
            <a:ext cx="647685" cy="647685"/>
          </a:xfrm>
          <a:prstGeom prst="rect">
            <a:avLst/>
          </a:prstGeom>
        </p:spPr>
      </p:pic>
      <p:pic>
        <p:nvPicPr>
          <p:cNvPr id="1353" name="Shape 1353"/>
          <p:cNvPicPr preferRelativeResize="0"/>
          <p:nvPr/>
        </p:nvPicPr>
        <p:blipFill>
          <a:blip r:embed="rId3"/>
          <a:stretch>
            <a:fillRect/>
          </a:stretch>
        </p:blipFill>
        <p:spPr>
          <a:xfrm>
            <a:off x="2705084" y="2771775"/>
            <a:ext cx="647685" cy="647685"/>
          </a:xfrm>
          <a:prstGeom prst="rect">
            <a:avLst/>
          </a:prstGeom>
        </p:spPr>
      </p:pic>
      <p:pic>
        <p:nvPicPr>
          <p:cNvPr id="1354" name="Shape 1354"/>
          <p:cNvPicPr preferRelativeResize="0"/>
          <p:nvPr/>
        </p:nvPicPr>
        <p:blipFill>
          <a:blip r:embed="rId5"/>
          <a:stretch>
            <a:fillRect/>
          </a:stretch>
        </p:blipFill>
        <p:spPr>
          <a:xfrm>
            <a:off x="3314700" y="2771775"/>
            <a:ext cx="647685" cy="647685"/>
          </a:xfrm>
          <a:prstGeom prst="rect">
            <a:avLst/>
          </a:prstGeom>
        </p:spPr>
      </p:pic>
      <p:pic>
        <p:nvPicPr>
          <p:cNvPr id="1355" name="Shape 1355"/>
          <p:cNvPicPr preferRelativeResize="0"/>
          <p:nvPr/>
        </p:nvPicPr>
        <p:blipFill>
          <a:blip r:embed="rId3"/>
          <a:stretch>
            <a:fillRect/>
          </a:stretch>
        </p:blipFill>
        <p:spPr>
          <a:xfrm>
            <a:off x="3924292" y="2771775"/>
            <a:ext cx="647685" cy="647685"/>
          </a:xfrm>
          <a:prstGeom prst="rect">
            <a:avLst/>
          </a:prstGeom>
        </p:spPr>
      </p:pic>
      <p:pic>
        <p:nvPicPr>
          <p:cNvPr id="1356" name="Shape 1356"/>
          <p:cNvPicPr preferRelativeResize="0"/>
          <p:nvPr/>
        </p:nvPicPr>
        <p:blipFill>
          <a:blip r:embed="rId3"/>
          <a:stretch>
            <a:fillRect/>
          </a:stretch>
        </p:blipFill>
        <p:spPr>
          <a:xfrm>
            <a:off x="876284" y="3381367"/>
            <a:ext cx="647685" cy="647685"/>
          </a:xfrm>
          <a:prstGeom prst="rect">
            <a:avLst/>
          </a:prstGeom>
        </p:spPr>
      </p:pic>
      <p:pic>
        <p:nvPicPr>
          <p:cNvPr id="1357" name="Shape 1357"/>
          <p:cNvPicPr preferRelativeResize="0"/>
          <p:nvPr/>
        </p:nvPicPr>
        <p:blipFill>
          <a:blip r:embed="rId4"/>
          <a:stretch>
            <a:fillRect/>
          </a:stretch>
        </p:blipFill>
        <p:spPr>
          <a:xfrm>
            <a:off x="1485900" y="3381367"/>
            <a:ext cx="647685" cy="647685"/>
          </a:xfrm>
          <a:prstGeom prst="rect">
            <a:avLst/>
          </a:prstGeom>
        </p:spPr>
      </p:pic>
      <p:pic>
        <p:nvPicPr>
          <p:cNvPr id="1358" name="Shape 1358"/>
          <p:cNvPicPr preferRelativeResize="0"/>
          <p:nvPr/>
        </p:nvPicPr>
        <p:blipFill>
          <a:blip r:embed="rId4"/>
          <a:stretch>
            <a:fillRect/>
          </a:stretch>
        </p:blipFill>
        <p:spPr>
          <a:xfrm>
            <a:off x="2095492" y="3381367"/>
            <a:ext cx="647685" cy="647685"/>
          </a:xfrm>
          <a:prstGeom prst="rect">
            <a:avLst/>
          </a:prstGeom>
        </p:spPr>
      </p:pic>
      <p:pic>
        <p:nvPicPr>
          <p:cNvPr id="1359" name="Shape 1359"/>
          <p:cNvPicPr preferRelativeResize="0"/>
          <p:nvPr/>
        </p:nvPicPr>
        <p:blipFill>
          <a:blip r:embed="rId3"/>
          <a:stretch>
            <a:fillRect/>
          </a:stretch>
        </p:blipFill>
        <p:spPr>
          <a:xfrm>
            <a:off x="2705084" y="3381367"/>
            <a:ext cx="647685" cy="647685"/>
          </a:xfrm>
          <a:prstGeom prst="rect">
            <a:avLst/>
          </a:prstGeom>
        </p:spPr>
      </p:pic>
      <p:pic>
        <p:nvPicPr>
          <p:cNvPr id="1360" name="Shape 1360"/>
          <p:cNvPicPr preferRelativeResize="0"/>
          <p:nvPr/>
        </p:nvPicPr>
        <p:blipFill>
          <a:blip r:embed="rId3"/>
          <a:stretch>
            <a:fillRect/>
          </a:stretch>
        </p:blipFill>
        <p:spPr>
          <a:xfrm>
            <a:off x="3314700" y="3381367"/>
            <a:ext cx="647685" cy="647685"/>
          </a:xfrm>
          <a:prstGeom prst="rect">
            <a:avLst/>
          </a:prstGeom>
        </p:spPr>
      </p:pic>
      <p:pic>
        <p:nvPicPr>
          <p:cNvPr id="1361" name="Shape 1361"/>
          <p:cNvPicPr preferRelativeResize="0"/>
          <p:nvPr/>
        </p:nvPicPr>
        <p:blipFill>
          <a:blip r:embed="rId3"/>
          <a:stretch>
            <a:fillRect/>
          </a:stretch>
        </p:blipFill>
        <p:spPr>
          <a:xfrm>
            <a:off x="3924292" y="3381367"/>
            <a:ext cx="647685" cy="647685"/>
          </a:xfrm>
          <a:prstGeom prst="rect">
            <a:avLst/>
          </a:prstGeom>
        </p:spPr>
      </p:pic>
      <p:pic>
        <p:nvPicPr>
          <p:cNvPr id="1362" name="Shape 1362"/>
          <p:cNvPicPr preferRelativeResize="0"/>
          <p:nvPr/>
        </p:nvPicPr>
        <p:blipFill>
          <a:blip r:embed="rId3"/>
          <a:stretch>
            <a:fillRect/>
          </a:stretch>
        </p:blipFill>
        <p:spPr>
          <a:xfrm>
            <a:off x="876284" y="3990960"/>
            <a:ext cx="647685" cy="647685"/>
          </a:xfrm>
          <a:prstGeom prst="rect">
            <a:avLst/>
          </a:prstGeom>
        </p:spPr>
      </p:pic>
      <p:pic>
        <p:nvPicPr>
          <p:cNvPr id="1363" name="Shape 1363"/>
          <p:cNvPicPr preferRelativeResize="0"/>
          <p:nvPr/>
        </p:nvPicPr>
        <p:blipFill>
          <a:blip r:embed="rId4"/>
          <a:stretch>
            <a:fillRect/>
          </a:stretch>
        </p:blipFill>
        <p:spPr>
          <a:xfrm>
            <a:off x="1485900" y="3990960"/>
            <a:ext cx="647685" cy="647685"/>
          </a:xfrm>
          <a:prstGeom prst="rect">
            <a:avLst/>
          </a:prstGeom>
        </p:spPr>
      </p:pic>
      <p:pic>
        <p:nvPicPr>
          <p:cNvPr id="1364" name="Shape 1364"/>
          <p:cNvPicPr preferRelativeResize="0"/>
          <p:nvPr/>
        </p:nvPicPr>
        <p:blipFill>
          <a:blip r:embed="rId4"/>
          <a:stretch>
            <a:fillRect/>
          </a:stretch>
        </p:blipFill>
        <p:spPr>
          <a:xfrm>
            <a:off x="2095492" y="3990960"/>
            <a:ext cx="647685" cy="647685"/>
          </a:xfrm>
          <a:prstGeom prst="rect">
            <a:avLst/>
          </a:prstGeom>
        </p:spPr>
      </p:pic>
      <p:pic>
        <p:nvPicPr>
          <p:cNvPr id="1365" name="Shape 1365"/>
          <p:cNvPicPr preferRelativeResize="0"/>
          <p:nvPr/>
        </p:nvPicPr>
        <p:blipFill>
          <a:blip r:embed="rId3"/>
          <a:stretch>
            <a:fillRect/>
          </a:stretch>
        </p:blipFill>
        <p:spPr>
          <a:xfrm>
            <a:off x="2705084" y="3990960"/>
            <a:ext cx="647685" cy="647685"/>
          </a:xfrm>
          <a:prstGeom prst="rect">
            <a:avLst/>
          </a:prstGeom>
        </p:spPr>
      </p:pic>
      <p:pic>
        <p:nvPicPr>
          <p:cNvPr id="1366" name="Shape 1366"/>
          <p:cNvPicPr preferRelativeResize="0"/>
          <p:nvPr/>
        </p:nvPicPr>
        <p:blipFill>
          <a:blip r:embed="rId3"/>
          <a:stretch>
            <a:fillRect/>
          </a:stretch>
        </p:blipFill>
        <p:spPr>
          <a:xfrm>
            <a:off x="3314700" y="3990960"/>
            <a:ext cx="647685" cy="647685"/>
          </a:xfrm>
          <a:prstGeom prst="rect">
            <a:avLst/>
          </a:prstGeom>
        </p:spPr>
      </p:pic>
      <p:pic>
        <p:nvPicPr>
          <p:cNvPr id="1367" name="Shape 1367"/>
          <p:cNvPicPr preferRelativeResize="0"/>
          <p:nvPr/>
        </p:nvPicPr>
        <p:blipFill>
          <a:blip r:embed="rId3"/>
          <a:stretch>
            <a:fillRect/>
          </a:stretch>
        </p:blipFill>
        <p:spPr>
          <a:xfrm>
            <a:off x="3924292" y="3990960"/>
            <a:ext cx="647685" cy="647685"/>
          </a:xfrm>
          <a:prstGeom prst="rect">
            <a:avLst/>
          </a:prstGeom>
        </p:spPr>
      </p:pic>
      <p:pic>
        <p:nvPicPr>
          <p:cNvPr id="1368" name="Shape 1368"/>
          <p:cNvPicPr preferRelativeResize="0"/>
          <p:nvPr/>
        </p:nvPicPr>
        <p:blipFill>
          <a:blip r:embed="rId3"/>
          <a:stretch>
            <a:fillRect/>
          </a:stretch>
        </p:blipFill>
        <p:spPr>
          <a:xfrm>
            <a:off x="876284" y="4600575"/>
            <a:ext cx="647685" cy="647685"/>
          </a:xfrm>
          <a:prstGeom prst="rect">
            <a:avLst/>
          </a:prstGeom>
        </p:spPr>
      </p:pic>
      <p:pic>
        <p:nvPicPr>
          <p:cNvPr id="1369" name="Shape 1369"/>
          <p:cNvPicPr preferRelativeResize="0"/>
          <p:nvPr/>
        </p:nvPicPr>
        <p:blipFill>
          <a:blip r:embed="rId3"/>
          <a:stretch>
            <a:fillRect/>
          </a:stretch>
        </p:blipFill>
        <p:spPr>
          <a:xfrm>
            <a:off x="1485900" y="4600575"/>
            <a:ext cx="647685" cy="647685"/>
          </a:xfrm>
          <a:prstGeom prst="rect">
            <a:avLst/>
          </a:prstGeom>
        </p:spPr>
      </p:pic>
      <p:pic>
        <p:nvPicPr>
          <p:cNvPr id="1370" name="Shape 1370"/>
          <p:cNvPicPr preferRelativeResize="0"/>
          <p:nvPr/>
        </p:nvPicPr>
        <p:blipFill>
          <a:blip r:embed="rId3"/>
          <a:stretch>
            <a:fillRect/>
          </a:stretch>
        </p:blipFill>
        <p:spPr>
          <a:xfrm>
            <a:off x="2095492" y="4600575"/>
            <a:ext cx="647685" cy="647685"/>
          </a:xfrm>
          <a:prstGeom prst="rect">
            <a:avLst/>
          </a:prstGeom>
        </p:spPr>
      </p:pic>
      <p:pic>
        <p:nvPicPr>
          <p:cNvPr id="1371" name="Shape 1371"/>
          <p:cNvPicPr preferRelativeResize="0"/>
          <p:nvPr/>
        </p:nvPicPr>
        <p:blipFill>
          <a:blip r:embed="rId4"/>
          <a:stretch>
            <a:fillRect/>
          </a:stretch>
        </p:blipFill>
        <p:spPr>
          <a:xfrm>
            <a:off x="2705084" y="4600575"/>
            <a:ext cx="647685" cy="647685"/>
          </a:xfrm>
          <a:prstGeom prst="rect">
            <a:avLst/>
          </a:prstGeom>
        </p:spPr>
      </p:pic>
      <p:pic>
        <p:nvPicPr>
          <p:cNvPr id="1372" name="Shape 1372"/>
          <p:cNvPicPr preferRelativeResize="0"/>
          <p:nvPr/>
        </p:nvPicPr>
        <p:blipFill>
          <a:blip r:embed="rId4"/>
          <a:stretch>
            <a:fillRect/>
          </a:stretch>
        </p:blipFill>
        <p:spPr>
          <a:xfrm>
            <a:off x="3314700" y="4600575"/>
            <a:ext cx="647685" cy="647685"/>
          </a:xfrm>
          <a:prstGeom prst="rect">
            <a:avLst/>
          </a:prstGeom>
        </p:spPr>
      </p:pic>
      <p:pic>
        <p:nvPicPr>
          <p:cNvPr id="1373" name="Shape 1373"/>
          <p:cNvPicPr preferRelativeResize="0"/>
          <p:nvPr/>
        </p:nvPicPr>
        <p:blipFill>
          <a:blip r:embed="rId3"/>
          <a:stretch>
            <a:fillRect/>
          </a:stretch>
        </p:blipFill>
        <p:spPr>
          <a:xfrm>
            <a:off x="3924292" y="4600575"/>
            <a:ext cx="647685" cy="647685"/>
          </a:xfrm>
          <a:prstGeom prst="rect">
            <a:avLst/>
          </a:prstGeom>
        </p:spPr>
      </p:pic>
      <p:pic>
        <p:nvPicPr>
          <p:cNvPr id="1374" name="Shape 1374"/>
          <p:cNvPicPr preferRelativeResize="0"/>
          <p:nvPr/>
        </p:nvPicPr>
        <p:blipFill>
          <a:blip r:embed="rId3"/>
          <a:stretch>
            <a:fillRect/>
          </a:stretch>
        </p:blipFill>
        <p:spPr>
          <a:xfrm>
            <a:off x="876284" y="5210167"/>
            <a:ext cx="647685" cy="647685"/>
          </a:xfrm>
          <a:prstGeom prst="rect">
            <a:avLst/>
          </a:prstGeom>
        </p:spPr>
      </p:pic>
      <p:pic>
        <p:nvPicPr>
          <p:cNvPr id="1375" name="Shape 1375"/>
          <p:cNvPicPr preferRelativeResize="0"/>
          <p:nvPr/>
        </p:nvPicPr>
        <p:blipFill>
          <a:blip r:embed="rId3"/>
          <a:stretch>
            <a:fillRect/>
          </a:stretch>
        </p:blipFill>
        <p:spPr>
          <a:xfrm>
            <a:off x="1485900" y="5210167"/>
            <a:ext cx="647685" cy="647685"/>
          </a:xfrm>
          <a:prstGeom prst="rect">
            <a:avLst/>
          </a:prstGeom>
        </p:spPr>
      </p:pic>
      <p:pic>
        <p:nvPicPr>
          <p:cNvPr id="1376" name="Shape 1376"/>
          <p:cNvPicPr preferRelativeResize="0"/>
          <p:nvPr/>
        </p:nvPicPr>
        <p:blipFill>
          <a:blip r:embed="rId3"/>
          <a:stretch>
            <a:fillRect/>
          </a:stretch>
        </p:blipFill>
        <p:spPr>
          <a:xfrm>
            <a:off x="2095492" y="5210167"/>
            <a:ext cx="647685" cy="647685"/>
          </a:xfrm>
          <a:prstGeom prst="rect">
            <a:avLst/>
          </a:prstGeom>
        </p:spPr>
      </p:pic>
      <p:pic>
        <p:nvPicPr>
          <p:cNvPr id="1377" name="Shape 1377"/>
          <p:cNvPicPr preferRelativeResize="0"/>
          <p:nvPr/>
        </p:nvPicPr>
        <p:blipFill>
          <a:blip r:embed="rId3"/>
          <a:stretch>
            <a:fillRect/>
          </a:stretch>
        </p:blipFill>
        <p:spPr>
          <a:xfrm>
            <a:off x="2705084" y="5210167"/>
            <a:ext cx="647685" cy="647685"/>
          </a:xfrm>
          <a:prstGeom prst="rect">
            <a:avLst/>
          </a:prstGeom>
        </p:spPr>
      </p:pic>
      <p:pic>
        <p:nvPicPr>
          <p:cNvPr id="1378" name="Shape 1378"/>
          <p:cNvPicPr preferRelativeResize="0"/>
          <p:nvPr/>
        </p:nvPicPr>
        <p:blipFill>
          <a:blip r:embed="rId3"/>
          <a:stretch>
            <a:fillRect/>
          </a:stretch>
        </p:blipFill>
        <p:spPr>
          <a:xfrm>
            <a:off x="3314700" y="5210167"/>
            <a:ext cx="647685" cy="647685"/>
          </a:xfrm>
          <a:prstGeom prst="rect">
            <a:avLst/>
          </a:prstGeom>
        </p:spPr>
      </p:pic>
      <p:pic>
        <p:nvPicPr>
          <p:cNvPr id="1379" name="Shape 1379"/>
          <p:cNvPicPr preferRelativeResize="0"/>
          <p:nvPr/>
        </p:nvPicPr>
        <p:blipFill>
          <a:blip r:embed="rId3"/>
          <a:stretch>
            <a:fillRect/>
          </a:stretch>
        </p:blipFill>
        <p:spPr>
          <a:xfrm>
            <a:off x="3924292" y="5210167"/>
            <a:ext cx="647685" cy="647685"/>
          </a:xfrm>
          <a:prstGeom prst="rect">
            <a:avLst/>
          </a:prstGeom>
        </p:spPr>
      </p:pic>
      <p:sp>
        <p:nvSpPr>
          <p:cNvPr id="1380" name="Shape 1380"/>
          <p:cNvSpPr txBox="1"/>
          <p:nvPr/>
        </p:nvSpPr>
        <p:spPr>
          <a:xfrm>
            <a:off x="528637" y="47370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381" name="Shape 1381"/>
          <p:cNvSpPr txBox="1"/>
          <p:nvPr/>
        </p:nvSpPr>
        <p:spPr>
          <a:xfrm>
            <a:off x="528637" y="534827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382" name="Shape 1382"/>
          <p:cNvSpPr txBox="1"/>
          <p:nvPr/>
        </p:nvSpPr>
        <p:spPr>
          <a:xfrm>
            <a:off x="3533760"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383" name="Shape 1383"/>
          <p:cNvSpPr txBox="1"/>
          <p:nvPr/>
        </p:nvSpPr>
        <p:spPr>
          <a:xfrm>
            <a:off x="41433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384" name="Shape 1384"/>
          <p:cNvSpPr txBox="1"/>
          <p:nvPr/>
        </p:nvSpPr>
        <p:spPr>
          <a:xfrm>
            <a:off x="2162159" y="297497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2n</a:t>
            </a:r>
          </a:p>
        </p:txBody>
      </p:sp>
      <p:sp>
        <p:nvSpPr>
          <p:cNvPr id="1385" name="Shape 1385"/>
          <p:cNvSpPr txBox="1"/>
          <p:nvPr/>
        </p:nvSpPr>
        <p:spPr>
          <a:xfrm>
            <a:off x="1552567" y="3602025"/>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4n</a:t>
            </a:r>
          </a:p>
        </p:txBody>
      </p:sp>
      <p:sp>
        <p:nvSpPr>
          <p:cNvPr id="1386" name="Shape 1386"/>
          <p:cNvSpPr txBox="1"/>
          <p:nvPr/>
        </p:nvSpPr>
        <p:spPr>
          <a:xfrm>
            <a:off x="2135182" y="359885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4n</a:t>
            </a:r>
          </a:p>
        </p:txBody>
      </p:sp>
      <p:sp>
        <p:nvSpPr>
          <p:cNvPr id="1387" name="Shape 1387"/>
          <p:cNvSpPr txBox="1"/>
          <p:nvPr/>
        </p:nvSpPr>
        <p:spPr>
          <a:xfrm>
            <a:off x="1547797" y="419258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3n</a:t>
            </a:r>
          </a:p>
        </p:txBody>
      </p:sp>
      <p:sp>
        <p:nvSpPr>
          <p:cNvPr id="1388" name="Shape 1388"/>
          <p:cNvSpPr txBox="1"/>
          <p:nvPr/>
        </p:nvSpPr>
        <p:spPr>
          <a:xfrm>
            <a:off x="2174872" y="4179869"/>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4n</a:t>
            </a:r>
          </a:p>
        </p:txBody>
      </p:sp>
      <p:sp>
        <p:nvSpPr>
          <p:cNvPr id="1389" name="Shape 1389"/>
          <p:cNvSpPr txBox="1"/>
          <p:nvPr/>
        </p:nvSpPr>
        <p:spPr>
          <a:xfrm>
            <a:off x="2790809" y="4775197"/>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2n</a:t>
            </a:r>
          </a:p>
        </p:txBody>
      </p:sp>
      <p:sp>
        <p:nvSpPr>
          <p:cNvPr id="1390" name="Shape 1390"/>
          <p:cNvSpPr txBox="1"/>
          <p:nvPr/>
        </p:nvSpPr>
        <p:spPr>
          <a:xfrm>
            <a:off x="3351194" y="4806944"/>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1n</a:t>
            </a:r>
          </a:p>
        </p:txBody>
      </p:sp>
      <p:sp>
        <p:nvSpPr>
          <p:cNvPr id="1391" name="Shape 1391"/>
          <p:cNvSpPr txBox="1"/>
          <p:nvPr/>
        </p:nvSpPr>
        <p:spPr>
          <a:xfrm>
            <a:off x="3968730" y="2376472"/>
            <a:ext cx="5015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rgbClr val="000000"/>
                </a:solidFill>
                <a:latin typeface="Arial"/>
                <a:ea typeface="Arial"/>
                <a:cs typeface="Arial"/>
                <a:sym typeface="Arial"/>
              </a:rPr>
              <a:t>0n</a:t>
            </a:r>
          </a:p>
        </p:txBody>
      </p:sp>
      <p:sp>
        <p:nvSpPr>
          <p:cNvPr id="1392" name="Shape 1392"/>
          <p:cNvSpPr txBox="1"/>
          <p:nvPr/>
        </p:nvSpPr>
        <p:spPr>
          <a:xfrm>
            <a:off x="4967280" y="2072131"/>
            <a:ext cx="3854400" cy="2040899"/>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 living cell with </a:t>
            </a:r>
            <a:r>
              <a:rPr lang="en" sz="3111" b="1" i="1">
                <a:solidFill>
                  <a:srgbClr val="0000FF"/>
                </a:solidFill>
                <a:latin typeface="Arial"/>
                <a:ea typeface="Arial"/>
                <a:cs typeface="Arial"/>
                <a:sym typeface="Arial"/>
              </a:rPr>
              <a:t>2 or 3 </a:t>
            </a:r>
            <a:r>
              <a:rPr lang="en" sz="3111">
                <a:solidFill>
                  <a:srgbClr val="000000"/>
                </a:solidFill>
                <a:latin typeface="Arial"/>
                <a:ea typeface="Arial"/>
                <a:cs typeface="Arial"/>
                <a:sym typeface="Arial"/>
              </a:rPr>
              <a:t>living neighbors </a:t>
            </a:r>
            <a:r>
              <a:rPr lang="en" sz="3111" b="1" i="1">
                <a:solidFill>
                  <a:srgbClr val="0000FF"/>
                </a:solidFill>
                <a:latin typeface="Arial"/>
                <a:ea typeface="Arial"/>
                <a:cs typeface="Arial"/>
                <a:sym typeface="Arial"/>
              </a:rPr>
              <a:t>survives</a:t>
            </a:r>
            <a:r>
              <a:rPr lang="en" sz="3111">
                <a:solidFill>
                  <a:srgbClr val="000000"/>
                </a:solidFill>
                <a:latin typeface="Arial"/>
                <a:ea typeface="Arial"/>
                <a:cs typeface="Arial"/>
                <a:sym typeface="Arial"/>
              </a:rPr>
              <a:t>. </a:t>
            </a:r>
          </a:p>
          <a:p>
            <a:pPr lvl="0" algn="ctr" rtl="0">
              <a:spcBef>
                <a:spcPts val="0"/>
              </a:spcBef>
              <a:spcAft>
                <a:spcPts val="0"/>
              </a:spcAft>
              <a:buNone/>
            </a:pPr>
            <a:r>
              <a:rPr lang="en" sz="3111">
                <a:solidFill>
                  <a:srgbClr val="000000"/>
                </a:solidFill>
                <a:latin typeface="Arial"/>
                <a:ea typeface="Arial"/>
                <a:cs typeface="Arial"/>
                <a:sym typeface="Arial"/>
              </a:rPr>
              <a:t>Others die.</a:t>
            </a:r>
          </a:p>
        </p:txBody>
      </p:sp>
      <p:sp>
        <p:nvSpPr>
          <p:cNvPr id="1393" name="Shape 1393"/>
          <p:cNvSpPr txBox="1"/>
          <p:nvPr/>
        </p:nvSpPr>
        <p:spPr>
          <a:xfrm>
            <a:off x="4967280" y="4313227"/>
            <a:ext cx="3778200" cy="2084400"/>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An empty cell with exactly 3 living neighbors </a:t>
            </a:r>
            <a:r>
              <a:rPr lang="en" sz="3111" b="1" i="1">
                <a:solidFill>
                  <a:srgbClr val="008000"/>
                </a:solidFill>
                <a:latin typeface="Arial"/>
                <a:ea typeface="Arial"/>
                <a:cs typeface="Arial"/>
                <a:sym typeface="Arial"/>
              </a:rPr>
              <a:t>comes to life</a:t>
            </a:r>
            <a:r>
              <a:rPr lang="en" sz="3111">
                <a:solidFill>
                  <a:srgbClr val="000000"/>
                </a:solidFill>
                <a:latin typeface="Arial"/>
                <a:ea typeface="Arial"/>
                <a:cs typeface="Arial"/>
                <a:sym typeface="Arial"/>
              </a:rPr>
              <a:t>. No others do.</a:t>
            </a:r>
          </a:p>
        </p:txBody>
      </p:sp>
      <p:sp>
        <p:nvSpPr>
          <p:cNvPr id="1394" name="Shape 1394"/>
          <p:cNvSpPr txBox="1"/>
          <p:nvPr/>
        </p:nvSpPr>
        <p:spPr>
          <a:xfrm>
            <a:off x="1485900" y="205375"/>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967289" y="381000"/>
            <a:ext cx="2725019" cy="814792"/>
          </a:xfrm>
          <a:prstGeom prst="rect">
            <a:avLst/>
          </a:prstGeom>
        </p:spPr>
        <p:txBody>
          <a:bodyPr lIns="91425" tIns="91425" rIns="91425" bIns="91425" anchor="t" anchorCtr="0">
            <a:noAutofit/>
          </a:bodyPr>
          <a:lstStyle/>
          <a:p>
            <a:pPr algn="ctr" rtl="0">
              <a:spcBef>
                <a:spcPts val="0"/>
              </a:spcBef>
              <a:buNone/>
            </a:pPr>
            <a:r>
              <a:rPr lang="en" sz="4266" dirty="0" smtClean="0">
                <a:solidFill>
                  <a:schemeClr val="tx1"/>
                </a:solidFill>
                <a:latin typeface="Droid Serif"/>
                <a:ea typeface="Droid Serif"/>
                <a:cs typeface="Droid Serif"/>
                <a:sym typeface="Droid Serif"/>
              </a:rPr>
              <a:t>Why C</a:t>
            </a:r>
            <a:r>
              <a:rPr lang="en" sz="4266" dirty="0" smtClean="0">
                <a:solidFill>
                  <a:schemeClr val="tx1"/>
                </a:solidFill>
                <a:latin typeface="Droid Serif"/>
                <a:ea typeface="Droid Serif"/>
                <a:cs typeface="Droid Serif"/>
                <a:sym typeface="Droid Serif"/>
              </a:rPr>
              <a:t>S? </a:t>
            </a:r>
            <a:r>
              <a:rPr lang="en" sz="4266" dirty="0" smtClean="0">
                <a:solidFill>
                  <a:schemeClr val="tx1"/>
                </a:solidFill>
                <a:latin typeface="Droid Serif"/>
                <a:ea typeface="Droid Serif"/>
                <a:cs typeface="Droid Serif"/>
                <a:sym typeface="Droid Serif"/>
              </a:rPr>
              <a:t>   </a:t>
            </a:r>
            <a:endParaRPr lang="en" sz="4266" dirty="0">
              <a:solidFill>
                <a:srgbClr val="0000FF"/>
              </a:solidFill>
              <a:latin typeface="Droid Serif"/>
              <a:ea typeface="Droid Serif"/>
              <a:cs typeface="Droid Serif"/>
              <a:sym typeface="Droid Serif"/>
            </a:endParaRPr>
          </a:p>
        </p:txBody>
      </p:sp>
      <p:sp>
        <p:nvSpPr>
          <p:cNvPr id="110" name="Shape 110"/>
          <p:cNvSpPr txBox="1"/>
          <p:nvPr/>
        </p:nvSpPr>
        <p:spPr>
          <a:xfrm>
            <a:off x="152400" y="2362200"/>
            <a:ext cx="4354799" cy="1008899"/>
          </a:xfrm>
          <a:prstGeom prst="rect">
            <a:avLst/>
          </a:prstGeom>
        </p:spPr>
        <p:txBody>
          <a:bodyPr lIns="91425" tIns="91425" rIns="91425" bIns="91425" anchor="ctr" anchorCtr="0">
            <a:noAutofit/>
          </a:bodyPr>
          <a:lstStyle/>
          <a:p>
            <a:pPr lvl="0" algn="ctr" rtl="0">
              <a:spcBef>
                <a:spcPts val="0"/>
              </a:spcBef>
              <a:buNone/>
            </a:pPr>
            <a:r>
              <a:rPr lang="en" sz="3000" dirty="0">
                <a:solidFill>
                  <a:schemeClr val="tx1"/>
                </a:solidFill>
                <a:latin typeface="Droid Serif"/>
                <a:ea typeface="Droid Serif"/>
                <a:cs typeface="Droid Serif"/>
                <a:sym typeface="Droid Serif"/>
              </a:rPr>
              <a:t>Computer Science</a:t>
            </a:r>
          </a:p>
        </p:txBody>
      </p:sp>
      <p:sp>
        <p:nvSpPr>
          <p:cNvPr id="112" name="Shape 112"/>
          <p:cNvSpPr txBox="1"/>
          <p:nvPr/>
        </p:nvSpPr>
        <p:spPr>
          <a:xfrm>
            <a:off x="4749114" y="2362200"/>
            <a:ext cx="3861486" cy="1008899"/>
          </a:xfrm>
          <a:prstGeom prst="rect">
            <a:avLst/>
          </a:prstGeom>
        </p:spPr>
        <p:txBody>
          <a:bodyPr lIns="91425" tIns="91425" rIns="91425" bIns="91425" anchor="ctr" anchorCtr="0">
            <a:noAutofit/>
          </a:bodyPr>
          <a:lstStyle/>
          <a:p>
            <a:pPr lvl="0" algn="ctr" rtl="0">
              <a:spcBef>
                <a:spcPts val="0"/>
              </a:spcBef>
              <a:buNone/>
            </a:pPr>
            <a:r>
              <a:rPr lang="en" sz="3000" b="1" i="1" dirty="0">
                <a:solidFill>
                  <a:srgbClr val="0000FF"/>
                </a:solidFill>
                <a:latin typeface="Droid Serif"/>
                <a:ea typeface="Droid Serif"/>
                <a:cs typeface="Droid Serif"/>
                <a:sym typeface="Droid Serif"/>
              </a:rPr>
              <a:t>Middle-years</a:t>
            </a:r>
            <a:r>
              <a:rPr lang="en" sz="3000" dirty="0">
                <a:solidFill>
                  <a:srgbClr val="0000FF"/>
                </a:solidFill>
                <a:latin typeface="Droid Serif"/>
                <a:ea typeface="Droid Serif"/>
                <a:cs typeface="Droid Serif"/>
                <a:sym typeface="Droid Serif"/>
              </a:rPr>
              <a:t> </a:t>
            </a:r>
            <a:r>
              <a:rPr lang="en" sz="3000" dirty="0" smtClean="0">
                <a:solidFill>
                  <a:srgbClr val="0000FF"/>
                </a:solidFill>
                <a:latin typeface="Droid Serif"/>
                <a:ea typeface="Droid Serif"/>
                <a:cs typeface="Droid Serif"/>
                <a:sym typeface="Droid Serif"/>
              </a:rPr>
              <a:t>CS</a:t>
            </a:r>
            <a:endParaRPr lang="en" sz="3000" dirty="0">
              <a:solidFill>
                <a:srgbClr val="0000FF"/>
              </a:solidFill>
              <a:latin typeface="Droid Serif"/>
              <a:ea typeface="Droid Serif"/>
              <a:cs typeface="Droid Serif"/>
              <a:sym typeface="Droid Serif"/>
            </a:endParaRPr>
          </a:p>
        </p:txBody>
      </p:sp>
      <p:sp>
        <p:nvSpPr>
          <p:cNvPr id="3" name="Rectangle 2"/>
          <p:cNvSpPr/>
          <p:nvPr/>
        </p:nvSpPr>
        <p:spPr>
          <a:xfrm>
            <a:off x="5751207" y="446997"/>
            <a:ext cx="1640193" cy="748795"/>
          </a:xfrm>
          <a:prstGeom prst="rect">
            <a:avLst/>
          </a:prstGeom>
        </p:spPr>
        <p:txBody>
          <a:bodyPr wrap="none">
            <a:spAutoFit/>
          </a:bodyPr>
          <a:lstStyle/>
          <a:p>
            <a:r>
              <a:rPr lang="en" sz="4266" dirty="0">
                <a:solidFill>
                  <a:srgbClr val="0000FF"/>
                </a:solidFill>
                <a:latin typeface="Droid Serif"/>
                <a:ea typeface="Droid Serif"/>
                <a:cs typeface="Droid Serif"/>
                <a:sym typeface="Droid Serif"/>
              </a:rPr>
              <a:t>MyCS</a:t>
            </a:r>
            <a:endParaRPr lang="en-US" dirty="0"/>
          </a:p>
        </p:txBody>
      </p:sp>
      <p:sp>
        <p:nvSpPr>
          <p:cNvPr id="9" name="Down Arrow 8"/>
          <p:cNvSpPr/>
          <p:nvPr/>
        </p:nvSpPr>
        <p:spPr>
          <a:xfrm>
            <a:off x="6201031" y="1295400"/>
            <a:ext cx="762000" cy="1295400"/>
          </a:xfrm>
          <a:prstGeom prst="down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948799" y="1295400"/>
            <a:ext cx="762000" cy="1295400"/>
          </a:xfrm>
          <a:prstGeom prst="down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Shape 1399"/>
          <p:cNvSpPr txBox="1"/>
          <p:nvPr/>
        </p:nvSpPr>
        <p:spPr>
          <a:xfrm>
            <a:off x="1739880" y="5999152"/>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AFTER</a:t>
            </a:r>
          </a:p>
        </p:txBody>
      </p:sp>
      <p:pic>
        <p:nvPicPr>
          <p:cNvPr id="1400" name="Shape 1400"/>
          <p:cNvPicPr preferRelativeResize="0"/>
          <p:nvPr/>
        </p:nvPicPr>
        <p:blipFill>
          <a:blip r:embed="rId3"/>
          <a:stretch>
            <a:fillRect/>
          </a:stretch>
        </p:blipFill>
        <p:spPr>
          <a:xfrm>
            <a:off x="876284" y="2162159"/>
            <a:ext cx="647685" cy="647685"/>
          </a:xfrm>
          <a:prstGeom prst="rect">
            <a:avLst/>
          </a:prstGeom>
        </p:spPr>
      </p:pic>
      <p:sp>
        <p:nvSpPr>
          <p:cNvPr id="1401" name="Shape 1401"/>
          <p:cNvSpPr txBox="1"/>
          <p:nvPr/>
        </p:nvSpPr>
        <p:spPr>
          <a:xfrm>
            <a:off x="528637" y="22986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402" name="Shape 1402"/>
          <p:cNvSpPr txBox="1"/>
          <p:nvPr/>
        </p:nvSpPr>
        <p:spPr>
          <a:xfrm>
            <a:off x="528637" y="29082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403" name="Shape 1403"/>
          <p:cNvSpPr txBox="1"/>
          <p:nvPr/>
        </p:nvSpPr>
        <p:spPr>
          <a:xfrm>
            <a:off x="528637" y="35178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404" name="Shape 1404"/>
          <p:cNvSpPr txBox="1"/>
          <p:nvPr/>
        </p:nvSpPr>
        <p:spPr>
          <a:xfrm>
            <a:off x="528637" y="41274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405" name="Shape 1405"/>
          <p:cNvSpPr txBox="1"/>
          <p:nvPr/>
        </p:nvSpPr>
        <p:spPr>
          <a:xfrm>
            <a:off x="10953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406" name="Shape 1406"/>
          <p:cNvSpPr txBox="1"/>
          <p:nvPr/>
        </p:nvSpPr>
        <p:spPr>
          <a:xfrm>
            <a:off x="1704959"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407" name="Shape 1407"/>
          <p:cNvSpPr txBox="1"/>
          <p:nvPr/>
        </p:nvSpPr>
        <p:spPr>
          <a:xfrm>
            <a:off x="23145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408" name="Shape 1408"/>
          <p:cNvSpPr txBox="1"/>
          <p:nvPr/>
        </p:nvSpPr>
        <p:spPr>
          <a:xfrm>
            <a:off x="2924167"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409" name="Shape 1409"/>
          <p:cNvPicPr preferRelativeResize="0"/>
          <p:nvPr/>
        </p:nvPicPr>
        <p:blipFill>
          <a:blip r:embed="rId3"/>
          <a:stretch>
            <a:fillRect/>
          </a:stretch>
        </p:blipFill>
        <p:spPr>
          <a:xfrm>
            <a:off x="1485900" y="2162159"/>
            <a:ext cx="647685" cy="647685"/>
          </a:xfrm>
          <a:prstGeom prst="rect">
            <a:avLst/>
          </a:prstGeom>
        </p:spPr>
      </p:pic>
      <p:pic>
        <p:nvPicPr>
          <p:cNvPr id="1410" name="Shape 1410"/>
          <p:cNvPicPr preferRelativeResize="0"/>
          <p:nvPr/>
        </p:nvPicPr>
        <p:blipFill>
          <a:blip r:embed="rId3"/>
          <a:stretch>
            <a:fillRect/>
          </a:stretch>
        </p:blipFill>
        <p:spPr>
          <a:xfrm>
            <a:off x="2095492" y="2162159"/>
            <a:ext cx="647685" cy="647685"/>
          </a:xfrm>
          <a:prstGeom prst="rect">
            <a:avLst/>
          </a:prstGeom>
        </p:spPr>
      </p:pic>
      <p:pic>
        <p:nvPicPr>
          <p:cNvPr id="1411" name="Shape 1411"/>
          <p:cNvPicPr preferRelativeResize="0"/>
          <p:nvPr/>
        </p:nvPicPr>
        <p:blipFill>
          <a:blip r:embed="rId3"/>
          <a:stretch>
            <a:fillRect/>
          </a:stretch>
        </p:blipFill>
        <p:spPr>
          <a:xfrm>
            <a:off x="2705084" y="2162159"/>
            <a:ext cx="647685" cy="647685"/>
          </a:xfrm>
          <a:prstGeom prst="rect">
            <a:avLst/>
          </a:prstGeom>
        </p:spPr>
      </p:pic>
      <p:pic>
        <p:nvPicPr>
          <p:cNvPr id="1412" name="Shape 1412"/>
          <p:cNvPicPr preferRelativeResize="0"/>
          <p:nvPr/>
        </p:nvPicPr>
        <p:blipFill>
          <a:blip r:embed="rId3"/>
          <a:stretch>
            <a:fillRect/>
          </a:stretch>
        </p:blipFill>
        <p:spPr>
          <a:xfrm>
            <a:off x="3314700" y="2162159"/>
            <a:ext cx="647685" cy="647685"/>
          </a:xfrm>
          <a:prstGeom prst="rect">
            <a:avLst/>
          </a:prstGeom>
        </p:spPr>
      </p:pic>
      <p:pic>
        <p:nvPicPr>
          <p:cNvPr id="1413" name="Shape 1413"/>
          <p:cNvPicPr preferRelativeResize="0"/>
          <p:nvPr/>
        </p:nvPicPr>
        <p:blipFill>
          <a:blip r:embed="rId4"/>
          <a:stretch>
            <a:fillRect/>
          </a:stretch>
        </p:blipFill>
        <p:spPr>
          <a:xfrm>
            <a:off x="3924292" y="2162159"/>
            <a:ext cx="647685" cy="647685"/>
          </a:xfrm>
          <a:prstGeom prst="rect">
            <a:avLst/>
          </a:prstGeom>
        </p:spPr>
      </p:pic>
      <p:pic>
        <p:nvPicPr>
          <p:cNvPr id="1414" name="Shape 1414"/>
          <p:cNvPicPr preferRelativeResize="0"/>
          <p:nvPr/>
        </p:nvPicPr>
        <p:blipFill>
          <a:blip r:embed="rId3"/>
          <a:stretch>
            <a:fillRect/>
          </a:stretch>
        </p:blipFill>
        <p:spPr>
          <a:xfrm>
            <a:off x="876284" y="2771775"/>
            <a:ext cx="647685" cy="647685"/>
          </a:xfrm>
          <a:prstGeom prst="rect">
            <a:avLst/>
          </a:prstGeom>
        </p:spPr>
      </p:pic>
      <p:pic>
        <p:nvPicPr>
          <p:cNvPr id="1415" name="Shape 1415"/>
          <p:cNvPicPr preferRelativeResize="0"/>
          <p:nvPr/>
        </p:nvPicPr>
        <p:blipFill>
          <a:blip r:embed="rId5"/>
          <a:stretch>
            <a:fillRect/>
          </a:stretch>
        </p:blipFill>
        <p:spPr>
          <a:xfrm>
            <a:off x="1485900" y="2771775"/>
            <a:ext cx="647685" cy="647685"/>
          </a:xfrm>
          <a:prstGeom prst="rect">
            <a:avLst/>
          </a:prstGeom>
        </p:spPr>
      </p:pic>
      <p:pic>
        <p:nvPicPr>
          <p:cNvPr id="1416" name="Shape 1416"/>
          <p:cNvPicPr preferRelativeResize="0"/>
          <p:nvPr/>
        </p:nvPicPr>
        <p:blipFill>
          <a:blip r:embed="rId5"/>
          <a:stretch>
            <a:fillRect/>
          </a:stretch>
        </p:blipFill>
        <p:spPr>
          <a:xfrm>
            <a:off x="2095492" y="2771775"/>
            <a:ext cx="647685" cy="647685"/>
          </a:xfrm>
          <a:prstGeom prst="rect">
            <a:avLst/>
          </a:prstGeom>
        </p:spPr>
      </p:pic>
      <p:pic>
        <p:nvPicPr>
          <p:cNvPr id="1417" name="Shape 1417"/>
          <p:cNvPicPr preferRelativeResize="0"/>
          <p:nvPr/>
        </p:nvPicPr>
        <p:blipFill>
          <a:blip r:embed="rId3"/>
          <a:stretch>
            <a:fillRect/>
          </a:stretch>
        </p:blipFill>
        <p:spPr>
          <a:xfrm>
            <a:off x="2705084" y="2771775"/>
            <a:ext cx="647685" cy="647685"/>
          </a:xfrm>
          <a:prstGeom prst="rect">
            <a:avLst/>
          </a:prstGeom>
        </p:spPr>
      </p:pic>
      <p:pic>
        <p:nvPicPr>
          <p:cNvPr id="1418" name="Shape 1418"/>
          <p:cNvPicPr preferRelativeResize="0"/>
          <p:nvPr/>
        </p:nvPicPr>
        <p:blipFill>
          <a:blip r:embed="rId4"/>
          <a:stretch>
            <a:fillRect/>
          </a:stretch>
        </p:blipFill>
        <p:spPr>
          <a:xfrm>
            <a:off x="3314700" y="2771775"/>
            <a:ext cx="647685" cy="647685"/>
          </a:xfrm>
          <a:prstGeom prst="rect">
            <a:avLst/>
          </a:prstGeom>
        </p:spPr>
      </p:pic>
      <p:pic>
        <p:nvPicPr>
          <p:cNvPr id="1419" name="Shape 1419"/>
          <p:cNvPicPr preferRelativeResize="0"/>
          <p:nvPr/>
        </p:nvPicPr>
        <p:blipFill>
          <a:blip r:embed="rId3"/>
          <a:stretch>
            <a:fillRect/>
          </a:stretch>
        </p:blipFill>
        <p:spPr>
          <a:xfrm>
            <a:off x="3924292" y="2771775"/>
            <a:ext cx="647685" cy="647685"/>
          </a:xfrm>
          <a:prstGeom prst="rect">
            <a:avLst/>
          </a:prstGeom>
        </p:spPr>
      </p:pic>
      <p:pic>
        <p:nvPicPr>
          <p:cNvPr id="1420" name="Shape 1420"/>
          <p:cNvPicPr preferRelativeResize="0"/>
          <p:nvPr/>
        </p:nvPicPr>
        <p:blipFill>
          <a:blip r:embed="rId3"/>
          <a:stretch>
            <a:fillRect/>
          </a:stretch>
        </p:blipFill>
        <p:spPr>
          <a:xfrm>
            <a:off x="876284" y="3381367"/>
            <a:ext cx="647685" cy="647685"/>
          </a:xfrm>
          <a:prstGeom prst="rect">
            <a:avLst/>
          </a:prstGeom>
        </p:spPr>
      </p:pic>
      <p:pic>
        <p:nvPicPr>
          <p:cNvPr id="1421" name="Shape 1421"/>
          <p:cNvPicPr preferRelativeResize="0"/>
          <p:nvPr/>
        </p:nvPicPr>
        <p:blipFill>
          <a:blip r:embed="rId4"/>
          <a:stretch>
            <a:fillRect/>
          </a:stretch>
        </p:blipFill>
        <p:spPr>
          <a:xfrm>
            <a:off x="1485900" y="3381367"/>
            <a:ext cx="647685" cy="647685"/>
          </a:xfrm>
          <a:prstGeom prst="rect">
            <a:avLst/>
          </a:prstGeom>
        </p:spPr>
      </p:pic>
      <p:pic>
        <p:nvPicPr>
          <p:cNvPr id="1422" name="Shape 1422"/>
          <p:cNvPicPr preferRelativeResize="0"/>
          <p:nvPr/>
        </p:nvPicPr>
        <p:blipFill>
          <a:blip r:embed="rId4"/>
          <a:stretch>
            <a:fillRect/>
          </a:stretch>
        </p:blipFill>
        <p:spPr>
          <a:xfrm>
            <a:off x="2095492" y="3381367"/>
            <a:ext cx="647685" cy="647685"/>
          </a:xfrm>
          <a:prstGeom prst="rect">
            <a:avLst/>
          </a:prstGeom>
        </p:spPr>
      </p:pic>
      <p:pic>
        <p:nvPicPr>
          <p:cNvPr id="1423" name="Shape 1423"/>
          <p:cNvPicPr preferRelativeResize="0"/>
          <p:nvPr/>
        </p:nvPicPr>
        <p:blipFill>
          <a:blip r:embed="rId5"/>
          <a:stretch>
            <a:fillRect/>
          </a:stretch>
        </p:blipFill>
        <p:spPr>
          <a:xfrm>
            <a:off x="2705084" y="3381367"/>
            <a:ext cx="647685" cy="647685"/>
          </a:xfrm>
          <a:prstGeom prst="rect">
            <a:avLst/>
          </a:prstGeom>
        </p:spPr>
      </p:pic>
      <p:pic>
        <p:nvPicPr>
          <p:cNvPr id="1424" name="Shape 1424"/>
          <p:cNvPicPr preferRelativeResize="0"/>
          <p:nvPr/>
        </p:nvPicPr>
        <p:blipFill>
          <a:blip r:embed="rId3"/>
          <a:stretch>
            <a:fillRect/>
          </a:stretch>
        </p:blipFill>
        <p:spPr>
          <a:xfrm>
            <a:off x="3314700" y="3381367"/>
            <a:ext cx="647685" cy="647685"/>
          </a:xfrm>
          <a:prstGeom prst="rect">
            <a:avLst/>
          </a:prstGeom>
        </p:spPr>
      </p:pic>
      <p:pic>
        <p:nvPicPr>
          <p:cNvPr id="1425" name="Shape 1425"/>
          <p:cNvPicPr preferRelativeResize="0"/>
          <p:nvPr/>
        </p:nvPicPr>
        <p:blipFill>
          <a:blip r:embed="rId3"/>
          <a:stretch>
            <a:fillRect/>
          </a:stretch>
        </p:blipFill>
        <p:spPr>
          <a:xfrm>
            <a:off x="3924292" y="3381367"/>
            <a:ext cx="647685" cy="647685"/>
          </a:xfrm>
          <a:prstGeom prst="rect">
            <a:avLst/>
          </a:prstGeom>
        </p:spPr>
      </p:pic>
      <p:pic>
        <p:nvPicPr>
          <p:cNvPr id="1426" name="Shape 1426"/>
          <p:cNvPicPr preferRelativeResize="0"/>
          <p:nvPr/>
        </p:nvPicPr>
        <p:blipFill>
          <a:blip r:embed="rId3"/>
          <a:stretch>
            <a:fillRect/>
          </a:stretch>
        </p:blipFill>
        <p:spPr>
          <a:xfrm>
            <a:off x="876284" y="3990960"/>
            <a:ext cx="647685" cy="647685"/>
          </a:xfrm>
          <a:prstGeom prst="rect">
            <a:avLst/>
          </a:prstGeom>
        </p:spPr>
      </p:pic>
      <p:pic>
        <p:nvPicPr>
          <p:cNvPr id="1427" name="Shape 1427"/>
          <p:cNvPicPr preferRelativeResize="0"/>
          <p:nvPr/>
        </p:nvPicPr>
        <p:blipFill>
          <a:blip r:embed="rId5"/>
          <a:stretch>
            <a:fillRect/>
          </a:stretch>
        </p:blipFill>
        <p:spPr>
          <a:xfrm>
            <a:off x="1485900" y="3990960"/>
            <a:ext cx="647685" cy="647685"/>
          </a:xfrm>
          <a:prstGeom prst="rect">
            <a:avLst/>
          </a:prstGeom>
        </p:spPr>
      </p:pic>
      <p:pic>
        <p:nvPicPr>
          <p:cNvPr id="1428" name="Shape 1428"/>
          <p:cNvPicPr preferRelativeResize="0"/>
          <p:nvPr/>
        </p:nvPicPr>
        <p:blipFill>
          <a:blip r:embed="rId4"/>
          <a:stretch>
            <a:fillRect/>
          </a:stretch>
        </p:blipFill>
        <p:spPr>
          <a:xfrm>
            <a:off x="2095492" y="3990960"/>
            <a:ext cx="647685" cy="647685"/>
          </a:xfrm>
          <a:prstGeom prst="rect">
            <a:avLst/>
          </a:prstGeom>
        </p:spPr>
      </p:pic>
      <p:pic>
        <p:nvPicPr>
          <p:cNvPr id="1429" name="Shape 1429"/>
          <p:cNvPicPr preferRelativeResize="0"/>
          <p:nvPr/>
        </p:nvPicPr>
        <p:blipFill>
          <a:blip r:embed="rId3"/>
          <a:stretch>
            <a:fillRect/>
          </a:stretch>
        </p:blipFill>
        <p:spPr>
          <a:xfrm>
            <a:off x="2705084" y="3990960"/>
            <a:ext cx="647685" cy="647685"/>
          </a:xfrm>
          <a:prstGeom prst="rect">
            <a:avLst/>
          </a:prstGeom>
        </p:spPr>
      </p:pic>
      <p:pic>
        <p:nvPicPr>
          <p:cNvPr id="1430" name="Shape 1430"/>
          <p:cNvPicPr preferRelativeResize="0"/>
          <p:nvPr/>
        </p:nvPicPr>
        <p:blipFill>
          <a:blip r:embed="rId3"/>
          <a:stretch>
            <a:fillRect/>
          </a:stretch>
        </p:blipFill>
        <p:spPr>
          <a:xfrm>
            <a:off x="3314700" y="3990960"/>
            <a:ext cx="647685" cy="647685"/>
          </a:xfrm>
          <a:prstGeom prst="rect">
            <a:avLst/>
          </a:prstGeom>
        </p:spPr>
      </p:pic>
      <p:pic>
        <p:nvPicPr>
          <p:cNvPr id="1431" name="Shape 1431"/>
          <p:cNvPicPr preferRelativeResize="0"/>
          <p:nvPr/>
        </p:nvPicPr>
        <p:blipFill>
          <a:blip r:embed="rId3"/>
          <a:stretch>
            <a:fillRect/>
          </a:stretch>
        </p:blipFill>
        <p:spPr>
          <a:xfrm>
            <a:off x="3924292" y="3990960"/>
            <a:ext cx="647685" cy="647685"/>
          </a:xfrm>
          <a:prstGeom prst="rect">
            <a:avLst/>
          </a:prstGeom>
        </p:spPr>
      </p:pic>
      <p:pic>
        <p:nvPicPr>
          <p:cNvPr id="1432" name="Shape 1432"/>
          <p:cNvPicPr preferRelativeResize="0"/>
          <p:nvPr/>
        </p:nvPicPr>
        <p:blipFill>
          <a:blip r:embed="rId3"/>
          <a:stretch>
            <a:fillRect/>
          </a:stretch>
        </p:blipFill>
        <p:spPr>
          <a:xfrm>
            <a:off x="876284" y="4600575"/>
            <a:ext cx="647685" cy="647685"/>
          </a:xfrm>
          <a:prstGeom prst="rect">
            <a:avLst/>
          </a:prstGeom>
        </p:spPr>
      </p:pic>
      <p:pic>
        <p:nvPicPr>
          <p:cNvPr id="1433" name="Shape 1433"/>
          <p:cNvPicPr preferRelativeResize="0"/>
          <p:nvPr/>
        </p:nvPicPr>
        <p:blipFill>
          <a:blip r:embed="rId3"/>
          <a:stretch>
            <a:fillRect/>
          </a:stretch>
        </p:blipFill>
        <p:spPr>
          <a:xfrm>
            <a:off x="1485900" y="4600575"/>
            <a:ext cx="647685" cy="647685"/>
          </a:xfrm>
          <a:prstGeom prst="rect">
            <a:avLst/>
          </a:prstGeom>
        </p:spPr>
      </p:pic>
      <p:pic>
        <p:nvPicPr>
          <p:cNvPr id="1434" name="Shape 1434"/>
          <p:cNvPicPr preferRelativeResize="0"/>
          <p:nvPr/>
        </p:nvPicPr>
        <p:blipFill>
          <a:blip r:embed="rId5"/>
          <a:stretch>
            <a:fillRect/>
          </a:stretch>
        </p:blipFill>
        <p:spPr>
          <a:xfrm>
            <a:off x="2095492" y="4600575"/>
            <a:ext cx="647685" cy="647685"/>
          </a:xfrm>
          <a:prstGeom prst="rect">
            <a:avLst/>
          </a:prstGeom>
        </p:spPr>
      </p:pic>
      <p:pic>
        <p:nvPicPr>
          <p:cNvPr id="1435" name="Shape 1435"/>
          <p:cNvPicPr preferRelativeResize="0"/>
          <p:nvPr/>
        </p:nvPicPr>
        <p:blipFill>
          <a:blip r:embed="rId5"/>
          <a:stretch>
            <a:fillRect/>
          </a:stretch>
        </p:blipFill>
        <p:spPr>
          <a:xfrm>
            <a:off x="2705084" y="4600575"/>
            <a:ext cx="647685" cy="647685"/>
          </a:xfrm>
          <a:prstGeom prst="rect">
            <a:avLst/>
          </a:prstGeom>
        </p:spPr>
      </p:pic>
      <p:pic>
        <p:nvPicPr>
          <p:cNvPr id="1436" name="Shape 1436"/>
          <p:cNvPicPr preferRelativeResize="0"/>
          <p:nvPr/>
        </p:nvPicPr>
        <p:blipFill>
          <a:blip r:embed="rId4"/>
          <a:stretch>
            <a:fillRect/>
          </a:stretch>
        </p:blipFill>
        <p:spPr>
          <a:xfrm>
            <a:off x="3314700" y="4600575"/>
            <a:ext cx="647685" cy="647685"/>
          </a:xfrm>
          <a:prstGeom prst="rect">
            <a:avLst/>
          </a:prstGeom>
        </p:spPr>
      </p:pic>
      <p:pic>
        <p:nvPicPr>
          <p:cNvPr id="1437" name="Shape 1437"/>
          <p:cNvPicPr preferRelativeResize="0"/>
          <p:nvPr/>
        </p:nvPicPr>
        <p:blipFill>
          <a:blip r:embed="rId3"/>
          <a:stretch>
            <a:fillRect/>
          </a:stretch>
        </p:blipFill>
        <p:spPr>
          <a:xfrm>
            <a:off x="3924292" y="4600575"/>
            <a:ext cx="647685" cy="647685"/>
          </a:xfrm>
          <a:prstGeom prst="rect">
            <a:avLst/>
          </a:prstGeom>
        </p:spPr>
      </p:pic>
      <p:pic>
        <p:nvPicPr>
          <p:cNvPr id="1438" name="Shape 1438"/>
          <p:cNvPicPr preferRelativeResize="0"/>
          <p:nvPr/>
        </p:nvPicPr>
        <p:blipFill>
          <a:blip r:embed="rId3"/>
          <a:stretch>
            <a:fillRect/>
          </a:stretch>
        </p:blipFill>
        <p:spPr>
          <a:xfrm>
            <a:off x="876284" y="5210167"/>
            <a:ext cx="647685" cy="647685"/>
          </a:xfrm>
          <a:prstGeom prst="rect">
            <a:avLst/>
          </a:prstGeom>
        </p:spPr>
      </p:pic>
      <p:pic>
        <p:nvPicPr>
          <p:cNvPr id="1439" name="Shape 1439"/>
          <p:cNvPicPr preferRelativeResize="0"/>
          <p:nvPr/>
        </p:nvPicPr>
        <p:blipFill>
          <a:blip r:embed="rId3"/>
          <a:stretch>
            <a:fillRect/>
          </a:stretch>
        </p:blipFill>
        <p:spPr>
          <a:xfrm>
            <a:off x="1485900" y="5210167"/>
            <a:ext cx="647685" cy="647685"/>
          </a:xfrm>
          <a:prstGeom prst="rect">
            <a:avLst/>
          </a:prstGeom>
        </p:spPr>
      </p:pic>
      <p:pic>
        <p:nvPicPr>
          <p:cNvPr id="1440" name="Shape 1440"/>
          <p:cNvPicPr preferRelativeResize="0"/>
          <p:nvPr/>
        </p:nvPicPr>
        <p:blipFill>
          <a:blip r:embed="rId3"/>
          <a:stretch>
            <a:fillRect/>
          </a:stretch>
        </p:blipFill>
        <p:spPr>
          <a:xfrm>
            <a:off x="2095492" y="5210167"/>
            <a:ext cx="647685" cy="647685"/>
          </a:xfrm>
          <a:prstGeom prst="rect">
            <a:avLst/>
          </a:prstGeom>
        </p:spPr>
      </p:pic>
      <p:pic>
        <p:nvPicPr>
          <p:cNvPr id="1441" name="Shape 1441"/>
          <p:cNvPicPr preferRelativeResize="0"/>
          <p:nvPr/>
        </p:nvPicPr>
        <p:blipFill>
          <a:blip r:embed="rId3"/>
          <a:stretch>
            <a:fillRect/>
          </a:stretch>
        </p:blipFill>
        <p:spPr>
          <a:xfrm>
            <a:off x="2705084" y="5210167"/>
            <a:ext cx="647685" cy="647685"/>
          </a:xfrm>
          <a:prstGeom prst="rect">
            <a:avLst/>
          </a:prstGeom>
        </p:spPr>
      </p:pic>
      <p:pic>
        <p:nvPicPr>
          <p:cNvPr id="1442" name="Shape 1442"/>
          <p:cNvPicPr preferRelativeResize="0"/>
          <p:nvPr/>
        </p:nvPicPr>
        <p:blipFill>
          <a:blip r:embed="rId3"/>
          <a:stretch>
            <a:fillRect/>
          </a:stretch>
        </p:blipFill>
        <p:spPr>
          <a:xfrm>
            <a:off x="3314700" y="5210167"/>
            <a:ext cx="647685" cy="647685"/>
          </a:xfrm>
          <a:prstGeom prst="rect">
            <a:avLst/>
          </a:prstGeom>
        </p:spPr>
      </p:pic>
      <p:pic>
        <p:nvPicPr>
          <p:cNvPr id="1443" name="Shape 1443"/>
          <p:cNvPicPr preferRelativeResize="0"/>
          <p:nvPr/>
        </p:nvPicPr>
        <p:blipFill>
          <a:blip r:embed="rId3"/>
          <a:stretch>
            <a:fillRect/>
          </a:stretch>
        </p:blipFill>
        <p:spPr>
          <a:xfrm>
            <a:off x="3924292" y="5210167"/>
            <a:ext cx="647685" cy="647685"/>
          </a:xfrm>
          <a:prstGeom prst="rect">
            <a:avLst/>
          </a:prstGeom>
        </p:spPr>
      </p:pic>
      <p:sp>
        <p:nvSpPr>
          <p:cNvPr id="1444" name="Shape 1444"/>
          <p:cNvSpPr txBox="1"/>
          <p:nvPr/>
        </p:nvSpPr>
        <p:spPr>
          <a:xfrm>
            <a:off x="528637" y="47370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445" name="Shape 1445"/>
          <p:cNvSpPr txBox="1"/>
          <p:nvPr/>
        </p:nvSpPr>
        <p:spPr>
          <a:xfrm>
            <a:off x="528637" y="534827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446" name="Shape 1446"/>
          <p:cNvSpPr txBox="1"/>
          <p:nvPr/>
        </p:nvSpPr>
        <p:spPr>
          <a:xfrm>
            <a:off x="3533760"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447" name="Shape 1447"/>
          <p:cNvSpPr txBox="1"/>
          <p:nvPr/>
        </p:nvSpPr>
        <p:spPr>
          <a:xfrm>
            <a:off x="4143375" y="17684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448" name="Shape 1448"/>
          <p:cNvSpPr txBox="1"/>
          <p:nvPr/>
        </p:nvSpPr>
        <p:spPr>
          <a:xfrm>
            <a:off x="4819635" y="2400300"/>
            <a:ext cx="4035300" cy="1293900"/>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 living cell with </a:t>
            </a:r>
            <a:r>
              <a:rPr lang="en" sz="3111" b="1" i="1">
                <a:solidFill>
                  <a:srgbClr val="0000FF"/>
                </a:solidFill>
                <a:latin typeface="Arial"/>
                <a:ea typeface="Arial"/>
                <a:cs typeface="Arial"/>
                <a:sym typeface="Arial"/>
              </a:rPr>
              <a:t>2 or 3 </a:t>
            </a:r>
            <a:r>
              <a:rPr lang="en" sz="3111">
                <a:solidFill>
                  <a:srgbClr val="000000"/>
                </a:solidFill>
                <a:latin typeface="Arial"/>
                <a:ea typeface="Arial"/>
                <a:cs typeface="Arial"/>
                <a:sym typeface="Arial"/>
              </a:rPr>
              <a:t>living neighbors </a:t>
            </a:r>
            <a:r>
              <a:rPr lang="en" sz="3111" b="1" i="1">
                <a:solidFill>
                  <a:srgbClr val="0000FF"/>
                </a:solidFill>
                <a:latin typeface="Arial"/>
                <a:ea typeface="Arial"/>
                <a:cs typeface="Arial"/>
                <a:sym typeface="Arial"/>
              </a:rPr>
              <a:t>survives</a:t>
            </a:r>
            <a:r>
              <a:rPr lang="en" sz="3111">
                <a:solidFill>
                  <a:srgbClr val="000000"/>
                </a:solidFill>
                <a:latin typeface="Arial"/>
                <a:ea typeface="Arial"/>
                <a:cs typeface="Arial"/>
                <a:sym typeface="Arial"/>
              </a:rPr>
              <a:t>. Others die.</a:t>
            </a:r>
          </a:p>
        </p:txBody>
      </p:sp>
      <p:sp>
        <p:nvSpPr>
          <p:cNvPr id="1449" name="Shape 1449"/>
          <p:cNvSpPr txBox="1"/>
          <p:nvPr/>
        </p:nvSpPr>
        <p:spPr>
          <a:xfrm>
            <a:off x="4967280" y="4313227"/>
            <a:ext cx="3778200" cy="1292100"/>
          </a:xfrm>
          <a:prstGeom prst="rect">
            <a:avLst/>
          </a:prstGeom>
        </p:spPr>
        <p:txBody>
          <a:bodyPr lIns="91425" tIns="91425" rIns="91425" bIns="91425" anchor="t" anchorCtr="0">
            <a:noAutofit/>
          </a:bodyPr>
          <a:lstStyle/>
          <a:p>
            <a:pPr lvl="0" algn="ctr" rtl="0">
              <a:spcBef>
                <a:spcPts val="0"/>
              </a:spcBef>
              <a:spcAft>
                <a:spcPts val="0"/>
              </a:spcAft>
              <a:buNone/>
            </a:pPr>
            <a:r>
              <a:rPr lang="en" sz="3111">
                <a:solidFill>
                  <a:srgbClr val="000000"/>
                </a:solidFill>
                <a:latin typeface="Arial"/>
                <a:ea typeface="Arial"/>
                <a:cs typeface="Arial"/>
                <a:sym typeface="Arial"/>
              </a:rPr>
              <a:t>An empty cell with exactly 3 living neighbors </a:t>
            </a:r>
            <a:r>
              <a:rPr lang="en" sz="3111" b="1" i="1">
                <a:solidFill>
                  <a:srgbClr val="008000"/>
                </a:solidFill>
                <a:latin typeface="Arial"/>
                <a:ea typeface="Arial"/>
                <a:cs typeface="Arial"/>
                <a:sym typeface="Arial"/>
              </a:rPr>
              <a:t>comes to life</a:t>
            </a:r>
            <a:r>
              <a:rPr lang="en" sz="3111">
                <a:solidFill>
                  <a:srgbClr val="000000"/>
                </a:solidFill>
                <a:latin typeface="Arial"/>
                <a:ea typeface="Arial"/>
                <a:cs typeface="Arial"/>
                <a:sym typeface="Arial"/>
              </a:rPr>
              <a:t>. No others do.</a:t>
            </a:r>
          </a:p>
        </p:txBody>
      </p:sp>
      <p:sp>
        <p:nvSpPr>
          <p:cNvPr id="1450" name="Shape 1450"/>
          <p:cNvSpPr txBox="1"/>
          <p:nvPr/>
        </p:nvSpPr>
        <p:spPr>
          <a:xfrm>
            <a:off x="1485900" y="205375"/>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Shape 1455"/>
          <p:cNvSpPr txBox="1"/>
          <p:nvPr/>
        </p:nvSpPr>
        <p:spPr>
          <a:xfrm>
            <a:off x="1516050" y="6303960"/>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456" name="Shape 1456"/>
          <p:cNvPicPr preferRelativeResize="0"/>
          <p:nvPr/>
        </p:nvPicPr>
        <p:blipFill>
          <a:blip r:embed="rId3"/>
          <a:stretch>
            <a:fillRect/>
          </a:stretch>
        </p:blipFill>
        <p:spPr>
          <a:xfrm>
            <a:off x="647685" y="2466967"/>
            <a:ext cx="647685" cy="647685"/>
          </a:xfrm>
          <a:prstGeom prst="rect">
            <a:avLst/>
          </a:prstGeom>
        </p:spPr>
      </p:pic>
      <p:sp>
        <p:nvSpPr>
          <p:cNvPr id="1457" name="Shape 1457"/>
          <p:cNvSpPr txBox="1"/>
          <p:nvPr/>
        </p:nvSpPr>
        <p:spPr>
          <a:xfrm>
            <a:off x="304785" y="26034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458" name="Shape 1458"/>
          <p:cNvSpPr txBox="1"/>
          <p:nvPr/>
        </p:nvSpPr>
        <p:spPr>
          <a:xfrm>
            <a:off x="304785" y="32130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459" name="Shape 1459"/>
          <p:cNvSpPr txBox="1"/>
          <p:nvPr/>
        </p:nvSpPr>
        <p:spPr>
          <a:xfrm>
            <a:off x="304785" y="38226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460" name="Shape 1460"/>
          <p:cNvSpPr txBox="1"/>
          <p:nvPr/>
        </p:nvSpPr>
        <p:spPr>
          <a:xfrm>
            <a:off x="304785" y="44322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461" name="Shape 1461"/>
          <p:cNvSpPr txBox="1"/>
          <p:nvPr/>
        </p:nvSpPr>
        <p:spPr>
          <a:xfrm>
            <a:off x="87153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462" name="Shape 1462"/>
          <p:cNvSpPr txBox="1"/>
          <p:nvPr/>
        </p:nvSpPr>
        <p:spPr>
          <a:xfrm>
            <a:off x="1481129"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463" name="Shape 1463"/>
          <p:cNvSpPr txBox="1"/>
          <p:nvPr/>
        </p:nvSpPr>
        <p:spPr>
          <a:xfrm>
            <a:off x="2090722"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464" name="Shape 1464"/>
          <p:cNvSpPr txBox="1"/>
          <p:nvPr/>
        </p:nvSpPr>
        <p:spPr>
          <a:xfrm>
            <a:off x="270033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465" name="Shape 1465"/>
          <p:cNvPicPr preferRelativeResize="0"/>
          <p:nvPr/>
        </p:nvPicPr>
        <p:blipFill>
          <a:blip r:embed="rId3"/>
          <a:stretch>
            <a:fillRect/>
          </a:stretch>
        </p:blipFill>
        <p:spPr>
          <a:xfrm>
            <a:off x="1257300" y="2466967"/>
            <a:ext cx="647685" cy="647685"/>
          </a:xfrm>
          <a:prstGeom prst="rect">
            <a:avLst/>
          </a:prstGeom>
        </p:spPr>
      </p:pic>
      <p:pic>
        <p:nvPicPr>
          <p:cNvPr id="1466" name="Shape 1466"/>
          <p:cNvPicPr preferRelativeResize="0"/>
          <p:nvPr/>
        </p:nvPicPr>
        <p:blipFill>
          <a:blip r:embed="rId3"/>
          <a:stretch>
            <a:fillRect/>
          </a:stretch>
        </p:blipFill>
        <p:spPr>
          <a:xfrm>
            <a:off x="1866892" y="2466967"/>
            <a:ext cx="647685" cy="647685"/>
          </a:xfrm>
          <a:prstGeom prst="rect">
            <a:avLst/>
          </a:prstGeom>
        </p:spPr>
      </p:pic>
      <p:pic>
        <p:nvPicPr>
          <p:cNvPr id="1467" name="Shape 1467"/>
          <p:cNvPicPr preferRelativeResize="0"/>
          <p:nvPr/>
        </p:nvPicPr>
        <p:blipFill>
          <a:blip r:embed="rId3"/>
          <a:stretch>
            <a:fillRect/>
          </a:stretch>
        </p:blipFill>
        <p:spPr>
          <a:xfrm>
            <a:off x="2476484" y="2466967"/>
            <a:ext cx="647685" cy="647685"/>
          </a:xfrm>
          <a:prstGeom prst="rect">
            <a:avLst/>
          </a:prstGeom>
        </p:spPr>
      </p:pic>
      <p:pic>
        <p:nvPicPr>
          <p:cNvPr id="1468" name="Shape 1468"/>
          <p:cNvPicPr preferRelativeResize="0"/>
          <p:nvPr/>
        </p:nvPicPr>
        <p:blipFill>
          <a:blip r:embed="rId3"/>
          <a:stretch>
            <a:fillRect/>
          </a:stretch>
        </p:blipFill>
        <p:spPr>
          <a:xfrm>
            <a:off x="3086100" y="2466967"/>
            <a:ext cx="647685" cy="647685"/>
          </a:xfrm>
          <a:prstGeom prst="rect">
            <a:avLst/>
          </a:prstGeom>
        </p:spPr>
      </p:pic>
      <p:pic>
        <p:nvPicPr>
          <p:cNvPr id="1469" name="Shape 1469"/>
          <p:cNvPicPr preferRelativeResize="0"/>
          <p:nvPr/>
        </p:nvPicPr>
        <p:blipFill>
          <a:blip r:embed="rId4"/>
          <a:stretch>
            <a:fillRect/>
          </a:stretch>
        </p:blipFill>
        <p:spPr>
          <a:xfrm>
            <a:off x="3695692" y="2466967"/>
            <a:ext cx="647685" cy="647685"/>
          </a:xfrm>
          <a:prstGeom prst="rect">
            <a:avLst/>
          </a:prstGeom>
        </p:spPr>
      </p:pic>
      <p:pic>
        <p:nvPicPr>
          <p:cNvPr id="1470" name="Shape 1470"/>
          <p:cNvPicPr preferRelativeResize="0"/>
          <p:nvPr/>
        </p:nvPicPr>
        <p:blipFill>
          <a:blip r:embed="rId3"/>
          <a:stretch>
            <a:fillRect/>
          </a:stretch>
        </p:blipFill>
        <p:spPr>
          <a:xfrm>
            <a:off x="647685" y="3076559"/>
            <a:ext cx="647685" cy="647685"/>
          </a:xfrm>
          <a:prstGeom prst="rect">
            <a:avLst/>
          </a:prstGeom>
        </p:spPr>
      </p:pic>
      <p:pic>
        <p:nvPicPr>
          <p:cNvPr id="1471" name="Shape 1471"/>
          <p:cNvPicPr preferRelativeResize="0"/>
          <p:nvPr/>
        </p:nvPicPr>
        <p:blipFill>
          <a:blip r:embed="rId3"/>
          <a:stretch>
            <a:fillRect/>
          </a:stretch>
        </p:blipFill>
        <p:spPr>
          <a:xfrm>
            <a:off x="1257300" y="3076559"/>
            <a:ext cx="647685" cy="647685"/>
          </a:xfrm>
          <a:prstGeom prst="rect">
            <a:avLst/>
          </a:prstGeom>
        </p:spPr>
      </p:pic>
      <p:pic>
        <p:nvPicPr>
          <p:cNvPr id="1472" name="Shape 1472"/>
          <p:cNvPicPr preferRelativeResize="0"/>
          <p:nvPr/>
        </p:nvPicPr>
        <p:blipFill>
          <a:blip r:embed="rId4"/>
          <a:stretch>
            <a:fillRect/>
          </a:stretch>
        </p:blipFill>
        <p:spPr>
          <a:xfrm>
            <a:off x="1866892" y="3076559"/>
            <a:ext cx="647685" cy="647685"/>
          </a:xfrm>
          <a:prstGeom prst="rect">
            <a:avLst/>
          </a:prstGeom>
        </p:spPr>
      </p:pic>
      <p:pic>
        <p:nvPicPr>
          <p:cNvPr id="1473" name="Shape 1473"/>
          <p:cNvPicPr preferRelativeResize="0"/>
          <p:nvPr/>
        </p:nvPicPr>
        <p:blipFill>
          <a:blip r:embed="rId3"/>
          <a:stretch>
            <a:fillRect/>
          </a:stretch>
        </p:blipFill>
        <p:spPr>
          <a:xfrm>
            <a:off x="2476484" y="3076559"/>
            <a:ext cx="647685" cy="647685"/>
          </a:xfrm>
          <a:prstGeom prst="rect">
            <a:avLst/>
          </a:prstGeom>
        </p:spPr>
      </p:pic>
      <p:pic>
        <p:nvPicPr>
          <p:cNvPr id="1474" name="Shape 1474"/>
          <p:cNvPicPr preferRelativeResize="0"/>
          <p:nvPr/>
        </p:nvPicPr>
        <p:blipFill>
          <a:blip r:embed="rId5"/>
          <a:stretch>
            <a:fillRect/>
          </a:stretch>
        </p:blipFill>
        <p:spPr>
          <a:xfrm>
            <a:off x="3086100" y="3076559"/>
            <a:ext cx="647685" cy="647685"/>
          </a:xfrm>
          <a:prstGeom prst="rect">
            <a:avLst/>
          </a:prstGeom>
        </p:spPr>
      </p:pic>
      <p:pic>
        <p:nvPicPr>
          <p:cNvPr id="1475" name="Shape 1475"/>
          <p:cNvPicPr preferRelativeResize="0"/>
          <p:nvPr/>
        </p:nvPicPr>
        <p:blipFill>
          <a:blip r:embed="rId3"/>
          <a:stretch>
            <a:fillRect/>
          </a:stretch>
        </p:blipFill>
        <p:spPr>
          <a:xfrm>
            <a:off x="3695692" y="3076559"/>
            <a:ext cx="647685" cy="647685"/>
          </a:xfrm>
          <a:prstGeom prst="rect">
            <a:avLst/>
          </a:prstGeom>
        </p:spPr>
      </p:pic>
      <p:pic>
        <p:nvPicPr>
          <p:cNvPr id="1476" name="Shape 1476"/>
          <p:cNvPicPr preferRelativeResize="0"/>
          <p:nvPr/>
        </p:nvPicPr>
        <p:blipFill>
          <a:blip r:embed="rId3"/>
          <a:stretch>
            <a:fillRect/>
          </a:stretch>
        </p:blipFill>
        <p:spPr>
          <a:xfrm>
            <a:off x="647685" y="3686175"/>
            <a:ext cx="647685" cy="647685"/>
          </a:xfrm>
          <a:prstGeom prst="rect">
            <a:avLst/>
          </a:prstGeom>
        </p:spPr>
      </p:pic>
      <p:pic>
        <p:nvPicPr>
          <p:cNvPr id="1477" name="Shape 1477"/>
          <p:cNvPicPr preferRelativeResize="0"/>
          <p:nvPr/>
        </p:nvPicPr>
        <p:blipFill>
          <a:blip r:embed="rId4"/>
          <a:stretch>
            <a:fillRect/>
          </a:stretch>
        </p:blipFill>
        <p:spPr>
          <a:xfrm>
            <a:off x="1257300" y="3686175"/>
            <a:ext cx="647685" cy="647685"/>
          </a:xfrm>
          <a:prstGeom prst="rect">
            <a:avLst/>
          </a:prstGeom>
        </p:spPr>
      </p:pic>
      <p:pic>
        <p:nvPicPr>
          <p:cNvPr id="1478" name="Shape 1478"/>
          <p:cNvPicPr preferRelativeResize="0"/>
          <p:nvPr/>
        </p:nvPicPr>
        <p:blipFill>
          <a:blip r:embed="rId4"/>
          <a:stretch>
            <a:fillRect/>
          </a:stretch>
        </p:blipFill>
        <p:spPr>
          <a:xfrm>
            <a:off x="1866892" y="3686175"/>
            <a:ext cx="647685" cy="647685"/>
          </a:xfrm>
          <a:prstGeom prst="rect">
            <a:avLst/>
          </a:prstGeom>
        </p:spPr>
      </p:pic>
      <p:pic>
        <p:nvPicPr>
          <p:cNvPr id="1479" name="Shape 1479"/>
          <p:cNvPicPr preferRelativeResize="0"/>
          <p:nvPr/>
        </p:nvPicPr>
        <p:blipFill>
          <a:blip r:embed="rId3"/>
          <a:stretch>
            <a:fillRect/>
          </a:stretch>
        </p:blipFill>
        <p:spPr>
          <a:xfrm>
            <a:off x="2476484" y="3686175"/>
            <a:ext cx="647685" cy="647685"/>
          </a:xfrm>
          <a:prstGeom prst="rect">
            <a:avLst/>
          </a:prstGeom>
        </p:spPr>
      </p:pic>
      <p:pic>
        <p:nvPicPr>
          <p:cNvPr id="1480" name="Shape 1480"/>
          <p:cNvPicPr preferRelativeResize="0"/>
          <p:nvPr/>
        </p:nvPicPr>
        <p:blipFill>
          <a:blip r:embed="rId3"/>
          <a:stretch>
            <a:fillRect/>
          </a:stretch>
        </p:blipFill>
        <p:spPr>
          <a:xfrm>
            <a:off x="3086100" y="3686175"/>
            <a:ext cx="647685" cy="647685"/>
          </a:xfrm>
          <a:prstGeom prst="rect">
            <a:avLst/>
          </a:prstGeom>
        </p:spPr>
      </p:pic>
      <p:pic>
        <p:nvPicPr>
          <p:cNvPr id="1481" name="Shape 1481"/>
          <p:cNvPicPr preferRelativeResize="0"/>
          <p:nvPr/>
        </p:nvPicPr>
        <p:blipFill>
          <a:blip r:embed="rId3"/>
          <a:stretch>
            <a:fillRect/>
          </a:stretch>
        </p:blipFill>
        <p:spPr>
          <a:xfrm>
            <a:off x="3695692" y="3686175"/>
            <a:ext cx="647685" cy="647685"/>
          </a:xfrm>
          <a:prstGeom prst="rect">
            <a:avLst/>
          </a:prstGeom>
        </p:spPr>
      </p:pic>
      <p:pic>
        <p:nvPicPr>
          <p:cNvPr id="1482" name="Shape 1482"/>
          <p:cNvPicPr preferRelativeResize="0"/>
          <p:nvPr/>
        </p:nvPicPr>
        <p:blipFill>
          <a:blip r:embed="rId3"/>
          <a:stretch>
            <a:fillRect/>
          </a:stretch>
        </p:blipFill>
        <p:spPr>
          <a:xfrm>
            <a:off x="647685" y="4295767"/>
            <a:ext cx="647685" cy="647685"/>
          </a:xfrm>
          <a:prstGeom prst="rect">
            <a:avLst/>
          </a:prstGeom>
        </p:spPr>
      </p:pic>
      <p:pic>
        <p:nvPicPr>
          <p:cNvPr id="1483" name="Shape 1483"/>
          <p:cNvPicPr preferRelativeResize="0"/>
          <p:nvPr/>
        </p:nvPicPr>
        <p:blipFill>
          <a:blip r:embed="rId4"/>
          <a:stretch>
            <a:fillRect/>
          </a:stretch>
        </p:blipFill>
        <p:spPr>
          <a:xfrm>
            <a:off x="1257300" y="4295767"/>
            <a:ext cx="647685" cy="647685"/>
          </a:xfrm>
          <a:prstGeom prst="rect">
            <a:avLst/>
          </a:prstGeom>
        </p:spPr>
      </p:pic>
      <p:pic>
        <p:nvPicPr>
          <p:cNvPr id="1484" name="Shape 1484"/>
          <p:cNvPicPr preferRelativeResize="0"/>
          <p:nvPr/>
        </p:nvPicPr>
        <p:blipFill>
          <a:blip r:embed="rId4"/>
          <a:stretch>
            <a:fillRect/>
          </a:stretch>
        </p:blipFill>
        <p:spPr>
          <a:xfrm>
            <a:off x="1866892" y="4295767"/>
            <a:ext cx="647685" cy="647685"/>
          </a:xfrm>
          <a:prstGeom prst="rect">
            <a:avLst/>
          </a:prstGeom>
        </p:spPr>
      </p:pic>
      <p:pic>
        <p:nvPicPr>
          <p:cNvPr id="1485" name="Shape 1485"/>
          <p:cNvPicPr preferRelativeResize="0"/>
          <p:nvPr/>
        </p:nvPicPr>
        <p:blipFill>
          <a:blip r:embed="rId3"/>
          <a:stretch>
            <a:fillRect/>
          </a:stretch>
        </p:blipFill>
        <p:spPr>
          <a:xfrm>
            <a:off x="2476484" y="4295767"/>
            <a:ext cx="647685" cy="647685"/>
          </a:xfrm>
          <a:prstGeom prst="rect">
            <a:avLst/>
          </a:prstGeom>
        </p:spPr>
      </p:pic>
      <p:pic>
        <p:nvPicPr>
          <p:cNvPr id="1486" name="Shape 1486"/>
          <p:cNvPicPr preferRelativeResize="0"/>
          <p:nvPr/>
        </p:nvPicPr>
        <p:blipFill>
          <a:blip r:embed="rId3"/>
          <a:stretch>
            <a:fillRect/>
          </a:stretch>
        </p:blipFill>
        <p:spPr>
          <a:xfrm>
            <a:off x="3086100" y="4295767"/>
            <a:ext cx="647685" cy="647685"/>
          </a:xfrm>
          <a:prstGeom prst="rect">
            <a:avLst/>
          </a:prstGeom>
        </p:spPr>
      </p:pic>
      <p:pic>
        <p:nvPicPr>
          <p:cNvPr id="1487" name="Shape 1487"/>
          <p:cNvPicPr preferRelativeResize="0"/>
          <p:nvPr/>
        </p:nvPicPr>
        <p:blipFill>
          <a:blip r:embed="rId3"/>
          <a:stretch>
            <a:fillRect/>
          </a:stretch>
        </p:blipFill>
        <p:spPr>
          <a:xfrm>
            <a:off x="3695692" y="4295767"/>
            <a:ext cx="647685" cy="647685"/>
          </a:xfrm>
          <a:prstGeom prst="rect">
            <a:avLst/>
          </a:prstGeom>
        </p:spPr>
      </p:pic>
      <p:pic>
        <p:nvPicPr>
          <p:cNvPr id="1488" name="Shape 1488"/>
          <p:cNvPicPr preferRelativeResize="0"/>
          <p:nvPr/>
        </p:nvPicPr>
        <p:blipFill>
          <a:blip r:embed="rId3"/>
          <a:stretch>
            <a:fillRect/>
          </a:stretch>
        </p:blipFill>
        <p:spPr>
          <a:xfrm>
            <a:off x="647685" y="4905360"/>
            <a:ext cx="647685" cy="647685"/>
          </a:xfrm>
          <a:prstGeom prst="rect">
            <a:avLst/>
          </a:prstGeom>
        </p:spPr>
      </p:pic>
      <p:pic>
        <p:nvPicPr>
          <p:cNvPr id="1489" name="Shape 1489"/>
          <p:cNvPicPr preferRelativeResize="0"/>
          <p:nvPr/>
        </p:nvPicPr>
        <p:blipFill>
          <a:blip r:embed="rId3"/>
          <a:stretch>
            <a:fillRect/>
          </a:stretch>
        </p:blipFill>
        <p:spPr>
          <a:xfrm>
            <a:off x="1257300" y="4905360"/>
            <a:ext cx="647685" cy="647685"/>
          </a:xfrm>
          <a:prstGeom prst="rect">
            <a:avLst/>
          </a:prstGeom>
        </p:spPr>
      </p:pic>
      <p:pic>
        <p:nvPicPr>
          <p:cNvPr id="1490" name="Shape 1490"/>
          <p:cNvPicPr preferRelativeResize="0"/>
          <p:nvPr/>
        </p:nvPicPr>
        <p:blipFill>
          <a:blip r:embed="rId3"/>
          <a:stretch>
            <a:fillRect/>
          </a:stretch>
        </p:blipFill>
        <p:spPr>
          <a:xfrm>
            <a:off x="1866892" y="4905360"/>
            <a:ext cx="647685" cy="647685"/>
          </a:xfrm>
          <a:prstGeom prst="rect">
            <a:avLst/>
          </a:prstGeom>
        </p:spPr>
      </p:pic>
      <p:pic>
        <p:nvPicPr>
          <p:cNvPr id="1491" name="Shape 1491"/>
          <p:cNvPicPr preferRelativeResize="0"/>
          <p:nvPr/>
        </p:nvPicPr>
        <p:blipFill>
          <a:blip r:embed="rId4"/>
          <a:stretch>
            <a:fillRect/>
          </a:stretch>
        </p:blipFill>
        <p:spPr>
          <a:xfrm>
            <a:off x="2476484" y="4905360"/>
            <a:ext cx="647685" cy="647685"/>
          </a:xfrm>
          <a:prstGeom prst="rect">
            <a:avLst/>
          </a:prstGeom>
        </p:spPr>
      </p:pic>
      <p:pic>
        <p:nvPicPr>
          <p:cNvPr id="1492" name="Shape 1492"/>
          <p:cNvPicPr preferRelativeResize="0"/>
          <p:nvPr/>
        </p:nvPicPr>
        <p:blipFill>
          <a:blip r:embed="rId4"/>
          <a:stretch>
            <a:fillRect/>
          </a:stretch>
        </p:blipFill>
        <p:spPr>
          <a:xfrm>
            <a:off x="3086100" y="4905360"/>
            <a:ext cx="647685" cy="647685"/>
          </a:xfrm>
          <a:prstGeom prst="rect">
            <a:avLst/>
          </a:prstGeom>
        </p:spPr>
      </p:pic>
      <p:pic>
        <p:nvPicPr>
          <p:cNvPr id="1493" name="Shape 1493"/>
          <p:cNvPicPr preferRelativeResize="0"/>
          <p:nvPr/>
        </p:nvPicPr>
        <p:blipFill>
          <a:blip r:embed="rId3"/>
          <a:stretch>
            <a:fillRect/>
          </a:stretch>
        </p:blipFill>
        <p:spPr>
          <a:xfrm>
            <a:off x="3695692" y="4905360"/>
            <a:ext cx="647685" cy="647685"/>
          </a:xfrm>
          <a:prstGeom prst="rect">
            <a:avLst/>
          </a:prstGeom>
        </p:spPr>
      </p:pic>
      <p:pic>
        <p:nvPicPr>
          <p:cNvPr id="1494" name="Shape 1494"/>
          <p:cNvPicPr preferRelativeResize="0"/>
          <p:nvPr/>
        </p:nvPicPr>
        <p:blipFill>
          <a:blip r:embed="rId3"/>
          <a:stretch>
            <a:fillRect/>
          </a:stretch>
        </p:blipFill>
        <p:spPr>
          <a:xfrm>
            <a:off x="647685" y="5514952"/>
            <a:ext cx="647685" cy="647685"/>
          </a:xfrm>
          <a:prstGeom prst="rect">
            <a:avLst/>
          </a:prstGeom>
        </p:spPr>
      </p:pic>
      <p:pic>
        <p:nvPicPr>
          <p:cNvPr id="1495" name="Shape 1495"/>
          <p:cNvPicPr preferRelativeResize="0"/>
          <p:nvPr/>
        </p:nvPicPr>
        <p:blipFill>
          <a:blip r:embed="rId3"/>
          <a:stretch>
            <a:fillRect/>
          </a:stretch>
        </p:blipFill>
        <p:spPr>
          <a:xfrm>
            <a:off x="1257300" y="5514952"/>
            <a:ext cx="647685" cy="647685"/>
          </a:xfrm>
          <a:prstGeom prst="rect">
            <a:avLst/>
          </a:prstGeom>
        </p:spPr>
      </p:pic>
      <p:pic>
        <p:nvPicPr>
          <p:cNvPr id="1496" name="Shape 1496"/>
          <p:cNvPicPr preferRelativeResize="0"/>
          <p:nvPr/>
        </p:nvPicPr>
        <p:blipFill>
          <a:blip r:embed="rId3"/>
          <a:stretch>
            <a:fillRect/>
          </a:stretch>
        </p:blipFill>
        <p:spPr>
          <a:xfrm>
            <a:off x="1866892" y="5514952"/>
            <a:ext cx="647685" cy="647685"/>
          </a:xfrm>
          <a:prstGeom prst="rect">
            <a:avLst/>
          </a:prstGeom>
        </p:spPr>
      </p:pic>
      <p:pic>
        <p:nvPicPr>
          <p:cNvPr id="1497" name="Shape 1497"/>
          <p:cNvPicPr preferRelativeResize="0"/>
          <p:nvPr/>
        </p:nvPicPr>
        <p:blipFill>
          <a:blip r:embed="rId3"/>
          <a:stretch>
            <a:fillRect/>
          </a:stretch>
        </p:blipFill>
        <p:spPr>
          <a:xfrm>
            <a:off x="2476484" y="5514952"/>
            <a:ext cx="647685" cy="647685"/>
          </a:xfrm>
          <a:prstGeom prst="rect">
            <a:avLst/>
          </a:prstGeom>
        </p:spPr>
      </p:pic>
      <p:pic>
        <p:nvPicPr>
          <p:cNvPr id="1498" name="Shape 1498"/>
          <p:cNvPicPr preferRelativeResize="0"/>
          <p:nvPr/>
        </p:nvPicPr>
        <p:blipFill>
          <a:blip r:embed="rId3"/>
          <a:stretch>
            <a:fillRect/>
          </a:stretch>
        </p:blipFill>
        <p:spPr>
          <a:xfrm>
            <a:off x="3086100" y="5514952"/>
            <a:ext cx="647685" cy="647685"/>
          </a:xfrm>
          <a:prstGeom prst="rect">
            <a:avLst/>
          </a:prstGeom>
        </p:spPr>
      </p:pic>
      <p:pic>
        <p:nvPicPr>
          <p:cNvPr id="1499" name="Shape 1499"/>
          <p:cNvPicPr preferRelativeResize="0"/>
          <p:nvPr/>
        </p:nvPicPr>
        <p:blipFill>
          <a:blip r:embed="rId3"/>
          <a:stretch>
            <a:fillRect/>
          </a:stretch>
        </p:blipFill>
        <p:spPr>
          <a:xfrm>
            <a:off x="3695692" y="5514952"/>
            <a:ext cx="647685" cy="647685"/>
          </a:xfrm>
          <a:prstGeom prst="rect">
            <a:avLst/>
          </a:prstGeom>
        </p:spPr>
      </p:pic>
      <p:sp>
        <p:nvSpPr>
          <p:cNvPr id="1500" name="Shape 1500"/>
          <p:cNvSpPr txBox="1"/>
          <p:nvPr/>
        </p:nvSpPr>
        <p:spPr>
          <a:xfrm>
            <a:off x="304785" y="50418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501" name="Shape 1501"/>
          <p:cNvSpPr txBox="1"/>
          <p:nvPr/>
        </p:nvSpPr>
        <p:spPr>
          <a:xfrm>
            <a:off x="304785" y="565308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502" name="Shape 1502"/>
          <p:cNvSpPr txBox="1"/>
          <p:nvPr/>
        </p:nvSpPr>
        <p:spPr>
          <a:xfrm>
            <a:off x="3309930"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503" name="Shape 1503"/>
          <p:cNvSpPr txBox="1"/>
          <p:nvPr/>
        </p:nvSpPr>
        <p:spPr>
          <a:xfrm>
            <a:off x="3919522"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504" name="Shape 1504"/>
          <p:cNvSpPr txBox="1"/>
          <p:nvPr/>
        </p:nvSpPr>
        <p:spPr>
          <a:xfrm>
            <a:off x="6005497" y="6303960"/>
            <a:ext cx="18732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AFTER</a:t>
            </a:r>
          </a:p>
        </p:txBody>
      </p:sp>
      <p:pic>
        <p:nvPicPr>
          <p:cNvPr id="1505" name="Shape 1505"/>
          <p:cNvPicPr preferRelativeResize="0"/>
          <p:nvPr/>
        </p:nvPicPr>
        <p:blipFill>
          <a:blip r:embed="rId6"/>
          <a:stretch>
            <a:fillRect/>
          </a:stretch>
        </p:blipFill>
        <p:spPr>
          <a:xfrm>
            <a:off x="5143500" y="2466967"/>
            <a:ext cx="647685" cy="647685"/>
          </a:xfrm>
          <a:prstGeom prst="rect">
            <a:avLst/>
          </a:prstGeom>
        </p:spPr>
      </p:pic>
      <p:sp>
        <p:nvSpPr>
          <p:cNvPr id="1506" name="Shape 1506"/>
          <p:cNvSpPr txBox="1"/>
          <p:nvPr/>
        </p:nvSpPr>
        <p:spPr>
          <a:xfrm>
            <a:off x="4794232" y="26034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507" name="Shape 1507"/>
          <p:cNvSpPr txBox="1"/>
          <p:nvPr/>
        </p:nvSpPr>
        <p:spPr>
          <a:xfrm>
            <a:off x="4794232" y="321309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508" name="Shape 1508"/>
          <p:cNvSpPr txBox="1"/>
          <p:nvPr/>
        </p:nvSpPr>
        <p:spPr>
          <a:xfrm>
            <a:off x="4794232" y="382268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509" name="Shape 1509"/>
          <p:cNvSpPr txBox="1"/>
          <p:nvPr/>
        </p:nvSpPr>
        <p:spPr>
          <a:xfrm>
            <a:off x="4794232" y="443229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510" name="Shape 1510"/>
          <p:cNvSpPr txBox="1"/>
          <p:nvPr/>
        </p:nvSpPr>
        <p:spPr>
          <a:xfrm>
            <a:off x="5360985"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511" name="Shape 1511"/>
          <p:cNvSpPr txBox="1"/>
          <p:nvPr/>
        </p:nvSpPr>
        <p:spPr>
          <a:xfrm>
            <a:off x="597057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512" name="Shape 1512"/>
          <p:cNvSpPr txBox="1"/>
          <p:nvPr/>
        </p:nvSpPr>
        <p:spPr>
          <a:xfrm>
            <a:off x="6580170"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513" name="Shape 1513"/>
          <p:cNvSpPr txBox="1"/>
          <p:nvPr/>
        </p:nvSpPr>
        <p:spPr>
          <a:xfrm>
            <a:off x="7189785"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514" name="Shape 1514"/>
          <p:cNvPicPr preferRelativeResize="0"/>
          <p:nvPr/>
        </p:nvPicPr>
        <p:blipFill>
          <a:blip r:embed="rId6"/>
          <a:stretch>
            <a:fillRect/>
          </a:stretch>
        </p:blipFill>
        <p:spPr>
          <a:xfrm>
            <a:off x="5753092" y="2466967"/>
            <a:ext cx="647685" cy="647685"/>
          </a:xfrm>
          <a:prstGeom prst="rect">
            <a:avLst/>
          </a:prstGeom>
        </p:spPr>
      </p:pic>
      <p:pic>
        <p:nvPicPr>
          <p:cNvPr id="1515" name="Shape 1515"/>
          <p:cNvPicPr preferRelativeResize="0"/>
          <p:nvPr/>
        </p:nvPicPr>
        <p:blipFill>
          <a:blip r:embed="rId6"/>
          <a:stretch>
            <a:fillRect/>
          </a:stretch>
        </p:blipFill>
        <p:spPr>
          <a:xfrm>
            <a:off x="6362685" y="2466967"/>
            <a:ext cx="647685" cy="647685"/>
          </a:xfrm>
          <a:prstGeom prst="rect">
            <a:avLst/>
          </a:prstGeom>
        </p:spPr>
      </p:pic>
      <p:pic>
        <p:nvPicPr>
          <p:cNvPr id="1516" name="Shape 1516"/>
          <p:cNvPicPr preferRelativeResize="0"/>
          <p:nvPr/>
        </p:nvPicPr>
        <p:blipFill>
          <a:blip r:embed="rId6"/>
          <a:stretch>
            <a:fillRect/>
          </a:stretch>
        </p:blipFill>
        <p:spPr>
          <a:xfrm>
            <a:off x="6972300" y="2466967"/>
            <a:ext cx="647685" cy="647685"/>
          </a:xfrm>
          <a:prstGeom prst="rect">
            <a:avLst/>
          </a:prstGeom>
        </p:spPr>
      </p:pic>
      <p:pic>
        <p:nvPicPr>
          <p:cNvPr id="1517" name="Shape 1517"/>
          <p:cNvPicPr preferRelativeResize="0"/>
          <p:nvPr/>
        </p:nvPicPr>
        <p:blipFill>
          <a:blip r:embed="rId6"/>
          <a:stretch>
            <a:fillRect/>
          </a:stretch>
        </p:blipFill>
        <p:spPr>
          <a:xfrm>
            <a:off x="7581892" y="2466967"/>
            <a:ext cx="647685" cy="647685"/>
          </a:xfrm>
          <a:prstGeom prst="rect">
            <a:avLst/>
          </a:prstGeom>
        </p:spPr>
      </p:pic>
      <p:pic>
        <p:nvPicPr>
          <p:cNvPr id="1518" name="Shape 1518"/>
          <p:cNvPicPr preferRelativeResize="0"/>
          <p:nvPr/>
        </p:nvPicPr>
        <p:blipFill>
          <a:blip r:embed="rId7"/>
          <a:stretch>
            <a:fillRect/>
          </a:stretch>
        </p:blipFill>
        <p:spPr>
          <a:xfrm>
            <a:off x="8191485" y="2466967"/>
            <a:ext cx="647685" cy="647685"/>
          </a:xfrm>
          <a:prstGeom prst="rect">
            <a:avLst/>
          </a:prstGeom>
        </p:spPr>
      </p:pic>
      <p:pic>
        <p:nvPicPr>
          <p:cNvPr id="1519" name="Shape 1519"/>
          <p:cNvPicPr preferRelativeResize="0"/>
          <p:nvPr/>
        </p:nvPicPr>
        <p:blipFill>
          <a:blip r:embed="rId6"/>
          <a:stretch>
            <a:fillRect/>
          </a:stretch>
        </p:blipFill>
        <p:spPr>
          <a:xfrm>
            <a:off x="5143500" y="3076559"/>
            <a:ext cx="647685" cy="647685"/>
          </a:xfrm>
          <a:prstGeom prst="rect">
            <a:avLst/>
          </a:prstGeom>
        </p:spPr>
      </p:pic>
      <p:pic>
        <p:nvPicPr>
          <p:cNvPr id="1520" name="Shape 1520"/>
          <p:cNvPicPr preferRelativeResize="0"/>
          <p:nvPr/>
        </p:nvPicPr>
        <p:blipFill>
          <a:blip r:embed="rId8"/>
          <a:stretch>
            <a:fillRect/>
          </a:stretch>
        </p:blipFill>
        <p:spPr>
          <a:xfrm>
            <a:off x="5753092" y="3076559"/>
            <a:ext cx="647685" cy="647685"/>
          </a:xfrm>
          <a:prstGeom prst="rect">
            <a:avLst/>
          </a:prstGeom>
        </p:spPr>
      </p:pic>
      <p:pic>
        <p:nvPicPr>
          <p:cNvPr id="1521" name="Shape 1521"/>
          <p:cNvPicPr preferRelativeResize="0"/>
          <p:nvPr/>
        </p:nvPicPr>
        <p:blipFill>
          <a:blip r:embed="rId8"/>
          <a:stretch>
            <a:fillRect/>
          </a:stretch>
        </p:blipFill>
        <p:spPr>
          <a:xfrm>
            <a:off x="6362685" y="3076559"/>
            <a:ext cx="647685" cy="647685"/>
          </a:xfrm>
          <a:prstGeom prst="rect">
            <a:avLst/>
          </a:prstGeom>
        </p:spPr>
      </p:pic>
      <p:pic>
        <p:nvPicPr>
          <p:cNvPr id="1522" name="Shape 1522"/>
          <p:cNvPicPr preferRelativeResize="0"/>
          <p:nvPr/>
        </p:nvPicPr>
        <p:blipFill>
          <a:blip r:embed="rId6"/>
          <a:stretch>
            <a:fillRect/>
          </a:stretch>
        </p:blipFill>
        <p:spPr>
          <a:xfrm>
            <a:off x="6972300" y="3076559"/>
            <a:ext cx="647685" cy="647685"/>
          </a:xfrm>
          <a:prstGeom prst="rect">
            <a:avLst/>
          </a:prstGeom>
        </p:spPr>
      </p:pic>
      <p:pic>
        <p:nvPicPr>
          <p:cNvPr id="1523" name="Shape 1523"/>
          <p:cNvPicPr preferRelativeResize="0"/>
          <p:nvPr/>
        </p:nvPicPr>
        <p:blipFill>
          <a:blip r:embed="rId7"/>
          <a:stretch>
            <a:fillRect/>
          </a:stretch>
        </p:blipFill>
        <p:spPr>
          <a:xfrm>
            <a:off x="7581892" y="3076559"/>
            <a:ext cx="647685" cy="647685"/>
          </a:xfrm>
          <a:prstGeom prst="rect">
            <a:avLst/>
          </a:prstGeom>
        </p:spPr>
      </p:pic>
      <p:pic>
        <p:nvPicPr>
          <p:cNvPr id="1524" name="Shape 1524"/>
          <p:cNvPicPr preferRelativeResize="0"/>
          <p:nvPr/>
        </p:nvPicPr>
        <p:blipFill>
          <a:blip r:embed="rId6"/>
          <a:stretch>
            <a:fillRect/>
          </a:stretch>
        </p:blipFill>
        <p:spPr>
          <a:xfrm>
            <a:off x="8191485" y="3076559"/>
            <a:ext cx="647685" cy="647685"/>
          </a:xfrm>
          <a:prstGeom prst="rect">
            <a:avLst/>
          </a:prstGeom>
        </p:spPr>
      </p:pic>
      <p:pic>
        <p:nvPicPr>
          <p:cNvPr id="1525" name="Shape 1525"/>
          <p:cNvPicPr preferRelativeResize="0"/>
          <p:nvPr/>
        </p:nvPicPr>
        <p:blipFill>
          <a:blip r:embed="rId6"/>
          <a:stretch>
            <a:fillRect/>
          </a:stretch>
        </p:blipFill>
        <p:spPr>
          <a:xfrm>
            <a:off x="5143500" y="3686175"/>
            <a:ext cx="647685" cy="647685"/>
          </a:xfrm>
          <a:prstGeom prst="rect">
            <a:avLst/>
          </a:prstGeom>
        </p:spPr>
      </p:pic>
      <p:pic>
        <p:nvPicPr>
          <p:cNvPr id="1526" name="Shape 1526"/>
          <p:cNvPicPr preferRelativeResize="0"/>
          <p:nvPr/>
        </p:nvPicPr>
        <p:blipFill>
          <a:blip r:embed="rId7"/>
          <a:stretch>
            <a:fillRect/>
          </a:stretch>
        </p:blipFill>
        <p:spPr>
          <a:xfrm>
            <a:off x="5753092" y="3686175"/>
            <a:ext cx="647685" cy="647685"/>
          </a:xfrm>
          <a:prstGeom prst="rect">
            <a:avLst/>
          </a:prstGeom>
        </p:spPr>
      </p:pic>
      <p:pic>
        <p:nvPicPr>
          <p:cNvPr id="1527" name="Shape 1527"/>
          <p:cNvPicPr preferRelativeResize="0"/>
          <p:nvPr/>
        </p:nvPicPr>
        <p:blipFill>
          <a:blip r:embed="rId7"/>
          <a:stretch>
            <a:fillRect/>
          </a:stretch>
        </p:blipFill>
        <p:spPr>
          <a:xfrm>
            <a:off x="6362685" y="3686175"/>
            <a:ext cx="647685" cy="647685"/>
          </a:xfrm>
          <a:prstGeom prst="rect">
            <a:avLst/>
          </a:prstGeom>
        </p:spPr>
      </p:pic>
      <p:pic>
        <p:nvPicPr>
          <p:cNvPr id="1528" name="Shape 1528"/>
          <p:cNvPicPr preferRelativeResize="0"/>
          <p:nvPr/>
        </p:nvPicPr>
        <p:blipFill>
          <a:blip r:embed="rId8"/>
          <a:stretch>
            <a:fillRect/>
          </a:stretch>
        </p:blipFill>
        <p:spPr>
          <a:xfrm>
            <a:off x="6972300" y="3686175"/>
            <a:ext cx="647685" cy="647685"/>
          </a:xfrm>
          <a:prstGeom prst="rect">
            <a:avLst/>
          </a:prstGeom>
        </p:spPr>
      </p:pic>
      <p:pic>
        <p:nvPicPr>
          <p:cNvPr id="1529" name="Shape 1529"/>
          <p:cNvPicPr preferRelativeResize="0"/>
          <p:nvPr/>
        </p:nvPicPr>
        <p:blipFill>
          <a:blip r:embed="rId6"/>
          <a:stretch>
            <a:fillRect/>
          </a:stretch>
        </p:blipFill>
        <p:spPr>
          <a:xfrm>
            <a:off x="7581892" y="3686175"/>
            <a:ext cx="647685" cy="647685"/>
          </a:xfrm>
          <a:prstGeom prst="rect">
            <a:avLst/>
          </a:prstGeom>
        </p:spPr>
      </p:pic>
      <p:pic>
        <p:nvPicPr>
          <p:cNvPr id="1530" name="Shape 1530"/>
          <p:cNvPicPr preferRelativeResize="0"/>
          <p:nvPr/>
        </p:nvPicPr>
        <p:blipFill>
          <a:blip r:embed="rId6"/>
          <a:stretch>
            <a:fillRect/>
          </a:stretch>
        </p:blipFill>
        <p:spPr>
          <a:xfrm>
            <a:off x="8191485" y="3686175"/>
            <a:ext cx="647685" cy="647685"/>
          </a:xfrm>
          <a:prstGeom prst="rect">
            <a:avLst/>
          </a:prstGeom>
        </p:spPr>
      </p:pic>
      <p:pic>
        <p:nvPicPr>
          <p:cNvPr id="1531" name="Shape 1531"/>
          <p:cNvPicPr preferRelativeResize="0"/>
          <p:nvPr/>
        </p:nvPicPr>
        <p:blipFill>
          <a:blip r:embed="rId6"/>
          <a:stretch>
            <a:fillRect/>
          </a:stretch>
        </p:blipFill>
        <p:spPr>
          <a:xfrm>
            <a:off x="5143500" y="4295767"/>
            <a:ext cx="647685" cy="647685"/>
          </a:xfrm>
          <a:prstGeom prst="rect">
            <a:avLst/>
          </a:prstGeom>
        </p:spPr>
      </p:pic>
      <p:pic>
        <p:nvPicPr>
          <p:cNvPr id="1532" name="Shape 1532"/>
          <p:cNvPicPr preferRelativeResize="0"/>
          <p:nvPr/>
        </p:nvPicPr>
        <p:blipFill>
          <a:blip r:embed="rId8"/>
          <a:stretch>
            <a:fillRect/>
          </a:stretch>
        </p:blipFill>
        <p:spPr>
          <a:xfrm>
            <a:off x="5753092" y="4295767"/>
            <a:ext cx="647685" cy="647685"/>
          </a:xfrm>
          <a:prstGeom prst="rect">
            <a:avLst/>
          </a:prstGeom>
        </p:spPr>
      </p:pic>
      <p:pic>
        <p:nvPicPr>
          <p:cNvPr id="1533" name="Shape 1533"/>
          <p:cNvPicPr preferRelativeResize="0"/>
          <p:nvPr/>
        </p:nvPicPr>
        <p:blipFill>
          <a:blip r:embed="rId7"/>
          <a:stretch>
            <a:fillRect/>
          </a:stretch>
        </p:blipFill>
        <p:spPr>
          <a:xfrm>
            <a:off x="6362685" y="4295767"/>
            <a:ext cx="647685" cy="647685"/>
          </a:xfrm>
          <a:prstGeom prst="rect">
            <a:avLst/>
          </a:prstGeom>
        </p:spPr>
      </p:pic>
      <p:pic>
        <p:nvPicPr>
          <p:cNvPr id="1534" name="Shape 1534"/>
          <p:cNvPicPr preferRelativeResize="0"/>
          <p:nvPr/>
        </p:nvPicPr>
        <p:blipFill>
          <a:blip r:embed="rId6"/>
          <a:stretch>
            <a:fillRect/>
          </a:stretch>
        </p:blipFill>
        <p:spPr>
          <a:xfrm>
            <a:off x="6972300" y="4295767"/>
            <a:ext cx="647685" cy="647685"/>
          </a:xfrm>
          <a:prstGeom prst="rect">
            <a:avLst/>
          </a:prstGeom>
        </p:spPr>
      </p:pic>
      <p:pic>
        <p:nvPicPr>
          <p:cNvPr id="1535" name="Shape 1535"/>
          <p:cNvPicPr preferRelativeResize="0"/>
          <p:nvPr/>
        </p:nvPicPr>
        <p:blipFill>
          <a:blip r:embed="rId6"/>
          <a:stretch>
            <a:fillRect/>
          </a:stretch>
        </p:blipFill>
        <p:spPr>
          <a:xfrm>
            <a:off x="7581892" y="4295767"/>
            <a:ext cx="647685" cy="647685"/>
          </a:xfrm>
          <a:prstGeom prst="rect">
            <a:avLst/>
          </a:prstGeom>
        </p:spPr>
      </p:pic>
      <p:pic>
        <p:nvPicPr>
          <p:cNvPr id="1536" name="Shape 1536"/>
          <p:cNvPicPr preferRelativeResize="0"/>
          <p:nvPr/>
        </p:nvPicPr>
        <p:blipFill>
          <a:blip r:embed="rId6"/>
          <a:stretch>
            <a:fillRect/>
          </a:stretch>
        </p:blipFill>
        <p:spPr>
          <a:xfrm>
            <a:off x="8191485" y="4295767"/>
            <a:ext cx="647685" cy="647685"/>
          </a:xfrm>
          <a:prstGeom prst="rect">
            <a:avLst/>
          </a:prstGeom>
        </p:spPr>
      </p:pic>
      <p:pic>
        <p:nvPicPr>
          <p:cNvPr id="1537" name="Shape 1537"/>
          <p:cNvPicPr preferRelativeResize="0"/>
          <p:nvPr/>
        </p:nvPicPr>
        <p:blipFill>
          <a:blip r:embed="rId6"/>
          <a:stretch>
            <a:fillRect/>
          </a:stretch>
        </p:blipFill>
        <p:spPr>
          <a:xfrm>
            <a:off x="5143500" y="4905360"/>
            <a:ext cx="647685" cy="647685"/>
          </a:xfrm>
          <a:prstGeom prst="rect">
            <a:avLst/>
          </a:prstGeom>
        </p:spPr>
      </p:pic>
      <p:pic>
        <p:nvPicPr>
          <p:cNvPr id="1538" name="Shape 1538"/>
          <p:cNvPicPr preferRelativeResize="0"/>
          <p:nvPr/>
        </p:nvPicPr>
        <p:blipFill>
          <a:blip r:embed="rId6"/>
          <a:stretch>
            <a:fillRect/>
          </a:stretch>
        </p:blipFill>
        <p:spPr>
          <a:xfrm>
            <a:off x="5753092" y="4905360"/>
            <a:ext cx="647685" cy="647685"/>
          </a:xfrm>
          <a:prstGeom prst="rect">
            <a:avLst/>
          </a:prstGeom>
        </p:spPr>
      </p:pic>
      <p:pic>
        <p:nvPicPr>
          <p:cNvPr id="1539" name="Shape 1539"/>
          <p:cNvPicPr preferRelativeResize="0"/>
          <p:nvPr/>
        </p:nvPicPr>
        <p:blipFill>
          <a:blip r:embed="rId8"/>
          <a:stretch>
            <a:fillRect/>
          </a:stretch>
        </p:blipFill>
        <p:spPr>
          <a:xfrm>
            <a:off x="6362685" y="4905360"/>
            <a:ext cx="647685" cy="647685"/>
          </a:xfrm>
          <a:prstGeom prst="rect">
            <a:avLst/>
          </a:prstGeom>
        </p:spPr>
      </p:pic>
      <p:pic>
        <p:nvPicPr>
          <p:cNvPr id="1540" name="Shape 1540"/>
          <p:cNvPicPr preferRelativeResize="0"/>
          <p:nvPr/>
        </p:nvPicPr>
        <p:blipFill>
          <a:blip r:embed="rId8"/>
          <a:stretch>
            <a:fillRect/>
          </a:stretch>
        </p:blipFill>
        <p:spPr>
          <a:xfrm>
            <a:off x="6972300" y="4905360"/>
            <a:ext cx="647685" cy="647685"/>
          </a:xfrm>
          <a:prstGeom prst="rect">
            <a:avLst/>
          </a:prstGeom>
        </p:spPr>
      </p:pic>
      <p:pic>
        <p:nvPicPr>
          <p:cNvPr id="1541" name="Shape 1541"/>
          <p:cNvPicPr preferRelativeResize="0"/>
          <p:nvPr/>
        </p:nvPicPr>
        <p:blipFill>
          <a:blip r:embed="rId7"/>
          <a:stretch>
            <a:fillRect/>
          </a:stretch>
        </p:blipFill>
        <p:spPr>
          <a:xfrm>
            <a:off x="7581892" y="4905360"/>
            <a:ext cx="647685" cy="647685"/>
          </a:xfrm>
          <a:prstGeom prst="rect">
            <a:avLst/>
          </a:prstGeom>
        </p:spPr>
      </p:pic>
      <p:pic>
        <p:nvPicPr>
          <p:cNvPr id="1542" name="Shape 1542"/>
          <p:cNvPicPr preferRelativeResize="0"/>
          <p:nvPr/>
        </p:nvPicPr>
        <p:blipFill>
          <a:blip r:embed="rId6"/>
          <a:stretch>
            <a:fillRect/>
          </a:stretch>
        </p:blipFill>
        <p:spPr>
          <a:xfrm>
            <a:off x="8191485" y="4905360"/>
            <a:ext cx="647685" cy="647685"/>
          </a:xfrm>
          <a:prstGeom prst="rect">
            <a:avLst/>
          </a:prstGeom>
        </p:spPr>
      </p:pic>
      <p:pic>
        <p:nvPicPr>
          <p:cNvPr id="1543" name="Shape 1543"/>
          <p:cNvPicPr preferRelativeResize="0"/>
          <p:nvPr/>
        </p:nvPicPr>
        <p:blipFill>
          <a:blip r:embed="rId6"/>
          <a:stretch>
            <a:fillRect/>
          </a:stretch>
        </p:blipFill>
        <p:spPr>
          <a:xfrm>
            <a:off x="5143500" y="5514952"/>
            <a:ext cx="647685" cy="647685"/>
          </a:xfrm>
          <a:prstGeom prst="rect">
            <a:avLst/>
          </a:prstGeom>
        </p:spPr>
      </p:pic>
      <p:pic>
        <p:nvPicPr>
          <p:cNvPr id="1544" name="Shape 1544"/>
          <p:cNvPicPr preferRelativeResize="0"/>
          <p:nvPr/>
        </p:nvPicPr>
        <p:blipFill>
          <a:blip r:embed="rId6"/>
          <a:stretch>
            <a:fillRect/>
          </a:stretch>
        </p:blipFill>
        <p:spPr>
          <a:xfrm>
            <a:off x="5753092" y="5514952"/>
            <a:ext cx="647685" cy="647685"/>
          </a:xfrm>
          <a:prstGeom prst="rect">
            <a:avLst/>
          </a:prstGeom>
        </p:spPr>
      </p:pic>
      <p:pic>
        <p:nvPicPr>
          <p:cNvPr id="1545" name="Shape 1545"/>
          <p:cNvPicPr preferRelativeResize="0"/>
          <p:nvPr/>
        </p:nvPicPr>
        <p:blipFill>
          <a:blip r:embed="rId6"/>
          <a:stretch>
            <a:fillRect/>
          </a:stretch>
        </p:blipFill>
        <p:spPr>
          <a:xfrm>
            <a:off x="6362685" y="5514952"/>
            <a:ext cx="647685" cy="647685"/>
          </a:xfrm>
          <a:prstGeom prst="rect">
            <a:avLst/>
          </a:prstGeom>
        </p:spPr>
      </p:pic>
      <p:pic>
        <p:nvPicPr>
          <p:cNvPr id="1546" name="Shape 1546"/>
          <p:cNvPicPr preferRelativeResize="0"/>
          <p:nvPr/>
        </p:nvPicPr>
        <p:blipFill>
          <a:blip r:embed="rId6"/>
          <a:stretch>
            <a:fillRect/>
          </a:stretch>
        </p:blipFill>
        <p:spPr>
          <a:xfrm>
            <a:off x="6972300" y="5514952"/>
            <a:ext cx="647685" cy="647685"/>
          </a:xfrm>
          <a:prstGeom prst="rect">
            <a:avLst/>
          </a:prstGeom>
        </p:spPr>
      </p:pic>
      <p:pic>
        <p:nvPicPr>
          <p:cNvPr id="1547" name="Shape 1547"/>
          <p:cNvPicPr preferRelativeResize="0"/>
          <p:nvPr/>
        </p:nvPicPr>
        <p:blipFill>
          <a:blip r:embed="rId6"/>
          <a:stretch>
            <a:fillRect/>
          </a:stretch>
        </p:blipFill>
        <p:spPr>
          <a:xfrm>
            <a:off x="7581892" y="5514952"/>
            <a:ext cx="647685" cy="647685"/>
          </a:xfrm>
          <a:prstGeom prst="rect">
            <a:avLst/>
          </a:prstGeom>
        </p:spPr>
      </p:pic>
      <p:pic>
        <p:nvPicPr>
          <p:cNvPr id="1548" name="Shape 1548"/>
          <p:cNvPicPr preferRelativeResize="0"/>
          <p:nvPr/>
        </p:nvPicPr>
        <p:blipFill>
          <a:blip r:embed="rId6"/>
          <a:stretch>
            <a:fillRect/>
          </a:stretch>
        </p:blipFill>
        <p:spPr>
          <a:xfrm>
            <a:off x="8191485" y="5514952"/>
            <a:ext cx="647685" cy="647685"/>
          </a:xfrm>
          <a:prstGeom prst="rect">
            <a:avLst/>
          </a:prstGeom>
        </p:spPr>
      </p:pic>
      <p:sp>
        <p:nvSpPr>
          <p:cNvPr id="1549" name="Shape 1549"/>
          <p:cNvSpPr txBox="1"/>
          <p:nvPr/>
        </p:nvSpPr>
        <p:spPr>
          <a:xfrm>
            <a:off x="4794232" y="504188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550" name="Shape 1550"/>
          <p:cNvSpPr txBox="1"/>
          <p:nvPr/>
        </p:nvSpPr>
        <p:spPr>
          <a:xfrm>
            <a:off x="4794232" y="565308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551" name="Shape 1551"/>
          <p:cNvSpPr txBox="1"/>
          <p:nvPr/>
        </p:nvSpPr>
        <p:spPr>
          <a:xfrm>
            <a:off x="7799377"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552" name="Shape 1552"/>
          <p:cNvSpPr txBox="1"/>
          <p:nvPr/>
        </p:nvSpPr>
        <p:spPr>
          <a:xfrm>
            <a:off x="8408970" y="20732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553" name="Shape 1553"/>
          <p:cNvSpPr txBox="1"/>
          <p:nvPr/>
        </p:nvSpPr>
        <p:spPr>
          <a:xfrm>
            <a:off x="1485900" y="205375"/>
            <a:ext cx="5706599"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
        <p:nvSpPr>
          <p:cNvPr id="1554" name="Shape 1554"/>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555" name="Shape 1555"/>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Shape 1560"/>
          <p:cNvSpPr txBox="1"/>
          <p:nvPr/>
        </p:nvSpPr>
        <p:spPr>
          <a:xfrm>
            <a:off x="1616062" y="6321419"/>
            <a:ext cx="1873200"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561" name="Shape 1561"/>
          <p:cNvPicPr preferRelativeResize="0"/>
          <p:nvPr/>
        </p:nvPicPr>
        <p:blipFill>
          <a:blip r:embed="rId3"/>
          <a:stretch>
            <a:fillRect/>
          </a:stretch>
        </p:blipFill>
        <p:spPr>
          <a:xfrm>
            <a:off x="666742" y="2486025"/>
            <a:ext cx="647685" cy="638167"/>
          </a:xfrm>
          <a:prstGeom prst="rect">
            <a:avLst/>
          </a:prstGeom>
        </p:spPr>
      </p:pic>
      <p:sp>
        <p:nvSpPr>
          <p:cNvPr id="1562" name="Shape 1562"/>
          <p:cNvSpPr txBox="1"/>
          <p:nvPr/>
        </p:nvSpPr>
        <p:spPr>
          <a:xfrm>
            <a:off x="320669" y="26209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563" name="Shape 1563"/>
          <p:cNvSpPr txBox="1"/>
          <p:nvPr/>
        </p:nvSpPr>
        <p:spPr>
          <a:xfrm>
            <a:off x="320669" y="32305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564" name="Shape 1564"/>
          <p:cNvSpPr txBox="1"/>
          <p:nvPr/>
        </p:nvSpPr>
        <p:spPr>
          <a:xfrm>
            <a:off x="320669" y="384014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565" name="Shape 1565"/>
          <p:cNvSpPr txBox="1"/>
          <p:nvPr/>
        </p:nvSpPr>
        <p:spPr>
          <a:xfrm>
            <a:off x="320669" y="44497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566" name="Shape 1566"/>
          <p:cNvSpPr txBox="1"/>
          <p:nvPr/>
        </p:nvSpPr>
        <p:spPr>
          <a:xfrm>
            <a:off x="8874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567" name="Shape 1567"/>
          <p:cNvSpPr txBox="1"/>
          <p:nvPr/>
        </p:nvSpPr>
        <p:spPr>
          <a:xfrm>
            <a:off x="14969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568" name="Shape 1568"/>
          <p:cNvSpPr txBox="1"/>
          <p:nvPr/>
        </p:nvSpPr>
        <p:spPr>
          <a:xfrm>
            <a:off x="21066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569" name="Shape 1569"/>
          <p:cNvSpPr txBox="1"/>
          <p:nvPr/>
        </p:nvSpPr>
        <p:spPr>
          <a:xfrm>
            <a:off x="27162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570" name="Shape 1570"/>
          <p:cNvPicPr preferRelativeResize="0"/>
          <p:nvPr/>
        </p:nvPicPr>
        <p:blipFill>
          <a:blip r:embed="rId3"/>
          <a:stretch>
            <a:fillRect/>
          </a:stretch>
        </p:blipFill>
        <p:spPr>
          <a:xfrm>
            <a:off x="1276334" y="2486025"/>
            <a:ext cx="647685" cy="638167"/>
          </a:xfrm>
          <a:prstGeom prst="rect">
            <a:avLst/>
          </a:prstGeom>
        </p:spPr>
      </p:pic>
      <p:pic>
        <p:nvPicPr>
          <p:cNvPr id="1571" name="Shape 1571"/>
          <p:cNvPicPr preferRelativeResize="0"/>
          <p:nvPr/>
        </p:nvPicPr>
        <p:blipFill>
          <a:blip r:embed="rId3"/>
          <a:stretch>
            <a:fillRect/>
          </a:stretch>
        </p:blipFill>
        <p:spPr>
          <a:xfrm>
            <a:off x="1885950" y="2486025"/>
            <a:ext cx="647685" cy="638167"/>
          </a:xfrm>
          <a:prstGeom prst="rect">
            <a:avLst/>
          </a:prstGeom>
        </p:spPr>
      </p:pic>
      <p:pic>
        <p:nvPicPr>
          <p:cNvPr id="1572" name="Shape 1572"/>
          <p:cNvPicPr preferRelativeResize="0"/>
          <p:nvPr/>
        </p:nvPicPr>
        <p:blipFill>
          <a:blip r:embed="rId3"/>
          <a:stretch>
            <a:fillRect/>
          </a:stretch>
        </p:blipFill>
        <p:spPr>
          <a:xfrm>
            <a:off x="2495542" y="2486025"/>
            <a:ext cx="647685" cy="638167"/>
          </a:xfrm>
          <a:prstGeom prst="rect">
            <a:avLst/>
          </a:prstGeom>
        </p:spPr>
      </p:pic>
      <p:pic>
        <p:nvPicPr>
          <p:cNvPr id="1573" name="Shape 1573"/>
          <p:cNvPicPr preferRelativeResize="0"/>
          <p:nvPr/>
        </p:nvPicPr>
        <p:blipFill>
          <a:blip r:embed="rId3"/>
          <a:stretch>
            <a:fillRect/>
          </a:stretch>
        </p:blipFill>
        <p:spPr>
          <a:xfrm>
            <a:off x="3105134" y="2486025"/>
            <a:ext cx="647685" cy="638167"/>
          </a:xfrm>
          <a:prstGeom prst="rect">
            <a:avLst/>
          </a:prstGeom>
        </p:spPr>
      </p:pic>
      <p:pic>
        <p:nvPicPr>
          <p:cNvPr id="1574" name="Shape 1574"/>
          <p:cNvPicPr preferRelativeResize="0"/>
          <p:nvPr/>
        </p:nvPicPr>
        <p:blipFill>
          <a:blip r:embed="rId4"/>
          <a:stretch>
            <a:fillRect/>
          </a:stretch>
        </p:blipFill>
        <p:spPr>
          <a:xfrm>
            <a:off x="3714750" y="2486025"/>
            <a:ext cx="647685" cy="638167"/>
          </a:xfrm>
          <a:prstGeom prst="rect">
            <a:avLst/>
          </a:prstGeom>
        </p:spPr>
      </p:pic>
      <p:pic>
        <p:nvPicPr>
          <p:cNvPr id="1575" name="Shape 1575"/>
          <p:cNvPicPr preferRelativeResize="0"/>
          <p:nvPr/>
        </p:nvPicPr>
        <p:blipFill>
          <a:blip r:embed="rId3"/>
          <a:stretch>
            <a:fillRect/>
          </a:stretch>
        </p:blipFill>
        <p:spPr>
          <a:xfrm>
            <a:off x="666742" y="3095617"/>
            <a:ext cx="647685" cy="638167"/>
          </a:xfrm>
          <a:prstGeom prst="rect">
            <a:avLst/>
          </a:prstGeom>
        </p:spPr>
      </p:pic>
      <p:pic>
        <p:nvPicPr>
          <p:cNvPr id="1576" name="Shape 1576"/>
          <p:cNvPicPr preferRelativeResize="0"/>
          <p:nvPr/>
        </p:nvPicPr>
        <p:blipFill>
          <a:blip r:embed="rId5"/>
          <a:stretch>
            <a:fillRect/>
          </a:stretch>
        </p:blipFill>
        <p:spPr>
          <a:xfrm>
            <a:off x="1276334" y="3095617"/>
            <a:ext cx="647685" cy="638167"/>
          </a:xfrm>
          <a:prstGeom prst="rect">
            <a:avLst/>
          </a:prstGeom>
        </p:spPr>
      </p:pic>
      <p:pic>
        <p:nvPicPr>
          <p:cNvPr id="1577" name="Shape 1577"/>
          <p:cNvPicPr preferRelativeResize="0"/>
          <p:nvPr/>
        </p:nvPicPr>
        <p:blipFill>
          <a:blip r:embed="rId5"/>
          <a:stretch>
            <a:fillRect/>
          </a:stretch>
        </p:blipFill>
        <p:spPr>
          <a:xfrm>
            <a:off x="1885950" y="3095617"/>
            <a:ext cx="647685" cy="638167"/>
          </a:xfrm>
          <a:prstGeom prst="rect">
            <a:avLst/>
          </a:prstGeom>
        </p:spPr>
      </p:pic>
      <p:pic>
        <p:nvPicPr>
          <p:cNvPr id="1578" name="Shape 1578"/>
          <p:cNvPicPr preferRelativeResize="0"/>
          <p:nvPr/>
        </p:nvPicPr>
        <p:blipFill>
          <a:blip r:embed="rId3"/>
          <a:stretch>
            <a:fillRect/>
          </a:stretch>
        </p:blipFill>
        <p:spPr>
          <a:xfrm>
            <a:off x="2495542" y="3095617"/>
            <a:ext cx="647685" cy="638167"/>
          </a:xfrm>
          <a:prstGeom prst="rect">
            <a:avLst/>
          </a:prstGeom>
        </p:spPr>
      </p:pic>
      <p:pic>
        <p:nvPicPr>
          <p:cNvPr id="1579" name="Shape 1579"/>
          <p:cNvPicPr preferRelativeResize="0"/>
          <p:nvPr/>
        </p:nvPicPr>
        <p:blipFill>
          <a:blip r:embed="rId4"/>
          <a:stretch>
            <a:fillRect/>
          </a:stretch>
        </p:blipFill>
        <p:spPr>
          <a:xfrm>
            <a:off x="3105134" y="3095617"/>
            <a:ext cx="647685" cy="638167"/>
          </a:xfrm>
          <a:prstGeom prst="rect">
            <a:avLst/>
          </a:prstGeom>
        </p:spPr>
      </p:pic>
      <p:pic>
        <p:nvPicPr>
          <p:cNvPr id="1580" name="Shape 1580"/>
          <p:cNvPicPr preferRelativeResize="0"/>
          <p:nvPr/>
        </p:nvPicPr>
        <p:blipFill>
          <a:blip r:embed="rId3"/>
          <a:stretch>
            <a:fillRect/>
          </a:stretch>
        </p:blipFill>
        <p:spPr>
          <a:xfrm>
            <a:off x="3714750" y="3095617"/>
            <a:ext cx="647685" cy="638167"/>
          </a:xfrm>
          <a:prstGeom prst="rect">
            <a:avLst/>
          </a:prstGeom>
        </p:spPr>
      </p:pic>
      <p:pic>
        <p:nvPicPr>
          <p:cNvPr id="1581" name="Shape 1581"/>
          <p:cNvPicPr preferRelativeResize="0"/>
          <p:nvPr/>
        </p:nvPicPr>
        <p:blipFill>
          <a:blip r:embed="rId3"/>
          <a:stretch>
            <a:fillRect/>
          </a:stretch>
        </p:blipFill>
        <p:spPr>
          <a:xfrm>
            <a:off x="666742" y="3705210"/>
            <a:ext cx="647685" cy="638167"/>
          </a:xfrm>
          <a:prstGeom prst="rect">
            <a:avLst/>
          </a:prstGeom>
        </p:spPr>
      </p:pic>
      <p:pic>
        <p:nvPicPr>
          <p:cNvPr id="1582" name="Shape 1582"/>
          <p:cNvPicPr preferRelativeResize="0"/>
          <p:nvPr/>
        </p:nvPicPr>
        <p:blipFill>
          <a:blip r:embed="rId4"/>
          <a:stretch>
            <a:fillRect/>
          </a:stretch>
        </p:blipFill>
        <p:spPr>
          <a:xfrm>
            <a:off x="1276334" y="3705210"/>
            <a:ext cx="647685" cy="638167"/>
          </a:xfrm>
          <a:prstGeom prst="rect">
            <a:avLst/>
          </a:prstGeom>
        </p:spPr>
      </p:pic>
      <p:pic>
        <p:nvPicPr>
          <p:cNvPr id="1583" name="Shape 1583"/>
          <p:cNvPicPr preferRelativeResize="0"/>
          <p:nvPr/>
        </p:nvPicPr>
        <p:blipFill>
          <a:blip r:embed="rId4"/>
          <a:stretch>
            <a:fillRect/>
          </a:stretch>
        </p:blipFill>
        <p:spPr>
          <a:xfrm>
            <a:off x="1885950" y="3705210"/>
            <a:ext cx="647685" cy="638167"/>
          </a:xfrm>
          <a:prstGeom prst="rect">
            <a:avLst/>
          </a:prstGeom>
        </p:spPr>
      </p:pic>
      <p:pic>
        <p:nvPicPr>
          <p:cNvPr id="1584" name="Shape 1584"/>
          <p:cNvPicPr preferRelativeResize="0"/>
          <p:nvPr/>
        </p:nvPicPr>
        <p:blipFill>
          <a:blip r:embed="rId5"/>
          <a:stretch>
            <a:fillRect/>
          </a:stretch>
        </p:blipFill>
        <p:spPr>
          <a:xfrm>
            <a:off x="2495542" y="3705210"/>
            <a:ext cx="647685" cy="638167"/>
          </a:xfrm>
          <a:prstGeom prst="rect">
            <a:avLst/>
          </a:prstGeom>
        </p:spPr>
      </p:pic>
      <p:pic>
        <p:nvPicPr>
          <p:cNvPr id="1585" name="Shape 1585"/>
          <p:cNvPicPr preferRelativeResize="0"/>
          <p:nvPr/>
        </p:nvPicPr>
        <p:blipFill>
          <a:blip r:embed="rId3"/>
          <a:stretch>
            <a:fillRect/>
          </a:stretch>
        </p:blipFill>
        <p:spPr>
          <a:xfrm>
            <a:off x="3105134" y="3705210"/>
            <a:ext cx="647685" cy="638167"/>
          </a:xfrm>
          <a:prstGeom prst="rect">
            <a:avLst/>
          </a:prstGeom>
        </p:spPr>
      </p:pic>
      <p:pic>
        <p:nvPicPr>
          <p:cNvPr id="1586" name="Shape 1586"/>
          <p:cNvPicPr preferRelativeResize="0"/>
          <p:nvPr/>
        </p:nvPicPr>
        <p:blipFill>
          <a:blip r:embed="rId3"/>
          <a:stretch>
            <a:fillRect/>
          </a:stretch>
        </p:blipFill>
        <p:spPr>
          <a:xfrm>
            <a:off x="3714750" y="3705210"/>
            <a:ext cx="647685" cy="638167"/>
          </a:xfrm>
          <a:prstGeom prst="rect">
            <a:avLst/>
          </a:prstGeom>
        </p:spPr>
      </p:pic>
      <p:pic>
        <p:nvPicPr>
          <p:cNvPr id="1587" name="Shape 1587"/>
          <p:cNvPicPr preferRelativeResize="0"/>
          <p:nvPr/>
        </p:nvPicPr>
        <p:blipFill>
          <a:blip r:embed="rId3"/>
          <a:stretch>
            <a:fillRect/>
          </a:stretch>
        </p:blipFill>
        <p:spPr>
          <a:xfrm>
            <a:off x="666742" y="4314825"/>
            <a:ext cx="647685" cy="638167"/>
          </a:xfrm>
          <a:prstGeom prst="rect">
            <a:avLst/>
          </a:prstGeom>
        </p:spPr>
      </p:pic>
      <p:pic>
        <p:nvPicPr>
          <p:cNvPr id="1588" name="Shape 1588"/>
          <p:cNvPicPr preferRelativeResize="0"/>
          <p:nvPr/>
        </p:nvPicPr>
        <p:blipFill>
          <a:blip r:embed="rId5"/>
          <a:stretch>
            <a:fillRect/>
          </a:stretch>
        </p:blipFill>
        <p:spPr>
          <a:xfrm>
            <a:off x="1276334" y="4314825"/>
            <a:ext cx="647685" cy="638167"/>
          </a:xfrm>
          <a:prstGeom prst="rect">
            <a:avLst/>
          </a:prstGeom>
        </p:spPr>
      </p:pic>
      <p:pic>
        <p:nvPicPr>
          <p:cNvPr id="1589" name="Shape 1589"/>
          <p:cNvPicPr preferRelativeResize="0"/>
          <p:nvPr/>
        </p:nvPicPr>
        <p:blipFill>
          <a:blip r:embed="rId4"/>
          <a:stretch>
            <a:fillRect/>
          </a:stretch>
        </p:blipFill>
        <p:spPr>
          <a:xfrm>
            <a:off x="1885950" y="4314825"/>
            <a:ext cx="647685" cy="638167"/>
          </a:xfrm>
          <a:prstGeom prst="rect">
            <a:avLst/>
          </a:prstGeom>
        </p:spPr>
      </p:pic>
      <p:pic>
        <p:nvPicPr>
          <p:cNvPr id="1590" name="Shape 1590"/>
          <p:cNvPicPr preferRelativeResize="0"/>
          <p:nvPr/>
        </p:nvPicPr>
        <p:blipFill>
          <a:blip r:embed="rId3"/>
          <a:stretch>
            <a:fillRect/>
          </a:stretch>
        </p:blipFill>
        <p:spPr>
          <a:xfrm>
            <a:off x="2495542" y="4314825"/>
            <a:ext cx="647685" cy="638167"/>
          </a:xfrm>
          <a:prstGeom prst="rect">
            <a:avLst/>
          </a:prstGeom>
        </p:spPr>
      </p:pic>
      <p:pic>
        <p:nvPicPr>
          <p:cNvPr id="1591" name="Shape 1591"/>
          <p:cNvPicPr preferRelativeResize="0"/>
          <p:nvPr/>
        </p:nvPicPr>
        <p:blipFill>
          <a:blip r:embed="rId3"/>
          <a:stretch>
            <a:fillRect/>
          </a:stretch>
        </p:blipFill>
        <p:spPr>
          <a:xfrm>
            <a:off x="3105134" y="4314825"/>
            <a:ext cx="647685" cy="638167"/>
          </a:xfrm>
          <a:prstGeom prst="rect">
            <a:avLst/>
          </a:prstGeom>
        </p:spPr>
      </p:pic>
      <p:pic>
        <p:nvPicPr>
          <p:cNvPr id="1592" name="Shape 1592"/>
          <p:cNvPicPr preferRelativeResize="0"/>
          <p:nvPr/>
        </p:nvPicPr>
        <p:blipFill>
          <a:blip r:embed="rId3"/>
          <a:stretch>
            <a:fillRect/>
          </a:stretch>
        </p:blipFill>
        <p:spPr>
          <a:xfrm>
            <a:off x="3714750" y="4314825"/>
            <a:ext cx="647685" cy="638167"/>
          </a:xfrm>
          <a:prstGeom prst="rect">
            <a:avLst/>
          </a:prstGeom>
        </p:spPr>
      </p:pic>
      <p:pic>
        <p:nvPicPr>
          <p:cNvPr id="1593" name="Shape 1593"/>
          <p:cNvPicPr preferRelativeResize="0"/>
          <p:nvPr/>
        </p:nvPicPr>
        <p:blipFill>
          <a:blip r:embed="rId3"/>
          <a:stretch>
            <a:fillRect/>
          </a:stretch>
        </p:blipFill>
        <p:spPr>
          <a:xfrm>
            <a:off x="666742" y="4924417"/>
            <a:ext cx="647685" cy="638167"/>
          </a:xfrm>
          <a:prstGeom prst="rect">
            <a:avLst/>
          </a:prstGeom>
        </p:spPr>
      </p:pic>
      <p:pic>
        <p:nvPicPr>
          <p:cNvPr id="1594" name="Shape 1594"/>
          <p:cNvPicPr preferRelativeResize="0"/>
          <p:nvPr/>
        </p:nvPicPr>
        <p:blipFill>
          <a:blip r:embed="rId3"/>
          <a:stretch>
            <a:fillRect/>
          </a:stretch>
        </p:blipFill>
        <p:spPr>
          <a:xfrm>
            <a:off x="1276334" y="4924417"/>
            <a:ext cx="647685" cy="638167"/>
          </a:xfrm>
          <a:prstGeom prst="rect">
            <a:avLst/>
          </a:prstGeom>
        </p:spPr>
      </p:pic>
      <p:pic>
        <p:nvPicPr>
          <p:cNvPr id="1595" name="Shape 1595"/>
          <p:cNvPicPr preferRelativeResize="0"/>
          <p:nvPr/>
        </p:nvPicPr>
        <p:blipFill>
          <a:blip r:embed="rId5"/>
          <a:stretch>
            <a:fillRect/>
          </a:stretch>
        </p:blipFill>
        <p:spPr>
          <a:xfrm>
            <a:off x="1885950" y="4924417"/>
            <a:ext cx="647685" cy="638167"/>
          </a:xfrm>
          <a:prstGeom prst="rect">
            <a:avLst/>
          </a:prstGeom>
        </p:spPr>
      </p:pic>
      <p:pic>
        <p:nvPicPr>
          <p:cNvPr id="1596" name="Shape 1596"/>
          <p:cNvPicPr preferRelativeResize="0"/>
          <p:nvPr/>
        </p:nvPicPr>
        <p:blipFill>
          <a:blip r:embed="rId5"/>
          <a:stretch>
            <a:fillRect/>
          </a:stretch>
        </p:blipFill>
        <p:spPr>
          <a:xfrm>
            <a:off x="2495542" y="4924417"/>
            <a:ext cx="647685" cy="638167"/>
          </a:xfrm>
          <a:prstGeom prst="rect">
            <a:avLst/>
          </a:prstGeom>
        </p:spPr>
      </p:pic>
      <p:pic>
        <p:nvPicPr>
          <p:cNvPr id="1597" name="Shape 1597"/>
          <p:cNvPicPr preferRelativeResize="0"/>
          <p:nvPr/>
        </p:nvPicPr>
        <p:blipFill>
          <a:blip r:embed="rId4"/>
          <a:stretch>
            <a:fillRect/>
          </a:stretch>
        </p:blipFill>
        <p:spPr>
          <a:xfrm>
            <a:off x="3105134" y="4924417"/>
            <a:ext cx="647685" cy="638167"/>
          </a:xfrm>
          <a:prstGeom prst="rect">
            <a:avLst/>
          </a:prstGeom>
        </p:spPr>
      </p:pic>
      <p:pic>
        <p:nvPicPr>
          <p:cNvPr id="1598" name="Shape 1598"/>
          <p:cNvPicPr preferRelativeResize="0"/>
          <p:nvPr/>
        </p:nvPicPr>
        <p:blipFill>
          <a:blip r:embed="rId3"/>
          <a:stretch>
            <a:fillRect/>
          </a:stretch>
        </p:blipFill>
        <p:spPr>
          <a:xfrm>
            <a:off x="3714750" y="4924417"/>
            <a:ext cx="647685" cy="638167"/>
          </a:xfrm>
          <a:prstGeom prst="rect">
            <a:avLst/>
          </a:prstGeom>
        </p:spPr>
      </p:pic>
      <p:pic>
        <p:nvPicPr>
          <p:cNvPr id="1599" name="Shape 1599"/>
          <p:cNvPicPr preferRelativeResize="0"/>
          <p:nvPr/>
        </p:nvPicPr>
        <p:blipFill>
          <a:blip r:embed="rId3"/>
          <a:stretch>
            <a:fillRect/>
          </a:stretch>
        </p:blipFill>
        <p:spPr>
          <a:xfrm>
            <a:off x="666742" y="5534010"/>
            <a:ext cx="647685" cy="638167"/>
          </a:xfrm>
          <a:prstGeom prst="rect">
            <a:avLst/>
          </a:prstGeom>
        </p:spPr>
      </p:pic>
      <p:pic>
        <p:nvPicPr>
          <p:cNvPr id="1600" name="Shape 1600"/>
          <p:cNvPicPr preferRelativeResize="0"/>
          <p:nvPr/>
        </p:nvPicPr>
        <p:blipFill>
          <a:blip r:embed="rId3"/>
          <a:stretch>
            <a:fillRect/>
          </a:stretch>
        </p:blipFill>
        <p:spPr>
          <a:xfrm>
            <a:off x="1276334" y="5534010"/>
            <a:ext cx="647685" cy="638167"/>
          </a:xfrm>
          <a:prstGeom prst="rect">
            <a:avLst/>
          </a:prstGeom>
        </p:spPr>
      </p:pic>
      <p:pic>
        <p:nvPicPr>
          <p:cNvPr id="1601" name="Shape 1601"/>
          <p:cNvPicPr preferRelativeResize="0"/>
          <p:nvPr/>
        </p:nvPicPr>
        <p:blipFill>
          <a:blip r:embed="rId3"/>
          <a:stretch>
            <a:fillRect/>
          </a:stretch>
        </p:blipFill>
        <p:spPr>
          <a:xfrm>
            <a:off x="1885950" y="5534010"/>
            <a:ext cx="647685" cy="638167"/>
          </a:xfrm>
          <a:prstGeom prst="rect">
            <a:avLst/>
          </a:prstGeom>
        </p:spPr>
      </p:pic>
      <p:pic>
        <p:nvPicPr>
          <p:cNvPr id="1602" name="Shape 1602"/>
          <p:cNvPicPr preferRelativeResize="0"/>
          <p:nvPr/>
        </p:nvPicPr>
        <p:blipFill>
          <a:blip r:embed="rId3"/>
          <a:stretch>
            <a:fillRect/>
          </a:stretch>
        </p:blipFill>
        <p:spPr>
          <a:xfrm>
            <a:off x="2495542" y="5534010"/>
            <a:ext cx="647685" cy="638167"/>
          </a:xfrm>
          <a:prstGeom prst="rect">
            <a:avLst/>
          </a:prstGeom>
        </p:spPr>
      </p:pic>
      <p:pic>
        <p:nvPicPr>
          <p:cNvPr id="1603" name="Shape 1603"/>
          <p:cNvPicPr preferRelativeResize="0"/>
          <p:nvPr/>
        </p:nvPicPr>
        <p:blipFill>
          <a:blip r:embed="rId3"/>
          <a:stretch>
            <a:fillRect/>
          </a:stretch>
        </p:blipFill>
        <p:spPr>
          <a:xfrm>
            <a:off x="3105134" y="5534010"/>
            <a:ext cx="647685" cy="638167"/>
          </a:xfrm>
          <a:prstGeom prst="rect">
            <a:avLst/>
          </a:prstGeom>
        </p:spPr>
      </p:pic>
      <p:pic>
        <p:nvPicPr>
          <p:cNvPr id="1604" name="Shape 1604"/>
          <p:cNvPicPr preferRelativeResize="0"/>
          <p:nvPr/>
        </p:nvPicPr>
        <p:blipFill>
          <a:blip r:embed="rId3"/>
          <a:stretch>
            <a:fillRect/>
          </a:stretch>
        </p:blipFill>
        <p:spPr>
          <a:xfrm>
            <a:off x="3714750" y="5534010"/>
            <a:ext cx="647685" cy="638167"/>
          </a:xfrm>
          <a:prstGeom prst="rect">
            <a:avLst/>
          </a:prstGeom>
        </p:spPr>
      </p:pic>
      <p:sp>
        <p:nvSpPr>
          <p:cNvPr id="1605" name="Shape 1605"/>
          <p:cNvSpPr txBox="1"/>
          <p:nvPr/>
        </p:nvSpPr>
        <p:spPr>
          <a:xfrm>
            <a:off x="320669" y="50593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606" name="Shape 1606"/>
          <p:cNvSpPr txBox="1"/>
          <p:nvPr/>
        </p:nvSpPr>
        <p:spPr>
          <a:xfrm>
            <a:off x="320669" y="567053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607" name="Shape 1607"/>
          <p:cNvSpPr txBox="1"/>
          <p:nvPr/>
        </p:nvSpPr>
        <p:spPr>
          <a:xfrm>
            <a:off x="33257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608" name="Shape 1608"/>
          <p:cNvSpPr txBox="1"/>
          <p:nvPr/>
        </p:nvSpPr>
        <p:spPr>
          <a:xfrm>
            <a:off x="39354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pic>
        <p:nvPicPr>
          <p:cNvPr id="1609" name="Shape 1609"/>
          <p:cNvPicPr preferRelativeResize="0"/>
          <p:nvPr/>
        </p:nvPicPr>
        <p:blipFill>
          <a:blip r:embed="rId3"/>
          <a:stretch>
            <a:fillRect/>
          </a:stretch>
        </p:blipFill>
        <p:spPr>
          <a:xfrm>
            <a:off x="5086350" y="2486025"/>
            <a:ext cx="647685" cy="638167"/>
          </a:xfrm>
          <a:prstGeom prst="rect">
            <a:avLst/>
          </a:prstGeom>
        </p:spPr>
      </p:pic>
      <p:sp>
        <p:nvSpPr>
          <p:cNvPr id="1610" name="Shape 1610"/>
          <p:cNvSpPr txBox="1"/>
          <p:nvPr/>
        </p:nvSpPr>
        <p:spPr>
          <a:xfrm>
            <a:off x="4740255" y="26209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611" name="Shape 1611"/>
          <p:cNvSpPr txBox="1"/>
          <p:nvPr/>
        </p:nvSpPr>
        <p:spPr>
          <a:xfrm>
            <a:off x="4740255" y="32305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612" name="Shape 1612"/>
          <p:cNvSpPr txBox="1"/>
          <p:nvPr/>
        </p:nvSpPr>
        <p:spPr>
          <a:xfrm>
            <a:off x="4740255" y="384014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613" name="Shape 1613"/>
          <p:cNvSpPr txBox="1"/>
          <p:nvPr/>
        </p:nvSpPr>
        <p:spPr>
          <a:xfrm>
            <a:off x="4740255" y="444975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614" name="Shape 1614"/>
          <p:cNvSpPr txBox="1"/>
          <p:nvPr/>
        </p:nvSpPr>
        <p:spPr>
          <a:xfrm>
            <a:off x="53070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615" name="Shape 1615"/>
          <p:cNvSpPr txBox="1"/>
          <p:nvPr/>
        </p:nvSpPr>
        <p:spPr>
          <a:xfrm>
            <a:off x="59166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616" name="Shape 1616"/>
          <p:cNvSpPr txBox="1"/>
          <p:nvPr/>
        </p:nvSpPr>
        <p:spPr>
          <a:xfrm>
            <a:off x="65261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617" name="Shape 1617"/>
          <p:cNvSpPr txBox="1"/>
          <p:nvPr/>
        </p:nvSpPr>
        <p:spPr>
          <a:xfrm>
            <a:off x="7135807"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618" name="Shape 1618"/>
          <p:cNvPicPr preferRelativeResize="0"/>
          <p:nvPr/>
        </p:nvPicPr>
        <p:blipFill>
          <a:blip r:embed="rId3"/>
          <a:stretch>
            <a:fillRect/>
          </a:stretch>
        </p:blipFill>
        <p:spPr>
          <a:xfrm>
            <a:off x="5695942" y="2486025"/>
            <a:ext cx="647685" cy="638167"/>
          </a:xfrm>
          <a:prstGeom prst="rect">
            <a:avLst/>
          </a:prstGeom>
        </p:spPr>
      </p:pic>
      <p:pic>
        <p:nvPicPr>
          <p:cNvPr id="1619" name="Shape 1619"/>
          <p:cNvPicPr preferRelativeResize="0"/>
          <p:nvPr/>
        </p:nvPicPr>
        <p:blipFill>
          <a:blip r:embed="rId3"/>
          <a:stretch>
            <a:fillRect/>
          </a:stretch>
        </p:blipFill>
        <p:spPr>
          <a:xfrm>
            <a:off x="6305535" y="2486025"/>
            <a:ext cx="647685" cy="638167"/>
          </a:xfrm>
          <a:prstGeom prst="rect">
            <a:avLst/>
          </a:prstGeom>
        </p:spPr>
      </p:pic>
      <p:pic>
        <p:nvPicPr>
          <p:cNvPr id="1620" name="Shape 1620"/>
          <p:cNvPicPr preferRelativeResize="0"/>
          <p:nvPr/>
        </p:nvPicPr>
        <p:blipFill>
          <a:blip r:embed="rId3"/>
          <a:stretch>
            <a:fillRect/>
          </a:stretch>
        </p:blipFill>
        <p:spPr>
          <a:xfrm>
            <a:off x="6915150" y="2486025"/>
            <a:ext cx="647685" cy="638167"/>
          </a:xfrm>
          <a:prstGeom prst="rect">
            <a:avLst/>
          </a:prstGeom>
        </p:spPr>
      </p:pic>
      <p:pic>
        <p:nvPicPr>
          <p:cNvPr id="1621" name="Shape 1621"/>
          <p:cNvPicPr preferRelativeResize="0"/>
          <p:nvPr/>
        </p:nvPicPr>
        <p:blipFill>
          <a:blip r:embed="rId3"/>
          <a:stretch>
            <a:fillRect/>
          </a:stretch>
        </p:blipFill>
        <p:spPr>
          <a:xfrm>
            <a:off x="7524742" y="2486025"/>
            <a:ext cx="647685" cy="638167"/>
          </a:xfrm>
          <a:prstGeom prst="rect">
            <a:avLst/>
          </a:prstGeom>
        </p:spPr>
      </p:pic>
      <p:pic>
        <p:nvPicPr>
          <p:cNvPr id="1622" name="Shape 1622"/>
          <p:cNvPicPr preferRelativeResize="0"/>
          <p:nvPr/>
        </p:nvPicPr>
        <p:blipFill>
          <a:blip r:embed="rId4"/>
          <a:stretch>
            <a:fillRect/>
          </a:stretch>
        </p:blipFill>
        <p:spPr>
          <a:xfrm>
            <a:off x="8134335" y="2486025"/>
            <a:ext cx="647685" cy="638167"/>
          </a:xfrm>
          <a:prstGeom prst="rect">
            <a:avLst/>
          </a:prstGeom>
        </p:spPr>
      </p:pic>
      <p:pic>
        <p:nvPicPr>
          <p:cNvPr id="1623" name="Shape 1623"/>
          <p:cNvPicPr preferRelativeResize="0"/>
          <p:nvPr/>
        </p:nvPicPr>
        <p:blipFill>
          <a:blip r:embed="rId3"/>
          <a:stretch>
            <a:fillRect/>
          </a:stretch>
        </p:blipFill>
        <p:spPr>
          <a:xfrm>
            <a:off x="5086350" y="3095617"/>
            <a:ext cx="647685" cy="638167"/>
          </a:xfrm>
          <a:prstGeom prst="rect">
            <a:avLst/>
          </a:prstGeom>
        </p:spPr>
      </p:pic>
      <p:pic>
        <p:nvPicPr>
          <p:cNvPr id="1624" name="Shape 1624"/>
          <p:cNvPicPr preferRelativeResize="0"/>
          <p:nvPr/>
        </p:nvPicPr>
        <p:blipFill>
          <a:blip r:embed="rId4"/>
          <a:stretch>
            <a:fillRect/>
          </a:stretch>
        </p:blipFill>
        <p:spPr>
          <a:xfrm>
            <a:off x="5695942" y="3095617"/>
            <a:ext cx="647685" cy="638167"/>
          </a:xfrm>
          <a:prstGeom prst="rect">
            <a:avLst/>
          </a:prstGeom>
        </p:spPr>
      </p:pic>
      <p:pic>
        <p:nvPicPr>
          <p:cNvPr id="1625" name="Shape 1625"/>
          <p:cNvPicPr preferRelativeResize="0"/>
          <p:nvPr/>
        </p:nvPicPr>
        <p:blipFill>
          <a:blip r:embed="rId4"/>
          <a:stretch>
            <a:fillRect/>
          </a:stretch>
        </p:blipFill>
        <p:spPr>
          <a:xfrm>
            <a:off x="6305535" y="3095617"/>
            <a:ext cx="647685" cy="638167"/>
          </a:xfrm>
          <a:prstGeom prst="rect">
            <a:avLst/>
          </a:prstGeom>
        </p:spPr>
      </p:pic>
      <p:pic>
        <p:nvPicPr>
          <p:cNvPr id="1626" name="Shape 1626"/>
          <p:cNvPicPr preferRelativeResize="0"/>
          <p:nvPr/>
        </p:nvPicPr>
        <p:blipFill>
          <a:blip r:embed="rId3"/>
          <a:stretch>
            <a:fillRect/>
          </a:stretch>
        </p:blipFill>
        <p:spPr>
          <a:xfrm>
            <a:off x="6915150" y="3095617"/>
            <a:ext cx="647685" cy="638167"/>
          </a:xfrm>
          <a:prstGeom prst="rect">
            <a:avLst/>
          </a:prstGeom>
        </p:spPr>
      </p:pic>
      <p:pic>
        <p:nvPicPr>
          <p:cNvPr id="1627" name="Shape 1627"/>
          <p:cNvPicPr preferRelativeResize="0"/>
          <p:nvPr/>
        </p:nvPicPr>
        <p:blipFill>
          <a:blip r:embed="rId4"/>
          <a:stretch>
            <a:fillRect/>
          </a:stretch>
        </p:blipFill>
        <p:spPr>
          <a:xfrm>
            <a:off x="7524742" y="3095617"/>
            <a:ext cx="647685" cy="638167"/>
          </a:xfrm>
          <a:prstGeom prst="rect">
            <a:avLst/>
          </a:prstGeom>
        </p:spPr>
      </p:pic>
      <p:pic>
        <p:nvPicPr>
          <p:cNvPr id="1628" name="Shape 1628"/>
          <p:cNvPicPr preferRelativeResize="0"/>
          <p:nvPr/>
        </p:nvPicPr>
        <p:blipFill>
          <a:blip r:embed="rId3"/>
          <a:stretch>
            <a:fillRect/>
          </a:stretch>
        </p:blipFill>
        <p:spPr>
          <a:xfrm>
            <a:off x="8134335" y="3095617"/>
            <a:ext cx="647685" cy="638167"/>
          </a:xfrm>
          <a:prstGeom prst="rect">
            <a:avLst/>
          </a:prstGeom>
        </p:spPr>
      </p:pic>
      <p:pic>
        <p:nvPicPr>
          <p:cNvPr id="1629" name="Shape 1629"/>
          <p:cNvPicPr preferRelativeResize="0"/>
          <p:nvPr/>
        </p:nvPicPr>
        <p:blipFill>
          <a:blip r:embed="rId3"/>
          <a:stretch>
            <a:fillRect/>
          </a:stretch>
        </p:blipFill>
        <p:spPr>
          <a:xfrm>
            <a:off x="5086350" y="3705210"/>
            <a:ext cx="647685" cy="638167"/>
          </a:xfrm>
          <a:prstGeom prst="rect">
            <a:avLst/>
          </a:prstGeom>
        </p:spPr>
      </p:pic>
      <p:pic>
        <p:nvPicPr>
          <p:cNvPr id="1630" name="Shape 1630"/>
          <p:cNvPicPr preferRelativeResize="0"/>
          <p:nvPr/>
        </p:nvPicPr>
        <p:blipFill>
          <a:blip r:embed="rId4"/>
          <a:stretch>
            <a:fillRect/>
          </a:stretch>
        </p:blipFill>
        <p:spPr>
          <a:xfrm>
            <a:off x="5695942" y="3705210"/>
            <a:ext cx="647685" cy="638167"/>
          </a:xfrm>
          <a:prstGeom prst="rect">
            <a:avLst/>
          </a:prstGeom>
        </p:spPr>
      </p:pic>
      <p:pic>
        <p:nvPicPr>
          <p:cNvPr id="1631" name="Shape 1631"/>
          <p:cNvPicPr preferRelativeResize="0"/>
          <p:nvPr/>
        </p:nvPicPr>
        <p:blipFill>
          <a:blip r:embed="rId4"/>
          <a:stretch>
            <a:fillRect/>
          </a:stretch>
        </p:blipFill>
        <p:spPr>
          <a:xfrm>
            <a:off x="6305535" y="3705210"/>
            <a:ext cx="647685" cy="638167"/>
          </a:xfrm>
          <a:prstGeom prst="rect">
            <a:avLst/>
          </a:prstGeom>
        </p:spPr>
      </p:pic>
      <p:pic>
        <p:nvPicPr>
          <p:cNvPr id="1632" name="Shape 1632"/>
          <p:cNvPicPr preferRelativeResize="0"/>
          <p:nvPr/>
        </p:nvPicPr>
        <p:blipFill>
          <a:blip r:embed="rId4"/>
          <a:stretch>
            <a:fillRect/>
          </a:stretch>
        </p:blipFill>
        <p:spPr>
          <a:xfrm>
            <a:off x="6915150" y="3705210"/>
            <a:ext cx="647685" cy="638167"/>
          </a:xfrm>
          <a:prstGeom prst="rect">
            <a:avLst/>
          </a:prstGeom>
        </p:spPr>
      </p:pic>
      <p:pic>
        <p:nvPicPr>
          <p:cNvPr id="1633" name="Shape 1633"/>
          <p:cNvPicPr preferRelativeResize="0"/>
          <p:nvPr/>
        </p:nvPicPr>
        <p:blipFill>
          <a:blip r:embed="rId3"/>
          <a:stretch>
            <a:fillRect/>
          </a:stretch>
        </p:blipFill>
        <p:spPr>
          <a:xfrm>
            <a:off x="7524742" y="3705210"/>
            <a:ext cx="647685" cy="638167"/>
          </a:xfrm>
          <a:prstGeom prst="rect">
            <a:avLst/>
          </a:prstGeom>
        </p:spPr>
      </p:pic>
      <p:pic>
        <p:nvPicPr>
          <p:cNvPr id="1634" name="Shape 1634"/>
          <p:cNvPicPr preferRelativeResize="0"/>
          <p:nvPr/>
        </p:nvPicPr>
        <p:blipFill>
          <a:blip r:embed="rId3"/>
          <a:stretch>
            <a:fillRect/>
          </a:stretch>
        </p:blipFill>
        <p:spPr>
          <a:xfrm>
            <a:off x="8134335" y="3705210"/>
            <a:ext cx="647685" cy="638167"/>
          </a:xfrm>
          <a:prstGeom prst="rect">
            <a:avLst/>
          </a:prstGeom>
        </p:spPr>
      </p:pic>
      <p:pic>
        <p:nvPicPr>
          <p:cNvPr id="1635" name="Shape 1635"/>
          <p:cNvPicPr preferRelativeResize="0"/>
          <p:nvPr/>
        </p:nvPicPr>
        <p:blipFill>
          <a:blip r:embed="rId3"/>
          <a:stretch>
            <a:fillRect/>
          </a:stretch>
        </p:blipFill>
        <p:spPr>
          <a:xfrm>
            <a:off x="5086350" y="4314825"/>
            <a:ext cx="647685" cy="638167"/>
          </a:xfrm>
          <a:prstGeom prst="rect">
            <a:avLst/>
          </a:prstGeom>
        </p:spPr>
      </p:pic>
      <p:pic>
        <p:nvPicPr>
          <p:cNvPr id="1636" name="Shape 1636"/>
          <p:cNvPicPr preferRelativeResize="0"/>
          <p:nvPr/>
        </p:nvPicPr>
        <p:blipFill>
          <a:blip r:embed="rId6"/>
          <a:stretch>
            <a:fillRect/>
          </a:stretch>
        </p:blipFill>
        <p:spPr>
          <a:xfrm>
            <a:off x="5695942" y="4314825"/>
            <a:ext cx="647685" cy="647685"/>
          </a:xfrm>
          <a:prstGeom prst="rect">
            <a:avLst/>
          </a:prstGeom>
        </p:spPr>
      </p:pic>
      <p:pic>
        <p:nvPicPr>
          <p:cNvPr id="1637" name="Shape 1637"/>
          <p:cNvPicPr preferRelativeResize="0"/>
          <p:nvPr/>
        </p:nvPicPr>
        <p:blipFill>
          <a:blip r:embed="rId4"/>
          <a:stretch>
            <a:fillRect/>
          </a:stretch>
        </p:blipFill>
        <p:spPr>
          <a:xfrm>
            <a:off x="6305535" y="4314825"/>
            <a:ext cx="647685" cy="638167"/>
          </a:xfrm>
          <a:prstGeom prst="rect">
            <a:avLst/>
          </a:prstGeom>
        </p:spPr>
      </p:pic>
      <p:pic>
        <p:nvPicPr>
          <p:cNvPr id="1638" name="Shape 1638"/>
          <p:cNvPicPr preferRelativeResize="0"/>
          <p:nvPr/>
        </p:nvPicPr>
        <p:blipFill>
          <a:blip r:embed="rId3"/>
          <a:stretch>
            <a:fillRect/>
          </a:stretch>
        </p:blipFill>
        <p:spPr>
          <a:xfrm>
            <a:off x="6915150" y="4314825"/>
            <a:ext cx="647685" cy="638167"/>
          </a:xfrm>
          <a:prstGeom prst="rect">
            <a:avLst/>
          </a:prstGeom>
        </p:spPr>
      </p:pic>
      <p:pic>
        <p:nvPicPr>
          <p:cNvPr id="1639" name="Shape 1639"/>
          <p:cNvPicPr preferRelativeResize="0"/>
          <p:nvPr/>
        </p:nvPicPr>
        <p:blipFill>
          <a:blip r:embed="rId3"/>
          <a:stretch>
            <a:fillRect/>
          </a:stretch>
        </p:blipFill>
        <p:spPr>
          <a:xfrm>
            <a:off x="7524742" y="4314825"/>
            <a:ext cx="647685" cy="638167"/>
          </a:xfrm>
          <a:prstGeom prst="rect">
            <a:avLst/>
          </a:prstGeom>
        </p:spPr>
      </p:pic>
      <p:pic>
        <p:nvPicPr>
          <p:cNvPr id="1640" name="Shape 1640"/>
          <p:cNvPicPr preferRelativeResize="0"/>
          <p:nvPr/>
        </p:nvPicPr>
        <p:blipFill>
          <a:blip r:embed="rId3"/>
          <a:stretch>
            <a:fillRect/>
          </a:stretch>
        </p:blipFill>
        <p:spPr>
          <a:xfrm>
            <a:off x="8134335" y="4314825"/>
            <a:ext cx="647685" cy="638167"/>
          </a:xfrm>
          <a:prstGeom prst="rect">
            <a:avLst/>
          </a:prstGeom>
        </p:spPr>
      </p:pic>
      <p:pic>
        <p:nvPicPr>
          <p:cNvPr id="1641" name="Shape 1641"/>
          <p:cNvPicPr preferRelativeResize="0"/>
          <p:nvPr/>
        </p:nvPicPr>
        <p:blipFill>
          <a:blip r:embed="rId3"/>
          <a:stretch>
            <a:fillRect/>
          </a:stretch>
        </p:blipFill>
        <p:spPr>
          <a:xfrm>
            <a:off x="5086350" y="4924417"/>
            <a:ext cx="647685" cy="638167"/>
          </a:xfrm>
          <a:prstGeom prst="rect">
            <a:avLst/>
          </a:prstGeom>
        </p:spPr>
      </p:pic>
      <p:pic>
        <p:nvPicPr>
          <p:cNvPr id="1642" name="Shape 1642"/>
          <p:cNvPicPr preferRelativeResize="0"/>
          <p:nvPr/>
        </p:nvPicPr>
        <p:blipFill>
          <a:blip r:embed="rId3"/>
          <a:stretch>
            <a:fillRect/>
          </a:stretch>
        </p:blipFill>
        <p:spPr>
          <a:xfrm>
            <a:off x="5695942" y="4924417"/>
            <a:ext cx="647685" cy="638167"/>
          </a:xfrm>
          <a:prstGeom prst="rect">
            <a:avLst/>
          </a:prstGeom>
        </p:spPr>
      </p:pic>
      <p:pic>
        <p:nvPicPr>
          <p:cNvPr id="1643" name="Shape 1643"/>
          <p:cNvPicPr preferRelativeResize="0"/>
          <p:nvPr/>
        </p:nvPicPr>
        <p:blipFill>
          <a:blip r:embed="rId4"/>
          <a:stretch>
            <a:fillRect/>
          </a:stretch>
        </p:blipFill>
        <p:spPr>
          <a:xfrm>
            <a:off x="6305535" y="4924417"/>
            <a:ext cx="647685" cy="638167"/>
          </a:xfrm>
          <a:prstGeom prst="rect">
            <a:avLst/>
          </a:prstGeom>
        </p:spPr>
      </p:pic>
      <p:pic>
        <p:nvPicPr>
          <p:cNvPr id="1644" name="Shape 1644"/>
          <p:cNvPicPr preferRelativeResize="0"/>
          <p:nvPr/>
        </p:nvPicPr>
        <p:blipFill>
          <a:blip r:embed="rId4"/>
          <a:stretch>
            <a:fillRect/>
          </a:stretch>
        </p:blipFill>
        <p:spPr>
          <a:xfrm>
            <a:off x="6915150" y="4924417"/>
            <a:ext cx="647685" cy="638167"/>
          </a:xfrm>
          <a:prstGeom prst="rect">
            <a:avLst/>
          </a:prstGeom>
        </p:spPr>
      </p:pic>
      <p:pic>
        <p:nvPicPr>
          <p:cNvPr id="1645" name="Shape 1645"/>
          <p:cNvPicPr preferRelativeResize="0"/>
          <p:nvPr/>
        </p:nvPicPr>
        <p:blipFill>
          <a:blip r:embed="rId4"/>
          <a:stretch>
            <a:fillRect/>
          </a:stretch>
        </p:blipFill>
        <p:spPr>
          <a:xfrm>
            <a:off x="7524742" y="4924417"/>
            <a:ext cx="647685" cy="638167"/>
          </a:xfrm>
          <a:prstGeom prst="rect">
            <a:avLst/>
          </a:prstGeom>
        </p:spPr>
      </p:pic>
      <p:pic>
        <p:nvPicPr>
          <p:cNvPr id="1646" name="Shape 1646"/>
          <p:cNvPicPr preferRelativeResize="0"/>
          <p:nvPr/>
        </p:nvPicPr>
        <p:blipFill>
          <a:blip r:embed="rId3"/>
          <a:stretch>
            <a:fillRect/>
          </a:stretch>
        </p:blipFill>
        <p:spPr>
          <a:xfrm>
            <a:off x="8134335" y="4924417"/>
            <a:ext cx="647685" cy="638167"/>
          </a:xfrm>
          <a:prstGeom prst="rect">
            <a:avLst/>
          </a:prstGeom>
        </p:spPr>
      </p:pic>
      <p:pic>
        <p:nvPicPr>
          <p:cNvPr id="1647" name="Shape 1647"/>
          <p:cNvPicPr preferRelativeResize="0"/>
          <p:nvPr/>
        </p:nvPicPr>
        <p:blipFill>
          <a:blip r:embed="rId3"/>
          <a:stretch>
            <a:fillRect/>
          </a:stretch>
        </p:blipFill>
        <p:spPr>
          <a:xfrm>
            <a:off x="5086350" y="5534010"/>
            <a:ext cx="647685" cy="638167"/>
          </a:xfrm>
          <a:prstGeom prst="rect">
            <a:avLst/>
          </a:prstGeom>
        </p:spPr>
      </p:pic>
      <p:pic>
        <p:nvPicPr>
          <p:cNvPr id="1648" name="Shape 1648"/>
          <p:cNvPicPr preferRelativeResize="0"/>
          <p:nvPr/>
        </p:nvPicPr>
        <p:blipFill>
          <a:blip r:embed="rId3"/>
          <a:stretch>
            <a:fillRect/>
          </a:stretch>
        </p:blipFill>
        <p:spPr>
          <a:xfrm>
            <a:off x="5695942" y="5534010"/>
            <a:ext cx="647685" cy="638167"/>
          </a:xfrm>
          <a:prstGeom prst="rect">
            <a:avLst/>
          </a:prstGeom>
        </p:spPr>
      </p:pic>
      <p:pic>
        <p:nvPicPr>
          <p:cNvPr id="1649" name="Shape 1649"/>
          <p:cNvPicPr preferRelativeResize="0"/>
          <p:nvPr/>
        </p:nvPicPr>
        <p:blipFill>
          <a:blip r:embed="rId3"/>
          <a:stretch>
            <a:fillRect/>
          </a:stretch>
        </p:blipFill>
        <p:spPr>
          <a:xfrm>
            <a:off x="6305535" y="5534010"/>
            <a:ext cx="647685" cy="638167"/>
          </a:xfrm>
          <a:prstGeom prst="rect">
            <a:avLst/>
          </a:prstGeom>
        </p:spPr>
      </p:pic>
      <p:pic>
        <p:nvPicPr>
          <p:cNvPr id="1650" name="Shape 1650"/>
          <p:cNvPicPr preferRelativeResize="0"/>
          <p:nvPr/>
        </p:nvPicPr>
        <p:blipFill>
          <a:blip r:embed="rId3"/>
          <a:stretch>
            <a:fillRect/>
          </a:stretch>
        </p:blipFill>
        <p:spPr>
          <a:xfrm>
            <a:off x="6915150" y="5534010"/>
            <a:ext cx="647685" cy="638167"/>
          </a:xfrm>
          <a:prstGeom prst="rect">
            <a:avLst/>
          </a:prstGeom>
        </p:spPr>
      </p:pic>
      <p:pic>
        <p:nvPicPr>
          <p:cNvPr id="1651" name="Shape 1651"/>
          <p:cNvPicPr preferRelativeResize="0"/>
          <p:nvPr/>
        </p:nvPicPr>
        <p:blipFill>
          <a:blip r:embed="rId3"/>
          <a:stretch>
            <a:fillRect/>
          </a:stretch>
        </p:blipFill>
        <p:spPr>
          <a:xfrm>
            <a:off x="7524742" y="5534010"/>
            <a:ext cx="647685" cy="638167"/>
          </a:xfrm>
          <a:prstGeom prst="rect">
            <a:avLst/>
          </a:prstGeom>
        </p:spPr>
      </p:pic>
      <p:pic>
        <p:nvPicPr>
          <p:cNvPr id="1652" name="Shape 1652"/>
          <p:cNvPicPr preferRelativeResize="0"/>
          <p:nvPr/>
        </p:nvPicPr>
        <p:blipFill>
          <a:blip r:embed="rId3"/>
          <a:stretch>
            <a:fillRect/>
          </a:stretch>
        </p:blipFill>
        <p:spPr>
          <a:xfrm>
            <a:off x="8134335" y="5534010"/>
            <a:ext cx="647685" cy="638167"/>
          </a:xfrm>
          <a:prstGeom prst="rect">
            <a:avLst/>
          </a:prstGeom>
        </p:spPr>
      </p:pic>
      <p:sp>
        <p:nvSpPr>
          <p:cNvPr id="1653" name="Shape 1653"/>
          <p:cNvSpPr txBox="1"/>
          <p:nvPr/>
        </p:nvSpPr>
        <p:spPr>
          <a:xfrm>
            <a:off x="4740255" y="5059350"/>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654" name="Shape 1654"/>
          <p:cNvSpPr txBox="1"/>
          <p:nvPr/>
        </p:nvSpPr>
        <p:spPr>
          <a:xfrm>
            <a:off x="4740255" y="567053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655" name="Shape 1655"/>
          <p:cNvSpPr txBox="1"/>
          <p:nvPr/>
        </p:nvSpPr>
        <p:spPr>
          <a:xfrm>
            <a:off x="7745400"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656" name="Shape 1656"/>
          <p:cNvSpPr txBox="1"/>
          <p:nvPr/>
        </p:nvSpPr>
        <p:spPr>
          <a:xfrm>
            <a:off x="8354992" y="209072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657" name="Shape 1657"/>
          <p:cNvSpPr txBox="1"/>
          <p:nvPr/>
        </p:nvSpPr>
        <p:spPr>
          <a:xfrm>
            <a:off x="800100" y="188909"/>
            <a:ext cx="7664400" cy="738299"/>
          </a:xfrm>
          <a:prstGeom prst="rect">
            <a:avLst/>
          </a:prstGeom>
        </p:spPr>
        <p:txBody>
          <a:bodyPr lIns="91425" tIns="91425" rIns="91425" bIns="91425" anchor="t" anchorCtr="0">
            <a:noAutofit/>
          </a:bodyPr>
          <a:lstStyle/>
          <a:p>
            <a:pPr lvl="0" algn="ctr" rtl="0">
              <a:spcBef>
                <a:spcPts val="0"/>
              </a:spcBef>
              <a:buClr>
                <a:srgbClr val="000000"/>
              </a:buClr>
              <a:buSzPct val="26190"/>
              <a:buFont typeface="Arial"/>
              <a:buNone/>
            </a:pPr>
            <a:r>
              <a:rPr lang="en" sz="4200"/>
              <a:t>Two rules</a:t>
            </a:r>
          </a:p>
        </p:txBody>
      </p:sp>
      <p:pic>
        <p:nvPicPr>
          <p:cNvPr id="1658" name="Shape 1658"/>
          <p:cNvPicPr preferRelativeResize="0"/>
          <p:nvPr/>
        </p:nvPicPr>
        <p:blipFill>
          <a:blip r:embed="rId7"/>
          <a:stretch>
            <a:fillRect/>
          </a:stretch>
        </p:blipFill>
        <p:spPr>
          <a:xfrm>
            <a:off x="4829175" y="6257925"/>
            <a:ext cx="4276710" cy="371452"/>
          </a:xfrm>
          <a:prstGeom prst="rect">
            <a:avLst/>
          </a:prstGeom>
        </p:spPr>
      </p:pic>
      <p:sp>
        <p:nvSpPr>
          <p:cNvPr id="1659" name="Shape 1659"/>
          <p:cNvSpPr txBox="1"/>
          <p:nvPr/>
        </p:nvSpPr>
        <p:spPr>
          <a:xfrm>
            <a:off x="4924417" y="6308707"/>
            <a:ext cx="40829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000000"/>
                </a:solidFill>
                <a:latin typeface="Arial"/>
                <a:ea typeface="Arial"/>
                <a:cs typeface="Arial"/>
                <a:sym typeface="Arial"/>
              </a:rPr>
              <a:t>Fill in the </a:t>
            </a:r>
            <a:r>
              <a:rPr lang="en" sz="2000" b="1" i="1">
                <a:solidFill>
                  <a:srgbClr val="800000"/>
                </a:solidFill>
                <a:latin typeface="Arial"/>
                <a:ea typeface="Arial"/>
                <a:cs typeface="Arial"/>
                <a:sym typeface="Arial"/>
              </a:rPr>
              <a:t>next </a:t>
            </a:r>
            <a:r>
              <a:rPr lang="en" sz="2000" b="1" i="1">
                <a:solidFill>
                  <a:srgbClr val="000000"/>
                </a:solidFill>
                <a:latin typeface="Arial"/>
                <a:ea typeface="Arial"/>
                <a:cs typeface="Arial"/>
                <a:sym typeface="Arial"/>
              </a:rPr>
              <a:t>generation here.</a:t>
            </a:r>
          </a:p>
        </p:txBody>
      </p:sp>
      <p:pic>
        <p:nvPicPr>
          <p:cNvPr id="1660" name="Shape 1660"/>
          <p:cNvPicPr preferRelativeResize="0"/>
          <p:nvPr/>
        </p:nvPicPr>
        <p:blipFill>
          <a:blip r:embed="rId8"/>
          <a:stretch>
            <a:fillRect/>
          </a:stretch>
        </p:blipFill>
        <p:spPr>
          <a:xfrm>
            <a:off x="7184900" y="-354300"/>
            <a:ext cx="2175144" cy="2179082"/>
          </a:xfrm>
          <a:prstGeom prst="rect">
            <a:avLst/>
          </a:prstGeom>
          <a:noFill/>
          <a:ln>
            <a:noFill/>
          </a:ln>
        </p:spPr>
      </p:pic>
      <p:sp>
        <p:nvSpPr>
          <p:cNvPr id="1661" name="Shape 1661"/>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662" name="Shape 1662"/>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pic>
        <p:nvPicPr>
          <p:cNvPr id="1667" name="Shape 1667"/>
          <p:cNvPicPr preferRelativeResize="0"/>
          <p:nvPr/>
        </p:nvPicPr>
        <p:blipFill>
          <a:blip r:embed="rId3"/>
          <a:stretch>
            <a:fillRect/>
          </a:stretch>
        </p:blipFill>
        <p:spPr>
          <a:xfrm>
            <a:off x="666742" y="2571750"/>
            <a:ext cx="647685" cy="647685"/>
          </a:xfrm>
          <a:prstGeom prst="rect">
            <a:avLst/>
          </a:prstGeom>
        </p:spPr>
      </p:pic>
      <p:sp>
        <p:nvSpPr>
          <p:cNvPr id="1668" name="Shape 1668"/>
          <p:cNvSpPr txBox="1"/>
          <p:nvPr/>
        </p:nvSpPr>
        <p:spPr>
          <a:xfrm>
            <a:off x="320669"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669" name="Shape 1669"/>
          <p:cNvSpPr txBox="1"/>
          <p:nvPr/>
        </p:nvSpPr>
        <p:spPr>
          <a:xfrm>
            <a:off x="320669"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670" name="Shape 1670"/>
          <p:cNvSpPr txBox="1"/>
          <p:nvPr/>
        </p:nvSpPr>
        <p:spPr>
          <a:xfrm>
            <a:off x="320669"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671" name="Shape 1671"/>
          <p:cNvSpPr txBox="1"/>
          <p:nvPr/>
        </p:nvSpPr>
        <p:spPr>
          <a:xfrm>
            <a:off x="320669"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672" name="Shape 1672"/>
          <p:cNvSpPr txBox="1"/>
          <p:nvPr/>
        </p:nvSpPr>
        <p:spPr>
          <a:xfrm>
            <a:off x="887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673" name="Shape 1673"/>
          <p:cNvSpPr txBox="1"/>
          <p:nvPr/>
        </p:nvSpPr>
        <p:spPr>
          <a:xfrm>
            <a:off x="1496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674" name="Shape 1674"/>
          <p:cNvSpPr txBox="1"/>
          <p:nvPr/>
        </p:nvSpPr>
        <p:spPr>
          <a:xfrm>
            <a:off x="21066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675" name="Shape 1675"/>
          <p:cNvSpPr txBox="1"/>
          <p:nvPr/>
        </p:nvSpPr>
        <p:spPr>
          <a:xfrm>
            <a:off x="27162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676" name="Shape 1676"/>
          <p:cNvPicPr preferRelativeResize="0"/>
          <p:nvPr/>
        </p:nvPicPr>
        <p:blipFill>
          <a:blip r:embed="rId3"/>
          <a:stretch>
            <a:fillRect/>
          </a:stretch>
        </p:blipFill>
        <p:spPr>
          <a:xfrm>
            <a:off x="1276334" y="2571750"/>
            <a:ext cx="647685" cy="647685"/>
          </a:xfrm>
          <a:prstGeom prst="rect">
            <a:avLst/>
          </a:prstGeom>
        </p:spPr>
      </p:pic>
      <p:pic>
        <p:nvPicPr>
          <p:cNvPr id="1677" name="Shape 1677"/>
          <p:cNvPicPr preferRelativeResize="0"/>
          <p:nvPr/>
        </p:nvPicPr>
        <p:blipFill>
          <a:blip r:embed="rId3"/>
          <a:stretch>
            <a:fillRect/>
          </a:stretch>
        </p:blipFill>
        <p:spPr>
          <a:xfrm>
            <a:off x="1885950" y="2571750"/>
            <a:ext cx="647685" cy="647685"/>
          </a:xfrm>
          <a:prstGeom prst="rect">
            <a:avLst/>
          </a:prstGeom>
        </p:spPr>
      </p:pic>
      <p:pic>
        <p:nvPicPr>
          <p:cNvPr id="1678" name="Shape 1678"/>
          <p:cNvPicPr preferRelativeResize="0"/>
          <p:nvPr/>
        </p:nvPicPr>
        <p:blipFill>
          <a:blip r:embed="rId3"/>
          <a:stretch>
            <a:fillRect/>
          </a:stretch>
        </p:blipFill>
        <p:spPr>
          <a:xfrm>
            <a:off x="2495542" y="2571750"/>
            <a:ext cx="647685" cy="647685"/>
          </a:xfrm>
          <a:prstGeom prst="rect">
            <a:avLst/>
          </a:prstGeom>
        </p:spPr>
      </p:pic>
      <p:pic>
        <p:nvPicPr>
          <p:cNvPr id="1679" name="Shape 1679"/>
          <p:cNvPicPr preferRelativeResize="0"/>
          <p:nvPr/>
        </p:nvPicPr>
        <p:blipFill>
          <a:blip r:embed="rId3"/>
          <a:stretch>
            <a:fillRect/>
          </a:stretch>
        </p:blipFill>
        <p:spPr>
          <a:xfrm>
            <a:off x="3105134" y="2571750"/>
            <a:ext cx="647685" cy="647685"/>
          </a:xfrm>
          <a:prstGeom prst="rect">
            <a:avLst/>
          </a:prstGeom>
        </p:spPr>
      </p:pic>
      <p:pic>
        <p:nvPicPr>
          <p:cNvPr id="1680" name="Shape 1680"/>
          <p:cNvPicPr preferRelativeResize="0"/>
          <p:nvPr/>
        </p:nvPicPr>
        <p:blipFill>
          <a:blip r:embed="rId4"/>
          <a:stretch>
            <a:fillRect/>
          </a:stretch>
        </p:blipFill>
        <p:spPr>
          <a:xfrm>
            <a:off x="3714750" y="2571750"/>
            <a:ext cx="647685" cy="647685"/>
          </a:xfrm>
          <a:prstGeom prst="rect">
            <a:avLst/>
          </a:prstGeom>
        </p:spPr>
      </p:pic>
      <p:pic>
        <p:nvPicPr>
          <p:cNvPr id="1681" name="Shape 1681"/>
          <p:cNvPicPr preferRelativeResize="0"/>
          <p:nvPr/>
        </p:nvPicPr>
        <p:blipFill>
          <a:blip r:embed="rId3"/>
          <a:stretch>
            <a:fillRect/>
          </a:stretch>
        </p:blipFill>
        <p:spPr>
          <a:xfrm>
            <a:off x="666742" y="3181342"/>
            <a:ext cx="647685" cy="647685"/>
          </a:xfrm>
          <a:prstGeom prst="rect">
            <a:avLst/>
          </a:prstGeom>
        </p:spPr>
      </p:pic>
      <p:pic>
        <p:nvPicPr>
          <p:cNvPr id="1682" name="Shape 1682"/>
          <p:cNvPicPr preferRelativeResize="0"/>
          <p:nvPr/>
        </p:nvPicPr>
        <p:blipFill>
          <a:blip r:embed="rId5"/>
          <a:stretch>
            <a:fillRect/>
          </a:stretch>
        </p:blipFill>
        <p:spPr>
          <a:xfrm>
            <a:off x="1276334" y="3181342"/>
            <a:ext cx="647685" cy="647685"/>
          </a:xfrm>
          <a:prstGeom prst="rect">
            <a:avLst/>
          </a:prstGeom>
        </p:spPr>
      </p:pic>
      <p:pic>
        <p:nvPicPr>
          <p:cNvPr id="1683" name="Shape 1683"/>
          <p:cNvPicPr preferRelativeResize="0"/>
          <p:nvPr/>
        </p:nvPicPr>
        <p:blipFill>
          <a:blip r:embed="rId5"/>
          <a:stretch>
            <a:fillRect/>
          </a:stretch>
        </p:blipFill>
        <p:spPr>
          <a:xfrm>
            <a:off x="1885950" y="3181342"/>
            <a:ext cx="647685" cy="647685"/>
          </a:xfrm>
          <a:prstGeom prst="rect">
            <a:avLst/>
          </a:prstGeom>
        </p:spPr>
      </p:pic>
      <p:pic>
        <p:nvPicPr>
          <p:cNvPr id="1684" name="Shape 1684"/>
          <p:cNvPicPr preferRelativeResize="0"/>
          <p:nvPr/>
        </p:nvPicPr>
        <p:blipFill>
          <a:blip r:embed="rId3"/>
          <a:stretch>
            <a:fillRect/>
          </a:stretch>
        </p:blipFill>
        <p:spPr>
          <a:xfrm>
            <a:off x="2495542" y="3181342"/>
            <a:ext cx="647685" cy="647685"/>
          </a:xfrm>
          <a:prstGeom prst="rect">
            <a:avLst/>
          </a:prstGeom>
        </p:spPr>
      </p:pic>
      <p:pic>
        <p:nvPicPr>
          <p:cNvPr id="1685" name="Shape 1685"/>
          <p:cNvPicPr preferRelativeResize="0"/>
          <p:nvPr/>
        </p:nvPicPr>
        <p:blipFill>
          <a:blip r:embed="rId4"/>
          <a:stretch>
            <a:fillRect/>
          </a:stretch>
        </p:blipFill>
        <p:spPr>
          <a:xfrm>
            <a:off x="3105134" y="3181342"/>
            <a:ext cx="647685" cy="647685"/>
          </a:xfrm>
          <a:prstGeom prst="rect">
            <a:avLst/>
          </a:prstGeom>
        </p:spPr>
      </p:pic>
      <p:pic>
        <p:nvPicPr>
          <p:cNvPr id="1686" name="Shape 1686"/>
          <p:cNvPicPr preferRelativeResize="0"/>
          <p:nvPr/>
        </p:nvPicPr>
        <p:blipFill>
          <a:blip r:embed="rId3"/>
          <a:stretch>
            <a:fillRect/>
          </a:stretch>
        </p:blipFill>
        <p:spPr>
          <a:xfrm>
            <a:off x="3714750" y="3181342"/>
            <a:ext cx="647685" cy="647685"/>
          </a:xfrm>
          <a:prstGeom prst="rect">
            <a:avLst/>
          </a:prstGeom>
        </p:spPr>
      </p:pic>
      <p:pic>
        <p:nvPicPr>
          <p:cNvPr id="1687" name="Shape 1687"/>
          <p:cNvPicPr preferRelativeResize="0"/>
          <p:nvPr/>
        </p:nvPicPr>
        <p:blipFill>
          <a:blip r:embed="rId3"/>
          <a:stretch>
            <a:fillRect/>
          </a:stretch>
        </p:blipFill>
        <p:spPr>
          <a:xfrm>
            <a:off x="666742" y="3790935"/>
            <a:ext cx="647685" cy="647685"/>
          </a:xfrm>
          <a:prstGeom prst="rect">
            <a:avLst/>
          </a:prstGeom>
        </p:spPr>
      </p:pic>
      <p:pic>
        <p:nvPicPr>
          <p:cNvPr id="1688" name="Shape 1688"/>
          <p:cNvPicPr preferRelativeResize="0"/>
          <p:nvPr/>
        </p:nvPicPr>
        <p:blipFill>
          <a:blip r:embed="rId4"/>
          <a:stretch>
            <a:fillRect/>
          </a:stretch>
        </p:blipFill>
        <p:spPr>
          <a:xfrm>
            <a:off x="1276334" y="3790935"/>
            <a:ext cx="647685" cy="647685"/>
          </a:xfrm>
          <a:prstGeom prst="rect">
            <a:avLst/>
          </a:prstGeom>
        </p:spPr>
      </p:pic>
      <p:pic>
        <p:nvPicPr>
          <p:cNvPr id="1689" name="Shape 1689"/>
          <p:cNvPicPr preferRelativeResize="0"/>
          <p:nvPr/>
        </p:nvPicPr>
        <p:blipFill>
          <a:blip r:embed="rId4"/>
          <a:stretch>
            <a:fillRect/>
          </a:stretch>
        </p:blipFill>
        <p:spPr>
          <a:xfrm>
            <a:off x="1885950" y="3790935"/>
            <a:ext cx="647685" cy="647685"/>
          </a:xfrm>
          <a:prstGeom prst="rect">
            <a:avLst/>
          </a:prstGeom>
        </p:spPr>
      </p:pic>
      <p:pic>
        <p:nvPicPr>
          <p:cNvPr id="1690" name="Shape 1690"/>
          <p:cNvPicPr preferRelativeResize="0"/>
          <p:nvPr/>
        </p:nvPicPr>
        <p:blipFill>
          <a:blip r:embed="rId5"/>
          <a:stretch>
            <a:fillRect/>
          </a:stretch>
        </p:blipFill>
        <p:spPr>
          <a:xfrm>
            <a:off x="2495542" y="3790935"/>
            <a:ext cx="647685" cy="647685"/>
          </a:xfrm>
          <a:prstGeom prst="rect">
            <a:avLst/>
          </a:prstGeom>
        </p:spPr>
      </p:pic>
      <p:pic>
        <p:nvPicPr>
          <p:cNvPr id="1691" name="Shape 1691"/>
          <p:cNvPicPr preferRelativeResize="0"/>
          <p:nvPr/>
        </p:nvPicPr>
        <p:blipFill>
          <a:blip r:embed="rId3"/>
          <a:stretch>
            <a:fillRect/>
          </a:stretch>
        </p:blipFill>
        <p:spPr>
          <a:xfrm>
            <a:off x="3105134" y="3790935"/>
            <a:ext cx="647685" cy="647685"/>
          </a:xfrm>
          <a:prstGeom prst="rect">
            <a:avLst/>
          </a:prstGeom>
        </p:spPr>
      </p:pic>
      <p:pic>
        <p:nvPicPr>
          <p:cNvPr id="1692" name="Shape 1692"/>
          <p:cNvPicPr preferRelativeResize="0"/>
          <p:nvPr/>
        </p:nvPicPr>
        <p:blipFill>
          <a:blip r:embed="rId3"/>
          <a:stretch>
            <a:fillRect/>
          </a:stretch>
        </p:blipFill>
        <p:spPr>
          <a:xfrm>
            <a:off x="3714750" y="3790935"/>
            <a:ext cx="647685" cy="647685"/>
          </a:xfrm>
          <a:prstGeom prst="rect">
            <a:avLst/>
          </a:prstGeom>
        </p:spPr>
      </p:pic>
      <p:pic>
        <p:nvPicPr>
          <p:cNvPr id="1693" name="Shape 1693"/>
          <p:cNvPicPr preferRelativeResize="0"/>
          <p:nvPr/>
        </p:nvPicPr>
        <p:blipFill>
          <a:blip r:embed="rId3"/>
          <a:stretch>
            <a:fillRect/>
          </a:stretch>
        </p:blipFill>
        <p:spPr>
          <a:xfrm>
            <a:off x="666742" y="4400527"/>
            <a:ext cx="647685" cy="647685"/>
          </a:xfrm>
          <a:prstGeom prst="rect">
            <a:avLst/>
          </a:prstGeom>
        </p:spPr>
      </p:pic>
      <p:pic>
        <p:nvPicPr>
          <p:cNvPr id="1694" name="Shape 1694"/>
          <p:cNvPicPr preferRelativeResize="0"/>
          <p:nvPr/>
        </p:nvPicPr>
        <p:blipFill>
          <a:blip r:embed="rId5"/>
          <a:stretch>
            <a:fillRect/>
          </a:stretch>
        </p:blipFill>
        <p:spPr>
          <a:xfrm>
            <a:off x="1276334" y="4400527"/>
            <a:ext cx="647685" cy="647685"/>
          </a:xfrm>
          <a:prstGeom prst="rect">
            <a:avLst/>
          </a:prstGeom>
        </p:spPr>
      </p:pic>
      <p:pic>
        <p:nvPicPr>
          <p:cNvPr id="1695" name="Shape 1695"/>
          <p:cNvPicPr preferRelativeResize="0"/>
          <p:nvPr/>
        </p:nvPicPr>
        <p:blipFill>
          <a:blip r:embed="rId4"/>
          <a:stretch>
            <a:fillRect/>
          </a:stretch>
        </p:blipFill>
        <p:spPr>
          <a:xfrm>
            <a:off x="1885950" y="4400527"/>
            <a:ext cx="647685" cy="647685"/>
          </a:xfrm>
          <a:prstGeom prst="rect">
            <a:avLst/>
          </a:prstGeom>
        </p:spPr>
      </p:pic>
      <p:pic>
        <p:nvPicPr>
          <p:cNvPr id="1696" name="Shape 1696"/>
          <p:cNvPicPr preferRelativeResize="0"/>
          <p:nvPr/>
        </p:nvPicPr>
        <p:blipFill>
          <a:blip r:embed="rId3"/>
          <a:stretch>
            <a:fillRect/>
          </a:stretch>
        </p:blipFill>
        <p:spPr>
          <a:xfrm>
            <a:off x="2495542" y="4400527"/>
            <a:ext cx="647685" cy="647685"/>
          </a:xfrm>
          <a:prstGeom prst="rect">
            <a:avLst/>
          </a:prstGeom>
        </p:spPr>
      </p:pic>
      <p:pic>
        <p:nvPicPr>
          <p:cNvPr id="1697" name="Shape 1697"/>
          <p:cNvPicPr preferRelativeResize="0"/>
          <p:nvPr/>
        </p:nvPicPr>
        <p:blipFill>
          <a:blip r:embed="rId3"/>
          <a:stretch>
            <a:fillRect/>
          </a:stretch>
        </p:blipFill>
        <p:spPr>
          <a:xfrm>
            <a:off x="3105134" y="4400527"/>
            <a:ext cx="647685" cy="647685"/>
          </a:xfrm>
          <a:prstGeom prst="rect">
            <a:avLst/>
          </a:prstGeom>
        </p:spPr>
      </p:pic>
      <p:pic>
        <p:nvPicPr>
          <p:cNvPr id="1698" name="Shape 1698"/>
          <p:cNvPicPr preferRelativeResize="0"/>
          <p:nvPr/>
        </p:nvPicPr>
        <p:blipFill>
          <a:blip r:embed="rId3"/>
          <a:stretch>
            <a:fillRect/>
          </a:stretch>
        </p:blipFill>
        <p:spPr>
          <a:xfrm>
            <a:off x="3714750" y="4400527"/>
            <a:ext cx="647685" cy="647685"/>
          </a:xfrm>
          <a:prstGeom prst="rect">
            <a:avLst/>
          </a:prstGeom>
        </p:spPr>
      </p:pic>
      <p:pic>
        <p:nvPicPr>
          <p:cNvPr id="1699" name="Shape 1699"/>
          <p:cNvPicPr preferRelativeResize="0"/>
          <p:nvPr/>
        </p:nvPicPr>
        <p:blipFill>
          <a:blip r:embed="rId3"/>
          <a:stretch>
            <a:fillRect/>
          </a:stretch>
        </p:blipFill>
        <p:spPr>
          <a:xfrm>
            <a:off x="666742" y="5010142"/>
            <a:ext cx="647685" cy="647685"/>
          </a:xfrm>
          <a:prstGeom prst="rect">
            <a:avLst/>
          </a:prstGeom>
        </p:spPr>
      </p:pic>
      <p:pic>
        <p:nvPicPr>
          <p:cNvPr id="1700" name="Shape 1700"/>
          <p:cNvPicPr preferRelativeResize="0"/>
          <p:nvPr/>
        </p:nvPicPr>
        <p:blipFill>
          <a:blip r:embed="rId3"/>
          <a:stretch>
            <a:fillRect/>
          </a:stretch>
        </p:blipFill>
        <p:spPr>
          <a:xfrm>
            <a:off x="1276334" y="5010142"/>
            <a:ext cx="647685" cy="647685"/>
          </a:xfrm>
          <a:prstGeom prst="rect">
            <a:avLst/>
          </a:prstGeom>
        </p:spPr>
      </p:pic>
      <p:pic>
        <p:nvPicPr>
          <p:cNvPr id="1701" name="Shape 1701"/>
          <p:cNvPicPr preferRelativeResize="0"/>
          <p:nvPr/>
        </p:nvPicPr>
        <p:blipFill>
          <a:blip r:embed="rId5"/>
          <a:stretch>
            <a:fillRect/>
          </a:stretch>
        </p:blipFill>
        <p:spPr>
          <a:xfrm>
            <a:off x="1885950" y="5010142"/>
            <a:ext cx="647685" cy="647685"/>
          </a:xfrm>
          <a:prstGeom prst="rect">
            <a:avLst/>
          </a:prstGeom>
        </p:spPr>
      </p:pic>
      <p:pic>
        <p:nvPicPr>
          <p:cNvPr id="1702" name="Shape 1702"/>
          <p:cNvPicPr preferRelativeResize="0"/>
          <p:nvPr/>
        </p:nvPicPr>
        <p:blipFill>
          <a:blip r:embed="rId5"/>
          <a:stretch>
            <a:fillRect/>
          </a:stretch>
        </p:blipFill>
        <p:spPr>
          <a:xfrm>
            <a:off x="2495542" y="5010142"/>
            <a:ext cx="647685" cy="647685"/>
          </a:xfrm>
          <a:prstGeom prst="rect">
            <a:avLst/>
          </a:prstGeom>
        </p:spPr>
      </p:pic>
      <p:pic>
        <p:nvPicPr>
          <p:cNvPr id="1703" name="Shape 1703"/>
          <p:cNvPicPr preferRelativeResize="0"/>
          <p:nvPr/>
        </p:nvPicPr>
        <p:blipFill>
          <a:blip r:embed="rId4"/>
          <a:stretch>
            <a:fillRect/>
          </a:stretch>
        </p:blipFill>
        <p:spPr>
          <a:xfrm>
            <a:off x="3105134" y="5010142"/>
            <a:ext cx="647685" cy="647685"/>
          </a:xfrm>
          <a:prstGeom prst="rect">
            <a:avLst/>
          </a:prstGeom>
        </p:spPr>
      </p:pic>
      <p:pic>
        <p:nvPicPr>
          <p:cNvPr id="1704" name="Shape 1704"/>
          <p:cNvPicPr preferRelativeResize="0"/>
          <p:nvPr/>
        </p:nvPicPr>
        <p:blipFill>
          <a:blip r:embed="rId3"/>
          <a:stretch>
            <a:fillRect/>
          </a:stretch>
        </p:blipFill>
        <p:spPr>
          <a:xfrm>
            <a:off x="3714750" y="5010142"/>
            <a:ext cx="647685" cy="647685"/>
          </a:xfrm>
          <a:prstGeom prst="rect">
            <a:avLst/>
          </a:prstGeom>
        </p:spPr>
      </p:pic>
      <p:pic>
        <p:nvPicPr>
          <p:cNvPr id="1705" name="Shape 1705"/>
          <p:cNvPicPr preferRelativeResize="0"/>
          <p:nvPr/>
        </p:nvPicPr>
        <p:blipFill>
          <a:blip r:embed="rId3"/>
          <a:stretch>
            <a:fillRect/>
          </a:stretch>
        </p:blipFill>
        <p:spPr>
          <a:xfrm>
            <a:off x="666742" y="5619735"/>
            <a:ext cx="647685" cy="647685"/>
          </a:xfrm>
          <a:prstGeom prst="rect">
            <a:avLst/>
          </a:prstGeom>
        </p:spPr>
      </p:pic>
      <p:pic>
        <p:nvPicPr>
          <p:cNvPr id="1706" name="Shape 1706"/>
          <p:cNvPicPr preferRelativeResize="0"/>
          <p:nvPr/>
        </p:nvPicPr>
        <p:blipFill>
          <a:blip r:embed="rId3"/>
          <a:stretch>
            <a:fillRect/>
          </a:stretch>
        </p:blipFill>
        <p:spPr>
          <a:xfrm>
            <a:off x="1276334" y="5619735"/>
            <a:ext cx="647685" cy="647685"/>
          </a:xfrm>
          <a:prstGeom prst="rect">
            <a:avLst/>
          </a:prstGeom>
        </p:spPr>
      </p:pic>
      <p:pic>
        <p:nvPicPr>
          <p:cNvPr id="1707" name="Shape 1707"/>
          <p:cNvPicPr preferRelativeResize="0"/>
          <p:nvPr/>
        </p:nvPicPr>
        <p:blipFill>
          <a:blip r:embed="rId3"/>
          <a:stretch>
            <a:fillRect/>
          </a:stretch>
        </p:blipFill>
        <p:spPr>
          <a:xfrm>
            <a:off x="1885950" y="5619735"/>
            <a:ext cx="647685" cy="647685"/>
          </a:xfrm>
          <a:prstGeom prst="rect">
            <a:avLst/>
          </a:prstGeom>
        </p:spPr>
      </p:pic>
      <p:pic>
        <p:nvPicPr>
          <p:cNvPr id="1708" name="Shape 1708"/>
          <p:cNvPicPr preferRelativeResize="0"/>
          <p:nvPr/>
        </p:nvPicPr>
        <p:blipFill>
          <a:blip r:embed="rId3"/>
          <a:stretch>
            <a:fillRect/>
          </a:stretch>
        </p:blipFill>
        <p:spPr>
          <a:xfrm>
            <a:off x="2495542" y="5619735"/>
            <a:ext cx="647685" cy="647685"/>
          </a:xfrm>
          <a:prstGeom prst="rect">
            <a:avLst/>
          </a:prstGeom>
        </p:spPr>
      </p:pic>
      <p:pic>
        <p:nvPicPr>
          <p:cNvPr id="1709" name="Shape 1709"/>
          <p:cNvPicPr preferRelativeResize="0"/>
          <p:nvPr/>
        </p:nvPicPr>
        <p:blipFill>
          <a:blip r:embed="rId3"/>
          <a:stretch>
            <a:fillRect/>
          </a:stretch>
        </p:blipFill>
        <p:spPr>
          <a:xfrm>
            <a:off x="3105134" y="5619735"/>
            <a:ext cx="647685" cy="647685"/>
          </a:xfrm>
          <a:prstGeom prst="rect">
            <a:avLst/>
          </a:prstGeom>
        </p:spPr>
      </p:pic>
      <p:pic>
        <p:nvPicPr>
          <p:cNvPr id="1710" name="Shape 1710"/>
          <p:cNvPicPr preferRelativeResize="0"/>
          <p:nvPr/>
        </p:nvPicPr>
        <p:blipFill>
          <a:blip r:embed="rId3"/>
          <a:stretch>
            <a:fillRect/>
          </a:stretch>
        </p:blipFill>
        <p:spPr>
          <a:xfrm>
            <a:off x="3714750" y="5619735"/>
            <a:ext cx="647685" cy="647685"/>
          </a:xfrm>
          <a:prstGeom prst="rect">
            <a:avLst/>
          </a:prstGeom>
        </p:spPr>
      </p:pic>
      <p:sp>
        <p:nvSpPr>
          <p:cNvPr id="1711" name="Shape 1711"/>
          <p:cNvSpPr txBox="1"/>
          <p:nvPr/>
        </p:nvSpPr>
        <p:spPr>
          <a:xfrm>
            <a:off x="320669"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712" name="Shape 1712"/>
          <p:cNvSpPr txBox="1"/>
          <p:nvPr/>
        </p:nvSpPr>
        <p:spPr>
          <a:xfrm>
            <a:off x="320669"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713" name="Shape 1713"/>
          <p:cNvSpPr txBox="1"/>
          <p:nvPr/>
        </p:nvSpPr>
        <p:spPr>
          <a:xfrm>
            <a:off x="33257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714" name="Shape 1714"/>
          <p:cNvSpPr txBox="1"/>
          <p:nvPr/>
        </p:nvSpPr>
        <p:spPr>
          <a:xfrm>
            <a:off x="39354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pic>
        <p:nvPicPr>
          <p:cNvPr id="1715" name="Shape 1715"/>
          <p:cNvPicPr preferRelativeResize="0"/>
          <p:nvPr/>
        </p:nvPicPr>
        <p:blipFill>
          <a:blip r:embed="rId3"/>
          <a:stretch>
            <a:fillRect/>
          </a:stretch>
        </p:blipFill>
        <p:spPr>
          <a:xfrm>
            <a:off x="5086350" y="2571750"/>
            <a:ext cx="647685" cy="647685"/>
          </a:xfrm>
          <a:prstGeom prst="rect">
            <a:avLst/>
          </a:prstGeom>
        </p:spPr>
      </p:pic>
      <p:sp>
        <p:nvSpPr>
          <p:cNvPr id="1716" name="Shape 1716"/>
          <p:cNvSpPr txBox="1"/>
          <p:nvPr/>
        </p:nvSpPr>
        <p:spPr>
          <a:xfrm>
            <a:off x="4740255"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717" name="Shape 1717"/>
          <p:cNvSpPr txBox="1"/>
          <p:nvPr/>
        </p:nvSpPr>
        <p:spPr>
          <a:xfrm>
            <a:off x="4740255"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718" name="Shape 1718"/>
          <p:cNvSpPr txBox="1"/>
          <p:nvPr/>
        </p:nvSpPr>
        <p:spPr>
          <a:xfrm>
            <a:off x="4740255"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719" name="Shape 1719"/>
          <p:cNvSpPr txBox="1"/>
          <p:nvPr/>
        </p:nvSpPr>
        <p:spPr>
          <a:xfrm>
            <a:off x="4740255"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720" name="Shape 1720"/>
          <p:cNvSpPr txBox="1"/>
          <p:nvPr/>
        </p:nvSpPr>
        <p:spPr>
          <a:xfrm>
            <a:off x="53070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721" name="Shape 1721"/>
          <p:cNvSpPr txBox="1"/>
          <p:nvPr/>
        </p:nvSpPr>
        <p:spPr>
          <a:xfrm>
            <a:off x="59166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722" name="Shape 1722"/>
          <p:cNvSpPr txBox="1"/>
          <p:nvPr/>
        </p:nvSpPr>
        <p:spPr>
          <a:xfrm>
            <a:off x="65261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723" name="Shape 1723"/>
          <p:cNvSpPr txBox="1"/>
          <p:nvPr/>
        </p:nvSpPr>
        <p:spPr>
          <a:xfrm>
            <a:off x="71358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724" name="Shape 1724"/>
          <p:cNvPicPr preferRelativeResize="0"/>
          <p:nvPr/>
        </p:nvPicPr>
        <p:blipFill>
          <a:blip r:embed="rId3"/>
          <a:stretch>
            <a:fillRect/>
          </a:stretch>
        </p:blipFill>
        <p:spPr>
          <a:xfrm>
            <a:off x="5695942" y="2571750"/>
            <a:ext cx="647685" cy="647685"/>
          </a:xfrm>
          <a:prstGeom prst="rect">
            <a:avLst/>
          </a:prstGeom>
        </p:spPr>
      </p:pic>
      <p:pic>
        <p:nvPicPr>
          <p:cNvPr id="1725" name="Shape 1725"/>
          <p:cNvPicPr preferRelativeResize="0"/>
          <p:nvPr/>
        </p:nvPicPr>
        <p:blipFill>
          <a:blip r:embed="rId3"/>
          <a:stretch>
            <a:fillRect/>
          </a:stretch>
        </p:blipFill>
        <p:spPr>
          <a:xfrm>
            <a:off x="6305535" y="2571750"/>
            <a:ext cx="647685" cy="647685"/>
          </a:xfrm>
          <a:prstGeom prst="rect">
            <a:avLst/>
          </a:prstGeom>
        </p:spPr>
      </p:pic>
      <p:pic>
        <p:nvPicPr>
          <p:cNvPr id="1726" name="Shape 1726"/>
          <p:cNvPicPr preferRelativeResize="0"/>
          <p:nvPr/>
        </p:nvPicPr>
        <p:blipFill>
          <a:blip r:embed="rId3"/>
          <a:stretch>
            <a:fillRect/>
          </a:stretch>
        </p:blipFill>
        <p:spPr>
          <a:xfrm>
            <a:off x="6915150" y="2571750"/>
            <a:ext cx="647685" cy="647685"/>
          </a:xfrm>
          <a:prstGeom prst="rect">
            <a:avLst/>
          </a:prstGeom>
        </p:spPr>
      </p:pic>
      <p:pic>
        <p:nvPicPr>
          <p:cNvPr id="1727" name="Shape 1727"/>
          <p:cNvPicPr preferRelativeResize="0"/>
          <p:nvPr/>
        </p:nvPicPr>
        <p:blipFill>
          <a:blip r:embed="rId3"/>
          <a:stretch>
            <a:fillRect/>
          </a:stretch>
        </p:blipFill>
        <p:spPr>
          <a:xfrm>
            <a:off x="7524742" y="2571750"/>
            <a:ext cx="647685" cy="647685"/>
          </a:xfrm>
          <a:prstGeom prst="rect">
            <a:avLst/>
          </a:prstGeom>
        </p:spPr>
      </p:pic>
      <p:pic>
        <p:nvPicPr>
          <p:cNvPr id="1728" name="Shape 1728"/>
          <p:cNvPicPr preferRelativeResize="0"/>
          <p:nvPr/>
        </p:nvPicPr>
        <p:blipFill>
          <a:blip r:embed="rId4"/>
          <a:stretch>
            <a:fillRect/>
          </a:stretch>
        </p:blipFill>
        <p:spPr>
          <a:xfrm>
            <a:off x="8134335" y="2571750"/>
            <a:ext cx="647685" cy="647685"/>
          </a:xfrm>
          <a:prstGeom prst="rect">
            <a:avLst/>
          </a:prstGeom>
        </p:spPr>
      </p:pic>
      <p:pic>
        <p:nvPicPr>
          <p:cNvPr id="1729" name="Shape 1729"/>
          <p:cNvPicPr preferRelativeResize="0"/>
          <p:nvPr/>
        </p:nvPicPr>
        <p:blipFill>
          <a:blip r:embed="rId3"/>
          <a:stretch>
            <a:fillRect/>
          </a:stretch>
        </p:blipFill>
        <p:spPr>
          <a:xfrm>
            <a:off x="5086350" y="3181342"/>
            <a:ext cx="647685" cy="647685"/>
          </a:xfrm>
          <a:prstGeom prst="rect">
            <a:avLst/>
          </a:prstGeom>
        </p:spPr>
      </p:pic>
      <p:pic>
        <p:nvPicPr>
          <p:cNvPr id="1730" name="Shape 1730"/>
          <p:cNvPicPr preferRelativeResize="0"/>
          <p:nvPr/>
        </p:nvPicPr>
        <p:blipFill>
          <a:blip r:embed="rId4"/>
          <a:stretch>
            <a:fillRect/>
          </a:stretch>
        </p:blipFill>
        <p:spPr>
          <a:xfrm>
            <a:off x="5695942" y="3181342"/>
            <a:ext cx="647685" cy="647685"/>
          </a:xfrm>
          <a:prstGeom prst="rect">
            <a:avLst/>
          </a:prstGeom>
        </p:spPr>
      </p:pic>
      <p:pic>
        <p:nvPicPr>
          <p:cNvPr id="1731" name="Shape 1731"/>
          <p:cNvPicPr preferRelativeResize="0"/>
          <p:nvPr/>
        </p:nvPicPr>
        <p:blipFill>
          <a:blip r:embed="rId4"/>
          <a:stretch>
            <a:fillRect/>
          </a:stretch>
        </p:blipFill>
        <p:spPr>
          <a:xfrm>
            <a:off x="6305535" y="3181342"/>
            <a:ext cx="647685" cy="647685"/>
          </a:xfrm>
          <a:prstGeom prst="rect">
            <a:avLst/>
          </a:prstGeom>
        </p:spPr>
      </p:pic>
      <p:pic>
        <p:nvPicPr>
          <p:cNvPr id="1732" name="Shape 1732"/>
          <p:cNvPicPr preferRelativeResize="0"/>
          <p:nvPr/>
        </p:nvPicPr>
        <p:blipFill>
          <a:blip r:embed="rId3"/>
          <a:stretch>
            <a:fillRect/>
          </a:stretch>
        </p:blipFill>
        <p:spPr>
          <a:xfrm>
            <a:off x="6915150" y="3181342"/>
            <a:ext cx="647685" cy="647685"/>
          </a:xfrm>
          <a:prstGeom prst="rect">
            <a:avLst/>
          </a:prstGeom>
        </p:spPr>
      </p:pic>
      <p:pic>
        <p:nvPicPr>
          <p:cNvPr id="1733" name="Shape 1733"/>
          <p:cNvPicPr preferRelativeResize="0"/>
          <p:nvPr/>
        </p:nvPicPr>
        <p:blipFill>
          <a:blip r:embed="rId4"/>
          <a:stretch>
            <a:fillRect/>
          </a:stretch>
        </p:blipFill>
        <p:spPr>
          <a:xfrm>
            <a:off x="7524742" y="3181342"/>
            <a:ext cx="647685" cy="647685"/>
          </a:xfrm>
          <a:prstGeom prst="rect">
            <a:avLst/>
          </a:prstGeom>
        </p:spPr>
      </p:pic>
      <p:pic>
        <p:nvPicPr>
          <p:cNvPr id="1734" name="Shape 1734"/>
          <p:cNvPicPr preferRelativeResize="0"/>
          <p:nvPr/>
        </p:nvPicPr>
        <p:blipFill>
          <a:blip r:embed="rId3"/>
          <a:stretch>
            <a:fillRect/>
          </a:stretch>
        </p:blipFill>
        <p:spPr>
          <a:xfrm>
            <a:off x="8134335" y="3181342"/>
            <a:ext cx="647685" cy="647685"/>
          </a:xfrm>
          <a:prstGeom prst="rect">
            <a:avLst/>
          </a:prstGeom>
        </p:spPr>
      </p:pic>
      <p:pic>
        <p:nvPicPr>
          <p:cNvPr id="1735" name="Shape 1735"/>
          <p:cNvPicPr preferRelativeResize="0"/>
          <p:nvPr/>
        </p:nvPicPr>
        <p:blipFill>
          <a:blip r:embed="rId3"/>
          <a:stretch>
            <a:fillRect/>
          </a:stretch>
        </p:blipFill>
        <p:spPr>
          <a:xfrm>
            <a:off x="5086350" y="3790935"/>
            <a:ext cx="647685" cy="647685"/>
          </a:xfrm>
          <a:prstGeom prst="rect">
            <a:avLst/>
          </a:prstGeom>
        </p:spPr>
      </p:pic>
      <p:pic>
        <p:nvPicPr>
          <p:cNvPr id="1736" name="Shape 1736"/>
          <p:cNvPicPr preferRelativeResize="0"/>
          <p:nvPr/>
        </p:nvPicPr>
        <p:blipFill>
          <a:blip r:embed="rId4"/>
          <a:stretch>
            <a:fillRect/>
          </a:stretch>
        </p:blipFill>
        <p:spPr>
          <a:xfrm>
            <a:off x="5695942" y="3790935"/>
            <a:ext cx="647685" cy="647685"/>
          </a:xfrm>
          <a:prstGeom prst="rect">
            <a:avLst/>
          </a:prstGeom>
        </p:spPr>
      </p:pic>
      <p:pic>
        <p:nvPicPr>
          <p:cNvPr id="1737" name="Shape 1737"/>
          <p:cNvPicPr preferRelativeResize="0"/>
          <p:nvPr/>
        </p:nvPicPr>
        <p:blipFill>
          <a:blip r:embed="rId4"/>
          <a:stretch>
            <a:fillRect/>
          </a:stretch>
        </p:blipFill>
        <p:spPr>
          <a:xfrm>
            <a:off x="6305535" y="3790935"/>
            <a:ext cx="647685" cy="647685"/>
          </a:xfrm>
          <a:prstGeom prst="rect">
            <a:avLst/>
          </a:prstGeom>
        </p:spPr>
      </p:pic>
      <p:pic>
        <p:nvPicPr>
          <p:cNvPr id="1738" name="Shape 1738"/>
          <p:cNvPicPr preferRelativeResize="0"/>
          <p:nvPr/>
        </p:nvPicPr>
        <p:blipFill>
          <a:blip r:embed="rId4"/>
          <a:stretch>
            <a:fillRect/>
          </a:stretch>
        </p:blipFill>
        <p:spPr>
          <a:xfrm>
            <a:off x="6915150" y="3790935"/>
            <a:ext cx="647685" cy="647685"/>
          </a:xfrm>
          <a:prstGeom prst="rect">
            <a:avLst/>
          </a:prstGeom>
        </p:spPr>
      </p:pic>
      <p:pic>
        <p:nvPicPr>
          <p:cNvPr id="1739" name="Shape 1739"/>
          <p:cNvPicPr preferRelativeResize="0"/>
          <p:nvPr/>
        </p:nvPicPr>
        <p:blipFill>
          <a:blip r:embed="rId3"/>
          <a:stretch>
            <a:fillRect/>
          </a:stretch>
        </p:blipFill>
        <p:spPr>
          <a:xfrm>
            <a:off x="7524742" y="3790935"/>
            <a:ext cx="647685" cy="647685"/>
          </a:xfrm>
          <a:prstGeom prst="rect">
            <a:avLst/>
          </a:prstGeom>
        </p:spPr>
      </p:pic>
      <p:pic>
        <p:nvPicPr>
          <p:cNvPr id="1740" name="Shape 1740"/>
          <p:cNvPicPr preferRelativeResize="0"/>
          <p:nvPr/>
        </p:nvPicPr>
        <p:blipFill>
          <a:blip r:embed="rId3"/>
          <a:stretch>
            <a:fillRect/>
          </a:stretch>
        </p:blipFill>
        <p:spPr>
          <a:xfrm>
            <a:off x="8134335" y="3790935"/>
            <a:ext cx="647685" cy="647685"/>
          </a:xfrm>
          <a:prstGeom prst="rect">
            <a:avLst/>
          </a:prstGeom>
        </p:spPr>
      </p:pic>
      <p:pic>
        <p:nvPicPr>
          <p:cNvPr id="1741" name="Shape 1741"/>
          <p:cNvPicPr preferRelativeResize="0"/>
          <p:nvPr/>
        </p:nvPicPr>
        <p:blipFill>
          <a:blip r:embed="rId3"/>
          <a:stretch>
            <a:fillRect/>
          </a:stretch>
        </p:blipFill>
        <p:spPr>
          <a:xfrm>
            <a:off x="5086350" y="4400527"/>
            <a:ext cx="647685" cy="647685"/>
          </a:xfrm>
          <a:prstGeom prst="rect">
            <a:avLst/>
          </a:prstGeom>
        </p:spPr>
      </p:pic>
      <p:pic>
        <p:nvPicPr>
          <p:cNvPr id="1742" name="Shape 1742"/>
          <p:cNvPicPr preferRelativeResize="0"/>
          <p:nvPr/>
        </p:nvPicPr>
        <p:blipFill>
          <a:blip r:embed="rId6"/>
          <a:stretch>
            <a:fillRect/>
          </a:stretch>
        </p:blipFill>
        <p:spPr>
          <a:xfrm>
            <a:off x="5695942" y="4400527"/>
            <a:ext cx="647685" cy="647685"/>
          </a:xfrm>
          <a:prstGeom prst="rect">
            <a:avLst/>
          </a:prstGeom>
        </p:spPr>
      </p:pic>
      <p:pic>
        <p:nvPicPr>
          <p:cNvPr id="1743" name="Shape 1743"/>
          <p:cNvPicPr preferRelativeResize="0"/>
          <p:nvPr/>
        </p:nvPicPr>
        <p:blipFill>
          <a:blip r:embed="rId4"/>
          <a:stretch>
            <a:fillRect/>
          </a:stretch>
        </p:blipFill>
        <p:spPr>
          <a:xfrm>
            <a:off x="6305535" y="4400527"/>
            <a:ext cx="647685" cy="647685"/>
          </a:xfrm>
          <a:prstGeom prst="rect">
            <a:avLst/>
          </a:prstGeom>
        </p:spPr>
      </p:pic>
      <p:pic>
        <p:nvPicPr>
          <p:cNvPr id="1744" name="Shape 1744"/>
          <p:cNvPicPr preferRelativeResize="0"/>
          <p:nvPr/>
        </p:nvPicPr>
        <p:blipFill>
          <a:blip r:embed="rId3"/>
          <a:stretch>
            <a:fillRect/>
          </a:stretch>
        </p:blipFill>
        <p:spPr>
          <a:xfrm>
            <a:off x="6915150" y="4400527"/>
            <a:ext cx="647685" cy="647685"/>
          </a:xfrm>
          <a:prstGeom prst="rect">
            <a:avLst/>
          </a:prstGeom>
        </p:spPr>
      </p:pic>
      <p:pic>
        <p:nvPicPr>
          <p:cNvPr id="1745" name="Shape 1745"/>
          <p:cNvPicPr preferRelativeResize="0"/>
          <p:nvPr/>
        </p:nvPicPr>
        <p:blipFill>
          <a:blip r:embed="rId3"/>
          <a:stretch>
            <a:fillRect/>
          </a:stretch>
        </p:blipFill>
        <p:spPr>
          <a:xfrm>
            <a:off x="7524742" y="4400527"/>
            <a:ext cx="647685" cy="647685"/>
          </a:xfrm>
          <a:prstGeom prst="rect">
            <a:avLst/>
          </a:prstGeom>
        </p:spPr>
      </p:pic>
      <p:pic>
        <p:nvPicPr>
          <p:cNvPr id="1746" name="Shape 1746"/>
          <p:cNvPicPr preferRelativeResize="0"/>
          <p:nvPr/>
        </p:nvPicPr>
        <p:blipFill>
          <a:blip r:embed="rId3"/>
          <a:stretch>
            <a:fillRect/>
          </a:stretch>
        </p:blipFill>
        <p:spPr>
          <a:xfrm>
            <a:off x="8134335" y="4400527"/>
            <a:ext cx="647685" cy="647685"/>
          </a:xfrm>
          <a:prstGeom prst="rect">
            <a:avLst/>
          </a:prstGeom>
        </p:spPr>
      </p:pic>
      <p:pic>
        <p:nvPicPr>
          <p:cNvPr id="1747" name="Shape 1747"/>
          <p:cNvPicPr preferRelativeResize="0"/>
          <p:nvPr/>
        </p:nvPicPr>
        <p:blipFill>
          <a:blip r:embed="rId3"/>
          <a:stretch>
            <a:fillRect/>
          </a:stretch>
        </p:blipFill>
        <p:spPr>
          <a:xfrm>
            <a:off x="5086350" y="5010142"/>
            <a:ext cx="647685" cy="647685"/>
          </a:xfrm>
          <a:prstGeom prst="rect">
            <a:avLst/>
          </a:prstGeom>
        </p:spPr>
      </p:pic>
      <p:pic>
        <p:nvPicPr>
          <p:cNvPr id="1748" name="Shape 1748"/>
          <p:cNvPicPr preferRelativeResize="0"/>
          <p:nvPr/>
        </p:nvPicPr>
        <p:blipFill>
          <a:blip r:embed="rId3"/>
          <a:stretch>
            <a:fillRect/>
          </a:stretch>
        </p:blipFill>
        <p:spPr>
          <a:xfrm>
            <a:off x="5695942" y="5010142"/>
            <a:ext cx="647685" cy="647685"/>
          </a:xfrm>
          <a:prstGeom prst="rect">
            <a:avLst/>
          </a:prstGeom>
        </p:spPr>
      </p:pic>
      <p:pic>
        <p:nvPicPr>
          <p:cNvPr id="1749" name="Shape 1749"/>
          <p:cNvPicPr preferRelativeResize="0"/>
          <p:nvPr/>
        </p:nvPicPr>
        <p:blipFill>
          <a:blip r:embed="rId4"/>
          <a:stretch>
            <a:fillRect/>
          </a:stretch>
        </p:blipFill>
        <p:spPr>
          <a:xfrm>
            <a:off x="6915150" y="5010142"/>
            <a:ext cx="647685" cy="647685"/>
          </a:xfrm>
          <a:prstGeom prst="rect">
            <a:avLst/>
          </a:prstGeom>
        </p:spPr>
      </p:pic>
      <p:pic>
        <p:nvPicPr>
          <p:cNvPr id="1750" name="Shape 1750"/>
          <p:cNvPicPr preferRelativeResize="0"/>
          <p:nvPr/>
        </p:nvPicPr>
        <p:blipFill>
          <a:blip r:embed="rId4"/>
          <a:stretch>
            <a:fillRect/>
          </a:stretch>
        </p:blipFill>
        <p:spPr>
          <a:xfrm>
            <a:off x="7524742" y="5010142"/>
            <a:ext cx="647685" cy="647685"/>
          </a:xfrm>
          <a:prstGeom prst="rect">
            <a:avLst/>
          </a:prstGeom>
        </p:spPr>
      </p:pic>
      <p:pic>
        <p:nvPicPr>
          <p:cNvPr id="1751" name="Shape 1751"/>
          <p:cNvPicPr preferRelativeResize="0"/>
          <p:nvPr/>
        </p:nvPicPr>
        <p:blipFill>
          <a:blip r:embed="rId3"/>
          <a:stretch>
            <a:fillRect/>
          </a:stretch>
        </p:blipFill>
        <p:spPr>
          <a:xfrm>
            <a:off x="8134335" y="5010142"/>
            <a:ext cx="647685" cy="647685"/>
          </a:xfrm>
          <a:prstGeom prst="rect">
            <a:avLst/>
          </a:prstGeom>
        </p:spPr>
      </p:pic>
      <p:pic>
        <p:nvPicPr>
          <p:cNvPr id="1752" name="Shape 1752"/>
          <p:cNvPicPr preferRelativeResize="0"/>
          <p:nvPr/>
        </p:nvPicPr>
        <p:blipFill>
          <a:blip r:embed="rId3"/>
          <a:stretch>
            <a:fillRect/>
          </a:stretch>
        </p:blipFill>
        <p:spPr>
          <a:xfrm>
            <a:off x="5086350" y="5619735"/>
            <a:ext cx="647685" cy="647685"/>
          </a:xfrm>
          <a:prstGeom prst="rect">
            <a:avLst/>
          </a:prstGeom>
        </p:spPr>
      </p:pic>
      <p:pic>
        <p:nvPicPr>
          <p:cNvPr id="1753" name="Shape 1753"/>
          <p:cNvPicPr preferRelativeResize="0"/>
          <p:nvPr/>
        </p:nvPicPr>
        <p:blipFill>
          <a:blip r:embed="rId3"/>
          <a:stretch>
            <a:fillRect/>
          </a:stretch>
        </p:blipFill>
        <p:spPr>
          <a:xfrm>
            <a:off x="5695942" y="5619735"/>
            <a:ext cx="647685" cy="647685"/>
          </a:xfrm>
          <a:prstGeom prst="rect">
            <a:avLst/>
          </a:prstGeom>
        </p:spPr>
      </p:pic>
      <p:pic>
        <p:nvPicPr>
          <p:cNvPr id="1754" name="Shape 1754"/>
          <p:cNvPicPr preferRelativeResize="0"/>
          <p:nvPr/>
        </p:nvPicPr>
        <p:blipFill>
          <a:blip r:embed="rId3"/>
          <a:stretch>
            <a:fillRect/>
          </a:stretch>
        </p:blipFill>
        <p:spPr>
          <a:xfrm>
            <a:off x="6305535" y="5619735"/>
            <a:ext cx="647685" cy="647685"/>
          </a:xfrm>
          <a:prstGeom prst="rect">
            <a:avLst/>
          </a:prstGeom>
        </p:spPr>
      </p:pic>
      <p:pic>
        <p:nvPicPr>
          <p:cNvPr id="1755" name="Shape 1755"/>
          <p:cNvPicPr preferRelativeResize="0"/>
          <p:nvPr/>
        </p:nvPicPr>
        <p:blipFill>
          <a:blip r:embed="rId3"/>
          <a:stretch>
            <a:fillRect/>
          </a:stretch>
        </p:blipFill>
        <p:spPr>
          <a:xfrm>
            <a:off x="6915150" y="5619735"/>
            <a:ext cx="647685" cy="647685"/>
          </a:xfrm>
          <a:prstGeom prst="rect">
            <a:avLst/>
          </a:prstGeom>
        </p:spPr>
      </p:pic>
      <p:pic>
        <p:nvPicPr>
          <p:cNvPr id="1756" name="Shape 1756"/>
          <p:cNvPicPr preferRelativeResize="0"/>
          <p:nvPr/>
        </p:nvPicPr>
        <p:blipFill>
          <a:blip r:embed="rId3"/>
          <a:stretch>
            <a:fillRect/>
          </a:stretch>
        </p:blipFill>
        <p:spPr>
          <a:xfrm>
            <a:off x="7524742" y="5619735"/>
            <a:ext cx="647685" cy="647685"/>
          </a:xfrm>
          <a:prstGeom prst="rect">
            <a:avLst/>
          </a:prstGeom>
        </p:spPr>
      </p:pic>
      <p:pic>
        <p:nvPicPr>
          <p:cNvPr id="1757" name="Shape 1757"/>
          <p:cNvPicPr preferRelativeResize="0"/>
          <p:nvPr/>
        </p:nvPicPr>
        <p:blipFill>
          <a:blip r:embed="rId3"/>
          <a:stretch>
            <a:fillRect/>
          </a:stretch>
        </p:blipFill>
        <p:spPr>
          <a:xfrm>
            <a:off x="8134335" y="5619735"/>
            <a:ext cx="647685" cy="647685"/>
          </a:xfrm>
          <a:prstGeom prst="rect">
            <a:avLst/>
          </a:prstGeom>
        </p:spPr>
      </p:pic>
      <p:sp>
        <p:nvSpPr>
          <p:cNvPr id="1758" name="Shape 1758"/>
          <p:cNvSpPr txBox="1"/>
          <p:nvPr/>
        </p:nvSpPr>
        <p:spPr>
          <a:xfrm>
            <a:off x="4740255"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759" name="Shape 1759"/>
          <p:cNvSpPr txBox="1"/>
          <p:nvPr/>
        </p:nvSpPr>
        <p:spPr>
          <a:xfrm>
            <a:off x="4740255"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760" name="Shape 1760"/>
          <p:cNvSpPr txBox="1"/>
          <p:nvPr/>
        </p:nvSpPr>
        <p:spPr>
          <a:xfrm>
            <a:off x="7745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761" name="Shape 1761"/>
          <p:cNvSpPr txBox="1"/>
          <p:nvPr/>
        </p:nvSpPr>
        <p:spPr>
          <a:xfrm>
            <a:off x="8354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762" name="Shape 1762"/>
          <p:cNvSpPr txBox="1"/>
          <p:nvPr/>
        </p:nvSpPr>
        <p:spPr>
          <a:xfrm>
            <a:off x="809617" y="0"/>
            <a:ext cx="7664400"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pic>
        <p:nvPicPr>
          <p:cNvPr id="1763" name="Shape 1763"/>
          <p:cNvPicPr preferRelativeResize="0"/>
          <p:nvPr/>
        </p:nvPicPr>
        <p:blipFill>
          <a:blip r:embed="rId7"/>
          <a:stretch>
            <a:fillRect/>
          </a:stretch>
        </p:blipFill>
        <p:spPr>
          <a:xfrm>
            <a:off x="809617" y="2362184"/>
            <a:ext cx="3438517" cy="590534"/>
          </a:xfrm>
          <a:prstGeom prst="rect">
            <a:avLst/>
          </a:prstGeom>
        </p:spPr>
      </p:pic>
      <p:sp>
        <p:nvSpPr>
          <p:cNvPr id="1764" name="Shape 1764"/>
          <p:cNvSpPr txBox="1"/>
          <p:nvPr/>
        </p:nvSpPr>
        <p:spPr>
          <a:xfrm>
            <a:off x="640079" y="2377440"/>
            <a:ext cx="3633599" cy="499200"/>
          </a:xfrm>
          <a:prstGeom prst="rect">
            <a:avLst/>
          </a:prstGeom>
        </p:spPr>
        <p:txBody>
          <a:bodyPr lIns="91425" tIns="91425" rIns="91425" bIns="91425" anchor="t" anchorCtr="0">
            <a:noAutofit/>
          </a:bodyPr>
          <a:lstStyle/>
          <a:p>
            <a:pPr lvl="0" algn="ctr" rtl="0">
              <a:spcBef>
                <a:spcPts val="0"/>
              </a:spcBef>
              <a:spcAft>
                <a:spcPts val="0"/>
              </a:spcAft>
              <a:buNone/>
            </a:pPr>
            <a:r>
              <a:rPr lang="en" sz="2933" b="1" i="1">
                <a:solidFill>
                  <a:srgbClr val="FF0000"/>
                </a:solidFill>
                <a:latin typeface="Arial"/>
                <a:ea typeface="Arial"/>
                <a:cs typeface="Arial"/>
                <a:sym typeface="Arial"/>
              </a:rPr>
              <a:t>and TWO are born.</a:t>
            </a:r>
          </a:p>
        </p:txBody>
      </p:sp>
      <p:pic>
        <p:nvPicPr>
          <p:cNvPr id="1765" name="Shape 1765"/>
          <p:cNvPicPr preferRelativeResize="0"/>
          <p:nvPr/>
        </p:nvPicPr>
        <p:blipFill>
          <a:blip r:embed="rId8"/>
          <a:stretch>
            <a:fillRect/>
          </a:stretch>
        </p:blipFill>
        <p:spPr>
          <a:xfrm>
            <a:off x="809617" y="1924042"/>
            <a:ext cx="3429000" cy="590534"/>
          </a:xfrm>
          <a:prstGeom prst="rect">
            <a:avLst/>
          </a:prstGeom>
        </p:spPr>
      </p:pic>
      <p:sp>
        <p:nvSpPr>
          <p:cNvPr id="1766" name="Shape 1766"/>
          <p:cNvSpPr txBox="1"/>
          <p:nvPr/>
        </p:nvSpPr>
        <p:spPr>
          <a:xfrm>
            <a:off x="457200" y="2011680"/>
            <a:ext cx="4166100" cy="499200"/>
          </a:xfrm>
          <a:prstGeom prst="rect">
            <a:avLst/>
          </a:prstGeom>
        </p:spPr>
        <p:txBody>
          <a:bodyPr lIns="91425" tIns="91425" rIns="91425" bIns="91425" anchor="t" anchorCtr="0">
            <a:noAutofit/>
          </a:bodyPr>
          <a:lstStyle/>
          <a:p>
            <a:pPr lvl="0" algn="ctr" rtl="0">
              <a:spcBef>
                <a:spcPts val="0"/>
              </a:spcBef>
              <a:spcAft>
                <a:spcPts val="0"/>
              </a:spcAft>
              <a:buNone/>
            </a:pPr>
            <a:r>
              <a:rPr lang="en" sz="2933" b="1" i="1">
                <a:solidFill>
                  <a:srgbClr val="FF0000"/>
                </a:solidFill>
                <a:latin typeface="Arial"/>
                <a:ea typeface="Arial"/>
                <a:cs typeface="Arial"/>
                <a:sym typeface="Arial"/>
              </a:rPr>
              <a:t>Only TWO survive,</a:t>
            </a:r>
          </a:p>
        </p:txBody>
      </p:sp>
      <p:pic>
        <p:nvPicPr>
          <p:cNvPr id="1767" name="Shape 1767"/>
          <p:cNvPicPr preferRelativeResize="0"/>
          <p:nvPr/>
        </p:nvPicPr>
        <p:blipFill>
          <a:blip r:embed="rId9"/>
          <a:stretch>
            <a:fillRect/>
          </a:stretch>
        </p:blipFill>
        <p:spPr>
          <a:xfrm>
            <a:off x="4181467" y="2352667"/>
            <a:ext cx="476235" cy="400050"/>
          </a:xfrm>
          <a:prstGeom prst="rect">
            <a:avLst/>
          </a:prstGeom>
        </p:spPr>
      </p:pic>
      <p:pic>
        <p:nvPicPr>
          <p:cNvPr id="1768" name="Shape 1768"/>
          <p:cNvPicPr preferRelativeResize="0"/>
          <p:nvPr/>
        </p:nvPicPr>
        <p:blipFill>
          <a:blip r:embed="rId10"/>
          <a:stretch>
            <a:fillRect/>
          </a:stretch>
        </p:blipFill>
        <p:spPr>
          <a:xfrm>
            <a:off x="4829175" y="6343650"/>
            <a:ext cx="4276710" cy="380992"/>
          </a:xfrm>
          <a:prstGeom prst="rect">
            <a:avLst/>
          </a:prstGeom>
        </p:spPr>
      </p:pic>
      <p:sp>
        <p:nvSpPr>
          <p:cNvPr id="1769" name="Shape 1769"/>
          <p:cNvSpPr txBox="1"/>
          <p:nvPr/>
        </p:nvSpPr>
        <p:spPr>
          <a:xfrm>
            <a:off x="4924417" y="6397605"/>
            <a:ext cx="4082999"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000000"/>
                </a:solidFill>
                <a:latin typeface="Arial"/>
                <a:ea typeface="Arial"/>
                <a:cs typeface="Arial"/>
                <a:sym typeface="Arial"/>
              </a:rPr>
              <a:t>Fill in the </a:t>
            </a:r>
            <a:r>
              <a:rPr lang="en" sz="2000" b="1" i="1">
                <a:solidFill>
                  <a:srgbClr val="800000"/>
                </a:solidFill>
                <a:latin typeface="Arial"/>
                <a:ea typeface="Arial"/>
                <a:cs typeface="Arial"/>
                <a:sym typeface="Arial"/>
              </a:rPr>
              <a:t>next </a:t>
            </a:r>
            <a:r>
              <a:rPr lang="en" sz="2000" b="1" i="1">
                <a:solidFill>
                  <a:srgbClr val="000000"/>
                </a:solidFill>
                <a:latin typeface="Arial"/>
                <a:ea typeface="Arial"/>
                <a:cs typeface="Arial"/>
                <a:sym typeface="Arial"/>
              </a:rPr>
              <a:t>generation here.</a:t>
            </a:r>
          </a:p>
        </p:txBody>
      </p:sp>
      <p:sp>
        <p:nvSpPr>
          <p:cNvPr id="1770" name="Shape 1770"/>
          <p:cNvSpPr txBox="1"/>
          <p:nvPr/>
        </p:nvSpPr>
        <p:spPr>
          <a:xfrm>
            <a:off x="1616062" y="6410317"/>
            <a:ext cx="1873200"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pic>
        <p:nvPicPr>
          <p:cNvPr id="1771" name="Shape 1771"/>
          <p:cNvPicPr preferRelativeResize="0"/>
          <p:nvPr/>
        </p:nvPicPr>
        <p:blipFill>
          <a:blip r:embed="rId11"/>
          <a:stretch>
            <a:fillRect/>
          </a:stretch>
        </p:blipFill>
        <p:spPr>
          <a:xfrm>
            <a:off x="7332637" y="-221081"/>
            <a:ext cx="1900635" cy="1900635"/>
          </a:xfrm>
          <a:prstGeom prst="rect">
            <a:avLst/>
          </a:prstGeom>
          <a:noFill/>
          <a:ln>
            <a:noFill/>
          </a:ln>
        </p:spPr>
      </p:pic>
      <p:sp>
        <p:nvSpPr>
          <p:cNvPr id="1772" name="Shape 1772"/>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773" name="Shape 1773"/>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pic>
        <p:nvPicPr>
          <p:cNvPr id="1778" name="Shape 1778"/>
          <p:cNvPicPr preferRelativeResize="0"/>
          <p:nvPr/>
        </p:nvPicPr>
        <p:blipFill>
          <a:blip r:embed="rId3"/>
          <a:stretch>
            <a:fillRect/>
          </a:stretch>
        </p:blipFill>
        <p:spPr>
          <a:xfrm>
            <a:off x="666742" y="2571750"/>
            <a:ext cx="647685" cy="647685"/>
          </a:xfrm>
          <a:prstGeom prst="rect">
            <a:avLst/>
          </a:prstGeom>
        </p:spPr>
      </p:pic>
      <p:sp>
        <p:nvSpPr>
          <p:cNvPr id="1779" name="Shape 1779"/>
          <p:cNvSpPr txBox="1"/>
          <p:nvPr/>
        </p:nvSpPr>
        <p:spPr>
          <a:xfrm>
            <a:off x="320669"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780" name="Shape 1780"/>
          <p:cNvSpPr txBox="1"/>
          <p:nvPr/>
        </p:nvSpPr>
        <p:spPr>
          <a:xfrm>
            <a:off x="320669"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781" name="Shape 1781"/>
          <p:cNvSpPr txBox="1"/>
          <p:nvPr/>
        </p:nvSpPr>
        <p:spPr>
          <a:xfrm>
            <a:off x="320669"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782" name="Shape 1782"/>
          <p:cNvSpPr txBox="1"/>
          <p:nvPr/>
        </p:nvSpPr>
        <p:spPr>
          <a:xfrm>
            <a:off x="320669"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783" name="Shape 1783"/>
          <p:cNvSpPr txBox="1"/>
          <p:nvPr/>
        </p:nvSpPr>
        <p:spPr>
          <a:xfrm>
            <a:off x="887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784" name="Shape 1784"/>
          <p:cNvSpPr txBox="1"/>
          <p:nvPr/>
        </p:nvSpPr>
        <p:spPr>
          <a:xfrm>
            <a:off x="1496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785" name="Shape 1785"/>
          <p:cNvSpPr txBox="1"/>
          <p:nvPr/>
        </p:nvSpPr>
        <p:spPr>
          <a:xfrm>
            <a:off x="21066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786" name="Shape 1786"/>
          <p:cNvSpPr txBox="1"/>
          <p:nvPr/>
        </p:nvSpPr>
        <p:spPr>
          <a:xfrm>
            <a:off x="27162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787" name="Shape 1787"/>
          <p:cNvPicPr preferRelativeResize="0"/>
          <p:nvPr/>
        </p:nvPicPr>
        <p:blipFill>
          <a:blip r:embed="rId3"/>
          <a:stretch>
            <a:fillRect/>
          </a:stretch>
        </p:blipFill>
        <p:spPr>
          <a:xfrm>
            <a:off x="1276334" y="2571750"/>
            <a:ext cx="647685" cy="647685"/>
          </a:xfrm>
          <a:prstGeom prst="rect">
            <a:avLst/>
          </a:prstGeom>
        </p:spPr>
      </p:pic>
      <p:pic>
        <p:nvPicPr>
          <p:cNvPr id="1788" name="Shape 1788"/>
          <p:cNvPicPr preferRelativeResize="0"/>
          <p:nvPr/>
        </p:nvPicPr>
        <p:blipFill>
          <a:blip r:embed="rId3"/>
          <a:stretch>
            <a:fillRect/>
          </a:stretch>
        </p:blipFill>
        <p:spPr>
          <a:xfrm>
            <a:off x="1885950" y="2571750"/>
            <a:ext cx="647685" cy="647685"/>
          </a:xfrm>
          <a:prstGeom prst="rect">
            <a:avLst/>
          </a:prstGeom>
        </p:spPr>
      </p:pic>
      <p:pic>
        <p:nvPicPr>
          <p:cNvPr id="1789" name="Shape 1789"/>
          <p:cNvPicPr preferRelativeResize="0"/>
          <p:nvPr/>
        </p:nvPicPr>
        <p:blipFill>
          <a:blip r:embed="rId3"/>
          <a:stretch>
            <a:fillRect/>
          </a:stretch>
        </p:blipFill>
        <p:spPr>
          <a:xfrm>
            <a:off x="2495542" y="2571750"/>
            <a:ext cx="647685" cy="647685"/>
          </a:xfrm>
          <a:prstGeom prst="rect">
            <a:avLst/>
          </a:prstGeom>
        </p:spPr>
      </p:pic>
      <p:pic>
        <p:nvPicPr>
          <p:cNvPr id="1790" name="Shape 1790"/>
          <p:cNvPicPr preferRelativeResize="0"/>
          <p:nvPr/>
        </p:nvPicPr>
        <p:blipFill>
          <a:blip r:embed="rId3"/>
          <a:stretch>
            <a:fillRect/>
          </a:stretch>
        </p:blipFill>
        <p:spPr>
          <a:xfrm>
            <a:off x="3105134" y="2571750"/>
            <a:ext cx="647685" cy="647685"/>
          </a:xfrm>
          <a:prstGeom prst="rect">
            <a:avLst/>
          </a:prstGeom>
        </p:spPr>
      </p:pic>
      <p:pic>
        <p:nvPicPr>
          <p:cNvPr id="1791" name="Shape 1791"/>
          <p:cNvPicPr preferRelativeResize="0"/>
          <p:nvPr/>
        </p:nvPicPr>
        <p:blipFill>
          <a:blip r:embed="rId4"/>
          <a:stretch>
            <a:fillRect/>
          </a:stretch>
        </p:blipFill>
        <p:spPr>
          <a:xfrm>
            <a:off x="3714750" y="2571750"/>
            <a:ext cx="647685" cy="647685"/>
          </a:xfrm>
          <a:prstGeom prst="rect">
            <a:avLst/>
          </a:prstGeom>
        </p:spPr>
      </p:pic>
      <p:pic>
        <p:nvPicPr>
          <p:cNvPr id="1792" name="Shape 1792"/>
          <p:cNvPicPr preferRelativeResize="0"/>
          <p:nvPr/>
        </p:nvPicPr>
        <p:blipFill>
          <a:blip r:embed="rId3"/>
          <a:stretch>
            <a:fillRect/>
          </a:stretch>
        </p:blipFill>
        <p:spPr>
          <a:xfrm>
            <a:off x="666742" y="3181342"/>
            <a:ext cx="647685" cy="647685"/>
          </a:xfrm>
          <a:prstGeom prst="rect">
            <a:avLst/>
          </a:prstGeom>
        </p:spPr>
      </p:pic>
      <p:pic>
        <p:nvPicPr>
          <p:cNvPr id="1793" name="Shape 1793"/>
          <p:cNvPicPr preferRelativeResize="0"/>
          <p:nvPr/>
        </p:nvPicPr>
        <p:blipFill>
          <a:blip r:embed="rId5"/>
          <a:stretch>
            <a:fillRect/>
          </a:stretch>
        </p:blipFill>
        <p:spPr>
          <a:xfrm>
            <a:off x="1276334" y="3181342"/>
            <a:ext cx="647685" cy="647685"/>
          </a:xfrm>
          <a:prstGeom prst="rect">
            <a:avLst/>
          </a:prstGeom>
        </p:spPr>
      </p:pic>
      <p:pic>
        <p:nvPicPr>
          <p:cNvPr id="1794" name="Shape 1794"/>
          <p:cNvPicPr preferRelativeResize="0"/>
          <p:nvPr/>
        </p:nvPicPr>
        <p:blipFill>
          <a:blip r:embed="rId5"/>
          <a:stretch>
            <a:fillRect/>
          </a:stretch>
        </p:blipFill>
        <p:spPr>
          <a:xfrm>
            <a:off x="1885950" y="3181342"/>
            <a:ext cx="647685" cy="647685"/>
          </a:xfrm>
          <a:prstGeom prst="rect">
            <a:avLst/>
          </a:prstGeom>
        </p:spPr>
      </p:pic>
      <p:pic>
        <p:nvPicPr>
          <p:cNvPr id="1795" name="Shape 1795"/>
          <p:cNvPicPr preferRelativeResize="0"/>
          <p:nvPr/>
        </p:nvPicPr>
        <p:blipFill>
          <a:blip r:embed="rId3"/>
          <a:stretch>
            <a:fillRect/>
          </a:stretch>
        </p:blipFill>
        <p:spPr>
          <a:xfrm>
            <a:off x="2495542" y="3181342"/>
            <a:ext cx="647685" cy="647685"/>
          </a:xfrm>
          <a:prstGeom prst="rect">
            <a:avLst/>
          </a:prstGeom>
        </p:spPr>
      </p:pic>
      <p:pic>
        <p:nvPicPr>
          <p:cNvPr id="1796" name="Shape 1796"/>
          <p:cNvPicPr preferRelativeResize="0"/>
          <p:nvPr/>
        </p:nvPicPr>
        <p:blipFill>
          <a:blip r:embed="rId4"/>
          <a:stretch>
            <a:fillRect/>
          </a:stretch>
        </p:blipFill>
        <p:spPr>
          <a:xfrm>
            <a:off x="3105134" y="3181342"/>
            <a:ext cx="647685" cy="647685"/>
          </a:xfrm>
          <a:prstGeom prst="rect">
            <a:avLst/>
          </a:prstGeom>
        </p:spPr>
      </p:pic>
      <p:pic>
        <p:nvPicPr>
          <p:cNvPr id="1797" name="Shape 1797"/>
          <p:cNvPicPr preferRelativeResize="0"/>
          <p:nvPr/>
        </p:nvPicPr>
        <p:blipFill>
          <a:blip r:embed="rId3"/>
          <a:stretch>
            <a:fillRect/>
          </a:stretch>
        </p:blipFill>
        <p:spPr>
          <a:xfrm>
            <a:off x="3714750" y="3181342"/>
            <a:ext cx="647685" cy="647685"/>
          </a:xfrm>
          <a:prstGeom prst="rect">
            <a:avLst/>
          </a:prstGeom>
        </p:spPr>
      </p:pic>
      <p:pic>
        <p:nvPicPr>
          <p:cNvPr id="1798" name="Shape 1798"/>
          <p:cNvPicPr preferRelativeResize="0"/>
          <p:nvPr/>
        </p:nvPicPr>
        <p:blipFill>
          <a:blip r:embed="rId3"/>
          <a:stretch>
            <a:fillRect/>
          </a:stretch>
        </p:blipFill>
        <p:spPr>
          <a:xfrm>
            <a:off x="666742" y="3790935"/>
            <a:ext cx="647685" cy="647685"/>
          </a:xfrm>
          <a:prstGeom prst="rect">
            <a:avLst/>
          </a:prstGeom>
        </p:spPr>
      </p:pic>
      <p:pic>
        <p:nvPicPr>
          <p:cNvPr id="1799" name="Shape 1799"/>
          <p:cNvPicPr preferRelativeResize="0"/>
          <p:nvPr/>
        </p:nvPicPr>
        <p:blipFill>
          <a:blip r:embed="rId4"/>
          <a:stretch>
            <a:fillRect/>
          </a:stretch>
        </p:blipFill>
        <p:spPr>
          <a:xfrm>
            <a:off x="1276334" y="3790935"/>
            <a:ext cx="647685" cy="647685"/>
          </a:xfrm>
          <a:prstGeom prst="rect">
            <a:avLst/>
          </a:prstGeom>
        </p:spPr>
      </p:pic>
      <p:pic>
        <p:nvPicPr>
          <p:cNvPr id="1800" name="Shape 1800"/>
          <p:cNvPicPr preferRelativeResize="0"/>
          <p:nvPr/>
        </p:nvPicPr>
        <p:blipFill>
          <a:blip r:embed="rId4"/>
          <a:stretch>
            <a:fillRect/>
          </a:stretch>
        </p:blipFill>
        <p:spPr>
          <a:xfrm>
            <a:off x="1885950" y="3790935"/>
            <a:ext cx="647685" cy="647685"/>
          </a:xfrm>
          <a:prstGeom prst="rect">
            <a:avLst/>
          </a:prstGeom>
        </p:spPr>
      </p:pic>
      <p:pic>
        <p:nvPicPr>
          <p:cNvPr id="1801" name="Shape 1801"/>
          <p:cNvPicPr preferRelativeResize="0"/>
          <p:nvPr/>
        </p:nvPicPr>
        <p:blipFill>
          <a:blip r:embed="rId5"/>
          <a:stretch>
            <a:fillRect/>
          </a:stretch>
        </p:blipFill>
        <p:spPr>
          <a:xfrm>
            <a:off x="2495542" y="3790935"/>
            <a:ext cx="647685" cy="647685"/>
          </a:xfrm>
          <a:prstGeom prst="rect">
            <a:avLst/>
          </a:prstGeom>
        </p:spPr>
      </p:pic>
      <p:pic>
        <p:nvPicPr>
          <p:cNvPr id="1802" name="Shape 1802"/>
          <p:cNvPicPr preferRelativeResize="0"/>
          <p:nvPr/>
        </p:nvPicPr>
        <p:blipFill>
          <a:blip r:embed="rId3"/>
          <a:stretch>
            <a:fillRect/>
          </a:stretch>
        </p:blipFill>
        <p:spPr>
          <a:xfrm>
            <a:off x="3105134" y="3790935"/>
            <a:ext cx="647685" cy="647685"/>
          </a:xfrm>
          <a:prstGeom prst="rect">
            <a:avLst/>
          </a:prstGeom>
        </p:spPr>
      </p:pic>
      <p:pic>
        <p:nvPicPr>
          <p:cNvPr id="1803" name="Shape 1803"/>
          <p:cNvPicPr preferRelativeResize="0"/>
          <p:nvPr/>
        </p:nvPicPr>
        <p:blipFill>
          <a:blip r:embed="rId3"/>
          <a:stretch>
            <a:fillRect/>
          </a:stretch>
        </p:blipFill>
        <p:spPr>
          <a:xfrm>
            <a:off x="3714750" y="3790935"/>
            <a:ext cx="647685" cy="647685"/>
          </a:xfrm>
          <a:prstGeom prst="rect">
            <a:avLst/>
          </a:prstGeom>
        </p:spPr>
      </p:pic>
      <p:pic>
        <p:nvPicPr>
          <p:cNvPr id="1804" name="Shape 1804"/>
          <p:cNvPicPr preferRelativeResize="0"/>
          <p:nvPr/>
        </p:nvPicPr>
        <p:blipFill>
          <a:blip r:embed="rId3"/>
          <a:stretch>
            <a:fillRect/>
          </a:stretch>
        </p:blipFill>
        <p:spPr>
          <a:xfrm>
            <a:off x="666742" y="4400527"/>
            <a:ext cx="647685" cy="647685"/>
          </a:xfrm>
          <a:prstGeom prst="rect">
            <a:avLst/>
          </a:prstGeom>
        </p:spPr>
      </p:pic>
      <p:pic>
        <p:nvPicPr>
          <p:cNvPr id="1805" name="Shape 1805"/>
          <p:cNvPicPr preferRelativeResize="0"/>
          <p:nvPr/>
        </p:nvPicPr>
        <p:blipFill>
          <a:blip r:embed="rId5"/>
          <a:stretch>
            <a:fillRect/>
          </a:stretch>
        </p:blipFill>
        <p:spPr>
          <a:xfrm>
            <a:off x="1276334" y="4400527"/>
            <a:ext cx="647685" cy="647685"/>
          </a:xfrm>
          <a:prstGeom prst="rect">
            <a:avLst/>
          </a:prstGeom>
        </p:spPr>
      </p:pic>
      <p:pic>
        <p:nvPicPr>
          <p:cNvPr id="1806" name="Shape 1806"/>
          <p:cNvPicPr preferRelativeResize="0"/>
          <p:nvPr/>
        </p:nvPicPr>
        <p:blipFill>
          <a:blip r:embed="rId4"/>
          <a:stretch>
            <a:fillRect/>
          </a:stretch>
        </p:blipFill>
        <p:spPr>
          <a:xfrm>
            <a:off x="1885950" y="4400527"/>
            <a:ext cx="647685" cy="647685"/>
          </a:xfrm>
          <a:prstGeom prst="rect">
            <a:avLst/>
          </a:prstGeom>
        </p:spPr>
      </p:pic>
      <p:pic>
        <p:nvPicPr>
          <p:cNvPr id="1807" name="Shape 1807"/>
          <p:cNvPicPr preferRelativeResize="0"/>
          <p:nvPr/>
        </p:nvPicPr>
        <p:blipFill>
          <a:blip r:embed="rId3"/>
          <a:stretch>
            <a:fillRect/>
          </a:stretch>
        </p:blipFill>
        <p:spPr>
          <a:xfrm>
            <a:off x="2495542" y="4400527"/>
            <a:ext cx="647685" cy="647685"/>
          </a:xfrm>
          <a:prstGeom prst="rect">
            <a:avLst/>
          </a:prstGeom>
        </p:spPr>
      </p:pic>
      <p:pic>
        <p:nvPicPr>
          <p:cNvPr id="1808" name="Shape 1808"/>
          <p:cNvPicPr preferRelativeResize="0"/>
          <p:nvPr/>
        </p:nvPicPr>
        <p:blipFill>
          <a:blip r:embed="rId3"/>
          <a:stretch>
            <a:fillRect/>
          </a:stretch>
        </p:blipFill>
        <p:spPr>
          <a:xfrm>
            <a:off x="3105134" y="4400527"/>
            <a:ext cx="647685" cy="647685"/>
          </a:xfrm>
          <a:prstGeom prst="rect">
            <a:avLst/>
          </a:prstGeom>
        </p:spPr>
      </p:pic>
      <p:pic>
        <p:nvPicPr>
          <p:cNvPr id="1809" name="Shape 1809"/>
          <p:cNvPicPr preferRelativeResize="0"/>
          <p:nvPr/>
        </p:nvPicPr>
        <p:blipFill>
          <a:blip r:embed="rId3"/>
          <a:stretch>
            <a:fillRect/>
          </a:stretch>
        </p:blipFill>
        <p:spPr>
          <a:xfrm>
            <a:off x="3714750" y="4400527"/>
            <a:ext cx="647685" cy="647685"/>
          </a:xfrm>
          <a:prstGeom prst="rect">
            <a:avLst/>
          </a:prstGeom>
        </p:spPr>
      </p:pic>
      <p:pic>
        <p:nvPicPr>
          <p:cNvPr id="1810" name="Shape 1810"/>
          <p:cNvPicPr preferRelativeResize="0"/>
          <p:nvPr/>
        </p:nvPicPr>
        <p:blipFill>
          <a:blip r:embed="rId3"/>
          <a:stretch>
            <a:fillRect/>
          </a:stretch>
        </p:blipFill>
        <p:spPr>
          <a:xfrm>
            <a:off x="666742" y="5010142"/>
            <a:ext cx="647685" cy="647685"/>
          </a:xfrm>
          <a:prstGeom prst="rect">
            <a:avLst/>
          </a:prstGeom>
        </p:spPr>
      </p:pic>
      <p:pic>
        <p:nvPicPr>
          <p:cNvPr id="1811" name="Shape 1811"/>
          <p:cNvPicPr preferRelativeResize="0"/>
          <p:nvPr/>
        </p:nvPicPr>
        <p:blipFill>
          <a:blip r:embed="rId3"/>
          <a:stretch>
            <a:fillRect/>
          </a:stretch>
        </p:blipFill>
        <p:spPr>
          <a:xfrm>
            <a:off x="1276334" y="5010142"/>
            <a:ext cx="647685" cy="647685"/>
          </a:xfrm>
          <a:prstGeom prst="rect">
            <a:avLst/>
          </a:prstGeom>
        </p:spPr>
      </p:pic>
      <p:pic>
        <p:nvPicPr>
          <p:cNvPr id="1812" name="Shape 1812"/>
          <p:cNvPicPr preferRelativeResize="0"/>
          <p:nvPr/>
        </p:nvPicPr>
        <p:blipFill>
          <a:blip r:embed="rId5"/>
          <a:stretch>
            <a:fillRect/>
          </a:stretch>
        </p:blipFill>
        <p:spPr>
          <a:xfrm>
            <a:off x="1885950" y="5010142"/>
            <a:ext cx="647685" cy="647685"/>
          </a:xfrm>
          <a:prstGeom prst="rect">
            <a:avLst/>
          </a:prstGeom>
        </p:spPr>
      </p:pic>
      <p:pic>
        <p:nvPicPr>
          <p:cNvPr id="1813" name="Shape 1813"/>
          <p:cNvPicPr preferRelativeResize="0"/>
          <p:nvPr/>
        </p:nvPicPr>
        <p:blipFill>
          <a:blip r:embed="rId5"/>
          <a:stretch>
            <a:fillRect/>
          </a:stretch>
        </p:blipFill>
        <p:spPr>
          <a:xfrm>
            <a:off x="2495542" y="5010142"/>
            <a:ext cx="647685" cy="647685"/>
          </a:xfrm>
          <a:prstGeom prst="rect">
            <a:avLst/>
          </a:prstGeom>
        </p:spPr>
      </p:pic>
      <p:pic>
        <p:nvPicPr>
          <p:cNvPr id="1814" name="Shape 1814"/>
          <p:cNvPicPr preferRelativeResize="0"/>
          <p:nvPr/>
        </p:nvPicPr>
        <p:blipFill>
          <a:blip r:embed="rId4"/>
          <a:stretch>
            <a:fillRect/>
          </a:stretch>
        </p:blipFill>
        <p:spPr>
          <a:xfrm>
            <a:off x="3105134" y="5010142"/>
            <a:ext cx="647685" cy="647685"/>
          </a:xfrm>
          <a:prstGeom prst="rect">
            <a:avLst/>
          </a:prstGeom>
        </p:spPr>
      </p:pic>
      <p:pic>
        <p:nvPicPr>
          <p:cNvPr id="1815" name="Shape 1815"/>
          <p:cNvPicPr preferRelativeResize="0"/>
          <p:nvPr/>
        </p:nvPicPr>
        <p:blipFill>
          <a:blip r:embed="rId3"/>
          <a:stretch>
            <a:fillRect/>
          </a:stretch>
        </p:blipFill>
        <p:spPr>
          <a:xfrm>
            <a:off x="3714750" y="5010142"/>
            <a:ext cx="647685" cy="647685"/>
          </a:xfrm>
          <a:prstGeom prst="rect">
            <a:avLst/>
          </a:prstGeom>
        </p:spPr>
      </p:pic>
      <p:pic>
        <p:nvPicPr>
          <p:cNvPr id="1816" name="Shape 1816"/>
          <p:cNvPicPr preferRelativeResize="0"/>
          <p:nvPr/>
        </p:nvPicPr>
        <p:blipFill>
          <a:blip r:embed="rId3"/>
          <a:stretch>
            <a:fillRect/>
          </a:stretch>
        </p:blipFill>
        <p:spPr>
          <a:xfrm>
            <a:off x="666742" y="5619735"/>
            <a:ext cx="647685" cy="647685"/>
          </a:xfrm>
          <a:prstGeom prst="rect">
            <a:avLst/>
          </a:prstGeom>
        </p:spPr>
      </p:pic>
      <p:pic>
        <p:nvPicPr>
          <p:cNvPr id="1817" name="Shape 1817"/>
          <p:cNvPicPr preferRelativeResize="0"/>
          <p:nvPr/>
        </p:nvPicPr>
        <p:blipFill>
          <a:blip r:embed="rId3"/>
          <a:stretch>
            <a:fillRect/>
          </a:stretch>
        </p:blipFill>
        <p:spPr>
          <a:xfrm>
            <a:off x="1276334" y="5619735"/>
            <a:ext cx="647685" cy="647685"/>
          </a:xfrm>
          <a:prstGeom prst="rect">
            <a:avLst/>
          </a:prstGeom>
        </p:spPr>
      </p:pic>
      <p:pic>
        <p:nvPicPr>
          <p:cNvPr id="1818" name="Shape 1818"/>
          <p:cNvPicPr preferRelativeResize="0"/>
          <p:nvPr/>
        </p:nvPicPr>
        <p:blipFill>
          <a:blip r:embed="rId3"/>
          <a:stretch>
            <a:fillRect/>
          </a:stretch>
        </p:blipFill>
        <p:spPr>
          <a:xfrm>
            <a:off x="1885950" y="5619735"/>
            <a:ext cx="647685" cy="647685"/>
          </a:xfrm>
          <a:prstGeom prst="rect">
            <a:avLst/>
          </a:prstGeom>
        </p:spPr>
      </p:pic>
      <p:pic>
        <p:nvPicPr>
          <p:cNvPr id="1819" name="Shape 1819"/>
          <p:cNvPicPr preferRelativeResize="0"/>
          <p:nvPr/>
        </p:nvPicPr>
        <p:blipFill>
          <a:blip r:embed="rId3"/>
          <a:stretch>
            <a:fillRect/>
          </a:stretch>
        </p:blipFill>
        <p:spPr>
          <a:xfrm>
            <a:off x="2495542" y="5619735"/>
            <a:ext cx="647685" cy="647685"/>
          </a:xfrm>
          <a:prstGeom prst="rect">
            <a:avLst/>
          </a:prstGeom>
        </p:spPr>
      </p:pic>
      <p:pic>
        <p:nvPicPr>
          <p:cNvPr id="1820" name="Shape 1820"/>
          <p:cNvPicPr preferRelativeResize="0"/>
          <p:nvPr/>
        </p:nvPicPr>
        <p:blipFill>
          <a:blip r:embed="rId3"/>
          <a:stretch>
            <a:fillRect/>
          </a:stretch>
        </p:blipFill>
        <p:spPr>
          <a:xfrm>
            <a:off x="3105134" y="5619735"/>
            <a:ext cx="647685" cy="647685"/>
          </a:xfrm>
          <a:prstGeom prst="rect">
            <a:avLst/>
          </a:prstGeom>
        </p:spPr>
      </p:pic>
      <p:pic>
        <p:nvPicPr>
          <p:cNvPr id="1821" name="Shape 1821"/>
          <p:cNvPicPr preferRelativeResize="0"/>
          <p:nvPr/>
        </p:nvPicPr>
        <p:blipFill>
          <a:blip r:embed="rId3"/>
          <a:stretch>
            <a:fillRect/>
          </a:stretch>
        </p:blipFill>
        <p:spPr>
          <a:xfrm>
            <a:off x="3714750" y="5619735"/>
            <a:ext cx="647685" cy="647685"/>
          </a:xfrm>
          <a:prstGeom prst="rect">
            <a:avLst/>
          </a:prstGeom>
        </p:spPr>
      </p:pic>
      <p:sp>
        <p:nvSpPr>
          <p:cNvPr id="1822" name="Shape 1822"/>
          <p:cNvSpPr txBox="1"/>
          <p:nvPr/>
        </p:nvSpPr>
        <p:spPr>
          <a:xfrm>
            <a:off x="320669"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823" name="Shape 1823"/>
          <p:cNvSpPr txBox="1"/>
          <p:nvPr/>
        </p:nvSpPr>
        <p:spPr>
          <a:xfrm>
            <a:off x="320669"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824" name="Shape 1824"/>
          <p:cNvSpPr txBox="1"/>
          <p:nvPr/>
        </p:nvSpPr>
        <p:spPr>
          <a:xfrm>
            <a:off x="33257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825" name="Shape 1825"/>
          <p:cNvSpPr txBox="1"/>
          <p:nvPr/>
        </p:nvSpPr>
        <p:spPr>
          <a:xfrm>
            <a:off x="39354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826" name="Shape 1826"/>
          <p:cNvSpPr txBox="1"/>
          <p:nvPr/>
        </p:nvSpPr>
        <p:spPr>
          <a:xfrm>
            <a:off x="5807069" y="6400800"/>
            <a:ext cx="2298600" cy="277800"/>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AFTER</a:t>
            </a:r>
          </a:p>
        </p:txBody>
      </p:sp>
      <p:pic>
        <p:nvPicPr>
          <p:cNvPr id="1827" name="Shape 1827"/>
          <p:cNvPicPr preferRelativeResize="0"/>
          <p:nvPr/>
        </p:nvPicPr>
        <p:blipFill>
          <a:blip r:embed="rId3"/>
          <a:stretch>
            <a:fillRect/>
          </a:stretch>
        </p:blipFill>
        <p:spPr>
          <a:xfrm>
            <a:off x="5086350" y="2571750"/>
            <a:ext cx="647685" cy="647685"/>
          </a:xfrm>
          <a:prstGeom prst="rect">
            <a:avLst/>
          </a:prstGeom>
        </p:spPr>
      </p:pic>
      <p:sp>
        <p:nvSpPr>
          <p:cNvPr id="1828" name="Shape 1828"/>
          <p:cNvSpPr txBox="1"/>
          <p:nvPr/>
        </p:nvSpPr>
        <p:spPr>
          <a:xfrm>
            <a:off x="4740255" y="27098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A</a:t>
            </a:r>
          </a:p>
        </p:txBody>
      </p:sp>
      <p:sp>
        <p:nvSpPr>
          <p:cNvPr id="1829" name="Shape 1829"/>
          <p:cNvSpPr txBox="1"/>
          <p:nvPr/>
        </p:nvSpPr>
        <p:spPr>
          <a:xfrm>
            <a:off x="4740255" y="33194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B</a:t>
            </a:r>
          </a:p>
        </p:txBody>
      </p:sp>
      <p:sp>
        <p:nvSpPr>
          <p:cNvPr id="1830" name="Shape 1830"/>
          <p:cNvSpPr txBox="1"/>
          <p:nvPr/>
        </p:nvSpPr>
        <p:spPr>
          <a:xfrm>
            <a:off x="4740255" y="3929062"/>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C</a:t>
            </a:r>
          </a:p>
        </p:txBody>
      </p:sp>
      <p:sp>
        <p:nvSpPr>
          <p:cNvPr id="1831" name="Shape 1831"/>
          <p:cNvSpPr txBox="1"/>
          <p:nvPr/>
        </p:nvSpPr>
        <p:spPr>
          <a:xfrm>
            <a:off x="4740255" y="4538655"/>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D</a:t>
            </a:r>
          </a:p>
        </p:txBody>
      </p:sp>
      <p:sp>
        <p:nvSpPr>
          <p:cNvPr id="1832" name="Shape 1832"/>
          <p:cNvSpPr txBox="1"/>
          <p:nvPr/>
        </p:nvSpPr>
        <p:spPr>
          <a:xfrm>
            <a:off x="53070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1</a:t>
            </a:r>
          </a:p>
        </p:txBody>
      </p:sp>
      <p:sp>
        <p:nvSpPr>
          <p:cNvPr id="1833" name="Shape 1833"/>
          <p:cNvSpPr txBox="1"/>
          <p:nvPr/>
        </p:nvSpPr>
        <p:spPr>
          <a:xfrm>
            <a:off x="59166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2</a:t>
            </a:r>
          </a:p>
        </p:txBody>
      </p:sp>
      <p:sp>
        <p:nvSpPr>
          <p:cNvPr id="1834" name="Shape 1834"/>
          <p:cNvSpPr txBox="1"/>
          <p:nvPr/>
        </p:nvSpPr>
        <p:spPr>
          <a:xfrm>
            <a:off x="65261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3</a:t>
            </a:r>
          </a:p>
        </p:txBody>
      </p:sp>
      <p:sp>
        <p:nvSpPr>
          <p:cNvPr id="1835" name="Shape 1835"/>
          <p:cNvSpPr txBox="1"/>
          <p:nvPr/>
        </p:nvSpPr>
        <p:spPr>
          <a:xfrm>
            <a:off x="7135807"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4</a:t>
            </a:r>
          </a:p>
        </p:txBody>
      </p:sp>
      <p:pic>
        <p:nvPicPr>
          <p:cNvPr id="1836" name="Shape 1836"/>
          <p:cNvPicPr preferRelativeResize="0"/>
          <p:nvPr/>
        </p:nvPicPr>
        <p:blipFill>
          <a:blip r:embed="rId3"/>
          <a:stretch>
            <a:fillRect/>
          </a:stretch>
        </p:blipFill>
        <p:spPr>
          <a:xfrm>
            <a:off x="5695942" y="2571750"/>
            <a:ext cx="647685" cy="647685"/>
          </a:xfrm>
          <a:prstGeom prst="rect">
            <a:avLst/>
          </a:prstGeom>
        </p:spPr>
      </p:pic>
      <p:pic>
        <p:nvPicPr>
          <p:cNvPr id="1837" name="Shape 1837"/>
          <p:cNvPicPr preferRelativeResize="0"/>
          <p:nvPr/>
        </p:nvPicPr>
        <p:blipFill>
          <a:blip r:embed="rId3"/>
          <a:stretch>
            <a:fillRect/>
          </a:stretch>
        </p:blipFill>
        <p:spPr>
          <a:xfrm>
            <a:off x="6305535" y="2571750"/>
            <a:ext cx="647685" cy="647685"/>
          </a:xfrm>
          <a:prstGeom prst="rect">
            <a:avLst/>
          </a:prstGeom>
        </p:spPr>
      </p:pic>
      <p:pic>
        <p:nvPicPr>
          <p:cNvPr id="1838" name="Shape 1838"/>
          <p:cNvPicPr preferRelativeResize="0"/>
          <p:nvPr/>
        </p:nvPicPr>
        <p:blipFill>
          <a:blip r:embed="rId3"/>
          <a:stretch>
            <a:fillRect/>
          </a:stretch>
        </p:blipFill>
        <p:spPr>
          <a:xfrm>
            <a:off x="6915150" y="2571750"/>
            <a:ext cx="647685" cy="647685"/>
          </a:xfrm>
          <a:prstGeom prst="rect">
            <a:avLst/>
          </a:prstGeom>
        </p:spPr>
      </p:pic>
      <p:pic>
        <p:nvPicPr>
          <p:cNvPr id="1839" name="Shape 1839"/>
          <p:cNvPicPr preferRelativeResize="0"/>
          <p:nvPr/>
        </p:nvPicPr>
        <p:blipFill>
          <a:blip r:embed="rId3"/>
          <a:stretch>
            <a:fillRect/>
          </a:stretch>
        </p:blipFill>
        <p:spPr>
          <a:xfrm>
            <a:off x="7524742" y="2571750"/>
            <a:ext cx="647685" cy="647685"/>
          </a:xfrm>
          <a:prstGeom prst="rect">
            <a:avLst/>
          </a:prstGeom>
        </p:spPr>
      </p:pic>
      <p:pic>
        <p:nvPicPr>
          <p:cNvPr id="1840" name="Shape 1840"/>
          <p:cNvPicPr preferRelativeResize="0"/>
          <p:nvPr/>
        </p:nvPicPr>
        <p:blipFill>
          <a:blip r:embed="rId4"/>
          <a:stretch>
            <a:fillRect/>
          </a:stretch>
        </p:blipFill>
        <p:spPr>
          <a:xfrm>
            <a:off x="8134335" y="2571750"/>
            <a:ext cx="647685" cy="647685"/>
          </a:xfrm>
          <a:prstGeom prst="rect">
            <a:avLst/>
          </a:prstGeom>
        </p:spPr>
      </p:pic>
      <p:pic>
        <p:nvPicPr>
          <p:cNvPr id="1841" name="Shape 1841"/>
          <p:cNvPicPr preferRelativeResize="0"/>
          <p:nvPr/>
        </p:nvPicPr>
        <p:blipFill>
          <a:blip r:embed="rId3"/>
          <a:stretch>
            <a:fillRect/>
          </a:stretch>
        </p:blipFill>
        <p:spPr>
          <a:xfrm>
            <a:off x="5086350" y="3181342"/>
            <a:ext cx="647685" cy="647685"/>
          </a:xfrm>
          <a:prstGeom prst="rect">
            <a:avLst/>
          </a:prstGeom>
        </p:spPr>
      </p:pic>
      <p:pic>
        <p:nvPicPr>
          <p:cNvPr id="1842" name="Shape 1842"/>
          <p:cNvPicPr preferRelativeResize="0"/>
          <p:nvPr/>
        </p:nvPicPr>
        <p:blipFill>
          <a:blip r:embed="rId4"/>
          <a:stretch>
            <a:fillRect/>
          </a:stretch>
        </p:blipFill>
        <p:spPr>
          <a:xfrm>
            <a:off x="5695942" y="3181342"/>
            <a:ext cx="647685" cy="647685"/>
          </a:xfrm>
          <a:prstGeom prst="rect">
            <a:avLst/>
          </a:prstGeom>
        </p:spPr>
      </p:pic>
      <p:pic>
        <p:nvPicPr>
          <p:cNvPr id="1843" name="Shape 1843"/>
          <p:cNvPicPr preferRelativeResize="0"/>
          <p:nvPr/>
        </p:nvPicPr>
        <p:blipFill>
          <a:blip r:embed="rId5"/>
          <a:stretch>
            <a:fillRect/>
          </a:stretch>
        </p:blipFill>
        <p:spPr>
          <a:xfrm>
            <a:off x="6305535" y="3181342"/>
            <a:ext cx="647685" cy="647685"/>
          </a:xfrm>
          <a:prstGeom prst="rect">
            <a:avLst/>
          </a:prstGeom>
        </p:spPr>
      </p:pic>
      <p:pic>
        <p:nvPicPr>
          <p:cNvPr id="1844" name="Shape 1844"/>
          <p:cNvPicPr preferRelativeResize="0"/>
          <p:nvPr/>
        </p:nvPicPr>
        <p:blipFill>
          <a:blip r:embed="rId3"/>
          <a:stretch>
            <a:fillRect/>
          </a:stretch>
        </p:blipFill>
        <p:spPr>
          <a:xfrm>
            <a:off x="6915150" y="3181342"/>
            <a:ext cx="647685" cy="647685"/>
          </a:xfrm>
          <a:prstGeom prst="rect">
            <a:avLst/>
          </a:prstGeom>
        </p:spPr>
      </p:pic>
      <p:pic>
        <p:nvPicPr>
          <p:cNvPr id="1845" name="Shape 1845"/>
          <p:cNvPicPr preferRelativeResize="0"/>
          <p:nvPr/>
        </p:nvPicPr>
        <p:blipFill>
          <a:blip r:embed="rId4"/>
          <a:stretch>
            <a:fillRect/>
          </a:stretch>
        </p:blipFill>
        <p:spPr>
          <a:xfrm>
            <a:off x="7524742" y="3181342"/>
            <a:ext cx="647685" cy="647685"/>
          </a:xfrm>
          <a:prstGeom prst="rect">
            <a:avLst/>
          </a:prstGeom>
        </p:spPr>
      </p:pic>
      <p:pic>
        <p:nvPicPr>
          <p:cNvPr id="1846" name="Shape 1846"/>
          <p:cNvPicPr preferRelativeResize="0"/>
          <p:nvPr/>
        </p:nvPicPr>
        <p:blipFill>
          <a:blip r:embed="rId3"/>
          <a:stretch>
            <a:fillRect/>
          </a:stretch>
        </p:blipFill>
        <p:spPr>
          <a:xfrm>
            <a:off x="8134335" y="3181342"/>
            <a:ext cx="647685" cy="647685"/>
          </a:xfrm>
          <a:prstGeom prst="rect">
            <a:avLst/>
          </a:prstGeom>
        </p:spPr>
      </p:pic>
      <p:pic>
        <p:nvPicPr>
          <p:cNvPr id="1847" name="Shape 1847"/>
          <p:cNvPicPr preferRelativeResize="0"/>
          <p:nvPr/>
        </p:nvPicPr>
        <p:blipFill>
          <a:blip r:embed="rId3"/>
          <a:stretch>
            <a:fillRect/>
          </a:stretch>
        </p:blipFill>
        <p:spPr>
          <a:xfrm>
            <a:off x="5086350" y="3790935"/>
            <a:ext cx="647685" cy="647685"/>
          </a:xfrm>
          <a:prstGeom prst="rect">
            <a:avLst/>
          </a:prstGeom>
        </p:spPr>
      </p:pic>
      <p:pic>
        <p:nvPicPr>
          <p:cNvPr id="1848" name="Shape 1848"/>
          <p:cNvPicPr preferRelativeResize="0"/>
          <p:nvPr/>
        </p:nvPicPr>
        <p:blipFill>
          <a:blip r:embed="rId5"/>
          <a:stretch>
            <a:fillRect/>
          </a:stretch>
        </p:blipFill>
        <p:spPr>
          <a:xfrm>
            <a:off x="5695942" y="3790935"/>
            <a:ext cx="647685" cy="647685"/>
          </a:xfrm>
          <a:prstGeom prst="rect">
            <a:avLst/>
          </a:prstGeom>
        </p:spPr>
      </p:pic>
      <p:pic>
        <p:nvPicPr>
          <p:cNvPr id="1849" name="Shape 1849"/>
          <p:cNvPicPr preferRelativeResize="0"/>
          <p:nvPr/>
        </p:nvPicPr>
        <p:blipFill>
          <a:blip r:embed="rId4"/>
          <a:stretch>
            <a:fillRect/>
          </a:stretch>
        </p:blipFill>
        <p:spPr>
          <a:xfrm>
            <a:off x="6305535" y="3790935"/>
            <a:ext cx="647685" cy="647685"/>
          </a:xfrm>
          <a:prstGeom prst="rect">
            <a:avLst/>
          </a:prstGeom>
        </p:spPr>
      </p:pic>
      <p:pic>
        <p:nvPicPr>
          <p:cNvPr id="1850" name="Shape 1850"/>
          <p:cNvPicPr preferRelativeResize="0"/>
          <p:nvPr/>
        </p:nvPicPr>
        <p:blipFill>
          <a:blip r:embed="rId4"/>
          <a:stretch>
            <a:fillRect/>
          </a:stretch>
        </p:blipFill>
        <p:spPr>
          <a:xfrm>
            <a:off x="6915150" y="3790935"/>
            <a:ext cx="647685" cy="647685"/>
          </a:xfrm>
          <a:prstGeom prst="rect">
            <a:avLst/>
          </a:prstGeom>
        </p:spPr>
      </p:pic>
      <p:pic>
        <p:nvPicPr>
          <p:cNvPr id="1851" name="Shape 1851"/>
          <p:cNvPicPr preferRelativeResize="0"/>
          <p:nvPr/>
        </p:nvPicPr>
        <p:blipFill>
          <a:blip r:embed="rId3"/>
          <a:stretch>
            <a:fillRect/>
          </a:stretch>
        </p:blipFill>
        <p:spPr>
          <a:xfrm>
            <a:off x="7524742" y="3790935"/>
            <a:ext cx="647685" cy="647685"/>
          </a:xfrm>
          <a:prstGeom prst="rect">
            <a:avLst/>
          </a:prstGeom>
        </p:spPr>
      </p:pic>
      <p:pic>
        <p:nvPicPr>
          <p:cNvPr id="1852" name="Shape 1852"/>
          <p:cNvPicPr preferRelativeResize="0"/>
          <p:nvPr/>
        </p:nvPicPr>
        <p:blipFill>
          <a:blip r:embed="rId3"/>
          <a:stretch>
            <a:fillRect/>
          </a:stretch>
        </p:blipFill>
        <p:spPr>
          <a:xfrm>
            <a:off x="8134335" y="3790935"/>
            <a:ext cx="647685" cy="647685"/>
          </a:xfrm>
          <a:prstGeom prst="rect">
            <a:avLst/>
          </a:prstGeom>
        </p:spPr>
      </p:pic>
      <p:pic>
        <p:nvPicPr>
          <p:cNvPr id="1853" name="Shape 1853"/>
          <p:cNvPicPr preferRelativeResize="0"/>
          <p:nvPr/>
        </p:nvPicPr>
        <p:blipFill>
          <a:blip r:embed="rId3"/>
          <a:stretch>
            <a:fillRect/>
          </a:stretch>
        </p:blipFill>
        <p:spPr>
          <a:xfrm>
            <a:off x="5086350" y="4400527"/>
            <a:ext cx="647685" cy="647685"/>
          </a:xfrm>
          <a:prstGeom prst="rect">
            <a:avLst/>
          </a:prstGeom>
        </p:spPr>
      </p:pic>
      <p:pic>
        <p:nvPicPr>
          <p:cNvPr id="1854" name="Shape 1854"/>
          <p:cNvPicPr preferRelativeResize="0"/>
          <p:nvPr/>
        </p:nvPicPr>
        <p:blipFill>
          <a:blip r:embed="rId6"/>
          <a:stretch>
            <a:fillRect/>
          </a:stretch>
        </p:blipFill>
        <p:spPr>
          <a:xfrm>
            <a:off x="5695942" y="4400527"/>
            <a:ext cx="647685" cy="647685"/>
          </a:xfrm>
          <a:prstGeom prst="rect">
            <a:avLst/>
          </a:prstGeom>
        </p:spPr>
      </p:pic>
      <p:pic>
        <p:nvPicPr>
          <p:cNvPr id="1855" name="Shape 1855"/>
          <p:cNvPicPr preferRelativeResize="0"/>
          <p:nvPr/>
        </p:nvPicPr>
        <p:blipFill>
          <a:blip r:embed="rId4"/>
          <a:stretch>
            <a:fillRect/>
          </a:stretch>
        </p:blipFill>
        <p:spPr>
          <a:xfrm>
            <a:off x="6305535" y="4400527"/>
            <a:ext cx="647685" cy="647685"/>
          </a:xfrm>
          <a:prstGeom prst="rect">
            <a:avLst/>
          </a:prstGeom>
        </p:spPr>
      </p:pic>
      <p:pic>
        <p:nvPicPr>
          <p:cNvPr id="1856" name="Shape 1856"/>
          <p:cNvPicPr preferRelativeResize="0"/>
          <p:nvPr/>
        </p:nvPicPr>
        <p:blipFill>
          <a:blip r:embed="rId5"/>
          <a:stretch>
            <a:fillRect/>
          </a:stretch>
        </p:blipFill>
        <p:spPr>
          <a:xfrm>
            <a:off x="6915150" y="4400527"/>
            <a:ext cx="647685" cy="647685"/>
          </a:xfrm>
          <a:prstGeom prst="rect">
            <a:avLst/>
          </a:prstGeom>
        </p:spPr>
      </p:pic>
      <p:pic>
        <p:nvPicPr>
          <p:cNvPr id="1857" name="Shape 1857"/>
          <p:cNvPicPr preferRelativeResize="0"/>
          <p:nvPr/>
        </p:nvPicPr>
        <p:blipFill>
          <a:blip r:embed="rId3"/>
          <a:stretch>
            <a:fillRect/>
          </a:stretch>
        </p:blipFill>
        <p:spPr>
          <a:xfrm>
            <a:off x="7524742" y="4400527"/>
            <a:ext cx="647685" cy="647685"/>
          </a:xfrm>
          <a:prstGeom prst="rect">
            <a:avLst/>
          </a:prstGeom>
        </p:spPr>
      </p:pic>
      <p:pic>
        <p:nvPicPr>
          <p:cNvPr id="1858" name="Shape 1858"/>
          <p:cNvPicPr preferRelativeResize="0"/>
          <p:nvPr/>
        </p:nvPicPr>
        <p:blipFill>
          <a:blip r:embed="rId3"/>
          <a:stretch>
            <a:fillRect/>
          </a:stretch>
        </p:blipFill>
        <p:spPr>
          <a:xfrm>
            <a:off x="8134335" y="4400527"/>
            <a:ext cx="647685" cy="647685"/>
          </a:xfrm>
          <a:prstGeom prst="rect">
            <a:avLst/>
          </a:prstGeom>
        </p:spPr>
      </p:pic>
      <p:pic>
        <p:nvPicPr>
          <p:cNvPr id="1859" name="Shape 1859"/>
          <p:cNvPicPr preferRelativeResize="0"/>
          <p:nvPr/>
        </p:nvPicPr>
        <p:blipFill>
          <a:blip r:embed="rId3"/>
          <a:stretch>
            <a:fillRect/>
          </a:stretch>
        </p:blipFill>
        <p:spPr>
          <a:xfrm>
            <a:off x="5086350" y="5010142"/>
            <a:ext cx="647685" cy="647685"/>
          </a:xfrm>
          <a:prstGeom prst="rect">
            <a:avLst/>
          </a:prstGeom>
        </p:spPr>
      </p:pic>
      <p:pic>
        <p:nvPicPr>
          <p:cNvPr id="1860" name="Shape 1860"/>
          <p:cNvPicPr preferRelativeResize="0"/>
          <p:nvPr/>
        </p:nvPicPr>
        <p:blipFill>
          <a:blip r:embed="rId3"/>
          <a:stretch>
            <a:fillRect/>
          </a:stretch>
        </p:blipFill>
        <p:spPr>
          <a:xfrm>
            <a:off x="5695942" y="5010142"/>
            <a:ext cx="647685" cy="647685"/>
          </a:xfrm>
          <a:prstGeom prst="rect">
            <a:avLst/>
          </a:prstGeom>
        </p:spPr>
      </p:pic>
      <p:pic>
        <p:nvPicPr>
          <p:cNvPr id="1861" name="Shape 1861"/>
          <p:cNvPicPr preferRelativeResize="0"/>
          <p:nvPr/>
        </p:nvPicPr>
        <p:blipFill>
          <a:blip r:embed="rId5"/>
          <a:stretch>
            <a:fillRect/>
          </a:stretch>
        </p:blipFill>
        <p:spPr>
          <a:xfrm>
            <a:off x="6305535" y="5010142"/>
            <a:ext cx="647685" cy="647685"/>
          </a:xfrm>
          <a:prstGeom prst="rect">
            <a:avLst/>
          </a:prstGeom>
        </p:spPr>
      </p:pic>
      <p:pic>
        <p:nvPicPr>
          <p:cNvPr id="1862" name="Shape 1862"/>
          <p:cNvPicPr preferRelativeResize="0"/>
          <p:nvPr/>
        </p:nvPicPr>
        <p:blipFill>
          <a:blip r:embed="rId4"/>
          <a:stretch>
            <a:fillRect/>
          </a:stretch>
        </p:blipFill>
        <p:spPr>
          <a:xfrm>
            <a:off x="6915150" y="5010142"/>
            <a:ext cx="647685" cy="647685"/>
          </a:xfrm>
          <a:prstGeom prst="rect">
            <a:avLst/>
          </a:prstGeom>
        </p:spPr>
      </p:pic>
      <p:pic>
        <p:nvPicPr>
          <p:cNvPr id="1863" name="Shape 1863"/>
          <p:cNvPicPr preferRelativeResize="0"/>
          <p:nvPr/>
        </p:nvPicPr>
        <p:blipFill>
          <a:blip r:embed="rId4"/>
          <a:stretch>
            <a:fillRect/>
          </a:stretch>
        </p:blipFill>
        <p:spPr>
          <a:xfrm>
            <a:off x="7524742" y="5010142"/>
            <a:ext cx="647685" cy="647685"/>
          </a:xfrm>
          <a:prstGeom prst="rect">
            <a:avLst/>
          </a:prstGeom>
        </p:spPr>
      </p:pic>
      <p:pic>
        <p:nvPicPr>
          <p:cNvPr id="1864" name="Shape 1864"/>
          <p:cNvPicPr preferRelativeResize="0"/>
          <p:nvPr/>
        </p:nvPicPr>
        <p:blipFill>
          <a:blip r:embed="rId3"/>
          <a:stretch>
            <a:fillRect/>
          </a:stretch>
        </p:blipFill>
        <p:spPr>
          <a:xfrm>
            <a:off x="8134335" y="5010142"/>
            <a:ext cx="647685" cy="647685"/>
          </a:xfrm>
          <a:prstGeom prst="rect">
            <a:avLst/>
          </a:prstGeom>
        </p:spPr>
      </p:pic>
      <p:pic>
        <p:nvPicPr>
          <p:cNvPr id="1865" name="Shape 1865"/>
          <p:cNvPicPr preferRelativeResize="0"/>
          <p:nvPr/>
        </p:nvPicPr>
        <p:blipFill>
          <a:blip r:embed="rId3"/>
          <a:stretch>
            <a:fillRect/>
          </a:stretch>
        </p:blipFill>
        <p:spPr>
          <a:xfrm>
            <a:off x="5086350" y="5619735"/>
            <a:ext cx="647685" cy="647685"/>
          </a:xfrm>
          <a:prstGeom prst="rect">
            <a:avLst/>
          </a:prstGeom>
        </p:spPr>
      </p:pic>
      <p:pic>
        <p:nvPicPr>
          <p:cNvPr id="1866" name="Shape 1866"/>
          <p:cNvPicPr preferRelativeResize="0"/>
          <p:nvPr/>
        </p:nvPicPr>
        <p:blipFill>
          <a:blip r:embed="rId3"/>
          <a:stretch>
            <a:fillRect/>
          </a:stretch>
        </p:blipFill>
        <p:spPr>
          <a:xfrm>
            <a:off x="5695942" y="5619735"/>
            <a:ext cx="647685" cy="647685"/>
          </a:xfrm>
          <a:prstGeom prst="rect">
            <a:avLst/>
          </a:prstGeom>
        </p:spPr>
      </p:pic>
      <p:pic>
        <p:nvPicPr>
          <p:cNvPr id="1867" name="Shape 1867"/>
          <p:cNvPicPr preferRelativeResize="0"/>
          <p:nvPr/>
        </p:nvPicPr>
        <p:blipFill>
          <a:blip r:embed="rId3"/>
          <a:stretch>
            <a:fillRect/>
          </a:stretch>
        </p:blipFill>
        <p:spPr>
          <a:xfrm>
            <a:off x="6305535" y="5619735"/>
            <a:ext cx="647685" cy="647685"/>
          </a:xfrm>
          <a:prstGeom prst="rect">
            <a:avLst/>
          </a:prstGeom>
        </p:spPr>
      </p:pic>
      <p:pic>
        <p:nvPicPr>
          <p:cNvPr id="1868" name="Shape 1868"/>
          <p:cNvPicPr preferRelativeResize="0"/>
          <p:nvPr/>
        </p:nvPicPr>
        <p:blipFill>
          <a:blip r:embed="rId3"/>
          <a:stretch>
            <a:fillRect/>
          </a:stretch>
        </p:blipFill>
        <p:spPr>
          <a:xfrm>
            <a:off x="6915150" y="5619735"/>
            <a:ext cx="647685" cy="647685"/>
          </a:xfrm>
          <a:prstGeom prst="rect">
            <a:avLst/>
          </a:prstGeom>
        </p:spPr>
      </p:pic>
      <p:pic>
        <p:nvPicPr>
          <p:cNvPr id="1869" name="Shape 1869"/>
          <p:cNvPicPr preferRelativeResize="0"/>
          <p:nvPr/>
        </p:nvPicPr>
        <p:blipFill>
          <a:blip r:embed="rId3"/>
          <a:stretch>
            <a:fillRect/>
          </a:stretch>
        </p:blipFill>
        <p:spPr>
          <a:xfrm>
            <a:off x="7524742" y="5619735"/>
            <a:ext cx="647685" cy="647685"/>
          </a:xfrm>
          <a:prstGeom prst="rect">
            <a:avLst/>
          </a:prstGeom>
        </p:spPr>
      </p:pic>
      <p:pic>
        <p:nvPicPr>
          <p:cNvPr id="1870" name="Shape 1870"/>
          <p:cNvPicPr preferRelativeResize="0"/>
          <p:nvPr/>
        </p:nvPicPr>
        <p:blipFill>
          <a:blip r:embed="rId3"/>
          <a:stretch>
            <a:fillRect/>
          </a:stretch>
        </p:blipFill>
        <p:spPr>
          <a:xfrm>
            <a:off x="8134335" y="5619735"/>
            <a:ext cx="647685" cy="647685"/>
          </a:xfrm>
          <a:prstGeom prst="rect">
            <a:avLst/>
          </a:prstGeom>
        </p:spPr>
      </p:pic>
      <p:sp>
        <p:nvSpPr>
          <p:cNvPr id="1871" name="Shape 1871"/>
          <p:cNvSpPr txBox="1"/>
          <p:nvPr/>
        </p:nvSpPr>
        <p:spPr>
          <a:xfrm>
            <a:off x="4740255" y="514824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a:t>
            </a:r>
          </a:p>
        </p:txBody>
      </p:sp>
      <p:sp>
        <p:nvSpPr>
          <p:cNvPr id="1872" name="Shape 1872"/>
          <p:cNvSpPr txBox="1"/>
          <p:nvPr/>
        </p:nvSpPr>
        <p:spPr>
          <a:xfrm>
            <a:off x="4740255" y="5759437"/>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F</a:t>
            </a:r>
          </a:p>
        </p:txBody>
      </p:sp>
      <p:sp>
        <p:nvSpPr>
          <p:cNvPr id="1873" name="Shape 1873"/>
          <p:cNvSpPr txBox="1"/>
          <p:nvPr/>
        </p:nvSpPr>
        <p:spPr>
          <a:xfrm>
            <a:off x="7745400"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5</a:t>
            </a:r>
          </a:p>
        </p:txBody>
      </p:sp>
      <p:sp>
        <p:nvSpPr>
          <p:cNvPr id="1874" name="Shape 1874"/>
          <p:cNvSpPr txBox="1"/>
          <p:nvPr/>
        </p:nvSpPr>
        <p:spPr>
          <a:xfrm>
            <a:off x="8354992" y="2179619"/>
            <a:ext cx="196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6</a:t>
            </a:r>
          </a:p>
        </p:txBody>
      </p:sp>
      <p:sp>
        <p:nvSpPr>
          <p:cNvPr id="1875" name="Shape 1875"/>
          <p:cNvSpPr txBox="1"/>
          <p:nvPr/>
        </p:nvSpPr>
        <p:spPr>
          <a:xfrm>
            <a:off x="356231" y="1152517"/>
            <a:ext cx="42177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876" name="Shape 1876"/>
          <p:cNvSpPr txBox="1"/>
          <p:nvPr/>
        </p:nvSpPr>
        <p:spPr>
          <a:xfrm>
            <a:off x="4888779" y="1141402"/>
            <a:ext cx="4069500" cy="647700"/>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
        <p:nvSpPr>
          <p:cNvPr id="1877" name="Shape 1877"/>
          <p:cNvSpPr txBox="1"/>
          <p:nvPr/>
        </p:nvSpPr>
        <p:spPr>
          <a:xfrm>
            <a:off x="723900" y="112709"/>
            <a:ext cx="7664400" cy="738299"/>
          </a:xfrm>
          <a:prstGeom prst="rect">
            <a:avLst/>
          </a:prstGeom>
        </p:spPr>
        <p:txBody>
          <a:bodyPr lIns="91425" tIns="91425" rIns="91425" bIns="91425" anchor="t" anchorCtr="0">
            <a:noAutofit/>
          </a:bodyPr>
          <a:lstStyle/>
          <a:p>
            <a:pPr lvl="0" algn="ctr" rtl="0">
              <a:spcBef>
                <a:spcPts val="0"/>
              </a:spcBef>
              <a:spcAft>
                <a:spcPts val="0"/>
              </a:spcAft>
              <a:buNone/>
            </a:pPr>
            <a:r>
              <a:rPr lang="en" sz="4200"/>
              <a:t>Two rules</a:t>
            </a:r>
          </a:p>
        </p:txBody>
      </p:sp>
      <p:sp>
        <p:nvSpPr>
          <p:cNvPr id="1878" name="Shape 1878"/>
          <p:cNvSpPr txBox="1"/>
          <p:nvPr/>
        </p:nvSpPr>
        <p:spPr>
          <a:xfrm>
            <a:off x="1616062" y="6410317"/>
            <a:ext cx="1873200" cy="274499"/>
          </a:xfrm>
          <a:prstGeom prst="rect">
            <a:avLst/>
          </a:prstGeom>
        </p:spPr>
        <p:txBody>
          <a:bodyPr lIns="91425" tIns="91425" rIns="91425" bIns="91425" anchor="t" anchorCtr="0">
            <a:noAutofit/>
          </a:bodyPr>
          <a:lstStyle/>
          <a:p>
            <a:pPr lvl="0" algn="ctr" rtl="0">
              <a:spcBef>
                <a:spcPts val="0"/>
              </a:spcBef>
              <a:spcAft>
                <a:spcPts val="0"/>
              </a:spcAft>
              <a:buNone/>
            </a:pPr>
            <a:r>
              <a:rPr lang="en" sz="2000" b="1" i="1">
                <a:solidFill>
                  <a:srgbClr val="800000"/>
                </a:solidFill>
                <a:latin typeface="Arial"/>
                <a:ea typeface="Arial"/>
                <a:cs typeface="Arial"/>
                <a:sym typeface="Arial"/>
              </a:rPr>
              <a:t>BEFORE</a:t>
            </a:r>
          </a:p>
        </p:txBody>
      </p:sp>
      <p:sp>
        <p:nvSpPr>
          <p:cNvPr id="1879" name="Shape 1879"/>
          <p:cNvSpPr txBox="1"/>
          <p:nvPr/>
        </p:nvSpPr>
        <p:spPr>
          <a:xfrm>
            <a:off x="7857607" y="6486669"/>
            <a:ext cx="1191599" cy="277800"/>
          </a:xfrm>
          <a:prstGeom prst="rect">
            <a:avLst/>
          </a:prstGeom>
        </p:spPr>
        <p:txBody>
          <a:bodyPr lIns="91425" tIns="91425" rIns="91425" bIns="91425" anchor="t" anchorCtr="0">
            <a:noAutofit/>
          </a:bodyPr>
          <a:lstStyle/>
          <a:p>
            <a:pPr lvl="0" algn="l" rtl="0">
              <a:spcBef>
                <a:spcPts val="0"/>
              </a:spcBef>
              <a:spcAft>
                <a:spcPts val="0"/>
              </a:spcAft>
              <a:buNone/>
            </a:pPr>
            <a:r>
              <a:rPr lang="en" sz="2000">
                <a:solidFill>
                  <a:srgbClr val="800000"/>
                </a:solidFill>
                <a:latin typeface="Arial"/>
                <a:ea typeface="Arial"/>
                <a:cs typeface="Arial"/>
                <a:sym typeface="Arial"/>
              </a:rPr>
              <a:t>next...?</a:t>
            </a:r>
          </a:p>
        </p:txBody>
      </p:sp>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Shape 1884"/>
          <p:cNvSpPr txBox="1"/>
          <p:nvPr/>
        </p:nvSpPr>
        <p:spPr>
          <a:xfrm>
            <a:off x="597400" y="468597"/>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a:t>"The Game of Life"</a:t>
            </a:r>
          </a:p>
        </p:txBody>
      </p:sp>
      <p:sp>
        <p:nvSpPr>
          <p:cNvPr id="1885" name="Shape 1885"/>
          <p:cNvSpPr txBox="1"/>
          <p:nvPr/>
        </p:nvSpPr>
        <p:spPr>
          <a:xfrm>
            <a:off x="5251025" y="1437225"/>
            <a:ext cx="3349800" cy="656399"/>
          </a:xfrm>
          <a:prstGeom prst="rect">
            <a:avLst/>
          </a:prstGeom>
          <a:noFill/>
        </p:spPr>
        <p:txBody>
          <a:bodyPr lIns="91425" tIns="91425" rIns="91425" bIns="91425" anchor="t" anchorCtr="0">
            <a:noAutofit/>
          </a:bodyPr>
          <a:lstStyle/>
          <a:p>
            <a:pPr marL="0" marR="0" lvl="0" indent="0" algn="r" rtl="0">
              <a:lnSpc>
                <a:spcPct val="115000"/>
              </a:lnSpc>
              <a:spcBef>
                <a:spcPts val="0"/>
              </a:spcBef>
              <a:spcAft>
                <a:spcPts val="0"/>
              </a:spcAft>
              <a:buNone/>
            </a:pPr>
            <a:r>
              <a:rPr lang="en" sz="1800"/>
              <a:t>John Conway, early '70s</a:t>
            </a:r>
          </a:p>
        </p:txBody>
      </p:sp>
      <p:sp>
        <p:nvSpPr>
          <p:cNvPr id="1886" name="Shape 1886"/>
          <p:cNvSpPr txBox="1"/>
          <p:nvPr/>
        </p:nvSpPr>
        <p:spPr>
          <a:xfrm>
            <a:off x="310825" y="6009225"/>
            <a:ext cx="4175699" cy="452700"/>
          </a:xfrm>
          <a:prstGeom prst="rect">
            <a:avLst/>
          </a:prstGeom>
          <a:noFill/>
        </p:spPr>
        <p:txBody>
          <a:bodyPr lIns="91425" tIns="91425" rIns="91425" bIns="91425" anchor="t" anchorCtr="0">
            <a:noAutofit/>
          </a:bodyPr>
          <a:lstStyle/>
          <a:p>
            <a:pPr lvl="0" algn="ctr" rtl="0">
              <a:spcBef>
                <a:spcPts val="0"/>
              </a:spcBef>
              <a:buNone/>
            </a:pPr>
            <a:r>
              <a:rPr lang="en" sz="1800"/>
              <a:t>http://www.ibiblio.org/lifepatterns/</a:t>
            </a:r>
          </a:p>
        </p:txBody>
      </p:sp>
      <p:sp>
        <p:nvSpPr>
          <p:cNvPr id="1887" name="Shape 1887"/>
          <p:cNvSpPr txBox="1"/>
          <p:nvPr/>
        </p:nvSpPr>
        <p:spPr>
          <a:xfrm>
            <a:off x="5229880" y="6009225"/>
            <a:ext cx="3123300" cy="452700"/>
          </a:xfrm>
          <a:prstGeom prst="rect">
            <a:avLst/>
          </a:prstGeom>
          <a:noFill/>
        </p:spPr>
        <p:txBody>
          <a:bodyPr lIns="91425" tIns="91425" rIns="91425" bIns="91425" anchor="t" anchorCtr="0">
            <a:noAutofit/>
          </a:bodyPr>
          <a:lstStyle/>
          <a:p>
            <a:pPr lvl="0" algn="ctr" rtl="0">
              <a:spcBef>
                <a:spcPts val="0"/>
              </a:spcBef>
              <a:buNone/>
            </a:pPr>
            <a:r>
              <a:rPr lang="en" sz="1800"/>
              <a:t>Golly (downloadable)</a:t>
            </a:r>
          </a:p>
        </p:txBody>
      </p:sp>
      <p:pic>
        <p:nvPicPr>
          <p:cNvPr id="1888" name="Shape 1888"/>
          <p:cNvPicPr preferRelativeResize="0"/>
          <p:nvPr/>
        </p:nvPicPr>
        <p:blipFill>
          <a:blip r:embed="rId3"/>
          <a:stretch>
            <a:fillRect/>
          </a:stretch>
        </p:blipFill>
        <p:spPr>
          <a:xfrm>
            <a:off x="4831607" y="2449540"/>
            <a:ext cx="3919844" cy="3494059"/>
          </a:xfrm>
          <a:prstGeom prst="rect">
            <a:avLst/>
          </a:prstGeom>
          <a:noFill/>
          <a:ln>
            <a:noFill/>
          </a:ln>
        </p:spPr>
      </p:pic>
      <p:pic>
        <p:nvPicPr>
          <p:cNvPr id="1889" name="Shape 1889"/>
          <p:cNvPicPr preferRelativeResize="0"/>
          <p:nvPr/>
        </p:nvPicPr>
        <p:blipFill>
          <a:blip r:embed="rId4"/>
          <a:stretch>
            <a:fillRect/>
          </a:stretch>
        </p:blipFill>
        <p:spPr>
          <a:xfrm>
            <a:off x="878135" y="2484740"/>
            <a:ext cx="3041079" cy="3423658"/>
          </a:xfrm>
          <a:prstGeom prst="rect">
            <a:avLst/>
          </a:prstGeom>
          <a:noFill/>
          <a:ln>
            <a:noFill/>
          </a:ln>
        </p:spPr>
      </p:pic>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Shape 1894"/>
          <p:cNvSpPr txBox="1"/>
          <p:nvPr/>
        </p:nvSpPr>
        <p:spPr>
          <a:xfrm>
            <a:off x="744525" y="717547"/>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a:solidFill>
                  <a:srgbClr val="000000"/>
                </a:solidFill>
                <a:latin typeface="Arial"/>
                <a:ea typeface="Arial"/>
                <a:cs typeface="Arial"/>
                <a:sym typeface="Arial"/>
              </a:rPr>
              <a:t>Simple data</a:t>
            </a:r>
          </a:p>
        </p:txBody>
      </p:sp>
      <p:sp>
        <p:nvSpPr>
          <p:cNvPr id="1895" name="Shape 1895"/>
          <p:cNvSpPr txBox="1"/>
          <p:nvPr/>
        </p:nvSpPr>
        <p:spPr>
          <a:xfrm>
            <a:off x="744525" y="5111730"/>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i="1">
                <a:solidFill>
                  <a:srgbClr val="000000"/>
                </a:solidFill>
                <a:latin typeface="Arial"/>
                <a:ea typeface="Arial"/>
                <a:cs typeface="Arial"/>
                <a:sym typeface="Arial"/>
              </a:rPr>
              <a:t>Complex behavior</a:t>
            </a:r>
          </a:p>
        </p:txBody>
      </p:sp>
      <p:sp>
        <p:nvSpPr>
          <p:cNvPr id="1896" name="Shape 1896"/>
          <p:cNvSpPr txBox="1"/>
          <p:nvPr/>
        </p:nvSpPr>
        <p:spPr>
          <a:xfrm>
            <a:off x="6672262" y="1169977"/>
            <a:ext cx="1690800"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living cells</a:t>
            </a:r>
          </a:p>
        </p:txBody>
      </p:sp>
      <p:sp>
        <p:nvSpPr>
          <p:cNvPr id="1897" name="Shape 1897"/>
          <p:cNvSpPr txBox="1"/>
          <p:nvPr/>
        </p:nvSpPr>
        <p:spPr>
          <a:xfrm>
            <a:off x="611167" y="1169977"/>
            <a:ext cx="1995599" cy="365099"/>
          </a:xfrm>
          <a:prstGeom prst="rect">
            <a:avLst/>
          </a:prstGeom>
        </p:spPr>
        <p:txBody>
          <a:bodyPr lIns="91425" tIns="91425" rIns="91425" bIns="91425" anchor="t" anchorCtr="0">
            <a:noAutofit/>
          </a:bodyPr>
          <a:lstStyle/>
          <a:p>
            <a:pPr lvl="0" algn="ctr" rtl="0">
              <a:spcBef>
                <a:spcPts val="0"/>
              </a:spcBef>
              <a:spcAft>
                <a:spcPts val="0"/>
              </a:spcAft>
              <a:buNone/>
            </a:pPr>
            <a:r>
              <a:rPr lang="en" sz="2666">
                <a:solidFill>
                  <a:srgbClr val="000000"/>
                </a:solidFill>
                <a:latin typeface="Arial"/>
                <a:ea typeface="Arial"/>
                <a:cs typeface="Arial"/>
                <a:sym typeface="Arial"/>
              </a:rPr>
              <a:t>empty space</a:t>
            </a:r>
          </a:p>
        </p:txBody>
      </p:sp>
      <p:pic>
        <p:nvPicPr>
          <p:cNvPr id="1898" name="Shape 1898"/>
          <p:cNvPicPr preferRelativeResize="0"/>
          <p:nvPr/>
        </p:nvPicPr>
        <p:blipFill>
          <a:blip r:embed="rId3"/>
          <a:stretch>
            <a:fillRect/>
          </a:stretch>
        </p:blipFill>
        <p:spPr>
          <a:xfrm>
            <a:off x="7219935" y="361935"/>
            <a:ext cx="647685" cy="647685"/>
          </a:xfrm>
          <a:prstGeom prst="rect">
            <a:avLst/>
          </a:prstGeom>
        </p:spPr>
      </p:pic>
      <p:pic>
        <p:nvPicPr>
          <p:cNvPr id="1899" name="Shape 1899"/>
          <p:cNvPicPr preferRelativeResize="0"/>
          <p:nvPr/>
        </p:nvPicPr>
        <p:blipFill>
          <a:blip r:embed="rId4"/>
          <a:stretch>
            <a:fillRect/>
          </a:stretch>
        </p:blipFill>
        <p:spPr>
          <a:xfrm>
            <a:off x="1276334" y="361935"/>
            <a:ext cx="647685" cy="647685"/>
          </a:xfrm>
          <a:prstGeom prst="rect">
            <a:avLst/>
          </a:prstGeom>
        </p:spPr>
      </p:pic>
      <p:sp>
        <p:nvSpPr>
          <p:cNvPr id="1900" name="Shape 1900"/>
          <p:cNvSpPr txBox="1"/>
          <p:nvPr/>
        </p:nvSpPr>
        <p:spPr>
          <a:xfrm>
            <a:off x="744525" y="2368530"/>
            <a:ext cx="7664400" cy="639600"/>
          </a:xfrm>
          <a:prstGeom prst="rect">
            <a:avLst/>
          </a:prstGeom>
        </p:spPr>
        <p:txBody>
          <a:bodyPr lIns="91425" tIns="91425" rIns="91425" bIns="91425" anchor="t" anchorCtr="0">
            <a:noAutofit/>
          </a:bodyPr>
          <a:lstStyle/>
          <a:p>
            <a:pPr lvl="0" algn="ctr" rtl="0">
              <a:spcBef>
                <a:spcPts val="0"/>
              </a:spcBef>
              <a:spcAft>
                <a:spcPts val="0"/>
              </a:spcAft>
              <a:buNone/>
            </a:pPr>
            <a:r>
              <a:rPr lang="en" sz="4666">
                <a:solidFill>
                  <a:srgbClr val="000000"/>
                </a:solidFill>
                <a:latin typeface="Arial"/>
                <a:ea typeface="Arial"/>
                <a:cs typeface="Arial"/>
                <a:sym typeface="Arial"/>
              </a:rPr>
              <a:t>Basic rules</a:t>
            </a:r>
          </a:p>
        </p:txBody>
      </p:sp>
      <p:sp>
        <p:nvSpPr>
          <p:cNvPr id="1901" name="Shape 1901"/>
          <p:cNvSpPr txBox="1"/>
          <p:nvPr/>
        </p:nvSpPr>
        <p:spPr>
          <a:xfrm>
            <a:off x="4267289" y="1570027"/>
            <a:ext cx="449100" cy="646199"/>
          </a:xfrm>
          <a:prstGeom prst="rect">
            <a:avLst/>
          </a:prstGeom>
        </p:spPr>
        <p:txBody>
          <a:bodyPr lIns="91425" tIns="91425" rIns="91425" bIns="91425" anchor="t" anchorCtr="0">
            <a:noAutofit/>
          </a:bodyPr>
          <a:lstStyle/>
          <a:p>
            <a:pPr lvl="0" algn="l" rtl="0">
              <a:spcBef>
                <a:spcPts val="0"/>
              </a:spcBef>
              <a:spcAft>
                <a:spcPts val="0"/>
              </a:spcAft>
              <a:buNone/>
            </a:pPr>
            <a:r>
              <a:rPr lang="en" sz="4666">
                <a:solidFill>
                  <a:srgbClr val="000000"/>
                </a:solidFill>
                <a:latin typeface="Arial"/>
                <a:ea typeface="Arial"/>
                <a:cs typeface="Arial"/>
                <a:sym typeface="Arial"/>
              </a:rPr>
              <a:t>+</a:t>
            </a:r>
          </a:p>
        </p:txBody>
      </p:sp>
      <p:sp>
        <p:nvSpPr>
          <p:cNvPr id="1902" name="Shape 1902"/>
          <p:cNvSpPr txBox="1"/>
          <p:nvPr/>
        </p:nvSpPr>
        <p:spPr>
          <a:xfrm>
            <a:off x="4333251" y="4056142"/>
            <a:ext cx="753599" cy="609599"/>
          </a:xfrm>
          <a:prstGeom prst="rect">
            <a:avLst/>
          </a:prstGeom>
        </p:spPr>
        <p:txBody>
          <a:bodyPr lIns="91425" tIns="91425" rIns="91425" bIns="91425" anchor="t" anchorCtr="0">
            <a:noAutofit/>
          </a:bodyPr>
          <a:lstStyle/>
          <a:p>
            <a:pPr lvl="0" algn="l" rtl="0">
              <a:spcBef>
                <a:spcPts val="0"/>
              </a:spcBef>
              <a:spcAft>
                <a:spcPts val="0"/>
              </a:spcAft>
              <a:buNone/>
            </a:pPr>
            <a:r>
              <a:rPr lang="en" sz="4666">
                <a:solidFill>
                  <a:srgbClr val="000000"/>
                </a:solidFill>
                <a:latin typeface="Arial"/>
                <a:ea typeface="Arial"/>
                <a:cs typeface="Arial"/>
                <a:sym typeface="Arial"/>
              </a:rPr>
              <a:t>=</a:t>
            </a:r>
          </a:p>
        </p:txBody>
      </p:sp>
      <p:sp>
        <p:nvSpPr>
          <p:cNvPr id="1903" name="Shape 1903"/>
          <p:cNvSpPr txBox="1"/>
          <p:nvPr/>
        </p:nvSpPr>
        <p:spPr>
          <a:xfrm>
            <a:off x="101798" y="3409942"/>
            <a:ext cx="4141499" cy="646199"/>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 living cell with </a:t>
            </a:r>
            <a:r>
              <a:rPr lang="en" sz="2133" b="1" i="1">
                <a:solidFill>
                  <a:srgbClr val="0000FF"/>
                </a:solidFill>
                <a:latin typeface="Arial"/>
                <a:ea typeface="Arial"/>
                <a:cs typeface="Arial"/>
                <a:sym typeface="Arial"/>
              </a:rPr>
              <a:t>2 or 3 </a:t>
            </a:r>
            <a:r>
              <a:rPr lang="en" sz="2133">
                <a:solidFill>
                  <a:srgbClr val="000000"/>
                </a:solidFill>
                <a:latin typeface="Arial"/>
                <a:ea typeface="Arial"/>
                <a:cs typeface="Arial"/>
                <a:sym typeface="Arial"/>
              </a:rPr>
              <a:t>living neighbors </a:t>
            </a:r>
            <a:r>
              <a:rPr lang="en" sz="2133" b="1" i="1">
                <a:solidFill>
                  <a:srgbClr val="0000FF"/>
                </a:solidFill>
                <a:latin typeface="Arial"/>
                <a:ea typeface="Arial"/>
                <a:cs typeface="Arial"/>
                <a:sym typeface="Arial"/>
              </a:rPr>
              <a:t>survives</a:t>
            </a:r>
            <a:r>
              <a:rPr lang="en" sz="2133">
                <a:solidFill>
                  <a:srgbClr val="000000"/>
                </a:solidFill>
                <a:latin typeface="Arial"/>
                <a:ea typeface="Arial"/>
                <a:cs typeface="Arial"/>
                <a:sym typeface="Arial"/>
              </a:rPr>
              <a:t>. Others die.</a:t>
            </a:r>
          </a:p>
        </p:txBody>
      </p:sp>
      <p:sp>
        <p:nvSpPr>
          <p:cNvPr id="1904" name="Shape 1904"/>
          <p:cNvSpPr txBox="1"/>
          <p:nvPr/>
        </p:nvSpPr>
        <p:spPr>
          <a:xfrm>
            <a:off x="5030835" y="3398827"/>
            <a:ext cx="3878399" cy="646199"/>
          </a:xfrm>
          <a:prstGeom prst="rect">
            <a:avLst/>
          </a:prstGeom>
        </p:spPr>
        <p:txBody>
          <a:bodyPr lIns="91425" tIns="91425" rIns="91425" bIns="91425" anchor="t" anchorCtr="0">
            <a:noAutofit/>
          </a:bodyPr>
          <a:lstStyle/>
          <a:p>
            <a:pPr lvl="0" algn="ctr" rtl="0">
              <a:spcBef>
                <a:spcPts val="0"/>
              </a:spcBef>
              <a:spcAft>
                <a:spcPts val="0"/>
              </a:spcAft>
              <a:buNone/>
            </a:pPr>
            <a:r>
              <a:rPr lang="en" sz="2133">
                <a:solidFill>
                  <a:srgbClr val="000000"/>
                </a:solidFill>
                <a:latin typeface="Arial"/>
                <a:ea typeface="Arial"/>
                <a:cs typeface="Arial"/>
                <a:sym typeface="Arial"/>
              </a:rPr>
              <a:t>An empty cell with exactly 3 living neighbors </a:t>
            </a:r>
            <a:r>
              <a:rPr lang="en" sz="2133" b="1" i="1">
                <a:solidFill>
                  <a:srgbClr val="008000"/>
                </a:solidFill>
                <a:latin typeface="Arial"/>
                <a:ea typeface="Arial"/>
                <a:cs typeface="Arial"/>
                <a:sym typeface="Arial"/>
              </a:rPr>
              <a:t>comes to life</a:t>
            </a:r>
            <a:r>
              <a:rPr lang="en" sz="2133">
                <a:solidFill>
                  <a:srgbClr val="000000"/>
                </a:solidFill>
                <a:latin typeface="Arial"/>
                <a:ea typeface="Arial"/>
                <a:cs typeface="Arial"/>
                <a:sym typeface="Arial"/>
              </a:rPr>
              <a:t>.</a:t>
            </a:r>
          </a:p>
        </p:txBody>
      </p:sp>
      <p:sp>
        <p:nvSpPr>
          <p:cNvPr id="1905" name="Shape 1905"/>
          <p:cNvSpPr txBox="1"/>
          <p:nvPr/>
        </p:nvSpPr>
        <p:spPr>
          <a:xfrm>
            <a:off x="6481332" y="6356339"/>
            <a:ext cx="2484899" cy="376799"/>
          </a:xfrm>
          <a:prstGeom prst="rect">
            <a:avLst/>
          </a:prstGeom>
        </p:spPr>
        <p:txBody>
          <a:bodyPr lIns="91425" tIns="91425" rIns="91425" bIns="91425" anchor="t" anchorCtr="0">
            <a:noAutofit/>
          </a:bodyPr>
          <a:lstStyle/>
          <a:p>
            <a:pPr lvl="0" algn="l" rtl="0">
              <a:spcBef>
                <a:spcPts val="0"/>
              </a:spcBef>
              <a:spcAft>
                <a:spcPts val="0"/>
              </a:spcAft>
              <a:buNone/>
            </a:pPr>
            <a:r>
              <a:rPr lang="en" sz="2133" i="1">
                <a:solidFill>
                  <a:srgbClr val="800000"/>
                </a:solidFill>
                <a:latin typeface="Arial"/>
                <a:ea typeface="Arial"/>
                <a:cs typeface="Arial"/>
                <a:sym typeface="Arial"/>
              </a:rPr>
              <a:t>"Game of Life"</a:t>
            </a:r>
          </a:p>
        </p:txBody>
      </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stretch>
            <a:fillRect/>
          </a:stretch>
        </p:blipFill>
        <p:spPr>
          <a:xfrm>
            <a:off x="2951875" y="2173372"/>
            <a:ext cx="1821837" cy="3191074"/>
          </a:xfrm>
          <a:prstGeom prst="rect">
            <a:avLst/>
          </a:prstGeom>
          <a:noFill/>
          <a:ln>
            <a:noFill/>
          </a:ln>
        </p:spPr>
      </p:pic>
      <p:pic>
        <p:nvPicPr>
          <p:cNvPr id="75" name="Shape 75"/>
          <p:cNvPicPr preferRelativeResize="0"/>
          <p:nvPr/>
        </p:nvPicPr>
        <p:blipFill>
          <a:blip r:embed="rId4"/>
          <a:stretch>
            <a:fillRect/>
          </a:stretch>
        </p:blipFill>
        <p:spPr>
          <a:xfrm>
            <a:off x="7459337" y="907787"/>
            <a:ext cx="1414200" cy="2029050"/>
          </a:xfrm>
          <a:prstGeom prst="rect">
            <a:avLst/>
          </a:prstGeom>
        </p:spPr>
      </p:pic>
      <p:pic>
        <p:nvPicPr>
          <p:cNvPr id="76" name="Shape 76"/>
          <p:cNvPicPr preferRelativeResize="0"/>
          <p:nvPr/>
        </p:nvPicPr>
        <p:blipFill>
          <a:blip r:embed="rId5"/>
          <a:stretch>
            <a:fillRect/>
          </a:stretch>
        </p:blipFill>
        <p:spPr>
          <a:xfrm>
            <a:off x="5043575" y="709077"/>
            <a:ext cx="2134525" cy="2029049"/>
          </a:xfrm>
          <a:prstGeom prst="rect">
            <a:avLst/>
          </a:prstGeom>
          <a:noFill/>
          <a:ln>
            <a:noFill/>
          </a:ln>
        </p:spPr>
      </p:pic>
      <p:pic>
        <p:nvPicPr>
          <p:cNvPr id="77" name="Shape 77"/>
          <p:cNvPicPr preferRelativeResize="0"/>
          <p:nvPr/>
        </p:nvPicPr>
        <p:blipFill>
          <a:blip r:embed="rId6"/>
          <a:stretch>
            <a:fillRect/>
          </a:stretch>
        </p:blipFill>
        <p:spPr>
          <a:xfrm>
            <a:off x="1079172" y="4158150"/>
            <a:ext cx="1575975" cy="1836899"/>
          </a:xfrm>
          <a:prstGeom prst="rect">
            <a:avLst/>
          </a:prstGeom>
        </p:spPr>
      </p:pic>
      <p:pic>
        <p:nvPicPr>
          <p:cNvPr id="78" name="Shape 78"/>
          <p:cNvPicPr preferRelativeResize="0"/>
          <p:nvPr/>
        </p:nvPicPr>
        <p:blipFill>
          <a:blip r:embed="rId7"/>
          <a:stretch>
            <a:fillRect/>
          </a:stretch>
        </p:blipFill>
        <p:spPr>
          <a:xfrm>
            <a:off x="7393800" y="3698837"/>
            <a:ext cx="1414200" cy="2029050"/>
          </a:xfrm>
          <a:prstGeom prst="rect">
            <a:avLst/>
          </a:prstGeom>
        </p:spPr>
      </p:pic>
      <p:pic>
        <p:nvPicPr>
          <p:cNvPr id="79" name="Shape 79"/>
          <p:cNvPicPr preferRelativeResize="0"/>
          <p:nvPr/>
        </p:nvPicPr>
        <p:blipFill>
          <a:blip r:embed="rId8"/>
          <a:stretch>
            <a:fillRect/>
          </a:stretch>
        </p:blipFill>
        <p:spPr>
          <a:xfrm>
            <a:off x="5211902" y="3217452"/>
            <a:ext cx="1743724" cy="2684550"/>
          </a:xfrm>
          <a:prstGeom prst="rect">
            <a:avLst/>
          </a:prstGeom>
        </p:spPr>
      </p:pic>
      <p:pic>
        <p:nvPicPr>
          <p:cNvPr id="80" name="Shape 80"/>
          <p:cNvPicPr preferRelativeResize="0"/>
          <p:nvPr/>
        </p:nvPicPr>
        <p:blipFill>
          <a:blip r:embed="rId9"/>
          <a:stretch>
            <a:fillRect/>
          </a:stretch>
        </p:blipFill>
        <p:spPr>
          <a:xfrm>
            <a:off x="520625" y="1893625"/>
            <a:ext cx="2134524" cy="2029049"/>
          </a:xfrm>
          <a:prstGeom prst="rect">
            <a:avLst/>
          </a:prstGeom>
        </p:spPr>
      </p:pic>
      <p:sp>
        <p:nvSpPr>
          <p:cNvPr id="81" name="Shape 81"/>
          <p:cNvSpPr txBox="1">
            <a:spLocks noGrp="1"/>
          </p:cNvSpPr>
          <p:nvPr>
            <p:ph type="title" idx="4294967295"/>
          </p:nvPr>
        </p:nvSpPr>
        <p:spPr>
          <a:xfrm>
            <a:off x="268087" y="245757"/>
            <a:ext cx="3863999" cy="8148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Introductions</a:t>
            </a:r>
          </a:p>
        </p:txBody>
      </p:sp>
      <p:sp>
        <p:nvSpPr>
          <p:cNvPr id="82" name="Shape 82"/>
          <p:cNvSpPr txBox="1"/>
          <p:nvPr/>
        </p:nvSpPr>
        <p:spPr>
          <a:xfrm>
            <a:off x="777475" y="1060542"/>
            <a:ext cx="2951700" cy="597600"/>
          </a:xfrm>
          <a:prstGeom prst="rect">
            <a:avLst/>
          </a:prstGeom>
        </p:spPr>
        <p:txBody>
          <a:bodyPr lIns="91425" tIns="91425" rIns="91425" bIns="91425" anchor="t" anchorCtr="0">
            <a:noAutofit/>
          </a:bodyPr>
          <a:lstStyle/>
          <a:p>
            <a:pPr lvl="0" rtl="0">
              <a:spcBef>
                <a:spcPts val="0"/>
              </a:spcBef>
              <a:buNone/>
            </a:pPr>
            <a:r>
              <a:rPr lang="en" sz="2666">
                <a:solidFill>
                  <a:srgbClr val="A61C00"/>
                </a:solidFill>
                <a:latin typeface="Droid Serif"/>
                <a:ea typeface="Droid Serif"/>
                <a:cs typeface="Droid Serif"/>
                <a:sym typeface="Droid Serif"/>
              </a:rPr>
              <a:t>from the 1990's:</a:t>
            </a:r>
          </a:p>
        </p:txBody>
      </p:sp>
      <p:sp>
        <p:nvSpPr>
          <p:cNvPr id="83" name="Shape 83"/>
          <p:cNvSpPr txBox="1"/>
          <p:nvPr/>
        </p:nvSpPr>
        <p:spPr>
          <a:xfrm>
            <a:off x="1160050" y="6162837"/>
            <a:ext cx="7864500" cy="672000"/>
          </a:xfrm>
          <a:prstGeom prst="rect">
            <a:avLst/>
          </a:prstGeom>
        </p:spPr>
        <p:txBody>
          <a:bodyPr lIns="91425" tIns="91425" rIns="91425" bIns="91425" anchor="ctr" anchorCtr="0">
            <a:noAutofit/>
          </a:bodyPr>
          <a:lstStyle/>
          <a:p>
            <a:pPr lvl="0" algn="r" rtl="0">
              <a:spcBef>
                <a:spcPts val="0"/>
              </a:spcBef>
              <a:buNone/>
            </a:pPr>
            <a:r>
              <a:rPr lang="en" sz="2400" dirty="0" smtClean="0">
                <a:latin typeface="Droid Serif"/>
                <a:ea typeface="Droid Serif"/>
                <a:cs typeface="Droid Serif"/>
                <a:sym typeface="Droid Serif"/>
              </a:rPr>
              <a:t>Matchmaking … ?!</a:t>
            </a:r>
            <a:endParaRPr lang="en" sz="2400" dirty="0">
              <a:latin typeface="Droid Serif"/>
              <a:ea typeface="Droid Serif"/>
              <a:cs typeface="Droid Serif"/>
              <a:sym typeface="Droid Serif"/>
            </a:endParaRPr>
          </a:p>
        </p:txBody>
      </p:sp>
    </p:spTree>
    <p:extLst>
      <p:ext uri="{BB962C8B-B14F-4D97-AF65-F5344CB8AC3E}">
        <p14:creationId xmlns:p14="http://schemas.microsoft.com/office/powerpoint/2010/main" val="3390253680"/>
      </p:ext>
    </p:extLst>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subTitle" idx="1"/>
          </p:nvPr>
        </p:nvSpPr>
        <p:spPr>
          <a:xfrm>
            <a:off x="1220750" y="6053271"/>
            <a:ext cx="7772400" cy="704999"/>
          </a:xfrm>
          <a:prstGeom prst="rect">
            <a:avLst/>
          </a:prstGeom>
        </p:spPr>
        <p:txBody>
          <a:bodyPr lIns="91425" tIns="91425" rIns="91425" bIns="91425" anchor="ctr" anchorCtr="0">
            <a:noAutofit/>
          </a:bodyPr>
          <a:lstStyle/>
          <a:p>
            <a:pPr lvl="0" algn="r" rtl="0">
              <a:spcBef>
                <a:spcPts val="0"/>
              </a:spcBef>
              <a:buNone/>
            </a:pPr>
            <a:r>
              <a:rPr lang="en"/>
              <a:t>... to </a:t>
            </a:r>
            <a:r>
              <a:rPr lang="en" b="1" i="1">
                <a:solidFill>
                  <a:srgbClr val="000000"/>
                </a:solidFill>
              </a:rPr>
              <a:t>what's inside a computer?</a:t>
            </a:r>
          </a:p>
        </p:txBody>
      </p:sp>
      <p:pic>
        <p:nvPicPr>
          <p:cNvPr id="466" name="Shape 466"/>
          <p:cNvPicPr preferRelativeResize="0"/>
          <p:nvPr/>
        </p:nvPicPr>
        <p:blipFill>
          <a:blip r:embed="rId3"/>
          <a:stretch>
            <a:fillRect/>
          </a:stretch>
        </p:blipFill>
        <p:spPr>
          <a:xfrm>
            <a:off x="641850" y="1950462"/>
            <a:ext cx="2708550" cy="2397825"/>
          </a:xfrm>
          <a:prstGeom prst="rect">
            <a:avLst/>
          </a:prstGeom>
          <a:noFill/>
          <a:ln>
            <a:noFill/>
          </a:ln>
        </p:spPr>
      </p:pic>
      <p:pic>
        <p:nvPicPr>
          <p:cNvPr id="467" name="Shape 467"/>
          <p:cNvPicPr preferRelativeResize="0"/>
          <p:nvPr/>
        </p:nvPicPr>
        <p:blipFill>
          <a:blip r:embed="rId4"/>
          <a:stretch>
            <a:fillRect/>
          </a:stretch>
        </p:blipFill>
        <p:spPr>
          <a:xfrm>
            <a:off x="3179875" y="974550"/>
            <a:ext cx="5895948" cy="4349651"/>
          </a:xfrm>
          <a:prstGeom prst="rect">
            <a:avLst/>
          </a:prstGeom>
          <a:noFill/>
          <a:ln>
            <a:noFill/>
          </a:ln>
        </p:spPr>
      </p:pic>
      <p:sp>
        <p:nvSpPr>
          <p:cNvPr id="468" name="Shape 468"/>
          <p:cNvSpPr txBox="1"/>
          <p:nvPr/>
        </p:nvSpPr>
        <p:spPr>
          <a:xfrm>
            <a:off x="1595838" y="5246175"/>
            <a:ext cx="5952299" cy="602700"/>
          </a:xfrm>
          <a:prstGeom prst="rect">
            <a:avLst/>
          </a:prstGeom>
        </p:spPr>
        <p:txBody>
          <a:bodyPr lIns="91425" tIns="91425" rIns="91425" bIns="91425" anchor="ctr" anchorCtr="0">
            <a:noAutofit/>
          </a:bodyPr>
          <a:lstStyle/>
          <a:p>
            <a:pPr lvl="0" algn="ctr" rtl="0">
              <a:spcBef>
                <a:spcPts val="0"/>
              </a:spcBef>
              <a:buNone/>
            </a:pPr>
            <a:r>
              <a:rPr lang="en" sz="1800">
                <a:solidFill>
                  <a:srgbClr val="351C75"/>
                </a:solidFill>
              </a:rPr>
              <a:t>tower vs. phone: same parts, different sizes</a:t>
            </a:r>
          </a:p>
        </p:txBody>
      </p:sp>
      <p:sp>
        <p:nvSpPr>
          <p:cNvPr id="469" name="Shape 469"/>
          <p:cNvSpPr txBox="1">
            <a:spLocks noGrp="1"/>
          </p:cNvSpPr>
          <p:nvPr>
            <p:ph type="subTitle" idx="4294967295"/>
          </p:nvPr>
        </p:nvSpPr>
        <p:spPr>
          <a:xfrm>
            <a:off x="146325" y="137121"/>
            <a:ext cx="7772400" cy="704999"/>
          </a:xfrm>
          <a:prstGeom prst="rect">
            <a:avLst/>
          </a:prstGeom>
        </p:spPr>
        <p:txBody>
          <a:bodyPr lIns="91425" tIns="91425" rIns="91425" bIns="91425" anchor="ctr" anchorCtr="0">
            <a:noAutofit/>
          </a:bodyPr>
          <a:lstStyle/>
          <a:p>
            <a:pPr lvl="0" algn="l" rtl="0">
              <a:spcBef>
                <a:spcPts val="0"/>
              </a:spcBef>
              <a:buNone/>
            </a:pPr>
            <a:r>
              <a:rPr lang="en"/>
              <a:t>From  </a:t>
            </a:r>
            <a:r>
              <a:rPr lang="en" b="1" i="1">
                <a:solidFill>
                  <a:srgbClr val="000000"/>
                </a:solidFill>
              </a:rPr>
              <a:t>What is a computer?  </a:t>
            </a:r>
            <a:r>
              <a:rPr lang="en"/>
              <a:t>...</a:t>
            </a:r>
          </a:p>
        </p:txBody>
      </p:sp>
    </p:spTree>
    <p:extLst>
      <p:ext uri="{BB962C8B-B14F-4D97-AF65-F5344CB8AC3E}">
        <p14:creationId xmlns:p14="http://schemas.microsoft.com/office/powerpoint/2010/main" val="1240939304"/>
      </p:ext>
    </p:extLst>
  </p:cSld>
  <p:clrMapOvr>
    <a:masterClrMapping/>
  </p:clrMapOvr>
  <p:transitio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ctrTitle"/>
          </p:nvPr>
        </p:nvSpPr>
        <p:spPr>
          <a:xfrm>
            <a:off x="1545000" y="1712525"/>
            <a:ext cx="6411299" cy="15465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Computer Disassembly</a:t>
            </a:r>
          </a:p>
        </p:txBody>
      </p:sp>
      <p:sp>
        <p:nvSpPr>
          <p:cNvPr id="475" name="Shape 475"/>
          <p:cNvSpPr txBox="1">
            <a:spLocks noGrp="1"/>
          </p:cNvSpPr>
          <p:nvPr>
            <p:ph type="subTitle" idx="1"/>
          </p:nvPr>
        </p:nvSpPr>
        <p:spPr>
          <a:xfrm>
            <a:off x="834575" y="3721487"/>
            <a:ext cx="7772400" cy="1046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Day 1, Session 2</a:t>
            </a:r>
          </a:p>
        </p:txBody>
      </p:sp>
    </p:spTree>
    <p:extLst>
      <p:ext uri="{BB962C8B-B14F-4D97-AF65-F5344CB8AC3E}">
        <p14:creationId xmlns:p14="http://schemas.microsoft.com/office/powerpoint/2010/main" val="3777754158"/>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Rounded Rectangle 1"/>
          <p:cNvSpPr/>
          <p:nvPr/>
        </p:nvSpPr>
        <p:spPr>
          <a:xfrm>
            <a:off x="1410649" y="1730566"/>
            <a:ext cx="6553200" cy="659275"/>
          </a:xfrm>
          <a:prstGeom prst="roundRect">
            <a:avLst>
              <a:gd name="adj" fmla="val 28364"/>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hape 118"/>
          <p:cNvSpPr txBox="1">
            <a:spLocks noGrp="1"/>
          </p:cNvSpPr>
          <p:nvPr>
            <p:ph type="title"/>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Why </a:t>
            </a:r>
            <a:r>
              <a:rPr lang="en" sz="4266" dirty="0">
                <a:solidFill>
                  <a:srgbClr val="000000"/>
                </a:solidFill>
                <a:latin typeface="Droid Serif"/>
                <a:ea typeface="Droid Serif"/>
                <a:cs typeface="Droid Serif"/>
                <a:sym typeface="Droid Serif"/>
              </a:rPr>
              <a:t>CS?</a:t>
            </a:r>
          </a:p>
        </p:txBody>
      </p:sp>
      <p:sp>
        <p:nvSpPr>
          <p:cNvPr id="119" name="Shape 119"/>
          <p:cNvSpPr txBox="1"/>
          <p:nvPr/>
        </p:nvSpPr>
        <p:spPr>
          <a:xfrm>
            <a:off x="696350" y="1626725"/>
            <a:ext cx="7981799" cy="2802900"/>
          </a:xfrm>
          <a:prstGeom prst="rect">
            <a:avLst/>
          </a:prstGeom>
          <a:noFill/>
        </p:spPr>
        <p:txBody>
          <a:bodyPr lIns="91425" tIns="91425" rIns="91425" bIns="91425" anchor="ctr" anchorCtr="0">
            <a:noAutofit/>
          </a:bodyPr>
          <a:lstStyle/>
          <a:p>
            <a:pPr lvl="0" algn="ctr" rtl="0">
              <a:spcBef>
                <a:spcPts val="0"/>
              </a:spcBef>
              <a:buNone/>
            </a:pPr>
            <a:r>
              <a:rPr lang="en" sz="3200" dirty="0">
                <a:solidFill>
                  <a:schemeClr val="tx1"/>
                </a:solidFill>
                <a:latin typeface="Droid Serif"/>
                <a:ea typeface="Droid Serif"/>
                <a:cs typeface="Droid Serif"/>
                <a:sym typeface="Droid Serif"/>
              </a:rPr>
              <a:t>CS is </a:t>
            </a:r>
            <a:r>
              <a:rPr lang="en" sz="3200" dirty="0" smtClean="0">
                <a:solidFill>
                  <a:schemeClr val="tx1"/>
                </a:solidFill>
                <a:latin typeface="Droid Serif"/>
                <a:ea typeface="Droid Serif"/>
                <a:cs typeface="Droid Serif"/>
                <a:sym typeface="Droid Serif"/>
              </a:rPr>
              <a:t>"good </a:t>
            </a:r>
            <a:r>
              <a:rPr lang="en" sz="3200" dirty="0">
                <a:solidFill>
                  <a:schemeClr val="tx1"/>
                </a:solidFill>
                <a:latin typeface="Droid Serif"/>
                <a:ea typeface="Droid Serif"/>
                <a:cs typeface="Droid Serif"/>
                <a:sym typeface="Droid Serif"/>
              </a:rPr>
              <a:t>for you</a:t>
            </a:r>
            <a:r>
              <a:rPr lang="en" sz="3200" dirty="0" smtClean="0">
                <a:solidFill>
                  <a:schemeClr val="tx1"/>
                </a:solidFill>
                <a:latin typeface="Droid Serif"/>
                <a:ea typeface="Droid Serif"/>
                <a:cs typeface="Droid Serif"/>
                <a:sym typeface="Droid Serif"/>
              </a:rPr>
              <a:t>."</a:t>
            </a:r>
            <a:endParaRPr lang="en" sz="3200" dirty="0">
              <a:solidFill>
                <a:schemeClr val="tx1"/>
              </a:solidFill>
              <a:latin typeface="Droid Serif"/>
              <a:ea typeface="Droid Serif"/>
              <a:cs typeface="Droid Serif"/>
              <a:sym typeface="Droid Serif"/>
            </a:endParaRPr>
          </a:p>
          <a:p>
            <a:pPr lvl="0" algn="l"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i="1" dirty="0">
                <a:solidFill>
                  <a:schemeClr val="tx1"/>
                </a:solidFill>
                <a:latin typeface="Droid Serif"/>
                <a:ea typeface="Droid Serif"/>
                <a:cs typeface="Droid Serif"/>
                <a:sym typeface="Droid Serif"/>
              </a:rPr>
              <a:t>interesting + important</a:t>
            </a:r>
            <a:r>
              <a:rPr lang="en" sz="3200" dirty="0">
                <a:solidFill>
                  <a:schemeClr val="tx1"/>
                </a:solidFill>
                <a:latin typeface="Droid Serif"/>
                <a:ea typeface="Droid Serif"/>
                <a:cs typeface="Droid Serif"/>
                <a:sym typeface="Droid Serif"/>
              </a:rPr>
              <a:t>.</a:t>
            </a:r>
          </a:p>
          <a:p>
            <a:pPr lvl="0" algn="ctr"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b="1" i="1" dirty="0" smtClean="0">
                <a:solidFill>
                  <a:schemeClr val="tx1"/>
                </a:solidFill>
                <a:latin typeface="Droid Serif"/>
                <a:ea typeface="Droid Serif"/>
                <a:cs typeface="Droid Serif"/>
                <a:sym typeface="Droid Serif"/>
              </a:rPr>
              <a:t>empowering + fun</a:t>
            </a:r>
            <a:r>
              <a:rPr lang="en" sz="3200" dirty="0">
                <a:solidFill>
                  <a:schemeClr val="tx1"/>
                </a:solidFill>
                <a:latin typeface="Droid Serif"/>
                <a:ea typeface="Droid Serif"/>
                <a:cs typeface="Droid Serif"/>
                <a:sym typeface="Droid Serif"/>
              </a:rPr>
              <a:t>.</a:t>
            </a:r>
          </a:p>
        </p:txBody>
      </p:sp>
    </p:spTree>
  </p:cSld>
  <p:clrMapOvr>
    <a:masterClrMapping/>
  </p:clrMapOvr>
  <p:transition spd="slow">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180100" y="233975"/>
            <a:ext cx="7113299" cy="831299"/>
          </a:xfrm>
          <a:prstGeom prst="rect">
            <a:avLst/>
          </a:prstGeom>
        </p:spPr>
        <p:txBody>
          <a:bodyPr lIns="91425" tIns="91425" rIns="91425" bIns="91425" anchor="ctr" anchorCtr="0">
            <a:noAutofit/>
          </a:bodyPr>
          <a:lstStyle/>
          <a:p>
            <a:pPr>
              <a:spcBef>
                <a:spcPts val="0"/>
              </a:spcBef>
              <a:buNone/>
            </a:pPr>
            <a:r>
              <a:rPr lang="en" b="0">
                <a:latin typeface="Droid Serif"/>
                <a:ea typeface="Droid Serif"/>
                <a:cs typeface="Droid Serif"/>
                <a:sym typeface="Droid Serif"/>
              </a:rPr>
              <a:t>A computer at 30,000 feet...</a:t>
            </a:r>
          </a:p>
        </p:txBody>
      </p:sp>
      <p:sp>
        <p:nvSpPr>
          <p:cNvPr id="481" name="Shape 481"/>
          <p:cNvSpPr txBox="1"/>
          <p:nvPr/>
        </p:nvSpPr>
        <p:spPr>
          <a:xfrm>
            <a:off x="27700" y="5085400"/>
            <a:ext cx="2004899" cy="831299"/>
          </a:xfrm>
          <a:prstGeom prst="rect">
            <a:avLst/>
          </a:prstGeom>
          <a:solidFill>
            <a:srgbClr val="C9DAF8"/>
          </a:solidFill>
        </p:spPr>
        <p:txBody>
          <a:bodyPr lIns="91425" tIns="91425" rIns="91425" bIns="91425" anchor="ctr" anchorCtr="0">
            <a:noAutofit/>
          </a:bodyPr>
          <a:lstStyle/>
          <a:p>
            <a:pPr>
              <a:spcBef>
                <a:spcPts val="0"/>
              </a:spcBef>
              <a:buNone/>
            </a:pPr>
            <a:r>
              <a:rPr lang="en">
                <a:latin typeface="Droid Serif"/>
                <a:ea typeface="Droid Serif"/>
                <a:cs typeface="Droid Serif"/>
                <a:sym typeface="Droid Serif"/>
              </a:rPr>
              <a:t>    </a:t>
            </a:r>
            <a:r>
              <a:rPr lang="en" sz="3600">
                <a:solidFill>
                  <a:srgbClr val="0000FF"/>
                </a:solidFill>
                <a:latin typeface="Droid Serif"/>
                <a:ea typeface="Droid Serif"/>
                <a:cs typeface="Droid Serif"/>
                <a:sym typeface="Droid Serif"/>
              </a:rPr>
              <a:t>INPUT</a:t>
            </a:r>
          </a:p>
        </p:txBody>
      </p:sp>
      <p:sp>
        <p:nvSpPr>
          <p:cNvPr id="482" name="Shape 482"/>
          <p:cNvSpPr txBox="1"/>
          <p:nvPr/>
        </p:nvSpPr>
        <p:spPr>
          <a:xfrm>
            <a:off x="2891350" y="4680000"/>
            <a:ext cx="3179100" cy="1621800"/>
          </a:xfrm>
          <a:prstGeom prst="rect">
            <a:avLst/>
          </a:prstGeom>
          <a:solidFill>
            <a:srgbClr val="EA9999"/>
          </a:solidFill>
        </p:spPr>
        <p:txBody>
          <a:bodyPr lIns="91425" tIns="91425" rIns="91425" bIns="91425" anchor="ctr" anchorCtr="0">
            <a:noAutofit/>
          </a:bodyPr>
          <a:lstStyle/>
          <a:p>
            <a:pPr algn="ctr">
              <a:spcBef>
                <a:spcPts val="0"/>
              </a:spcBef>
              <a:buNone/>
            </a:pPr>
            <a:r>
              <a:rPr lang="en" sz="4800">
                <a:solidFill>
                  <a:srgbClr val="FF0000"/>
                </a:solidFill>
                <a:latin typeface="Droid Serif"/>
                <a:ea typeface="Droid Serif"/>
                <a:cs typeface="Droid Serif"/>
                <a:sym typeface="Droid Serif"/>
              </a:rPr>
              <a:t>Computer</a:t>
            </a:r>
          </a:p>
        </p:txBody>
      </p:sp>
      <p:sp>
        <p:nvSpPr>
          <p:cNvPr id="483" name="Shape 483"/>
          <p:cNvSpPr txBox="1"/>
          <p:nvPr/>
        </p:nvSpPr>
        <p:spPr>
          <a:xfrm>
            <a:off x="6864900" y="5093500"/>
            <a:ext cx="2272800" cy="815099"/>
          </a:xfrm>
          <a:prstGeom prst="rect">
            <a:avLst/>
          </a:prstGeom>
          <a:solidFill>
            <a:srgbClr val="C9DAF8"/>
          </a:solidFill>
        </p:spPr>
        <p:txBody>
          <a:bodyPr lIns="91425" tIns="91425" rIns="91425" bIns="91425" anchor="ctr" anchorCtr="0">
            <a:noAutofit/>
          </a:bodyPr>
          <a:lstStyle/>
          <a:p>
            <a:pPr algn="ctr">
              <a:spcBef>
                <a:spcPts val="0"/>
              </a:spcBef>
              <a:buNone/>
            </a:pPr>
            <a:r>
              <a:rPr lang="en" sz="3600">
                <a:solidFill>
                  <a:srgbClr val="0000FF"/>
                </a:solidFill>
                <a:latin typeface="Droid Serif"/>
                <a:ea typeface="Droid Serif"/>
                <a:cs typeface="Droid Serif"/>
                <a:sym typeface="Droid Serif"/>
              </a:rPr>
              <a:t>OUTPUT</a:t>
            </a:r>
          </a:p>
        </p:txBody>
      </p:sp>
      <p:sp>
        <p:nvSpPr>
          <p:cNvPr id="484" name="Shape 484"/>
          <p:cNvSpPr/>
          <p:nvPr/>
        </p:nvSpPr>
        <p:spPr>
          <a:xfrm>
            <a:off x="2173100" y="5272450"/>
            <a:ext cx="622799" cy="4572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5" name="Shape 485"/>
          <p:cNvSpPr/>
          <p:nvPr/>
        </p:nvSpPr>
        <p:spPr>
          <a:xfrm>
            <a:off x="6165900" y="5272450"/>
            <a:ext cx="622799" cy="4572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6" name="Shape 486"/>
          <p:cNvSpPr txBox="1"/>
          <p:nvPr/>
        </p:nvSpPr>
        <p:spPr>
          <a:xfrm>
            <a:off x="4951775" y="1922925"/>
            <a:ext cx="3657600" cy="457200"/>
          </a:xfrm>
          <a:prstGeom prst="rect">
            <a:avLst/>
          </a:prstGeom>
          <a:noFill/>
        </p:spPr>
        <p:txBody>
          <a:bodyPr lIns="91425" tIns="91425" rIns="91425" bIns="91425" anchor="t" anchorCtr="0">
            <a:noAutofit/>
          </a:bodyPr>
          <a:lstStyle/>
          <a:p>
            <a:pPr>
              <a:spcBef>
                <a:spcPts val="0"/>
              </a:spcBef>
              <a:buNone/>
            </a:pPr>
            <a:endParaRPr/>
          </a:p>
        </p:txBody>
      </p:sp>
      <p:pic>
        <p:nvPicPr>
          <p:cNvPr id="487" name="Shape 487"/>
          <p:cNvPicPr preferRelativeResize="0"/>
          <p:nvPr/>
        </p:nvPicPr>
        <p:blipFill>
          <a:blip r:embed="rId3"/>
          <a:stretch>
            <a:fillRect/>
          </a:stretch>
        </p:blipFill>
        <p:spPr>
          <a:xfrm>
            <a:off x="1528050" y="1278300"/>
            <a:ext cx="6010275" cy="2857500"/>
          </a:xfrm>
          <a:prstGeom prst="rect">
            <a:avLst/>
          </a:prstGeom>
        </p:spPr>
      </p:pic>
    </p:spTree>
    <p:extLst>
      <p:ext uri="{BB962C8B-B14F-4D97-AF65-F5344CB8AC3E}">
        <p14:creationId xmlns:p14="http://schemas.microsoft.com/office/powerpoint/2010/main" val="2948342089"/>
      </p:ext>
    </p:extLst>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p:nvPr/>
        </p:nvSpPr>
        <p:spPr>
          <a:xfrm>
            <a:off x="6287800" y="3319425"/>
            <a:ext cx="2698500" cy="3466200"/>
          </a:xfrm>
          <a:prstGeom prst="roundRect">
            <a:avLst>
              <a:gd name="adj" fmla="val 16667"/>
            </a:avLst>
          </a:prstGeom>
          <a:solidFill>
            <a:srgbClr val="C9DAF8"/>
          </a:solidFill>
          <a:ln>
            <a:noFill/>
          </a:ln>
        </p:spPr>
        <p:txBody>
          <a:bodyPr lIns="91425" tIns="91425" rIns="91425" bIns="91425" anchor="ctr" anchorCtr="0">
            <a:noAutofit/>
          </a:bodyPr>
          <a:lstStyle/>
          <a:p>
            <a:pPr lvl="0" rtl="0">
              <a:spcBef>
                <a:spcPts val="0"/>
              </a:spcBef>
              <a:buNone/>
            </a:pPr>
            <a:endParaRPr/>
          </a:p>
        </p:txBody>
      </p:sp>
      <p:sp>
        <p:nvSpPr>
          <p:cNvPr id="493" name="Shape 493"/>
          <p:cNvSpPr/>
          <p:nvPr/>
        </p:nvSpPr>
        <p:spPr>
          <a:xfrm>
            <a:off x="210075" y="1441200"/>
            <a:ext cx="3645599" cy="3466200"/>
          </a:xfrm>
          <a:prstGeom prst="roundRect">
            <a:avLst>
              <a:gd name="adj" fmla="val 16667"/>
            </a:avLst>
          </a:prstGeom>
          <a:solidFill>
            <a:srgbClr val="C9DAF8"/>
          </a:solidFill>
          <a:ln>
            <a:noFill/>
          </a:ln>
        </p:spPr>
        <p:txBody>
          <a:bodyPr lIns="91425" tIns="91425" rIns="91425" bIns="91425" anchor="ctr" anchorCtr="0">
            <a:noAutofit/>
          </a:bodyPr>
          <a:lstStyle/>
          <a:p>
            <a:pPr>
              <a:spcBef>
                <a:spcPts val="0"/>
              </a:spcBef>
              <a:buNone/>
            </a:pPr>
            <a:endParaRPr/>
          </a:p>
        </p:txBody>
      </p:sp>
      <p:sp>
        <p:nvSpPr>
          <p:cNvPr id="494" name="Shape 494"/>
          <p:cNvSpPr txBox="1">
            <a:spLocks noGrp="1"/>
          </p:cNvSpPr>
          <p:nvPr>
            <p:ph type="title"/>
          </p:nvPr>
        </p:nvSpPr>
        <p:spPr>
          <a:xfrm>
            <a:off x="310500" y="274646"/>
            <a:ext cx="4175699" cy="725399"/>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 at 20,000 feet</a:t>
            </a:r>
          </a:p>
        </p:txBody>
      </p:sp>
      <p:sp>
        <p:nvSpPr>
          <p:cNvPr id="495" name="Shape 495"/>
          <p:cNvSpPr/>
          <p:nvPr/>
        </p:nvSpPr>
        <p:spPr>
          <a:xfrm rot="5400000">
            <a:off x="2448228" y="3718744"/>
            <a:ext cx="1377324" cy="578663"/>
          </a:xfrm>
          <a:prstGeom prst="flowChartTerminator">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1800">
                <a:latin typeface="Droid Serif"/>
                <a:ea typeface="Droid Serif"/>
                <a:cs typeface="Droid Serif"/>
                <a:sym typeface="Droid Serif"/>
              </a:rPr>
              <a:t>Mouse</a:t>
            </a:r>
          </a:p>
        </p:txBody>
      </p:sp>
      <p:sp>
        <p:nvSpPr>
          <p:cNvPr id="496" name="Shape 496"/>
          <p:cNvSpPr/>
          <p:nvPr/>
        </p:nvSpPr>
        <p:spPr>
          <a:xfrm>
            <a:off x="380575" y="3191475"/>
            <a:ext cx="2135268" cy="1328400"/>
          </a:xfrm>
          <a:prstGeom prst="flowChartDocumen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2400">
                <a:latin typeface="Droid Serif"/>
                <a:ea typeface="Droid Serif"/>
                <a:cs typeface="Droid Serif"/>
                <a:sym typeface="Droid Serif"/>
              </a:rPr>
              <a:t>Keyboard</a:t>
            </a:r>
          </a:p>
        </p:txBody>
      </p:sp>
      <p:sp>
        <p:nvSpPr>
          <p:cNvPr id="497" name="Shape 497"/>
          <p:cNvSpPr/>
          <p:nvPr/>
        </p:nvSpPr>
        <p:spPr>
          <a:xfrm>
            <a:off x="2031150" y="1847812"/>
            <a:ext cx="1623300" cy="1181700"/>
          </a:xfrm>
          <a:prstGeom prst="flowChartAlternateProcess">
            <a:avLst/>
          </a:prstGeom>
          <a:solidFill>
            <a:srgbClr val="D9D9D9"/>
          </a:solidFill>
          <a:ln w="7620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endParaRPr sz="2400">
              <a:solidFill>
                <a:srgbClr val="1C4587"/>
              </a:solidFill>
              <a:latin typeface="Droid Serif"/>
              <a:ea typeface="Droid Serif"/>
              <a:cs typeface="Droid Serif"/>
              <a:sym typeface="Droid Serif"/>
            </a:endParaRPr>
          </a:p>
        </p:txBody>
      </p:sp>
      <p:sp>
        <p:nvSpPr>
          <p:cNvPr id="498" name="Shape 498"/>
          <p:cNvSpPr/>
          <p:nvPr/>
        </p:nvSpPr>
        <p:spPr>
          <a:xfrm rot="5400000">
            <a:off x="496799" y="5030550"/>
            <a:ext cx="1181700" cy="1238700"/>
          </a:xfrm>
          <a:prstGeom prst="bentUpArrow">
            <a:avLst>
              <a:gd name="adj1" fmla="val 25000"/>
              <a:gd name="adj2" fmla="val 25000"/>
              <a:gd name="adj3" fmla="val 25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9" name="Shape 499"/>
          <p:cNvSpPr/>
          <p:nvPr/>
        </p:nvSpPr>
        <p:spPr>
          <a:xfrm flipH="1">
            <a:off x="5347287" y="5566925"/>
            <a:ext cx="831299" cy="619499"/>
          </a:xfrm>
          <a:prstGeom prst="lef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00" name="Shape 500"/>
          <p:cNvSpPr txBox="1"/>
          <p:nvPr/>
        </p:nvSpPr>
        <p:spPr>
          <a:xfrm>
            <a:off x="386700" y="1569700"/>
            <a:ext cx="1401899" cy="527699"/>
          </a:xfrm>
          <a:prstGeom prst="rect">
            <a:avLst/>
          </a:prstGeom>
          <a:noFill/>
        </p:spPr>
        <p:txBody>
          <a:bodyPr lIns="91425" tIns="91425" rIns="91425" bIns="91425" anchor="ctr" anchorCtr="0">
            <a:noAutofit/>
          </a:bodyPr>
          <a:lstStyle/>
          <a:p>
            <a:pPr lvl="0" algn="ctr" rtl="0">
              <a:spcBef>
                <a:spcPts val="0"/>
              </a:spcBef>
              <a:buNone/>
            </a:pPr>
            <a:r>
              <a:rPr lang="en" sz="2400" b="1" i="1">
                <a:solidFill>
                  <a:srgbClr val="1C4587"/>
                </a:solidFill>
                <a:latin typeface="Droid Serif"/>
                <a:ea typeface="Droid Serif"/>
                <a:cs typeface="Droid Serif"/>
                <a:sym typeface="Droid Serif"/>
              </a:rPr>
              <a:t>Inputs</a:t>
            </a:r>
          </a:p>
        </p:txBody>
      </p:sp>
      <p:sp>
        <p:nvSpPr>
          <p:cNvPr id="501" name="Shape 501"/>
          <p:cNvSpPr txBox="1"/>
          <p:nvPr/>
        </p:nvSpPr>
        <p:spPr>
          <a:xfrm>
            <a:off x="1878750" y="5065775"/>
            <a:ext cx="3179100" cy="1621800"/>
          </a:xfrm>
          <a:prstGeom prst="rect">
            <a:avLst/>
          </a:prstGeom>
          <a:solidFill>
            <a:srgbClr val="EA9999"/>
          </a:solidFill>
        </p:spPr>
        <p:txBody>
          <a:bodyPr lIns="91425" tIns="91425" rIns="91425" bIns="91425" anchor="ctr" anchorCtr="0">
            <a:noAutofit/>
          </a:bodyPr>
          <a:lstStyle/>
          <a:p>
            <a:pPr lvl="0" algn="ctr" rtl="0">
              <a:spcBef>
                <a:spcPts val="0"/>
              </a:spcBef>
              <a:buNone/>
            </a:pPr>
            <a:r>
              <a:rPr lang="en" sz="4800">
                <a:solidFill>
                  <a:srgbClr val="FF0000"/>
                </a:solidFill>
                <a:latin typeface="Droid Serif"/>
                <a:ea typeface="Droid Serif"/>
                <a:cs typeface="Droid Serif"/>
                <a:sym typeface="Droid Serif"/>
              </a:rPr>
              <a:t>Computer</a:t>
            </a:r>
          </a:p>
        </p:txBody>
      </p:sp>
      <p:sp>
        <p:nvSpPr>
          <p:cNvPr id="502" name="Shape 502"/>
          <p:cNvSpPr txBox="1"/>
          <p:nvPr/>
        </p:nvSpPr>
        <p:spPr>
          <a:xfrm>
            <a:off x="6428575" y="3482100"/>
            <a:ext cx="1545899" cy="5276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b="1" i="1">
                <a:solidFill>
                  <a:srgbClr val="1C4587"/>
                </a:solidFill>
                <a:latin typeface="Droid Serif"/>
                <a:ea typeface="Droid Serif"/>
                <a:cs typeface="Droid Serif"/>
                <a:sym typeface="Droid Serif"/>
              </a:rPr>
              <a:t>Outputs</a:t>
            </a:r>
          </a:p>
        </p:txBody>
      </p:sp>
      <p:sp>
        <p:nvSpPr>
          <p:cNvPr id="503" name="Shape 503"/>
          <p:cNvSpPr txBox="1"/>
          <p:nvPr/>
        </p:nvSpPr>
        <p:spPr>
          <a:xfrm>
            <a:off x="314700" y="2422000"/>
            <a:ext cx="1545899" cy="433800"/>
          </a:xfrm>
          <a:prstGeom prst="rect">
            <a:avLst/>
          </a:prstGeom>
          <a:solidFill>
            <a:srgbClr val="D9D9D9"/>
          </a:solidFill>
          <a:ln w="9525" cap="flat">
            <a:solidFill>
              <a:srgbClr val="CC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i="1">
                <a:latin typeface="Droid Serif"/>
                <a:ea typeface="Droid Serif"/>
                <a:cs typeface="Droid Serif"/>
                <a:sym typeface="Droid Serif"/>
              </a:rPr>
              <a:t>the Net</a:t>
            </a:r>
          </a:p>
        </p:txBody>
      </p:sp>
      <p:sp>
        <p:nvSpPr>
          <p:cNvPr id="504" name="Shape 504"/>
          <p:cNvSpPr/>
          <p:nvPr/>
        </p:nvSpPr>
        <p:spPr>
          <a:xfrm>
            <a:off x="2711200" y="2017175"/>
            <a:ext cx="301799" cy="308699"/>
          </a:xfrm>
          <a:prstGeom prst="donut">
            <a:avLst>
              <a:gd name="adj" fmla="val 25000"/>
            </a:avLst>
          </a:prstGeom>
          <a:solidFill>
            <a:schemeClr val="lt2"/>
          </a:solidFill>
          <a:ln w="19050" cap="flat">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05" name="Shape 505"/>
          <p:cNvSpPr txBox="1"/>
          <p:nvPr/>
        </p:nvSpPr>
        <p:spPr>
          <a:xfrm>
            <a:off x="2189700" y="2456650"/>
            <a:ext cx="1306200" cy="527699"/>
          </a:xfrm>
          <a:prstGeom prst="rect">
            <a:avLst/>
          </a:prstGeom>
        </p:spPr>
        <p:txBody>
          <a:bodyPr lIns="91425" tIns="91425" rIns="91425" bIns="91425" anchor="ctr" anchorCtr="0">
            <a:noAutofit/>
          </a:bodyPr>
          <a:lstStyle/>
          <a:p>
            <a:pPr lvl="0" algn="ctr" rtl="0">
              <a:spcBef>
                <a:spcPts val="0"/>
              </a:spcBef>
              <a:buNone/>
            </a:pPr>
            <a:r>
              <a:rPr lang="en" sz="1800">
                <a:solidFill>
                  <a:srgbClr val="1C4587"/>
                </a:solidFill>
                <a:latin typeface="Droid Serif"/>
                <a:ea typeface="Droid Serif"/>
                <a:cs typeface="Droid Serif"/>
                <a:sym typeface="Droid Serif"/>
              </a:rPr>
              <a:t>Camera</a:t>
            </a:r>
          </a:p>
        </p:txBody>
      </p:sp>
      <p:sp>
        <p:nvSpPr>
          <p:cNvPr id="506" name="Shape 506"/>
          <p:cNvSpPr/>
          <p:nvPr/>
        </p:nvSpPr>
        <p:spPr>
          <a:xfrm>
            <a:off x="7231050" y="4202287"/>
            <a:ext cx="1623300" cy="1181700"/>
          </a:xfrm>
          <a:prstGeom prst="flowChartAlternateProcess">
            <a:avLst/>
          </a:prstGeom>
          <a:solidFill>
            <a:srgbClr val="D9D9D9"/>
          </a:solidFill>
          <a:ln w="76200" cap="flat">
            <a:solidFill>
              <a:srgbClr val="0000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sz="2400">
              <a:solidFill>
                <a:srgbClr val="1C4587"/>
              </a:solidFill>
              <a:latin typeface="Droid Serif"/>
              <a:ea typeface="Droid Serif"/>
              <a:cs typeface="Droid Serif"/>
              <a:sym typeface="Droid Serif"/>
            </a:endParaRPr>
          </a:p>
        </p:txBody>
      </p:sp>
      <p:sp>
        <p:nvSpPr>
          <p:cNvPr id="507" name="Shape 507"/>
          <p:cNvSpPr/>
          <p:nvPr/>
        </p:nvSpPr>
        <p:spPr>
          <a:xfrm>
            <a:off x="7341750" y="4529300"/>
            <a:ext cx="1401899" cy="527699"/>
          </a:xfrm>
          <a:prstGeom prst="rect">
            <a:avLst/>
          </a:prstGeom>
          <a:solidFill>
            <a:srgbClr val="D9D9D9"/>
          </a:solidFill>
          <a:ln>
            <a:noFill/>
          </a:ln>
        </p:spPr>
        <p:txBody>
          <a:bodyPr lIns="91425" tIns="91425" rIns="91425" bIns="91425" anchor="ctr" anchorCtr="0">
            <a:noAutofit/>
          </a:bodyPr>
          <a:lstStyle/>
          <a:p>
            <a:pPr algn="ctr">
              <a:spcBef>
                <a:spcPts val="0"/>
              </a:spcBef>
              <a:buNone/>
            </a:pPr>
            <a:r>
              <a:rPr lang="en" sz="2400">
                <a:solidFill>
                  <a:srgbClr val="0000FF"/>
                </a:solidFill>
                <a:latin typeface="Droid Serif"/>
                <a:ea typeface="Droid Serif"/>
                <a:cs typeface="Droid Serif"/>
                <a:sym typeface="Droid Serif"/>
              </a:rPr>
              <a:t>Screen</a:t>
            </a:r>
          </a:p>
        </p:txBody>
      </p:sp>
      <p:sp>
        <p:nvSpPr>
          <p:cNvPr id="508" name="Shape 508"/>
          <p:cNvSpPr/>
          <p:nvPr/>
        </p:nvSpPr>
        <p:spPr>
          <a:xfrm rot="5400000">
            <a:off x="6029253" y="5309619"/>
            <a:ext cx="1377324" cy="578663"/>
          </a:xfrm>
          <a:prstGeom prst="flowChartTerminator">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Speakers</a:t>
            </a:r>
          </a:p>
        </p:txBody>
      </p:sp>
      <p:sp>
        <p:nvSpPr>
          <p:cNvPr id="509" name="Shape 509"/>
          <p:cNvSpPr txBox="1"/>
          <p:nvPr/>
        </p:nvSpPr>
        <p:spPr>
          <a:xfrm>
            <a:off x="7197750" y="6058250"/>
            <a:ext cx="1545899" cy="433800"/>
          </a:xfrm>
          <a:prstGeom prst="rect">
            <a:avLst/>
          </a:prstGeom>
          <a:solidFill>
            <a:srgbClr val="D9D9D9"/>
          </a:solidFill>
          <a:ln w="9525" cap="flat">
            <a:solidFill>
              <a:srgbClr val="CC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i="1">
                <a:latin typeface="Droid Serif"/>
                <a:ea typeface="Droid Serif"/>
                <a:cs typeface="Droid Serif"/>
                <a:sym typeface="Droid Serif"/>
              </a:rPr>
              <a:t>the Net</a:t>
            </a:r>
          </a:p>
        </p:txBody>
      </p:sp>
      <p:pic>
        <p:nvPicPr>
          <p:cNvPr id="510" name="Shape 510"/>
          <p:cNvPicPr preferRelativeResize="0"/>
          <p:nvPr/>
        </p:nvPicPr>
        <p:blipFill>
          <a:blip r:embed="rId3"/>
          <a:stretch>
            <a:fillRect/>
          </a:stretch>
        </p:blipFill>
        <p:spPr>
          <a:xfrm>
            <a:off x="4727325" y="197299"/>
            <a:ext cx="2698500" cy="2473475"/>
          </a:xfrm>
          <a:prstGeom prst="rect">
            <a:avLst/>
          </a:prstGeom>
        </p:spPr>
      </p:pic>
    </p:spTree>
    <p:extLst>
      <p:ext uri="{BB962C8B-B14F-4D97-AF65-F5344CB8AC3E}">
        <p14:creationId xmlns:p14="http://schemas.microsoft.com/office/powerpoint/2010/main" val="3971771723"/>
      </p:ext>
    </p:extLst>
  </p:cSld>
  <p:clrMapOvr>
    <a:masterClrMapping/>
  </p:clrMapOvr>
  <p:transitio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381000" y="274653"/>
            <a:ext cx="4101300" cy="986100"/>
          </a:xfrm>
          <a:prstGeom prst="rect">
            <a:avLst/>
          </a:prstGeom>
        </p:spPr>
        <p:txBody>
          <a:bodyPr lIns="91425" tIns="91425" rIns="91425" bIns="91425" anchor="t" anchorCtr="0">
            <a:noAutofit/>
          </a:bodyPr>
          <a:lstStyle/>
          <a:p>
            <a:pPr>
              <a:spcBef>
                <a:spcPts val="0"/>
              </a:spcBef>
              <a:buNone/>
            </a:pPr>
            <a:r>
              <a:rPr lang="en" b="0">
                <a:latin typeface="Droid Serif"/>
                <a:ea typeface="Droid Serif"/>
                <a:cs typeface="Droid Serif"/>
                <a:sym typeface="Droid Serif"/>
              </a:rPr>
              <a:t>... at 10,000 feet</a:t>
            </a:r>
          </a:p>
        </p:txBody>
      </p:sp>
      <p:sp>
        <p:nvSpPr>
          <p:cNvPr id="516" name="Shape 516"/>
          <p:cNvSpPr txBox="1"/>
          <p:nvPr/>
        </p:nvSpPr>
        <p:spPr>
          <a:xfrm>
            <a:off x="161550" y="2798187"/>
            <a:ext cx="2004899" cy="831299"/>
          </a:xfrm>
          <a:prstGeom prst="rect">
            <a:avLst/>
          </a:prstGeom>
          <a:solidFill>
            <a:srgbClr val="D9D9D9"/>
          </a:solidFill>
        </p:spPr>
        <p:txBody>
          <a:bodyPr lIns="91425" tIns="91425" rIns="91425" bIns="91425" anchor="ctr" anchorCtr="0">
            <a:noAutofit/>
          </a:bodyPr>
          <a:lstStyle/>
          <a:p>
            <a:pPr lvl="0" algn="ctr" rtl="0">
              <a:spcBef>
                <a:spcPts val="0"/>
              </a:spcBef>
              <a:buNone/>
            </a:pPr>
            <a:r>
              <a:rPr lang="en">
                <a:latin typeface="Droid Serif"/>
                <a:ea typeface="Droid Serif"/>
                <a:cs typeface="Droid Serif"/>
                <a:sym typeface="Droid Serif"/>
              </a:rPr>
              <a:t> </a:t>
            </a:r>
            <a:r>
              <a:rPr lang="en" sz="3600">
                <a:solidFill>
                  <a:srgbClr val="0000FF"/>
                </a:solidFill>
                <a:latin typeface="Droid Serif"/>
                <a:ea typeface="Droid Serif"/>
                <a:cs typeface="Droid Serif"/>
                <a:sym typeface="Droid Serif"/>
              </a:rPr>
              <a:t>INPUT</a:t>
            </a:r>
          </a:p>
        </p:txBody>
      </p:sp>
      <p:sp>
        <p:nvSpPr>
          <p:cNvPr id="517" name="Shape 517"/>
          <p:cNvSpPr txBox="1"/>
          <p:nvPr/>
        </p:nvSpPr>
        <p:spPr>
          <a:xfrm>
            <a:off x="6612900" y="4885400"/>
            <a:ext cx="2272800" cy="815099"/>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600">
                <a:solidFill>
                  <a:srgbClr val="0000FF"/>
                </a:solidFill>
                <a:latin typeface="Droid Serif"/>
                <a:ea typeface="Droid Serif"/>
                <a:cs typeface="Droid Serif"/>
                <a:sym typeface="Droid Serif"/>
              </a:rPr>
              <a:t>OUTPUT</a:t>
            </a:r>
          </a:p>
        </p:txBody>
      </p:sp>
      <p:sp>
        <p:nvSpPr>
          <p:cNvPr id="518" name="Shape 518"/>
          <p:cNvSpPr txBox="1"/>
          <p:nvPr/>
        </p:nvSpPr>
        <p:spPr>
          <a:xfrm>
            <a:off x="2013200" y="4335625"/>
            <a:ext cx="1760399" cy="831299"/>
          </a:xfrm>
          <a:prstGeom prst="rect">
            <a:avLst/>
          </a:prstGeom>
          <a:solidFill>
            <a:srgbClr val="EA9999"/>
          </a:solidFill>
        </p:spPr>
        <p:txBody>
          <a:bodyPr lIns="91425" tIns="91425" rIns="91425" bIns="91425" anchor="ctr" anchorCtr="0">
            <a:noAutofit/>
          </a:bodyPr>
          <a:lstStyle/>
          <a:p>
            <a:pPr algn="ctr">
              <a:spcBef>
                <a:spcPts val="0"/>
              </a:spcBef>
              <a:buNone/>
            </a:pPr>
            <a:r>
              <a:rPr lang="en" sz="2400">
                <a:solidFill>
                  <a:srgbClr val="FF0000"/>
                </a:solidFill>
                <a:latin typeface="Droid Serif"/>
                <a:ea typeface="Droid Serif"/>
                <a:cs typeface="Droid Serif"/>
                <a:sym typeface="Droid Serif"/>
              </a:rPr>
              <a:t>Controller (CPU)</a:t>
            </a:r>
          </a:p>
        </p:txBody>
      </p:sp>
      <p:sp>
        <p:nvSpPr>
          <p:cNvPr id="519" name="Shape 519"/>
          <p:cNvSpPr txBox="1"/>
          <p:nvPr/>
        </p:nvSpPr>
        <p:spPr>
          <a:xfrm>
            <a:off x="3773600" y="4335625"/>
            <a:ext cx="1760399" cy="831299"/>
          </a:xfrm>
          <a:prstGeom prst="rect">
            <a:avLst/>
          </a:prstGeom>
          <a:solidFill>
            <a:srgbClr val="B6D7A8"/>
          </a:solidFill>
        </p:spPr>
        <p:txBody>
          <a:bodyPr lIns="91425" tIns="91425" rIns="91425" bIns="91425" anchor="ctr" anchorCtr="0">
            <a:noAutofit/>
          </a:bodyPr>
          <a:lstStyle/>
          <a:p>
            <a:pPr algn="ctr">
              <a:spcBef>
                <a:spcPts val="0"/>
              </a:spcBef>
              <a:buNone/>
            </a:pPr>
            <a:r>
              <a:rPr lang="en" sz="1800">
                <a:solidFill>
                  <a:srgbClr val="38761D"/>
                </a:solidFill>
                <a:latin typeface="Droid Serif"/>
                <a:ea typeface="Droid Serif"/>
                <a:cs typeface="Droid Serif"/>
                <a:sym typeface="Droid Serif"/>
              </a:rPr>
              <a:t>Fast memory </a:t>
            </a:r>
            <a:r>
              <a:rPr lang="en" sz="2400">
                <a:solidFill>
                  <a:srgbClr val="38761D"/>
                </a:solidFill>
                <a:latin typeface="Droid Serif"/>
                <a:ea typeface="Droid Serif"/>
                <a:cs typeface="Droid Serif"/>
                <a:sym typeface="Droid Serif"/>
              </a:rPr>
              <a:t>(RAM)</a:t>
            </a:r>
          </a:p>
        </p:txBody>
      </p:sp>
      <p:sp>
        <p:nvSpPr>
          <p:cNvPr id="520" name="Shape 520"/>
          <p:cNvSpPr txBox="1"/>
          <p:nvPr/>
        </p:nvSpPr>
        <p:spPr>
          <a:xfrm>
            <a:off x="2013200" y="5166925"/>
            <a:ext cx="3520799" cy="1053299"/>
          </a:xfrm>
          <a:prstGeom prst="rect">
            <a:avLst/>
          </a:prstGeom>
          <a:solidFill>
            <a:srgbClr val="B4A7D6"/>
          </a:solidFill>
        </p:spPr>
        <p:txBody>
          <a:bodyPr lIns="91425" tIns="91425" rIns="91425" bIns="91425" anchor="ctr" anchorCtr="0">
            <a:noAutofit/>
          </a:bodyPr>
          <a:lstStyle/>
          <a:p>
            <a:pPr algn="ctr">
              <a:spcBef>
                <a:spcPts val="0"/>
              </a:spcBef>
              <a:buNone/>
            </a:pPr>
            <a:r>
              <a:rPr lang="en" sz="2400">
                <a:solidFill>
                  <a:srgbClr val="9900FF"/>
                </a:solidFill>
                <a:latin typeface="Droid Serif"/>
                <a:ea typeface="Droid Serif"/>
                <a:cs typeface="Droid Serif"/>
                <a:sym typeface="Droid Serif"/>
              </a:rPr>
              <a:t>Large, slow memory</a:t>
            </a:r>
            <a:r>
              <a:rPr lang="en" sz="3600">
                <a:solidFill>
                  <a:srgbClr val="9900FF"/>
                </a:solidFill>
                <a:latin typeface="Droid Serif"/>
                <a:ea typeface="Droid Serif"/>
                <a:cs typeface="Droid Serif"/>
                <a:sym typeface="Droid Serif"/>
              </a:rPr>
              <a:t> (Hard Disk)</a:t>
            </a:r>
          </a:p>
        </p:txBody>
      </p:sp>
      <p:sp>
        <p:nvSpPr>
          <p:cNvPr id="521" name="Shape 521"/>
          <p:cNvSpPr/>
          <p:nvPr/>
        </p:nvSpPr>
        <p:spPr>
          <a:xfrm rot="5400000">
            <a:off x="715550" y="3903350"/>
            <a:ext cx="1226099" cy="1038599"/>
          </a:xfrm>
          <a:prstGeom prst="bentUpArrow">
            <a:avLst>
              <a:gd name="adj1" fmla="val 28323"/>
              <a:gd name="adj2" fmla="val 27500"/>
              <a:gd name="adj3" fmla="val 34553"/>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22" name="Shape 522"/>
          <p:cNvSpPr/>
          <p:nvPr/>
        </p:nvSpPr>
        <p:spPr>
          <a:xfrm>
            <a:off x="5736850" y="5035700"/>
            <a:ext cx="673199" cy="514499"/>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523" name="Shape 523"/>
          <p:cNvPicPr preferRelativeResize="0"/>
          <p:nvPr/>
        </p:nvPicPr>
        <p:blipFill>
          <a:blip r:embed="rId3"/>
          <a:stretch>
            <a:fillRect/>
          </a:stretch>
        </p:blipFill>
        <p:spPr>
          <a:xfrm>
            <a:off x="4601850" y="197799"/>
            <a:ext cx="4384525" cy="3002424"/>
          </a:xfrm>
          <a:prstGeom prst="rect">
            <a:avLst/>
          </a:prstGeom>
        </p:spPr>
      </p:pic>
    </p:spTree>
    <p:extLst>
      <p:ext uri="{BB962C8B-B14F-4D97-AF65-F5344CB8AC3E}">
        <p14:creationId xmlns:p14="http://schemas.microsoft.com/office/powerpoint/2010/main" val="3993144085"/>
      </p:ext>
    </p:extLst>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457200" y="258375"/>
            <a:ext cx="3994799" cy="897599"/>
          </a:xfrm>
          <a:prstGeom prst="rect">
            <a:avLst/>
          </a:prstGeom>
        </p:spPr>
        <p:txBody>
          <a:bodyPr lIns="91425" tIns="91425" rIns="91425" bIns="91425" anchor="t" anchorCtr="0">
            <a:noAutofit/>
          </a:bodyPr>
          <a:lstStyle/>
          <a:p>
            <a:pPr>
              <a:spcBef>
                <a:spcPts val="0"/>
              </a:spcBef>
              <a:buNone/>
            </a:pPr>
            <a:r>
              <a:rPr lang="en" b="0">
                <a:latin typeface="Droid Serif"/>
                <a:ea typeface="Droid Serif"/>
                <a:cs typeface="Droid Serif"/>
                <a:sym typeface="Droid Serif"/>
              </a:rPr>
              <a:t>... at sea level?</a:t>
            </a:r>
          </a:p>
        </p:txBody>
      </p:sp>
      <p:pic>
        <p:nvPicPr>
          <p:cNvPr id="529" name="Shape 529"/>
          <p:cNvPicPr preferRelativeResize="0"/>
          <p:nvPr/>
        </p:nvPicPr>
        <p:blipFill>
          <a:blip r:embed="rId3"/>
          <a:stretch>
            <a:fillRect/>
          </a:stretch>
        </p:blipFill>
        <p:spPr>
          <a:xfrm>
            <a:off x="897525" y="1743575"/>
            <a:ext cx="3454751" cy="2566476"/>
          </a:xfrm>
          <a:prstGeom prst="rect">
            <a:avLst/>
          </a:prstGeom>
        </p:spPr>
      </p:pic>
      <p:sp>
        <p:nvSpPr>
          <p:cNvPr id="530" name="Shape 530"/>
          <p:cNvSpPr/>
          <p:nvPr/>
        </p:nvSpPr>
        <p:spPr>
          <a:xfrm rot="-35201">
            <a:off x="5054014" y="1993585"/>
            <a:ext cx="3433772" cy="2066459"/>
          </a:xfrm>
          <a:custGeom>
            <a:avLst/>
            <a:gdLst/>
            <a:ahLst/>
            <a:cxnLst/>
            <a:rect l="0" t="0" r="0" b="0"/>
            <a:pathLst>
              <a:path w="1406" h="731" extrusionOk="0">
                <a:moveTo>
                  <a:pt x="187" y="0"/>
                </a:moveTo>
                <a:cubicBezTo>
                  <a:pt x="154" y="0"/>
                  <a:pt x="126" y="2"/>
                  <a:pt x="103" y="8"/>
                </a:cubicBezTo>
                <a:cubicBezTo>
                  <a:pt x="80" y="14"/>
                  <a:pt x="60" y="22"/>
                  <a:pt x="45" y="32"/>
                </a:cubicBezTo>
                <a:cubicBezTo>
                  <a:pt x="29" y="42"/>
                  <a:pt x="18" y="54"/>
                  <a:pt x="10" y="67"/>
                </a:cubicBezTo>
                <a:cubicBezTo>
                  <a:pt x="3" y="81"/>
                  <a:pt x="0" y="96"/>
                  <a:pt x="0" y="112"/>
                </a:cubicBezTo>
                <a:cubicBezTo>
                  <a:pt x="0" y="123"/>
                  <a:pt x="2" y="132"/>
                  <a:pt x="6" y="140"/>
                </a:cubicBezTo>
                <a:cubicBezTo>
                  <a:pt x="10" y="148"/>
                  <a:pt x="16" y="155"/>
                  <a:pt x="23" y="160"/>
                </a:cubicBezTo>
                <a:cubicBezTo>
                  <a:pt x="30" y="166"/>
                  <a:pt x="39" y="170"/>
                  <a:pt x="49" y="173"/>
                </a:cubicBezTo>
                <a:cubicBezTo>
                  <a:pt x="59" y="175"/>
                  <a:pt x="70" y="177"/>
                  <a:pt x="83" y="177"/>
                </a:cubicBezTo>
                <a:cubicBezTo>
                  <a:pt x="83" y="159"/>
                  <a:pt x="84" y="143"/>
                  <a:pt x="88" y="128"/>
                </a:cubicBezTo>
                <a:cubicBezTo>
                  <a:pt x="92" y="112"/>
                  <a:pt x="99" y="99"/>
                  <a:pt x="107" y="87"/>
                </a:cubicBezTo>
                <a:cubicBezTo>
                  <a:pt x="116" y="75"/>
                  <a:pt x="128" y="66"/>
                  <a:pt x="142" y="59"/>
                </a:cubicBezTo>
                <a:cubicBezTo>
                  <a:pt x="156" y="52"/>
                  <a:pt x="173" y="49"/>
                  <a:pt x="194" y="49"/>
                </a:cubicBezTo>
                <a:cubicBezTo>
                  <a:pt x="214" y="49"/>
                  <a:pt x="230" y="52"/>
                  <a:pt x="244" y="57"/>
                </a:cubicBezTo>
                <a:cubicBezTo>
                  <a:pt x="258" y="63"/>
                  <a:pt x="269" y="70"/>
                  <a:pt x="278" y="80"/>
                </a:cubicBezTo>
                <a:cubicBezTo>
                  <a:pt x="287" y="90"/>
                  <a:pt x="293" y="102"/>
                  <a:pt x="297" y="117"/>
                </a:cubicBezTo>
                <a:cubicBezTo>
                  <a:pt x="302" y="131"/>
                  <a:pt x="304" y="146"/>
                  <a:pt x="304" y="164"/>
                </a:cubicBezTo>
                <a:cubicBezTo>
                  <a:pt x="304" y="183"/>
                  <a:pt x="301" y="203"/>
                  <a:pt x="296" y="223"/>
                </a:cubicBezTo>
                <a:cubicBezTo>
                  <a:pt x="291" y="243"/>
                  <a:pt x="283" y="261"/>
                  <a:pt x="271" y="280"/>
                </a:cubicBezTo>
                <a:cubicBezTo>
                  <a:pt x="259" y="298"/>
                  <a:pt x="243" y="314"/>
                  <a:pt x="223" y="330"/>
                </a:cubicBezTo>
                <a:cubicBezTo>
                  <a:pt x="204" y="345"/>
                  <a:pt x="179" y="359"/>
                  <a:pt x="150" y="371"/>
                </a:cubicBezTo>
                <a:lnTo>
                  <a:pt x="150" y="522"/>
                </a:lnTo>
                <a:lnTo>
                  <a:pt x="211" y="522"/>
                </a:lnTo>
                <a:lnTo>
                  <a:pt x="211" y="410"/>
                </a:lnTo>
                <a:cubicBezTo>
                  <a:pt x="242" y="397"/>
                  <a:pt x="270" y="383"/>
                  <a:pt x="294" y="368"/>
                </a:cubicBezTo>
                <a:cubicBezTo>
                  <a:pt x="318" y="352"/>
                  <a:pt x="338" y="335"/>
                  <a:pt x="355" y="317"/>
                </a:cubicBezTo>
                <a:cubicBezTo>
                  <a:pt x="372" y="298"/>
                  <a:pt x="384" y="278"/>
                  <a:pt x="393" y="255"/>
                </a:cubicBezTo>
                <a:cubicBezTo>
                  <a:pt x="401" y="233"/>
                  <a:pt x="406" y="208"/>
                  <a:pt x="406" y="181"/>
                </a:cubicBezTo>
                <a:cubicBezTo>
                  <a:pt x="406" y="152"/>
                  <a:pt x="400" y="126"/>
                  <a:pt x="389" y="104"/>
                </a:cubicBezTo>
                <a:cubicBezTo>
                  <a:pt x="378" y="82"/>
                  <a:pt x="363" y="63"/>
                  <a:pt x="343" y="47"/>
                </a:cubicBezTo>
                <a:cubicBezTo>
                  <a:pt x="324" y="32"/>
                  <a:pt x="301" y="20"/>
                  <a:pt x="274" y="12"/>
                </a:cubicBezTo>
                <a:cubicBezTo>
                  <a:pt x="247" y="4"/>
                  <a:pt x="218" y="0"/>
                  <a:pt x="187" y="0"/>
                </a:cubicBezTo>
                <a:close/>
                <a:moveTo>
                  <a:pt x="687" y="0"/>
                </a:moveTo>
                <a:cubicBezTo>
                  <a:pt x="654" y="0"/>
                  <a:pt x="626" y="2"/>
                  <a:pt x="603" y="8"/>
                </a:cubicBezTo>
                <a:cubicBezTo>
                  <a:pt x="580" y="14"/>
                  <a:pt x="560" y="22"/>
                  <a:pt x="545" y="32"/>
                </a:cubicBezTo>
                <a:cubicBezTo>
                  <a:pt x="529" y="42"/>
                  <a:pt x="518" y="54"/>
                  <a:pt x="510" y="67"/>
                </a:cubicBezTo>
                <a:cubicBezTo>
                  <a:pt x="503" y="81"/>
                  <a:pt x="500" y="96"/>
                  <a:pt x="500" y="112"/>
                </a:cubicBezTo>
                <a:cubicBezTo>
                  <a:pt x="500" y="123"/>
                  <a:pt x="502" y="132"/>
                  <a:pt x="506" y="140"/>
                </a:cubicBezTo>
                <a:cubicBezTo>
                  <a:pt x="510" y="148"/>
                  <a:pt x="516" y="155"/>
                  <a:pt x="523" y="160"/>
                </a:cubicBezTo>
                <a:cubicBezTo>
                  <a:pt x="530" y="166"/>
                  <a:pt x="539" y="170"/>
                  <a:pt x="549" y="173"/>
                </a:cubicBezTo>
                <a:cubicBezTo>
                  <a:pt x="559" y="175"/>
                  <a:pt x="570" y="177"/>
                  <a:pt x="583" y="177"/>
                </a:cubicBezTo>
                <a:cubicBezTo>
                  <a:pt x="583" y="159"/>
                  <a:pt x="584" y="143"/>
                  <a:pt x="588" y="128"/>
                </a:cubicBezTo>
                <a:cubicBezTo>
                  <a:pt x="592" y="112"/>
                  <a:pt x="599" y="99"/>
                  <a:pt x="607" y="87"/>
                </a:cubicBezTo>
                <a:cubicBezTo>
                  <a:pt x="616" y="75"/>
                  <a:pt x="628" y="66"/>
                  <a:pt x="642" y="59"/>
                </a:cubicBezTo>
                <a:cubicBezTo>
                  <a:pt x="656" y="52"/>
                  <a:pt x="673" y="49"/>
                  <a:pt x="694" y="49"/>
                </a:cubicBezTo>
                <a:cubicBezTo>
                  <a:pt x="714" y="49"/>
                  <a:pt x="730" y="52"/>
                  <a:pt x="744" y="57"/>
                </a:cubicBezTo>
                <a:cubicBezTo>
                  <a:pt x="758" y="63"/>
                  <a:pt x="769" y="70"/>
                  <a:pt x="778" y="80"/>
                </a:cubicBezTo>
                <a:cubicBezTo>
                  <a:pt x="787" y="90"/>
                  <a:pt x="793" y="102"/>
                  <a:pt x="797" y="117"/>
                </a:cubicBezTo>
                <a:cubicBezTo>
                  <a:pt x="802" y="131"/>
                  <a:pt x="804" y="146"/>
                  <a:pt x="804" y="164"/>
                </a:cubicBezTo>
                <a:cubicBezTo>
                  <a:pt x="804" y="183"/>
                  <a:pt x="801" y="203"/>
                  <a:pt x="796" y="223"/>
                </a:cubicBezTo>
                <a:cubicBezTo>
                  <a:pt x="791" y="243"/>
                  <a:pt x="783" y="261"/>
                  <a:pt x="771" y="280"/>
                </a:cubicBezTo>
                <a:cubicBezTo>
                  <a:pt x="759" y="298"/>
                  <a:pt x="743" y="314"/>
                  <a:pt x="723" y="330"/>
                </a:cubicBezTo>
                <a:cubicBezTo>
                  <a:pt x="704" y="345"/>
                  <a:pt x="679" y="359"/>
                  <a:pt x="650" y="371"/>
                </a:cubicBezTo>
                <a:lnTo>
                  <a:pt x="650" y="522"/>
                </a:lnTo>
                <a:lnTo>
                  <a:pt x="711" y="522"/>
                </a:lnTo>
                <a:lnTo>
                  <a:pt x="711" y="410"/>
                </a:lnTo>
                <a:cubicBezTo>
                  <a:pt x="742" y="397"/>
                  <a:pt x="770" y="383"/>
                  <a:pt x="794" y="368"/>
                </a:cubicBezTo>
                <a:cubicBezTo>
                  <a:pt x="818" y="352"/>
                  <a:pt x="838" y="335"/>
                  <a:pt x="855" y="317"/>
                </a:cubicBezTo>
                <a:cubicBezTo>
                  <a:pt x="872" y="298"/>
                  <a:pt x="884" y="278"/>
                  <a:pt x="893" y="255"/>
                </a:cubicBezTo>
                <a:cubicBezTo>
                  <a:pt x="901" y="233"/>
                  <a:pt x="906" y="208"/>
                  <a:pt x="906" y="181"/>
                </a:cubicBezTo>
                <a:cubicBezTo>
                  <a:pt x="906" y="152"/>
                  <a:pt x="900" y="126"/>
                  <a:pt x="889" y="104"/>
                </a:cubicBezTo>
                <a:cubicBezTo>
                  <a:pt x="878" y="82"/>
                  <a:pt x="863" y="63"/>
                  <a:pt x="843" y="47"/>
                </a:cubicBezTo>
                <a:cubicBezTo>
                  <a:pt x="824" y="32"/>
                  <a:pt x="801" y="20"/>
                  <a:pt x="774" y="12"/>
                </a:cubicBezTo>
                <a:cubicBezTo>
                  <a:pt x="747" y="4"/>
                  <a:pt x="718" y="0"/>
                  <a:pt x="687" y="0"/>
                </a:cubicBezTo>
                <a:close/>
                <a:moveTo>
                  <a:pt x="1187" y="0"/>
                </a:moveTo>
                <a:cubicBezTo>
                  <a:pt x="1154" y="0"/>
                  <a:pt x="1126" y="2"/>
                  <a:pt x="1103" y="8"/>
                </a:cubicBezTo>
                <a:cubicBezTo>
                  <a:pt x="1080" y="14"/>
                  <a:pt x="1060" y="22"/>
                  <a:pt x="1045" y="32"/>
                </a:cubicBezTo>
                <a:cubicBezTo>
                  <a:pt x="1029" y="42"/>
                  <a:pt x="1018" y="54"/>
                  <a:pt x="1010" y="67"/>
                </a:cubicBezTo>
                <a:cubicBezTo>
                  <a:pt x="1003" y="81"/>
                  <a:pt x="1000" y="96"/>
                  <a:pt x="1000" y="112"/>
                </a:cubicBezTo>
                <a:cubicBezTo>
                  <a:pt x="1000" y="123"/>
                  <a:pt x="1002" y="132"/>
                  <a:pt x="1006" y="140"/>
                </a:cubicBezTo>
                <a:cubicBezTo>
                  <a:pt x="1010" y="148"/>
                  <a:pt x="1016" y="155"/>
                  <a:pt x="1023" y="160"/>
                </a:cubicBezTo>
                <a:cubicBezTo>
                  <a:pt x="1030" y="166"/>
                  <a:pt x="1039" y="170"/>
                  <a:pt x="1049" y="173"/>
                </a:cubicBezTo>
                <a:cubicBezTo>
                  <a:pt x="1059" y="175"/>
                  <a:pt x="1070" y="177"/>
                  <a:pt x="1083" y="177"/>
                </a:cubicBezTo>
                <a:cubicBezTo>
                  <a:pt x="1083" y="159"/>
                  <a:pt x="1084" y="143"/>
                  <a:pt x="1088" y="128"/>
                </a:cubicBezTo>
                <a:cubicBezTo>
                  <a:pt x="1092" y="112"/>
                  <a:pt x="1099" y="99"/>
                  <a:pt x="1107" y="87"/>
                </a:cubicBezTo>
                <a:cubicBezTo>
                  <a:pt x="1116" y="75"/>
                  <a:pt x="1128" y="66"/>
                  <a:pt x="1142" y="59"/>
                </a:cubicBezTo>
                <a:cubicBezTo>
                  <a:pt x="1156" y="52"/>
                  <a:pt x="1173" y="49"/>
                  <a:pt x="1194" y="49"/>
                </a:cubicBezTo>
                <a:cubicBezTo>
                  <a:pt x="1214" y="49"/>
                  <a:pt x="1230" y="52"/>
                  <a:pt x="1244" y="57"/>
                </a:cubicBezTo>
                <a:cubicBezTo>
                  <a:pt x="1258" y="63"/>
                  <a:pt x="1269" y="70"/>
                  <a:pt x="1278" y="80"/>
                </a:cubicBezTo>
                <a:cubicBezTo>
                  <a:pt x="1287" y="90"/>
                  <a:pt x="1293" y="102"/>
                  <a:pt x="1297" y="117"/>
                </a:cubicBezTo>
                <a:cubicBezTo>
                  <a:pt x="1302" y="131"/>
                  <a:pt x="1304" y="146"/>
                  <a:pt x="1304" y="164"/>
                </a:cubicBezTo>
                <a:cubicBezTo>
                  <a:pt x="1304" y="183"/>
                  <a:pt x="1301" y="203"/>
                  <a:pt x="1296" y="223"/>
                </a:cubicBezTo>
                <a:cubicBezTo>
                  <a:pt x="1291" y="243"/>
                  <a:pt x="1283" y="261"/>
                  <a:pt x="1271" y="280"/>
                </a:cubicBezTo>
                <a:cubicBezTo>
                  <a:pt x="1259" y="298"/>
                  <a:pt x="1243" y="314"/>
                  <a:pt x="1223" y="330"/>
                </a:cubicBezTo>
                <a:cubicBezTo>
                  <a:pt x="1204" y="345"/>
                  <a:pt x="1179" y="359"/>
                  <a:pt x="1150" y="371"/>
                </a:cubicBezTo>
                <a:lnTo>
                  <a:pt x="1150" y="522"/>
                </a:lnTo>
                <a:lnTo>
                  <a:pt x="1211" y="522"/>
                </a:lnTo>
                <a:lnTo>
                  <a:pt x="1211" y="410"/>
                </a:lnTo>
                <a:cubicBezTo>
                  <a:pt x="1242" y="397"/>
                  <a:pt x="1270" y="383"/>
                  <a:pt x="1294" y="368"/>
                </a:cubicBezTo>
                <a:cubicBezTo>
                  <a:pt x="1318" y="352"/>
                  <a:pt x="1338" y="335"/>
                  <a:pt x="1355" y="317"/>
                </a:cubicBezTo>
                <a:cubicBezTo>
                  <a:pt x="1372" y="298"/>
                  <a:pt x="1384" y="278"/>
                  <a:pt x="1393" y="255"/>
                </a:cubicBezTo>
                <a:cubicBezTo>
                  <a:pt x="1401" y="233"/>
                  <a:pt x="1406" y="208"/>
                  <a:pt x="1406" y="181"/>
                </a:cubicBezTo>
                <a:cubicBezTo>
                  <a:pt x="1406" y="152"/>
                  <a:pt x="1400" y="126"/>
                  <a:pt x="1389" y="104"/>
                </a:cubicBezTo>
                <a:cubicBezTo>
                  <a:pt x="1378" y="82"/>
                  <a:pt x="1363" y="63"/>
                  <a:pt x="1343" y="47"/>
                </a:cubicBezTo>
                <a:cubicBezTo>
                  <a:pt x="1324" y="32"/>
                  <a:pt x="1301" y="20"/>
                  <a:pt x="1274" y="12"/>
                </a:cubicBezTo>
                <a:cubicBezTo>
                  <a:pt x="1247" y="4"/>
                  <a:pt x="1218" y="0"/>
                  <a:pt x="1187" y="0"/>
                </a:cubicBezTo>
                <a:close/>
                <a:moveTo>
                  <a:pt x="180" y="595"/>
                </a:moveTo>
                <a:cubicBezTo>
                  <a:pt x="171" y="595"/>
                  <a:pt x="163" y="596"/>
                  <a:pt x="155" y="598"/>
                </a:cubicBezTo>
                <a:cubicBezTo>
                  <a:pt x="147" y="600"/>
                  <a:pt x="141" y="604"/>
                  <a:pt x="135" y="609"/>
                </a:cubicBezTo>
                <a:cubicBezTo>
                  <a:pt x="129" y="615"/>
                  <a:pt x="125" y="622"/>
                  <a:pt x="122" y="630"/>
                </a:cubicBezTo>
                <a:cubicBezTo>
                  <a:pt x="118" y="639"/>
                  <a:pt x="117" y="650"/>
                  <a:pt x="117" y="663"/>
                </a:cubicBezTo>
                <a:cubicBezTo>
                  <a:pt x="117" y="675"/>
                  <a:pt x="118" y="686"/>
                  <a:pt x="122" y="695"/>
                </a:cubicBezTo>
                <a:cubicBezTo>
                  <a:pt x="125" y="704"/>
                  <a:pt x="129" y="711"/>
                  <a:pt x="135" y="716"/>
                </a:cubicBezTo>
                <a:cubicBezTo>
                  <a:pt x="141" y="721"/>
                  <a:pt x="147" y="725"/>
                  <a:pt x="155" y="727"/>
                </a:cubicBezTo>
                <a:cubicBezTo>
                  <a:pt x="163" y="729"/>
                  <a:pt x="171" y="730"/>
                  <a:pt x="180" y="730"/>
                </a:cubicBezTo>
                <a:cubicBezTo>
                  <a:pt x="188" y="730"/>
                  <a:pt x="196" y="729"/>
                  <a:pt x="204" y="727"/>
                </a:cubicBezTo>
                <a:cubicBezTo>
                  <a:pt x="211" y="725"/>
                  <a:pt x="218" y="721"/>
                  <a:pt x="224" y="716"/>
                </a:cubicBezTo>
                <a:cubicBezTo>
                  <a:pt x="230" y="711"/>
                  <a:pt x="234" y="704"/>
                  <a:pt x="237" y="695"/>
                </a:cubicBezTo>
                <a:cubicBezTo>
                  <a:pt x="241" y="686"/>
                  <a:pt x="243" y="675"/>
                  <a:pt x="243" y="663"/>
                </a:cubicBezTo>
                <a:cubicBezTo>
                  <a:pt x="243" y="650"/>
                  <a:pt x="241" y="639"/>
                  <a:pt x="237" y="630"/>
                </a:cubicBezTo>
                <a:cubicBezTo>
                  <a:pt x="234" y="622"/>
                  <a:pt x="230" y="615"/>
                  <a:pt x="224" y="609"/>
                </a:cubicBezTo>
                <a:cubicBezTo>
                  <a:pt x="218" y="604"/>
                  <a:pt x="211" y="600"/>
                  <a:pt x="204" y="598"/>
                </a:cubicBezTo>
                <a:cubicBezTo>
                  <a:pt x="196" y="596"/>
                  <a:pt x="188" y="595"/>
                  <a:pt x="180" y="595"/>
                </a:cubicBezTo>
                <a:close/>
                <a:moveTo>
                  <a:pt x="680" y="595"/>
                </a:moveTo>
                <a:cubicBezTo>
                  <a:pt x="671" y="595"/>
                  <a:pt x="663" y="596"/>
                  <a:pt x="655" y="598"/>
                </a:cubicBezTo>
                <a:cubicBezTo>
                  <a:pt x="647" y="600"/>
                  <a:pt x="641" y="604"/>
                  <a:pt x="635" y="609"/>
                </a:cubicBezTo>
                <a:cubicBezTo>
                  <a:pt x="629" y="615"/>
                  <a:pt x="625" y="622"/>
                  <a:pt x="622" y="630"/>
                </a:cubicBezTo>
                <a:cubicBezTo>
                  <a:pt x="618" y="639"/>
                  <a:pt x="617" y="650"/>
                  <a:pt x="617" y="663"/>
                </a:cubicBezTo>
                <a:cubicBezTo>
                  <a:pt x="617" y="675"/>
                  <a:pt x="618" y="686"/>
                  <a:pt x="622" y="695"/>
                </a:cubicBezTo>
                <a:cubicBezTo>
                  <a:pt x="625" y="704"/>
                  <a:pt x="629" y="711"/>
                  <a:pt x="635" y="716"/>
                </a:cubicBezTo>
                <a:cubicBezTo>
                  <a:pt x="641" y="721"/>
                  <a:pt x="647" y="725"/>
                  <a:pt x="655" y="727"/>
                </a:cubicBezTo>
                <a:cubicBezTo>
                  <a:pt x="663" y="729"/>
                  <a:pt x="671" y="730"/>
                  <a:pt x="680" y="730"/>
                </a:cubicBezTo>
                <a:cubicBezTo>
                  <a:pt x="688" y="730"/>
                  <a:pt x="696" y="729"/>
                  <a:pt x="704" y="727"/>
                </a:cubicBezTo>
                <a:cubicBezTo>
                  <a:pt x="711" y="725"/>
                  <a:pt x="718" y="721"/>
                  <a:pt x="724" y="716"/>
                </a:cubicBezTo>
                <a:cubicBezTo>
                  <a:pt x="730" y="711"/>
                  <a:pt x="734" y="704"/>
                  <a:pt x="737" y="695"/>
                </a:cubicBezTo>
                <a:cubicBezTo>
                  <a:pt x="741" y="686"/>
                  <a:pt x="743" y="675"/>
                  <a:pt x="743" y="663"/>
                </a:cubicBezTo>
                <a:cubicBezTo>
                  <a:pt x="743" y="650"/>
                  <a:pt x="741" y="639"/>
                  <a:pt x="737" y="630"/>
                </a:cubicBezTo>
                <a:cubicBezTo>
                  <a:pt x="734" y="622"/>
                  <a:pt x="730" y="615"/>
                  <a:pt x="724" y="609"/>
                </a:cubicBezTo>
                <a:cubicBezTo>
                  <a:pt x="718" y="604"/>
                  <a:pt x="711" y="600"/>
                  <a:pt x="704" y="598"/>
                </a:cubicBezTo>
                <a:cubicBezTo>
                  <a:pt x="696" y="596"/>
                  <a:pt x="688" y="595"/>
                  <a:pt x="680" y="595"/>
                </a:cubicBezTo>
                <a:close/>
                <a:moveTo>
                  <a:pt x="1180" y="595"/>
                </a:moveTo>
                <a:cubicBezTo>
                  <a:pt x="1171" y="595"/>
                  <a:pt x="1163" y="596"/>
                  <a:pt x="1155" y="598"/>
                </a:cubicBezTo>
                <a:cubicBezTo>
                  <a:pt x="1147" y="600"/>
                  <a:pt x="1141" y="604"/>
                  <a:pt x="1135" y="609"/>
                </a:cubicBezTo>
                <a:cubicBezTo>
                  <a:pt x="1129" y="615"/>
                  <a:pt x="1125" y="622"/>
                  <a:pt x="1122" y="630"/>
                </a:cubicBezTo>
                <a:cubicBezTo>
                  <a:pt x="1118" y="639"/>
                  <a:pt x="1117" y="650"/>
                  <a:pt x="1117" y="663"/>
                </a:cubicBezTo>
                <a:cubicBezTo>
                  <a:pt x="1117" y="675"/>
                  <a:pt x="1118" y="686"/>
                  <a:pt x="1122" y="695"/>
                </a:cubicBezTo>
                <a:cubicBezTo>
                  <a:pt x="1125" y="704"/>
                  <a:pt x="1129" y="711"/>
                  <a:pt x="1135" y="716"/>
                </a:cubicBezTo>
                <a:cubicBezTo>
                  <a:pt x="1141" y="721"/>
                  <a:pt x="1147" y="725"/>
                  <a:pt x="1155" y="727"/>
                </a:cubicBezTo>
                <a:cubicBezTo>
                  <a:pt x="1163" y="729"/>
                  <a:pt x="1171" y="730"/>
                  <a:pt x="1180" y="730"/>
                </a:cubicBezTo>
                <a:cubicBezTo>
                  <a:pt x="1188" y="730"/>
                  <a:pt x="1196" y="729"/>
                  <a:pt x="1204" y="727"/>
                </a:cubicBezTo>
                <a:cubicBezTo>
                  <a:pt x="1211" y="725"/>
                  <a:pt x="1218" y="721"/>
                  <a:pt x="1224" y="716"/>
                </a:cubicBezTo>
                <a:cubicBezTo>
                  <a:pt x="1230" y="711"/>
                  <a:pt x="1234" y="704"/>
                  <a:pt x="1237" y="695"/>
                </a:cubicBezTo>
                <a:cubicBezTo>
                  <a:pt x="1241" y="686"/>
                  <a:pt x="1243" y="675"/>
                  <a:pt x="1243" y="663"/>
                </a:cubicBezTo>
                <a:cubicBezTo>
                  <a:pt x="1243" y="650"/>
                  <a:pt x="1241" y="639"/>
                  <a:pt x="1237" y="630"/>
                </a:cubicBezTo>
                <a:cubicBezTo>
                  <a:pt x="1234" y="622"/>
                  <a:pt x="1230" y="615"/>
                  <a:pt x="1224" y="609"/>
                </a:cubicBezTo>
                <a:cubicBezTo>
                  <a:pt x="1218" y="604"/>
                  <a:pt x="1211" y="600"/>
                  <a:pt x="1204" y="598"/>
                </a:cubicBezTo>
                <a:cubicBezTo>
                  <a:pt x="1196" y="596"/>
                  <a:pt x="1188" y="595"/>
                  <a:pt x="1180" y="595"/>
                </a:cubicBezTo>
                <a:close/>
              </a:path>
            </a:pathLst>
          </a:custGeom>
          <a:solidFill>
            <a:srgbClr val="B7B7B7"/>
          </a:solidFill>
          <a:ln w="19050" cap="flat">
            <a:solidFill>
              <a:schemeClr val="dk2"/>
            </a:solidFill>
            <a:prstDash val="solid"/>
            <a:round/>
            <a:headEnd type="none" w="med" len="med"/>
            <a:tailEnd type="none" w="med" len="med"/>
          </a:ln>
        </p:spPr>
      </p:sp>
      <p:sp>
        <p:nvSpPr>
          <p:cNvPr id="531" name="Shape 531"/>
          <p:cNvSpPr txBox="1">
            <a:spLocks noGrp="1"/>
          </p:cNvSpPr>
          <p:nvPr>
            <p:ph type="title" idx="4294967295"/>
          </p:nvPr>
        </p:nvSpPr>
        <p:spPr>
          <a:xfrm>
            <a:off x="457200" y="5773950"/>
            <a:ext cx="8611799" cy="897599"/>
          </a:xfrm>
          <a:prstGeom prst="rect">
            <a:avLst/>
          </a:prstGeom>
        </p:spPr>
        <p:txBody>
          <a:bodyPr lIns="91425" tIns="91425" rIns="91425" bIns="91425" anchor="ctr" anchorCtr="0">
            <a:noAutofit/>
          </a:bodyPr>
          <a:lstStyle/>
          <a:p>
            <a:pPr lvl="0" algn="ctr" rtl="0">
              <a:spcBef>
                <a:spcPts val="0"/>
              </a:spcBef>
              <a:buNone/>
            </a:pPr>
            <a:r>
              <a:rPr lang="en" b="0" i="1">
                <a:latin typeface="Droid Serif"/>
                <a:ea typeface="Droid Serif"/>
                <a:cs typeface="Droid Serif"/>
                <a:sym typeface="Droid Serif"/>
              </a:rPr>
              <a:t>What goes on </a:t>
            </a:r>
            <a:r>
              <a:rPr lang="en" i="1">
                <a:latin typeface="Droid Serif"/>
                <a:ea typeface="Droid Serif"/>
                <a:cs typeface="Droid Serif"/>
                <a:sym typeface="Droid Serif"/>
              </a:rPr>
              <a:t>inside</a:t>
            </a:r>
            <a:r>
              <a:rPr lang="en" b="0" i="1">
                <a:latin typeface="Droid Serif"/>
                <a:ea typeface="Droid Serif"/>
                <a:cs typeface="Droid Serif"/>
                <a:sym typeface="Droid Serif"/>
              </a:rPr>
              <a:t> a computer?</a:t>
            </a:r>
          </a:p>
        </p:txBody>
      </p:sp>
    </p:spTree>
    <p:extLst>
      <p:ext uri="{BB962C8B-B14F-4D97-AF65-F5344CB8AC3E}">
        <p14:creationId xmlns:p14="http://schemas.microsoft.com/office/powerpoint/2010/main" val="968221542"/>
      </p:ext>
    </p:extLst>
  </p:cSld>
  <p:clrMapOvr>
    <a:masterClrMapping/>
  </p:clrMapOvr>
  <p:transition spd="slow">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57200" y="274650"/>
            <a:ext cx="5740200" cy="1143000"/>
          </a:xfrm>
          <a:prstGeom prst="rect">
            <a:avLst/>
          </a:prstGeom>
          <a:solidFill>
            <a:srgbClr val="EFEFEF"/>
          </a:solidFill>
        </p:spPr>
        <p:txBody>
          <a:bodyPr lIns="91425" tIns="91425" rIns="91425" bIns="91425" anchor="ctr" anchorCtr="0">
            <a:noAutofit/>
          </a:bodyPr>
          <a:lstStyle/>
          <a:p>
            <a:pPr lvl="0" algn="ctr" rtl="0">
              <a:spcBef>
                <a:spcPts val="0"/>
              </a:spcBef>
              <a:buNone/>
            </a:pPr>
            <a:r>
              <a:rPr lang="en">
                <a:latin typeface="Droid Serif"/>
                <a:ea typeface="Droid Serif"/>
                <a:cs typeface="Droid Serif"/>
                <a:sym typeface="Droid Serif"/>
              </a:rPr>
              <a:t>Computer Disassembly</a:t>
            </a:r>
          </a:p>
        </p:txBody>
      </p:sp>
      <p:sp>
        <p:nvSpPr>
          <p:cNvPr id="537" name="Shape 537"/>
          <p:cNvSpPr txBox="1">
            <a:spLocks noGrp="1"/>
          </p:cNvSpPr>
          <p:nvPr>
            <p:ph type="body" idx="1"/>
          </p:nvPr>
        </p:nvSpPr>
        <p:spPr>
          <a:xfrm>
            <a:off x="553200" y="1964925"/>
            <a:ext cx="8215800" cy="45069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(1) Use a search engine to look up the parts of a computer - while </a:t>
            </a:r>
            <a:r>
              <a:rPr lang="en" b="1" i="1">
                <a:latin typeface="Droid Serif"/>
                <a:ea typeface="Droid Serif"/>
                <a:cs typeface="Droid Serif"/>
                <a:sym typeface="Droid Serif"/>
              </a:rPr>
              <a:t>taking it apart</a:t>
            </a:r>
            <a:r>
              <a:rPr lang="en">
                <a:latin typeface="Droid Serif"/>
                <a:ea typeface="Droid Serif"/>
                <a:cs typeface="Droid Serif"/>
                <a:sym typeface="Droid Serif"/>
              </a:rPr>
              <a:t>.</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(2) </a:t>
            </a:r>
            <a:r>
              <a:rPr lang="en" b="1" i="1">
                <a:latin typeface="Droid Serif"/>
                <a:ea typeface="Droid Serif"/>
                <a:cs typeface="Droid Serif"/>
                <a:sym typeface="Droid Serif"/>
              </a:rPr>
              <a:t>Create a poster</a:t>
            </a:r>
            <a:r>
              <a:rPr lang="en">
                <a:latin typeface="Droid Serif"/>
                <a:ea typeface="Droid Serif"/>
                <a:cs typeface="Droid Serif"/>
                <a:sym typeface="Droid Serif"/>
              </a:rPr>
              <a:t> with the parts and (briefly) what each part does.</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marL="4572000" lvl="0" indent="0" rtl="0">
              <a:spcBef>
                <a:spcPts val="0"/>
              </a:spcBef>
              <a:buNone/>
            </a:pPr>
            <a:r>
              <a:rPr lang="en">
                <a:latin typeface="Droid Serif"/>
                <a:ea typeface="Droid Serif"/>
                <a:cs typeface="Droid Serif"/>
                <a:sym typeface="Droid Serif"/>
              </a:rPr>
              <a:t>   For example...</a:t>
            </a:r>
          </a:p>
        </p:txBody>
      </p:sp>
      <p:pic>
        <p:nvPicPr>
          <p:cNvPr id="538" name="Shape 538"/>
          <p:cNvPicPr preferRelativeResize="0"/>
          <p:nvPr/>
        </p:nvPicPr>
        <p:blipFill>
          <a:blip r:embed="rId3"/>
          <a:stretch>
            <a:fillRect/>
          </a:stretch>
        </p:blipFill>
        <p:spPr>
          <a:xfrm>
            <a:off x="7335187" y="77350"/>
            <a:ext cx="1743075" cy="1162050"/>
          </a:xfrm>
          <a:prstGeom prst="rect">
            <a:avLst/>
          </a:prstGeom>
          <a:noFill/>
          <a:ln>
            <a:noFill/>
          </a:ln>
        </p:spPr>
      </p:pic>
    </p:spTree>
    <p:extLst>
      <p:ext uri="{BB962C8B-B14F-4D97-AF65-F5344CB8AC3E}">
        <p14:creationId xmlns:p14="http://schemas.microsoft.com/office/powerpoint/2010/main" val="3363498109"/>
      </p:ext>
    </p:extLst>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Shape 543"/>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79275829"/>
      </p:ext>
    </p:extLst>
  </p:cSld>
  <p:clrMapOvr>
    <a:masterClrMapping/>
  </p:clrMapOvr>
  <p:transitio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Shape 548"/>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30457596"/>
      </p:ext>
    </p:extLst>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Shape 553"/>
          <p:cNvPicPr preferRelativeResize="0"/>
          <p:nvPr/>
        </p:nvPicPr>
        <p:blipFill>
          <a:blip r:embed="rId3"/>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8063830"/>
      </p:ext>
    </p:extLst>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457200" y="6332278"/>
            <a:ext cx="8229600" cy="692700"/>
          </a:xfrm>
          <a:prstGeom prst="rect">
            <a:avLst/>
          </a:prstGeom>
        </p:spPr>
        <p:txBody>
          <a:bodyPr lIns="91425" tIns="91425" rIns="91425" bIns="91425" anchor="t" anchorCtr="0">
            <a:noAutofit/>
          </a:bodyPr>
          <a:lstStyle/>
          <a:p>
            <a:pPr lvl="0" rtl="0">
              <a:spcBef>
                <a:spcPts val="0"/>
              </a:spcBef>
              <a:buNone/>
            </a:pPr>
            <a:r>
              <a:rPr lang="en"/>
              <a:t>...you should get something like these computer entrails...</a:t>
            </a:r>
          </a:p>
        </p:txBody>
      </p:sp>
      <p:pic>
        <p:nvPicPr>
          <p:cNvPr id="559" name="Shape 559"/>
          <p:cNvPicPr preferRelativeResize="0"/>
          <p:nvPr/>
        </p:nvPicPr>
        <p:blipFill>
          <a:blip r:embed="rId3"/>
          <a:stretch>
            <a:fillRect/>
          </a:stretch>
        </p:blipFill>
        <p:spPr>
          <a:xfrm rot="10800000">
            <a:off x="559691" y="228599"/>
            <a:ext cx="8024617" cy="6018278"/>
          </a:xfrm>
          <a:prstGeom prst="rect">
            <a:avLst/>
          </a:prstGeom>
          <a:noFill/>
          <a:ln>
            <a:noFill/>
          </a:ln>
        </p:spPr>
      </p:pic>
    </p:spTree>
    <p:extLst>
      <p:ext uri="{BB962C8B-B14F-4D97-AF65-F5344CB8AC3E}">
        <p14:creationId xmlns:p14="http://schemas.microsoft.com/office/powerpoint/2010/main" val="3735661308"/>
      </p:ext>
    </p:extLst>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Shape 564"/>
          <p:cNvPicPr preferRelativeResize="0"/>
          <p:nvPr/>
        </p:nvPicPr>
        <p:blipFill>
          <a:blip r:embed="rId3"/>
          <a:stretch>
            <a:fillRect/>
          </a:stretch>
        </p:blipFill>
        <p:spPr>
          <a:xfrm>
            <a:off x="981703" y="3084550"/>
            <a:ext cx="7475599" cy="3472799"/>
          </a:xfrm>
          <a:prstGeom prst="rect">
            <a:avLst/>
          </a:prstGeom>
          <a:noFill/>
          <a:ln>
            <a:noFill/>
          </a:ln>
        </p:spPr>
      </p:pic>
      <p:sp>
        <p:nvSpPr>
          <p:cNvPr id="565" name="Shape 565"/>
          <p:cNvSpPr txBox="1">
            <a:spLocks noGrp="1"/>
          </p:cNvSpPr>
          <p:nvPr>
            <p:ph type="title"/>
          </p:nvPr>
        </p:nvSpPr>
        <p:spPr>
          <a:xfrm>
            <a:off x="1355850" y="1484912"/>
            <a:ext cx="3408000" cy="746399"/>
          </a:xfrm>
          <a:prstGeom prst="rect">
            <a:avLst/>
          </a:prstGeom>
        </p:spPr>
        <p:txBody>
          <a:bodyPr lIns="91425" tIns="91425" rIns="91425" bIns="91425" anchor="b" anchorCtr="0">
            <a:noAutofit/>
          </a:bodyPr>
          <a:lstStyle/>
          <a:p>
            <a:pPr lvl="0" algn="r" rtl="0">
              <a:spcBef>
                <a:spcPts val="0"/>
              </a:spcBef>
              <a:buNone/>
            </a:pPr>
            <a:r>
              <a:rPr lang="en" b="0">
                <a:latin typeface="Droid Serif"/>
                <a:ea typeface="Droid Serif"/>
                <a:cs typeface="Droid Serif"/>
                <a:sym typeface="Droid Serif"/>
              </a:rPr>
              <a:t>... Go deeper!</a:t>
            </a:r>
          </a:p>
        </p:txBody>
      </p:sp>
      <p:sp>
        <p:nvSpPr>
          <p:cNvPr id="566" name="Shape 566"/>
          <p:cNvSpPr txBox="1">
            <a:spLocks noGrp="1"/>
          </p:cNvSpPr>
          <p:nvPr>
            <p:ph type="title" idx="4294967295"/>
          </p:nvPr>
        </p:nvSpPr>
        <p:spPr>
          <a:xfrm>
            <a:off x="4043950" y="2921150"/>
            <a:ext cx="4599900" cy="7463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400" b="0" i="1">
                <a:latin typeface="Droid Serif"/>
                <a:ea typeface="Droid Serif"/>
                <a:cs typeface="Droid Serif"/>
                <a:sym typeface="Droid Serif"/>
              </a:rPr>
              <a:t>Circuit-building with </a:t>
            </a:r>
            <a:r>
              <a:rPr lang="en" sz="2400" i="1">
                <a:solidFill>
                  <a:srgbClr val="38761D"/>
                </a:solidFill>
                <a:latin typeface="Droid Serif"/>
                <a:ea typeface="Droid Serif"/>
                <a:cs typeface="Droid Serif"/>
                <a:sym typeface="Droid Serif"/>
              </a:rPr>
              <a:t>Logisim</a:t>
            </a:r>
          </a:p>
        </p:txBody>
      </p:sp>
      <p:pic>
        <p:nvPicPr>
          <p:cNvPr id="567" name="Shape 567"/>
          <p:cNvPicPr preferRelativeResize="0"/>
          <p:nvPr/>
        </p:nvPicPr>
        <p:blipFill>
          <a:blip r:embed="rId4"/>
          <a:stretch>
            <a:fillRect/>
          </a:stretch>
        </p:blipFill>
        <p:spPr>
          <a:xfrm>
            <a:off x="5326300" y="128025"/>
            <a:ext cx="3645500" cy="2483399"/>
          </a:xfrm>
          <a:prstGeom prst="rect">
            <a:avLst/>
          </a:prstGeom>
          <a:noFill/>
          <a:ln>
            <a:noFill/>
          </a:ln>
        </p:spPr>
      </p:pic>
      <p:sp>
        <p:nvSpPr>
          <p:cNvPr id="568" name="Shape 568"/>
          <p:cNvSpPr txBox="1">
            <a:spLocks noGrp="1"/>
          </p:cNvSpPr>
          <p:nvPr>
            <p:ph type="title" idx="4294967295"/>
          </p:nvPr>
        </p:nvSpPr>
        <p:spPr>
          <a:xfrm>
            <a:off x="475825" y="475050"/>
            <a:ext cx="4464300" cy="7463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Dis'ed already?</a:t>
            </a:r>
          </a:p>
        </p:txBody>
      </p:sp>
    </p:spTree>
    <p:extLst>
      <p:ext uri="{BB962C8B-B14F-4D97-AF65-F5344CB8AC3E}">
        <p14:creationId xmlns:p14="http://schemas.microsoft.com/office/powerpoint/2010/main" val="944033559"/>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07" y="990600"/>
            <a:ext cx="8440020" cy="4988052"/>
          </a:xfrm>
          <a:prstGeom prst="rect">
            <a:avLst/>
          </a:prstGeom>
        </p:spPr>
      </p:pic>
      <p:sp>
        <p:nvSpPr>
          <p:cNvPr id="125" name="Shape 125"/>
          <p:cNvSpPr txBox="1">
            <a:spLocks noGrp="1"/>
          </p:cNvSpPr>
          <p:nvPr>
            <p:ph type="body" idx="1"/>
          </p:nvPr>
        </p:nvSpPr>
        <p:spPr>
          <a:xfrm rot="-641510">
            <a:off x="250777" y="3214315"/>
            <a:ext cx="4346578" cy="954848"/>
          </a:xfrm>
          <a:prstGeom prst="rect">
            <a:avLst/>
          </a:prstGeom>
          <a:solidFill>
            <a:srgbClr val="CCECFF"/>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a:solidFill>
                  <a:schemeClr val="tx1"/>
                </a:solidFill>
                <a:latin typeface="Droid Serif"/>
                <a:ea typeface="Droid Serif"/>
                <a:cs typeface="Droid Serif"/>
                <a:sym typeface="Droid Serif"/>
              </a:rPr>
              <a:t>We are in </a:t>
            </a:r>
            <a:r>
              <a:rPr lang="en" sz="2666" dirty="0" smtClean="0">
                <a:solidFill>
                  <a:schemeClr val="tx1"/>
                </a:solidFill>
                <a:latin typeface="Droid Serif"/>
                <a:ea typeface="Droid Serif"/>
                <a:cs typeface="Droid Serif"/>
                <a:sym typeface="Droid Serif"/>
              </a:rPr>
              <a:t>an</a:t>
            </a:r>
            <a:r>
              <a:rPr lang="en" sz="2666" dirty="0" smtClean="0">
                <a:solidFill>
                  <a:schemeClr val="tx1"/>
                </a:solidFill>
                <a:latin typeface="Droid Serif"/>
                <a:ea typeface="Droid Serif"/>
                <a:cs typeface="Droid Serif"/>
                <a:sym typeface="Droid Serif"/>
              </a:rPr>
              <a:t> </a:t>
            </a:r>
            <a:r>
              <a:rPr lang="en" sz="2666" dirty="0">
                <a:solidFill>
                  <a:schemeClr val="tx1"/>
                </a:solidFill>
                <a:latin typeface="Droid Serif"/>
                <a:ea typeface="Droid Serif"/>
                <a:cs typeface="Droid Serif"/>
                <a:sym typeface="Droid Serif"/>
              </a:rPr>
              <a:t>era of Computer Science.</a:t>
            </a:r>
          </a:p>
        </p:txBody>
      </p:sp>
      <p:sp>
        <p:nvSpPr>
          <p:cNvPr id="7" name="Right Arrow 6"/>
          <p:cNvSpPr/>
          <p:nvPr/>
        </p:nvSpPr>
        <p:spPr>
          <a:xfrm rot="12795871">
            <a:off x="3414369" y="5843618"/>
            <a:ext cx="778985" cy="457200"/>
          </a:xfrm>
          <a:prstGeom prst="rightArrow">
            <a:avLst/>
          </a:prstGeom>
          <a:solidFill>
            <a:srgbClr val="CCEC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6553200"/>
            <a:ext cx="8534400" cy="246221"/>
          </a:xfrm>
          <a:prstGeom prst="rect">
            <a:avLst/>
          </a:prstGeom>
        </p:spPr>
        <p:txBody>
          <a:bodyPr wrap="square">
            <a:spAutoFit/>
          </a:bodyPr>
          <a:lstStyle/>
          <a:p>
            <a:pPr algn="ctr"/>
            <a:r>
              <a:rPr lang="en-US" sz="1000" b="1" dirty="0">
                <a:solidFill>
                  <a:schemeClr val="bg1">
                    <a:lumMod val="65000"/>
                  </a:schemeClr>
                </a:solidFill>
              </a:rPr>
              <a:t>http://www.nytimes.com/2014/05/11/us/reading-writing-arithmetic-and-lately-coding.html</a:t>
            </a:r>
          </a:p>
        </p:txBody>
      </p:sp>
      <p:sp>
        <p:nvSpPr>
          <p:cNvPr id="11" name="Shape 136"/>
          <p:cNvSpPr txBox="1">
            <a:spLocks/>
          </p:cNvSpPr>
          <p:nvPr/>
        </p:nvSpPr>
        <p:spPr>
          <a:xfrm>
            <a:off x="5029200" y="70022"/>
            <a:ext cx="3981599" cy="615778"/>
          </a:xfrm>
          <a:prstGeom prst="rect">
            <a:avLst/>
          </a:prstGeom>
          <a:solidFill>
            <a:srgbClr val="CCECFF"/>
          </a:solid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000000"/>
              </a:buClr>
              <a:buSzPct val="25581"/>
              <a:buFont typeface="Arial"/>
              <a:buNone/>
            </a:pPr>
            <a:r>
              <a:rPr lang="en" sz="3200" dirty="0" smtClean="0">
                <a:latin typeface="Droid Serif"/>
                <a:ea typeface="Droid Serif"/>
                <a:cs typeface="Droid Serif"/>
                <a:sym typeface="Droid Serif"/>
              </a:rPr>
              <a:t>"good for you"?</a:t>
            </a:r>
            <a:endParaRPr lang="en" sz="3200"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Shape 573"/>
          <p:cNvPicPr preferRelativeResize="0"/>
          <p:nvPr/>
        </p:nvPicPr>
        <p:blipFill>
          <a:blip r:embed="rId3"/>
          <a:stretch>
            <a:fillRect/>
          </a:stretch>
        </p:blipFill>
        <p:spPr>
          <a:xfrm>
            <a:off x="4801626" y="2839724"/>
            <a:ext cx="4135750" cy="1916249"/>
          </a:xfrm>
          <a:prstGeom prst="rect">
            <a:avLst/>
          </a:prstGeom>
          <a:noFill/>
          <a:ln>
            <a:noFill/>
          </a:ln>
        </p:spPr>
      </p:pic>
      <p:sp>
        <p:nvSpPr>
          <p:cNvPr id="574" name="Shape 574"/>
          <p:cNvSpPr txBox="1">
            <a:spLocks noGrp="1"/>
          </p:cNvSpPr>
          <p:nvPr>
            <p:ph type="title"/>
          </p:nvPr>
        </p:nvSpPr>
        <p:spPr>
          <a:xfrm>
            <a:off x="5536925" y="5491507"/>
            <a:ext cx="2962199" cy="1197599"/>
          </a:xfrm>
          <a:prstGeom prst="rect">
            <a:avLst/>
          </a:prstGeom>
        </p:spPr>
        <p:txBody>
          <a:bodyPr lIns="91425" tIns="91425" rIns="91425" bIns="91425" anchor="b" anchorCtr="0">
            <a:noAutofit/>
          </a:bodyPr>
          <a:lstStyle/>
          <a:p>
            <a:pPr lvl="0" algn="ctr" rtl="0">
              <a:spcBef>
                <a:spcPts val="0"/>
              </a:spcBef>
              <a:buNone/>
            </a:pPr>
            <a:r>
              <a:rPr lang="en" b="0">
                <a:solidFill>
                  <a:srgbClr val="38761D"/>
                </a:solidFill>
                <a:latin typeface="Droid Serif"/>
                <a:ea typeface="Droid Serif"/>
                <a:cs typeface="Droid Serif"/>
                <a:sym typeface="Droid Serif"/>
              </a:rPr>
              <a:t>Logisim </a:t>
            </a:r>
            <a:r>
              <a:rPr lang="en" b="0" i="1">
                <a:solidFill>
                  <a:srgbClr val="000000"/>
                </a:solidFill>
                <a:latin typeface="Droid Serif"/>
                <a:ea typeface="Droid Serif"/>
                <a:cs typeface="Droid Serif"/>
                <a:sym typeface="Droid Serif"/>
              </a:rPr>
              <a:t>there</a:t>
            </a:r>
          </a:p>
        </p:txBody>
      </p:sp>
      <p:sp>
        <p:nvSpPr>
          <p:cNvPr id="575" name="Shape 575"/>
          <p:cNvSpPr txBox="1">
            <a:spLocks noGrp="1"/>
          </p:cNvSpPr>
          <p:nvPr>
            <p:ph type="title" idx="4294967295"/>
          </p:nvPr>
        </p:nvSpPr>
        <p:spPr>
          <a:xfrm>
            <a:off x="2339850" y="296750"/>
            <a:ext cx="4464300" cy="746399"/>
          </a:xfrm>
          <a:prstGeom prst="rect">
            <a:avLst/>
          </a:prstGeom>
        </p:spPr>
        <p:txBody>
          <a:bodyPr lIns="91425" tIns="91425" rIns="91425" bIns="91425" anchor="b" anchorCtr="0">
            <a:noAutofit/>
          </a:bodyPr>
          <a:lstStyle/>
          <a:p>
            <a:pPr lvl="0" algn="ctr" rtl="0">
              <a:spcBef>
                <a:spcPts val="0"/>
              </a:spcBef>
              <a:buNone/>
            </a:pPr>
            <a:r>
              <a:rPr lang="en" b="0">
                <a:latin typeface="Droid Serif"/>
                <a:ea typeface="Droid Serif"/>
                <a:cs typeface="Droid Serif"/>
                <a:sym typeface="Droid Serif"/>
              </a:rPr>
              <a:t>Stretch your legs...</a:t>
            </a:r>
          </a:p>
        </p:txBody>
      </p:sp>
      <p:sp>
        <p:nvSpPr>
          <p:cNvPr id="576" name="Shape 576"/>
          <p:cNvSpPr txBox="1">
            <a:spLocks noGrp="1"/>
          </p:cNvSpPr>
          <p:nvPr>
            <p:ph type="title" idx="4294967295"/>
          </p:nvPr>
        </p:nvSpPr>
        <p:spPr>
          <a:xfrm>
            <a:off x="483775" y="5491508"/>
            <a:ext cx="3408000" cy="1252499"/>
          </a:xfrm>
          <a:prstGeom prst="rect">
            <a:avLst/>
          </a:prstGeom>
        </p:spPr>
        <p:txBody>
          <a:bodyPr lIns="91425" tIns="91425" rIns="91425" bIns="91425" anchor="b" anchorCtr="0">
            <a:noAutofit/>
          </a:bodyPr>
          <a:lstStyle/>
          <a:p>
            <a:pPr lvl="0" algn="ctr" rtl="0">
              <a:spcBef>
                <a:spcPts val="0"/>
              </a:spcBef>
              <a:buNone/>
            </a:pPr>
            <a:r>
              <a:rPr lang="en" b="0">
                <a:solidFill>
                  <a:srgbClr val="38761D"/>
                </a:solidFill>
                <a:latin typeface="Droid Serif"/>
                <a:ea typeface="Droid Serif"/>
                <a:cs typeface="Droid Serif"/>
                <a:sym typeface="Droid Serif"/>
              </a:rPr>
              <a:t>dis~assembly</a:t>
            </a:r>
          </a:p>
          <a:p>
            <a:pPr lvl="0" algn="ctr" rtl="0">
              <a:spcBef>
                <a:spcPts val="0"/>
              </a:spcBef>
              <a:buNone/>
            </a:pPr>
            <a:r>
              <a:rPr lang="en" b="0" i="1">
                <a:solidFill>
                  <a:srgbClr val="000000"/>
                </a:solidFill>
                <a:latin typeface="Droid Serif"/>
                <a:ea typeface="Droid Serif"/>
                <a:cs typeface="Droid Serif"/>
                <a:sym typeface="Droid Serif"/>
              </a:rPr>
              <a:t>here</a:t>
            </a:r>
          </a:p>
        </p:txBody>
      </p:sp>
      <p:pic>
        <p:nvPicPr>
          <p:cNvPr id="577" name="Shape 577"/>
          <p:cNvPicPr preferRelativeResize="0"/>
          <p:nvPr/>
        </p:nvPicPr>
        <p:blipFill>
          <a:blip r:embed="rId4"/>
          <a:stretch>
            <a:fillRect/>
          </a:stretch>
        </p:blipFill>
        <p:spPr>
          <a:xfrm>
            <a:off x="255175" y="2229700"/>
            <a:ext cx="4135749" cy="3109399"/>
          </a:xfrm>
          <a:prstGeom prst="rect">
            <a:avLst/>
          </a:prstGeom>
          <a:noFill/>
          <a:ln>
            <a:noFill/>
          </a:ln>
        </p:spPr>
      </p:pic>
      <p:sp>
        <p:nvSpPr>
          <p:cNvPr id="578" name="Shape 578"/>
          <p:cNvSpPr/>
          <p:nvPr/>
        </p:nvSpPr>
        <p:spPr>
          <a:xfrm rot="7625661">
            <a:off x="3332971" y="1336073"/>
            <a:ext cx="658565" cy="423843"/>
          </a:xfrm>
          <a:prstGeom prst="rightArrow">
            <a:avLst>
              <a:gd name="adj1" fmla="val 50000"/>
              <a:gd name="adj2" fmla="val 50000"/>
            </a:avLst>
          </a:prstGeom>
          <a:solidFill>
            <a:srgbClr val="D9EAD3"/>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79" name="Shape 579"/>
          <p:cNvSpPr/>
          <p:nvPr/>
        </p:nvSpPr>
        <p:spPr>
          <a:xfrm rot="-7625661" flipH="1">
            <a:off x="4839996" y="1336073"/>
            <a:ext cx="658565" cy="423843"/>
          </a:xfrm>
          <a:prstGeom prst="rightArrow">
            <a:avLst>
              <a:gd name="adj1" fmla="val 50000"/>
              <a:gd name="adj2" fmla="val 50000"/>
            </a:avLst>
          </a:prstGeom>
          <a:solidFill>
            <a:srgbClr val="D9EAD3"/>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580" name="Shape 580"/>
          <p:cNvSpPr/>
          <p:nvPr/>
        </p:nvSpPr>
        <p:spPr>
          <a:xfrm>
            <a:off x="4663450" y="2254900"/>
            <a:ext cx="4334100" cy="3109499"/>
          </a:xfrm>
          <a:prstGeom prst="roundRect">
            <a:avLst>
              <a:gd name="adj" fmla="val 16667"/>
            </a:avLst>
          </a:prstGeom>
          <a:noFill/>
          <a:ln w="28575"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751164761"/>
      </p:ext>
    </p:extLst>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282250" y="270475"/>
            <a:ext cx="7506599" cy="19607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Computers can </a:t>
            </a:r>
            <a:r>
              <a:rPr lang="en" b="1" i="1">
                <a:latin typeface="Droid Serif"/>
                <a:ea typeface="Droid Serif"/>
                <a:cs typeface="Droid Serif"/>
                <a:sym typeface="Droid Serif"/>
              </a:rPr>
              <a:t>seem</a:t>
            </a:r>
            <a:r>
              <a:rPr lang="en">
                <a:latin typeface="Droid Serif"/>
                <a:ea typeface="Droid Serif"/>
                <a:cs typeface="Droid Serif"/>
                <a:sym typeface="Droid Serif"/>
              </a:rPr>
              <a:t> like magic...</a:t>
            </a:r>
          </a:p>
          <a:p>
            <a:pPr lvl="0" rtl="0">
              <a:spcBef>
                <a:spcPts val="0"/>
              </a:spcBef>
              <a:buNone/>
            </a:pPr>
            <a:r>
              <a:rPr lang="en" sz="2100">
                <a:latin typeface="Droid Serif"/>
                <a:ea typeface="Droid Serif"/>
                <a:cs typeface="Droid Serif"/>
                <a:sym typeface="Droid Serif"/>
              </a:rPr>
              <a:t>  	- not necessarily benign magic, at that</a:t>
            </a:r>
          </a:p>
          <a:p>
            <a:pPr lvl="0" indent="457200" rtl="0">
              <a:spcBef>
                <a:spcPts val="0"/>
              </a:spcBef>
              <a:buNone/>
            </a:pPr>
            <a:r>
              <a:rPr lang="en" sz="2100">
                <a:latin typeface="Droid Serif"/>
                <a:ea typeface="Droid Serif"/>
                <a:cs typeface="Droid Serif"/>
                <a:sym typeface="Droid Serif"/>
              </a:rPr>
              <a:t>- unclear what's happening inside</a:t>
            </a:r>
          </a:p>
          <a:p>
            <a:pPr lvl="0" rtl="0">
              <a:spcBef>
                <a:spcPts val="0"/>
              </a:spcBef>
              <a:buNone/>
            </a:pPr>
            <a:r>
              <a:rPr lang="en" sz="2100">
                <a:latin typeface="Droid Serif"/>
                <a:ea typeface="Droid Serif"/>
                <a:cs typeface="Droid Serif"/>
                <a:sym typeface="Droid Serif"/>
              </a:rPr>
              <a:t>  	- leads to anthropomorphizing</a:t>
            </a:r>
          </a:p>
        </p:txBody>
      </p:sp>
      <p:sp>
        <p:nvSpPr>
          <p:cNvPr id="586" name="Shape 586"/>
          <p:cNvSpPr txBox="1"/>
          <p:nvPr/>
        </p:nvSpPr>
        <p:spPr>
          <a:xfrm>
            <a:off x="910600" y="4766575"/>
            <a:ext cx="7640100" cy="1026000"/>
          </a:xfrm>
          <a:prstGeom prst="rect">
            <a:avLst/>
          </a:prstGeom>
          <a:solidFill>
            <a:srgbClr val="CFE2F3"/>
          </a:solidFill>
        </p:spPr>
        <p:txBody>
          <a:bodyPr lIns="91425" tIns="91425" rIns="91425" bIns="91425" anchor="ctr" anchorCtr="0">
            <a:noAutofit/>
          </a:bodyPr>
          <a:lstStyle/>
          <a:p>
            <a:pPr marL="0" lvl="0" indent="0" algn="ctr" rtl="0">
              <a:spcBef>
                <a:spcPts val="600"/>
              </a:spcBef>
              <a:buNone/>
            </a:pPr>
            <a:r>
              <a:rPr lang="en" sz="2400" i="1">
                <a:solidFill>
                  <a:srgbClr val="0000FF"/>
                </a:solidFill>
                <a:latin typeface="Droid Serif"/>
                <a:ea typeface="Droid Serif"/>
                <a:cs typeface="Droid Serif"/>
                <a:sym typeface="Droid Serif"/>
              </a:rPr>
              <a:t>but computers are the </a:t>
            </a:r>
            <a:r>
              <a:rPr lang="en" sz="2400" b="1" i="1" u="sng">
                <a:solidFill>
                  <a:srgbClr val="0000FF"/>
                </a:solidFill>
                <a:latin typeface="Droid Serif"/>
                <a:ea typeface="Droid Serif"/>
                <a:cs typeface="Droid Serif"/>
                <a:sym typeface="Droid Serif"/>
              </a:rPr>
              <a:t>opposite</a:t>
            </a:r>
            <a:r>
              <a:rPr lang="en" sz="2400" i="1">
                <a:solidFill>
                  <a:srgbClr val="0000FF"/>
                </a:solidFill>
                <a:latin typeface="Droid Serif"/>
                <a:ea typeface="Droid Serif"/>
                <a:cs typeface="Droid Serif"/>
                <a:sym typeface="Droid Serif"/>
              </a:rPr>
              <a:t> of us humans...</a:t>
            </a:r>
          </a:p>
          <a:p>
            <a:pPr marL="0" lvl="0" indent="0" algn="ctr" rtl="0">
              <a:spcBef>
                <a:spcPts val="600"/>
              </a:spcBef>
              <a:buNone/>
            </a:pPr>
            <a:r>
              <a:rPr lang="en" sz="2400" i="1">
                <a:solidFill>
                  <a:srgbClr val="0000FF"/>
                </a:solidFill>
                <a:latin typeface="Droid Serif"/>
                <a:ea typeface="Droid Serif"/>
                <a:cs typeface="Droid Serif"/>
                <a:sym typeface="Droid Serif"/>
              </a:rPr>
              <a:t>~ because they're 100% understandable</a:t>
            </a:r>
          </a:p>
        </p:txBody>
      </p:sp>
      <p:sp>
        <p:nvSpPr>
          <p:cNvPr id="587" name="Shape 587"/>
          <p:cNvSpPr txBox="1"/>
          <p:nvPr/>
        </p:nvSpPr>
        <p:spPr>
          <a:xfrm>
            <a:off x="2486250" y="6106100"/>
            <a:ext cx="6475800" cy="655800"/>
          </a:xfrm>
          <a:prstGeom prst="rect">
            <a:avLst/>
          </a:prstGeom>
        </p:spPr>
        <p:txBody>
          <a:bodyPr lIns="91425" tIns="91425" rIns="91425" bIns="91425" anchor="ctr" anchorCtr="0">
            <a:noAutofit/>
          </a:bodyPr>
          <a:lstStyle/>
          <a:p>
            <a:pPr lvl="0" algn="r" rtl="0">
              <a:spcBef>
                <a:spcPts val="0"/>
              </a:spcBef>
              <a:buNone/>
            </a:pPr>
            <a:r>
              <a:rPr lang="en" sz="2100">
                <a:solidFill>
                  <a:schemeClr val="dk1"/>
                </a:solidFill>
                <a:latin typeface="Droid Serif"/>
                <a:ea typeface="Droid Serif"/>
                <a:cs typeface="Droid Serif"/>
                <a:sym typeface="Droid Serif"/>
              </a:rPr>
              <a:t>How do we chip away at our defenses?</a:t>
            </a:r>
          </a:p>
        </p:txBody>
      </p:sp>
      <p:pic>
        <p:nvPicPr>
          <p:cNvPr id="588" name="Shape 588"/>
          <p:cNvPicPr preferRelativeResize="0"/>
          <p:nvPr/>
        </p:nvPicPr>
        <p:blipFill>
          <a:blip r:embed="rId3"/>
          <a:stretch>
            <a:fillRect/>
          </a:stretch>
        </p:blipFill>
        <p:spPr>
          <a:xfrm>
            <a:off x="3126350" y="2612025"/>
            <a:ext cx="3040705" cy="1773787"/>
          </a:xfrm>
          <a:prstGeom prst="rect">
            <a:avLst/>
          </a:prstGeom>
          <a:noFill/>
          <a:ln>
            <a:noFill/>
          </a:ln>
        </p:spPr>
      </p:pic>
      <p:sp>
        <p:nvSpPr>
          <p:cNvPr id="589" name="Shape 589"/>
          <p:cNvSpPr txBox="1"/>
          <p:nvPr/>
        </p:nvSpPr>
        <p:spPr>
          <a:xfrm rot="-594264">
            <a:off x="7696176" y="617334"/>
            <a:ext cx="1182524" cy="338343"/>
          </a:xfrm>
          <a:prstGeom prst="rect">
            <a:avLst/>
          </a:prstGeom>
        </p:spPr>
        <p:txBody>
          <a:bodyPr lIns="91425" tIns="91425" rIns="91425" bIns="91425" anchor="ctr" anchorCtr="0">
            <a:noAutofit/>
          </a:bodyPr>
          <a:lstStyle/>
          <a:p>
            <a:pPr lvl="0" algn="ctr" rtl="0">
              <a:spcBef>
                <a:spcPts val="0"/>
              </a:spcBef>
              <a:buNone/>
            </a:pPr>
            <a:r>
              <a:rPr lang="en" sz="900">
                <a:solidFill>
                  <a:schemeClr val="dk1"/>
                </a:solidFill>
                <a:latin typeface="Droid Serif"/>
                <a:ea typeface="Droid Serif"/>
                <a:cs typeface="Droid Serif"/>
                <a:sym typeface="Droid Serif"/>
              </a:rPr>
              <a:t>magician vs. wizard</a:t>
            </a:r>
          </a:p>
        </p:txBody>
      </p:sp>
    </p:spTree>
    <p:extLst>
      <p:ext uri="{BB962C8B-B14F-4D97-AF65-F5344CB8AC3E}">
        <p14:creationId xmlns:p14="http://schemas.microsoft.com/office/powerpoint/2010/main" val="3482120889"/>
      </p:ext>
    </p:extLst>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165076" y="257725"/>
            <a:ext cx="8393699" cy="1221299"/>
          </a:xfrm>
          <a:prstGeom prst="rect">
            <a:avLst/>
          </a:prstGeom>
        </p:spPr>
        <p:txBody>
          <a:bodyPr lIns="91425" tIns="91425" rIns="91425" bIns="91425" anchor="ctr" anchorCtr="0">
            <a:noAutofit/>
          </a:bodyPr>
          <a:lstStyle/>
          <a:p>
            <a:pPr lvl="0" rtl="0">
              <a:spcBef>
                <a:spcPts val="0"/>
              </a:spcBef>
              <a:buNone/>
            </a:pPr>
            <a:r>
              <a:rPr lang="en" sz="2400" b="0">
                <a:latin typeface="Droid Serif"/>
                <a:ea typeface="Droid Serif"/>
                <a:cs typeface="Droid Serif"/>
                <a:sym typeface="Droid Serif"/>
              </a:rPr>
              <a:t>1) Find these components in your computer</a:t>
            </a:r>
          </a:p>
          <a:p>
            <a:pPr lvl="0" rtl="0">
              <a:spcBef>
                <a:spcPts val="0"/>
              </a:spcBef>
              <a:buNone/>
            </a:pPr>
            <a:r>
              <a:rPr lang="en" sz="2400" b="0">
                <a:latin typeface="Droid Serif"/>
                <a:ea typeface="Droid Serif"/>
                <a:cs typeface="Droid Serif"/>
                <a:sym typeface="Droid Serif"/>
              </a:rPr>
              <a:t>2) Remove and/or identify each</a:t>
            </a:r>
          </a:p>
          <a:p>
            <a:pPr lvl="0" rtl="0">
              <a:spcBef>
                <a:spcPts val="0"/>
              </a:spcBef>
              <a:buNone/>
            </a:pPr>
            <a:r>
              <a:rPr lang="en" sz="2400" b="0">
                <a:latin typeface="Droid Serif"/>
                <a:ea typeface="Droid Serif"/>
                <a:cs typeface="Droid Serif"/>
                <a:sym typeface="Droid Serif"/>
              </a:rPr>
              <a:t>3) Label each with </a:t>
            </a:r>
            <a:r>
              <a:rPr lang="en" sz="2400" b="0" u="sng">
                <a:latin typeface="Droid Serif"/>
                <a:ea typeface="Droid Serif"/>
                <a:cs typeface="Droid Serif"/>
                <a:sym typeface="Droid Serif"/>
              </a:rPr>
              <a:t>what it does</a:t>
            </a:r>
            <a:r>
              <a:rPr lang="en" sz="2400" b="0">
                <a:latin typeface="Droid Serif"/>
                <a:ea typeface="Droid Serif"/>
                <a:cs typeface="Droid Serif"/>
                <a:sym typeface="Droid Serif"/>
              </a:rPr>
              <a:t> on your poster</a:t>
            </a:r>
          </a:p>
        </p:txBody>
      </p:sp>
      <p:sp>
        <p:nvSpPr>
          <p:cNvPr id="595" name="Shape 595"/>
          <p:cNvSpPr txBox="1">
            <a:spLocks noGrp="1"/>
          </p:cNvSpPr>
          <p:nvPr>
            <p:ph type="body" idx="1"/>
          </p:nvPr>
        </p:nvSpPr>
        <p:spPr>
          <a:xfrm>
            <a:off x="436550" y="1588421"/>
            <a:ext cx="4747799" cy="3486599"/>
          </a:xfrm>
          <a:prstGeom prst="rect">
            <a:avLst/>
          </a:prstGeom>
        </p:spPr>
        <p:txBody>
          <a:bodyPr lIns="91425" tIns="91425" rIns="91425" bIns="91425" anchor="t" anchorCtr="0">
            <a:noAutofit/>
          </a:bodyPr>
          <a:lstStyle/>
          <a:p>
            <a:pPr marL="457200" lvl="0" indent="-400050" rtl="0">
              <a:lnSpc>
                <a:spcPct val="115000"/>
              </a:lnSpc>
              <a:spcBef>
                <a:spcPts val="0"/>
              </a:spcBef>
              <a:buClr>
                <a:schemeClr val="dk1"/>
              </a:buClr>
              <a:buSzPct val="128571"/>
              <a:buFont typeface="Arial"/>
              <a:buChar char="●"/>
            </a:pPr>
            <a:r>
              <a:rPr lang="en" sz="2100">
                <a:latin typeface="Droid Serif"/>
                <a:ea typeface="Droid Serif"/>
                <a:cs typeface="Droid Serif"/>
                <a:sym typeface="Droid Serif"/>
              </a:rPr>
              <a:t>Working memory (</a:t>
            </a:r>
            <a:r>
              <a:rPr lang="en" sz="2100" b="1">
                <a:latin typeface="Droid Serif"/>
                <a:ea typeface="Droid Serif"/>
                <a:cs typeface="Droid Serif"/>
                <a:sym typeface="Droid Serif"/>
              </a:rPr>
              <a:t>RAM</a:t>
            </a:r>
            <a:r>
              <a:rPr lang="en" sz="2100">
                <a:latin typeface="Droid Serif"/>
                <a:ea typeface="Droid Serif"/>
                <a:cs typeface="Droid Serif"/>
                <a:sym typeface="Droid Serif"/>
              </a:rPr>
              <a:t>)</a:t>
            </a:r>
          </a:p>
          <a:p>
            <a:pPr marL="457200" lvl="0" indent="-400050" rtl="0">
              <a:lnSpc>
                <a:spcPct val="115000"/>
              </a:lnSpc>
              <a:spcBef>
                <a:spcPts val="0"/>
              </a:spcBef>
              <a:buClr>
                <a:schemeClr val="dk1"/>
              </a:buClr>
              <a:buSzPct val="128571"/>
              <a:buFont typeface="Arial"/>
              <a:buChar char="●"/>
            </a:pPr>
            <a:r>
              <a:rPr lang="en" sz="2100">
                <a:latin typeface="Droid Serif"/>
                <a:ea typeface="Droid Serif"/>
                <a:cs typeface="Droid Serif"/>
                <a:sym typeface="Droid Serif"/>
              </a:rPr>
              <a:t>Capacity/storage (</a:t>
            </a:r>
            <a:r>
              <a:rPr lang="en" sz="2100" b="1">
                <a:latin typeface="Droid Serif"/>
                <a:ea typeface="Droid Serif"/>
                <a:cs typeface="Droid Serif"/>
                <a:sym typeface="Droid Serif"/>
              </a:rPr>
              <a:t>hard drive</a:t>
            </a:r>
            <a:r>
              <a:rPr lang="en" sz="2100">
                <a:latin typeface="Droid Serif"/>
                <a:ea typeface="Droid Serif"/>
                <a:cs typeface="Droid Serif"/>
                <a:sym typeface="Droid Serif"/>
              </a:rPr>
              <a:t>)</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Motherboard</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Power supply</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Cooling fan</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Heat sink</a:t>
            </a:r>
          </a:p>
          <a:p>
            <a:pPr marL="457200" lvl="0" indent="-400050" rtl="0">
              <a:lnSpc>
                <a:spcPct val="115000"/>
              </a:lnSpc>
              <a:spcBef>
                <a:spcPts val="0"/>
              </a:spcBef>
              <a:buClr>
                <a:schemeClr val="dk1"/>
              </a:buClr>
              <a:buSzPct val="100000"/>
              <a:buFont typeface="Arial"/>
              <a:buChar char="●"/>
            </a:pPr>
            <a:r>
              <a:rPr lang="en" sz="2700">
                <a:latin typeface="Droid Serif"/>
                <a:ea typeface="Droid Serif"/>
                <a:cs typeface="Droid Serif"/>
                <a:sym typeface="Droid Serif"/>
              </a:rPr>
              <a:t>Processor (</a:t>
            </a:r>
            <a:r>
              <a:rPr lang="en" sz="2700" b="1">
                <a:latin typeface="Droid Serif"/>
                <a:ea typeface="Droid Serif"/>
                <a:cs typeface="Droid Serif"/>
                <a:sym typeface="Droid Serif"/>
              </a:rPr>
              <a:t>CPU</a:t>
            </a:r>
            <a:r>
              <a:rPr lang="en" sz="2700">
                <a:latin typeface="Droid Serif"/>
                <a:ea typeface="Droid Serif"/>
                <a:cs typeface="Droid Serif"/>
                <a:sym typeface="Droid Serif"/>
              </a:rPr>
              <a:t>)</a:t>
            </a:r>
          </a:p>
        </p:txBody>
      </p:sp>
      <p:sp>
        <p:nvSpPr>
          <p:cNvPr id="596" name="Shape 596"/>
          <p:cNvSpPr txBox="1"/>
          <p:nvPr/>
        </p:nvSpPr>
        <p:spPr>
          <a:xfrm>
            <a:off x="5055150" y="1588421"/>
            <a:ext cx="3753000" cy="3674399"/>
          </a:xfrm>
          <a:prstGeom prst="rect">
            <a:avLst/>
          </a:prstGeom>
          <a:noFill/>
        </p:spPr>
        <p:txBody>
          <a:bodyPr lIns="91425" tIns="91425" rIns="91425" bIns="91425" anchor="t" anchorCtr="0">
            <a:noAutofit/>
          </a:bodyPr>
          <a:lstStyle/>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CD / DVD Drive</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"Graphics" Card</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LED</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Heat Sink</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Crystal oscillator</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Transistor</a:t>
            </a:r>
          </a:p>
          <a:p>
            <a:pPr marL="457200" lvl="0" indent="-400050" rtl="0">
              <a:lnSpc>
                <a:spcPct val="115000"/>
              </a:lnSpc>
              <a:spcBef>
                <a:spcPts val="600"/>
              </a:spcBef>
              <a:buClr>
                <a:schemeClr val="dk1"/>
              </a:buClr>
              <a:buSzPct val="100000"/>
              <a:buFont typeface="Arial"/>
              <a:buChar char="●"/>
            </a:pPr>
            <a:r>
              <a:rPr lang="en" sz="2700">
                <a:solidFill>
                  <a:schemeClr val="dk1"/>
                </a:solidFill>
                <a:latin typeface="Droid Serif"/>
                <a:ea typeface="Droid Serif"/>
                <a:cs typeface="Droid Serif"/>
                <a:sym typeface="Droid Serif"/>
              </a:rPr>
              <a:t>Capacitor</a:t>
            </a:r>
          </a:p>
          <a:p>
            <a:pPr lvl="0" rtl="0">
              <a:spcBef>
                <a:spcPts val="0"/>
              </a:spcBef>
              <a:buNone/>
            </a:pPr>
            <a:endParaRPr sz="2700">
              <a:latin typeface="Droid Serif"/>
              <a:ea typeface="Droid Serif"/>
              <a:cs typeface="Droid Serif"/>
              <a:sym typeface="Droid Serif"/>
            </a:endParaRPr>
          </a:p>
        </p:txBody>
      </p:sp>
      <p:sp>
        <p:nvSpPr>
          <p:cNvPr id="597" name="Shape 597"/>
          <p:cNvSpPr txBox="1">
            <a:spLocks noGrp="1"/>
          </p:cNvSpPr>
          <p:nvPr>
            <p:ph type="title" idx="4294967295"/>
          </p:nvPr>
        </p:nvSpPr>
        <p:spPr>
          <a:xfrm>
            <a:off x="165075" y="5372225"/>
            <a:ext cx="8894999" cy="1357800"/>
          </a:xfrm>
          <a:prstGeom prst="rect">
            <a:avLst/>
          </a:prstGeom>
        </p:spPr>
        <p:txBody>
          <a:bodyPr lIns="91425" tIns="91425" rIns="91425" bIns="91425" anchor="ctr" anchorCtr="0">
            <a:noAutofit/>
          </a:bodyPr>
          <a:lstStyle/>
          <a:p>
            <a:pPr lvl="0" rtl="0">
              <a:spcBef>
                <a:spcPts val="0"/>
              </a:spcBef>
              <a:buNone/>
            </a:pPr>
            <a:r>
              <a:rPr lang="en" sz="2400" b="0">
                <a:solidFill>
                  <a:srgbClr val="999999"/>
                </a:solidFill>
                <a:latin typeface="Droid Serif"/>
                <a:ea typeface="Droid Serif"/>
                <a:cs typeface="Droid Serif"/>
                <a:sym typeface="Droid Serif"/>
              </a:rPr>
              <a:t>4)</a:t>
            </a:r>
            <a:r>
              <a:rPr lang="en" sz="2400" b="0" i="1">
                <a:solidFill>
                  <a:srgbClr val="999999"/>
                </a:solidFill>
                <a:latin typeface="Droid Serif"/>
                <a:ea typeface="Droid Serif"/>
                <a:cs typeface="Droid Serif"/>
                <a:sym typeface="Droid Serif"/>
              </a:rPr>
              <a:t> [optional] </a:t>
            </a:r>
            <a:r>
              <a:rPr lang="en" sz="2400" b="0">
                <a:solidFill>
                  <a:srgbClr val="999999"/>
                </a:solidFill>
                <a:latin typeface="Droid Serif"/>
                <a:ea typeface="Droid Serif"/>
                <a:cs typeface="Droid Serif"/>
                <a:sym typeface="Droid Serif"/>
              </a:rPr>
              <a:t>add two more part names that you can find...    </a:t>
            </a:r>
          </a:p>
          <a:p>
            <a:pPr lvl="0" rtl="0">
              <a:spcBef>
                <a:spcPts val="0"/>
              </a:spcBef>
              <a:buNone/>
            </a:pPr>
            <a:r>
              <a:rPr lang="en" sz="2400" b="0">
                <a:latin typeface="Droid Serif"/>
                <a:ea typeface="Droid Serif"/>
                <a:cs typeface="Droid Serif"/>
                <a:sym typeface="Droid Serif"/>
              </a:rPr>
              <a:t>5) Take a picture... </a:t>
            </a:r>
          </a:p>
          <a:p>
            <a:pPr lvl="0" rtl="0">
              <a:spcBef>
                <a:spcPts val="0"/>
              </a:spcBef>
              <a:buNone/>
            </a:pPr>
            <a:r>
              <a:rPr lang="en" sz="2400" i="1">
                <a:solidFill>
                  <a:srgbClr val="85200C"/>
                </a:solidFill>
                <a:latin typeface="Droid Serif"/>
                <a:ea typeface="Droid Serif"/>
                <a:cs typeface="Droid Serif"/>
                <a:sym typeface="Droid Serif"/>
              </a:rPr>
              <a:t>6) Reassemble!</a:t>
            </a:r>
          </a:p>
        </p:txBody>
      </p:sp>
      <p:pic>
        <p:nvPicPr>
          <p:cNvPr id="598" name="Shape 598"/>
          <p:cNvPicPr preferRelativeResize="0"/>
          <p:nvPr/>
        </p:nvPicPr>
        <p:blipFill>
          <a:blip r:embed="rId3"/>
          <a:stretch>
            <a:fillRect/>
          </a:stretch>
        </p:blipFill>
        <p:spPr>
          <a:xfrm>
            <a:off x="7317062" y="77325"/>
            <a:ext cx="1743075" cy="1162050"/>
          </a:xfrm>
          <a:prstGeom prst="rect">
            <a:avLst/>
          </a:prstGeom>
          <a:noFill/>
          <a:ln>
            <a:noFill/>
          </a:ln>
        </p:spPr>
      </p:pic>
      <p:sp>
        <p:nvSpPr>
          <p:cNvPr id="599" name="Shape 599"/>
          <p:cNvSpPr txBox="1"/>
          <p:nvPr/>
        </p:nvSpPr>
        <p:spPr>
          <a:xfrm>
            <a:off x="4750350" y="5884750"/>
            <a:ext cx="3857399" cy="665700"/>
          </a:xfrm>
          <a:prstGeom prst="rect">
            <a:avLst/>
          </a:prstGeom>
          <a:solidFill>
            <a:srgbClr val="EFEFEF"/>
          </a:solidFill>
        </p:spPr>
        <p:txBody>
          <a:bodyPr lIns="91425" tIns="91425" rIns="91425" bIns="91425" anchor="ctr" anchorCtr="0">
            <a:noAutofit/>
          </a:bodyPr>
          <a:lstStyle/>
          <a:p>
            <a:pPr marL="457200" lvl="0" indent="-317500" rtl="0">
              <a:spcBef>
                <a:spcPts val="0"/>
              </a:spcBef>
              <a:buClr>
                <a:srgbClr val="000000"/>
              </a:buClr>
              <a:buSzPct val="77777"/>
              <a:buFont typeface="Arial"/>
              <a:buChar char="●"/>
            </a:pPr>
            <a:r>
              <a:rPr lang="en" sz="1800">
                <a:solidFill>
                  <a:schemeClr val="dk1"/>
                </a:solidFill>
                <a:latin typeface="Droid Serif"/>
                <a:ea typeface="Droid Serif"/>
                <a:cs typeface="Droid Serif"/>
                <a:sym typeface="Droid Serif"/>
              </a:rPr>
              <a:t>Part 1: </a:t>
            </a:r>
          </a:p>
          <a:p>
            <a:pPr marL="457200" lvl="0" indent="-317500" rtl="0">
              <a:spcBef>
                <a:spcPts val="0"/>
              </a:spcBef>
              <a:buClr>
                <a:srgbClr val="000000"/>
              </a:buClr>
              <a:buSzPct val="77777"/>
              <a:buFont typeface="Arial"/>
              <a:buChar char="●"/>
            </a:pPr>
            <a:r>
              <a:rPr lang="en" sz="1800">
                <a:latin typeface="Droid Serif"/>
                <a:ea typeface="Droid Serif"/>
                <a:cs typeface="Droid Serif"/>
                <a:sym typeface="Droid Serif"/>
              </a:rPr>
              <a:t>Part 2: </a:t>
            </a:r>
          </a:p>
        </p:txBody>
      </p:sp>
      <p:sp>
        <p:nvSpPr>
          <p:cNvPr id="600" name="Shape 600"/>
          <p:cNvSpPr txBox="1"/>
          <p:nvPr/>
        </p:nvSpPr>
        <p:spPr>
          <a:xfrm>
            <a:off x="8218925" y="2174900"/>
            <a:ext cx="867000" cy="462600"/>
          </a:xfrm>
          <a:prstGeom prst="rect">
            <a:avLst/>
          </a:prstGeom>
        </p:spPr>
        <p:txBody>
          <a:bodyPr lIns="91425" tIns="91425" rIns="91425" bIns="91425" anchor="ctr" anchorCtr="0">
            <a:noAutofit/>
          </a:bodyPr>
          <a:lstStyle/>
          <a:p>
            <a:pPr lvl="0" algn="ctr" rtl="0">
              <a:spcBef>
                <a:spcPts val="0"/>
              </a:spcBef>
              <a:buNone/>
            </a:pPr>
            <a:r>
              <a:rPr lang="en" sz="1000">
                <a:solidFill>
                  <a:schemeClr val="dk1"/>
                </a:solidFill>
                <a:latin typeface="Droid Serif"/>
                <a:ea typeface="Droid Serif"/>
                <a:cs typeface="Droid Serif"/>
                <a:sym typeface="Droid Serif"/>
              </a:rPr>
              <a:t>or any expansion card</a:t>
            </a:r>
          </a:p>
        </p:txBody>
      </p:sp>
      <p:sp>
        <p:nvSpPr>
          <p:cNvPr id="601" name="Shape 601"/>
          <p:cNvSpPr txBox="1"/>
          <p:nvPr/>
        </p:nvSpPr>
        <p:spPr>
          <a:xfrm>
            <a:off x="6131314" y="2637500"/>
            <a:ext cx="1902599" cy="462600"/>
          </a:xfrm>
          <a:prstGeom prst="rect">
            <a:avLst/>
          </a:prstGeom>
        </p:spPr>
        <p:txBody>
          <a:bodyPr lIns="91425" tIns="91425" rIns="91425" bIns="91425" anchor="ctr" anchorCtr="0">
            <a:noAutofit/>
          </a:bodyPr>
          <a:lstStyle/>
          <a:p>
            <a:pPr lvl="0" algn="ctr" rtl="0">
              <a:spcBef>
                <a:spcPts val="0"/>
              </a:spcBef>
              <a:buNone/>
            </a:pPr>
            <a:r>
              <a:rPr lang="en" sz="1000">
                <a:solidFill>
                  <a:schemeClr val="dk1"/>
                </a:solidFill>
                <a:latin typeface="Droid Serif"/>
                <a:ea typeface="Droid Serif"/>
                <a:cs typeface="Droid Serif"/>
                <a:sym typeface="Droid Serif"/>
              </a:rPr>
              <a:t>light-emitting diode</a:t>
            </a:r>
          </a:p>
        </p:txBody>
      </p:sp>
    </p:spTree>
    <p:extLst>
      <p:ext uri="{BB962C8B-B14F-4D97-AF65-F5344CB8AC3E}">
        <p14:creationId xmlns:p14="http://schemas.microsoft.com/office/powerpoint/2010/main" val="2958251325"/>
      </p:ext>
    </p:extLst>
  </p:cSld>
  <p:clrMapOvr>
    <a:masterClrMapping/>
  </p:clrMapOvr>
  <p:transitio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457200" y="274637"/>
            <a:ext cx="8229600" cy="1143000"/>
          </a:xfrm>
          <a:prstGeom prst="rect">
            <a:avLst/>
          </a:prstGeom>
          <a:ln>
            <a:noFill/>
          </a:ln>
        </p:spPr>
        <p:txBody>
          <a:bodyPr lIns="91425" tIns="91425" rIns="91425" bIns="91425" anchor="ctr" anchorCtr="0">
            <a:noAutofit/>
          </a:bodyPr>
          <a:lstStyle/>
          <a:p>
            <a:pPr lvl="0" algn="ctr" rtl="0">
              <a:spcBef>
                <a:spcPts val="0"/>
              </a:spcBef>
              <a:buNone/>
            </a:pPr>
            <a:r>
              <a:rPr lang="en" b="0">
                <a:latin typeface="Droid Serif"/>
                <a:ea typeface="Droid Serif"/>
                <a:cs typeface="Droid Serif"/>
                <a:sym typeface="Droid Serif"/>
              </a:rPr>
              <a:t>Other parts of computers that you won't find </a:t>
            </a:r>
            <a:r>
              <a:rPr lang="en" i="1">
                <a:solidFill>
                  <a:srgbClr val="FF0000"/>
                </a:solidFill>
                <a:latin typeface="Droid Serif"/>
                <a:ea typeface="Droid Serif"/>
                <a:cs typeface="Droid Serif"/>
                <a:sym typeface="Droid Serif"/>
              </a:rPr>
              <a:t>in</a:t>
            </a:r>
            <a:r>
              <a:rPr lang="en" b="0">
                <a:latin typeface="Droid Serif"/>
                <a:ea typeface="Droid Serif"/>
                <a:cs typeface="Droid Serif"/>
                <a:sym typeface="Droid Serif"/>
              </a:rPr>
              <a:t> the computer...</a:t>
            </a:r>
          </a:p>
        </p:txBody>
      </p:sp>
      <p:sp>
        <p:nvSpPr>
          <p:cNvPr id="607" name="Shape 607"/>
          <p:cNvSpPr txBox="1">
            <a:spLocks noGrp="1"/>
          </p:cNvSpPr>
          <p:nvPr>
            <p:ph type="body" idx="1"/>
          </p:nvPr>
        </p:nvSpPr>
        <p:spPr>
          <a:xfrm>
            <a:off x="2089400" y="1680950"/>
            <a:ext cx="5219099" cy="3416400"/>
          </a:xfrm>
          <a:prstGeom prst="rect">
            <a:avLst/>
          </a:prstGeom>
        </p:spPr>
        <p:txBody>
          <a:bodyPr lIns="91425" tIns="91425" rIns="91425" bIns="91425" anchor="ctr" anchorCtr="0">
            <a:noAutofit/>
          </a:bodyPr>
          <a:lstStyle/>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Speakers</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Monitor</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Network cable and port</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Keyboard</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Operating System</a:t>
            </a:r>
          </a:p>
          <a:p>
            <a:pPr marL="457200" lvl="0" indent="-419100" rtl="0">
              <a:lnSpc>
                <a:spcPct val="115000"/>
              </a:lnSpc>
              <a:spcBef>
                <a:spcPts val="0"/>
              </a:spcBef>
              <a:buClr>
                <a:schemeClr val="dk1"/>
              </a:buClr>
              <a:buSzPct val="100000"/>
              <a:buFont typeface="Arial"/>
              <a:buChar char="●"/>
            </a:pPr>
            <a:r>
              <a:rPr lang="en">
                <a:latin typeface="Droid Serif"/>
                <a:ea typeface="Droid Serif"/>
                <a:cs typeface="Droid Serif"/>
                <a:sym typeface="Droid Serif"/>
              </a:rPr>
              <a:t>Mouse</a:t>
            </a:r>
          </a:p>
        </p:txBody>
      </p:sp>
      <p:sp>
        <p:nvSpPr>
          <p:cNvPr id="608" name="Shape 608"/>
          <p:cNvSpPr txBox="1"/>
          <p:nvPr/>
        </p:nvSpPr>
        <p:spPr>
          <a:xfrm>
            <a:off x="976950" y="5513825"/>
            <a:ext cx="7190099" cy="1009800"/>
          </a:xfrm>
          <a:prstGeom prst="rect">
            <a:avLst/>
          </a:prstGeom>
          <a:solidFill>
            <a:srgbClr val="C9DAF8"/>
          </a:solidFill>
        </p:spPr>
        <p:txBody>
          <a:bodyPr lIns="91425" tIns="91425" rIns="91425" bIns="91425" anchor="ctr" anchorCtr="0">
            <a:noAutofit/>
          </a:bodyPr>
          <a:lstStyle/>
          <a:p>
            <a:pPr lvl="0" indent="457200" rtl="0">
              <a:spcBef>
                <a:spcPts val="600"/>
              </a:spcBef>
              <a:buNone/>
            </a:pPr>
            <a:r>
              <a:rPr lang="en" sz="2400">
                <a:solidFill>
                  <a:schemeClr val="dk1"/>
                </a:solidFill>
                <a:latin typeface="Droid Serif"/>
                <a:ea typeface="Droid Serif"/>
                <a:cs typeface="Droid Serif"/>
                <a:sym typeface="Droid Serif"/>
              </a:rPr>
              <a:t>Which one of these is not like the others?</a:t>
            </a:r>
          </a:p>
        </p:txBody>
      </p:sp>
    </p:spTree>
    <p:extLst>
      <p:ext uri="{BB962C8B-B14F-4D97-AF65-F5344CB8AC3E}">
        <p14:creationId xmlns:p14="http://schemas.microsoft.com/office/powerpoint/2010/main" val="2859266558"/>
      </p:ext>
    </p:extLst>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152400" y="198437"/>
            <a:ext cx="6303900" cy="1143000"/>
          </a:xfrm>
          <a:prstGeom prst="rect">
            <a:avLst/>
          </a:prstGeom>
        </p:spPr>
        <p:txBody>
          <a:bodyPr lIns="91425" tIns="91425" rIns="91425" bIns="91425" anchor="ctr" anchorCtr="0">
            <a:noAutofit/>
          </a:bodyPr>
          <a:lstStyle/>
          <a:p>
            <a:pPr lvl="0" rtl="0">
              <a:spcBef>
                <a:spcPts val="0"/>
              </a:spcBef>
              <a:buNone/>
            </a:pPr>
            <a:r>
              <a:rPr lang="en" sz="3200" b="0">
                <a:latin typeface="Droid Serif"/>
                <a:ea typeface="Droid Serif"/>
                <a:cs typeface="Droid Serif"/>
                <a:sym typeface="Droid Serif"/>
              </a:rPr>
              <a:t>How do these all fit together?</a:t>
            </a:r>
          </a:p>
        </p:txBody>
      </p:sp>
      <p:sp>
        <p:nvSpPr>
          <p:cNvPr id="614" name="Shape 614"/>
          <p:cNvSpPr txBox="1"/>
          <p:nvPr/>
        </p:nvSpPr>
        <p:spPr>
          <a:xfrm>
            <a:off x="1521125" y="3249600"/>
            <a:ext cx="6632999" cy="3318299"/>
          </a:xfrm>
          <a:prstGeom prst="rect">
            <a:avLst/>
          </a:prstGeom>
          <a:noFill/>
        </p:spPr>
        <p:txBody>
          <a:bodyPr lIns="91425" tIns="91425" rIns="91425" bIns="91425" anchor="t" anchorCtr="0">
            <a:noAutofit/>
          </a:bodyPr>
          <a:lstStyle/>
          <a:p>
            <a:pPr lvl="0" rtl="0">
              <a:spcBef>
                <a:spcPts val="600"/>
              </a:spcBef>
              <a:buNone/>
            </a:pPr>
            <a:r>
              <a:rPr lang="en" sz="2400">
                <a:solidFill>
                  <a:schemeClr val="dk1"/>
                </a:solidFill>
                <a:latin typeface="Droid Serif"/>
                <a:ea typeface="Droid Serif"/>
                <a:cs typeface="Droid Serif"/>
                <a:sym typeface="Droid Serif"/>
              </a:rPr>
              <a:t>___  Monitor showing updated status</a:t>
            </a:r>
          </a:p>
          <a:p>
            <a:pPr lvl="0" rtl="0">
              <a:spcBef>
                <a:spcPts val="600"/>
              </a:spcBef>
              <a:buNone/>
            </a:pPr>
            <a:r>
              <a:rPr lang="en" sz="2400">
                <a:solidFill>
                  <a:schemeClr val="dk1"/>
                </a:solidFill>
                <a:latin typeface="Droid Serif"/>
                <a:ea typeface="Droid Serif"/>
                <a:cs typeface="Droid Serif"/>
                <a:sym typeface="Droid Serif"/>
              </a:rPr>
              <a:t>___  Graphics Card</a:t>
            </a:r>
          </a:p>
          <a:p>
            <a:pPr lvl="0" rtl="0">
              <a:spcBef>
                <a:spcPts val="600"/>
              </a:spcBef>
              <a:buNone/>
            </a:pPr>
            <a:r>
              <a:rPr lang="en" sz="2400">
                <a:solidFill>
                  <a:schemeClr val="dk1"/>
                </a:solidFill>
                <a:latin typeface="Droid Serif"/>
                <a:ea typeface="Droid Serif"/>
                <a:cs typeface="Droid Serif"/>
                <a:sym typeface="Droid Serif"/>
              </a:rPr>
              <a:t>_</a:t>
            </a:r>
            <a:r>
              <a:rPr lang="en" sz="2400" b="1">
                <a:solidFill>
                  <a:srgbClr val="CC0000"/>
                </a:solidFill>
                <a:latin typeface="Droid Serif"/>
                <a:ea typeface="Droid Serif"/>
                <a:cs typeface="Droid Serif"/>
                <a:sym typeface="Droid Serif"/>
              </a:rPr>
              <a:t>1</a:t>
            </a:r>
            <a:r>
              <a:rPr lang="en" sz="2400">
                <a:solidFill>
                  <a:schemeClr val="dk1"/>
                </a:solidFill>
                <a:latin typeface="Droid Serif"/>
                <a:ea typeface="Droid Serif"/>
                <a:cs typeface="Droid Serif"/>
                <a:sym typeface="Droid Serif"/>
              </a:rPr>
              <a:t>_  Touchscreen or keyboard</a:t>
            </a:r>
          </a:p>
          <a:p>
            <a:pPr lvl="0" rtl="0">
              <a:spcBef>
                <a:spcPts val="600"/>
              </a:spcBef>
              <a:buNone/>
            </a:pPr>
            <a:r>
              <a:rPr lang="en" sz="2400">
                <a:solidFill>
                  <a:schemeClr val="dk1"/>
                </a:solidFill>
                <a:latin typeface="Droid Serif"/>
                <a:ea typeface="Droid Serif"/>
                <a:cs typeface="Droid Serif"/>
                <a:sym typeface="Droid Serif"/>
              </a:rPr>
              <a:t>___  Working memory (RAM)</a:t>
            </a:r>
          </a:p>
          <a:p>
            <a:pPr lvl="0" rtl="0">
              <a:spcBef>
                <a:spcPts val="600"/>
              </a:spcBef>
              <a:buNone/>
            </a:pPr>
            <a:r>
              <a:rPr lang="en" sz="2400">
                <a:solidFill>
                  <a:schemeClr val="dk1"/>
                </a:solidFill>
                <a:latin typeface="Droid Serif"/>
                <a:ea typeface="Droid Serif"/>
                <a:cs typeface="Droid Serif"/>
                <a:sym typeface="Droid Serif"/>
              </a:rPr>
              <a:t>___  Processor (CPU)</a:t>
            </a:r>
          </a:p>
          <a:p>
            <a:pPr lvl="0" rtl="0">
              <a:spcBef>
                <a:spcPts val="600"/>
              </a:spcBef>
              <a:buNone/>
            </a:pPr>
            <a:r>
              <a:rPr lang="en" sz="2400">
                <a:solidFill>
                  <a:schemeClr val="dk1"/>
                </a:solidFill>
                <a:latin typeface="Droid Serif"/>
                <a:ea typeface="Droid Serif"/>
                <a:cs typeface="Droid Serif"/>
                <a:sym typeface="Droid Serif"/>
              </a:rPr>
              <a:t>___  Long-term capacity (Hard Drive) </a:t>
            </a:r>
          </a:p>
          <a:p>
            <a:pPr lvl="0" rtl="0">
              <a:spcBef>
                <a:spcPts val="600"/>
              </a:spcBef>
              <a:buNone/>
            </a:pPr>
            <a:r>
              <a:rPr lang="en" sz="2400">
                <a:solidFill>
                  <a:schemeClr val="dk1"/>
                </a:solidFill>
                <a:latin typeface="Droid Serif"/>
                <a:ea typeface="Droid Serif"/>
                <a:cs typeface="Droid Serif"/>
                <a:sym typeface="Droid Serif"/>
              </a:rPr>
              <a:t>___  Network wifi (or cable)</a:t>
            </a:r>
          </a:p>
        </p:txBody>
      </p:sp>
      <p:pic>
        <p:nvPicPr>
          <p:cNvPr id="615" name="Shape 615"/>
          <p:cNvPicPr preferRelativeResize="0"/>
          <p:nvPr/>
        </p:nvPicPr>
        <p:blipFill>
          <a:blip r:embed="rId3"/>
          <a:stretch>
            <a:fillRect/>
          </a:stretch>
        </p:blipFill>
        <p:spPr>
          <a:xfrm>
            <a:off x="7240862" y="77325"/>
            <a:ext cx="1743075" cy="1162050"/>
          </a:xfrm>
          <a:prstGeom prst="rect">
            <a:avLst/>
          </a:prstGeom>
          <a:noFill/>
          <a:ln>
            <a:noFill/>
          </a:ln>
        </p:spPr>
      </p:pic>
      <p:sp>
        <p:nvSpPr>
          <p:cNvPr id="616" name="Shape 616"/>
          <p:cNvSpPr txBox="1"/>
          <p:nvPr/>
        </p:nvSpPr>
        <p:spPr>
          <a:xfrm>
            <a:off x="775650" y="1428675"/>
            <a:ext cx="7440299" cy="1505099"/>
          </a:xfrm>
          <a:prstGeom prst="rect">
            <a:avLst/>
          </a:prstGeom>
          <a:solidFill>
            <a:srgbClr val="C9DAF8"/>
          </a:solidFill>
        </p:spPr>
        <p:txBody>
          <a:bodyPr lIns="91425" tIns="91425" rIns="91425" bIns="91425" anchor="ctr" anchorCtr="0">
            <a:noAutofit/>
          </a:bodyPr>
          <a:lstStyle/>
          <a:p>
            <a:pPr lvl="0" algn="ctr" rtl="0">
              <a:spcBef>
                <a:spcPts val="600"/>
              </a:spcBef>
              <a:buNone/>
            </a:pPr>
            <a:r>
              <a:rPr lang="en" sz="2700">
                <a:solidFill>
                  <a:schemeClr val="dk1"/>
                </a:solidFill>
                <a:latin typeface="Droid Serif"/>
                <a:ea typeface="Droid Serif"/>
                <a:cs typeface="Droid Serif"/>
                <a:sym typeface="Droid Serif"/>
              </a:rPr>
              <a:t>Suppose you're checking a friend's recent Facebook/Instagram posts, what order would these parts be involved?</a:t>
            </a:r>
          </a:p>
        </p:txBody>
      </p:sp>
    </p:spTree>
    <p:extLst>
      <p:ext uri="{BB962C8B-B14F-4D97-AF65-F5344CB8AC3E}">
        <p14:creationId xmlns:p14="http://schemas.microsoft.com/office/powerpoint/2010/main" val="365779569"/>
      </p:ext>
    </p:extLst>
  </p:cSld>
  <p:clrMapOvr>
    <a:masterClrMapping/>
  </p:clrMapOvr>
  <p:transition spd="slow">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181500" y="205714"/>
            <a:ext cx="3542699" cy="798299"/>
          </a:xfrm>
          <a:prstGeom prst="rect">
            <a:avLst/>
          </a:prstGeom>
        </p:spPr>
        <p:txBody>
          <a:bodyPr lIns="91425" tIns="91425" rIns="91425" bIns="91425" anchor="b" anchorCtr="0">
            <a:noAutofit/>
          </a:bodyPr>
          <a:lstStyle/>
          <a:p>
            <a:pPr lvl="0" rtl="0">
              <a:spcBef>
                <a:spcPts val="0"/>
              </a:spcBef>
              <a:buNone/>
            </a:pPr>
            <a:r>
              <a:rPr lang="en"/>
              <a:t>True or False?</a:t>
            </a:r>
          </a:p>
        </p:txBody>
      </p:sp>
      <p:sp>
        <p:nvSpPr>
          <p:cNvPr id="622" name="Shape 622"/>
          <p:cNvSpPr txBox="1">
            <a:spLocks noGrp="1"/>
          </p:cNvSpPr>
          <p:nvPr>
            <p:ph type="body" idx="1"/>
          </p:nvPr>
        </p:nvSpPr>
        <p:spPr>
          <a:xfrm>
            <a:off x="2003500" y="1239375"/>
            <a:ext cx="5411399" cy="5113199"/>
          </a:xfrm>
          <a:prstGeom prst="rect">
            <a:avLst/>
          </a:prstGeom>
        </p:spPr>
        <p:txBody>
          <a:bodyPr lIns="91425" tIns="91425" rIns="91425" bIns="91425" anchor="ctr" anchorCtr="0">
            <a:noAutofit/>
          </a:bodyPr>
          <a:lstStyle/>
          <a:p>
            <a:pPr marL="0" lvl="0" indent="0" rtl="0">
              <a:spcBef>
                <a:spcPts val="0"/>
              </a:spcBef>
              <a:buNone/>
            </a:pPr>
            <a:r>
              <a:rPr lang="en" sz="1800">
                <a:latin typeface="Droid Serif"/>
                <a:ea typeface="Droid Serif"/>
                <a:cs typeface="Droid Serif"/>
                <a:sym typeface="Droid Serif"/>
              </a:rPr>
              <a:t>If I'm running out of space on my computer, I need to get more memory.</a:t>
            </a:r>
          </a:p>
          <a:p>
            <a:pPr marL="0" lvl="0" indent="0" rtl="0">
              <a:spcBef>
                <a:spcPts val="0"/>
              </a:spcBef>
              <a:buNone/>
            </a:pPr>
            <a:endParaRPr sz="1800">
              <a:latin typeface="Droid Serif"/>
              <a:ea typeface="Droid Serif"/>
              <a:cs typeface="Droid Serif"/>
              <a:sym typeface="Droid Serif"/>
            </a:endParaRPr>
          </a:p>
          <a:p>
            <a:pPr marL="0" lvl="0" indent="0" rtl="0">
              <a:spcBef>
                <a:spcPts val="0"/>
              </a:spcBef>
              <a:buNone/>
            </a:pPr>
            <a:r>
              <a:rPr lang="en" sz="1800">
                <a:latin typeface="Droid Serif"/>
                <a:ea typeface="Droid Serif"/>
                <a:cs typeface="Droid Serif"/>
                <a:sym typeface="Droid Serif"/>
              </a:rPr>
              <a:t>If I get a computer with more memory, it will download faster.</a:t>
            </a:r>
          </a:p>
          <a:p>
            <a:pPr lvl="0" rtl="0">
              <a:spcBef>
                <a:spcPts val="0"/>
              </a:spcBef>
              <a:buNone/>
            </a:pPr>
            <a:endParaRPr sz="1800">
              <a:latin typeface="Droid Serif"/>
              <a:ea typeface="Droid Serif"/>
              <a:cs typeface="Droid Serif"/>
              <a:sym typeface="Droid Serif"/>
            </a:endParaRPr>
          </a:p>
          <a:p>
            <a:pPr lvl="0" rtl="0">
              <a:spcBef>
                <a:spcPts val="0"/>
              </a:spcBef>
              <a:buNone/>
            </a:pPr>
            <a:r>
              <a:rPr lang="en" sz="1800">
                <a:latin typeface="Droid Serif"/>
                <a:ea typeface="Droid Serif"/>
                <a:cs typeface="Droid Serif"/>
                <a:sym typeface="Droid Serif"/>
              </a:rPr>
              <a:t>The faster my processor is, the faster my computer will be.</a:t>
            </a:r>
          </a:p>
          <a:p>
            <a:pPr lvl="0" rtl="0">
              <a:spcBef>
                <a:spcPts val="0"/>
              </a:spcBef>
              <a:buNone/>
            </a:pPr>
            <a:endParaRPr sz="1800">
              <a:latin typeface="Droid Serif"/>
              <a:ea typeface="Droid Serif"/>
              <a:cs typeface="Droid Serif"/>
              <a:sym typeface="Droid Serif"/>
            </a:endParaRPr>
          </a:p>
          <a:p>
            <a:pPr lvl="0" rtl="0">
              <a:spcBef>
                <a:spcPts val="0"/>
              </a:spcBef>
              <a:buNone/>
            </a:pPr>
            <a:r>
              <a:rPr lang="en" sz="1800">
                <a:latin typeface="Droid Serif"/>
                <a:ea typeface="Droid Serif"/>
                <a:cs typeface="Droid Serif"/>
                <a:sym typeface="Droid Serif"/>
              </a:rPr>
              <a:t>The more space my computer has, the more programs it can run at once.</a:t>
            </a:r>
          </a:p>
          <a:p>
            <a:pPr lvl="0" rtl="0">
              <a:spcBef>
                <a:spcPts val="0"/>
              </a:spcBef>
              <a:buNone/>
            </a:pPr>
            <a:endParaRPr sz="1800">
              <a:latin typeface="Droid Serif"/>
              <a:ea typeface="Droid Serif"/>
              <a:cs typeface="Droid Serif"/>
              <a:sym typeface="Droid Serif"/>
            </a:endParaRPr>
          </a:p>
          <a:p>
            <a:pPr lvl="0" rtl="0">
              <a:spcBef>
                <a:spcPts val="0"/>
              </a:spcBef>
              <a:buNone/>
            </a:pPr>
            <a:r>
              <a:rPr lang="en" sz="1800">
                <a:latin typeface="Droid Serif"/>
                <a:ea typeface="Droid Serif"/>
                <a:cs typeface="Droid Serif"/>
                <a:sym typeface="Droid Serif"/>
              </a:rPr>
              <a:t>If I add another processor to this computer, it will run Minecraft with less lag.</a:t>
            </a:r>
          </a:p>
        </p:txBody>
      </p:sp>
      <p:pic>
        <p:nvPicPr>
          <p:cNvPr id="623" name="Shape 623"/>
          <p:cNvPicPr preferRelativeResize="0"/>
          <p:nvPr/>
        </p:nvPicPr>
        <p:blipFill>
          <a:blip r:embed="rId3"/>
          <a:stretch>
            <a:fillRect/>
          </a:stretch>
        </p:blipFill>
        <p:spPr>
          <a:xfrm>
            <a:off x="7317062" y="77325"/>
            <a:ext cx="1743075" cy="1162050"/>
          </a:xfrm>
          <a:prstGeom prst="rect">
            <a:avLst/>
          </a:prstGeom>
          <a:noFill/>
          <a:ln>
            <a:noFill/>
          </a:ln>
        </p:spPr>
      </p:pic>
      <p:cxnSp>
        <p:nvCxnSpPr>
          <p:cNvPr id="624" name="Shape 624"/>
          <p:cNvCxnSpPr/>
          <p:nvPr/>
        </p:nvCxnSpPr>
        <p:spPr>
          <a:xfrm>
            <a:off x="1196325" y="2068975"/>
            <a:ext cx="589800" cy="0"/>
          </a:xfrm>
          <a:prstGeom prst="straightConnector1">
            <a:avLst/>
          </a:prstGeom>
          <a:noFill/>
          <a:ln w="19050" cap="flat">
            <a:solidFill>
              <a:schemeClr val="dk2"/>
            </a:solidFill>
            <a:prstDash val="solid"/>
            <a:round/>
            <a:headEnd type="none" w="lg" len="lg"/>
            <a:tailEnd type="none" w="lg" len="lg"/>
          </a:ln>
        </p:spPr>
      </p:cxnSp>
      <p:cxnSp>
        <p:nvCxnSpPr>
          <p:cNvPr id="625" name="Shape 625"/>
          <p:cNvCxnSpPr/>
          <p:nvPr/>
        </p:nvCxnSpPr>
        <p:spPr>
          <a:xfrm>
            <a:off x="1196325" y="3044350"/>
            <a:ext cx="589800" cy="0"/>
          </a:xfrm>
          <a:prstGeom prst="straightConnector1">
            <a:avLst/>
          </a:prstGeom>
          <a:noFill/>
          <a:ln w="19050" cap="flat">
            <a:solidFill>
              <a:schemeClr val="dk2"/>
            </a:solidFill>
            <a:prstDash val="solid"/>
            <a:round/>
            <a:headEnd type="none" w="lg" len="lg"/>
            <a:tailEnd type="none" w="lg" len="lg"/>
          </a:ln>
        </p:spPr>
      </p:cxnSp>
      <p:cxnSp>
        <p:nvCxnSpPr>
          <p:cNvPr id="626" name="Shape 626"/>
          <p:cNvCxnSpPr/>
          <p:nvPr/>
        </p:nvCxnSpPr>
        <p:spPr>
          <a:xfrm>
            <a:off x="1196325" y="3882550"/>
            <a:ext cx="589800" cy="0"/>
          </a:xfrm>
          <a:prstGeom prst="straightConnector1">
            <a:avLst/>
          </a:prstGeom>
          <a:noFill/>
          <a:ln w="19050" cap="flat">
            <a:solidFill>
              <a:schemeClr val="dk2"/>
            </a:solidFill>
            <a:prstDash val="solid"/>
            <a:round/>
            <a:headEnd type="none" w="lg" len="lg"/>
            <a:tailEnd type="none" w="lg" len="lg"/>
          </a:ln>
        </p:spPr>
      </p:cxnSp>
      <p:cxnSp>
        <p:nvCxnSpPr>
          <p:cNvPr id="627" name="Shape 627"/>
          <p:cNvCxnSpPr/>
          <p:nvPr/>
        </p:nvCxnSpPr>
        <p:spPr>
          <a:xfrm>
            <a:off x="1196325" y="4926500"/>
            <a:ext cx="589800" cy="0"/>
          </a:xfrm>
          <a:prstGeom prst="straightConnector1">
            <a:avLst/>
          </a:prstGeom>
          <a:noFill/>
          <a:ln w="19050" cap="flat">
            <a:solidFill>
              <a:schemeClr val="dk2"/>
            </a:solidFill>
            <a:prstDash val="solid"/>
            <a:round/>
            <a:headEnd type="none" w="lg" len="lg"/>
            <a:tailEnd type="none" w="lg" len="lg"/>
          </a:ln>
        </p:spPr>
      </p:cxnSp>
      <p:cxnSp>
        <p:nvCxnSpPr>
          <p:cNvPr id="628" name="Shape 628"/>
          <p:cNvCxnSpPr/>
          <p:nvPr/>
        </p:nvCxnSpPr>
        <p:spPr>
          <a:xfrm>
            <a:off x="1196325" y="5860700"/>
            <a:ext cx="589800" cy="0"/>
          </a:xfrm>
          <a:prstGeom prst="straightConnector1">
            <a:avLst/>
          </a:prstGeom>
          <a:noFill/>
          <a:ln w="19050" cap="flat">
            <a:solidFill>
              <a:schemeClr val="dk2"/>
            </a:solidFill>
            <a:prstDash val="solid"/>
            <a:round/>
            <a:headEnd type="none" w="lg" len="lg"/>
            <a:tailEnd type="none" w="lg" len="lg"/>
          </a:ln>
        </p:spPr>
      </p:cxnSp>
    </p:spTree>
    <p:extLst>
      <p:ext uri="{BB962C8B-B14F-4D97-AF65-F5344CB8AC3E}">
        <p14:creationId xmlns:p14="http://schemas.microsoft.com/office/powerpoint/2010/main" val="3956144399"/>
      </p:ext>
    </p:extLst>
  </p:cSld>
  <p:clrMapOvr>
    <a:masterClrMapping/>
  </p:clrMapOvr>
  <p:transitio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p:nvPr/>
        </p:nvSpPr>
        <p:spPr>
          <a:xfrm>
            <a:off x="601875" y="1299262"/>
            <a:ext cx="8037900" cy="5207400"/>
          </a:xfrm>
          <a:prstGeom prst="rect">
            <a:avLst/>
          </a:prstGeom>
          <a:solidFill>
            <a:srgbClr val="FFFFFF"/>
          </a:solidFill>
          <a:ln w="3810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4" name="Shape 204"/>
          <p:cNvSpPr/>
          <p:nvPr/>
        </p:nvSpPr>
        <p:spPr>
          <a:xfrm>
            <a:off x="1560195" y="2017372"/>
            <a:ext cx="6484200" cy="1076399"/>
          </a:xfrm>
          <a:prstGeom prst="rect">
            <a:avLst/>
          </a:prstGeom>
          <a:solidFill>
            <a:srgbClr val="FFFFFF"/>
          </a:solidFill>
          <a:ln w="12700" cap="flat">
            <a:solidFill>
              <a:srgbClr val="45818E"/>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5" name="Shape 205"/>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solidFill>
                  <a:srgbClr val="0000FF"/>
                </a:solidFill>
                <a:latin typeface="Droid Serif"/>
                <a:ea typeface="Droid Serif"/>
                <a:cs typeface="Droid Serif"/>
                <a:sym typeface="Droid Serif"/>
              </a:rPr>
              <a:t>CS</a:t>
            </a:r>
            <a:r>
              <a:rPr lang="en" sz="4266">
                <a:solidFill>
                  <a:srgbClr val="000000"/>
                </a:solidFill>
                <a:latin typeface="Droid Serif"/>
                <a:ea typeface="Droid Serif"/>
                <a:cs typeface="Droid Serif"/>
                <a:sym typeface="Droid Serif"/>
              </a:rPr>
              <a:t>, </a:t>
            </a:r>
            <a:r>
              <a:rPr lang="en" sz="4266">
                <a:solidFill>
                  <a:srgbClr val="38761D"/>
                </a:solidFill>
                <a:latin typeface="Droid Serif"/>
                <a:ea typeface="Droid Serif"/>
                <a:cs typeface="Droid Serif"/>
                <a:sym typeface="Droid Serif"/>
              </a:rPr>
              <a:t>ECS</a:t>
            </a:r>
            <a:r>
              <a:rPr lang="en" sz="4266">
                <a:solidFill>
                  <a:srgbClr val="000000"/>
                </a:solidFill>
                <a:latin typeface="Droid Serif"/>
                <a:ea typeface="Droid Serif"/>
                <a:cs typeface="Droid Serif"/>
                <a:sym typeface="Droid Serif"/>
              </a:rPr>
              <a:t>, and MyCS</a:t>
            </a:r>
          </a:p>
        </p:txBody>
      </p:sp>
      <p:sp>
        <p:nvSpPr>
          <p:cNvPr id="206" name="Shape 206"/>
          <p:cNvSpPr txBox="1"/>
          <p:nvPr/>
        </p:nvSpPr>
        <p:spPr>
          <a:xfrm>
            <a:off x="701529" y="1351915"/>
            <a:ext cx="3713700" cy="509399"/>
          </a:xfrm>
          <a:prstGeom prst="rect">
            <a:avLst/>
          </a:prstGeom>
        </p:spPr>
        <p:txBody>
          <a:bodyPr lIns="91425" tIns="91425" rIns="91425" bIns="91425" anchor="t" anchorCtr="0">
            <a:noAutofit/>
          </a:bodyPr>
          <a:lstStyle/>
          <a:p>
            <a:pPr lvl="0" rtl="0">
              <a:spcBef>
                <a:spcPts val="0"/>
              </a:spcBef>
              <a:buNone/>
            </a:pPr>
            <a:r>
              <a:rPr lang="en" sz="2666">
                <a:solidFill>
                  <a:srgbClr val="0000FF"/>
                </a:solidFill>
                <a:latin typeface="Arial"/>
                <a:ea typeface="Arial"/>
                <a:cs typeface="Arial"/>
                <a:sym typeface="Arial"/>
              </a:rPr>
              <a:t>Computer Science</a:t>
            </a:r>
          </a:p>
        </p:txBody>
      </p:sp>
      <p:sp>
        <p:nvSpPr>
          <p:cNvPr id="207" name="Shape 207"/>
          <p:cNvSpPr txBox="1"/>
          <p:nvPr/>
        </p:nvSpPr>
        <p:spPr>
          <a:xfrm>
            <a:off x="184473" y="2743200"/>
            <a:ext cx="1114167" cy="969484"/>
          </a:xfrm>
          <a:prstGeom prst="rect">
            <a:avLst/>
          </a:prstGeom>
          <a:solidFill>
            <a:schemeClr val="bg1"/>
          </a:solidFill>
        </p:spPr>
        <p:txBody>
          <a:bodyPr lIns="91425" tIns="91425" rIns="91425" bIns="91425" anchor="ctr" anchorCtr="0">
            <a:noAutofit/>
          </a:bodyPr>
          <a:lstStyle/>
          <a:p>
            <a:pPr lvl="0" algn="ctr" rtl="0">
              <a:spcBef>
                <a:spcPts val="0"/>
              </a:spcBef>
              <a:buNone/>
            </a:pPr>
            <a:r>
              <a:rPr lang="en" sz="2000" dirty="0">
                <a:solidFill>
                  <a:srgbClr val="000000"/>
                </a:solidFill>
                <a:latin typeface="Arial"/>
                <a:ea typeface="Arial"/>
                <a:cs typeface="Arial"/>
                <a:sym typeface="Arial"/>
              </a:rPr>
              <a:t>high school</a:t>
            </a:r>
          </a:p>
        </p:txBody>
      </p:sp>
      <p:sp>
        <p:nvSpPr>
          <p:cNvPr id="208" name="Shape 208"/>
          <p:cNvSpPr/>
          <p:nvPr/>
        </p:nvSpPr>
        <p:spPr>
          <a:xfrm>
            <a:off x="1758337" y="3295642"/>
            <a:ext cx="6122099" cy="1475099"/>
          </a:xfrm>
          <a:prstGeom prst="rect">
            <a:avLst/>
          </a:prstGeom>
          <a:solidFill>
            <a:srgbClr val="FFFFFF"/>
          </a:solidFill>
          <a:ln w="12700" cap="flat">
            <a:solidFill>
              <a:srgbClr val="274E1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9" name="Shape 209"/>
          <p:cNvSpPr txBox="1"/>
          <p:nvPr/>
        </p:nvSpPr>
        <p:spPr>
          <a:xfrm>
            <a:off x="2529641" y="2208757"/>
            <a:ext cx="4311599" cy="693899"/>
          </a:xfrm>
          <a:prstGeom prst="rect">
            <a:avLst/>
          </a:prstGeom>
        </p:spPr>
        <p:txBody>
          <a:bodyPr lIns="91425" tIns="91425" rIns="91425" bIns="91425" anchor="t" anchorCtr="0">
            <a:noAutofit/>
          </a:bodyPr>
          <a:lstStyle/>
          <a:p>
            <a:pPr lvl="0" algn="ctr" rtl="0">
              <a:spcBef>
                <a:spcPts val="0"/>
              </a:spcBef>
              <a:buNone/>
            </a:pPr>
            <a:r>
              <a:rPr lang="en" sz="2666">
                <a:solidFill>
                  <a:srgbClr val="45818E"/>
                </a:solidFill>
                <a:latin typeface="Arial"/>
                <a:ea typeface="Arial"/>
                <a:cs typeface="Arial"/>
                <a:sym typeface="Arial"/>
              </a:rPr>
              <a:t>AP Computer Science</a:t>
            </a:r>
          </a:p>
        </p:txBody>
      </p:sp>
      <p:sp>
        <p:nvSpPr>
          <p:cNvPr id="210" name="Shape 210"/>
          <p:cNvSpPr/>
          <p:nvPr/>
        </p:nvSpPr>
        <p:spPr>
          <a:xfrm>
            <a:off x="1560195" y="5027296"/>
            <a:ext cx="6436800" cy="1233000"/>
          </a:xfrm>
          <a:prstGeom prst="rect">
            <a:avLst/>
          </a:prstGeom>
          <a:solidFill>
            <a:srgbClr val="FFFFFF"/>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1" name="Shape 211"/>
          <p:cNvSpPr txBox="1"/>
          <p:nvPr/>
        </p:nvSpPr>
        <p:spPr>
          <a:xfrm>
            <a:off x="135459" y="4846297"/>
            <a:ext cx="1237581" cy="969484"/>
          </a:xfrm>
          <a:prstGeom prst="rect">
            <a:avLst/>
          </a:prstGeom>
          <a:solidFill>
            <a:schemeClr val="bg1"/>
          </a:solidFill>
        </p:spPr>
        <p:txBody>
          <a:bodyPr lIns="91425" tIns="91425" rIns="91425" bIns="91425" anchor="ctr" anchorCtr="0">
            <a:noAutofit/>
          </a:bodyPr>
          <a:lstStyle/>
          <a:p>
            <a:pPr lvl="0" algn="ctr" rtl="0">
              <a:spcBef>
                <a:spcPts val="0"/>
              </a:spcBef>
              <a:buNone/>
            </a:pPr>
            <a:r>
              <a:rPr lang="en" sz="2000">
                <a:solidFill>
                  <a:srgbClr val="000000"/>
                </a:solidFill>
                <a:latin typeface="Arial"/>
                <a:ea typeface="Arial"/>
                <a:cs typeface="Arial"/>
                <a:sym typeface="Arial"/>
              </a:rPr>
              <a:t>middle school</a:t>
            </a:r>
          </a:p>
        </p:txBody>
      </p:sp>
      <p:sp>
        <p:nvSpPr>
          <p:cNvPr id="212" name="Shape 212"/>
          <p:cNvSpPr txBox="1"/>
          <p:nvPr/>
        </p:nvSpPr>
        <p:spPr>
          <a:xfrm>
            <a:off x="1806195" y="3732806"/>
            <a:ext cx="5758499" cy="693899"/>
          </a:xfrm>
          <a:prstGeom prst="rect">
            <a:avLst/>
          </a:prstGeom>
        </p:spPr>
        <p:txBody>
          <a:bodyPr lIns="91425" tIns="91425" rIns="91425" bIns="91425" anchor="t" anchorCtr="0">
            <a:noAutofit/>
          </a:bodyPr>
          <a:lstStyle/>
          <a:p>
            <a:pPr lvl="0" algn="ctr" rtl="0">
              <a:spcBef>
                <a:spcPts val="0"/>
              </a:spcBef>
              <a:buNone/>
            </a:pPr>
            <a:r>
              <a:rPr lang="en" sz="2666">
                <a:solidFill>
                  <a:srgbClr val="38761D"/>
                </a:solidFill>
                <a:latin typeface="Arial"/>
                <a:ea typeface="Arial"/>
                <a:cs typeface="Arial"/>
                <a:sym typeface="Arial"/>
              </a:rPr>
              <a:t>Exploring Computer Science</a:t>
            </a:r>
          </a:p>
        </p:txBody>
      </p:sp>
      <p:sp>
        <p:nvSpPr>
          <p:cNvPr id="213" name="Shape 213"/>
          <p:cNvSpPr txBox="1"/>
          <p:nvPr/>
        </p:nvSpPr>
        <p:spPr>
          <a:xfrm>
            <a:off x="1919295" y="5303896"/>
            <a:ext cx="5532299" cy="679800"/>
          </a:xfrm>
          <a:prstGeom prst="rect">
            <a:avLst/>
          </a:prstGeom>
        </p:spPr>
        <p:txBody>
          <a:bodyPr lIns="91425" tIns="91425" rIns="91425" bIns="91425" anchor="t" anchorCtr="0">
            <a:noAutofit/>
          </a:bodyPr>
          <a:lstStyle/>
          <a:p>
            <a:pPr lvl="0" algn="ctr" rtl="0">
              <a:spcBef>
                <a:spcPts val="0"/>
              </a:spcBef>
              <a:buNone/>
            </a:pPr>
            <a:r>
              <a:rPr lang="en" sz="2666">
                <a:solidFill>
                  <a:srgbClr val="000000"/>
                </a:solidFill>
                <a:latin typeface="Arial"/>
                <a:ea typeface="Arial"/>
                <a:cs typeface="Arial"/>
                <a:sym typeface="Arial"/>
              </a:rPr>
              <a:t>Middle-years</a:t>
            </a:r>
            <a:r>
              <a:rPr lang="en" sz="2666"/>
              <a:t> </a:t>
            </a:r>
            <a:r>
              <a:rPr lang="en" sz="2666">
                <a:solidFill>
                  <a:srgbClr val="000000"/>
                </a:solidFill>
                <a:latin typeface="Arial"/>
                <a:ea typeface="Arial"/>
                <a:cs typeface="Arial"/>
                <a:sym typeface="Arial"/>
              </a:rPr>
              <a:t>Computer Science</a:t>
            </a:r>
          </a:p>
        </p:txBody>
      </p:sp>
      <p:sp>
        <p:nvSpPr>
          <p:cNvPr id="214" name="Shape 214"/>
          <p:cNvSpPr txBox="1"/>
          <p:nvPr/>
        </p:nvSpPr>
        <p:spPr>
          <a:xfrm>
            <a:off x="6267780" y="1032240"/>
            <a:ext cx="1959599" cy="495899"/>
          </a:xfrm>
          <a:prstGeom prst="rect">
            <a:avLst/>
          </a:prstGeom>
          <a:solidFill>
            <a:srgbClr val="FFFFFF"/>
          </a:solidFill>
        </p:spPr>
        <p:txBody>
          <a:bodyPr lIns="91425" tIns="91425" rIns="91425" bIns="91425" anchor="t" anchorCtr="0">
            <a:noAutofit/>
          </a:bodyPr>
          <a:lstStyle/>
          <a:p>
            <a:pPr lvl="0" algn="ctr" rtl="0">
              <a:spcBef>
                <a:spcPts val="0"/>
              </a:spcBef>
              <a:buNone/>
            </a:pPr>
            <a:r>
              <a:rPr lang="en" sz="2666">
                <a:solidFill>
                  <a:srgbClr val="0000FF"/>
                </a:solidFill>
                <a:latin typeface="Arial"/>
                <a:ea typeface="Arial"/>
                <a:cs typeface="Arial"/>
                <a:sym typeface="Arial"/>
              </a:rPr>
              <a:t>college </a:t>
            </a:r>
          </a:p>
        </p:txBody>
      </p:sp>
      <p:sp>
        <p:nvSpPr>
          <p:cNvPr id="215" name="Shape 215"/>
          <p:cNvSpPr txBox="1"/>
          <p:nvPr/>
        </p:nvSpPr>
        <p:spPr>
          <a:xfrm>
            <a:off x="6601095" y="2674640"/>
            <a:ext cx="139589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dirty="0" smtClean="0">
                <a:solidFill>
                  <a:srgbClr val="45818E"/>
                </a:solidFill>
              </a:rPr>
              <a:t>grades 11-12</a:t>
            </a:r>
            <a:endParaRPr lang="en" dirty="0">
              <a:solidFill>
                <a:srgbClr val="45818E"/>
              </a:solidFill>
            </a:endParaRPr>
          </a:p>
        </p:txBody>
      </p:sp>
      <p:sp>
        <p:nvSpPr>
          <p:cNvPr id="216" name="Shape 216"/>
          <p:cNvSpPr txBox="1"/>
          <p:nvPr/>
        </p:nvSpPr>
        <p:spPr>
          <a:xfrm>
            <a:off x="6408337" y="4362240"/>
            <a:ext cx="139589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dirty="0">
                <a:solidFill>
                  <a:srgbClr val="38761D"/>
                </a:solidFill>
              </a:rPr>
              <a:t>grades </a:t>
            </a:r>
            <a:r>
              <a:rPr lang="en" dirty="0" smtClean="0">
                <a:solidFill>
                  <a:srgbClr val="38761D"/>
                </a:solidFill>
              </a:rPr>
              <a:t>9-12</a:t>
            </a:r>
            <a:endParaRPr lang="en" dirty="0">
              <a:solidFill>
                <a:srgbClr val="38761D"/>
              </a:solidFill>
            </a:endParaRPr>
          </a:p>
        </p:txBody>
      </p:sp>
      <p:sp>
        <p:nvSpPr>
          <p:cNvPr id="217" name="Shape 217"/>
          <p:cNvSpPr txBox="1"/>
          <p:nvPr/>
        </p:nvSpPr>
        <p:spPr>
          <a:xfrm>
            <a:off x="6267780" y="5861090"/>
            <a:ext cx="167774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dirty="0"/>
              <a:t>grades </a:t>
            </a:r>
            <a:r>
              <a:rPr lang="en" dirty="0" smtClean="0"/>
              <a:t>~4 -</a:t>
            </a:r>
            <a:r>
              <a:rPr lang="en" dirty="0"/>
              <a:t>10+</a:t>
            </a:r>
          </a:p>
        </p:txBody>
      </p:sp>
      <p:sp>
        <p:nvSpPr>
          <p:cNvPr id="218" name="Shape 218"/>
          <p:cNvSpPr txBox="1"/>
          <p:nvPr/>
        </p:nvSpPr>
        <p:spPr>
          <a:xfrm>
            <a:off x="6778670" y="1528140"/>
            <a:ext cx="1395899" cy="345000"/>
          </a:xfrm>
          <a:prstGeom prst="rect">
            <a:avLst/>
          </a:prstGeom>
          <a:solidFill>
            <a:srgbClr val="FFFFFF"/>
          </a:solidFill>
        </p:spPr>
        <p:txBody>
          <a:bodyPr lIns="91425" tIns="91425" rIns="91425" bIns="91425" anchor="t" anchorCtr="0">
            <a:noAutofit/>
          </a:bodyPr>
          <a:lstStyle/>
          <a:p>
            <a:pPr lvl="0" algn="r" rtl="0">
              <a:spcBef>
                <a:spcPts val="0"/>
              </a:spcBef>
              <a:buNone/>
            </a:pPr>
            <a:r>
              <a:rPr lang="en">
                <a:solidFill>
                  <a:srgbClr val="0000FF"/>
                </a:solidFill>
              </a:rPr>
              <a:t>grades &gt;12</a:t>
            </a:r>
          </a:p>
        </p:txBody>
      </p:sp>
    </p:spTree>
    <p:extLst>
      <p:ext uri="{BB962C8B-B14F-4D97-AF65-F5344CB8AC3E}">
        <p14:creationId xmlns:p14="http://schemas.microsoft.com/office/powerpoint/2010/main" val="4272760606"/>
      </p:ext>
    </p:extLst>
  </p:cSld>
  <p:clrMapOvr>
    <a:masterClrMapping/>
  </p:clrMapOvr>
  <p:transitio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body" idx="4294967295"/>
          </p:nvPr>
        </p:nvSpPr>
        <p:spPr>
          <a:xfrm>
            <a:off x="67333" y="5699760"/>
            <a:ext cx="8984099" cy="996599"/>
          </a:xfrm>
          <a:prstGeom prst="rect">
            <a:avLst/>
          </a:prstGeom>
        </p:spPr>
        <p:txBody>
          <a:bodyPr lIns="91425" tIns="91425" rIns="91425" bIns="91425" anchor="t" anchorCtr="0">
            <a:noAutofit/>
          </a:bodyPr>
          <a:lstStyle/>
          <a:p>
            <a:pPr lvl="0" algn="ctr" rtl="0">
              <a:spcBef>
                <a:spcPts val="0"/>
              </a:spcBef>
              <a:buNone/>
            </a:pPr>
            <a:r>
              <a:rPr lang="en" sz="2666" b="1" i="1">
                <a:solidFill>
                  <a:srgbClr val="38761D"/>
                </a:solidFill>
                <a:latin typeface="Droid Serif"/>
                <a:ea typeface="Droid Serif"/>
                <a:cs typeface="Droid Serif"/>
                <a:sym typeface="Droid Serif"/>
              </a:rPr>
              <a:t>Everyone</a:t>
            </a:r>
            <a:r>
              <a:rPr lang="en" sz="2666" b="1" i="1">
                <a:solidFill>
                  <a:srgbClr val="000000"/>
                </a:solidFill>
                <a:latin typeface="Droid Serif"/>
                <a:ea typeface="Droid Serif"/>
                <a:cs typeface="Droid Serif"/>
                <a:sym typeface="Droid Serif"/>
              </a:rPr>
              <a:t> </a:t>
            </a:r>
            <a:r>
              <a:rPr lang="en" sz="2666" b="0" i="0">
                <a:solidFill>
                  <a:srgbClr val="000000"/>
                </a:solidFill>
                <a:latin typeface="Droid Serif"/>
                <a:ea typeface="Droid Serif"/>
                <a:cs typeface="Droid Serif"/>
                <a:sym typeface="Droid Serif"/>
              </a:rPr>
              <a:t>should have a chance to help </a:t>
            </a:r>
            <a:r>
              <a:rPr lang="en" sz="2666" b="0" i="1" u="sng">
                <a:solidFill>
                  <a:srgbClr val="000000"/>
                </a:solidFill>
                <a:latin typeface="Droid Serif"/>
                <a:ea typeface="Droid Serif"/>
                <a:cs typeface="Droid Serif"/>
                <a:sym typeface="Droid Serif"/>
              </a:rPr>
              <a:t>author</a:t>
            </a:r>
            <a:r>
              <a:rPr lang="en" sz="2666" b="0" i="0">
                <a:solidFill>
                  <a:srgbClr val="000000"/>
                </a:solidFill>
                <a:latin typeface="Droid Serif"/>
                <a:ea typeface="Droid Serif"/>
                <a:cs typeface="Droid Serif"/>
                <a:sym typeface="Droid Serif"/>
              </a:rPr>
              <a:t> and </a:t>
            </a:r>
            <a:r>
              <a:rPr lang="en" sz="2666" b="0" i="1" u="sng">
                <a:solidFill>
                  <a:srgbClr val="000000"/>
                </a:solidFill>
                <a:latin typeface="Droid Serif"/>
                <a:ea typeface="Droid Serif"/>
                <a:cs typeface="Droid Serif"/>
                <a:sym typeface="Droid Serif"/>
              </a:rPr>
              <a:t>understand</a:t>
            </a:r>
            <a:r>
              <a:rPr lang="en" sz="2666" b="0" i="0">
                <a:solidFill>
                  <a:srgbClr val="000000"/>
                </a:solidFill>
                <a:latin typeface="Droid Serif"/>
                <a:ea typeface="Droid Serif"/>
                <a:cs typeface="Droid Serif"/>
                <a:sym typeface="Droid Serif"/>
              </a:rPr>
              <a:t> the computation we use every day.  </a:t>
            </a:r>
          </a:p>
        </p:txBody>
      </p:sp>
      <p:pic>
        <p:nvPicPr>
          <p:cNvPr id="224" name="Shape 224"/>
          <p:cNvPicPr preferRelativeResize="0"/>
          <p:nvPr/>
        </p:nvPicPr>
        <p:blipFill>
          <a:blip r:embed="rId3"/>
          <a:stretch>
            <a:fillRect/>
          </a:stretch>
        </p:blipFill>
        <p:spPr>
          <a:xfrm>
            <a:off x="548639" y="960120"/>
            <a:ext cx="7730055" cy="4619475"/>
          </a:xfrm>
          <a:prstGeom prst="rect">
            <a:avLst/>
          </a:prstGeom>
        </p:spPr>
      </p:pic>
      <p:sp>
        <p:nvSpPr>
          <p:cNvPr id="225" name="Shape 225"/>
          <p:cNvSpPr txBox="1"/>
          <p:nvPr/>
        </p:nvSpPr>
        <p:spPr>
          <a:xfrm>
            <a:off x="927575" y="3991500"/>
            <a:ext cx="6705300" cy="6779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200" i="1">
                <a:solidFill>
                  <a:srgbClr val="38761D"/>
                </a:solidFill>
                <a:latin typeface="Droid Serif"/>
                <a:ea typeface="Droid Serif"/>
                <a:cs typeface="Droid Serif"/>
                <a:sym typeface="Droid Serif"/>
              </a:rPr>
              <a:t>ECS's Goal:   to </a:t>
            </a:r>
            <a:r>
              <a:rPr lang="en" sz="3200" b="1" i="1">
                <a:solidFill>
                  <a:srgbClr val="38761D"/>
                </a:solidFill>
                <a:latin typeface="Droid Serif"/>
                <a:ea typeface="Droid Serif"/>
                <a:cs typeface="Droid Serif"/>
                <a:sym typeface="Droid Serif"/>
              </a:rPr>
              <a:t>democratize</a:t>
            </a:r>
            <a:r>
              <a:rPr lang="en" sz="3200" i="1">
                <a:solidFill>
                  <a:srgbClr val="38761D"/>
                </a:solidFill>
                <a:latin typeface="Droid Serif"/>
                <a:ea typeface="Droid Serif"/>
                <a:cs typeface="Droid Serif"/>
                <a:sym typeface="Droid Serif"/>
              </a:rPr>
              <a:t> CS</a:t>
            </a:r>
          </a:p>
        </p:txBody>
      </p:sp>
      <p:sp>
        <p:nvSpPr>
          <p:cNvPr id="226" name="Shape 226"/>
          <p:cNvSpPr/>
          <p:nvPr/>
        </p:nvSpPr>
        <p:spPr>
          <a:xfrm>
            <a:off x="565829" y="2260867"/>
            <a:ext cx="7830900" cy="1305000"/>
          </a:xfrm>
          <a:prstGeom prst="rect">
            <a:avLst/>
          </a:prstGeom>
          <a:noFill/>
          <a:ln w="3810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7" name="Shape 227"/>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MyCS?</a:t>
            </a:r>
          </a:p>
        </p:txBody>
      </p:sp>
      <p:sp>
        <p:nvSpPr>
          <p:cNvPr id="228" name="Shape 228"/>
          <p:cNvSpPr txBox="1"/>
          <p:nvPr/>
        </p:nvSpPr>
        <p:spPr>
          <a:xfrm>
            <a:off x="5754680" y="1871715"/>
            <a:ext cx="2366700" cy="4778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66" i="1">
                <a:solidFill>
                  <a:srgbClr val="38761D"/>
                </a:solidFill>
              </a:rPr>
              <a:t>f</a:t>
            </a:r>
            <a:r>
              <a:rPr lang="en" sz="1866" i="1">
                <a:solidFill>
                  <a:srgbClr val="38761D"/>
                </a:solidFill>
                <a:latin typeface="Arial"/>
                <a:ea typeface="Arial"/>
                <a:cs typeface="Arial"/>
                <a:sym typeface="Arial"/>
              </a:rPr>
              <a:t>rom page 5...</a:t>
            </a:r>
          </a:p>
        </p:txBody>
      </p:sp>
    </p:spTree>
    <p:extLst>
      <p:ext uri="{BB962C8B-B14F-4D97-AF65-F5344CB8AC3E}">
        <p14:creationId xmlns:p14="http://schemas.microsoft.com/office/powerpoint/2010/main" val="1781534441"/>
      </p:ext>
    </p:extLst>
  </p:cSld>
  <p:clrMapOvr>
    <a:masterClrMapping/>
  </p:clrMapOvr>
  <p:transition spd="slow">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body" idx="4294967295"/>
          </p:nvPr>
        </p:nvSpPr>
        <p:spPr>
          <a:xfrm>
            <a:off x="67333" y="5699760"/>
            <a:ext cx="8984099" cy="996599"/>
          </a:xfrm>
          <a:prstGeom prst="rect">
            <a:avLst/>
          </a:prstGeom>
        </p:spPr>
        <p:txBody>
          <a:bodyPr lIns="91425" tIns="91425" rIns="91425" bIns="91425" anchor="t" anchorCtr="0">
            <a:noAutofit/>
          </a:bodyPr>
          <a:lstStyle/>
          <a:p>
            <a:pPr algn="ctr" rtl="0">
              <a:spcBef>
                <a:spcPts val="0"/>
              </a:spcBef>
              <a:buNone/>
            </a:pPr>
            <a:r>
              <a:rPr lang="en" sz="2666" b="1" i="1">
                <a:solidFill>
                  <a:srgbClr val="38761D"/>
                </a:solidFill>
                <a:latin typeface="Droid Serif"/>
                <a:ea typeface="Droid Serif"/>
                <a:cs typeface="Droid Serif"/>
                <a:sym typeface="Droid Serif"/>
              </a:rPr>
              <a:t>Everyone</a:t>
            </a:r>
            <a:r>
              <a:rPr lang="en" sz="2666" b="1" i="1">
                <a:solidFill>
                  <a:srgbClr val="000000"/>
                </a:solidFill>
                <a:latin typeface="Droid Serif"/>
                <a:ea typeface="Droid Serif"/>
                <a:cs typeface="Droid Serif"/>
                <a:sym typeface="Droid Serif"/>
              </a:rPr>
              <a:t> </a:t>
            </a:r>
            <a:r>
              <a:rPr lang="en" sz="2666" b="0" i="0">
                <a:solidFill>
                  <a:srgbClr val="000000"/>
                </a:solidFill>
                <a:latin typeface="Droid Serif"/>
                <a:ea typeface="Droid Serif"/>
                <a:cs typeface="Droid Serif"/>
                <a:sym typeface="Droid Serif"/>
              </a:rPr>
              <a:t>should have a chance to help </a:t>
            </a:r>
            <a:r>
              <a:rPr lang="en" sz="2666" b="0" i="1" u="sng">
                <a:solidFill>
                  <a:srgbClr val="000000"/>
                </a:solidFill>
                <a:latin typeface="Droid Serif"/>
                <a:ea typeface="Droid Serif"/>
                <a:cs typeface="Droid Serif"/>
                <a:sym typeface="Droid Serif"/>
              </a:rPr>
              <a:t>author</a:t>
            </a:r>
            <a:r>
              <a:rPr lang="en" sz="2666" b="0" i="0">
                <a:solidFill>
                  <a:srgbClr val="000000"/>
                </a:solidFill>
                <a:latin typeface="Droid Serif"/>
                <a:ea typeface="Droid Serif"/>
                <a:cs typeface="Droid Serif"/>
                <a:sym typeface="Droid Serif"/>
              </a:rPr>
              <a:t> and </a:t>
            </a:r>
            <a:r>
              <a:rPr lang="en" sz="2666" b="0" i="1" u="sng">
                <a:solidFill>
                  <a:srgbClr val="000000"/>
                </a:solidFill>
                <a:latin typeface="Droid Serif"/>
                <a:ea typeface="Droid Serif"/>
                <a:cs typeface="Droid Serif"/>
                <a:sym typeface="Droid Serif"/>
              </a:rPr>
              <a:t>understand</a:t>
            </a:r>
            <a:r>
              <a:rPr lang="en" sz="2666" b="0" i="0">
                <a:solidFill>
                  <a:srgbClr val="000000"/>
                </a:solidFill>
                <a:latin typeface="Droid Serif"/>
                <a:ea typeface="Droid Serif"/>
                <a:cs typeface="Droid Serif"/>
                <a:sym typeface="Droid Serif"/>
              </a:rPr>
              <a:t> the computation we use every day.  </a:t>
            </a:r>
          </a:p>
        </p:txBody>
      </p:sp>
      <p:pic>
        <p:nvPicPr>
          <p:cNvPr id="234" name="Shape 234"/>
          <p:cNvPicPr preferRelativeResize="0"/>
          <p:nvPr/>
        </p:nvPicPr>
        <p:blipFill>
          <a:blip r:embed="rId3"/>
          <a:stretch>
            <a:fillRect/>
          </a:stretch>
        </p:blipFill>
        <p:spPr>
          <a:xfrm>
            <a:off x="548639" y="960120"/>
            <a:ext cx="7730055" cy="4619475"/>
          </a:xfrm>
          <a:prstGeom prst="rect">
            <a:avLst/>
          </a:prstGeom>
        </p:spPr>
      </p:pic>
      <p:sp>
        <p:nvSpPr>
          <p:cNvPr id="235" name="Shape 235"/>
          <p:cNvSpPr txBox="1"/>
          <p:nvPr/>
        </p:nvSpPr>
        <p:spPr>
          <a:xfrm>
            <a:off x="927575" y="3991500"/>
            <a:ext cx="6705300" cy="6779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3200" i="1">
                <a:solidFill>
                  <a:srgbClr val="38761D"/>
                </a:solidFill>
                <a:latin typeface="Droid Serif"/>
                <a:ea typeface="Droid Serif"/>
                <a:cs typeface="Droid Serif"/>
                <a:sym typeface="Droid Serif"/>
              </a:rPr>
              <a:t>ECS's Goal:   to </a:t>
            </a:r>
            <a:r>
              <a:rPr lang="en" sz="3200" b="1" i="1">
                <a:solidFill>
                  <a:srgbClr val="38761D"/>
                </a:solidFill>
                <a:latin typeface="Droid Serif"/>
                <a:ea typeface="Droid Serif"/>
                <a:cs typeface="Droid Serif"/>
                <a:sym typeface="Droid Serif"/>
              </a:rPr>
              <a:t>democratize</a:t>
            </a:r>
            <a:r>
              <a:rPr lang="en" sz="3200" i="1">
                <a:solidFill>
                  <a:srgbClr val="38761D"/>
                </a:solidFill>
                <a:latin typeface="Droid Serif"/>
                <a:ea typeface="Droid Serif"/>
                <a:cs typeface="Droid Serif"/>
                <a:sym typeface="Droid Serif"/>
              </a:rPr>
              <a:t> CS</a:t>
            </a:r>
          </a:p>
        </p:txBody>
      </p:sp>
      <p:sp>
        <p:nvSpPr>
          <p:cNvPr id="236" name="Shape 236"/>
          <p:cNvSpPr/>
          <p:nvPr/>
        </p:nvSpPr>
        <p:spPr>
          <a:xfrm>
            <a:off x="565829" y="2260867"/>
            <a:ext cx="7830900" cy="1305000"/>
          </a:xfrm>
          <a:prstGeom prst="rect">
            <a:avLst/>
          </a:prstGeom>
          <a:noFill/>
          <a:ln w="3810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7" name="Shape 237"/>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MyCS?</a:t>
            </a:r>
          </a:p>
        </p:txBody>
      </p:sp>
      <p:sp>
        <p:nvSpPr>
          <p:cNvPr id="238" name="Shape 238"/>
          <p:cNvSpPr txBox="1"/>
          <p:nvPr/>
        </p:nvSpPr>
        <p:spPr>
          <a:xfrm>
            <a:off x="5754680" y="1871715"/>
            <a:ext cx="2366700" cy="4778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1866" i="1">
                <a:solidFill>
                  <a:srgbClr val="38761D"/>
                </a:solidFill>
              </a:rPr>
              <a:t>f</a:t>
            </a:r>
            <a:r>
              <a:rPr lang="en" sz="1866" i="1">
                <a:solidFill>
                  <a:srgbClr val="38761D"/>
                </a:solidFill>
                <a:latin typeface="Arial"/>
                <a:ea typeface="Arial"/>
                <a:cs typeface="Arial"/>
                <a:sym typeface="Arial"/>
              </a:rPr>
              <a:t>rom page 5...</a:t>
            </a:r>
          </a:p>
        </p:txBody>
      </p:sp>
      <p:sp>
        <p:nvSpPr>
          <p:cNvPr id="239" name="Shape 239"/>
          <p:cNvSpPr txBox="1"/>
          <p:nvPr/>
        </p:nvSpPr>
        <p:spPr>
          <a:xfrm>
            <a:off x="1278925" y="4845625"/>
            <a:ext cx="7658399" cy="677999"/>
          </a:xfrm>
          <a:prstGeom prst="rect">
            <a:avLst/>
          </a:prstGeom>
          <a:solidFill>
            <a:srgbClr val="F4CCCC"/>
          </a:solidFill>
          <a:ln w="9525" cap="flat">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i="1" u="sng" dirty="0">
                <a:solidFill>
                  <a:srgbClr val="980000"/>
                </a:solidFill>
                <a:latin typeface="Droid Serif"/>
                <a:ea typeface="Droid Serif"/>
                <a:cs typeface="Droid Serif"/>
                <a:sym typeface="Droid Serif"/>
              </a:rPr>
              <a:t>Our Goal</a:t>
            </a:r>
            <a:r>
              <a:rPr lang="en" sz="2800" i="1" dirty="0">
                <a:solidFill>
                  <a:srgbClr val="980000"/>
                </a:solidFill>
                <a:latin typeface="Droid Serif"/>
                <a:ea typeface="Droid Serif"/>
                <a:cs typeface="Droid Serif"/>
                <a:sym typeface="Droid Serif"/>
              </a:rPr>
              <a:t>:    expand </a:t>
            </a:r>
            <a:r>
              <a:rPr lang="en" sz="2800" i="1" dirty="0" smtClean="0">
                <a:solidFill>
                  <a:srgbClr val="980000"/>
                </a:solidFill>
                <a:latin typeface="Droid Serif"/>
                <a:ea typeface="Droid Serif"/>
                <a:cs typeface="Droid Serif"/>
                <a:sym typeface="Droid Serif"/>
              </a:rPr>
              <a:t>CS's </a:t>
            </a:r>
            <a:r>
              <a:rPr lang="en" sz="2800" b="1" i="1" dirty="0" smtClean="0">
                <a:solidFill>
                  <a:srgbClr val="980000"/>
                </a:solidFill>
                <a:latin typeface="Droid Serif"/>
                <a:ea typeface="Droid Serif"/>
                <a:cs typeface="Droid Serif"/>
                <a:sym typeface="Droid Serif"/>
              </a:rPr>
              <a:t>personal</a:t>
            </a:r>
            <a:r>
              <a:rPr lang="en" sz="2800" i="1" dirty="0" smtClean="0">
                <a:solidFill>
                  <a:srgbClr val="980000"/>
                </a:solidFill>
                <a:latin typeface="Droid Serif"/>
                <a:ea typeface="Droid Serif"/>
                <a:cs typeface="Droid Serif"/>
                <a:sym typeface="Droid Serif"/>
              </a:rPr>
              <a:t> </a:t>
            </a:r>
            <a:r>
              <a:rPr lang="en" sz="2800" b="1" i="1" dirty="0" smtClean="0">
                <a:solidFill>
                  <a:srgbClr val="980000"/>
                </a:solidFill>
                <a:latin typeface="Droid Serif"/>
                <a:ea typeface="Droid Serif"/>
                <a:cs typeface="Droid Serif"/>
                <a:sym typeface="Droid Serif"/>
              </a:rPr>
              <a:t>reach</a:t>
            </a:r>
            <a:endParaRPr lang="en" sz="2800" i="1" dirty="0">
              <a:solidFill>
                <a:srgbClr val="980000"/>
              </a:solidFill>
              <a:latin typeface="Droid Serif"/>
              <a:ea typeface="Droid Serif"/>
              <a:cs typeface="Droid Serif"/>
              <a:sym typeface="Droid Serif"/>
            </a:endParaRPr>
          </a:p>
        </p:txBody>
      </p:sp>
    </p:spTree>
    <p:extLst>
      <p:ext uri="{BB962C8B-B14F-4D97-AF65-F5344CB8AC3E}">
        <p14:creationId xmlns:p14="http://schemas.microsoft.com/office/powerpoint/2010/main" val="177938225"/>
      </p:ext>
    </p:extLst>
  </p:cSld>
  <p:clrMapOvr>
    <a:masterClrMapping/>
  </p:clrMapOvr>
  <p:transitio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4294967295"/>
          </p:nvPr>
        </p:nvSpPr>
        <p:spPr>
          <a:xfrm>
            <a:off x="67333" y="5699760"/>
            <a:ext cx="8984099" cy="996599"/>
          </a:xfrm>
          <a:prstGeom prst="rect">
            <a:avLst/>
          </a:prstGeom>
        </p:spPr>
        <p:txBody>
          <a:bodyPr lIns="91425" tIns="91425" rIns="91425" bIns="91425" anchor="t" anchorCtr="0">
            <a:noAutofit/>
          </a:bodyPr>
          <a:lstStyle/>
          <a:p>
            <a:pPr lvl="0" algn="ctr" rtl="0">
              <a:spcBef>
                <a:spcPts val="0"/>
              </a:spcBef>
              <a:buNone/>
            </a:pPr>
            <a:r>
              <a:rPr lang="en" sz="2666" b="1" i="1">
                <a:solidFill>
                  <a:srgbClr val="38761D"/>
                </a:solidFill>
                <a:latin typeface="Droid Serif"/>
                <a:ea typeface="Droid Serif"/>
                <a:cs typeface="Droid Serif"/>
                <a:sym typeface="Droid Serif"/>
              </a:rPr>
              <a:t>Everyone</a:t>
            </a:r>
            <a:r>
              <a:rPr lang="en" sz="2666" b="1" i="1">
                <a:solidFill>
                  <a:srgbClr val="000000"/>
                </a:solidFill>
                <a:latin typeface="Droid Serif"/>
                <a:ea typeface="Droid Serif"/>
                <a:cs typeface="Droid Serif"/>
                <a:sym typeface="Droid Serif"/>
              </a:rPr>
              <a:t> </a:t>
            </a:r>
            <a:r>
              <a:rPr lang="en" sz="2666" b="0" i="0">
                <a:solidFill>
                  <a:srgbClr val="000000"/>
                </a:solidFill>
                <a:latin typeface="Droid Serif"/>
                <a:ea typeface="Droid Serif"/>
                <a:cs typeface="Droid Serif"/>
                <a:sym typeface="Droid Serif"/>
              </a:rPr>
              <a:t>should have a chance to help </a:t>
            </a:r>
            <a:r>
              <a:rPr lang="en" sz="2666" b="0" i="1" u="sng">
                <a:solidFill>
                  <a:srgbClr val="000000"/>
                </a:solidFill>
                <a:latin typeface="Droid Serif"/>
                <a:ea typeface="Droid Serif"/>
                <a:cs typeface="Droid Serif"/>
                <a:sym typeface="Droid Serif"/>
              </a:rPr>
              <a:t>author</a:t>
            </a:r>
            <a:r>
              <a:rPr lang="en" sz="2666" b="0" i="0">
                <a:solidFill>
                  <a:srgbClr val="000000"/>
                </a:solidFill>
                <a:latin typeface="Droid Serif"/>
                <a:ea typeface="Droid Serif"/>
                <a:cs typeface="Droid Serif"/>
                <a:sym typeface="Droid Serif"/>
              </a:rPr>
              <a:t> and </a:t>
            </a:r>
            <a:r>
              <a:rPr lang="en" sz="2666" b="0" i="1" u="sng">
                <a:solidFill>
                  <a:srgbClr val="000000"/>
                </a:solidFill>
                <a:latin typeface="Droid Serif"/>
                <a:ea typeface="Droid Serif"/>
                <a:cs typeface="Droid Serif"/>
                <a:sym typeface="Droid Serif"/>
              </a:rPr>
              <a:t>understand</a:t>
            </a:r>
            <a:r>
              <a:rPr lang="en" sz="2666" b="0" i="0">
                <a:solidFill>
                  <a:srgbClr val="000000"/>
                </a:solidFill>
                <a:latin typeface="Droid Serif"/>
                <a:ea typeface="Droid Serif"/>
                <a:cs typeface="Droid Serif"/>
                <a:sym typeface="Droid Serif"/>
              </a:rPr>
              <a:t> the computation we use every day.  </a:t>
            </a:r>
          </a:p>
        </p:txBody>
      </p:sp>
      <p:pic>
        <p:nvPicPr>
          <p:cNvPr id="245" name="Shape 245"/>
          <p:cNvPicPr preferRelativeResize="0"/>
          <p:nvPr/>
        </p:nvPicPr>
        <p:blipFill>
          <a:blip r:embed="rId3"/>
          <a:stretch>
            <a:fillRect/>
          </a:stretch>
        </p:blipFill>
        <p:spPr>
          <a:xfrm>
            <a:off x="548639" y="960120"/>
            <a:ext cx="7730055" cy="4619475"/>
          </a:xfrm>
          <a:prstGeom prst="rect">
            <a:avLst/>
          </a:prstGeom>
        </p:spPr>
      </p:pic>
      <p:sp>
        <p:nvSpPr>
          <p:cNvPr id="246" name="Shape 246"/>
          <p:cNvSpPr txBox="1"/>
          <p:nvPr/>
        </p:nvSpPr>
        <p:spPr>
          <a:xfrm>
            <a:off x="927575" y="3991500"/>
            <a:ext cx="6705300" cy="6779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3200" i="1">
                <a:solidFill>
                  <a:srgbClr val="38761D"/>
                </a:solidFill>
                <a:latin typeface="Droid Serif"/>
                <a:ea typeface="Droid Serif"/>
                <a:cs typeface="Droid Serif"/>
                <a:sym typeface="Droid Serif"/>
              </a:rPr>
              <a:t>ECS's Goal:   to </a:t>
            </a:r>
            <a:r>
              <a:rPr lang="en" sz="3200" b="1" i="1">
                <a:solidFill>
                  <a:srgbClr val="38761D"/>
                </a:solidFill>
                <a:latin typeface="Droid Serif"/>
                <a:ea typeface="Droid Serif"/>
                <a:cs typeface="Droid Serif"/>
                <a:sym typeface="Droid Serif"/>
              </a:rPr>
              <a:t>democratize</a:t>
            </a:r>
            <a:r>
              <a:rPr lang="en" sz="3200" i="1">
                <a:solidFill>
                  <a:srgbClr val="38761D"/>
                </a:solidFill>
                <a:latin typeface="Droid Serif"/>
                <a:ea typeface="Droid Serif"/>
                <a:cs typeface="Droid Serif"/>
                <a:sym typeface="Droid Serif"/>
              </a:rPr>
              <a:t> CS</a:t>
            </a:r>
          </a:p>
        </p:txBody>
      </p:sp>
      <p:sp>
        <p:nvSpPr>
          <p:cNvPr id="247" name="Shape 247"/>
          <p:cNvSpPr/>
          <p:nvPr/>
        </p:nvSpPr>
        <p:spPr>
          <a:xfrm>
            <a:off x="565829" y="2260867"/>
            <a:ext cx="7830900" cy="1305000"/>
          </a:xfrm>
          <a:prstGeom prst="rect">
            <a:avLst/>
          </a:prstGeom>
          <a:noFill/>
          <a:ln w="3810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8" name="Shape 248"/>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MyCS?</a:t>
            </a:r>
          </a:p>
        </p:txBody>
      </p:sp>
      <p:sp>
        <p:nvSpPr>
          <p:cNvPr id="249" name="Shape 249"/>
          <p:cNvSpPr txBox="1"/>
          <p:nvPr/>
        </p:nvSpPr>
        <p:spPr>
          <a:xfrm>
            <a:off x="5754680" y="1871715"/>
            <a:ext cx="2366700" cy="477899"/>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1866" i="1">
                <a:solidFill>
                  <a:srgbClr val="38761D"/>
                </a:solidFill>
              </a:rPr>
              <a:t>f</a:t>
            </a:r>
            <a:r>
              <a:rPr lang="en" sz="1866" i="1">
                <a:solidFill>
                  <a:srgbClr val="38761D"/>
                </a:solidFill>
                <a:latin typeface="Arial"/>
                <a:ea typeface="Arial"/>
                <a:cs typeface="Arial"/>
                <a:sym typeface="Arial"/>
              </a:rPr>
              <a:t>rom page 5...</a:t>
            </a:r>
          </a:p>
        </p:txBody>
      </p:sp>
      <p:sp>
        <p:nvSpPr>
          <p:cNvPr id="10" name="Shape 239"/>
          <p:cNvSpPr txBox="1"/>
          <p:nvPr/>
        </p:nvSpPr>
        <p:spPr>
          <a:xfrm>
            <a:off x="1278925" y="4845625"/>
            <a:ext cx="7658399" cy="677999"/>
          </a:xfrm>
          <a:prstGeom prst="rect">
            <a:avLst/>
          </a:prstGeom>
          <a:solidFill>
            <a:srgbClr val="F4CCCC"/>
          </a:solidFill>
          <a:ln w="9525" cap="flat">
            <a:solidFill>
              <a:srgbClr val="FF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i="1" u="sng" dirty="0">
                <a:solidFill>
                  <a:srgbClr val="980000"/>
                </a:solidFill>
                <a:latin typeface="Droid Serif"/>
                <a:ea typeface="Droid Serif"/>
                <a:cs typeface="Droid Serif"/>
                <a:sym typeface="Droid Serif"/>
              </a:rPr>
              <a:t>Our Goal</a:t>
            </a:r>
            <a:r>
              <a:rPr lang="en" sz="2800" i="1" dirty="0">
                <a:solidFill>
                  <a:srgbClr val="980000"/>
                </a:solidFill>
                <a:latin typeface="Droid Serif"/>
                <a:ea typeface="Droid Serif"/>
                <a:cs typeface="Droid Serif"/>
                <a:sym typeface="Droid Serif"/>
              </a:rPr>
              <a:t>:    expand </a:t>
            </a:r>
            <a:r>
              <a:rPr lang="en" sz="2800" i="1" dirty="0" smtClean="0">
                <a:solidFill>
                  <a:srgbClr val="980000"/>
                </a:solidFill>
                <a:latin typeface="Droid Serif"/>
                <a:ea typeface="Droid Serif"/>
                <a:cs typeface="Droid Serif"/>
                <a:sym typeface="Droid Serif"/>
              </a:rPr>
              <a:t>CS's </a:t>
            </a:r>
            <a:r>
              <a:rPr lang="en" sz="2800" b="1" i="1" dirty="0" smtClean="0">
                <a:solidFill>
                  <a:srgbClr val="980000"/>
                </a:solidFill>
                <a:latin typeface="Droid Serif"/>
                <a:ea typeface="Droid Serif"/>
                <a:cs typeface="Droid Serif"/>
                <a:sym typeface="Droid Serif"/>
              </a:rPr>
              <a:t>personal</a:t>
            </a:r>
            <a:r>
              <a:rPr lang="en" sz="2800" i="1" dirty="0" smtClean="0">
                <a:solidFill>
                  <a:srgbClr val="980000"/>
                </a:solidFill>
                <a:latin typeface="Droid Serif"/>
                <a:ea typeface="Droid Serif"/>
                <a:cs typeface="Droid Serif"/>
                <a:sym typeface="Droid Serif"/>
              </a:rPr>
              <a:t> </a:t>
            </a:r>
            <a:r>
              <a:rPr lang="en" sz="2800" b="1" i="1" dirty="0" smtClean="0">
                <a:solidFill>
                  <a:srgbClr val="980000"/>
                </a:solidFill>
                <a:latin typeface="Droid Serif"/>
                <a:ea typeface="Droid Serif"/>
                <a:cs typeface="Droid Serif"/>
                <a:sym typeface="Droid Serif"/>
              </a:rPr>
              <a:t>reach</a:t>
            </a:r>
            <a:endParaRPr lang="en" sz="2800" i="1" dirty="0">
              <a:solidFill>
                <a:srgbClr val="980000"/>
              </a:solidFill>
              <a:latin typeface="Droid Serif"/>
              <a:ea typeface="Droid Serif"/>
              <a:cs typeface="Droid Serif"/>
              <a:sym typeface="Droid Serif"/>
            </a:endParaRPr>
          </a:p>
        </p:txBody>
      </p:sp>
      <p:sp>
        <p:nvSpPr>
          <p:cNvPr id="251" name="Shape 251"/>
          <p:cNvSpPr txBox="1"/>
          <p:nvPr/>
        </p:nvSpPr>
        <p:spPr>
          <a:xfrm rot="-509494">
            <a:off x="4411443" y="4744665"/>
            <a:ext cx="3665078" cy="87994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200" i="1">
                <a:solidFill>
                  <a:srgbClr val="0000FF"/>
                </a:solidFill>
                <a:latin typeface="Droid Serif"/>
                <a:ea typeface="Droid Serif"/>
                <a:cs typeface="Droid Serif"/>
                <a:sym typeface="Droid Serif"/>
              </a:rPr>
              <a:t>to "</a:t>
            </a:r>
            <a:r>
              <a:rPr lang="en" sz="3200" b="1" i="1">
                <a:solidFill>
                  <a:srgbClr val="0000FF"/>
                </a:solidFill>
                <a:latin typeface="Droid Serif"/>
                <a:ea typeface="Droid Serif"/>
                <a:cs typeface="Droid Serif"/>
                <a:sym typeface="Droid Serif"/>
              </a:rPr>
              <a:t>fun-ize"</a:t>
            </a:r>
            <a:r>
              <a:rPr lang="en" sz="3200" i="1">
                <a:solidFill>
                  <a:srgbClr val="0000FF"/>
                </a:solidFill>
                <a:latin typeface="Droid Serif"/>
                <a:ea typeface="Droid Serif"/>
                <a:cs typeface="Droid Serif"/>
                <a:sym typeface="Droid Serif"/>
              </a:rPr>
              <a:t> CS</a:t>
            </a:r>
          </a:p>
        </p:txBody>
      </p:sp>
    </p:spTree>
    <p:extLst>
      <p:ext uri="{BB962C8B-B14F-4D97-AF65-F5344CB8AC3E}">
        <p14:creationId xmlns:p14="http://schemas.microsoft.com/office/powerpoint/2010/main" val="1995560807"/>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a:blip r:embed="rId3"/>
          <a:stretch>
            <a:fillRect/>
          </a:stretch>
        </p:blipFill>
        <p:spPr>
          <a:xfrm>
            <a:off x="685801" y="304800"/>
            <a:ext cx="7298796" cy="6374302"/>
          </a:xfrm>
          <a:prstGeom prst="rect">
            <a:avLst/>
          </a:prstGeom>
        </p:spPr>
      </p:pic>
      <p:sp>
        <p:nvSpPr>
          <p:cNvPr id="134" name="Shape 134"/>
          <p:cNvSpPr txBox="1">
            <a:spLocks noGrp="1"/>
          </p:cNvSpPr>
          <p:nvPr>
            <p:ph type="body" idx="1"/>
          </p:nvPr>
        </p:nvSpPr>
        <p:spPr>
          <a:xfrm rot="-707975">
            <a:off x="248540" y="4536841"/>
            <a:ext cx="8646919" cy="647913"/>
          </a:xfrm>
          <a:prstGeom prst="rect">
            <a:avLst/>
          </a:prstGeom>
          <a:solidFill>
            <a:srgbClr val="CCECFF"/>
          </a:solidFill>
          <a:ln w="9525" cap="flat">
            <a:no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a:latin typeface="Droid Serif"/>
                <a:ea typeface="Droid Serif"/>
                <a:cs typeface="Droid Serif"/>
                <a:sym typeface="Droid Serif"/>
              </a:rPr>
              <a:t>Who reads these charts anyway?</a:t>
            </a:r>
          </a:p>
        </p:txBody>
      </p:sp>
      <p:sp>
        <p:nvSpPr>
          <p:cNvPr id="136" name="Shape 136"/>
          <p:cNvSpPr txBox="1">
            <a:spLocks noGrp="1"/>
          </p:cNvSpPr>
          <p:nvPr>
            <p:ph type="title"/>
          </p:nvPr>
        </p:nvSpPr>
        <p:spPr>
          <a:xfrm>
            <a:off x="5029200" y="70022"/>
            <a:ext cx="3981599" cy="615778"/>
          </a:xfrm>
          <a:prstGeom prst="rect">
            <a:avLst/>
          </a:prstGeom>
          <a:solidFill>
            <a:srgbClr val="CCECFF"/>
          </a:solidFill>
        </p:spPr>
        <p:txBody>
          <a:bodyPr lIns="91425" tIns="91425" rIns="91425" bIns="91425" anchor="ctr" anchorCtr="0">
            <a:noAutofit/>
          </a:bodyPr>
          <a:lstStyle/>
          <a:p>
            <a:pPr lvl="0" algn="ctr" rtl="0">
              <a:spcBef>
                <a:spcPts val="0"/>
              </a:spcBef>
              <a:buClr>
                <a:srgbClr val="000000"/>
              </a:buClr>
              <a:buSzPct val="25581"/>
              <a:buFont typeface="Arial"/>
              <a:buNone/>
            </a:pPr>
            <a:r>
              <a:rPr lang="en" sz="3200" dirty="0">
                <a:latin typeface="Droid Serif"/>
                <a:ea typeface="Droid Serif"/>
                <a:cs typeface="Droid Serif"/>
                <a:sym typeface="Droid Serif"/>
              </a:rPr>
              <a:t>"good for you</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
        <p:nvSpPr>
          <p:cNvPr id="7" name="Right Arrow 6"/>
          <p:cNvSpPr/>
          <p:nvPr/>
        </p:nvSpPr>
        <p:spPr>
          <a:xfrm rot="15324792">
            <a:off x="2972310" y="695091"/>
            <a:ext cx="495300" cy="457200"/>
          </a:xfrm>
          <a:prstGeom prst="rightArrow">
            <a:avLst/>
          </a:prstGeom>
          <a:solidFill>
            <a:srgbClr val="FF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p:nvPr/>
        </p:nvSpPr>
        <p:spPr>
          <a:xfrm>
            <a:off x="350900" y="1389900"/>
            <a:ext cx="8526299" cy="2364899"/>
          </a:xfrm>
          <a:prstGeom prst="rect">
            <a:avLst/>
          </a:prstGeom>
          <a:noFill/>
        </p:spPr>
        <p:txBody>
          <a:bodyPr lIns="91425" tIns="91425" rIns="91425" bIns="91425" anchor="t" anchorCtr="0">
            <a:noAutofit/>
          </a:bodyPr>
          <a:lstStyle/>
          <a:p>
            <a:pPr lvl="0" algn="ctr" rtl="0">
              <a:spcBef>
                <a:spcPts val="0"/>
              </a:spcBef>
              <a:buNone/>
            </a:pPr>
            <a:r>
              <a:rPr lang="en" sz="4800" b="1">
                <a:latin typeface="Droid Serif"/>
                <a:ea typeface="Droid Serif"/>
                <a:cs typeface="Droid Serif"/>
                <a:sym typeface="Droid Serif"/>
              </a:rPr>
              <a:t>A-</a:t>
            </a:r>
            <a:r>
              <a:rPr lang="en" sz="4800" b="1" i="1">
                <a:latin typeface="Droid Serif"/>
                <a:ea typeface="Droid Serif"/>
                <a:cs typeface="Droid Serif"/>
                <a:sym typeface="Droid Serif"/>
              </a:rPr>
              <a:t>Maze</a:t>
            </a:r>
            <a:r>
              <a:rPr lang="en" sz="4800" b="1">
                <a:latin typeface="Droid Serif"/>
                <a:ea typeface="Droid Serif"/>
                <a:cs typeface="Droid Serif"/>
                <a:sym typeface="Droid Serif"/>
              </a:rPr>
              <a:t>-ing Scratch:</a:t>
            </a:r>
          </a:p>
          <a:p>
            <a:pPr lvl="0" algn="ctr" rtl="0">
              <a:spcBef>
                <a:spcPts val="0"/>
              </a:spcBef>
              <a:buNone/>
            </a:pPr>
            <a:endParaRPr sz="4800" b="1">
              <a:latin typeface="Droid Serif"/>
              <a:ea typeface="Droid Serif"/>
              <a:cs typeface="Droid Serif"/>
              <a:sym typeface="Droid Serif"/>
            </a:endParaRPr>
          </a:p>
          <a:p>
            <a:pPr lvl="0" algn="ctr" rtl="0">
              <a:spcBef>
                <a:spcPts val="0"/>
              </a:spcBef>
              <a:buNone/>
            </a:pPr>
            <a:r>
              <a:rPr lang="en" sz="4800" b="1" i="1">
                <a:solidFill>
                  <a:srgbClr val="0000FF"/>
                </a:solidFill>
                <a:latin typeface="Droid Serif"/>
                <a:ea typeface="Droid Serif"/>
                <a:cs typeface="Droid Serif"/>
                <a:sym typeface="Droid Serif"/>
              </a:rPr>
              <a:t>now, even more twisty...</a:t>
            </a:r>
          </a:p>
        </p:txBody>
      </p:sp>
      <p:sp>
        <p:nvSpPr>
          <p:cNvPr id="906" name="Shape 906"/>
          <p:cNvSpPr txBox="1"/>
          <p:nvPr/>
        </p:nvSpPr>
        <p:spPr>
          <a:xfrm>
            <a:off x="2621250" y="4956750"/>
            <a:ext cx="3901500" cy="914400"/>
          </a:xfrm>
          <a:prstGeom prst="rect">
            <a:avLst/>
          </a:prstGeom>
          <a:noFill/>
        </p:spPr>
        <p:txBody>
          <a:bodyPr lIns="91425" tIns="91425" rIns="91425" bIns="91425" anchor="ctr" anchorCtr="0">
            <a:noAutofit/>
          </a:bodyPr>
          <a:lstStyle/>
          <a:p>
            <a:pPr lvl="0" algn="ctr" rtl="0">
              <a:spcBef>
                <a:spcPts val="0"/>
              </a:spcBef>
              <a:buNone/>
            </a:pPr>
            <a:r>
              <a:rPr lang="en" sz="3000">
                <a:solidFill>
                  <a:srgbClr val="666666"/>
                </a:solidFill>
                <a:latin typeface="Droid Serif"/>
                <a:ea typeface="Droid Serif"/>
                <a:cs typeface="Droid Serif"/>
                <a:sym typeface="Droid Serif"/>
              </a:rPr>
              <a:t>Day 1, Session 4</a:t>
            </a:r>
          </a:p>
        </p:txBody>
      </p:sp>
    </p:spTree>
    <p:extLst>
      <p:ext uri="{BB962C8B-B14F-4D97-AF65-F5344CB8AC3E}">
        <p14:creationId xmlns:p14="http://schemas.microsoft.com/office/powerpoint/2010/main" val="610282194"/>
      </p:ext>
    </p:extLst>
  </p:cSld>
  <p:clrMapOvr>
    <a:masterClrMapping/>
  </p:clrMapOvr>
  <p:transition spd="slow">
    <p:cu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Shape 911"/>
          <p:cNvPicPr preferRelativeResize="0"/>
          <p:nvPr/>
        </p:nvPicPr>
        <p:blipFill>
          <a:blip r:embed="rId3"/>
          <a:stretch>
            <a:fillRect/>
          </a:stretch>
        </p:blipFill>
        <p:spPr>
          <a:xfrm>
            <a:off x="6515825" y="1421225"/>
            <a:ext cx="2237399" cy="1832800"/>
          </a:xfrm>
          <a:prstGeom prst="rect">
            <a:avLst/>
          </a:prstGeom>
          <a:noFill/>
          <a:ln>
            <a:noFill/>
          </a:ln>
        </p:spPr>
      </p:pic>
      <p:sp>
        <p:nvSpPr>
          <p:cNvPr id="912" name="Shape 912"/>
          <p:cNvSpPr txBox="1"/>
          <p:nvPr/>
        </p:nvSpPr>
        <p:spPr>
          <a:xfrm>
            <a:off x="1341600" y="117275"/>
            <a:ext cx="6460799" cy="900599"/>
          </a:xfrm>
          <a:prstGeom prst="rect">
            <a:avLst/>
          </a:prstGeom>
          <a:noFill/>
        </p:spPr>
        <p:txBody>
          <a:bodyPr lIns="91425" tIns="91425" rIns="91425" bIns="91425" anchor="t" anchorCtr="0">
            <a:noAutofit/>
          </a:bodyPr>
          <a:lstStyle/>
          <a:p>
            <a:pPr lvl="0" algn="ctr" rtl="0">
              <a:spcBef>
                <a:spcPts val="0"/>
              </a:spcBef>
              <a:buNone/>
            </a:pPr>
            <a:r>
              <a:rPr lang="en" sz="4800">
                <a:latin typeface="Droid Serif"/>
                <a:ea typeface="Droid Serif"/>
                <a:cs typeface="Droid Serif"/>
                <a:sym typeface="Droid Serif"/>
              </a:rPr>
              <a:t>New Sprites!</a:t>
            </a:r>
          </a:p>
        </p:txBody>
      </p:sp>
      <p:sp>
        <p:nvSpPr>
          <p:cNvPr id="913" name="Shape 913"/>
          <p:cNvSpPr txBox="1"/>
          <p:nvPr/>
        </p:nvSpPr>
        <p:spPr>
          <a:xfrm>
            <a:off x="2867775" y="1552800"/>
            <a:ext cx="3142199" cy="900599"/>
          </a:xfrm>
          <a:prstGeom prst="rect">
            <a:avLst/>
          </a:prstGeom>
          <a:noFill/>
        </p:spPr>
        <p:txBody>
          <a:bodyPr lIns="91425" tIns="91425" rIns="91425" bIns="91425" anchor="t" anchorCtr="0">
            <a:noAutofit/>
          </a:bodyPr>
          <a:lstStyle/>
          <a:p>
            <a:pPr lvl="0" rtl="0">
              <a:spcBef>
                <a:spcPts val="0"/>
              </a:spcBef>
              <a:buNone/>
            </a:pPr>
            <a:r>
              <a:rPr lang="en" b="1">
                <a:solidFill>
                  <a:srgbClr val="0000FF"/>
                </a:solidFill>
                <a:latin typeface="Droid Serif"/>
                <a:ea typeface="Droid Serif"/>
                <a:cs typeface="Droid Serif"/>
                <a:sym typeface="Droid Serif"/>
              </a:rPr>
              <a:t>Portal Enter: </a:t>
            </a:r>
            <a:r>
              <a:rPr lang="en" b="1">
                <a:latin typeface="Droid Serif"/>
                <a:ea typeface="Droid Serif"/>
                <a:cs typeface="Droid Serif"/>
                <a:sym typeface="Droid Serif"/>
              </a:rPr>
              <a:t>Walking onto here causes you to go to the...</a:t>
            </a:r>
          </a:p>
        </p:txBody>
      </p:sp>
      <p:sp>
        <p:nvSpPr>
          <p:cNvPr id="914" name="Shape 914"/>
          <p:cNvSpPr txBox="1"/>
          <p:nvPr/>
        </p:nvSpPr>
        <p:spPr>
          <a:xfrm>
            <a:off x="3808925" y="2529600"/>
            <a:ext cx="2630700" cy="1046099"/>
          </a:xfrm>
          <a:prstGeom prst="rect">
            <a:avLst/>
          </a:prstGeom>
          <a:noFill/>
        </p:spPr>
        <p:txBody>
          <a:bodyPr lIns="91425" tIns="91425" rIns="91425" bIns="91425" anchor="t" anchorCtr="0">
            <a:noAutofit/>
          </a:bodyPr>
          <a:lstStyle/>
          <a:p>
            <a:pPr lvl="0" algn="r" rtl="0">
              <a:spcBef>
                <a:spcPts val="0"/>
              </a:spcBef>
              <a:buNone/>
            </a:pPr>
            <a:r>
              <a:rPr lang="en" b="1">
                <a:solidFill>
                  <a:srgbClr val="0000FF"/>
                </a:solidFill>
                <a:latin typeface="Droid Serif"/>
                <a:ea typeface="Droid Serif"/>
                <a:cs typeface="Droid Serif"/>
                <a:sym typeface="Droid Serif"/>
              </a:rPr>
              <a:t>...Portal Exit. </a:t>
            </a:r>
            <a:r>
              <a:rPr lang="en" b="1">
                <a:latin typeface="Droid Serif"/>
                <a:ea typeface="Droid Serif"/>
                <a:cs typeface="Droid Serif"/>
                <a:sym typeface="Droid Serif"/>
              </a:rPr>
              <a:t>You will randomly be sent to one of the exits in the puzzle.</a:t>
            </a:r>
          </a:p>
        </p:txBody>
      </p:sp>
      <p:pic>
        <p:nvPicPr>
          <p:cNvPr id="915" name="Shape 915"/>
          <p:cNvPicPr preferRelativeResize="0"/>
          <p:nvPr/>
        </p:nvPicPr>
        <p:blipFill>
          <a:blip r:embed="rId4"/>
          <a:stretch>
            <a:fillRect/>
          </a:stretch>
        </p:blipFill>
        <p:spPr>
          <a:xfrm>
            <a:off x="281624" y="1552800"/>
            <a:ext cx="2494849" cy="1832800"/>
          </a:xfrm>
          <a:prstGeom prst="rect">
            <a:avLst/>
          </a:prstGeom>
          <a:noFill/>
          <a:ln>
            <a:noFill/>
          </a:ln>
        </p:spPr>
      </p:pic>
      <p:pic>
        <p:nvPicPr>
          <p:cNvPr id="916" name="Shape 916"/>
          <p:cNvPicPr preferRelativeResize="0"/>
          <p:nvPr/>
        </p:nvPicPr>
        <p:blipFill>
          <a:blip r:embed="rId5"/>
          <a:stretch>
            <a:fillRect/>
          </a:stretch>
        </p:blipFill>
        <p:spPr>
          <a:xfrm>
            <a:off x="281628" y="3977453"/>
            <a:ext cx="2494850" cy="1832800"/>
          </a:xfrm>
          <a:prstGeom prst="rect">
            <a:avLst/>
          </a:prstGeom>
          <a:noFill/>
          <a:ln>
            <a:noFill/>
          </a:ln>
        </p:spPr>
      </p:pic>
      <p:pic>
        <p:nvPicPr>
          <p:cNvPr id="917" name="Shape 917"/>
          <p:cNvPicPr preferRelativeResize="0"/>
          <p:nvPr/>
        </p:nvPicPr>
        <p:blipFill>
          <a:blip r:embed="rId6"/>
          <a:stretch>
            <a:fillRect/>
          </a:stretch>
        </p:blipFill>
        <p:spPr>
          <a:xfrm>
            <a:off x="6515826" y="4050201"/>
            <a:ext cx="2237399" cy="1617049"/>
          </a:xfrm>
          <a:prstGeom prst="rect">
            <a:avLst/>
          </a:prstGeom>
          <a:noFill/>
          <a:ln>
            <a:noFill/>
          </a:ln>
        </p:spPr>
      </p:pic>
      <p:sp>
        <p:nvSpPr>
          <p:cNvPr id="918" name="Shape 918"/>
          <p:cNvSpPr txBox="1"/>
          <p:nvPr/>
        </p:nvSpPr>
        <p:spPr>
          <a:xfrm>
            <a:off x="2867776" y="3901250"/>
            <a:ext cx="2494800" cy="900599"/>
          </a:xfrm>
          <a:prstGeom prst="rect">
            <a:avLst/>
          </a:prstGeom>
          <a:noFill/>
        </p:spPr>
        <p:txBody>
          <a:bodyPr lIns="91425" tIns="91425" rIns="91425" bIns="91425" anchor="t" anchorCtr="0">
            <a:noAutofit/>
          </a:bodyPr>
          <a:lstStyle/>
          <a:p>
            <a:pPr lvl="0" rtl="0">
              <a:spcBef>
                <a:spcPts val="0"/>
              </a:spcBef>
              <a:buNone/>
            </a:pPr>
            <a:r>
              <a:rPr lang="en" b="1">
                <a:solidFill>
                  <a:srgbClr val="0000FF"/>
                </a:solidFill>
                <a:latin typeface="Droid Serif"/>
                <a:ea typeface="Droid Serif"/>
                <a:cs typeface="Droid Serif"/>
                <a:sym typeface="Droid Serif"/>
              </a:rPr>
              <a:t>The Villain: </a:t>
            </a:r>
            <a:r>
              <a:rPr lang="en" b="1">
                <a:latin typeface="Droid Serif"/>
                <a:ea typeface="Droid Serif"/>
                <a:cs typeface="Droid Serif"/>
                <a:sym typeface="Droid Serif"/>
              </a:rPr>
              <a:t>If you touch him, he will eat you!</a:t>
            </a:r>
          </a:p>
        </p:txBody>
      </p:sp>
      <p:sp>
        <p:nvSpPr>
          <p:cNvPr id="919" name="Shape 919"/>
          <p:cNvSpPr txBox="1"/>
          <p:nvPr/>
        </p:nvSpPr>
        <p:spPr>
          <a:xfrm>
            <a:off x="3494275" y="4988725"/>
            <a:ext cx="2946300" cy="900599"/>
          </a:xfrm>
          <a:prstGeom prst="rect">
            <a:avLst/>
          </a:prstGeom>
          <a:noFill/>
        </p:spPr>
        <p:txBody>
          <a:bodyPr lIns="91425" tIns="91425" rIns="91425" bIns="91425" anchor="t" anchorCtr="0">
            <a:noAutofit/>
          </a:bodyPr>
          <a:lstStyle/>
          <a:p>
            <a:pPr lvl="0" algn="r" rtl="0">
              <a:spcBef>
                <a:spcPts val="0"/>
              </a:spcBef>
              <a:buNone/>
            </a:pPr>
            <a:r>
              <a:rPr lang="en" b="1">
                <a:solidFill>
                  <a:srgbClr val="0000FF"/>
                </a:solidFill>
                <a:latin typeface="Droid Serif"/>
                <a:ea typeface="Droid Serif"/>
                <a:cs typeface="Droid Serif"/>
                <a:sym typeface="Droid Serif"/>
              </a:rPr>
              <a:t>Villain Start: </a:t>
            </a:r>
            <a:r>
              <a:rPr lang="en" b="1">
                <a:latin typeface="Droid Serif"/>
                <a:ea typeface="Droid Serif"/>
                <a:cs typeface="Droid Serif"/>
                <a:sym typeface="Droid Serif"/>
              </a:rPr>
              <a:t>If the Villain runs into an obstacle, he will restart back here.</a:t>
            </a:r>
          </a:p>
        </p:txBody>
      </p:sp>
    </p:spTree>
    <p:extLst>
      <p:ext uri="{BB962C8B-B14F-4D97-AF65-F5344CB8AC3E}">
        <p14:creationId xmlns:p14="http://schemas.microsoft.com/office/powerpoint/2010/main" val="3775727537"/>
      </p:ext>
    </p:extLst>
  </p:cSld>
  <p:clrMapOvr>
    <a:masterClrMapping/>
  </p:clrMapOvr>
  <p:transitio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p:nvPr/>
        </p:nvSpPr>
        <p:spPr>
          <a:xfrm>
            <a:off x="1827000" y="206250"/>
            <a:ext cx="5490000" cy="1090799"/>
          </a:xfrm>
          <a:prstGeom prst="rect">
            <a:avLst/>
          </a:prstGeom>
          <a:noFill/>
        </p:spPr>
        <p:txBody>
          <a:bodyPr lIns="91425" tIns="91425" rIns="91425" bIns="91425" anchor="t" anchorCtr="0">
            <a:noAutofit/>
          </a:bodyPr>
          <a:lstStyle/>
          <a:p>
            <a:pPr algn="ctr">
              <a:spcBef>
                <a:spcPts val="0"/>
              </a:spcBef>
              <a:buNone/>
            </a:pPr>
            <a:r>
              <a:rPr lang="en" sz="4800">
                <a:latin typeface="Droid Serif"/>
                <a:ea typeface="Droid Serif"/>
                <a:cs typeface="Droid Serif"/>
                <a:sym typeface="Droid Serif"/>
              </a:rPr>
              <a:t>Getting to Scratch</a:t>
            </a:r>
          </a:p>
        </p:txBody>
      </p:sp>
      <p:pic>
        <p:nvPicPr>
          <p:cNvPr id="770" name="Shape 770"/>
          <p:cNvPicPr preferRelativeResize="0"/>
          <p:nvPr/>
        </p:nvPicPr>
        <p:blipFill>
          <a:blip r:embed="rId3"/>
          <a:stretch>
            <a:fillRect/>
          </a:stretch>
        </p:blipFill>
        <p:spPr>
          <a:xfrm>
            <a:off x="1110050" y="2414087"/>
            <a:ext cx="6619875" cy="3114675"/>
          </a:xfrm>
          <a:prstGeom prst="rect">
            <a:avLst/>
          </a:prstGeom>
          <a:noFill/>
          <a:ln>
            <a:noFill/>
          </a:ln>
        </p:spPr>
      </p:pic>
      <p:cxnSp>
        <p:nvCxnSpPr>
          <p:cNvPr id="771" name="Shape 771"/>
          <p:cNvCxnSpPr/>
          <p:nvPr/>
        </p:nvCxnSpPr>
        <p:spPr>
          <a:xfrm rot="10800000" flipH="1">
            <a:off x="787750" y="2628600"/>
            <a:ext cx="794400" cy="1051499"/>
          </a:xfrm>
          <a:prstGeom prst="straightConnector1">
            <a:avLst/>
          </a:prstGeom>
          <a:noFill/>
          <a:ln w="19050" cap="flat">
            <a:solidFill>
              <a:schemeClr val="dk2"/>
            </a:solidFill>
            <a:prstDash val="solid"/>
            <a:round/>
            <a:headEnd type="none" w="lg" len="lg"/>
            <a:tailEnd type="triangle" w="lg" len="lg"/>
          </a:ln>
        </p:spPr>
      </p:cxnSp>
      <p:cxnSp>
        <p:nvCxnSpPr>
          <p:cNvPr id="772" name="Shape 772"/>
          <p:cNvCxnSpPr/>
          <p:nvPr/>
        </p:nvCxnSpPr>
        <p:spPr>
          <a:xfrm rot="10800000">
            <a:off x="6773175" y="2985525"/>
            <a:ext cx="771899" cy="1599899"/>
          </a:xfrm>
          <a:prstGeom prst="straightConnector1">
            <a:avLst/>
          </a:prstGeom>
          <a:noFill/>
          <a:ln w="19050" cap="flat">
            <a:solidFill>
              <a:schemeClr val="dk2"/>
            </a:solidFill>
            <a:prstDash val="solid"/>
            <a:round/>
            <a:headEnd type="none" w="lg" len="lg"/>
            <a:tailEnd type="triangle" w="lg" len="lg"/>
          </a:ln>
        </p:spPr>
      </p:cxnSp>
      <p:sp>
        <p:nvSpPr>
          <p:cNvPr id="773" name="Shape 773"/>
          <p:cNvSpPr txBox="1"/>
          <p:nvPr/>
        </p:nvSpPr>
        <p:spPr>
          <a:xfrm>
            <a:off x="315650" y="3663787"/>
            <a:ext cx="794400" cy="615299"/>
          </a:xfrm>
          <a:prstGeom prst="rect">
            <a:avLst/>
          </a:prstGeom>
          <a:noFill/>
        </p:spPr>
        <p:txBody>
          <a:bodyPr lIns="91425" tIns="91425" rIns="91425" bIns="91425" anchor="t" anchorCtr="0">
            <a:noAutofit/>
          </a:bodyPr>
          <a:lstStyle/>
          <a:p>
            <a:pPr>
              <a:spcBef>
                <a:spcPts val="0"/>
              </a:spcBef>
              <a:buNone/>
            </a:pPr>
            <a:r>
              <a:rPr lang="en" sz="1800" b="1">
                <a:solidFill>
                  <a:srgbClr val="E69138"/>
                </a:solidFill>
              </a:rPr>
              <a:t>URL</a:t>
            </a:r>
          </a:p>
        </p:txBody>
      </p:sp>
      <p:sp>
        <p:nvSpPr>
          <p:cNvPr id="774" name="Shape 774"/>
          <p:cNvSpPr txBox="1"/>
          <p:nvPr/>
        </p:nvSpPr>
        <p:spPr>
          <a:xfrm>
            <a:off x="7165000" y="4585425"/>
            <a:ext cx="1887300" cy="783000"/>
          </a:xfrm>
          <a:prstGeom prst="rect">
            <a:avLst/>
          </a:prstGeom>
          <a:noFill/>
        </p:spPr>
        <p:txBody>
          <a:bodyPr lIns="91425" tIns="91425" rIns="91425" bIns="91425" anchor="t" anchorCtr="0">
            <a:noAutofit/>
          </a:bodyPr>
          <a:lstStyle/>
          <a:p>
            <a:pPr lvl="0" rtl="0">
              <a:spcBef>
                <a:spcPts val="0"/>
              </a:spcBef>
              <a:buNone/>
            </a:pPr>
            <a:r>
              <a:rPr lang="en" sz="1800" b="1">
                <a:solidFill>
                  <a:srgbClr val="E69138"/>
                </a:solidFill>
              </a:rPr>
              <a:t>Search for</a:t>
            </a:r>
          </a:p>
          <a:p>
            <a:pPr>
              <a:spcBef>
                <a:spcPts val="0"/>
              </a:spcBef>
              <a:buNone/>
            </a:pPr>
            <a:r>
              <a:rPr lang="en" sz="1800" b="1">
                <a:solidFill>
                  <a:srgbClr val="E69138"/>
                </a:solidFill>
              </a:rPr>
              <a:t>MyCS_Student</a:t>
            </a:r>
          </a:p>
        </p:txBody>
      </p:sp>
    </p:spTree>
    <p:extLst>
      <p:ext uri="{BB962C8B-B14F-4D97-AF65-F5344CB8AC3E}">
        <p14:creationId xmlns:p14="http://schemas.microsoft.com/office/powerpoint/2010/main" val="1855657265"/>
      </p:ext>
    </p:extLst>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Shape 779"/>
          <p:cNvPicPr preferRelativeResize="0"/>
          <p:nvPr/>
        </p:nvPicPr>
        <p:blipFill>
          <a:blip r:embed="rId3"/>
          <a:stretch>
            <a:fillRect/>
          </a:stretch>
        </p:blipFill>
        <p:spPr>
          <a:xfrm>
            <a:off x="1530687" y="573787"/>
            <a:ext cx="5553075" cy="1895475"/>
          </a:xfrm>
          <a:prstGeom prst="rect">
            <a:avLst/>
          </a:prstGeom>
          <a:noFill/>
          <a:ln>
            <a:noFill/>
          </a:ln>
        </p:spPr>
      </p:pic>
      <p:pic>
        <p:nvPicPr>
          <p:cNvPr id="780" name="Shape 780"/>
          <p:cNvPicPr preferRelativeResize="0"/>
          <p:nvPr/>
        </p:nvPicPr>
        <p:blipFill>
          <a:blip r:embed="rId4"/>
          <a:stretch>
            <a:fillRect/>
          </a:stretch>
        </p:blipFill>
        <p:spPr>
          <a:xfrm>
            <a:off x="131450" y="2532000"/>
            <a:ext cx="8881099" cy="1793999"/>
          </a:xfrm>
          <a:prstGeom prst="rect">
            <a:avLst/>
          </a:prstGeom>
          <a:noFill/>
          <a:ln>
            <a:noFill/>
          </a:ln>
        </p:spPr>
      </p:pic>
      <p:pic>
        <p:nvPicPr>
          <p:cNvPr id="781" name="Shape 781"/>
          <p:cNvPicPr preferRelativeResize="0"/>
          <p:nvPr/>
        </p:nvPicPr>
        <p:blipFill>
          <a:blip r:embed="rId5"/>
          <a:stretch>
            <a:fillRect/>
          </a:stretch>
        </p:blipFill>
        <p:spPr>
          <a:xfrm>
            <a:off x="2875250" y="4388725"/>
            <a:ext cx="3415874" cy="2009225"/>
          </a:xfrm>
          <a:prstGeom prst="rect">
            <a:avLst/>
          </a:prstGeom>
          <a:noFill/>
          <a:ln>
            <a:noFill/>
          </a:ln>
        </p:spPr>
      </p:pic>
      <p:cxnSp>
        <p:nvCxnSpPr>
          <p:cNvPr id="782" name="Shape 782"/>
          <p:cNvCxnSpPr>
            <a:stCxn id="783" idx="1"/>
          </p:cNvCxnSpPr>
          <p:nvPr/>
        </p:nvCxnSpPr>
        <p:spPr>
          <a:xfrm flipH="1">
            <a:off x="6041052" y="616424"/>
            <a:ext cx="413998" cy="744974"/>
          </a:xfrm>
          <a:prstGeom prst="straightConnector1">
            <a:avLst/>
          </a:prstGeom>
          <a:noFill/>
          <a:ln w="19050" cap="flat">
            <a:solidFill>
              <a:schemeClr val="dk2"/>
            </a:solidFill>
            <a:prstDash val="solid"/>
            <a:round/>
            <a:headEnd type="none" w="lg" len="lg"/>
            <a:tailEnd type="triangle" w="lg" len="lg"/>
          </a:ln>
        </p:spPr>
      </p:cxnSp>
      <p:cxnSp>
        <p:nvCxnSpPr>
          <p:cNvPr id="784" name="Shape 784"/>
          <p:cNvCxnSpPr>
            <a:stCxn id="785" idx="1"/>
          </p:cNvCxnSpPr>
          <p:nvPr/>
        </p:nvCxnSpPr>
        <p:spPr>
          <a:xfrm flipH="1">
            <a:off x="4325575" y="5319449"/>
            <a:ext cx="1307399" cy="901199"/>
          </a:xfrm>
          <a:prstGeom prst="straightConnector1">
            <a:avLst/>
          </a:prstGeom>
          <a:noFill/>
          <a:ln w="19050" cap="flat">
            <a:solidFill>
              <a:schemeClr val="dk2"/>
            </a:solidFill>
            <a:prstDash val="solid"/>
            <a:round/>
            <a:headEnd type="none" w="lg" len="lg"/>
            <a:tailEnd type="triangle" w="lg" len="lg"/>
          </a:ln>
        </p:spPr>
      </p:cxnSp>
      <p:cxnSp>
        <p:nvCxnSpPr>
          <p:cNvPr id="786" name="Shape 786"/>
          <p:cNvCxnSpPr>
            <a:stCxn id="787" idx="2"/>
          </p:cNvCxnSpPr>
          <p:nvPr/>
        </p:nvCxnSpPr>
        <p:spPr>
          <a:xfrm>
            <a:off x="5755950" y="2755774"/>
            <a:ext cx="2164799" cy="645300"/>
          </a:xfrm>
          <a:prstGeom prst="straightConnector1">
            <a:avLst/>
          </a:prstGeom>
          <a:noFill/>
          <a:ln w="19050" cap="flat">
            <a:solidFill>
              <a:schemeClr val="dk2"/>
            </a:solidFill>
            <a:prstDash val="solid"/>
            <a:round/>
            <a:headEnd type="none" w="lg" len="lg"/>
            <a:tailEnd type="triangle" w="lg" len="lg"/>
          </a:ln>
        </p:spPr>
      </p:cxnSp>
      <p:sp>
        <p:nvSpPr>
          <p:cNvPr id="783" name="Shape 783"/>
          <p:cNvSpPr txBox="1"/>
          <p:nvPr/>
        </p:nvSpPr>
        <p:spPr>
          <a:xfrm>
            <a:off x="6455050" y="279750"/>
            <a:ext cx="1935600" cy="673348"/>
          </a:xfrm>
          <a:prstGeom prst="rect">
            <a:avLst/>
          </a:prstGeom>
          <a:solidFill>
            <a:srgbClr val="C9DAF8"/>
          </a:solidFill>
        </p:spPr>
        <p:txBody>
          <a:bodyPr lIns="91425" tIns="91425" rIns="91425" bIns="91425" anchor="ctr" anchorCtr="0">
            <a:noAutofit/>
          </a:bodyPr>
          <a:lstStyle/>
          <a:p>
            <a:pPr algn="ctr">
              <a:spcBef>
                <a:spcPts val="0"/>
              </a:spcBef>
              <a:buNone/>
            </a:pPr>
            <a:r>
              <a:rPr lang="en" sz="2400" dirty="0">
                <a:solidFill>
                  <a:srgbClr val="0000FF"/>
                </a:solidFill>
                <a:latin typeface="Droid Serif"/>
                <a:ea typeface="Droid Serif"/>
                <a:cs typeface="Droid Serif"/>
                <a:sym typeface="Droid Serif"/>
              </a:rPr>
              <a:t>Click Here...</a:t>
            </a:r>
          </a:p>
        </p:txBody>
      </p:sp>
      <p:sp>
        <p:nvSpPr>
          <p:cNvPr id="787" name="Shape 787"/>
          <p:cNvSpPr txBox="1"/>
          <p:nvPr/>
        </p:nvSpPr>
        <p:spPr>
          <a:xfrm>
            <a:off x="4139100" y="2225675"/>
            <a:ext cx="3233700" cy="530099"/>
          </a:xfrm>
          <a:prstGeom prst="rect">
            <a:avLst/>
          </a:prstGeom>
          <a:solidFill>
            <a:srgbClr val="C9DAF8"/>
          </a:solidFill>
        </p:spPr>
        <p:txBody>
          <a:bodyPr lIns="91425" tIns="91425" rIns="91425" bIns="91425" anchor="ctr" anchorCtr="0">
            <a:noAutofit/>
          </a:bodyPr>
          <a:lstStyle/>
          <a:p>
            <a:pPr algn="ctr">
              <a:spcBef>
                <a:spcPts val="0"/>
              </a:spcBef>
              <a:buNone/>
            </a:pPr>
            <a:r>
              <a:rPr lang="en" sz="2400">
                <a:solidFill>
                  <a:srgbClr val="0000FF"/>
                </a:solidFill>
                <a:latin typeface="Droid Serif"/>
                <a:ea typeface="Droid Serif"/>
                <a:cs typeface="Droid Serif"/>
                <a:sym typeface="Droid Serif"/>
              </a:rPr>
              <a:t>...then scroll until...</a:t>
            </a:r>
          </a:p>
        </p:txBody>
      </p:sp>
      <p:sp>
        <p:nvSpPr>
          <p:cNvPr id="785" name="Shape 785"/>
          <p:cNvSpPr txBox="1"/>
          <p:nvPr/>
        </p:nvSpPr>
        <p:spPr>
          <a:xfrm>
            <a:off x="5632975" y="4866600"/>
            <a:ext cx="1686299" cy="905699"/>
          </a:xfrm>
          <a:prstGeom prst="rect">
            <a:avLst/>
          </a:prstGeom>
          <a:solidFill>
            <a:srgbClr val="C9DAF8"/>
          </a:solidFill>
        </p:spPr>
        <p:txBody>
          <a:bodyPr lIns="91425" tIns="91425" rIns="91425" bIns="91425" anchor="t" anchorCtr="0">
            <a:noAutofit/>
          </a:bodyPr>
          <a:lstStyle/>
          <a:p>
            <a:pPr>
              <a:spcBef>
                <a:spcPts val="0"/>
              </a:spcBef>
              <a:buNone/>
            </a:pPr>
            <a:r>
              <a:rPr lang="en" sz="2400">
                <a:solidFill>
                  <a:srgbClr val="0000FF"/>
                </a:solidFill>
                <a:latin typeface="Droid Serif"/>
                <a:ea typeface="Droid Serif"/>
                <a:cs typeface="Droid Serif"/>
                <a:sym typeface="Droid Serif"/>
              </a:rPr>
              <a:t>...you can click here</a:t>
            </a:r>
          </a:p>
        </p:txBody>
      </p:sp>
    </p:spTree>
    <p:extLst>
      <p:ext uri="{BB962C8B-B14F-4D97-AF65-F5344CB8AC3E}">
        <p14:creationId xmlns:p14="http://schemas.microsoft.com/office/powerpoint/2010/main" val="398760966"/>
      </p:ext>
    </p:extLst>
  </p:cSld>
  <p:clrMapOvr>
    <a:masterClrMapping/>
  </p:clrMapOvr>
  <p:transitio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81" name="Shape 81"/>
          <p:cNvSpPr txBox="1">
            <a:spLocks noGrp="1"/>
          </p:cNvSpPr>
          <p:nvPr>
            <p:ph type="title" idx="4294967295"/>
          </p:nvPr>
        </p:nvSpPr>
        <p:spPr>
          <a:xfrm>
            <a:off x="268087" y="245757"/>
            <a:ext cx="3863999" cy="8148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Introductions</a:t>
            </a:r>
          </a:p>
        </p:txBody>
      </p:sp>
      <p:sp>
        <p:nvSpPr>
          <p:cNvPr id="82" name="Shape 82"/>
          <p:cNvSpPr txBox="1"/>
          <p:nvPr/>
        </p:nvSpPr>
        <p:spPr>
          <a:xfrm>
            <a:off x="777475" y="1060542"/>
            <a:ext cx="2951700" cy="597600"/>
          </a:xfrm>
          <a:prstGeom prst="rect">
            <a:avLst/>
          </a:prstGeom>
        </p:spPr>
        <p:txBody>
          <a:bodyPr lIns="91425" tIns="91425" rIns="91425" bIns="91425" anchor="t" anchorCtr="0">
            <a:noAutofit/>
          </a:bodyPr>
          <a:lstStyle/>
          <a:p>
            <a:pPr lvl="0" rtl="0">
              <a:spcBef>
                <a:spcPts val="0"/>
              </a:spcBef>
              <a:buNone/>
            </a:pPr>
            <a:r>
              <a:rPr lang="en" sz="2666">
                <a:solidFill>
                  <a:srgbClr val="A61C00"/>
                </a:solidFill>
                <a:latin typeface="Droid Serif"/>
                <a:ea typeface="Droid Serif"/>
                <a:cs typeface="Droid Serif"/>
                <a:sym typeface="Droid Serif"/>
              </a:rPr>
              <a:t>from the 1990's:</a:t>
            </a:r>
          </a:p>
        </p:txBody>
      </p:sp>
      <p:sp>
        <p:nvSpPr>
          <p:cNvPr id="83" name="Shape 83"/>
          <p:cNvSpPr txBox="1"/>
          <p:nvPr/>
        </p:nvSpPr>
        <p:spPr>
          <a:xfrm>
            <a:off x="1160050" y="6162837"/>
            <a:ext cx="7864500" cy="672000"/>
          </a:xfrm>
          <a:prstGeom prst="rect">
            <a:avLst/>
          </a:prstGeom>
        </p:spPr>
        <p:txBody>
          <a:bodyPr lIns="91425" tIns="91425" rIns="91425" bIns="91425" anchor="ctr" anchorCtr="0">
            <a:noAutofit/>
          </a:bodyPr>
          <a:lstStyle/>
          <a:p>
            <a:pPr lvl="0" algn="r" rtl="0">
              <a:spcBef>
                <a:spcPts val="0"/>
              </a:spcBef>
              <a:buNone/>
            </a:pPr>
            <a:r>
              <a:rPr lang="en" sz="2400" dirty="0" smtClean="0">
                <a:latin typeface="Droid Serif"/>
                <a:ea typeface="Droid Serif"/>
                <a:cs typeface="Droid Serif"/>
                <a:sym typeface="Droid Serif"/>
              </a:rPr>
              <a:t>Matchmaking … ?!</a:t>
            </a:r>
            <a:endParaRPr lang="en"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116" y="358945"/>
            <a:ext cx="1900367" cy="200079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905000"/>
            <a:ext cx="3166666" cy="211550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531839"/>
            <a:ext cx="2201327" cy="225260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8768" r="8619"/>
          <a:stretch/>
        </p:blipFill>
        <p:spPr>
          <a:xfrm>
            <a:off x="5638800" y="3352800"/>
            <a:ext cx="2411084" cy="261620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2209" t="16859" r="17041"/>
          <a:stretch/>
        </p:blipFill>
        <p:spPr>
          <a:xfrm>
            <a:off x="2667000" y="4343400"/>
            <a:ext cx="2569125" cy="2025311"/>
          </a:xfrm>
          <a:prstGeom prst="rect">
            <a:avLst/>
          </a:prstGeom>
        </p:spPr>
      </p:pic>
    </p:spTree>
    <p:extLst>
      <p:ext uri="{BB962C8B-B14F-4D97-AF65-F5344CB8AC3E}">
        <p14:creationId xmlns:p14="http://schemas.microsoft.com/office/powerpoint/2010/main" val="1803286695"/>
      </p:ext>
    </p:extLst>
  </p:cSld>
  <p:clrMapOvr>
    <a:masterClrMapping/>
  </p:clrMapOvr>
  <p:transition spd="slow">
    <p:cut/>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sp>
        <p:nvSpPr>
          <p:cNvPr id="643" name="Shape 643">
            <a:hlinkClick r:id="rId3"/>
          </p:cNvPr>
          <p:cNvSpPr/>
          <p:nvPr/>
        </p:nvSpPr>
        <p:spPr>
          <a:xfrm>
            <a:off x="3630120" y="1478675"/>
            <a:ext cx="4584999" cy="3438749"/>
          </a:xfrm>
          <a:prstGeom prst="rect">
            <a:avLst/>
          </a:prstGeom>
          <a:blipFill>
            <a:blip r:embed="rId4"/>
            <a:stretch>
              <a:fillRect/>
            </a:stretch>
          </a:blipFill>
          <a:ln>
            <a:noFill/>
          </a:ln>
        </p:spPr>
      </p:sp>
      <p:sp>
        <p:nvSpPr>
          <p:cNvPr id="644" name="Shape 644"/>
          <p:cNvSpPr txBox="1"/>
          <p:nvPr/>
        </p:nvSpPr>
        <p:spPr>
          <a:xfrm>
            <a:off x="647700" y="1402475"/>
            <a:ext cx="4883700" cy="519599"/>
          </a:xfrm>
          <a:prstGeom prst="rect">
            <a:avLst/>
          </a:prstGeom>
          <a:noFill/>
        </p:spPr>
        <p:txBody>
          <a:bodyPr lIns="91425" tIns="91425" rIns="91425" bIns="91425" anchor="t" anchorCtr="0">
            <a:noAutofit/>
          </a:bodyPr>
          <a:lstStyle/>
          <a:p>
            <a:pPr>
              <a:spcBef>
                <a:spcPts val="0"/>
              </a:spcBef>
              <a:buNone/>
            </a:pPr>
            <a:r>
              <a:rPr lang="en" sz="3000">
                <a:latin typeface="Droid Serif"/>
                <a:ea typeface="Droid Serif"/>
                <a:cs typeface="Droid Serif"/>
                <a:sym typeface="Droid Serif"/>
              </a:rPr>
              <a:t>IBM's Watson:</a:t>
            </a:r>
          </a:p>
        </p:txBody>
      </p:sp>
      <p:sp>
        <p:nvSpPr>
          <p:cNvPr id="645" name="Shape 645"/>
          <p:cNvSpPr txBox="1"/>
          <p:nvPr/>
        </p:nvSpPr>
        <p:spPr>
          <a:xfrm>
            <a:off x="1744350" y="5772350"/>
            <a:ext cx="5941799" cy="663000"/>
          </a:xfrm>
          <a:prstGeom prst="rect">
            <a:avLst/>
          </a:prstGeom>
          <a:solidFill>
            <a:srgbClr val="C9DAF8"/>
          </a:solidFill>
        </p:spPr>
        <p:txBody>
          <a:bodyPr lIns="91425" tIns="91425" rIns="91425" bIns="91425" anchor="ctr" anchorCtr="0">
            <a:noAutofit/>
          </a:bodyPr>
          <a:lstStyle/>
          <a:p>
            <a:pPr algn="ctr">
              <a:spcBef>
                <a:spcPts val="0"/>
              </a:spcBef>
              <a:buNone/>
            </a:pPr>
            <a:r>
              <a:rPr lang="en" sz="3000" i="1">
                <a:latin typeface="Droid Serif"/>
                <a:ea typeface="Droid Serif"/>
                <a:cs typeface="Droid Serif"/>
                <a:sym typeface="Droid Serif"/>
              </a:rPr>
              <a:t>Is Watson intelligent?</a:t>
            </a:r>
          </a:p>
        </p:txBody>
      </p:sp>
      <p:sp>
        <p:nvSpPr>
          <p:cNvPr id="646" name="Shape 646"/>
          <p:cNvSpPr txBox="1"/>
          <p:nvPr/>
        </p:nvSpPr>
        <p:spPr>
          <a:xfrm>
            <a:off x="3699475" y="4917425"/>
            <a:ext cx="4446300" cy="519599"/>
          </a:xfrm>
          <a:prstGeom prst="rect">
            <a:avLst/>
          </a:prstGeom>
        </p:spPr>
        <p:txBody>
          <a:bodyPr lIns="91425" tIns="91425" rIns="91425" bIns="91425" anchor="ctr" anchorCtr="0">
            <a:noAutofit/>
          </a:bodyPr>
          <a:lstStyle/>
          <a:p>
            <a:pPr lvl="0" algn="ctr" rtl="0">
              <a:spcBef>
                <a:spcPts val="0"/>
              </a:spcBef>
              <a:buNone/>
            </a:pPr>
            <a:r>
              <a:rPr lang="en" sz="1100" u="sng">
                <a:solidFill>
                  <a:schemeClr val="hlink"/>
                </a:solidFill>
                <a:hlinkClick r:id="rId5"/>
              </a:rPr>
              <a:t>http://www.youtube.com/watch?v=lI-M7O_bRNg</a:t>
            </a:r>
          </a:p>
        </p:txBody>
      </p:sp>
    </p:spTree>
    <p:extLst>
      <p:ext uri="{BB962C8B-B14F-4D97-AF65-F5344CB8AC3E}">
        <p14:creationId xmlns:p14="http://schemas.microsoft.com/office/powerpoint/2010/main" val="2188627745"/>
      </p:ext>
    </p:extLst>
  </p:cSld>
  <p:clrMapOvr>
    <a:masterClrMapping/>
  </p:clrMapOvr>
  <p:transition spd="slow">
    <p:cut/>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Can computers be intelligent?</a:t>
            </a:r>
          </a:p>
        </p:txBody>
      </p:sp>
      <p:sp>
        <p:nvSpPr>
          <p:cNvPr id="643" name="Shape 643">
            <a:hlinkClick r:id="rId3"/>
          </p:cNvPr>
          <p:cNvSpPr/>
          <p:nvPr/>
        </p:nvSpPr>
        <p:spPr>
          <a:xfrm>
            <a:off x="3630120" y="1478675"/>
            <a:ext cx="4584999" cy="3438749"/>
          </a:xfrm>
          <a:prstGeom prst="rect">
            <a:avLst/>
          </a:prstGeom>
          <a:blipFill>
            <a:blip r:embed="rId4"/>
            <a:stretch>
              <a:fillRect/>
            </a:stretch>
          </a:blipFill>
          <a:ln>
            <a:noFill/>
          </a:ln>
        </p:spPr>
      </p:sp>
      <p:sp>
        <p:nvSpPr>
          <p:cNvPr id="644" name="Shape 644"/>
          <p:cNvSpPr txBox="1"/>
          <p:nvPr/>
        </p:nvSpPr>
        <p:spPr>
          <a:xfrm>
            <a:off x="647700" y="1402475"/>
            <a:ext cx="4883700" cy="519599"/>
          </a:xfrm>
          <a:prstGeom prst="rect">
            <a:avLst/>
          </a:prstGeom>
          <a:noFill/>
        </p:spPr>
        <p:txBody>
          <a:bodyPr lIns="91425" tIns="91425" rIns="91425" bIns="91425" anchor="t" anchorCtr="0">
            <a:noAutofit/>
          </a:bodyPr>
          <a:lstStyle/>
          <a:p>
            <a:pPr>
              <a:spcBef>
                <a:spcPts val="0"/>
              </a:spcBef>
              <a:buNone/>
            </a:pPr>
            <a:r>
              <a:rPr lang="en" sz="3000">
                <a:latin typeface="Droid Serif"/>
                <a:ea typeface="Droid Serif"/>
                <a:cs typeface="Droid Serif"/>
                <a:sym typeface="Droid Serif"/>
              </a:rPr>
              <a:t>IBM's Watson:</a:t>
            </a:r>
          </a:p>
        </p:txBody>
      </p:sp>
      <p:sp>
        <p:nvSpPr>
          <p:cNvPr id="645" name="Shape 645"/>
          <p:cNvSpPr txBox="1"/>
          <p:nvPr/>
        </p:nvSpPr>
        <p:spPr>
          <a:xfrm>
            <a:off x="1744350" y="5772350"/>
            <a:ext cx="5941799" cy="663000"/>
          </a:xfrm>
          <a:prstGeom prst="rect">
            <a:avLst/>
          </a:prstGeom>
          <a:solidFill>
            <a:srgbClr val="C9DAF8"/>
          </a:solidFill>
        </p:spPr>
        <p:txBody>
          <a:bodyPr lIns="91425" tIns="91425" rIns="91425" bIns="91425" anchor="ctr" anchorCtr="0">
            <a:noAutofit/>
          </a:bodyPr>
          <a:lstStyle/>
          <a:p>
            <a:pPr algn="ctr">
              <a:spcBef>
                <a:spcPts val="0"/>
              </a:spcBef>
              <a:buNone/>
            </a:pPr>
            <a:r>
              <a:rPr lang="en" sz="3000" i="1">
                <a:latin typeface="Droid Serif"/>
                <a:ea typeface="Droid Serif"/>
                <a:cs typeface="Droid Serif"/>
                <a:sym typeface="Droid Serif"/>
              </a:rPr>
              <a:t>Is Watson intelligent?</a:t>
            </a:r>
          </a:p>
        </p:txBody>
      </p:sp>
      <p:sp>
        <p:nvSpPr>
          <p:cNvPr id="646" name="Shape 646"/>
          <p:cNvSpPr txBox="1"/>
          <p:nvPr/>
        </p:nvSpPr>
        <p:spPr>
          <a:xfrm>
            <a:off x="3699475" y="4917425"/>
            <a:ext cx="4446300" cy="519599"/>
          </a:xfrm>
          <a:prstGeom prst="rect">
            <a:avLst/>
          </a:prstGeom>
        </p:spPr>
        <p:txBody>
          <a:bodyPr lIns="91425" tIns="91425" rIns="91425" bIns="91425" anchor="ctr" anchorCtr="0">
            <a:noAutofit/>
          </a:bodyPr>
          <a:lstStyle/>
          <a:p>
            <a:pPr lvl="0" algn="ctr" rtl="0">
              <a:spcBef>
                <a:spcPts val="0"/>
              </a:spcBef>
              <a:buNone/>
            </a:pPr>
            <a:r>
              <a:rPr lang="en" sz="1100" u="sng">
                <a:solidFill>
                  <a:schemeClr val="hlink"/>
                </a:solidFill>
                <a:hlinkClick r:id="rId5"/>
              </a:rPr>
              <a:t>http://www.youtube.com/watch?v=lI-M7O_bRNg</a:t>
            </a:r>
          </a:p>
        </p:txBody>
      </p:sp>
    </p:spTree>
    <p:extLst>
      <p:ext uri="{BB962C8B-B14F-4D97-AF65-F5344CB8AC3E}">
        <p14:creationId xmlns:p14="http://schemas.microsoft.com/office/powerpoint/2010/main" val="122551425"/>
      </p:ext>
    </p:extLst>
  </p:cSld>
  <p:clrMapOvr>
    <a:masterClrMapping/>
  </p:clrMapOvr>
  <p:transition spd="slow">
    <p:cut/>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274325" y="274325"/>
            <a:ext cx="6166799" cy="13305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What would it mean for a machine to </a:t>
            </a:r>
            <a:r>
              <a:rPr lang="en" i="1">
                <a:latin typeface="Droid Serif"/>
                <a:ea typeface="Droid Serif"/>
                <a:cs typeface="Droid Serif"/>
                <a:sym typeface="Droid Serif"/>
              </a:rPr>
              <a:t>"be intelligent" </a:t>
            </a:r>
            <a:r>
              <a:rPr lang="en">
                <a:latin typeface="Droid Serif"/>
                <a:ea typeface="Droid Serif"/>
                <a:cs typeface="Droid Serif"/>
                <a:sym typeface="Droid Serif"/>
              </a:rPr>
              <a:t>? </a:t>
            </a:r>
          </a:p>
        </p:txBody>
      </p:sp>
      <p:sp>
        <p:nvSpPr>
          <p:cNvPr id="652" name="Shape 652"/>
          <p:cNvSpPr txBox="1"/>
          <p:nvPr/>
        </p:nvSpPr>
        <p:spPr>
          <a:xfrm>
            <a:off x="1344150" y="5826925"/>
            <a:ext cx="6696599" cy="6630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latin typeface="Droid Serif"/>
                <a:ea typeface="Droid Serif"/>
                <a:cs typeface="Droid Serif"/>
                <a:sym typeface="Droid Serif"/>
              </a:rPr>
              <a:t>Alan Turing suggested an answer...</a:t>
            </a:r>
          </a:p>
        </p:txBody>
      </p:sp>
      <p:pic>
        <p:nvPicPr>
          <p:cNvPr id="653" name="Shape 653"/>
          <p:cNvPicPr preferRelativeResize="0"/>
          <p:nvPr/>
        </p:nvPicPr>
        <p:blipFill>
          <a:blip r:embed="rId3"/>
          <a:stretch>
            <a:fillRect/>
          </a:stretch>
        </p:blipFill>
        <p:spPr>
          <a:xfrm>
            <a:off x="704350" y="1756025"/>
            <a:ext cx="2943150" cy="3716862"/>
          </a:xfrm>
          <a:prstGeom prst="rect">
            <a:avLst/>
          </a:prstGeom>
          <a:noFill/>
          <a:ln>
            <a:noFill/>
          </a:ln>
        </p:spPr>
      </p:pic>
      <p:pic>
        <p:nvPicPr>
          <p:cNvPr id="654" name="Shape 654"/>
          <p:cNvPicPr preferRelativeResize="0"/>
          <p:nvPr/>
        </p:nvPicPr>
        <p:blipFill>
          <a:blip r:embed="rId4"/>
          <a:stretch>
            <a:fillRect/>
          </a:stretch>
        </p:blipFill>
        <p:spPr>
          <a:xfrm>
            <a:off x="4276625" y="2115850"/>
            <a:ext cx="4221699" cy="2997224"/>
          </a:xfrm>
          <a:prstGeom prst="rect">
            <a:avLst/>
          </a:prstGeom>
          <a:noFill/>
          <a:ln>
            <a:noFill/>
          </a:ln>
        </p:spPr>
      </p:pic>
    </p:spTree>
    <p:extLst>
      <p:ext uri="{BB962C8B-B14F-4D97-AF65-F5344CB8AC3E}">
        <p14:creationId xmlns:p14="http://schemas.microsoft.com/office/powerpoint/2010/main" val="2631771868"/>
      </p:ext>
    </p:extLst>
  </p:cSld>
  <p:clrMapOvr>
    <a:masterClrMapping/>
  </p:clrMapOvr>
  <p:transition spd="slow">
    <p:cut/>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body" idx="1"/>
          </p:nvPr>
        </p:nvSpPr>
        <p:spPr>
          <a:xfrm>
            <a:off x="846300" y="1387375"/>
            <a:ext cx="7451399" cy="5250600"/>
          </a:xfrm>
          <a:prstGeom prst="rect">
            <a:avLst/>
          </a:prstGeom>
        </p:spPr>
        <p:txBody>
          <a:bodyPr lIns="91425" tIns="91425" rIns="91425" bIns="91425" anchor="t" anchorCtr="0">
            <a:noAutofit/>
          </a:bodyPr>
          <a:lstStyle/>
          <a:p>
            <a:pPr lvl="0" rtl="0">
              <a:spcBef>
                <a:spcPts val="0"/>
              </a:spcBef>
              <a:buNone/>
            </a:pPr>
            <a:r>
              <a:rPr lang="en" sz="2400">
                <a:solidFill>
                  <a:srgbClr val="000000"/>
                </a:solidFill>
                <a:latin typeface="Droid Serif"/>
                <a:ea typeface="Droid Serif"/>
                <a:cs typeface="Droid Serif"/>
                <a:sym typeface="Droid Serif"/>
              </a:rPr>
              <a:t>The Turing Test</a:t>
            </a:r>
            <a:r>
              <a:rPr lang="en" sz="2400">
                <a:latin typeface="Droid Serif"/>
                <a:ea typeface="Droid Serif"/>
                <a:cs typeface="Droid Serif"/>
                <a:sym typeface="Droid Serif"/>
              </a:rPr>
              <a:t> is a challenge to computers - or their software designers:</a:t>
            </a:r>
          </a:p>
          <a:p>
            <a:pPr lvl="0" algn="ctr" rtl="0">
              <a:spcBef>
                <a:spcPts val="0"/>
              </a:spcBef>
              <a:buNone/>
            </a:pPr>
            <a:endParaRPr sz="2400">
              <a:latin typeface="Droid Serif"/>
              <a:ea typeface="Droid Serif"/>
              <a:cs typeface="Droid Serif"/>
              <a:sym typeface="Droid Serif"/>
            </a:endParaRPr>
          </a:p>
          <a:p>
            <a:pPr algn="ctr" rtl="0">
              <a:spcBef>
                <a:spcPts val="0"/>
              </a:spcBef>
              <a:buNone/>
            </a:pPr>
            <a:r>
              <a:rPr lang="en" sz="2400">
                <a:latin typeface="Droid Serif"/>
                <a:ea typeface="Droid Serif"/>
                <a:cs typeface="Droid Serif"/>
                <a:sym typeface="Droid Serif"/>
              </a:rPr>
              <a:t>It states that a computer should be considered </a:t>
            </a:r>
            <a:r>
              <a:rPr lang="en" sz="2400" b="1" i="1">
                <a:latin typeface="Droid Serif"/>
                <a:ea typeface="Droid Serif"/>
                <a:cs typeface="Droid Serif"/>
                <a:sym typeface="Droid Serif"/>
              </a:rPr>
              <a:t>intelligent</a:t>
            </a:r>
            <a:r>
              <a:rPr lang="en" sz="2400">
                <a:latin typeface="Droid Serif"/>
                <a:ea typeface="Droid Serif"/>
                <a:cs typeface="Droid Serif"/>
                <a:sym typeface="Droid Serif"/>
              </a:rPr>
              <a:t> if it can produce interactions that a person honestly considers human.</a:t>
            </a:r>
          </a:p>
          <a:p>
            <a:pPr lvl="0" rtl="0">
              <a:spcBef>
                <a:spcPts val="0"/>
              </a:spcBef>
              <a:buNone/>
            </a:pPr>
            <a:endParaRPr sz="2400">
              <a:latin typeface="Droid Serif"/>
              <a:ea typeface="Droid Serif"/>
              <a:cs typeface="Droid Serif"/>
              <a:sym typeface="Droid Serif"/>
            </a:endParaRPr>
          </a:p>
          <a:p>
            <a:pPr rtl="0">
              <a:spcBef>
                <a:spcPts val="0"/>
              </a:spcBef>
              <a:buNone/>
            </a:pPr>
            <a:endParaRPr sz="2400">
              <a:solidFill>
                <a:srgbClr val="000000"/>
              </a:solidFill>
              <a:latin typeface="Droid Serif"/>
              <a:ea typeface="Droid Serif"/>
              <a:cs typeface="Droid Serif"/>
              <a:sym typeface="Droid Serif"/>
            </a:endParaRPr>
          </a:p>
          <a:p>
            <a:pPr algn="ctr" rtl="0">
              <a:spcBef>
                <a:spcPts val="0"/>
              </a:spcBef>
              <a:buNone/>
            </a:pPr>
            <a:r>
              <a:rPr lang="en" sz="2400">
                <a:solidFill>
                  <a:srgbClr val="85200C"/>
                </a:solidFill>
                <a:latin typeface="Droid Serif"/>
                <a:ea typeface="Droid Serif"/>
                <a:cs typeface="Droid Serif"/>
                <a:sym typeface="Droid Serif"/>
              </a:rPr>
              <a:t>Let's see if we're up to this challenge...</a:t>
            </a:r>
          </a:p>
          <a:p>
            <a:pPr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rtl="0">
              <a:spcBef>
                <a:spcPts val="0"/>
              </a:spcBef>
              <a:buNone/>
            </a:pPr>
            <a:r>
              <a:rPr lang="en" sz="2400">
                <a:latin typeface="Droid Serif"/>
                <a:ea typeface="Droid Serif"/>
                <a:cs typeface="Droid Serif"/>
                <a:sym typeface="Droid Serif"/>
              </a:rPr>
              <a:t>We'll de</a:t>
            </a:r>
            <a:r>
              <a:rPr lang="en" sz="2400">
                <a:solidFill>
                  <a:srgbClr val="000000"/>
                </a:solidFill>
                <a:latin typeface="Droid Serif"/>
                <a:ea typeface="Droid Serif"/>
                <a:cs typeface="Droid Serif"/>
                <a:sym typeface="Droid Serif"/>
              </a:rPr>
              <a:t>cide </a:t>
            </a:r>
            <a:r>
              <a:rPr lang="en" sz="2400">
                <a:latin typeface="Droid Serif"/>
                <a:ea typeface="Droid Serif"/>
                <a:cs typeface="Droid Serif"/>
                <a:sym typeface="Droid Serif"/>
              </a:rPr>
              <a:t>as a group whether four "agents" are human or computer. We can chat with them, but we can't see them...</a:t>
            </a:r>
          </a:p>
        </p:txBody>
      </p:sp>
      <p:sp>
        <p:nvSpPr>
          <p:cNvPr id="660" name="Shape 660"/>
          <p:cNvSpPr txBox="1">
            <a:spLocks noGrp="1"/>
          </p:cNvSpPr>
          <p:nvPr>
            <p:ph type="title"/>
          </p:nvPr>
        </p:nvSpPr>
        <p:spPr>
          <a:xfrm>
            <a:off x="2632132" y="274319"/>
            <a:ext cx="6237299" cy="82290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Turing Test</a:t>
            </a:r>
          </a:p>
        </p:txBody>
      </p:sp>
      <p:pic>
        <p:nvPicPr>
          <p:cNvPr id="661" name="Shape 661"/>
          <p:cNvPicPr preferRelativeResize="0"/>
          <p:nvPr/>
        </p:nvPicPr>
        <p:blipFill>
          <a:blip r:embed="rId3"/>
          <a:stretch>
            <a:fillRect/>
          </a:stretch>
        </p:blipFill>
        <p:spPr>
          <a:xfrm>
            <a:off x="7317062" y="77325"/>
            <a:ext cx="1743075" cy="1162050"/>
          </a:xfrm>
          <a:prstGeom prst="rect">
            <a:avLst/>
          </a:prstGeom>
          <a:noFill/>
          <a:ln>
            <a:noFill/>
          </a:ln>
        </p:spPr>
      </p:pic>
    </p:spTree>
    <p:extLst>
      <p:ext uri="{BB962C8B-B14F-4D97-AF65-F5344CB8AC3E}">
        <p14:creationId xmlns:p14="http://schemas.microsoft.com/office/powerpoint/2010/main" val="777030840"/>
      </p:ext>
    </p:extLst>
  </p:cSld>
  <p:clrMapOvr>
    <a:masterClrMapping/>
  </p:clrMapOvr>
  <p:transition spd="slow">
    <p:cut/>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rtl="0">
              <a:spcBef>
                <a:spcPts val="0"/>
              </a:spcBef>
              <a:buNone/>
            </a:pPr>
            <a:r>
              <a:rPr lang="en" sz="4266">
                <a:latin typeface="Droid Serif"/>
                <a:ea typeface="Droid Serif"/>
                <a:cs typeface="Droid Serif"/>
                <a:sym typeface="Droid Serif"/>
              </a:rPr>
              <a:t>Possible questions?</a:t>
            </a:r>
          </a:p>
        </p:txBody>
      </p:sp>
      <p:sp>
        <p:nvSpPr>
          <p:cNvPr id="667" name="Shape 667"/>
          <p:cNvSpPr txBox="1">
            <a:spLocks noGrp="1"/>
          </p:cNvSpPr>
          <p:nvPr>
            <p:ph type="body" idx="1"/>
          </p:nvPr>
        </p:nvSpPr>
        <p:spPr>
          <a:xfrm>
            <a:off x="365750" y="1051550"/>
            <a:ext cx="6675599" cy="693000"/>
          </a:xfrm>
          <a:prstGeom prst="rect">
            <a:avLst/>
          </a:prstGeom>
        </p:spPr>
        <p:txBody>
          <a:bodyPr lIns="91425" tIns="91425" rIns="91425" bIns="91425" anchor="t" anchorCtr="0">
            <a:noAutofit/>
          </a:bodyPr>
          <a:lstStyle/>
          <a:p>
            <a:pPr marL="381000" lvl="0" indent="-186266" rtl="0">
              <a:spcBef>
                <a:spcPts val="0"/>
              </a:spcBef>
              <a:spcAft>
                <a:spcPts val="0"/>
              </a:spcAft>
              <a:buClr>
                <a:srgbClr val="000000"/>
              </a:buClr>
              <a:buSzPct val="101587"/>
              <a:buFont typeface="Droid Serif"/>
              <a:buAutoNum type="arabicPeriod"/>
            </a:pPr>
            <a:r>
              <a:rPr lang="en" sz="2133">
                <a:latin typeface="Droid Serif"/>
                <a:ea typeface="Droid Serif"/>
                <a:cs typeface="Droid Serif"/>
                <a:sym typeface="Droid Serif"/>
              </a:rPr>
              <a:t>What movie did you most recently see?</a:t>
            </a:r>
          </a:p>
        </p:txBody>
      </p:sp>
      <p:pic>
        <p:nvPicPr>
          <p:cNvPr id="668" name="Shape 668"/>
          <p:cNvPicPr preferRelativeResize="0"/>
          <p:nvPr/>
        </p:nvPicPr>
        <p:blipFill>
          <a:blip r:embed="rId3"/>
          <a:stretch>
            <a:fillRect/>
          </a:stretch>
        </p:blipFill>
        <p:spPr>
          <a:xfrm>
            <a:off x="4214600" y="5375850"/>
            <a:ext cx="4498549" cy="1023025"/>
          </a:xfrm>
          <a:prstGeom prst="rect">
            <a:avLst/>
          </a:prstGeom>
          <a:noFill/>
          <a:ln>
            <a:noFill/>
          </a:ln>
        </p:spPr>
      </p:pic>
      <p:sp>
        <p:nvSpPr>
          <p:cNvPr id="669" name="Shape 669"/>
          <p:cNvSpPr txBox="1"/>
          <p:nvPr/>
        </p:nvSpPr>
        <p:spPr>
          <a:xfrm>
            <a:off x="274325" y="5540875"/>
            <a:ext cx="3533699" cy="693000"/>
          </a:xfrm>
          <a:prstGeom prst="rect">
            <a:avLst/>
          </a:prstGeom>
          <a:solidFill>
            <a:srgbClr val="C9DAF8"/>
          </a:solidFill>
        </p:spPr>
        <p:txBody>
          <a:bodyPr lIns="91425" tIns="91425" rIns="91425" bIns="91425" anchor="t" anchorCtr="0">
            <a:noAutofit/>
          </a:bodyPr>
          <a:lstStyle/>
          <a:p>
            <a:pPr lvl="0" algn="ctr" rtl="0">
              <a:spcBef>
                <a:spcPts val="0"/>
              </a:spcBef>
              <a:buNone/>
            </a:pPr>
            <a:r>
              <a:rPr lang="en" sz="3000" u="sng">
                <a:solidFill>
                  <a:schemeClr val="hlink"/>
                </a:solidFill>
                <a:latin typeface="Droid Serif"/>
                <a:ea typeface="Droid Serif"/>
                <a:cs typeface="Droid Serif"/>
                <a:sym typeface="Droid Serif"/>
                <a:hlinkClick r:id="rId4"/>
              </a:rPr>
              <a:t>Turing Test</a:t>
            </a:r>
          </a:p>
        </p:txBody>
      </p:sp>
    </p:spTree>
    <p:extLst>
      <p:ext uri="{BB962C8B-B14F-4D97-AF65-F5344CB8AC3E}">
        <p14:creationId xmlns:p14="http://schemas.microsoft.com/office/powerpoint/2010/main" val="3841118131"/>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43" y="1237289"/>
            <a:ext cx="8516057" cy="4935961"/>
          </a:xfrm>
          <a:prstGeom prst="rect">
            <a:avLst/>
          </a:prstGeom>
        </p:spPr>
      </p:pic>
      <p:sp>
        <p:nvSpPr>
          <p:cNvPr id="136" name="Shape 136"/>
          <p:cNvSpPr txBox="1">
            <a:spLocks noGrp="1"/>
          </p:cNvSpPr>
          <p:nvPr>
            <p:ph type="title" idx="4294967295"/>
          </p:nvPr>
        </p:nvSpPr>
        <p:spPr>
          <a:xfrm>
            <a:off x="5029200" y="70022"/>
            <a:ext cx="3981599" cy="615778"/>
          </a:xfrm>
          <a:prstGeom prst="rect">
            <a:avLst/>
          </a:prstGeom>
          <a:solidFill>
            <a:srgbClr val="CCECFF"/>
          </a:solidFill>
        </p:spPr>
        <p:txBody>
          <a:bodyPr lIns="91425" tIns="91425" rIns="91425" bIns="91425" anchor="ctr" anchorCtr="0">
            <a:noAutofit/>
          </a:bodyPr>
          <a:lstStyle/>
          <a:p>
            <a:pPr lvl="0" algn="ctr" rtl="0">
              <a:spcBef>
                <a:spcPts val="0"/>
              </a:spcBef>
              <a:buClr>
                <a:srgbClr val="000000"/>
              </a:buClr>
              <a:buSzPct val="25581"/>
              <a:buFont typeface="Arial"/>
              <a:buNone/>
            </a:pPr>
            <a:r>
              <a:rPr lang="en" sz="3200" dirty="0">
                <a:latin typeface="Droid Serif"/>
                <a:ea typeface="Droid Serif"/>
                <a:cs typeface="Droid Serif"/>
                <a:sym typeface="Droid Serif"/>
              </a:rPr>
              <a:t>"good for you</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
        <p:nvSpPr>
          <p:cNvPr id="7" name="Right Arrow 6"/>
          <p:cNvSpPr/>
          <p:nvPr/>
        </p:nvSpPr>
        <p:spPr>
          <a:xfrm rot="8329835">
            <a:off x="8106142" y="3195509"/>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4800" y="6400800"/>
            <a:ext cx="8534400" cy="246221"/>
          </a:xfrm>
          <a:prstGeom prst="rect">
            <a:avLst/>
          </a:prstGeom>
        </p:spPr>
        <p:txBody>
          <a:bodyPr wrap="square">
            <a:spAutoFit/>
          </a:bodyPr>
          <a:lstStyle/>
          <a:p>
            <a:pPr algn="ctr"/>
            <a:r>
              <a:rPr lang="en-US" sz="1000" b="1" dirty="0">
                <a:solidFill>
                  <a:schemeClr val="bg1">
                    <a:lumMod val="65000"/>
                  </a:schemeClr>
                </a:solidFill>
              </a:rPr>
              <a:t>http://www.nytimes.com/interactive/2014/06/05/upshot/how-the-recession-reshaped-the-economy-in-255-charts.html?_r=0</a:t>
            </a:r>
          </a:p>
        </p:txBody>
      </p:sp>
      <p:sp>
        <p:nvSpPr>
          <p:cNvPr id="8" name="Right Arrow 7"/>
          <p:cNvSpPr/>
          <p:nvPr/>
        </p:nvSpPr>
        <p:spPr>
          <a:xfrm rot="8329835">
            <a:off x="7582812" y="2697378"/>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233695">
            <a:off x="6886029" y="1853513"/>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7233695">
            <a:off x="5592185" y="1551419"/>
            <a:ext cx="990600" cy="457200"/>
          </a:xfrm>
          <a:prstGeom prst="rightArrow">
            <a:avLst/>
          </a:prstGeom>
          <a:solidFill>
            <a:srgbClr val="CCE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145349"/>
      </p:ext>
    </p:extLst>
  </p:cSld>
  <p:clrMapOvr>
    <a:masterClrMapping/>
  </p:clrMapOvr>
  <p:transition spd="slow">
    <p:cu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Possible questions?</a:t>
            </a:r>
          </a:p>
        </p:txBody>
      </p:sp>
      <p:sp>
        <p:nvSpPr>
          <p:cNvPr id="675" name="Shape 675"/>
          <p:cNvSpPr txBox="1">
            <a:spLocks noGrp="1"/>
          </p:cNvSpPr>
          <p:nvPr>
            <p:ph type="body" idx="1"/>
          </p:nvPr>
        </p:nvSpPr>
        <p:spPr>
          <a:xfrm>
            <a:off x="529350" y="1290625"/>
            <a:ext cx="8245800" cy="4983899"/>
          </a:xfrm>
          <a:prstGeom prst="rect">
            <a:avLst/>
          </a:prstGeom>
        </p:spPr>
        <p:txBody>
          <a:bodyPr lIns="91425" tIns="91425" rIns="91425" bIns="91425" anchor="ctr" anchorCtr="0">
            <a:noAutofit/>
          </a:bodyPr>
          <a:lstStyle/>
          <a:p>
            <a:pPr marL="381000" lvl="0" indent="-165100" rtl="0">
              <a:spcBef>
                <a:spcPts val="0"/>
              </a:spcBef>
              <a:spcAft>
                <a:spcPts val="0"/>
              </a:spcAft>
              <a:buClr>
                <a:srgbClr val="000000"/>
              </a:buClr>
              <a:buSzPct val="100000"/>
              <a:buFont typeface="Droid Serif"/>
              <a:buAutoNum type="arabicPeriod"/>
            </a:pPr>
            <a:r>
              <a:rPr lang="en" sz="1800" dirty="0">
                <a:latin typeface="Droid Serif"/>
                <a:ea typeface="Droid Serif"/>
                <a:cs typeface="Droid Serif"/>
                <a:sym typeface="Droid Serif"/>
              </a:rPr>
              <a:t>What movie did you most recently see?</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the name of Bart Simpson's baby sister?</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do you think of Roald Dahl?</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Are you a computer?</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the next number in the sequence 3, 6, 9, 12, 15?</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2 X 78? </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is the square root of 2?</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Add 34957 to 70764.</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Do you like school?</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Do you like dancing?</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day is it today?</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time is it?</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How many days are there in February in a leap year?</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How many days are there in a week?</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For which country is the flag a red circle on a white background?</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Do you like to read books?</a:t>
            </a:r>
          </a:p>
          <a:p>
            <a:pPr marL="381000" lvl="0" indent="-165100" rtl="0">
              <a:spcBef>
                <a:spcPts val="0"/>
              </a:spcBef>
              <a:spcAft>
                <a:spcPts val="0"/>
              </a:spcAft>
              <a:buClr>
                <a:srgbClr val="000000"/>
              </a:buClr>
              <a:buSzPct val="100000"/>
              <a:buFont typeface="Droid Serif"/>
              <a:buAutoNum type="arabicPeriod"/>
            </a:pPr>
            <a:r>
              <a:rPr lang="en" sz="1800" dirty="0">
                <a:solidFill>
                  <a:srgbClr val="000000"/>
                </a:solidFill>
                <a:latin typeface="Droid Serif"/>
                <a:ea typeface="Droid Serif"/>
                <a:cs typeface="Droid Serif"/>
                <a:sym typeface="Droid Serif"/>
              </a:rPr>
              <a:t>What food do you like to eat?</a:t>
            </a:r>
          </a:p>
        </p:txBody>
      </p:sp>
    </p:spTree>
    <p:extLst>
      <p:ext uri="{BB962C8B-B14F-4D97-AF65-F5344CB8AC3E}">
        <p14:creationId xmlns:p14="http://schemas.microsoft.com/office/powerpoint/2010/main" val="1841032423"/>
      </p:ext>
    </p:extLst>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p:nvPr/>
        </p:nvSpPr>
        <p:spPr>
          <a:xfrm>
            <a:off x="1988800" y="6038575"/>
            <a:ext cx="7098300" cy="749399"/>
          </a:xfrm>
          <a:prstGeom prst="rect">
            <a:avLst/>
          </a:prstGeom>
        </p:spPr>
        <p:txBody>
          <a:bodyPr lIns="91425" tIns="91425" rIns="91425" bIns="91425" anchor="ctr" anchorCtr="0">
            <a:noAutofit/>
          </a:bodyPr>
          <a:lstStyle/>
          <a:p>
            <a:pPr lvl="0" algn="r" rtl="0">
              <a:spcBef>
                <a:spcPts val="0"/>
              </a:spcBef>
              <a:spcAft>
                <a:spcPts val="0"/>
              </a:spcAft>
              <a:buNone/>
            </a:pPr>
            <a:r>
              <a:rPr lang="en" sz="2400">
                <a:latin typeface="Droid Serif"/>
                <a:ea typeface="Droid Serif"/>
                <a:cs typeface="Droid Serif"/>
                <a:sym typeface="Droid Serif"/>
              </a:rPr>
              <a:t>As another example, </a:t>
            </a:r>
            <a:r>
              <a:rPr lang="en" sz="2400">
                <a:solidFill>
                  <a:srgbClr val="000000"/>
                </a:solidFill>
                <a:latin typeface="Droid Serif"/>
                <a:ea typeface="Droid Serif"/>
                <a:cs typeface="Droid Serif"/>
                <a:sym typeface="Droid Serif"/>
              </a:rPr>
              <a:t>try...   </a:t>
            </a:r>
            <a:r>
              <a:rPr lang="en" sz="2400" u="sng">
                <a:solidFill>
                  <a:srgbClr val="0000FF"/>
                </a:solidFill>
                <a:latin typeface="Droid Serif"/>
                <a:ea typeface="Droid Serif"/>
                <a:cs typeface="Droid Serif"/>
                <a:sym typeface="Droid Serif"/>
                <a:hlinkClick r:id="rId3"/>
              </a:rPr>
              <a:t>Twenty Questions</a:t>
            </a:r>
          </a:p>
        </p:txBody>
      </p:sp>
      <p:sp>
        <p:nvSpPr>
          <p:cNvPr id="681" name="Shape 681"/>
          <p:cNvSpPr txBox="1">
            <a:spLocks noGrp="1"/>
          </p:cNvSpPr>
          <p:nvPr>
            <p:ph type="title"/>
          </p:nvPr>
        </p:nvSpPr>
        <p:spPr>
          <a:xfrm>
            <a:off x="370725" y="254325"/>
            <a:ext cx="8146800" cy="822900"/>
          </a:xfrm>
          <a:prstGeom prst="rect">
            <a:avLst/>
          </a:prstGeom>
        </p:spPr>
        <p:txBody>
          <a:bodyPr lIns="91425" tIns="91425" rIns="91425" bIns="91425" anchor="t" anchorCtr="0">
            <a:noAutofit/>
          </a:bodyPr>
          <a:lstStyle/>
          <a:p>
            <a:pPr lvl="0" rtl="0">
              <a:spcBef>
                <a:spcPts val="0"/>
              </a:spcBef>
              <a:buNone/>
            </a:pPr>
            <a:r>
              <a:rPr lang="en" sz="3000">
                <a:latin typeface="Droid Serif"/>
                <a:ea typeface="Droid Serif"/>
                <a:cs typeface="Droid Serif"/>
                <a:sym typeface="Droid Serif"/>
              </a:rPr>
              <a:t>Even Turing underestimated intelligence...</a:t>
            </a:r>
          </a:p>
        </p:txBody>
      </p:sp>
      <p:sp>
        <p:nvSpPr>
          <p:cNvPr id="682" name="Shape 682"/>
          <p:cNvSpPr txBox="1">
            <a:spLocks noGrp="1"/>
          </p:cNvSpPr>
          <p:nvPr>
            <p:ph type="title" idx="4294967295"/>
          </p:nvPr>
        </p:nvSpPr>
        <p:spPr>
          <a:xfrm>
            <a:off x="605375" y="1400450"/>
            <a:ext cx="7828499" cy="22404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dirty="0">
                <a:latin typeface="Droid Serif"/>
                <a:ea typeface="Droid Serif"/>
                <a:cs typeface="Droid Serif"/>
                <a:sym typeface="Droid Serif"/>
              </a:rPr>
              <a:t>In 1950, Turing predicted that in 50 years, a computer would be the world's chess champion...</a:t>
            </a:r>
          </a:p>
          <a:p>
            <a:pPr lvl="0" rtl="0">
              <a:spcBef>
                <a:spcPts val="0"/>
              </a:spcBef>
              <a:buNone/>
            </a:pPr>
            <a:endParaRPr sz="2400" dirty="0">
              <a:latin typeface="Droid Serif"/>
              <a:ea typeface="Droid Serif"/>
              <a:cs typeface="Droid Serif"/>
              <a:sym typeface="Droid Serif"/>
            </a:endParaRPr>
          </a:p>
          <a:p>
            <a:pPr marL="0" lvl="0" indent="0" rtl="0">
              <a:spcBef>
                <a:spcPts val="0"/>
              </a:spcBef>
              <a:buNone/>
            </a:pPr>
            <a:r>
              <a:rPr lang="en" sz="2400" b="1" i="1" dirty="0">
                <a:latin typeface="Droid Serif"/>
                <a:ea typeface="Droid Serif"/>
                <a:cs typeface="Droid Serif"/>
                <a:sym typeface="Droid Serif"/>
              </a:rPr>
              <a:t>     </a:t>
            </a:r>
            <a:r>
              <a:rPr lang="en" sz="2400" b="1" i="1" dirty="0" smtClean="0">
                <a:latin typeface="Droid Serif"/>
                <a:ea typeface="Droid Serif"/>
                <a:cs typeface="Droid Serif"/>
                <a:sym typeface="Droid Serif"/>
              </a:rPr>
              <a:t>... </a:t>
            </a:r>
            <a:r>
              <a:rPr lang="en" sz="2400" b="1" i="1" dirty="0">
                <a:latin typeface="Droid Serif"/>
                <a:ea typeface="Droid Serif"/>
                <a:cs typeface="Droid Serif"/>
                <a:sym typeface="Droid Serif"/>
              </a:rPr>
              <a:t>and would thus also achieve intelligence !</a:t>
            </a:r>
          </a:p>
        </p:txBody>
      </p:sp>
      <p:sp>
        <p:nvSpPr>
          <p:cNvPr id="683" name="Shape 683"/>
          <p:cNvSpPr txBox="1">
            <a:spLocks noGrp="1"/>
          </p:cNvSpPr>
          <p:nvPr>
            <p:ph type="title" idx="4294967295"/>
          </p:nvPr>
        </p:nvSpPr>
        <p:spPr>
          <a:xfrm>
            <a:off x="1116275" y="4297200"/>
            <a:ext cx="6806699" cy="8229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dirty="0">
                <a:latin typeface="Droid Serif"/>
                <a:ea typeface="Droid Serif"/>
                <a:cs typeface="Droid Serif"/>
                <a:sym typeface="Droid Serif"/>
              </a:rPr>
              <a:t>Computers trade off raw processing power for what we might call "intelligence..."</a:t>
            </a:r>
          </a:p>
        </p:txBody>
      </p:sp>
    </p:spTree>
    <p:extLst>
      <p:ext uri="{BB962C8B-B14F-4D97-AF65-F5344CB8AC3E}">
        <p14:creationId xmlns:p14="http://schemas.microsoft.com/office/powerpoint/2010/main" val="336222658"/>
      </p:ext>
    </p:extLst>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3500" y="304800"/>
            <a:ext cx="4318500" cy="7067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dirty="0" smtClean="0">
                <a:latin typeface="Droid Serif"/>
                <a:ea typeface="Droid Serif"/>
                <a:cs typeface="Droid Serif"/>
                <a:sym typeface="Droid Serif"/>
              </a:rPr>
              <a:t>Paperless </a:t>
            </a:r>
            <a:r>
              <a:rPr lang="en-US" dirty="0" err="1" smtClean="0">
                <a:latin typeface="Droid Serif"/>
                <a:ea typeface="Droid Serif"/>
                <a:cs typeface="Droid Serif"/>
                <a:sym typeface="Droid Serif"/>
              </a:rPr>
              <a:t>pdfs</a:t>
            </a:r>
            <a:r>
              <a:rPr lang="en-US" dirty="0" smtClean="0">
                <a:latin typeface="Droid Serif"/>
                <a:ea typeface="Droid Serif"/>
                <a:cs typeface="Droid Serif"/>
                <a:sym typeface="Droid Serif"/>
              </a:rPr>
              <a:t>?</a:t>
            </a:r>
            <a:endParaRPr lang="en-US"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57" y="1524000"/>
            <a:ext cx="8236943" cy="4795255"/>
          </a:xfrm>
          <a:prstGeom prst="rect">
            <a:avLst/>
          </a:prstGeom>
        </p:spPr>
      </p:pic>
    </p:spTree>
    <p:extLst>
      <p:ext uri="{BB962C8B-B14F-4D97-AF65-F5344CB8AC3E}">
        <p14:creationId xmlns:p14="http://schemas.microsoft.com/office/powerpoint/2010/main" val="1342979318"/>
      </p:ext>
    </p:extLst>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3500" y="304800"/>
            <a:ext cx="4318500" cy="7067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b="1" i="1" dirty="0" smtClean="0">
                <a:latin typeface="Droid Serif"/>
                <a:ea typeface="Droid Serif"/>
                <a:cs typeface="Droid Serif"/>
                <a:sym typeface="Droid Serif"/>
              </a:rPr>
              <a:t>PB &amp; J </a:t>
            </a:r>
            <a:r>
              <a:rPr lang="en-US" dirty="0" smtClean="0">
                <a:latin typeface="Droid Serif"/>
                <a:ea typeface="Droid Serif"/>
                <a:cs typeface="Droid Serif"/>
                <a:sym typeface="Droid Serif"/>
              </a:rPr>
              <a:t>activity</a:t>
            </a:r>
            <a:endParaRPr lang="en-US"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08" y="1143000"/>
            <a:ext cx="7983065" cy="3724795"/>
          </a:xfrm>
          <a:prstGeom prst="rect">
            <a:avLst/>
          </a:prstGeom>
          <a:ln w="28575">
            <a:solidFill>
              <a:schemeClr val="bg1">
                <a:lumMod val="75000"/>
              </a:schemeClr>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50000"/>
          <a:stretch/>
        </p:blipFill>
        <p:spPr>
          <a:xfrm>
            <a:off x="914400" y="5029200"/>
            <a:ext cx="7964012" cy="1667108"/>
          </a:xfrm>
          <a:prstGeom prst="rect">
            <a:avLst/>
          </a:prstGeom>
          <a:ln w="28575">
            <a:solidFill>
              <a:schemeClr val="bg1">
                <a:lumMod val="75000"/>
              </a:schemeClr>
            </a:solidFill>
          </a:ln>
        </p:spPr>
      </p:pic>
    </p:spTree>
    <p:extLst>
      <p:ext uri="{BB962C8B-B14F-4D97-AF65-F5344CB8AC3E}">
        <p14:creationId xmlns:p14="http://schemas.microsoft.com/office/powerpoint/2010/main" val="2863786789"/>
      </p:ext>
    </p:extLst>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1981200" y="228600"/>
            <a:ext cx="5562600" cy="830997"/>
          </a:xfrm>
          <a:prstGeom prst="rect">
            <a:avLst/>
          </a:prstGeom>
          <a:noFill/>
        </p:spPr>
        <p:txBody>
          <a:bodyPr wrap="square" rtlCol="0">
            <a:spAutoFit/>
          </a:bodyPr>
          <a:lstStyle/>
          <a:p>
            <a:pPr algn="ctr"/>
            <a:r>
              <a:rPr lang="en-US" sz="4800" dirty="0" smtClean="0">
                <a:latin typeface="Cambria" panose="02040503050406030204" pitchFamily="18" charset="0"/>
              </a:rPr>
              <a:t>Story Collaboration</a:t>
            </a:r>
            <a:endParaRPr lang="en-US" sz="4800" dirty="0">
              <a:latin typeface="Cambria" panose="02040503050406030204" pitchFamily="18" charset="0"/>
            </a:endParaRPr>
          </a:p>
        </p:txBody>
      </p:sp>
      <p:sp>
        <p:nvSpPr>
          <p:cNvPr id="11" name="TextBox 10"/>
          <p:cNvSpPr txBox="1"/>
          <p:nvPr/>
        </p:nvSpPr>
        <p:spPr>
          <a:xfrm>
            <a:off x="457200" y="1371600"/>
            <a:ext cx="8305800" cy="400110"/>
          </a:xfrm>
          <a:prstGeom prst="rect">
            <a:avLst/>
          </a:prstGeom>
          <a:noFill/>
        </p:spPr>
        <p:txBody>
          <a:bodyPr wrap="square" rtlCol="0">
            <a:spAutoFit/>
          </a:bodyPr>
          <a:lstStyle/>
          <a:p>
            <a:r>
              <a:rPr lang="en-US" sz="2000" dirty="0" smtClean="0">
                <a:latin typeface="Cambria" panose="02040503050406030204" pitchFamily="18" charset="0"/>
              </a:rPr>
              <a:t>Teams of 4-5  "scene animators" </a:t>
            </a:r>
            <a:endParaRPr lang="en-US" sz="2000" dirty="0">
              <a:latin typeface="Cambria" panose="02040503050406030204" pitchFamily="18" charset="0"/>
            </a:endParaRPr>
          </a:p>
        </p:txBody>
      </p:sp>
      <p:sp>
        <p:nvSpPr>
          <p:cNvPr id="12" name="TextBox 11"/>
          <p:cNvSpPr txBox="1"/>
          <p:nvPr/>
        </p:nvSpPr>
        <p:spPr>
          <a:xfrm>
            <a:off x="457200" y="2006025"/>
            <a:ext cx="5105400" cy="400110"/>
          </a:xfrm>
          <a:prstGeom prst="rect">
            <a:avLst/>
          </a:prstGeom>
          <a:noFill/>
        </p:spPr>
        <p:txBody>
          <a:bodyPr wrap="square" rtlCol="0">
            <a:spAutoFit/>
          </a:bodyPr>
          <a:lstStyle/>
          <a:p>
            <a:r>
              <a:rPr lang="en-US" sz="2000" dirty="0" smtClean="0">
                <a:latin typeface="Cambria" panose="02040503050406030204" pitchFamily="18" charset="0"/>
              </a:rPr>
              <a:t>(1)   Decide on a story (or a part of one)</a:t>
            </a:r>
            <a:endParaRPr lang="en-US" sz="2000" dirty="0">
              <a:latin typeface="Cambria" panose="02040503050406030204" pitchFamily="18" charset="0"/>
            </a:endParaRPr>
          </a:p>
        </p:txBody>
      </p:sp>
      <p:sp>
        <p:nvSpPr>
          <p:cNvPr id="13" name="TextBox 12"/>
          <p:cNvSpPr txBox="1"/>
          <p:nvPr/>
        </p:nvSpPr>
        <p:spPr>
          <a:xfrm>
            <a:off x="990600" y="2491770"/>
            <a:ext cx="4419600" cy="400110"/>
          </a:xfrm>
          <a:prstGeom prst="rect">
            <a:avLst/>
          </a:prstGeom>
          <a:noFill/>
        </p:spPr>
        <p:txBody>
          <a:bodyPr wrap="square" rtlCol="0">
            <a:spAutoFit/>
          </a:bodyPr>
          <a:lstStyle/>
          <a:p>
            <a:r>
              <a:rPr lang="en-US" sz="2000" dirty="0" smtClean="0">
                <a:latin typeface="Cambria" panose="02040503050406030204" pitchFamily="18" charset="0"/>
              </a:rPr>
              <a:t>Ideas: </a:t>
            </a:r>
            <a:endParaRPr lang="en-US" sz="2000" dirty="0">
              <a:latin typeface="Cambria" panose="02040503050406030204" pitchFamily="18" charset="0"/>
            </a:endParaRPr>
          </a:p>
        </p:txBody>
      </p:sp>
      <p:sp>
        <p:nvSpPr>
          <p:cNvPr id="6" name="TextBox 5"/>
          <p:cNvSpPr txBox="1"/>
          <p:nvPr/>
        </p:nvSpPr>
        <p:spPr>
          <a:xfrm>
            <a:off x="457200" y="4057630"/>
            <a:ext cx="5486400" cy="400110"/>
          </a:xfrm>
          <a:prstGeom prst="rect">
            <a:avLst/>
          </a:prstGeom>
          <a:noFill/>
        </p:spPr>
        <p:txBody>
          <a:bodyPr wrap="square" rtlCol="0">
            <a:spAutoFit/>
          </a:bodyPr>
          <a:lstStyle/>
          <a:p>
            <a:r>
              <a:rPr lang="en-US" sz="2000" dirty="0" smtClean="0">
                <a:latin typeface="Cambria" panose="02040503050406030204" pitchFamily="18" charset="0"/>
              </a:rPr>
              <a:t>(3)   Split story into one scene per person</a:t>
            </a:r>
            <a:endParaRPr lang="en-US" sz="2000" dirty="0">
              <a:latin typeface="Cambria" panose="02040503050406030204" pitchFamily="18" charset="0"/>
            </a:endParaRPr>
          </a:p>
        </p:txBody>
      </p:sp>
      <p:sp>
        <p:nvSpPr>
          <p:cNvPr id="7" name="TextBox 6"/>
          <p:cNvSpPr txBox="1"/>
          <p:nvPr/>
        </p:nvSpPr>
        <p:spPr>
          <a:xfrm>
            <a:off x="6781800" y="2006025"/>
            <a:ext cx="1407641" cy="400110"/>
          </a:xfrm>
          <a:prstGeom prst="rect">
            <a:avLst/>
          </a:prstGeom>
          <a:noFill/>
        </p:spPr>
        <p:txBody>
          <a:bodyPr wrap="square" rtlCol="0">
            <a:spAutoFit/>
          </a:bodyPr>
          <a:lstStyle/>
          <a:p>
            <a:pPr algn="ctr"/>
            <a:r>
              <a:rPr lang="en-US" sz="2000" dirty="0" smtClean="0">
                <a:latin typeface="Cambria" panose="02040503050406030204" pitchFamily="18" charset="0"/>
              </a:rPr>
              <a:t>Example</a:t>
            </a:r>
            <a:endParaRPr lang="en-US" sz="2000" dirty="0">
              <a:latin typeface="Cambria" panose="02040503050406030204" pitchFamily="18" charset="0"/>
            </a:endParaRPr>
          </a:p>
        </p:txBody>
      </p:sp>
      <p:sp>
        <p:nvSpPr>
          <p:cNvPr id="8" name="TextBox 7"/>
          <p:cNvSpPr txBox="1"/>
          <p:nvPr/>
        </p:nvSpPr>
        <p:spPr>
          <a:xfrm>
            <a:off x="457200" y="4914860"/>
            <a:ext cx="5334000" cy="400110"/>
          </a:xfrm>
          <a:prstGeom prst="rect">
            <a:avLst/>
          </a:prstGeom>
          <a:noFill/>
        </p:spPr>
        <p:txBody>
          <a:bodyPr wrap="square" rtlCol="0">
            <a:spAutoFit/>
          </a:bodyPr>
          <a:lstStyle/>
          <a:p>
            <a:r>
              <a:rPr lang="en-US" sz="2000" dirty="0" smtClean="0">
                <a:latin typeface="Cambria" panose="02040503050406030204" pitchFamily="18" charset="0"/>
              </a:rPr>
              <a:t>(4)   Create a 1-2 minute animation each</a:t>
            </a:r>
            <a:endParaRPr lang="en-US" sz="2000" dirty="0">
              <a:latin typeface="Cambria" panose="02040503050406030204" pitchFamily="18" charset="0"/>
            </a:endParaRPr>
          </a:p>
        </p:txBody>
      </p:sp>
      <p:sp>
        <p:nvSpPr>
          <p:cNvPr id="9" name="TextBox 8"/>
          <p:cNvSpPr txBox="1"/>
          <p:nvPr/>
        </p:nvSpPr>
        <p:spPr>
          <a:xfrm>
            <a:off x="457200" y="5772090"/>
            <a:ext cx="5334000" cy="400110"/>
          </a:xfrm>
          <a:prstGeom prst="rect">
            <a:avLst/>
          </a:prstGeom>
          <a:noFill/>
        </p:spPr>
        <p:txBody>
          <a:bodyPr wrap="square" rtlCol="0">
            <a:spAutoFit/>
          </a:bodyPr>
          <a:lstStyle/>
          <a:p>
            <a:r>
              <a:rPr lang="en-US" sz="2000" dirty="0" smtClean="0">
                <a:latin typeface="Cambria" panose="02040503050406030204" pitchFamily="18" charset="0"/>
              </a:rPr>
              <a:t>(5)   Record the while story &amp; show it off!</a:t>
            </a:r>
            <a:endParaRPr lang="en-US" sz="2000" dirty="0">
              <a:latin typeface="Cambria" panose="02040503050406030204" pitchFamily="18" charset="0"/>
            </a:endParaRPr>
          </a:p>
        </p:txBody>
      </p:sp>
      <p:sp>
        <p:nvSpPr>
          <p:cNvPr id="10" name="TextBox 9"/>
          <p:cNvSpPr txBox="1"/>
          <p:nvPr/>
        </p:nvSpPr>
        <p:spPr>
          <a:xfrm>
            <a:off x="457200" y="3200400"/>
            <a:ext cx="4953000" cy="400110"/>
          </a:xfrm>
          <a:prstGeom prst="rect">
            <a:avLst/>
          </a:prstGeom>
          <a:noFill/>
        </p:spPr>
        <p:txBody>
          <a:bodyPr wrap="square" rtlCol="0">
            <a:spAutoFit/>
          </a:bodyPr>
          <a:lstStyle/>
          <a:p>
            <a:r>
              <a:rPr lang="en-US" sz="2000" dirty="0" smtClean="0">
                <a:latin typeface="Cambria" panose="02040503050406030204" pitchFamily="18" charset="0"/>
              </a:rPr>
              <a:t>(2)   Choose characters</a:t>
            </a:r>
            <a:endParaRPr lang="en-US" sz="2000" dirty="0">
              <a:latin typeface="Cambria" panose="02040503050406030204" pitchFamily="18" charset="0"/>
            </a:endParaRPr>
          </a:p>
        </p:txBody>
      </p:sp>
    </p:spTree>
    <p:extLst>
      <p:ext uri="{BB962C8B-B14F-4D97-AF65-F5344CB8AC3E}">
        <p14:creationId xmlns:p14="http://schemas.microsoft.com/office/powerpoint/2010/main" val="3117455299"/>
      </p:ext>
    </p:extLst>
  </p:cSld>
  <p:clrMapOvr>
    <a:masterClrMapping/>
  </p:clrMapOvr>
  <p:transition spd="slow">
    <p:cut/>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1981200" y="228600"/>
            <a:ext cx="5562600" cy="830997"/>
          </a:xfrm>
          <a:prstGeom prst="rect">
            <a:avLst/>
          </a:prstGeom>
          <a:noFill/>
        </p:spPr>
        <p:txBody>
          <a:bodyPr wrap="square" rtlCol="0">
            <a:spAutoFit/>
          </a:bodyPr>
          <a:lstStyle/>
          <a:p>
            <a:pPr algn="ctr"/>
            <a:r>
              <a:rPr lang="en-US" sz="4800" dirty="0" smtClean="0">
                <a:latin typeface="Cambria" panose="02040503050406030204" pitchFamily="18" charset="0"/>
              </a:rPr>
              <a:t>To do list</a:t>
            </a:r>
            <a:endParaRPr lang="en-US" sz="4800" dirty="0">
              <a:latin typeface="Cambria" panose="02040503050406030204" pitchFamily="18" charset="0"/>
            </a:endParaRPr>
          </a:p>
        </p:txBody>
      </p:sp>
      <p:sp>
        <p:nvSpPr>
          <p:cNvPr id="11" name="TextBox 10"/>
          <p:cNvSpPr txBox="1"/>
          <p:nvPr/>
        </p:nvSpPr>
        <p:spPr>
          <a:xfrm>
            <a:off x="457200" y="1371600"/>
            <a:ext cx="8305800" cy="400110"/>
          </a:xfrm>
          <a:prstGeom prst="rect">
            <a:avLst/>
          </a:prstGeom>
          <a:noFill/>
        </p:spPr>
        <p:txBody>
          <a:bodyPr wrap="square" rtlCol="0">
            <a:spAutoFit/>
          </a:bodyPr>
          <a:lstStyle/>
          <a:p>
            <a:r>
              <a:rPr lang="en-US" sz="2000" dirty="0" smtClean="0">
                <a:latin typeface="Cambria" panose="02040503050406030204" pitchFamily="18" charset="0"/>
              </a:rPr>
              <a:t>get other disassembly items</a:t>
            </a:r>
            <a:endParaRPr lang="en-US" sz="2000" dirty="0">
              <a:latin typeface="Cambria" panose="02040503050406030204" pitchFamily="18" charset="0"/>
            </a:endParaRPr>
          </a:p>
        </p:txBody>
      </p:sp>
      <p:sp>
        <p:nvSpPr>
          <p:cNvPr id="12" name="TextBox 11"/>
          <p:cNvSpPr txBox="1"/>
          <p:nvPr/>
        </p:nvSpPr>
        <p:spPr>
          <a:xfrm>
            <a:off x="457200" y="2006025"/>
            <a:ext cx="5105400" cy="400110"/>
          </a:xfrm>
          <a:prstGeom prst="rect">
            <a:avLst/>
          </a:prstGeom>
          <a:noFill/>
        </p:spPr>
        <p:txBody>
          <a:bodyPr wrap="square" rtlCol="0">
            <a:spAutoFit/>
          </a:bodyPr>
          <a:lstStyle/>
          <a:p>
            <a:r>
              <a:rPr lang="en-US" sz="2000" dirty="0" smtClean="0">
                <a:latin typeface="Cambria" panose="02040503050406030204" pitchFamily="18" charset="0"/>
              </a:rPr>
              <a:t>get </a:t>
            </a:r>
            <a:r>
              <a:rPr lang="en-US" sz="2000" dirty="0" err="1" smtClean="0">
                <a:latin typeface="Cambria" panose="02040503050406030204" pitchFamily="18" charset="0"/>
              </a:rPr>
              <a:t>posterboard</a:t>
            </a:r>
            <a:endParaRPr lang="en-US" sz="2000" dirty="0">
              <a:latin typeface="Cambria" panose="02040503050406030204" pitchFamily="18" charset="0"/>
            </a:endParaRPr>
          </a:p>
        </p:txBody>
      </p:sp>
      <p:sp>
        <p:nvSpPr>
          <p:cNvPr id="6" name="TextBox 5"/>
          <p:cNvSpPr txBox="1"/>
          <p:nvPr/>
        </p:nvSpPr>
        <p:spPr>
          <a:xfrm>
            <a:off x="1143000" y="3429000"/>
            <a:ext cx="5486400" cy="400110"/>
          </a:xfrm>
          <a:prstGeom prst="rect">
            <a:avLst/>
          </a:prstGeom>
          <a:noFill/>
        </p:spPr>
        <p:txBody>
          <a:bodyPr wrap="square" rtlCol="0">
            <a:spAutoFit/>
          </a:bodyPr>
          <a:lstStyle/>
          <a:p>
            <a:r>
              <a:rPr lang="en-US" sz="2000" b="1" i="1" dirty="0" smtClean="0">
                <a:latin typeface="Cambria" panose="02040503050406030204" pitchFamily="18" charset="0"/>
              </a:rPr>
              <a:t>what ARE the characteristics of/of not a comp.</a:t>
            </a:r>
            <a:endParaRPr lang="en-US" sz="2000" b="1" i="1" dirty="0">
              <a:latin typeface="Cambria" panose="02040503050406030204" pitchFamily="18" charset="0"/>
            </a:endParaRPr>
          </a:p>
        </p:txBody>
      </p:sp>
      <p:sp>
        <p:nvSpPr>
          <p:cNvPr id="8" name="TextBox 7"/>
          <p:cNvSpPr txBox="1"/>
          <p:nvPr/>
        </p:nvSpPr>
        <p:spPr>
          <a:xfrm>
            <a:off x="457200" y="4114800"/>
            <a:ext cx="5334000" cy="400110"/>
          </a:xfrm>
          <a:prstGeom prst="rect">
            <a:avLst/>
          </a:prstGeom>
          <a:noFill/>
        </p:spPr>
        <p:txBody>
          <a:bodyPr wrap="square" rtlCol="0">
            <a:spAutoFit/>
          </a:bodyPr>
          <a:lstStyle/>
          <a:p>
            <a:r>
              <a:rPr lang="en-US" sz="2000" dirty="0" smtClean="0">
                <a:latin typeface="Cambria" panose="02040503050406030204" pitchFamily="18" charset="0"/>
              </a:rPr>
              <a:t>get 9v connectors…</a:t>
            </a:r>
            <a:endParaRPr lang="en-US" sz="2000" dirty="0">
              <a:latin typeface="Cambria" panose="02040503050406030204" pitchFamily="18" charset="0"/>
            </a:endParaRPr>
          </a:p>
        </p:txBody>
      </p:sp>
      <p:sp>
        <p:nvSpPr>
          <p:cNvPr id="10" name="TextBox 9"/>
          <p:cNvSpPr txBox="1"/>
          <p:nvPr/>
        </p:nvSpPr>
        <p:spPr>
          <a:xfrm>
            <a:off x="457200" y="2667000"/>
            <a:ext cx="4953000" cy="400110"/>
          </a:xfrm>
          <a:prstGeom prst="rect">
            <a:avLst/>
          </a:prstGeom>
          <a:noFill/>
        </p:spPr>
        <p:txBody>
          <a:bodyPr wrap="square" rtlCol="0">
            <a:spAutoFit/>
          </a:bodyPr>
          <a:lstStyle/>
          <a:p>
            <a:r>
              <a:rPr lang="en-US" sz="2000" dirty="0" smtClean="0">
                <a:latin typeface="Cambria" panose="02040503050406030204" pitchFamily="18" charset="0"/>
              </a:rPr>
              <a:t>get 6 colors of post-its</a:t>
            </a:r>
            <a:endParaRPr lang="en-US" sz="2000" dirty="0">
              <a:latin typeface="Cambria" panose="02040503050406030204" pitchFamily="18" charset="0"/>
            </a:endParaRPr>
          </a:p>
        </p:txBody>
      </p:sp>
      <p:sp>
        <p:nvSpPr>
          <p:cNvPr id="15" name="TextBox 14"/>
          <p:cNvSpPr txBox="1"/>
          <p:nvPr/>
        </p:nvSpPr>
        <p:spPr>
          <a:xfrm>
            <a:off x="457200" y="6000690"/>
            <a:ext cx="5334000" cy="400110"/>
          </a:xfrm>
          <a:prstGeom prst="rect">
            <a:avLst/>
          </a:prstGeom>
          <a:noFill/>
        </p:spPr>
        <p:txBody>
          <a:bodyPr wrap="square" rtlCol="0">
            <a:spAutoFit/>
          </a:bodyPr>
          <a:lstStyle/>
          <a:p>
            <a:r>
              <a:rPr lang="en-US" sz="2000" dirty="0" smtClean="0">
                <a:latin typeface="Cambria" panose="02040503050406030204" pitchFamily="18" charset="0"/>
              </a:rPr>
              <a:t>20Q</a:t>
            </a:r>
            <a:endParaRPr lang="en-US" sz="2000" dirty="0">
              <a:latin typeface="Cambria" panose="02040503050406030204" pitchFamily="18" charset="0"/>
            </a:endParaRPr>
          </a:p>
        </p:txBody>
      </p:sp>
    </p:spTree>
    <p:extLst>
      <p:ext uri="{BB962C8B-B14F-4D97-AF65-F5344CB8AC3E}">
        <p14:creationId xmlns:p14="http://schemas.microsoft.com/office/powerpoint/2010/main" val="3206170459"/>
      </p:ext>
    </p:extLst>
  </p:cSld>
  <p:clrMapOvr>
    <a:masterClrMapping/>
  </p:clrMapOvr>
  <p:transition spd="slow">
    <p:cut/>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830997"/>
          </a:xfrm>
          <a:prstGeom prst="rect">
            <a:avLst/>
          </a:prstGeom>
          <a:noFill/>
        </p:spPr>
        <p:txBody>
          <a:bodyPr wrap="square" rtlCol="0">
            <a:spAutoFit/>
          </a:bodyPr>
          <a:lstStyle/>
          <a:p>
            <a:pPr algn="ctr"/>
            <a:r>
              <a:rPr lang="en-US" sz="4800" dirty="0" smtClean="0">
                <a:latin typeface="Cambria" panose="02040503050406030204" pitchFamily="18" charset="0"/>
              </a:rPr>
              <a:t>Making a scene from Scratch</a:t>
            </a:r>
            <a:endParaRPr lang="en-US" sz="4800" dirty="0">
              <a:latin typeface="Cambria" panose="02040503050406030204" pitchFamily="18" charset="0"/>
            </a:endParaRPr>
          </a:p>
        </p:txBody>
      </p:sp>
      <p:sp>
        <p:nvSpPr>
          <p:cNvPr id="12" name="TextBox 11"/>
          <p:cNvSpPr txBox="1"/>
          <p:nvPr/>
        </p:nvSpPr>
        <p:spPr>
          <a:xfrm>
            <a:off x="609600" y="1676400"/>
            <a:ext cx="7696200" cy="400110"/>
          </a:xfrm>
          <a:prstGeom prst="rect">
            <a:avLst/>
          </a:prstGeom>
          <a:noFill/>
        </p:spPr>
        <p:txBody>
          <a:bodyPr wrap="square" rtlCol="0">
            <a:spAutoFit/>
          </a:bodyPr>
          <a:lstStyle/>
          <a:p>
            <a:r>
              <a:rPr lang="en-US" sz="2000" dirty="0" smtClean="0">
                <a:latin typeface="Cambria" panose="02040503050406030204" pitchFamily="18" charset="0"/>
              </a:rPr>
              <a:t>(1)   Make sure each scene includes one or more characters</a:t>
            </a:r>
            <a:endParaRPr lang="en-US" sz="2000" dirty="0">
              <a:latin typeface="Cambria" panose="02040503050406030204" pitchFamily="18" charset="0"/>
            </a:endParaRPr>
          </a:p>
        </p:txBody>
      </p:sp>
      <p:sp>
        <p:nvSpPr>
          <p:cNvPr id="6" name="TextBox 5"/>
          <p:cNvSpPr txBox="1"/>
          <p:nvPr/>
        </p:nvSpPr>
        <p:spPr>
          <a:xfrm>
            <a:off x="609600" y="3402294"/>
            <a:ext cx="7924800" cy="400110"/>
          </a:xfrm>
          <a:prstGeom prst="rect">
            <a:avLst/>
          </a:prstGeom>
          <a:noFill/>
        </p:spPr>
        <p:txBody>
          <a:bodyPr wrap="square" rtlCol="0">
            <a:spAutoFit/>
          </a:bodyPr>
          <a:lstStyle/>
          <a:p>
            <a:r>
              <a:rPr lang="en-US" sz="2000" dirty="0" smtClean="0">
                <a:latin typeface="Cambria" panose="02040503050406030204" pitchFamily="18" charset="0"/>
              </a:rPr>
              <a:t>(4)   Have at least 6 speech or thought bubbles  (LOOKS blocks)</a:t>
            </a:r>
            <a:endParaRPr lang="en-US" sz="2000" dirty="0">
              <a:latin typeface="Cambria" panose="02040503050406030204" pitchFamily="18" charset="0"/>
            </a:endParaRPr>
          </a:p>
        </p:txBody>
      </p:sp>
      <p:sp>
        <p:nvSpPr>
          <p:cNvPr id="7" name="TextBox 6"/>
          <p:cNvSpPr txBox="1"/>
          <p:nvPr/>
        </p:nvSpPr>
        <p:spPr>
          <a:xfrm>
            <a:off x="228600" y="1200090"/>
            <a:ext cx="2281881" cy="400110"/>
          </a:xfrm>
          <a:prstGeom prst="rect">
            <a:avLst/>
          </a:prstGeom>
          <a:noFill/>
        </p:spPr>
        <p:txBody>
          <a:bodyPr wrap="square" rtlCol="0">
            <a:spAutoFit/>
          </a:bodyPr>
          <a:lstStyle/>
          <a:p>
            <a:r>
              <a:rPr lang="en-US" sz="2000" b="1" dirty="0" smtClean="0">
                <a:latin typeface="Cambria" panose="02040503050406030204" pitchFamily="18" charset="0"/>
              </a:rPr>
              <a:t>Requirements:</a:t>
            </a:r>
            <a:endParaRPr lang="en-US" sz="2000" b="1" dirty="0">
              <a:latin typeface="Cambria" panose="02040503050406030204" pitchFamily="18" charset="0"/>
            </a:endParaRPr>
          </a:p>
        </p:txBody>
      </p:sp>
      <p:sp>
        <p:nvSpPr>
          <p:cNvPr id="8" name="TextBox 7"/>
          <p:cNvSpPr txBox="1"/>
          <p:nvPr/>
        </p:nvSpPr>
        <p:spPr>
          <a:xfrm>
            <a:off x="609600" y="4552890"/>
            <a:ext cx="8382000" cy="400110"/>
          </a:xfrm>
          <a:prstGeom prst="rect">
            <a:avLst/>
          </a:prstGeom>
          <a:noFill/>
        </p:spPr>
        <p:txBody>
          <a:bodyPr wrap="square" rtlCol="0">
            <a:spAutoFit/>
          </a:bodyPr>
          <a:lstStyle/>
          <a:p>
            <a:r>
              <a:rPr lang="en-US" sz="2000" dirty="0" smtClean="0">
                <a:latin typeface="Cambria" panose="02040503050406030204" pitchFamily="18" charset="0"/>
              </a:rPr>
              <a:t>(6)   There should be at least 6 motions in the scene (MOTION blocks)</a:t>
            </a:r>
            <a:endParaRPr lang="en-US" sz="2000" dirty="0">
              <a:latin typeface="Cambria" panose="02040503050406030204" pitchFamily="18" charset="0"/>
            </a:endParaRPr>
          </a:p>
        </p:txBody>
      </p:sp>
      <p:sp>
        <p:nvSpPr>
          <p:cNvPr id="10" name="TextBox 9"/>
          <p:cNvSpPr txBox="1"/>
          <p:nvPr/>
        </p:nvSpPr>
        <p:spPr>
          <a:xfrm>
            <a:off x="609600" y="2251698"/>
            <a:ext cx="7696200" cy="400110"/>
          </a:xfrm>
          <a:prstGeom prst="rect">
            <a:avLst/>
          </a:prstGeom>
          <a:noFill/>
        </p:spPr>
        <p:txBody>
          <a:bodyPr wrap="square" rtlCol="0">
            <a:spAutoFit/>
          </a:bodyPr>
          <a:lstStyle/>
          <a:p>
            <a:r>
              <a:rPr lang="en-US" sz="2000" dirty="0" smtClean="0">
                <a:latin typeface="Cambria" panose="02040503050406030204" pitchFamily="18" charset="0"/>
              </a:rPr>
              <a:t>(2)   Choose or create an appropriate backdrop for your scene</a:t>
            </a:r>
            <a:endParaRPr lang="en-US" sz="2000" dirty="0">
              <a:latin typeface="Cambria" panose="02040503050406030204" pitchFamily="18" charset="0"/>
            </a:endParaRPr>
          </a:p>
        </p:txBody>
      </p:sp>
      <p:sp>
        <p:nvSpPr>
          <p:cNvPr id="14" name="TextBox 13"/>
          <p:cNvSpPr txBox="1"/>
          <p:nvPr/>
        </p:nvSpPr>
        <p:spPr>
          <a:xfrm>
            <a:off x="609600" y="3977592"/>
            <a:ext cx="7924800" cy="400110"/>
          </a:xfrm>
          <a:prstGeom prst="rect">
            <a:avLst/>
          </a:prstGeom>
          <a:noFill/>
        </p:spPr>
        <p:txBody>
          <a:bodyPr wrap="square" rtlCol="0">
            <a:spAutoFit/>
          </a:bodyPr>
          <a:lstStyle/>
          <a:p>
            <a:r>
              <a:rPr lang="en-US" sz="2000" dirty="0" smtClean="0">
                <a:latin typeface="Cambria" panose="02040503050406030204" pitchFamily="18" charset="0"/>
              </a:rPr>
              <a:t>(5)   Include at least two sound effects (SOUND blocks)</a:t>
            </a:r>
            <a:endParaRPr lang="en-US" sz="2000" dirty="0">
              <a:latin typeface="Cambria" panose="02040503050406030204" pitchFamily="18" charset="0"/>
            </a:endParaRPr>
          </a:p>
        </p:txBody>
      </p:sp>
      <p:sp>
        <p:nvSpPr>
          <p:cNvPr id="15" name="TextBox 14"/>
          <p:cNvSpPr txBox="1"/>
          <p:nvPr/>
        </p:nvSpPr>
        <p:spPr>
          <a:xfrm>
            <a:off x="609600" y="2826996"/>
            <a:ext cx="7696200" cy="400110"/>
          </a:xfrm>
          <a:prstGeom prst="rect">
            <a:avLst/>
          </a:prstGeom>
          <a:noFill/>
        </p:spPr>
        <p:txBody>
          <a:bodyPr wrap="square" rtlCol="0">
            <a:spAutoFit/>
          </a:bodyPr>
          <a:lstStyle/>
          <a:p>
            <a:r>
              <a:rPr lang="en-US" sz="2000" dirty="0" smtClean="0">
                <a:latin typeface="Cambria" panose="02040503050406030204" pitchFamily="18" charset="0"/>
              </a:rPr>
              <a:t>(3)   Make sure to use broadcasting for all cues  (CONTROL blocks)</a:t>
            </a:r>
            <a:endParaRPr lang="en-US" sz="2000" dirty="0">
              <a:latin typeface="Cambria" panose="02040503050406030204" pitchFamily="18" charset="0"/>
            </a:endParaRPr>
          </a:p>
        </p:txBody>
      </p:sp>
      <p:sp>
        <p:nvSpPr>
          <p:cNvPr id="16" name="TextBox 15"/>
          <p:cNvSpPr txBox="1"/>
          <p:nvPr/>
        </p:nvSpPr>
        <p:spPr>
          <a:xfrm>
            <a:off x="228600" y="5162490"/>
            <a:ext cx="2281881" cy="400110"/>
          </a:xfrm>
          <a:prstGeom prst="rect">
            <a:avLst/>
          </a:prstGeom>
          <a:noFill/>
        </p:spPr>
        <p:txBody>
          <a:bodyPr wrap="square" rtlCol="0">
            <a:spAutoFit/>
          </a:bodyPr>
          <a:lstStyle/>
          <a:p>
            <a:r>
              <a:rPr lang="en-US" sz="2000" b="1" dirty="0" smtClean="0">
                <a:latin typeface="Cambria" panose="02040503050406030204" pitchFamily="18" charset="0"/>
              </a:rPr>
              <a:t>Options:</a:t>
            </a:r>
            <a:endParaRPr lang="en-US" sz="2000" b="1" dirty="0">
              <a:latin typeface="Cambria" panose="02040503050406030204" pitchFamily="18" charset="0"/>
            </a:endParaRPr>
          </a:p>
        </p:txBody>
      </p:sp>
      <p:sp>
        <p:nvSpPr>
          <p:cNvPr id="17" name="TextBox 16"/>
          <p:cNvSpPr txBox="1"/>
          <p:nvPr/>
        </p:nvSpPr>
        <p:spPr>
          <a:xfrm>
            <a:off x="609600" y="5562600"/>
            <a:ext cx="7315200" cy="1015663"/>
          </a:xfrm>
          <a:prstGeom prst="rect">
            <a:avLst/>
          </a:prstGeom>
          <a:noFill/>
        </p:spPr>
        <p:txBody>
          <a:bodyPr wrap="square" rtlCol="0">
            <a:spAutoFit/>
          </a:bodyPr>
          <a:lstStyle/>
          <a:p>
            <a:r>
              <a:rPr lang="en-US" sz="2000" dirty="0" smtClean="0">
                <a:latin typeface="Cambria" panose="02040503050406030204" pitchFamily="18" charset="0"/>
              </a:rPr>
              <a:t>costume changes, background changes, props, other characters only for your scene, your own audio files or images, custom sprites, use PEN blocks… there's no limit!</a:t>
            </a:r>
            <a:endParaRPr lang="en-US" sz="2000" dirty="0">
              <a:latin typeface="Cambria" panose="02040503050406030204" pitchFamily="18" charset="0"/>
            </a:endParaRPr>
          </a:p>
        </p:txBody>
      </p:sp>
    </p:spTree>
    <p:extLst>
      <p:ext uri="{BB962C8B-B14F-4D97-AF65-F5344CB8AC3E}">
        <p14:creationId xmlns:p14="http://schemas.microsoft.com/office/powerpoint/2010/main" val="73197242"/>
      </p:ext>
    </p:extLst>
  </p:cSld>
  <p:clrMapOvr>
    <a:masterClrMapping/>
  </p:clrMapOvr>
  <p:transition spd="slow">
    <p:cut/>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830997"/>
          </a:xfrm>
          <a:prstGeom prst="rect">
            <a:avLst/>
          </a:prstGeom>
          <a:noFill/>
        </p:spPr>
        <p:txBody>
          <a:bodyPr wrap="square" rtlCol="0">
            <a:spAutoFit/>
          </a:bodyPr>
          <a:lstStyle/>
          <a:p>
            <a:pPr algn="ctr"/>
            <a:r>
              <a:rPr lang="en-US" sz="4800" dirty="0" smtClean="0">
                <a:latin typeface="Cambria" panose="02040503050406030204" pitchFamily="18" charset="0"/>
              </a:rPr>
              <a:t>First, a small example</a:t>
            </a:r>
            <a:endParaRPr lang="en-US" sz="4800" dirty="0">
              <a:latin typeface="Cambria" panose="02040503050406030204" pitchFamily="18" charset="0"/>
            </a:endParaRPr>
          </a:p>
        </p:txBody>
      </p:sp>
      <p:sp>
        <p:nvSpPr>
          <p:cNvPr id="7" name="TextBox 6"/>
          <p:cNvSpPr txBox="1"/>
          <p:nvPr/>
        </p:nvSpPr>
        <p:spPr>
          <a:xfrm>
            <a:off x="228600" y="1200090"/>
            <a:ext cx="7696200" cy="400110"/>
          </a:xfrm>
          <a:prstGeom prst="rect">
            <a:avLst/>
          </a:prstGeom>
          <a:noFill/>
        </p:spPr>
        <p:txBody>
          <a:bodyPr wrap="square" rtlCol="0">
            <a:spAutoFit/>
          </a:bodyPr>
          <a:lstStyle/>
          <a:p>
            <a:r>
              <a:rPr lang="en-US" sz="2000" b="1" dirty="0" smtClean="0">
                <a:latin typeface="Cambria" panose="02040503050406030204" pitchFamily="18" charset="0"/>
              </a:rPr>
              <a:t>How to use broadcasting as cues to coordinate sprites</a:t>
            </a:r>
            <a:endParaRPr lang="en-US" sz="2000" b="1" dirty="0">
              <a:latin typeface="Cambria" panose="02040503050406030204" pitchFamily="18" charset="0"/>
            </a:endParaRPr>
          </a:p>
        </p:txBody>
      </p:sp>
    </p:spTree>
    <p:extLst>
      <p:ext uri="{BB962C8B-B14F-4D97-AF65-F5344CB8AC3E}">
        <p14:creationId xmlns:p14="http://schemas.microsoft.com/office/powerpoint/2010/main" val="3706543755"/>
      </p:ext>
    </p:extLst>
  </p:cSld>
  <p:clrMapOvr>
    <a:masterClrMapping/>
  </p:clrMapOvr>
  <p:transition spd="slow">
    <p:cu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830997"/>
          </a:xfrm>
          <a:prstGeom prst="rect">
            <a:avLst/>
          </a:prstGeom>
          <a:noFill/>
        </p:spPr>
        <p:txBody>
          <a:bodyPr wrap="square" rtlCol="0">
            <a:spAutoFit/>
          </a:bodyPr>
          <a:lstStyle/>
          <a:p>
            <a:pPr algn="ctr"/>
            <a:r>
              <a:rPr lang="en-US" sz="4800" dirty="0" smtClean="0">
                <a:latin typeface="Cambria" panose="02040503050406030204" pitchFamily="18" charset="0"/>
              </a:rPr>
              <a:t>Go!</a:t>
            </a:r>
            <a:endParaRPr lang="en-US" sz="4800" dirty="0">
              <a:latin typeface="Cambria" panose="02040503050406030204" pitchFamily="18" charset="0"/>
            </a:endParaRPr>
          </a:p>
        </p:txBody>
      </p:sp>
      <p:sp>
        <p:nvSpPr>
          <p:cNvPr id="7" name="TextBox 6"/>
          <p:cNvSpPr txBox="1"/>
          <p:nvPr/>
        </p:nvSpPr>
        <p:spPr>
          <a:xfrm>
            <a:off x="762000" y="1905000"/>
            <a:ext cx="3962400" cy="400110"/>
          </a:xfrm>
          <a:prstGeom prst="rect">
            <a:avLst/>
          </a:prstGeom>
          <a:noFill/>
        </p:spPr>
        <p:txBody>
          <a:bodyPr wrap="square" rtlCol="0">
            <a:spAutoFit/>
          </a:bodyPr>
          <a:lstStyle/>
          <a:p>
            <a:r>
              <a:rPr lang="en-US" sz="2000" b="1" dirty="0" smtClean="0">
                <a:latin typeface="Cambria" panose="02040503050406030204" pitchFamily="18" charset="0"/>
              </a:rPr>
              <a:t>What story will you choose?</a:t>
            </a:r>
            <a:endParaRPr lang="en-US" sz="2000" b="1" dirty="0">
              <a:latin typeface="Cambria" panose="02040503050406030204" pitchFamily="18" charset="0"/>
            </a:endParaRPr>
          </a:p>
        </p:txBody>
      </p:sp>
    </p:spTree>
    <p:extLst>
      <p:ext uri="{BB962C8B-B14F-4D97-AF65-F5344CB8AC3E}">
        <p14:creationId xmlns:p14="http://schemas.microsoft.com/office/powerpoint/2010/main" val="1587146403"/>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Rounded Rectangle 1"/>
          <p:cNvSpPr/>
          <p:nvPr/>
        </p:nvSpPr>
        <p:spPr>
          <a:xfrm>
            <a:off x="1410649" y="2704542"/>
            <a:ext cx="6553200" cy="659275"/>
          </a:xfrm>
          <a:prstGeom prst="roundRect">
            <a:avLst>
              <a:gd name="adj" fmla="val 28364"/>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hape 118"/>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Why </a:t>
            </a:r>
            <a:r>
              <a:rPr lang="en" sz="4266" dirty="0">
                <a:solidFill>
                  <a:srgbClr val="000000"/>
                </a:solidFill>
                <a:latin typeface="Droid Serif"/>
                <a:ea typeface="Droid Serif"/>
                <a:cs typeface="Droid Serif"/>
                <a:sym typeface="Droid Serif"/>
              </a:rPr>
              <a:t>CS?</a:t>
            </a:r>
          </a:p>
        </p:txBody>
      </p:sp>
      <p:sp>
        <p:nvSpPr>
          <p:cNvPr id="119" name="Shape 119"/>
          <p:cNvSpPr txBox="1"/>
          <p:nvPr/>
        </p:nvSpPr>
        <p:spPr>
          <a:xfrm>
            <a:off x="696350" y="1626725"/>
            <a:ext cx="7981799" cy="2802900"/>
          </a:xfrm>
          <a:prstGeom prst="rect">
            <a:avLst/>
          </a:prstGeom>
          <a:noFill/>
        </p:spPr>
        <p:txBody>
          <a:bodyPr lIns="91425" tIns="91425" rIns="91425" bIns="91425" anchor="ctr" anchorCtr="0">
            <a:noAutofit/>
          </a:bodyPr>
          <a:lstStyle/>
          <a:p>
            <a:pPr lvl="0" algn="ctr" rtl="0">
              <a:spcBef>
                <a:spcPts val="0"/>
              </a:spcBef>
              <a:buNone/>
            </a:pPr>
            <a:r>
              <a:rPr lang="en" sz="3200" dirty="0">
                <a:solidFill>
                  <a:schemeClr val="tx1"/>
                </a:solidFill>
                <a:latin typeface="Droid Serif"/>
                <a:ea typeface="Droid Serif"/>
                <a:cs typeface="Droid Serif"/>
                <a:sym typeface="Droid Serif"/>
              </a:rPr>
              <a:t>CS is good for you.</a:t>
            </a:r>
          </a:p>
          <a:p>
            <a:pPr lvl="0" algn="l"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i="1" dirty="0" smtClean="0">
                <a:solidFill>
                  <a:schemeClr val="tx1"/>
                </a:solidFill>
                <a:latin typeface="Droid Serif"/>
                <a:ea typeface="Droid Serif"/>
                <a:cs typeface="Droid Serif"/>
                <a:sym typeface="Droid Serif"/>
              </a:rPr>
              <a:t>engaging + </a:t>
            </a:r>
            <a:r>
              <a:rPr lang="en" sz="3200" i="1" dirty="0">
                <a:solidFill>
                  <a:schemeClr val="tx1"/>
                </a:solidFill>
                <a:latin typeface="Droid Serif"/>
                <a:ea typeface="Droid Serif"/>
                <a:cs typeface="Droid Serif"/>
                <a:sym typeface="Droid Serif"/>
              </a:rPr>
              <a:t>important</a:t>
            </a:r>
            <a:r>
              <a:rPr lang="en" sz="3200" dirty="0">
                <a:solidFill>
                  <a:schemeClr val="tx1"/>
                </a:solidFill>
                <a:latin typeface="Droid Serif"/>
                <a:ea typeface="Droid Serif"/>
                <a:cs typeface="Droid Serif"/>
                <a:sym typeface="Droid Serif"/>
              </a:rPr>
              <a:t>.</a:t>
            </a:r>
          </a:p>
          <a:p>
            <a:pPr lvl="0" algn="ctr"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b="1" i="1" dirty="0" smtClean="0">
                <a:solidFill>
                  <a:schemeClr val="tx1"/>
                </a:solidFill>
                <a:latin typeface="Droid Serif"/>
                <a:ea typeface="Droid Serif"/>
                <a:cs typeface="Droid Serif"/>
                <a:sym typeface="Droid Serif"/>
              </a:rPr>
              <a:t>empowering + fun</a:t>
            </a:r>
            <a:r>
              <a:rPr lang="en" sz="3200" dirty="0">
                <a:solidFill>
                  <a:schemeClr val="tx1"/>
                </a:solidFill>
                <a:latin typeface="Droid Serif"/>
                <a:ea typeface="Droid Serif"/>
                <a:cs typeface="Droid Serif"/>
                <a:sym typeface="Droid Serif"/>
              </a:rPr>
              <a:t>.</a:t>
            </a:r>
          </a:p>
        </p:txBody>
      </p:sp>
    </p:spTree>
    <p:extLst>
      <p:ext uri="{BB962C8B-B14F-4D97-AF65-F5344CB8AC3E}">
        <p14:creationId xmlns:p14="http://schemas.microsoft.com/office/powerpoint/2010/main" val="583863852"/>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stretch>
            <a:fillRect/>
          </a:stretch>
        </p:blipFill>
        <p:spPr>
          <a:xfrm>
            <a:off x="1463040" y="1097279"/>
            <a:ext cx="6194206" cy="5129818"/>
          </a:xfrm>
          <a:prstGeom prst="rect">
            <a:avLst/>
          </a:prstGeom>
        </p:spPr>
      </p:pic>
      <p:sp>
        <p:nvSpPr>
          <p:cNvPr id="168" name="Shape 168"/>
          <p:cNvSpPr txBox="1">
            <a:spLocks noGrp="1"/>
          </p:cNvSpPr>
          <p:nvPr>
            <p:ph type="body" idx="4294967295"/>
          </p:nvPr>
        </p:nvSpPr>
        <p:spPr>
          <a:xfrm rot="-590441">
            <a:off x="1769261" y="4459250"/>
            <a:ext cx="6945794" cy="1357998"/>
          </a:xfrm>
          <a:prstGeom prst="rect">
            <a:avLst/>
          </a:prstGeom>
          <a:solidFill>
            <a:srgbClr val="CCFF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a:solidFill>
                  <a:schemeClr val="tx1"/>
                </a:solidFill>
                <a:latin typeface="Droid Serif"/>
                <a:ea typeface="Droid Serif"/>
                <a:cs typeface="Droid Serif"/>
                <a:sym typeface="Droid Serif"/>
              </a:rPr>
              <a:t>CS is </a:t>
            </a:r>
            <a:r>
              <a:rPr lang="en" sz="2666" dirty="0" smtClean="0">
                <a:solidFill>
                  <a:schemeClr val="tx1"/>
                </a:solidFill>
                <a:latin typeface="Droid Serif"/>
                <a:ea typeface="Droid Serif"/>
                <a:cs typeface="Droid Serif"/>
                <a:sym typeface="Droid Serif"/>
              </a:rPr>
              <a:t>engaging and </a:t>
            </a:r>
            <a:r>
              <a:rPr lang="en" sz="2666" dirty="0">
                <a:solidFill>
                  <a:schemeClr val="tx1"/>
                </a:solidFill>
                <a:latin typeface="Droid Serif"/>
                <a:ea typeface="Droid Serif"/>
                <a:cs typeface="Droid Serif"/>
                <a:sym typeface="Droid Serif"/>
              </a:rPr>
              <a:t>important</a:t>
            </a:r>
            <a:r>
              <a:rPr lang="en" sz="2666" dirty="0" smtClean="0">
                <a:solidFill>
                  <a:schemeClr val="tx1"/>
                </a:solidFill>
                <a:latin typeface="Droid Serif"/>
                <a:ea typeface="Droid Serif"/>
                <a:cs typeface="Droid Serif"/>
                <a:sym typeface="Droid Serif"/>
              </a:rPr>
              <a:t>...</a:t>
            </a:r>
            <a:r>
              <a:rPr lang="en" sz="1200" dirty="0" smtClean="0">
                <a:solidFill>
                  <a:srgbClr val="38761D"/>
                </a:solidFill>
                <a:latin typeface="Droid Serif"/>
                <a:ea typeface="Droid Serif"/>
                <a:cs typeface="Droid Serif"/>
                <a:sym typeface="Droid Serif"/>
              </a:rPr>
              <a:t> </a:t>
            </a:r>
            <a:endParaRPr lang="en" sz="1200" dirty="0">
              <a:solidFill>
                <a:srgbClr val="38761D"/>
              </a:solidFill>
              <a:latin typeface="Droid Serif"/>
              <a:ea typeface="Droid Serif"/>
              <a:cs typeface="Droid Serif"/>
              <a:sym typeface="Droid Serif"/>
            </a:endParaRPr>
          </a:p>
        </p:txBody>
      </p:sp>
      <p:sp>
        <p:nvSpPr>
          <p:cNvPr id="169" name="Shape 169"/>
          <p:cNvSpPr txBox="1"/>
          <p:nvPr/>
        </p:nvSpPr>
        <p:spPr>
          <a:xfrm>
            <a:off x="22108" y="6400800"/>
            <a:ext cx="9042900" cy="333300"/>
          </a:xfrm>
          <a:prstGeom prst="rect">
            <a:avLst/>
          </a:prstGeom>
        </p:spPr>
        <p:txBody>
          <a:bodyPr lIns="91425" tIns="91425" rIns="91425" bIns="91425" anchor="t" anchorCtr="0">
            <a:noAutofit/>
          </a:bodyPr>
          <a:lstStyle/>
          <a:p>
            <a:pPr lvl="0" algn="ctr" rtl="0">
              <a:spcBef>
                <a:spcPts val="0"/>
              </a:spcBef>
              <a:buNone/>
            </a:pPr>
            <a:r>
              <a:rPr lang="en" sz="1333" i="1">
                <a:solidFill>
                  <a:srgbClr val="999999"/>
                </a:solidFill>
                <a:latin typeface="Arial"/>
                <a:ea typeface="Arial"/>
                <a:cs typeface="Arial"/>
                <a:sym typeface="Arial"/>
              </a:rPr>
              <a:t>http://www.nytimes.com/2011/06/11/technology/11computing.html?scp=2&amp;sq=computer%20science&amp;st=cse</a:t>
            </a:r>
          </a:p>
        </p:txBody>
      </p:sp>
      <p:sp>
        <p:nvSpPr>
          <p:cNvPr id="170" name="Shape 170"/>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a:t>
            </a:r>
            <a:r>
              <a:rPr lang="en" sz="4266">
                <a:solidFill>
                  <a:srgbClr val="000000"/>
                </a:solidFill>
                <a:latin typeface="Droid Serif"/>
                <a:ea typeface="Droid Serif"/>
                <a:cs typeface="Droid Serif"/>
                <a:sym typeface="Droid Serif"/>
              </a:rPr>
              <a:t>CS?</a:t>
            </a:r>
          </a:p>
        </p:txBody>
      </p:sp>
    </p:spTree>
    <p:extLst>
      <p:ext uri="{BB962C8B-B14F-4D97-AF65-F5344CB8AC3E}">
        <p14:creationId xmlns:p14="http://schemas.microsoft.com/office/powerpoint/2010/main" val="493510704"/>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a:blip r:embed="rId3"/>
          <a:stretch>
            <a:fillRect/>
          </a:stretch>
        </p:blipFill>
        <p:spPr>
          <a:xfrm>
            <a:off x="0" y="0"/>
            <a:ext cx="9144002" cy="6858001"/>
          </a:xfrm>
          <a:prstGeom prst="rect">
            <a:avLst/>
          </a:prstGeom>
          <a:noFill/>
          <a:ln>
            <a:noFill/>
          </a:ln>
        </p:spPr>
      </p:pic>
      <p:sp>
        <p:nvSpPr>
          <p:cNvPr id="148" name="Shape 148"/>
          <p:cNvSpPr txBox="1"/>
          <p:nvPr/>
        </p:nvSpPr>
        <p:spPr>
          <a:xfrm>
            <a:off x="4518835" y="6400800"/>
            <a:ext cx="4393200" cy="333300"/>
          </a:xfrm>
          <a:prstGeom prst="rect">
            <a:avLst/>
          </a:prstGeom>
        </p:spPr>
        <p:txBody>
          <a:bodyPr lIns="91425" tIns="91425" rIns="91425" bIns="91425" anchor="t" anchorCtr="0">
            <a:noAutofit/>
          </a:bodyPr>
          <a:lstStyle/>
          <a:p>
            <a:pPr lvl="0" algn="ctr" rtl="0">
              <a:spcBef>
                <a:spcPts val="0"/>
              </a:spcBef>
              <a:buNone/>
            </a:pPr>
            <a:r>
              <a:rPr lang="en" sz="1333" i="1">
                <a:solidFill>
                  <a:srgbClr val="999999"/>
                </a:solidFill>
              </a:rPr>
              <a:t>January at the Victoria Gardens Apple Store </a:t>
            </a:r>
          </a:p>
        </p:txBody>
      </p:sp>
      <p:sp>
        <p:nvSpPr>
          <p:cNvPr id="4" name="Shape 161"/>
          <p:cNvSpPr txBox="1">
            <a:spLocks/>
          </p:cNvSpPr>
          <p:nvPr/>
        </p:nvSpPr>
        <p:spPr>
          <a:xfrm>
            <a:off x="329125" y="217450"/>
            <a:ext cx="3176075" cy="814800"/>
          </a:xfrm>
          <a:prstGeom prst="rect">
            <a:avLst/>
          </a:prstGeom>
          <a:solidFill>
            <a:srgbClr val="CCFFCC"/>
          </a:solidFill>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266" b="1" i="1" u="sng" dirty="0" smtClean="0">
                <a:latin typeface="Droid Serif"/>
                <a:ea typeface="Droid Serif"/>
                <a:cs typeface="Droid Serif"/>
                <a:sym typeface="Droid Serif"/>
              </a:rPr>
              <a:t>We</a:t>
            </a:r>
            <a:r>
              <a:rPr lang="en" sz="4266" b="1" i="1" dirty="0" smtClean="0">
                <a:latin typeface="Droid Serif"/>
                <a:ea typeface="Droid Serif"/>
                <a:cs typeface="Droid Serif"/>
                <a:sym typeface="Droid Serif"/>
              </a:rPr>
              <a:t> buy in</a:t>
            </a:r>
            <a:endParaRPr lang="en" sz="4266" b="1" i="1"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31166" y="6400418"/>
            <a:ext cx="2133600" cy="365125"/>
          </a:xfrm>
          <a:prstGeom prst="rect">
            <a:avLst/>
          </a:prstGeom>
        </p:spPr>
        <p:txBody>
          <a:bodyPr/>
          <a:lstStyle/>
          <a:p>
            <a:fld id="{1FAE41B7-39C7-B646-97FD-096AD4CC5989}" type="slidenum">
              <a:rPr lang="en-US" smtClean="0">
                <a:solidFill>
                  <a:prstClr val="black"/>
                </a:solidFill>
              </a:rPr>
              <a:pPr/>
              <a:t>2</a:t>
            </a:fld>
            <a:endParaRPr lang="en-US">
              <a:solidFill>
                <a:prstClr val="black"/>
              </a:solidFill>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195145" y="138632"/>
            <a:ext cx="1390650" cy="1390650"/>
          </a:xfrm>
          <a:prstGeom prst="rect">
            <a:avLst/>
          </a:prstGeom>
        </p:spPr>
      </p:pic>
      <p:sp>
        <p:nvSpPr>
          <p:cNvPr id="4" name="Rounded Rectangle 3"/>
          <p:cNvSpPr/>
          <p:nvPr/>
        </p:nvSpPr>
        <p:spPr>
          <a:xfrm>
            <a:off x="5180228" y="2758131"/>
            <a:ext cx="3730048" cy="800100"/>
          </a:xfrm>
          <a:prstGeom prst="roundRect">
            <a:avLst/>
          </a:prstGeom>
          <a:noFill/>
          <a:ln w="12700">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lnSpc>
                <a:spcPct val="107000"/>
              </a:lnSpc>
              <a:spcAft>
                <a:spcPts val="800"/>
              </a:spcAft>
            </a:pPr>
            <a:r>
              <a:rPr lang="en-US" sz="1200" b="1" kern="1200" dirty="0">
                <a:solidFill>
                  <a:prstClr val="black"/>
                </a:solidFill>
                <a:latin typeface="Georgia"/>
                <a:ea typeface="Calibri"/>
                <a:cs typeface="Times New Roman"/>
              </a:rPr>
              <a:t>Username:</a:t>
            </a:r>
            <a:r>
              <a:rPr lang="en-US" b="1" kern="1200" dirty="0">
                <a:solidFill>
                  <a:prstClr val="black"/>
                </a:solidFill>
                <a:latin typeface="Georgia"/>
                <a:ea typeface="Calibri"/>
                <a:cs typeface="Times New Roman"/>
              </a:rPr>
              <a:t> </a:t>
            </a:r>
            <a:r>
              <a:rPr lang="en-US" b="1" kern="1200" dirty="0" smtClean="0">
                <a:solidFill>
                  <a:prstClr val="black"/>
                </a:solidFill>
                <a:latin typeface="Georgia"/>
                <a:ea typeface="Calibri"/>
                <a:cs typeface="Times New Roman"/>
              </a:rPr>
              <a:t>	  </a:t>
            </a:r>
            <a:r>
              <a:rPr lang="en-US" kern="1200" dirty="0" smtClean="0">
                <a:solidFill>
                  <a:prstClr val="black"/>
                </a:solidFill>
                <a:latin typeface="Courier New" panose="02070309020205020404" pitchFamily="49" charset="0"/>
                <a:ea typeface="Calibri"/>
                <a:cs typeface="Courier New" panose="02070309020205020404" pitchFamily="49" charset="0"/>
              </a:rPr>
              <a:t>muddxguest@gmail.com</a:t>
            </a:r>
            <a:endParaRPr lang="en-US" kern="1200" dirty="0">
              <a:solidFill>
                <a:prstClr val="black"/>
              </a:solidFill>
              <a:latin typeface="Courier New" panose="02070309020205020404" pitchFamily="49" charset="0"/>
              <a:ea typeface="Calibri"/>
              <a:cs typeface="Courier New" panose="02070309020205020404" pitchFamily="49" charset="0"/>
            </a:endParaRPr>
          </a:p>
          <a:p>
            <a:pPr defTabSz="457200">
              <a:lnSpc>
                <a:spcPct val="107000"/>
              </a:lnSpc>
              <a:spcAft>
                <a:spcPts val="800"/>
              </a:spcAft>
            </a:pPr>
            <a:r>
              <a:rPr lang="en-US" sz="1200" b="1" kern="1200" dirty="0">
                <a:solidFill>
                  <a:prstClr val="black"/>
                </a:solidFill>
                <a:latin typeface="Georgia"/>
                <a:ea typeface="Calibri"/>
                <a:cs typeface="Times New Roman"/>
              </a:rPr>
              <a:t>Password:</a:t>
            </a:r>
            <a:r>
              <a:rPr lang="en-US" b="1" kern="1200" dirty="0">
                <a:solidFill>
                  <a:prstClr val="black"/>
                </a:solidFill>
                <a:latin typeface="Georgia"/>
                <a:ea typeface="Calibri"/>
                <a:cs typeface="Times New Roman"/>
              </a:rPr>
              <a:t> </a:t>
            </a:r>
            <a:r>
              <a:rPr lang="en-US" b="1" kern="1200" dirty="0" smtClean="0">
                <a:solidFill>
                  <a:prstClr val="black"/>
                </a:solidFill>
                <a:latin typeface="Georgia"/>
                <a:ea typeface="Calibri"/>
                <a:cs typeface="Times New Roman"/>
              </a:rPr>
              <a:t>	  </a:t>
            </a:r>
            <a:r>
              <a:rPr lang="en-US" kern="1200" dirty="0" err="1" smtClean="0">
                <a:solidFill>
                  <a:prstClr val="black"/>
                </a:solidFill>
                <a:latin typeface="Courier New" panose="02070309020205020404" pitchFamily="49" charset="0"/>
                <a:ea typeface="Calibri"/>
                <a:cs typeface="Courier New" panose="02070309020205020404" pitchFamily="49" charset="0"/>
              </a:rPr>
              <a:t>welcometomuddx</a:t>
            </a:r>
            <a:endParaRPr lang="en-US" kern="1200" dirty="0">
              <a:solidFill>
                <a:prstClr val="black"/>
              </a:solidFill>
              <a:latin typeface="Courier New" panose="02070309020205020404" pitchFamily="49" charset="0"/>
              <a:ea typeface="Calibri"/>
              <a:cs typeface="Courier New" panose="02070309020205020404" pitchFamily="49" charset="0"/>
            </a:endParaRPr>
          </a:p>
        </p:txBody>
      </p:sp>
      <p:sp>
        <p:nvSpPr>
          <p:cNvPr id="5" name="TextBox 4"/>
          <p:cNvSpPr txBox="1"/>
          <p:nvPr/>
        </p:nvSpPr>
        <p:spPr>
          <a:xfrm>
            <a:off x="1824692" y="699378"/>
            <a:ext cx="7319308" cy="646331"/>
          </a:xfrm>
          <a:prstGeom prst="rect">
            <a:avLst/>
          </a:prstGeom>
          <a:noFill/>
        </p:spPr>
        <p:txBody>
          <a:bodyPr wrap="square" rtlCol="0">
            <a:spAutoFit/>
          </a:bodyPr>
          <a:lstStyle/>
          <a:p>
            <a:pPr defTabSz="457200"/>
            <a:r>
              <a:rPr lang="en-US" sz="1800" kern="1200" dirty="0" smtClean="0">
                <a:solidFill>
                  <a:prstClr val="black"/>
                </a:solidFill>
                <a:latin typeface="Calibri"/>
              </a:rPr>
              <a:t>W</a:t>
            </a:r>
            <a:r>
              <a:rPr lang="en-US" sz="1800" kern="1200" dirty="0">
                <a:solidFill>
                  <a:prstClr val="black"/>
                </a:solidFill>
                <a:latin typeface="Calibri"/>
              </a:rPr>
              <a:t>elcome to Harvey Mudd College’s Middle Years’ Computer Science workshop, 2014! </a:t>
            </a:r>
            <a:r>
              <a:rPr lang="en-US" sz="1800" kern="1200" dirty="0" smtClean="0">
                <a:solidFill>
                  <a:prstClr val="black"/>
                </a:solidFill>
                <a:latin typeface="Calibri"/>
              </a:rPr>
              <a:t>  We have both a workshop and a </a:t>
            </a:r>
            <a:r>
              <a:rPr lang="en-US" sz="1800" kern="1200" dirty="0" err="1" smtClean="0">
                <a:solidFill>
                  <a:prstClr val="black"/>
                </a:solidFill>
                <a:latin typeface="Calibri"/>
              </a:rPr>
              <a:t>MyCS</a:t>
            </a:r>
            <a:r>
              <a:rPr lang="en-US" sz="1800" kern="1200" dirty="0" smtClean="0">
                <a:solidFill>
                  <a:prstClr val="black"/>
                </a:solidFill>
                <a:latin typeface="Calibri"/>
              </a:rPr>
              <a:t> website:</a:t>
            </a:r>
            <a:endParaRPr lang="en-US" sz="1800" kern="1200" dirty="0">
              <a:solidFill>
                <a:prstClr val="black"/>
              </a:solidFill>
              <a:latin typeface="Calibri"/>
            </a:endParaRPr>
          </a:p>
        </p:txBody>
      </p:sp>
      <p:sp>
        <p:nvSpPr>
          <p:cNvPr id="7" name="Rectangle 6"/>
          <p:cNvSpPr/>
          <p:nvPr/>
        </p:nvSpPr>
        <p:spPr>
          <a:xfrm>
            <a:off x="1824692" y="330046"/>
            <a:ext cx="3773568" cy="369332"/>
          </a:xfrm>
          <a:prstGeom prst="rect">
            <a:avLst/>
          </a:prstGeom>
        </p:spPr>
        <p:txBody>
          <a:bodyPr wrap="square">
            <a:spAutoFit/>
          </a:bodyPr>
          <a:lstStyle/>
          <a:p>
            <a:pPr defTabSz="457200"/>
            <a:r>
              <a:rPr lang="en-US" sz="1800" b="1" kern="1200" dirty="0" smtClean="0">
                <a:solidFill>
                  <a:srgbClr val="FFCC66"/>
                </a:solidFill>
                <a:latin typeface="Calibri"/>
              </a:rPr>
              <a:t>Day </a:t>
            </a:r>
            <a:r>
              <a:rPr lang="en-US" sz="1800" b="1" kern="1200" dirty="0">
                <a:solidFill>
                  <a:srgbClr val="FFCC66"/>
                </a:solidFill>
                <a:latin typeface="Calibri"/>
              </a:rPr>
              <a:t>1: Computers &amp; CS</a:t>
            </a:r>
            <a:endParaRPr lang="en-US" sz="1800" kern="1200" dirty="0">
              <a:solidFill>
                <a:srgbClr val="FFCC66"/>
              </a:solidFill>
              <a:latin typeface="Calibri"/>
            </a:endParaRPr>
          </a:p>
        </p:txBody>
      </p:sp>
      <p:sp>
        <p:nvSpPr>
          <p:cNvPr id="9" name="TextBox 8"/>
          <p:cNvSpPr txBox="1"/>
          <p:nvPr/>
        </p:nvSpPr>
        <p:spPr>
          <a:xfrm>
            <a:off x="346120" y="4025415"/>
            <a:ext cx="4417836" cy="2308324"/>
          </a:xfrm>
          <a:prstGeom prst="rect">
            <a:avLst/>
          </a:prstGeom>
          <a:noFill/>
        </p:spPr>
        <p:txBody>
          <a:bodyPr wrap="square" rtlCol="0">
            <a:spAutoFit/>
          </a:bodyPr>
          <a:lstStyle/>
          <a:p>
            <a:pPr defTabSz="457200"/>
            <a:r>
              <a:rPr lang="en-US" sz="1600" kern="1200" dirty="0" smtClean="0">
                <a:solidFill>
                  <a:prstClr val="black"/>
                </a:solidFill>
                <a:latin typeface="Calibri"/>
              </a:rPr>
              <a:t>Here is a brief outline of today’s activities!</a:t>
            </a:r>
          </a:p>
          <a:p>
            <a:pPr defTabSz="457200"/>
            <a:endParaRPr lang="en-US" sz="1600" kern="1200" dirty="0" smtClean="0">
              <a:solidFill>
                <a:prstClr val="black"/>
              </a:solidFill>
              <a:latin typeface="Calibri"/>
            </a:endParaRPr>
          </a:p>
          <a:p>
            <a:pPr defTabSz="457200"/>
            <a:r>
              <a:rPr lang="en-US" sz="1600" kern="1200" dirty="0" smtClean="0">
                <a:solidFill>
                  <a:prstClr val="black"/>
                </a:solidFill>
                <a:latin typeface="Calibri"/>
              </a:rPr>
              <a:t>Segment 1:</a:t>
            </a:r>
          </a:p>
          <a:p>
            <a:pPr marL="285750" indent="-285750" defTabSz="457200">
              <a:buFont typeface="Arial"/>
              <a:buChar char="•"/>
            </a:pPr>
            <a:r>
              <a:rPr lang="en-US" sz="1600" kern="1200" dirty="0" smtClean="0">
                <a:solidFill>
                  <a:prstClr val="black"/>
                </a:solidFill>
                <a:latin typeface="Calibri"/>
              </a:rPr>
              <a:t>“What is a Computer?” video</a:t>
            </a:r>
          </a:p>
          <a:p>
            <a:pPr marL="285750" indent="-285750" defTabSz="457200">
              <a:buFont typeface="Arial"/>
              <a:buChar char="•"/>
            </a:pPr>
            <a:r>
              <a:rPr lang="en-US" sz="1600" kern="1200" dirty="0" smtClean="0">
                <a:solidFill>
                  <a:prstClr val="black"/>
                </a:solidFill>
                <a:latin typeface="Calibri"/>
              </a:rPr>
              <a:t>“What is a Computer?” post-it activity</a:t>
            </a:r>
            <a:endParaRPr lang="en-US" sz="1600" kern="1200" dirty="0">
              <a:solidFill>
                <a:prstClr val="black"/>
              </a:solidFill>
              <a:latin typeface="Calibri"/>
            </a:endParaRPr>
          </a:p>
          <a:p>
            <a:pPr defTabSz="457200"/>
            <a:endParaRPr lang="en-US" sz="1600" kern="1200" dirty="0" smtClean="0">
              <a:solidFill>
                <a:prstClr val="black"/>
              </a:solidFill>
              <a:latin typeface="Calibri"/>
            </a:endParaRPr>
          </a:p>
          <a:p>
            <a:pPr defTabSz="457200"/>
            <a:r>
              <a:rPr lang="en-US" sz="1600" kern="1200" dirty="0" smtClean="0">
                <a:solidFill>
                  <a:prstClr val="black"/>
                </a:solidFill>
                <a:latin typeface="Calibri"/>
              </a:rPr>
              <a:t>Segment 2:</a:t>
            </a:r>
          </a:p>
          <a:p>
            <a:pPr marL="285750" indent="-285750" defTabSz="457200">
              <a:buFont typeface="Arial"/>
              <a:buChar char="•"/>
            </a:pPr>
            <a:r>
              <a:rPr lang="en-US" sz="1600" kern="1200" dirty="0" smtClean="0">
                <a:solidFill>
                  <a:prstClr val="black"/>
                </a:solidFill>
                <a:latin typeface="Calibri"/>
              </a:rPr>
              <a:t>Computer disassembly &amp; hardware activity</a:t>
            </a:r>
          </a:p>
          <a:p>
            <a:pPr marL="285750" indent="-285750" defTabSz="457200">
              <a:buFont typeface="Arial"/>
              <a:buChar char="•"/>
            </a:pPr>
            <a:r>
              <a:rPr lang="en-US" sz="1600" kern="1200" dirty="0" smtClean="0">
                <a:solidFill>
                  <a:prstClr val="black"/>
                </a:solidFill>
                <a:latin typeface="Calibri"/>
              </a:rPr>
              <a:t>20 questions (if time permits)</a:t>
            </a:r>
          </a:p>
        </p:txBody>
      </p:sp>
      <p:sp>
        <p:nvSpPr>
          <p:cNvPr id="10" name="TextBox 9"/>
          <p:cNvSpPr txBox="1"/>
          <p:nvPr/>
        </p:nvSpPr>
        <p:spPr>
          <a:xfrm>
            <a:off x="4704130" y="4550992"/>
            <a:ext cx="4417836" cy="1815882"/>
          </a:xfrm>
          <a:prstGeom prst="rect">
            <a:avLst/>
          </a:prstGeom>
          <a:noFill/>
        </p:spPr>
        <p:txBody>
          <a:bodyPr wrap="square" rtlCol="0">
            <a:spAutoFit/>
          </a:bodyPr>
          <a:lstStyle/>
          <a:p>
            <a:pPr defTabSz="457200"/>
            <a:r>
              <a:rPr lang="en-US" sz="1600" kern="1200" dirty="0">
                <a:solidFill>
                  <a:prstClr val="black"/>
                </a:solidFill>
                <a:latin typeface="Calibri"/>
              </a:rPr>
              <a:t>Segment 3 (</a:t>
            </a:r>
            <a:r>
              <a:rPr lang="en-US" sz="1600" kern="1200" dirty="0" err="1">
                <a:solidFill>
                  <a:prstClr val="black"/>
                </a:solidFill>
                <a:latin typeface="Calibri"/>
              </a:rPr>
              <a:t>WhyCS</a:t>
            </a:r>
            <a:r>
              <a:rPr lang="en-US" sz="1600" kern="1200" dirty="0">
                <a:solidFill>
                  <a:prstClr val="black"/>
                </a:solidFill>
                <a:latin typeface="Calibri"/>
              </a:rPr>
              <a:t>):</a:t>
            </a:r>
          </a:p>
          <a:p>
            <a:pPr marL="285750" indent="-285750" defTabSz="457200">
              <a:buFont typeface="Arial"/>
              <a:buChar char="•"/>
            </a:pPr>
            <a:r>
              <a:rPr lang="en-US" sz="1600" kern="1200" dirty="0">
                <a:solidFill>
                  <a:prstClr val="black"/>
                </a:solidFill>
                <a:latin typeface="Calibri"/>
              </a:rPr>
              <a:t>IBM’s </a:t>
            </a:r>
            <a:r>
              <a:rPr lang="en-US" sz="1600" i="1" kern="1200" dirty="0">
                <a:solidFill>
                  <a:prstClr val="black"/>
                </a:solidFill>
                <a:latin typeface="Calibri"/>
              </a:rPr>
              <a:t>Watson</a:t>
            </a:r>
            <a:endParaRPr lang="en-US" sz="1600" kern="1200" dirty="0">
              <a:solidFill>
                <a:prstClr val="black"/>
              </a:solidFill>
              <a:latin typeface="Calibri"/>
            </a:endParaRPr>
          </a:p>
          <a:p>
            <a:pPr defTabSz="457200"/>
            <a:endParaRPr lang="en-US" sz="1600" kern="1200" dirty="0" smtClean="0">
              <a:solidFill>
                <a:prstClr val="black"/>
              </a:solidFill>
              <a:latin typeface="Calibri"/>
            </a:endParaRPr>
          </a:p>
          <a:p>
            <a:pPr defTabSz="457200"/>
            <a:endParaRPr lang="en-US" sz="1600" kern="1200" dirty="0">
              <a:solidFill>
                <a:prstClr val="black"/>
              </a:solidFill>
              <a:latin typeface="Calibri"/>
            </a:endParaRPr>
          </a:p>
          <a:p>
            <a:pPr defTabSz="457200"/>
            <a:r>
              <a:rPr lang="en-US" sz="1600" kern="1200" dirty="0" smtClean="0">
                <a:solidFill>
                  <a:prstClr val="black"/>
                </a:solidFill>
                <a:latin typeface="Calibri"/>
              </a:rPr>
              <a:t>Segment 4:</a:t>
            </a:r>
          </a:p>
          <a:p>
            <a:pPr marL="285750" indent="-285750" defTabSz="457200">
              <a:buFont typeface="Arial"/>
              <a:buChar char="•"/>
            </a:pPr>
            <a:r>
              <a:rPr lang="en-US" sz="1600" kern="1200" dirty="0" smtClean="0">
                <a:solidFill>
                  <a:prstClr val="black"/>
                </a:solidFill>
                <a:latin typeface="Calibri"/>
              </a:rPr>
              <a:t>Flappy Bird activity</a:t>
            </a:r>
          </a:p>
          <a:p>
            <a:pPr marL="285750" indent="-285750" defTabSz="457200">
              <a:buFont typeface="Arial"/>
              <a:buChar char="•"/>
            </a:pPr>
            <a:r>
              <a:rPr lang="en-US" sz="1600" kern="1200" dirty="0" smtClean="0">
                <a:solidFill>
                  <a:prstClr val="black"/>
                </a:solidFill>
                <a:latin typeface="Calibri"/>
              </a:rPr>
              <a:t>Programming! through graphical mazes…</a:t>
            </a:r>
          </a:p>
        </p:txBody>
      </p:sp>
      <p:cxnSp>
        <p:nvCxnSpPr>
          <p:cNvPr id="12" name="Straight Connector 11"/>
          <p:cNvCxnSpPr/>
          <p:nvPr/>
        </p:nvCxnSpPr>
        <p:spPr>
          <a:xfrm flipV="1">
            <a:off x="346120" y="4384297"/>
            <a:ext cx="5965638" cy="329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910877" y="1892800"/>
            <a:ext cx="1527021" cy="369332"/>
          </a:xfrm>
          <a:prstGeom prst="rect">
            <a:avLst/>
          </a:prstGeom>
          <a:solidFill>
            <a:schemeClr val="bg1">
              <a:lumMod val="50000"/>
            </a:schemeClr>
          </a:solidFill>
        </p:spPr>
        <p:txBody>
          <a:bodyPr wrap="none">
            <a:spAutoFit/>
          </a:bodyPr>
          <a:lstStyle/>
          <a:p>
            <a:pPr defTabSz="457200"/>
            <a:r>
              <a:rPr lang="en-US" sz="1800" b="1" kern="1200" dirty="0" err="1">
                <a:solidFill>
                  <a:prstClr val="white"/>
                </a:solidFill>
                <a:latin typeface="Calibri"/>
              </a:rPr>
              <a:t>MyCS</a:t>
            </a:r>
            <a:r>
              <a:rPr lang="en-US" sz="1800" b="1" kern="1200" dirty="0">
                <a:solidFill>
                  <a:prstClr val="white"/>
                </a:solidFill>
                <a:latin typeface="Calibri"/>
              </a:rPr>
              <a:t> </a:t>
            </a:r>
            <a:r>
              <a:rPr lang="en-US" sz="1800" b="1" kern="1200" dirty="0" smtClean="0">
                <a:solidFill>
                  <a:prstClr val="white"/>
                </a:solidFill>
                <a:latin typeface="Calibri"/>
              </a:rPr>
              <a:t>website</a:t>
            </a:r>
            <a:endParaRPr lang="en-US" sz="1800" b="1" kern="1200" dirty="0">
              <a:solidFill>
                <a:prstClr val="white"/>
              </a:solidFill>
              <a:latin typeface="Calibri"/>
            </a:endParaRPr>
          </a:p>
        </p:txBody>
      </p:sp>
      <p:sp>
        <p:nvSpPr>
          <p:cNvPr id="11" name="Rectangle 10"/>
          <p:cNvSpPr/>
          <p:nvPr/>
        </p:nvSpPr>
        <p:spPr>
          <a:xfrm>
            <a:off x="1780297" y="1892800"/>
            <a:ext cx="1930337" cy="369332"/>
          </a:xfrm>
          <a:prstGeom prst="rect">
            <a:avLst/>
          </a:prstGeom>
          <a:solidFill>
            <a:schemeClr val="bg1">
              <a:lumMod val="50000"/>
            </a:schemeClr>
          </a:solidFill>
        </p:spPr>
        <p:txBody>
          <a:bodyPr wrap="none">
            <a:spAutoFit/>
          </a:bodyPr>
          <a:lstStyle/>
          <a:p>
            <a:pPr defTabSz="457200"/>
            <a:r>
              <a:rPr lang="en-US" sz="1800" b="1" kern="1200" dirty="0" smtClean="0">
                <a:solidFill>
                  <a:prstClr val="white"/>
                </a:solidFill>
                <a:latin typeface="Calibri"/>
              </a:rPr>
              <a:t>workshop website</a:t>
            </a:r>
            <a:endParaRPr lang="en-US" sz="1800" b="1" kern="1200" dirty="0">
              <a:solidFill>
                <a:prstClr val="white"/>
              </a:solidFill>
              <a:latin typeface="Calibri"/>
            </a:endParaRPr>
          </a:p>
        </p:txBody>
      </p:sp>
      <p:sp>
        <p:nvSpPr>
          <p:cNvPr id="8" name="Rectangle 7"/>
          <p:cNvSpPr/>
          <p:nvPr/>
        </p:nvSpPr>
        <p:spPr>
          <a:xfrm>
            <a:off x="1474930" y="2389741"/>
            <a:ext cx="2535220" cy="307777"/>
          </a:xfrm>
          <a:prstGeom prst="rect">
            <a:avLst/>
          </a:prstGeom>
          <a:solidFill>
            <a:schemeClr val="bg1">
              <a:lumMod val="85000"/>
            </a:schemeClr>
          </a:solidFill>
        </p:spPr>
        <p:txBody>
          <a:bodyPr wrap="square">
            <a:spAutoFit/>
          </a:bodyPr>
          <a:lstStyle/>
          <a:p>
            <a:pPr algn="ctr" defTabSz="457200"/>
            <a:r>
              <a:rPr lang="en-US" b="1" kern="1200" dirty="0" smtClean="0">
                <a:solidFill>
                  <a:prstClr val="black"/>
                </a:solidFill>
                <a:latin typeface="Calibri"/>
              </a:rPr>
              <a:t>www.cs.hmc.edu/MyCS</a:t>
            </a:r>
            <a:endParaRPr lang="en-US" b="1" kern="1200" dirty="0">
              <a:solidFill>
                <a:prstClr val="black"/>
              </a:solidFill>
              <a:latin typeface="Calibri"/>
            </a:endParaRPr>
          </a:p>
        </p:txBody>
      </p:sp>
      <p:sp>
        <p:nvSpPr>
          <p:cNvPr id="13" name="Rectangle 12"/>
          <p:cNvSpPr/>
          <p:nvPr/>
        </p:nvSpPr>
        <p:spPr>
          <a:xfrm>
            <a:off x="5018257" y="2388252"/>
            <a:ext cx="3312260" cy="307777"/>
          </a:xfrm>
          <a:prstGeom prst="rect">
            <a:avLst/>
          </a:prstGeom>
          <a:solidFill>
            <a:schemeClr val="bg1">
              <a:lumMod val="85000"/>
            </a:schemeClr>
          </a:solidFill>
        </p:spPr>
        <p:txBody>
          <a:bodyPr wrap="square">
            <a:spAutoFit/>
          </a:bodyPr>
          <a:lstStyle/>
          <a:p>
            <a:pPr algn="ctr" defTabSz="457200"/>
            <a:r>
              <a:rPr lang="en-US" b="1" kern="1200" dirty="0" smtClean="0">
                <a:solidFill>
                  <a:prstClr val="black"/>
                </a:solidFill>
                <a:latin typeface="Calibri"/>
              </a:rPr>
              <a:t>www.muddx.com</a:t>
            </a:r>
            <a:endParaRPr lang="en-US" b="1" kern="1200" dirty="0">
              <a:solidFill>
                <a:prstClr val="black"/>
              </a:solidFill>
              <a:latin typeface="Calibri"/>
            </a:endParaRPr>
          </a:p>
        </p:txBody>
      </p:sp>
    </p:spTree>
    <p:extLst>
      <p:ext uri="{BB962C8B-B14F-4D97-AF65-F5344CB8AC3E}">
        <p14:creationId xmlns:p14="http://schemas.microsoft.com/office/powerpoint/2010/main" val="2907284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a:blip r:embed="rId3"/>
          <a:stretch>
            <a:fillRect/>
          </a:stretch>
        </p:blipFill>
        <p:spPr>
          <a:xfrm>
            <a:off x="0" y="0"/>
            <a:ext cx="9144002" cy="6858001"/>
          </a:xfrm>
          <a:prstGeom prst="rect">
            <a:avLst/>
          </a:prstGeom>
          <a:noFill/>
          <a:ln>
            <a:noFill/>
          </a:ln>
        </p:spPr>
      </p:pic>
      <p:sp>
        <p:nvSpPr>
          <p:cNvPr id="3" name="Shape 161"/>
          <p:cNvSpPr txBox="1">
            <a:spLocks/>
          </p:cNvSpPr>
          <p:nvPr/>
        </p:nvSpPr>
        <p:spPr>
          <a:xfrm>
            <a:off x="329125" y="217450"/>
            <a:ext cx="2607299" cy="814800"/>
          </a:xfrm>
          <a:prstGeom prst="rect">
            <a:avLst/>
          </a:prstGeom>
          <a:solidFill>
            <a:srgbClr val="CCFFCC"/>
          </a:solidFill>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266" b="1" i="1" dirty="0" smtClean="0">
                <a:latin typeface="Droid Serif"/>
                <a:ea typeface="Droid Serif"/>
                <a:cs typeface="Droid Serif"/>
                <a:sym typeface="Droid Serif"/>
              </a:rPr>
              <a:t>CS is us</a:t>
            </a:r>
            <a:endParaRPr lang="en" sz="4266" b="1" i="1"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a:stretch>
            <a:fillRect/>
          </a:stretch>
        </p:blipFill>
        <p:spPr>
          <a:xfrm>
            <a:off x="0" y="0"/>
            <a:ext cx="9144002" cy="6858001"/>
          </a:xfrm>
          <a:prstGeom prst="rect">
            <a:avLst/>
          </a:prstGeom>
          <a:noFill/>
          <a:ln>
            <a:noFill/>
          </a:ln>
        </p:spPr>
      </p:pic>
      <p:sp>
        <p:nvSpPr>
          <p:cNvPr id="159" name="Shape 159"/>
          <p:cNvSpPr txBox="1">
            <a:spLocks noGrp="1"/>
          </p:cNvSpPr>
          <p:nvPr>
            <p:ph type="body" idx="1"/>
          </p:nvPr>
        </p:nvSpPr>
        <p:spPr>
          <a:xfrm rot="-8917">
            <a:off x="780145" y="5042598"/>
            <a:ext cx="7749025" cy="857103"/>
          </a:xfrm>
          <a:prstGeom prst="rect">
            <a:avLst/>
          </a:prstGeom>
          <a:solidFill>
            <a:srgbClr val="FFFFFF"/>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a:solidFill>
                  <a:srgbClr val="38761D"/>
                </a:solidFill>
                <a:latin typeface="Droid Serif"/>
                <a:ea typeface="Droid Serif"/>
                <a:cs typeface="Droid Serif"/>
                <a:sym typeface="Droid Serif"/>
              </a:rPr>
              <a:t>Shifting roles:   </a:t>
            </a:r>
            <a:r>
              <a:rPr lang="en" sz="2666" b="1" i="1" dirty="0">
                <a:solidFill>
                  <a:schemeClr val="tx1"/>
                </a:solidFill>
                <a:latin typeface="Droid Serif"/>
                <a:ea typeface="Droid Serif"/>
                <a:cs typeface="Droid Serif"/>
                <a:sym typeface="Droid Serif"/>
              </a:rPr>
              <a:t>consumer</a:t>
            </a:r>
            <a:r>
              <a:rPr lang="en" sz="2666" b="1" i="1" dirty="0">
                <a:solidFill>
                  <a:srgbClr val="38761D"/>
                </a:solidFill>
                <a:latin typeface="Droid Serif"/>
                <a:ea typeface="Droid Serif"/>
                <a:cs typeface="Droid Serif"/>
                <a:sym typeface="Droid Serif"/>
              </a:rPr>
              <a:t>   </a:t>
            </a:r>
            <a:r>
              <a:rPr lang="en" sz="2666" dirty="0">
                <a:solidFill>
                  <a:srgbClr val="38761D"/>
                </a:solidFill>
                <a:latin typeface="Droid Serif"/>
                <a:ea typeface="Droid Serif"/>
                <a:cs typeface="Droid Serif"/>
                <a:sym typeface="Droid Serif"/>
              </a:rPr>
              <a:t>vs.</a:t>
            </a:r>
            <a:r>
              <a:rPr lang="en" sz="2666" b="1" i="1" dirty="0">
                <a:solidFill>
                  <a:srgbClr val="38761D"/>
                </a:solidFill>
                <a:latin typeface="Droid Serif"/>
                <a:ea typeface="Droid Serif"/>
                <a:cs typeface="Droid Serif"/>
                <a:sym typeface="Droid Serif"/>
              </a:rPr>
              <a:t>   </a:t>
            </a:r>
            <a:r>
              <a:rPr lang="en" sz="2666" b="1" i="1" dirty="0">
                <a:solidFill>
                  <a:schemeClr val="tx1"/>
                </a:solidFill>
                <a:latin typeface="Droid Serif"/>
                <a:ea typeface="Droid Serif"/>
                <a:cs typeface="Droid Serif"/>
                <a:sym typeface="Droid Serif"/>
              </a:rPr>
              <a:t>creator</a:t>
            </a:r>
          </a:p>
        </p:txBody>
      </p:sp>
      <p:sp>
        <p:nvSpPr>
          <p:cNvPr id="160" name="Shape 160"/>
          <p:cNvSpPr txBox="1"/>
          <p:nvPr/>
        </p:nvSpPr>
        <p:spPr>
          <a:xfrm>
            <a:off x="4518835" y="6400800"/>
            <a:ext cx="4393200" cy="333300"/>
          </a:xfrm>
          <a:prstGeom prst="rect">
            <a:avLst/>
          </a:prstGeom>
        </p:spPr>
        <p:txBody>
          <a:bodyPr lIns="91425" tIns="91425" rIns="91425" bIns="91425" anchor="t" anchorCtr="0">
            <a:noAutofit/>
          </a:bodyPr>
          <a:lstStyle/>
          <a:p>
            <a:pPr lvl="0" algn="ctr" rtl="0">
              <a:spcBef>
                <a:spcPts val="0"/>
              </a:spcBef>
              <a:buNone/>
            </a:pPr>
            <a:r>
              <a:rPr lang="en" sz="1333" i="1">
                <a:solidFill>
                  <a:srgbClr val="999999"/>
                </a:solidFill>
              </a:rPr>
              <a:t>January at the Victoria Gardens Apple Store </a:t>
            </a:r>
          </a:p>
        </p:txBody>
      </p:sp>
      <p:sp>
        <p:nvSpPr>
          <p:cNvPr id="161" name="Shape 161"/>
          <p:cNvSpPr txBox="1">
            <a:spLocks noGrp="1"/>
          </p:cNvSpPr>
          <p:nvPr>
            <p:ph type="title"/>
          </p:nvPr>
        </p:nvSpPr>
        <p:spPr>
          <a:xfrm>
            <a:off x="329125" y="217450"/>
            <a:ext cx="2607299" cy="814800"/>
          </a:xfrm>
          <a:prstGeom prst="rect">
            <a:avLst/>
          </a:prstGeom>
          <a:solidFill>
            <a:srgbClr val="CCFFCC"/>
          </a:solidFill>
        </p:spPr>
        <p:txBody>
          <a:bodyPr lIns="91425" tIns="91425" rIns="91425" bIns="91425" anchor="t" anchorCtr="0">
            <a:noAutofit/>
          </a:bodyPr>
          <a:lstStyle/>
          <a:p>
            <a:pPr lvl="0" algn="ctr" rtl="0">
              <a:spcBef>
                <a:spcPts val="0"/>
              </a:spcBef>
              <a:buNone/>
            </a:pPr>
            <a:r>
              <a:rPr lang="en" sz="4266" b="1" i="1" dirty="0" smtClean="0">
                <a:latin typeface="Droid Serif"/>
                <a:ea typeface="Droid Serif"/>
                <a:cs typeface="Droid Serif"/>
                <a:sym typeface="Droid Serif"/>
              </a:rPr>
              <a:t>CS is </a:t>
            </a:r>
            <a:r>
              <a:rPr lang="en" sz="4266" b="1" i="1" dirty="0" smtClean="0">
                <a:latin typeface="Droid Serif"/>
                <a:ea typeface="Droid Serif"/>
                <a:cs typeface="Droid Serif"/>
                <a:sym typeface="Droid Serif"/>
              </a:rPr>
              <a:t>us</a:t>
            </a:r>
            <a:endParaRPr lang="en" sz="4266" b="1" i="1" dirty="0">
              <a:solidFill>
                <a:srgbClr val="000000"/>
              </a:solidFill>
              <a:latin typeface="Droid Serif"/>
              <a:ea typeface="Droid Serif"/>
              <a:cs typeface="Droid Serif"/>
              <a:sym typeface="Droid Serif"/>
            </a:endParaRPr>
          </a:p>
        </p:txBody>
      </p:sp>
      <p:sp>
        <p:nvSpPr>
          <p:cNvPr id="162" name="Shape 162"/>
          <p:cNvSpPr txBox="1"/>
          <p:nvPr/>
        </p:nvSpPr>
        <p:spPr>
          <a:xfrm>
            <a:off x="4951135" y="4220368"/>
            <a:ext cx="1764300" cy="342600"/>
          </a:xfrm>
          <a:prstGeom prst="rect">
            <a:avLst/>
          </a:prstGeom>
          <a:solidFill>
            <a:srgbClr val="CCFFCC"/>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500" b="1" dirty="0">
                <a:solidFill>
                  <a:schemeClr val="tx1"/>
                </a:solidFill>
                <a:latin typeface="Droid Serif"/>
                <a:ea typeface="Droid Serif"/>
                <a:cs typeface="Droid Serif"/>
                <a:sym typeface="Droid Serif"/>
              </a:rPr>
              <a:t>it's not </a:t>
            </a:r>
            <a:r>
              <a:rPr lang="en" sz="1500" b="1" i="1" dirty="0" smtClean="0">
                <a:solidFill>
                  <a:schemeClr val="tx1"/>
                </a:solidFill>
                <a:latin typeface="Droid Serif"/>
                <a:ea typeface="Droid Serif"/>
                <a:cs typeface="Droid Serif"/>
                <a:sym typeface="Droid Serif"/>
              </a:rPr>
              <a:t>vs. !</a:t>
            </a:r>
            <a:endParaRPr lang="en" sz="1500" b="1" i="1" dirty="0">
              <a:solidFill>
                <a:schemeClr val="tx1"/>
              </a:solidFill>
              <a:latin typeface="Droid Serif"/>
              <a:ea typeface="Droid Serif"/>
              <a:cs typeface="Droid Serif"/>
              <a:sym typeface="Droid Serif"/>
            </a:endParaRPr>
          </a:p>
        </p:txBody>
      </p:sp>
      <p:sp>
        <p:nvSpPr>
          <p:cNvPr id="7" name="Right Arrow 6"/>
          <p:cNvSpPr/>
          <p:nvPr/>
        </p:nvSpPr>
        <p:spPr>
          <a:xfrm rot="4478705">
            <a:off x="5648581" y="4731576"/>
            <a:ext cx="649777" cy="457200"/>
          </a:xfrm>
          <a:prstGeom prst="rightArrow">
            <a:avLst/>
          </a:prstGeom>
          <a:solidFill>
            <a:srgbClr val="CCF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995" y="1295400"/>
            <a:ext cx="6819169" cy="4653357"/>
          </a:xfrm>
          <a:prstGeom prst="rect">
            <a:avLst/>
          </a:prstGeom>
          <a:ln w="28575">
            <a:solidFill>
              <a:srgbClr val="CCECFF"/>
            </a:solidFill>
          </a:ln>
        </p:spPr>
      </p:pic>
      <p:sp>
        <p:nvSpPr>
          <p:cNvPr id="168" name="Shape 168"/>
          <p:cNvSpPr txBox="1">
            <a:spLocks noGrp="1"/>
          </p:cNvSpPr>
          <p:nvPr>
            <p:ph type="body" idx="4294967295"/>
          </p:nvPr>
        </p:nvSpPr>
        <p:spPr>
          <a:xfrm rot="-590441">
            <a:off x="1295056" y="1878960"/>
            <a:ext cx="6945794" cy="1357998"/>
          </a:xfrm>
          <a:prstGeom prst="rect">
            <a:avLst/>
          </a:prstGeom>
          <a:solidFill>
            <a:srgbClr val="CCFFCC"/>
          </a:solidFill>
          <a:ln w="9525" cap="flat">
            <a:solidFill>
              <a:srgbClr val="CCEC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666" dirty="0">
                <a:solidFill>
                  <a:schemeClr val="tx1"/>
                </a:solidFill>
                <a:latin typeface="Droid Serif"/>
                <a:ea typeface="Droid Serif"/>
                <a:cs typeface="Droid Serif"/>
                <a:sym typeface="Droid Serif"/>
              </a:rPr>
              <a:t>CS is </a:t>
            </a:r>
            <a:r>
              <a:rPr lang="en" sz="2666" dirty="0" smtClean="0">
                <a:solidFill>
                  <a:schemeClr val="tx1"/>
                </a:solidFill>
                <a:latin typeface="Droid Serif"/>
                <a:ea typeface="Droid Serif"/>
                <a:cs typeface="Droid Serif"/>
                <a:sym typeface="Droid Serif"/>
              </a:rPr>
              <a:t>engaging and </a:t>
            </a:r>
            <a:r>
              <a:rPr lang="en" sz="2666" dirty="0">
                <a:solidFill>
                  <a:schemeClr val="tx1"/>
                </a:solidFill>
                <a:latin typeface="Droid Serif"/>
                <a:ea typeface="Droid Serif"/>
                <a:cs typeface="Droid Serif"/>
                <a:sym typeface="Droid Serif"/>
              </a:rPr>
              <a:t>important... </a:t>
            </a:r>
          </a:p>
          <a:p>
            <a:pPr lvl="0" algn="ctr" rtl="0">
              <a:spcBef>
                <a:spcPts val="0"/>
              </a:spcBef>
              <a:buNone/>
            </a:pPr>
            <a:r>
              <a:rPr lang="en" sz="1200" dirty="0">
                <a:solidFill>
                  <a:srgbClr val="38761D"/>
                </a:solidFill>
                <a:latin typeface="Droid Serif"/>
                <a:ea typeface="Droid Serif"/>
                <a:cs typeface="Droid Serif"/>
                <a:sym typeface="Droid Serif"/>
              </a:rPr>
              <a:t>  </a:t>
            </a:r>
          </a:p>
          <a:p>
            <a:pPr lvl="0" algn="ctr" rtl="0">
              <a:spcBef>
                <a:spcPts val="0"/>
              </a:spcBef>
              <a:buNone/>
            </a:pPr>
            <a:r>
              <a:rPr lang="en" sz="2666" b="1" dirty="0">
                <a:solidFill>
                  <a:srgbClr val="38761D"/>
                </a:solidFill>
                <a:latin typeface="Droid Serif"/>
                <a:ea typeface="Droid Serif"/>
                <a:cs typeface="Droid Serif"/>
                <a:sym typeface="Droid Serif"/>
              </a:rPr>
              <a:t>TBD: </a:t>
            </a:r>
            <a:r>
              <a:rPr lang="en" sz="2666" dirty="0">
                <a:solidFill>
                  <a:srgbClr val="38761D"/>
                </a:solidFill>
                <a:latin typeface="Droid Serif"/>
                <a:ea typeface="Droid Serif"/>
                <a:cs typeface="Droid Serif"/>
                <a:sym typeface="Droid Serif"/>
              </a:rPr>
              <a:t>  </a:t>
            </a:r>
            <a:r>
              <a:rPr lang="en" sz="2666" i="1" dirty="0">
                <a:solidFill>
                  <a:srgbClr val="38761D"/>
                </a:solidFill>
                <a:latin typeface="Droid Serif"/>
                <a:ea typeface="Droid Serif"/>
                <a:cs typeface="Droid Serif"/>
                <a:sym typeface="Droid Serif"/>
              </a:rPr>
              <a:t>Who will </a:t>
            </a:r>
            <a:r>
              <a:rPr lang="en" sz="2666" b="1" i="1" dirty="0">
                <a:solidFill>
                  <a:schemeClr val="tx1"/>
                </a:solidFill>
                <a:latin typeface="Droid Serif"/>
                <a:ea typeface="Droid Serif"/>
                <a:cs typeface="Droid Serif"/>
                <a:sym typeface="Droid Serif"/>
              </a:rPr>
              <a:t>consume</a:t>
            </a:r>
            <a:r>
              <a:rPr lang="en" sz="2666" i="1" dirty="0">
                <a:solidFill>
                  <a:srgbClr val="38761D"/>
                </a:solidFill>
                <a:latin typeface="Droid Serif"/>
                <a:ea typeface="Droid Serif"/>
                <a:cs typeface="Droid Serif"/>
                <a:sym typeface="Droid Serif"/>
              </a:rPr>
              <a:t> vs. </a:t>
            </a:r>
            <a:r>
              <a:rPr lang="en" sz="2666" b="1" i="1" dirty="0">
                <a:solidFill>
                  <a:schemeClr val="tx1"/>
                </a:solidFill>
                <a:latin typeface="Droid Serif"/>
                <a:ea typeface="Droid Serif"/>
                <a:cs typeface="Droid Serif"/>
                <a:sym typeface="Droid Serif"/>
              </a:rPr>
              <a:t>create</a:t>
            </a:r>
            <a:r>
              <a:rPr lang="en" sz="2666" b="1" i="1" dirty="0">
                <a:solidFill>
                  <a:srgbClr val="38761D"/>
                </a:solidFill>
                <a:latin typeface="Droid Serif"/>
                <a:ea typeface="Droid Serif"/>
                <a:cs typeface="Droid Serif"/>
                <a:sym typeface="Droid Serif"/>
              </a:rPr>
              <a:t> </a:t>
            </a:r>
            <a:r>
              <a:rPr lang="en" sz="2666" i="1" dirty="0">
                <a:solidFill>
                  <a:srgbClr val="38761D"/>
                </a:solidFill>
                <a:latin typeface="Droid Serif"/>
                <a:ea typeface="Droid Serif"/>
                <a:cs typeface="Droid Serif"/>
                <a:sym typeface="Droid Serif"/>
              </a:rPr>
              <a:t>it?</a:t>
            </a:r>
          </a:p>
        </p:txBody>
      </p:sp>
      <p:sp>
        <p:nvSpPr>
          <p:cNvPr id="169" name="Shape 169"/>
          <p:cNvSpPr txBox="1"/>
          <p:nvPr/>
        </p:nvSpPr>
        <p:spPr>
          <a:xfrm>
            <a:off x="22108" y="6400800"/>
            <a:ext cx="9042900" cy="333300"/>
          </a:xfrm>
          <a:prstGeom prst="rect">
            <a:avLst/>
          </a:prstGeom>
        </p:spPr>
        <p:txBody>
          <a:bodyPr lIns="91425" tIns="91425" rIns="91425" bIns="91425" anchor="t" anchorCtr="0">
            <a:noAutofit/>
          </a:bodyPr>
          <a:lstStyle/>
          <a:p>
            <a:pPr lvl="0" algn="ctr"/>
            <a:r>
              <a:rPr lang="en-US" sz="1333" i="1" dirty="0">
                <a:solidFill>
                  <a:srgbClr val="999999"/>
                </a:solidFill>
              </a:rPr>
              <a:t>http://chronicle.com/blogs/letters/students-of-all-majors-should-study-computer-science/</a:t>
            </a:r>
            <a:endParaRPr lang="en" sz="1333" i="1" dirty="0">
              <a:solidFill>
                <a:srgbClr val="999999"/>
              </a:solidFill>
              <a:latin typeface="Arial"/>
              <a:ea typeface="Arial"/>
              <a:cs typeface="Arial"/>
              <a:sym typeface="Arial"/>
            </a:endParaRPr>
          </a:p>
        </p:txBody>
      </p:sp>
      <p:sp>
        <p:nvSpPr>
          <p:cNvPr id="170" name="Shape 170"/>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Why </a:t>
            </a:r>
            <a:r>
              <a:rPr lang="en" sz="4266">
                <a:solidFill>
                  <a:srgbClr val="000000"/>
                </a:solidFill>
                <a:latin typeface="Droid Serif"/>
                <a:ea typeface="Droid Serif"/>
                <a:cs typeface="Droid Serif"/>
                <a:sym typeface="Droid Serif"/>
              </a:rPr>
              <a:t>CS?</a:t>
            </a:r>
          </a:p>
        </p:txBody>
      </p:sp>
    </p:spTree>
    <p:extLst>
      <p:ext uri="{BB962C8B-B14F-4D97-AF65-F5344CB8AC3E}">
        <p14:creationId xmlns:p14="http://schemas.microsoft.com/office/powerpoint/2010/main" val="226699124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Rounded Rectangle 1"/>
          <p:cNvSpPr/>
          <p:nvPr/>
        </p:nvSpPr>
        <p:spPr>
          <a:xfrm>
            <a:off x="1410649" y="3695142"/>
            <a:ext cx="6553200" cy="659275"/>
          </a:xfrm>
          <a:prstGeom prst="roundRect">
            <a:avLst>
              <a:gd name="adj" fmla="val 28364"/>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hape 118"/>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Why </a:t>
            </a:r>
            <a:r>
              <a:rPr lang="en" sz="4266" dirty="0">
                <a:solidFill>
                  <a:srgbClr val="000000"/>
                </a:solidFill>
                <a:latin typeface="Droid Serif"/>
                <a:ea typeface="Droid Serif"/>
                <a:cs typeface="Droid Serif"/>
                <a:sym typeface="Droid Serif"/>
              </a:rPr>
              <a:t>CS?</a:t>
            </a:r>
          </a:p>
        </p:txBody>
      </p:sp>
      <p:sp>
        <p:nvSpPr>
          <p:cNvPr id="119" name="Shape 119"/>
          <p:cNvSpPr txBox="1"/>
          <p:nvPr/>
        </p:nvSpPr>
        <p:spPr>
          <a:xfrm>
            <a:off x="696350" y="1626725"/>
            <a:ext cx="7981799" cy="2802900"/>
          </a:xfrm>
          <a:prstGeom prst="rect">
            <a:avLst/>
          </a:prstGeom>
          <a:noFill/>
        </p:spPr>
        <p:txBody>
          <a:bodyPr lIns="91425" tIns="91425" rIns="91425" bIns="91425" anchor="ctr" anchorCtr="0">
            <a:noAutofit/>
          </a:bodyPr>
          <a:lstStyle/>
          <a:p>
            <a:pPr lvl="0" algn="ctr" rtl="0">
              <a:spcBef>
                <a:spcPts val="0"/>
              </a:spcBef>
              <a:buNone/>
            </a:pPr>
            <a:r>
              <a:rPr lang="en" sz="3200" dirty="0">
                <a:solidFill>
                  <a:schemeClr val="tx1"/>
                </a:solidFill>
                <a:latin typeface="Droid Serif"/>
                <a:ea typeface="Droid Serif"/>
                <a:cs typeface="Droid Serif"/>
                <a:sym typeface="Droid Serif"/>
              </a:rPr>
              <a:t>CS is good for you.</a:t>
            </a:r>
          </a:p>
          <a:p>
            <a:pPr lvl="0" algn="l"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i="1" dirty="0">
                <a:solidFill>
                  <a:schemeClr val="tx1"/>
                </a:solidFill>
                <a:latin typeface="Droid Serif"/>
                <a:ea typeface="Droid Serif"/>
                <a:cs typeface="Droid Serif"/>
                <a:sym typeface="Droid Serif"/>
              </a:rPr>
              <a:t>interesting + important</a:t>
            </a:r>
            <a:r>
              <a:rPr lang="en" sz="3200" dirty="0">
                <a:solidFill>
                  <a:schemeClr val="tx1"/>
                </a:solidFill>
                <a:latin typeface="Droid Serif"/>
                <a:ea typeface="Droid Serif"/>
                <a:cs typeface="Droid Serif"/>
                <a:sym typeface="Droid Serif"/>
              </a:rPr>
              <a:t>.</a:t>
            </a:r>
          </a:p>
          <a:p>
            <a:pPr lvl="0" algn="ctr" rtl="0">
              <a:spcBef>
                <a:spcPts val="0"/>
              </a:spcBef>
              <a:buNone/>
            </a:pPr>
            <a:endParaRPr sz="3200" dirty="0">
              <a:solidFill>
                <a:schemeClr val="tx1"/>
              </a:solidFill>
              <a:latin typeface="Droid Serif"/>
              <a:ea typeface="Droid Serif"/>
              <a:cs typeface="Droid Serif"/>
              <a:sym typeface="Droid Serif"/>
            </a:endParaRPr>
          </a:p>
          <a:p>
            <a:pPr lvl="0" algn="ctr" rtl="0">
              <a:spcBef>
                <a:spcPts val="0"/>
              </a:spcBef>
              <a:buNone/>
            </a:pPr>
            <a:r>
              <a:rPr lang="en" sz="3200" dirty="0">
                <a:solidFill>
                  <a:schemeClr val="tx1"/>
                </a:solidFill>
                <a:latin typeface="Droid Serif"/>
                <a:ea typeface="Droid Serif"/>
                <a:cs typeface="Droid Serif"/>
                <a:sym typeface="Droid Serif"/>
              </a:rPr>
              <a:t>CS is </a:t>
            </a:r>
            <a:r>
              <a:rPr lang="en" sz="3200" b="1" i="1" dirty="0" smtClean="0">
                <a:solidFill>
                  <a:schemeClr val="tx1"/>
                </a:solidFill>
                <a:latin typeface="Droid Serif"/>
                <a:ea typeface="Droid Serif"/>
                <a:cs typeface="Droid Serif"/>
                <a:sym typeface="Droid Serif"/>
              </a:rPr>
              <a:t>empowering + fun</a:t>
            </a:r>
            <a:r>
              <a:rPr lang="en" sz="3200" dirty="0">
                <a:solidFill>
                  <a:schemeClr val="tx1"/>
                </a:solidFill>
                <a:latin typeface="Droid Serif"/>
                <a:ea typeface="Droid Serif"/>
                <a:cs typeface="Droid Serif"/>
                <a:sym typeface="Droid Serif"/>
              </a:rPr>
              <a:t>.</a:t>
            </a:r>
          </a:p>
        </p:txBody>
      </p:sp>
      <p:sp>
        <p:nvSpPr>
          <p:cNvPr id="5" name="Shape 178"/>
          <p:cNvSpPr txBox="1"/>
          <p:nvPr/>
        </p:nvSpPr>
        <p:spPr>
          <a:xfrm>
            <a:off x="6682275" y="6456475"/>
            <a:ext cx="2416799" cy="347999"/>
          </a:xfrm>
          <a:prstGeom prst="rect">
            <a:avLst/>
          </a:prstGeom>
        </p:spPr>
        <p:txBody>
          <a:bodyPr lIns="91425" tIns="91425" rIns="91425" bIns="91425" anchor="ctr" anchorCtr="0">
            <a:noAutofit/>
          </a:bodyPr>
          <a:lstStyle/>
          <a:p>
            <a:pPr lvl="0" algn="r" rtl="0">
              <a:spcBef>
                <a:spcPts val="0"/>
              </a:spcBef>
              <a:buNone/>
            </a:pPr>
            <a:r>
              <a:rPr lang="en" sz="1200">
                <a:latin typeface="Droid Serif"/>
                <a:ea typeface="Droid Serif"/>
                <a:cs typeface="Droid Serif"/>
                <a:sym typeface="Droid Serif"/>
              </a:rPr>
              <a:t>But, why does fun </a:t>
            </a:r>
            <a:r>
              <a:rPr lang="en" sz="1200" i="1">
                <a:latin typeface="Droid Serif"/>
                <a:ea typeface="Droid Serif"/>
                <a:cs typeface="Droid Serif"/>
                <a:sym typeface="Droid Serif"/>
              </a:rPr>
              <a:t>matter</a:t>
            </a:r>
            <a:r>
              <a:rPr lang="en" sz="1200">
                <a:latin typeface="Droid Serif"/>
                <a:ea typeface="Droid Serif"/>
                <a:cs typeface="Droid Serif"/>
                <a:sym typeface="Droid Serif"/>
              </a:rPr>
              <a:t>...?</a:t>
            </a:r>
          </a:p>
        </p:txBody>
      </p:sp>
    </p:spTree>
    <p:extLst>
      <p:ext uri="{BB962C8B-B14F-4D97-AF65-F5344CB8AC3E}">
        <p14:creationId xmlns:p14="http://schemas.microsoft.com/office/powerpoint/2010/main" val="479558696"/>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a:blip r:embed="rId3"/>
          <a:stretch>
            <a:fillRect/>
          </a:stretch>
        </p:blipFill>
        <p:spPr>
          <a:xfrm>
            <a:off x="0" y="-43824"/>
            <a:ext cx="9144000" cy="6945649"/>
          </a:xfrm>
          <a:prstGeom prst="rect">
            <a:avLst/>
          </a:prstGeom>
          <a:noFill/>
          <a:ln>
            <a:noFill/>
          </a:ln>
        </p:spPr>
      </p:pic>
      <p:sp>
        <p:nvSpPr>
          <p:cNvPr id="184" name="Shape 184"/>
          <p:cNvSpPr txBox="1">
            <a:spLocks noGrp="1"/>
          </p:cNvSpPr>
          <p:nvPr>
            <p:ph type="title"/>
          </p:nvPr>
        </p:nvSpPr>
        <p:spPr>
          <a:xfrm>
            <a:off x="33007" y="-11017"/>
            <a:ext cx="3176399" cy="1502099"/>
          </a:xfrm>
          <a:prstGeom prst="rect">
            <a:avLst/>
          </a:prstGeom>
          <a:solidFill>
            <a:srgbClr val="FFFFFF"/>
          </a:solidFill>
        </p:spPr>
        <p:txBody>
          <a:bodyPr lIns="91425" tIns="91425" rIns="91425" bIns="91425" anchor="ctr" anchorCtr="0">
            <a:noAutofit/>
          </a:bodyPr>
          <a:lstStyle/>
          <a:p>
            <a:pPr lvl="0" algn="ctr" rtl="0">
              <a:spcBef>
                <a:spcPts val="0"/>
              </a:spcBef>
              <a:buNone/>
            </a:pPr>
            <a:r>
              <a:rPr lang="en" sz="1500" b="0" dirty="0">
                <a:solidFill>
                  <a:srgbClr val="000000"/>
                </a:solidFill>
                <a:latin typeface="Droid Serif"/>
                <a:ea typeface="Droid Serif"/>
                <a:cs typeface="Droid Serif"/>
                <a:sym typeface="Droid Serif"/>
              </a:rPr>
              <a:t>from the 40-nation study entitled </a:t>
            </a:r>
            <a:r>
              <a:rPr lang="en" sz="1500" dirty="0">
                <a:solidFill>
                  <a:srgbClr val="0000FF"/>
                </a:solidFill>
                <a:latin typeface="Droid Serif"/>
                <a:ea typeface="Droid Serif"/>
                <a:cs typeface="Droid Serif"/>
                <a:sym typeface="Droid Serif"/>
              </a:rPr>
              <a:t>  </a:t>
            </a:r>
            <a:r>
              <a:rPr lang="en" sz="1500" i="1" dirty="0">
                <a:solidFill>
                  <a:srgbClr val="CC3300"/>
                </a:solidFill>
                <a:latin typeface="Droid Serif"/>
                <a:ea typeface="Droid Serif"/>
                <a:cs typeface="Droid Serif"/>
                <a:sym typeface="Droid Serif"/>
              </a:rPr>
              <a:t>ROSE</a:t>
            </a:r>
            <a:r>
              <a:rPr lang="en" sz="1500" dirty="0">
                <a:solidFill>
                  <a:srgbClr val="CC3300"/>
                </a:solidFill>
                <a:latin typeface="Droid Serif"/>
                <a:ea typeface="Droid Serif"/>
                <a:cs typeface="Droid Serif"/>
                <a:sym typeface="Droid Serif"/>
              </a:rPr>
              <a:t>:  </a:t>
            </a:r>
            <a:r>
              <a:rPr lang="en" sz="1500" i="1" dirty="0">
                <a:solidFill>
                  <a:srgbClr val="CC3300"/>
                </a:solidFill>
                <a:latin typeface="Droid Serif"/>
                <a:ea typeface="Droid Serif"/>
                <a:cs typeface="Droid Serif"/>
                <a:sym typeface="Droid Serif"/>
              </a:rPr>
              <a:t>the Relevance of Science Education</a:t>
            </a:r>
          </a:p>
        </p:txBody>
      </p:sp>
      <p:sp>
        <p:nvSpPr>
          <p:cNvPr id="185" name="Shape 185"/>
          <p:cNvSpPr txBox="1">
            <a:spLocks noGrp="1"/>
          </p:cNvSpPr>
          <p:nvPr>
            <p:ph type="title" idx="2"/>
          </p:nvPr>
        </p:nvSpPr>
        <p:spPr>
          <a:xfrm>
            <a:off x="4974125" y="394125"/>
            <a:ext cx="1744499" cy="1260599"/>
          </a:xfrm>
          <a:prstGeom prst="rect">
            <a:avLst/>
          </a:prstGeom>
          <a:solidFill>
            <a:srgbClr val="FFCC99"/>
          </a:solidFill>
        </p:spPr>
        <p:txBody>
          <a:bodyPr lIns="91425" tIns="91425" rIns="91425" bIns="91425" anchor="ctr" anchorCtr="0">
            <a:noAutofit/>
          </a:bodyPr>
          <a:lstStyle/>
          <a:p>
            <a:pPr lvl="0" algn="ctr" rtl="0">
              <a:spcBef>
                <a:spcPts val="0"/>
              </a:spcBef>
              <a:buNone/>
            </a:pPr>
            <a:r>
              <a:rPr lang="en" sz="2400" b="0" dirty="0">
                <a:latin typeface="Droid Serif"/>
                <a:ea typeface="Droid Serif"/>
                <a:cs typeface="Droid Serif"/>
                <a:sym typeface="Droid Serif"/>
              </a:rPr>
              <a:t>Everyone </a:t>
            </a:r>
            <a:r>
              <a:rPr lang="en" sz="2400" b="1" i="1" dirty="0">
                <a:latin typeface="Droid Serif"/>
                <a:ea typeface="Droid Serif"/>
                <a:cs typeface="Droid Serif"/>
                <a:sym typeface="Droid Serif"/>
              </a:rPr>
              <a:t>likes</a:t>
            </a:r>
            <a:r>
              <a:rPr lang="en" sz="2400" b="0" dirty="0">
                <a:latin typeface="Droid Serif"/>
                <a:ea typeface="Droid Serif"/>
                <a:cs typeface="Droid Serif"/>
                <a:sym typeface="Droid Serif"/>
              </a:rPr>
              <a:t> CS!</a:t>
            </a:r>
          </a:p>
        </p:txBody>
      </p:sp>
      <p:sp>
        <p:nvSpPr>
          <p:cNvPr id="186" name="Shape 186"/>
          <p:cNvSpPr txBox="1"/>
          <p:nvPr/>
        </p:nvSpPr>
        <p:spPr>
          <a:xfrm>
            <a:off x="304800" y="6549300"/>
            <a:ext cx="5672700" cy="232500"/>
          </a:xfrm>
          <a:prstGeom prst="rect">
            <a:avLst/>
          </a:prstGeom>
        </p:spPr>
        <p:txBody>
          <a:bodyPr lIns="91425" tIns="91425" rIns="91425" bIns="91425" anchor="ctr" anchorCtr="0">
            <a:noAutofit/>
          </a:bodyPr>
          <a:lstStyle/>
          <a:p>
            <a:pPr lvl="0" rtl="0">
              <a:spcBef>
                <a:spcPts val="0"/>
              </a:spcBef>
              <a:buNone/>
            </a:pPr>
            <a:r>
              <a:rPr lang="en" sz="800">
                <a:solidFill>
                  <a:srgbClr val="666666"/>
                </a:solidFill>
              </a:rPr>
              <a:t>http://roseproject.no/network/countries/norway/eng/nor-Sjoberg-Schreiner-overview-2010.pdf</a:t>
            </a:r>
          </a:p>
        </p:txBody>
      </p:sp>
      <p:sp>
        <p:nvSpPr>
          <p:cNvPr id="2" name="TextBox 1"/>
          <p:cNvSpPr txBox="1"/>
          <p:nvPr/>
        </p:nvSpPr>
        <p:spPr>
          <a:xfrm>
            <a:off x="609600" y="4768468"/>
            <a:ext cx="2531550" cy="1061829"/>
          </a:xfrm>
          <a:prstGeom prst="rect">
            <a:avLst/>
          </a:prstGeom>
          <a:solidFill>
            <a:schemeClr val="bg1"/>
          </a:solidFill>
        </p:spPr>
        <p:txBody>
          <a:bodyPr wrap="square" rtlCol="0">
            <a:spAutoFit/>
          </a:bodyPr>
          <a:lstStyle/>
          <a:p>
            <a:pPr algn="ctr"/>
            <a:r>
              <a:rPr lang="en-US" sz="2100" dirty="0" smtClean="0">
                <a:latin typeface="Calibri" panose="020F0502020204030204" pitchFamily="34" charset="0"/>
              </a:rPr>
              <a:t>Agreement across all cultures – not </a:t>
            </a:r>
            <a:r>
              <a:rPr lang="en-US" sz="2100" i="1" dirty="0" smtClean="0">
                <a:latin typeface="Calibri" panose="020F0502020204030204" pitchFamily="34" charset="0"/>
              </a:rPr>
              <a:t>much</a:t>
            </a:r>
            <a:r>
              <a:rPr lang="en-US" sz="2100" dirty="0" smtClean="0">
                <a:latin typeface="Calibri" panose="020F0502020204030204" pitchFamily="34" charset="0"/>
              </a:rPr>
              <a:t> gender difference</a:t>
            </a:r>
            <a:endParaRPr lang="en-US" sz="2100" dirty="0">
              <a:latin typeface="Calibri" panose="020F0502020204030204" pitchFamily="34" charset="0"/>
            </a:endParaRP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2" name="Shape 192"/>
          <p:cNvPicPr preferRelativeResize="0"/>
          <p:nvPr/>
        </p:nvPicPr>
        <p:blipFill rotWithShape="1">
          <a:blip r:embed="rId3"/>
          <a:srcRect r="4834"/>
          <a:stretch/>
        </p:blipFill>
        <p:spPr>
          <a:xfrm>
            <a:off x="3158751" y="84674"/>
            <a:ext cx="5849326" cy="6671274"/>
          </a:xfrm>
          <a:prstGeom prst="rect">
            <a:avLst/>
          </a:prstGeom>
          <a:noFill/>
          <a:ln>
            <a:noFill/>
          </a:ln>
        </p:spPr>
      </p:pic>
      <p:sp>
        <p:nvSpPr>
          <p:cNvPr id="193" name="Shape 193"/>
          <p:cNvSpPr txBox="1">
            <a:spLocks noGrp="1"/>
          </p:cNvSpPr>
          <p:nvPr>
            <p:ph type="title" idx="2"/>
          </p:nvPr>
        </p:nvSpPr>
        <p:spPr>
          <a:xfrm>
            <a:off x="458150" y="1524000"/>
            <a:ext cx="2443499" cy="2084999"/>
          </a:xfrm>
          <a:prstGeom prst="rect">
            <a:avLst/>
          </a:prstGeom>
          <a:solidFill>
            <a:srgbClr val="FFCC99"/>
          </a:solidFill>
        </p:spPr>
        <p:txBody>
          <a:bodyPr lIns="91425" tIns="91425" rIns="91425" bIns="91425" anchor="ctr" anchorCtr="0">
            <a:noAutofit/>
          </a:bodyPr>
          <a:lstStyle/>
          <a:p>
            <a:pPr lvl="0" algn="ctr" rtl="0">
              <a:spcBef>
                <a:spcPts val="0"/>
              </a:spcBef>
              <a:buNone/>
            </a:pPr>
            <a:r>
              <a:rPr lang="en" sz="2400" b="0" dirty="0">
                <a:latin typeface="Droid Serif"/>
                <a:ea typeface="Droid Serif"/>
                <a:cs typeface="Droid Serif"/>
                <a:sym typeface="Droid Serif"/>
              </a:rPr>
              <a:t>At least two major trends are evident here...</a:t>
            </a:r>
          </a:p>
        </p:txBody>
      </p:sp>
      <p:sp>
        <p:nvSpPr>
          <p:cNvPr id="5" name="Shape 184"/>
          <p:cNvSpPr txBox="1">
            <a:spLocks/>
          </p:cNvSpPr>
          <p:nvPr/>
        </p:nvSpPr>
        <p:spPr>
          <a:xfrm>
            <a:off x="33007" y="-11017"/>
            <a:ext cx="3176399" cy="1502099"/>
          </a:xfrm>
          <a:prstGeom prst="rect">
            <a:avLst/>
          </a:prstGeom>
          <a:solidFill>
            <a:srgbClr val="FFFFFF"/>
          </a:solid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1500" dirty="0" smtClean="0">
                <a:latin typeface="Droid Serif"/>
                <a:ea typeface="Droid Serif"/>
                <a:cs typeface="Droid Serif"/>
                <a:sym typeface="Droid Serif"/>
              </a:rPr>
              <a:t>from the 40-nation study entitled </a:t>
            </a:r>
            <a:r>
              <a:rPr lang="en" sz="1500" dirty="0" smtClean="0">
                <a:solidFill>
                  <a:srgbClr val="0000FF"/>
                </a:solidFill>
                <a:latin typeface="Droid Serif"/>
                <a:ea typeface="Droid Serif"/>
                <a:cs typeface="Droid Serif"/>
                <a:sym typeface="Droid Serif"/>
              </a:rPr>
              <a:t>  </a:t>
            </a:r>
            <a:r>
              <a:rPr lang="en" sz="1500" i="1" dirty="0" smtClean="0">
                <a:solidFill>
                  <a:srgbClr val="CC3300"/>
                </a:solidFill>
                <a:latin typeface="Droid Serif"/>
                <a:ea typeface="Droid Serif"/>
                <a:cs typeface="Droid Serif"/>
                <a:sym typeface="Droid Serif"/>
              </a:rPr>
              <a:t>ROSE</a:t>
            </a:r>
            <a:r>
              <a:rPr lang="en" sz="1500" dirty="0" smtClean="0">
                <a:solidFill>
                  <a:srgbClr val="CC3300"/>
                </a:solidFill>
                <a:latin typeface="Droid Serif"/>
                <a:ea typeface="Droid Serif"/>
                <a:cs typeface="Droid Serif"/>
                <a:sym typeface="Droid Serif"/>
              </a:rPr>
              <a:t>:  </a:t>
            </a:r>
            <a:r>
              <a:rPr lang="en" sz="1500" i="1" dirty="0" smtClean="0">
                <a:solidFill>
                  <a:srgbClr val="CC3300"/>
                </a:solidFill>
                <a:latin typeface="Droid Serif"/>
                <a:ea typeface="Droid Serif"/>
                <a:cs typeface="Droid Serif"/>
                <a:sym typeface="Droid Serif"/>
              </a:rPr>
              <a:t>the Relevance of Science Education</a:t>
            </a:r>
            <a:endParaRPr lang="en" sz="1500" i="1" dirty="0">
              <a:solidFill>
                <a:srgbClr val="CC3300"/>
              </a:solidFill>
              <a:latin typeface="Droid Serif"/>
              <a:ea typeface="Droid Serif"/>
              <a:cs typeface="Droid Serif"/>
              <a:sym typeface="Droid Serif"/>
            </a:endParaRPr>
          </a:p>
        </p:txBody>
      </p:sp>
      <p:sp>
        <p:nvSpPr>
          <p:cNvPr id="2" name="TextBox 1"/>
          <p:cNvSpPr txBox="1"/>
          <p:nvPr/>
        </p:nvSpPr>
        <p:spPr>
          <a:xfrm>
            <a:off x="583959" y="3657600"/>
            <a:ext cx="2074494" cy="307777"/>
          </a:xfrm>
          <a:prstGeom prst="rect">
            <a:avLst/>
          </a:prstGeom>
          <a:noFill/>
        </p:spPr>
        <p:txBody>
          <a:bodyPr wrap="square" rtlCol="0">
            <a:spAutoFit/>
          </a:bodyPr>
          <a:lstStyle/>
          <a:p>
            <a:pPr algn="ctr"/>
            <a:r>
              <a:rPr lang="en-US" dirty="0" smtClean="0">
                <a:latin typeface="Droid Serif" panose="02020600060500020200" pitchFamily="18" charset="0"/>
                <a:ea typeface="Droid Serif" panose="02020600060500020200" pitchFamily="18" charset="0"/>
                <a:cs typeface="Droid Serif" panose="02020600060500020200" pitchFamily="18" charset="0"/>
              </a:rPr>
              <a:t>among 15–16 yr. olds</a:t>
            </a:r>
            <a:endParaRPr lang="en-US"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7" name="TextBox 6"/>
          <p:cNvSpPr txBox="1"/>
          <p:nvPr/>
        </p:nvSpPr>
        <p:spPr>
          <a:xfrm>
            <a:off x="228600" y="6085820"/>
            <a:ext cx="1274853" cy="523220"/>
          </a:xfrm>
          <a:prstGeom prst="rect">
            <a:avLst/>
          </a:prstGeom>
          <a:noFill/>
        </p:spPr>
        <p:txBody>
          <a:bodyPr wrap="square" rtlCol="0">
            <a:spAutoFit/>
          </a:bodyPr>
          <a:lstStyle/>
          <a:p>
            <a:pPr algn="ctr"/>
            <a:r>
              <a:rPr lang="en-US" i="1" dirty="0" smtClean="0">
                <a:solidFill>
                  <a:srgbClr val="CC3300"/>
                </a:solidFill>
                <a:latin typeface="Droid Serif" panose="02020600060500020200" pitchFamily="18" charset="0"/>
                <a:ea typeface="Droid Serif" panose="02020600060500020200" pitchFamily="18" charset="0"/>
                <a:cs typeface="Droid Serif" panose="02020600060500020200" pitchFamily="18" charset="0"/>
              </a:rPr>
              <a:t>"First-world problem" ?</a:t>
            </a:r>
            <a:endParaRPr lang="en-US" i="1" dirty="0">
              <a:solidFill>
                <a:srgbClr val="CC3300"/>
              </a:solidFill>
              <a:latin typeface="Droid Serif" panose="02020600060500020200" pitchFamily="18" charset="0"/>
              <a:ea typeface="Droid Serif" panose="02020600060500020200" pitchFamily="18" charset="0"/>
              <a:cs typeface="Droid Serif" panose="02020600060500020200" pitchFamily="18" charset="0"/>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stretch>
            <a:fillRect/>
          </a:stretch>
        </p:blipFill>
        <p:spPr>
          <a:xfrm>
            <a:off x="228599" y="109450"/>
            <a:ext cx="8783650" cy="66261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329125" y="217440"/>
            <a:ext cx="4245160" cy="814800"/>
          </a:xfrm>
          <a:prstGeom prst="rect">
            <a:avLst/>
          </a:prstGeom>
        </p:spPr>
        <p:txBody>
          <a:bodyPr lIns="91425" tIns="91425" rIns="91425" bIns="91425" anchor="t" anchorCtr="0">
            <a:noAutofit/>
          </a:bodyPr>
          <a:lstStyle/>
          <a:p>
            <a:pPr lvl="0" rtl="0">
              <a:spcBef>
                <a:spcPts val="0"/>
              </a:spcBef>
              <a:buNone/>
            </a:pPr>
            <a:r>
              <a:rPr lang="en" sz="4266" dirty="0" smtClean="0">
                <a:solidFill>
                  <a:srgbClr val="CC3300"/>
                </a:solidFill>
                <a:latin typeface="Droid Serif"/>
                <a:ea typeface="Droid Serif"/>
                <a:cs typeface="Droid Serif"/>
                <a:sym typeface="Droid Serif"/>
              </a:rPr>
              <a:t>Fun?</a:t>
            </a:r>
            <a:endParaRPr lang="en" sz="4266" dirty="0">
              <a:solidFill>
                <a:srgbClr val="CC33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041" y="228599"/>
            <a:ext cx="2048161" cy="3810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426" y="762000"/>
            <a:ext cx="6779393" cy="5963355"/>
          </a:xfrm>
          <a:prstGeom prst="rect">
            <a:avLst/>
          </a:prstGeom>
        </p:spPr>
      </p:pic>
      <p:sp>
        <p:nvSpPr>
          <p:cNvPr id="5" name="Rounded Rectangle 4"/>
          <p:cNvSpPr/>
          <p:nvPr/>
        </p:nvSpPr>
        <p:spPr>
          <a:xfrm>
            <a:off x="314602" y="5791145"/>
            <a:ext cx="6009998" cy="659275"/>
          </a:xfrm>
          <a:prstGeom prst="roundRect">
            <a:avLst>
              <a:gd name="adj" fmla="val 28364"/>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8157" y="5828216"/>
            <a:ext cx="5257800" cy="584775"/>
          </a:xfrm>
          <a:prstGeom prst="rect">
            <a:avLst/>
          </a:prstGeom>
        </p:spPr>
        <p:txBody>
          <a:bodyPr wrap="square">
            <a:spAutoFit/>
          </a:bodyPr>
          <a:lstStyle/>
          <a:p>
            <a:pPr lvl="0" algn="ctr"/>
            <a:r>
              <a:rPr lang="en" sz="3200" dirty="0">
                <a:latin typeface="Droid Serif"/>
                <a:ea typeface="Droid Serif"/>
                <a:cs typeface="Droid Serif"/>
                <a:sym typeface="Droid Serif"/>
              </a:rPr>
              <a:t>CS is </a:t>
            </a:r>
            <a:r>
              <a:rPr lang="en" sz="3200" b="1" i="1" dirty="0">
                <a:latin typeface="Droid Serif"/>
                <a:ea typeface="Droid Serif"/>
                <a:cs typeface="Droid Serif"/>
                <a:sym typeface="Droid Serif"/>
              </a:rPr>
              <a:t>empowering + fun</a:t>
            </a:r>
            <a:r>
              <a:rPr lang="en" sz="3200" dirty="0">
                <a:latin typeface="Droid Serif"/>
                <a:ea typeface="Droid Serif"/>
                <a:cs typeface="Droid Serif"/>
                <a:sym typeface="Droid Serif"/>
              </a:rPr>
              <a:t>.</a:t>
            </a:r>
            <a:endParaRPr lang="en" sz="3200" dirty="0">
              <a:latin typeface="Droid Serif"/>
              <a:ea typeface="Droid Serif"/>
              <a:cs typeface="Droid Serif"/>
              <a:sym typeface="Droid Serif"/>
            </a:endParaRPr>
          </a:p>
        </p:txBody>
      </p:sp>
      <p:sp>
        <p:nvSpPr>
          <p:cNvPr id="7" name="Down Arrow 6"/>
          <p:cNvSpPr/>
          <p:nvPr/>
        </p:nvSpPr>
        <p:spPr>
          <a:xfrm>
            <a:off x="4876800" y="1371600"/>
            <a:ext cx="304800" cy="381000"/>
          </a:xfrm>
          <a:prstGeom prst="downArrow">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8590694">
            <a:off x="7930168" y="1996400"/>
            <a:ext cx="304800" cy="381000"/>
          </a:xfrm>
          <a:prstGeom prst="downArrow">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24791"/>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329125" y="217440"/>
            <a:ext cx="4245160" cy="814800"/>
          </a:xfrm>
          <a:prstGeom prst="rect">
            <a:avLst/>
          </a:prstGeom>
        </p:spPr>
        <p:txBody>
          <a:bodyPr lIns="91425" tIns="91425" rIns="91425" bIns="91425" anchor="t" anchorCtr="0">
            <a:noAutofit/>
          </a:bodyPr>
          <a:lstStyle/>
          <a:p>
            <a:pPr lvl="0" rtl="0">
              <a:spcBef>
                <a:spcPts val="0"/>
              </a:spcBef>
              <a:buNone/>
            </a:pPr>
            <a:r>
              <a:rPr lang="en" sz="4266" dirty="0" smtClean="0">
                <a:solidFill>
                  <a:srgbClr val="000000"/>
                </a:solidFill>
                <a:latin typeface="Droid Serif"/>
                <a:ea typeface="Droid Serif"/>
                <a:cs typeface="Droid Serif"/>
                <a:sym typeface="Droid Serif"/>
              </a:rPr>
              <a:t>MyCS's goal…</a:t>
            </a:r>
            <a:endParaRPr lang="en" sz="4266" dirty="0">
              <a:solidFill>
                <a:srgbClr val="000000"/>
              </a:solidFill>
              <a:latin typeface="Droid Serif"/>
              <a:ea typeface="Droid Serif"/>
              <a:cs typeface="Droid Serif"/>
              <a:sym typeface="Droid Serif"/>
            </a:endParaRPr>
          </a:p>
        </p:txBody>
      </p:sp>
      <p:sp>
        <p:nvSpPr>
          <p:cNvPr id="4" name="Rectangle 3"/>
          <p:cNvSpPr/>
          <p:nvPr/>
        </p:nvSpPr>
        <p:spPr>
          <a:xfrm>
            <a:off x="864819" y="2273754"/>
            <a:ext cx="7414209" cy="584775"/>
          </a:xfrm>
          <a:prstGeom prst="rect">
            <a:avLst/>
          </a:prstGeom>
          <a:solidFill>
            <a:schemeClr val="bg1">
              <a:lumMod val="85000"/>
            </a:schemeClr>
          </a:solidFill>
        </p:spPr>
        <p:txBody>
          <a:bodyPr wrap="none">
            <a:spAutoFit/>
          </a:bodyPr>
          <a:lstStyle/>
          <a:p>
            <a:pPr algn="ctr"/>
            <a:r>
              <a:rPr lang="en-US" sz="3200" i="1" dirty="0" smtClean="0">
                <a:latin typeface="Cambria" panose="02040503050406030204" pitchFamily="18" charset="0"/>
              </a:rPr>
              <a:t>Computing is something people like me do.</a:t>
            </a:r>
            <a:endParaRPr lang="en-US" sz="3200" i="1" dirty="0">
              <a:latin typeface="Cambria" panose="02040503050406030204" pitchFamily="18" charset="0"/>
            </a:endParaRPr>
          </a:p>
        </p:txBody>
      </p:sp>
      <p:sp>
        <p:nvSpPr>
          <p:cNvPr id="11" name="Rectangle 10"/>
          <p:cNvSpPr/>
          <p:nvPr/>
        </p:nvSpPr>
        <p:spPr>
          <a:xfrm>
            <a:off x="375370" y="1352490"/>
            <a:ext cx="2932213" cy="400110"/>
          </a:xfrm>
          <a:prstGeom prst="rect">
            <a:avLst/>
          </a:prstGeom>
        </p:spPr>
        <p:txBody>
          <a:bodyPr wrap="none">
            <a:spAutoFit/>
          </a:bodyPr>
          <a:lstStyle/>
          <a:p>
            <a:r>
              <a:rPr lang="en-US" sz="2000" dirty="0" smtClean="0">
                <a:latin typeface="Cambria" panose="02040503050406030204" pitchFamily="18" charset="0"/>
              </a:rPr>
              <a:t>… that more students say</a:t>
            </a:r>
            <a:endParaRPr lang="en-US" sz="1050" dirty="0"/>
          </a:p>
        </p:txBody>
      </p:sp>
      <p:sp>
        <p:nvSpPr>
          <p:cNvPr id="19" name="Rectangle 18"/>
          <p:cNvSpPr/>
          <p:nvPr/>
        </p:nvSpPr>
        <p:spPr>
          <a:xfrm>
            <a:off x="6322566" y="6229290"/>
            <a:ext cx="1983235" cy="400110"/>
          </a:xfrm>
          <a:prstGeom prst="rect">
            <a:avLst/>
          </a:prstGeom>
        </p:spPr>
        <p:txBody>
          <a:bodyPr wrap="none">
            <a:spAutoFit/>
          </a:bodyPr>
          <a:lstStyle/>
          <a:p>
            <a:r>
              <a:rPr lang="en-US" sz="2000" dirty="0" smtClean="0">
                <a:latin typeface="Cambria" panose="02040503050406030204" pitchFamily="18" charset="0"/>
              </a:rPr>
              <a:t>to measure this?</a:t>
            </a:r>
            <a:endParaRPr lang="en-US" sz="1050" dirty="0"/>
          </a:p>
        </p:txBody>
      </p:sp>
      <p:sp>
        <p:nvSpPr>
          <p:cNvPr id="2" name="Right Arrow 1"/>
          <p:cNvSpPr/>
          <p:nvPr/>
        </p:nvSpPr>
        <p:spPr>
          <a:xfrm>
            <a:off x="8382000" y="6229290"/>
            <a:ext cx="533400" cy="40011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317137"/>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8" name="Rounded Rectangle 17"/>
          <p:cNvSpPr/>
          <p:nvPr/>
        </p:nvSpPr>
        <p:spPr>
          <a:xfrm>
            <a:off x="538420" y="3810000"/>
            <a:ext cx="3881180" cy="237514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17" name="Rounded Rectangle 16"/>
          <p:cNvSpPr/>
          <p:nvPr/>
        </p:nvSpPr>
        <p:spPr>
          <a:xfrm>
            <a:off x="4724400" y="3797059"/>
            <a:ext cx="3881180" cy="2375141"/>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Ubuntu" panose="020B0504030602030204" pitchFamily="34" charset="0"/>
            </a:endParaRPr>
          </a:p>
        </p:txBody>
      </p:sp>
      <p:sp>
        <p:nvSpPr>
          <p:cNvPr id="205" name="Shape 205"/>
          <p:cNvSpPr txBox="1">
            <a:spLocks noGrp="1"/>
          </p:cNvSpPr>
          <p:nvPr>
            <p:ph type="title" idx="4294967295"/>
          </p:nvPr>
        </p:nvSpPr>
        <p:spPr>
          <a:xfrm>
            <a:off x="329125" y="217440"/>
            <a:ext cx="4245160" cy="814800"/>
          </a:xfrm>
          <a:prstGeom prst="rect">
            <a:avLst/>
          </a:prstGeom>
        </p:spPr>
        <p:txBody>
          <a:bodyPr lIns="91425" tIns="91425" rIns="91425" bIns="91425" anchor="t" anchorCtr="0">
            <a:noAutofit/>
          </a:bodyPr>
          <a:lstStyle/>
          <a:p>
            <a:pPr lvl="0" rtl="0">
              <a:spcBef>
                <a:spcPts val="0"/>
              </a:spcBef>
              <a:buNone/>
            </a:pPr>
            <a:r>
              <a:rPr lang="en" sz="4266" dirty="0" smtClean="0">
                <a:solidFill>
                  <a:srgbClr val="000000"/>
                </a:solidFill>
                <a:latin typeface="Droid Serif"/>
                <a:ea typeface="Droid Serif"/>
                <a:cs typeface="Droid Serif"/>
                <a:sym typeface="Droid Serif"/>
              </a:rPr>
              <a:t>MyCS's goal…</a:t>
            </a:r>
            <a:endParaRPr lang="en" sz="4266" dirty="0">
              <a:solidFill>
                <a:srgbClr val="000000"/>
              </a:solidFill>
              <a:latin typeface="Droid Serif"/>
              <a:ea typeface="Droid Serif"/>
              <a:cs typeface="Droid Serif"/>
              <a:sym typeface="Droid Serif"/>
            </a:endParaRPr>
          </a:p>
        </p:txBody>
      </p:sp>
      <p:sp>
        <p:nvSpPr>
          <p:cNvPr id="4" name="Rectangle 3"/>
          <p:cNvSpPr/>
          <p:nvPr/>
        </p:nvSpPr>
        <p:spPr>
          <a:xfrm>
            <a:off x="864819" y="2273754"/>
            <a:ext cx="7414209" cy="584775"/>
          </a:xfrm>
          <a:prstGeom prst="rect">
            <a:avLst/>
          </a:prstGeom>
          <a:solidFill>
            <a:schemeClr val="bg1">
              <a:lumMod val="85000"/>
            </a:schemeClr>
          </a:solidFill>
        </p:spPr>
        <p:txBody>
          <a:bodyPr wrap="none">
            <a:spAutoFit/>
          </a:bodyPr>
          <a:lstStyle/>
          <a:p>
            <a:pPr algn="ctr"/>
            <a:r>
              <a:rPr lang="en-US" sz="3200" i="1" dirty="0" smtClean="0">
                <a:latin typeface="Cambria" panose="02040503050406030204" pitchFamily="18" charset="0"/>
              </a:rPr>
              <a:t>Computing is something people like me do.</a:t>
            </a:r>
            <a:endParaRPr lang="en-US" sz="3200" i="1" dirty="0">
              <a:latin typeface="Cambria" panose="02040503050406030204" pitchFamily="18" charset="0"/>
            </a:endParaRPr>
          </a:p>
        </p:txBody>
      </p:sp>
      <p:sp>
        <p:nvSpPr>
          <p:cNvPr id="5" name="Rectangle 4"/>
          <p:cNvSpPr/>
          <p:nvPr/>
        </p:nvSpPr>
        <p:spPr>
          <a:xfrm>
            <a:off x="1639616" y="4001186"/>
            <a:ext cx="1816523" cy="338554"/>
          </a:xfrm>
          <a:prstGeom prst="rect">
            <a:avLst/>
          </a:prstGeom>
        </p:spPr>
        <p:txBody>
          <a:bodyPr wrap="none">
            <a:spAutoFit/>
          </a:bodyPr>
          <a:lstStyle/>
          <a:p>
            <a:pPr algn="ctr"/>
            <a:r>
              <a:rPr lang="en-US" sz="1600" dirty="0" smtClean="0">
                <a:latin typeface="Ubuntu" panose="020B0504030602030204" pitchFamily="34" charset="0"/>
              </a:rPr>
              <a:t>Computing is fun.</a:t>
            </a:r>
            <a:endParaRPr lang="en-US" sz="1600" dirty="0">
              <a:latin typeface="Ubuntu" panose="020B0504030602030204" pitchFamily="34" charset="0"/>
            </a:endParaRPr>
          </a:p>
        </p:txBody>
      </p:sp>
      <p:sp>
        <p:nvSpPr>
          <p:cNvPr id="6" name="Rectangle 5"/>
          <p:cNvSpPr/>
          <p:nvPr/>
        </p:nvSpPr>
        <p:spPr>
          <a:xfrm>
            <a:off x="1329435" y="4421201"/>
            <a:ext cx="2436885" cy="338554"/>
          </a:xfrm>
          <a:prstGeom prst="rect">
            <a:avLst/>
          </a:prstGeom>
        </p:spPr>
        <p:txBody>
          <a:bodyPr wrap="none">
            <a:spAutoFit/>
          </a:bodyPr>
          <a:lstStyle/>
          <a:p>
            <a:pPr algn="ctr"/>
            <a:r>
              <a:rPr lang="en-US" sz="1600" dirty="0" smtClean="0">
                <a:latin typeface="Ubuntu" panose="020B0504030602030204" pitchFamily="34" charset="0"/>
              </a:rPr>
              <a:t>I am good at computing.</a:t>
            </a:r>
            <a:endParaRPr lang="en-US" sz="1600" dirty="0">
              <a:latin typeface="Ubuntu" panose="020B0504030602030204" pitchFamily="34" charset="0"/>
            </a:endParaRPr>
          </a:p>
        </p:txBody>
      </p:sp>
      <p:sp>
        <p:nvSpPr>
          <p:cNvPr id="7" name="Rectangle 6"/>
          <p:cNvSpPr/>
          <p:nvPr/>
        </p:nvSpPr>
        <p:spPr>
          <a:xfrm>
            <a:off x="1464888" y="4841216"/>
            <a:ext cx="2165978" cy="338554"/>
          </a:xfrm>
          <a:prstGeom prst="rect">
            <a:avLst/>
          </a:prstGeom>
        </p:spPr>
        <p:txBody>
          <a:bodyPr wrap="none">
            <a:spAutoFit/>
          </a:bodyPr>
          <a:lstStyle/>
          <a:p>
            <a:pPr algn="ctr"/>
            <a:r>
              <a:rPr lang="en-US" sz="1600" dirty="0" smtClean="0">
                <a:latin typeface="Ubuntu" panose="020B0504030602030204" pitchFamily="34" charset="0"/>
              </a:rPr>
              <a:t>Programming is hard.</a:t>
            </a:r>
            <a:endParaRPr lang="en-US" sz="1600" dirty="0">
              <a:latin typeface="Ubuntu" panose="020B0504030602030204" pitchFamily="34" charset="0"/>
            </a:endParaRPr>
          </a:p>
        </p:txBody>
      </p:sp>
      <p:sp>
        <p:nvSpPr>
          <p:cNvPr id="8" name="Rectangle 7"/>
          <p:cNvSpPr/>
          <p:nvPr/>
        </p:nvSpPr>
        <p:spPr>
          <a:xfrm>
            <a:off x="914257" y="5261231"/>
            <a:ext cx="3267240" cy="338554"/>
          </a:xfrm>
          <a:prstGeom prst="rect">
            <a:avLst/>
          </a:prstGeom>
        </p:spPr>
        <p:txBody>
          <a:bodyPr wrap="none">
            <a:spAutoFit/>
          </a:bodyPr>
          <a:lstStyle/>
          <a:p>
            <a:pPr algn="ctr"/>
            <a:r>
              <a:rPr lang="en-US" sz="1600" dirty="0" smtClean="0">
                <a:latin typeface="Ubuntu" panose="020B0504030602030204" pitchFamily="34" charset="0"/>
              </a:rPr>
              <a:t>I can become good at computing.</a:t>
            </a:r>
            <a:endParaRPr lang="en-US" sz="1600" dirty="0">
              <a:latin typeface="Ubuntu" panose="020B0504030602030204" pitchFamily="34" charset="0"/>
            </a:endParaRPr>
          </a:p>
        </p:txBody>
      </p:sp>
      <p:sp>
        <p:nvSpPr>
          <p:cNvPr id="9" name="Rectangle 8"/>
          <p:cNvSpPr/>
          <p:nvPr/>
        </p:nvSpPr>
        <p:spPr>
          <a:xfrm>
            <a:off x="752352" y="5681246"/>
            <a:ext cx="3591048" cy="338554"/>
          </a:xfrm>
          <a:prstGeom prst="rect">
            <a:avLst/>
          </a:prstGeom>
        </p:spPr>
        <p:txBody>
          <a:bodyPr wrap="none">
            <a:spAutoFit/>
          </a:bodyPr>
          <a:lstStyle/>
          <a:p>
            <a:pPr algn="ctr"/>
            <a:r>
              <a:rPr lang="en-US" sz="1600" dirty="0" smtClean="0">
                <a:latin typeface="Ubuntu" panose="020B0504030602030204" pitchFamily="34" charset="0"/>
              </a:rPr>
              <a:t>I'm interested in a computing career.</a:t>
            </a:r>
            <a:endParaRPr lang="en-US" sz="1600" dirty="0">
              <a:latin typeface="Ubuntu" panose="020B0504030602030204" pitchFamily="34" charset="0"/>
            </a:endParaRPr>
          </a:p>
        </p:txBody>
      </p:sp>
      <p:sp>
        <p:nvSpPr>
          <p:cNvPr id="11" name="Rectangle 10"/>
          <p:cNvSpPr/>
          <p:nvPr/>
        </p:nvSpPr>
        <p:spPr>
          <a:xfrm>
            <a:off x="375370" y="1352490"/>
            <a:ext cx="2932213" cy="400110"/>
          </a:xfrm>
          <a:prstGeom prst="rect">
            <a:avLst/>
          </a:prstGeom>
        </p:spPr>
        <p:txBody>
          <a:bodyPr wrap="none">
            <a:spAutoFit/>
          </a:bodyPr>
          <a:lstStyle/>
          <a:p>
            <a:r>
              <a:rPr lang="en-US" sz="2000" dirty="0" smtClean="0">
                <a:latin typeface="Cambria" panose="02040503050406030204" pitchFamily="18" charset="0"/>
              </a:rPr>
              <a:t>… that more students say</a:t>
            </a:r>
            <a:endParaRPr lang="en-US" sz="1050" dirty="0"/>
          </a:p>
        </p:txBody>
      </p:sp>
      <p:sp>
        <p:nvSpPr>
          <p:cNvPr id="13" name="Rectangle 12"/>
          <p:cNvSpPr/>
          <p:nvPr/>
        </p:nvSpPr>
        <p:spPr>
          <a:xfrm>
            <a:off x="5077087" y="4049986"/>
            <a:ext cx="3273653" cy="338554"/>
          </a:xfrm>
          <a:prstGeom prst="rect">
            <a:avLst/>
          </a:prstGeom>
        </p:spPr>
        <p:txBody>
          <a:bodyPr wrap="none">
            <a:spAutoFit/>
          </a:bodyPr>
          <a:lstStyle/>
          <a:p>
            <a:pPr algn="ctr"/>
            <a:r>
              <a:rPr lang="en-US" sz="1600" dirty="0" smtClean="0">
                <a:latin typeface="Ubuntu" panose="020B0504030602030204" pitchFamily="34" charset="0"/>
              </a:rPr>
              <a:t>I like the challenge of computing.</a:t>
            </a:r>
            <a:endParaRPr lang="en-US" sz="1600" dirty="0">
              <a:latin typeface="Ubuntu" panose="020B0504030602030204" pitchFamily="34" charset="0"/>
            </a:endParaRPr>
          </a:p>
        </p:txBody>
      </p:sp>
      <p:sp>
        <p:nvSpPr>
          <p:cNvPr id="14" name="Rectangle 13"/>
          <p:cNvSpPr/>
          <p:nvPr/>
        </p:nvSpPr>
        <p:spPr>
          <a:xfrm>
            <a:off x="5408911" y="4568339"/>
            <a:ext cx="2610009" cy="338554"/>
          </a:xfrm>
          <a:prstGeom prst="rect">
            <a:avLst/>
          </a:prstGeom>
        </p:spPr>
        <p:txBody>
          <a:bodyPr wrap="none">
            <a:spAutoFit/>
          </a:bodyPr>
          <a:lstStyle/>
          <a:p>
            <a:pPr algn="ctr"/>
            <a:r>
              <a:rPr lang="en-US" sz="1600" dirty="0" smtClean="0">
                <a:latin typeface="Ubuntu" panose="020B0504030602030204" pitchFamily="34" charset="0"/>
              </a:rPr>
              <a:t>Computer jobs are boring.</a:t>
            </a:r>
            <a:endParaRPr lang="en-US" sz="1600" dirty="0">
              <a:latin typeface="Ubuntu" panose="020B0504030602030204" pitchFamily="34" charset="0"/>
            </a:endParaRPr>
          </a:p>
        </p:txBody>
      </p:sp>
      <p:sp>
        <p:nvSpPr>
          <p:cNvPr id="15" name="Rectangle 14"/>
          <p:cNvSpPr/>
          <p:nvPr/>
        </p:nvSpPr>
        <p:spPr>
          <a:xfrm>
            <a:off x="5045830" y="5086692"/>
            <a:ext cx="3336170" cy="338554"/>
          </a:xfrm>
          <a:prstGeom prst="rect">
            <a:avLst/>
          </a:prstGeom>
        </p:spPr>
        <p:txBody>
          <a:bodyPr wrap="none">
            <a:spAutoFit/>
          </a:bodyPr>
          <a:lstStyle/>
          <a:p>
            <a:pPr algn="ctr"/>
            <a:r>
              <a:rPr lang="en-US" sz="1600" dirty="0" smtClean="0">
                <a:latin typeface="Ubuntu" panose="020B0504030602030204" pitchFamily="34" charset="0"/>
              </a:rPr>
              <a:t>I'm interested in more computing.</a:t>
            </a:r>
            <a:endParaRPr lang="en-US" sz="1600" dirty="0">
              <a:latin typeface="Ubuntu" panose="020B0504030602030204" pitchFamily="34" charset="0"/>
            </a:endParaRPr>
          </a:p>
        </p:txBody>
      </p:sp>
      <p:sp>
        <p:nvSpPr>
          <p:cNvPr id="16" name="Rectangle 15"/>
          <p:cNvSpPr/>
          <p:nvPr/>
        </p:nvSpPr>
        <p:spPr>
          <a:xfrm>
            <a:off x="5694244" y="5605046"/>
            <a:ext cx="2039341" cy="338554"/>
          </a:xfrm>
          <a:prstGeom prst="rect">
            <a:avLst/>
          </a:prstGeom>
        </p:spPr>
        <p:txBody>
          <a:bodyPr wrap="none">
            <a:spAutoFit/>
          </a:bodyPr>
          <a:lstStyle/>
          <a:p>
            <a:pPr algn="ctr"/>
            <a:r>
              <a:rPr lang="en-US" sz="1600" dirty="0" smtClean="0">
                <a:latin typeface="Ubuntu" panose="020B0504030602030204" pitchFamily="34" charset="0"/>
              </a:rPr>
              <a:t>Pre vs. post interest</a:t>
            </a:r>
            <a:endParaRPr lang="en-US" sz="1600" dirty="0">
              <a:latin typeface="Ubuntu" panose="020B0504030602030204" pitchFamily="34" charset="0"/>
            </a:endParaRPr>
          </a:p>
        </p:txBody>
      </p:sp>
      <p:sp>
        <p:nvSpPr>
          <p:cNvPr id="2" name="TextBox 1"/>
          <p:cNvSpPr txBox="1"/>
          <p:nvPr/>
        </p:nvSpPr>
        <p:spPr>
          <a:xfrm rot="20814652">
            <a:off x="7353659" y="6007980"/>
            <a:ext cx="1600200" cy="523220"/>
          </a:xfrm>
          <a:prstGeom prst="rect">
            <a:avLst/>
          </a:prstGeom>
          <a:solidFill>
            <a:schemeClr val="bg1"/>
          </a:solidFill>
        </p:spPr>
        <p:txBody>
          <a:bodyPr wrap="square" rtlCol="0">
            <a:spAutoFit/>
          </a:bodyPr>
          <a:lstStyle/>
          <a:p>
            <a:pPr algn="ctr"/>
            <a:r>
              <a:rPr lang="en-US" dirty="0" smtClean="0">
                <a:latin typeface="Cambria" panose="02040503050406030204" pitchFamily="18" charset="0"/>
              </a:rPr>
              <a:t>surveys are NSF's currency!</a:t>
            </a:r>
            <a:endParaRPr lang="en-US" dirty="0">
              <a:latin typeface="Cambria" panose="02040503050406030204" pitchFamily="18" charset="0"/>
            </a:endParaRPr>
          </a:p>
        </p:txBody>
      </p:sp>
    </p:spTree>
    <p:extLst>
      <p:ext uri="{BB962C8B-B14F-4D97-AF65-F5344CB8AC3E}">
        <p14:creationId xmlns:p14="http://schemas.microsoft.com/office/powerpoint/2010/main" val="1031527991"/>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2417225" y="3310575"/>
            <a:ext cx="5565600" cy="2815199"/>
          </a:xfrm>
          <a:prstGeom prst="rect">
            <a:avLst/>
          </a:prstGeom>
        </p:spPr>
        <p:txBody>
          <a:bodyPr lIns="91425" tIns="91425" rIns="91425" bIns="91425" anchor="t" anchorCtr="0">
            <a:noAutofit/>
          </a:bodyPr>
          <a:lstStyle/>
          <a:p>
            <a:pPr marL="457200" lvl="0" indent="-355600" rtl="0">
              <a:spcBef>
                <a:spcPts val="0"/>
              </a:spcBef>
              <a:spcAft>
                <a:spcPts val="0"/>
              </a:spcAft>
              <a:buClr>
                <a:srgbClr val="000000"/>
              </a:buClr>
              <a:buSzPct val="83333"/>
              <a:buFont typeface="Arial"/>
              <a:buChar char="●"/>
            </a:pPr>
            <a:r>
              <a:rPr lang="en" sz="2400" dirty="0">
                <a:solidFill>
                  <a:srgbClr val="3D85C6"/>
                </a:solidFill>
                <a:latin typeface="Droid Serif"/>
                <a:ea typeface="Droid Serif"/>
                <a:cs typeface="Droid Serif"/>
                <a:sym typeface="Droid Serif"/>
              </a:rPr>
              <a:t>Housekeeping</a:t>
            </a:r>
            <a:r>
              <a:rPr lang="en" sz="2400" dirty="0">
                <a:solidFill>
                  <a:srgbClr val="000000"/>
                </a:solidFill>
                <a:latin typeface="Droid Serif"/>
                <a:ea typeface="Droid Serif"/>
                <a:cs typeface="Droid Serif"/>
                <a:sym typeface="Droid Serif"/>
              </a:rPr>
              <a:t>: where? when?</a:t>
            </a:r>
          </a:p>
          <a:p>
            <a:pPr lvl="0" rtl="0">
              <a:spcBef>
                <a:spcPts val="0"/>
              </a:spcBef>
              <a:spcAft>
                <a:spcPts val="0"/>
              </a:spcAft>
              <a:buNone/>
            </a:pPr>
            <a:endParaRPr sz="2400" dirty="0">
              <a:solidFill>
                <a:srgbClr val="000000"/>
              </a:solidFill>
              <a:latin typeface="Droid Serif"/>
              <a:ea typeface="Droid Serif"/>
              <a:cs typeface="Droid Serif"/>
              <a:sym typeface="Droid Serif"/>
            </a:endParaRPr>
          </a:p>
          <a:p>
            <a:pPr marL="457200" lvl="0" indent="-355600" rtl="0">
              <a:spcBef>
                <a:spcPts val="0"/>
              </a:spcBef>
              <a:spcAft>
                <a:spcPts val="0"/>
              </a:spcAft>
              <a:buClr>
                <a:srgbClr val="000000"/>
              </a:buClr>
              <a:buSzPct val="83333"/>
              <a:buFont typeface="Arial"/>
              <a:buChar char="●"/>
            </a:pPr>
            <a:r>
              <a:rPr lang="en" sz="2400" dirty="0">
                <a:solidFill>
                  <a:srgbClr val="3D85C6"/>
                </a:solidFill>
                <a:latin typeface="Droid Serif"/>
                <a:ea typeface="Droid Serif"/>
                <a:cs typeface="Droid Serif"/>
                <a:sym typeface="Droid Serif"/>
              </a:rPr>
              <a:t>Introductions</a:t>
            </a:r>
            <a:r>
              <a:rPr lang="en" sz="2400" dirty="0">
                <a:solidFill>
                  <a:srgbClr val="000000"/>
                </a:solidFill>
                <a:latin typeface="Droid Serif"/>
                <a:ea typeface="Droid Serif"/>
                <a:cs typeface="Droid Serif"/>
                <a:sym typeface="Droid Serif"/>
              </a:rPr>
              <a:t>: who?</a:t>
            </a:r>
          </a:p>
          <a:p>
            <a:pPr lvl="0" rtl="0">
              <a:spcBef>
                <a:spcPts val="0"/>
              </a:spcBef>
              <a:spcAft>
                <a:spcPts val="0"/>
              </a:spcAft>
              <a:buNone/>
            </a:pPr>
            <a:endParaRPr sz="2400" dirty="0">
              <a:solidFill>
                <a:srgbClr val="000000"/>
              </a:solidFill>
              <a:latin typeface="Droid Serif"/>
              <a:ea typeface="Droid Serif"/>
              <a:cs typeface="Droid Serif"/>
              <a:sym typeface="Droid Serif"/>
            </a:endParaRPr>
          </a:p>
          <a:p>
            <a:pPr marL="457200" lvl="0" indent="-355600" rtl="0">
              <a:spcBef>
                <a:spcPts val="0"/>
              </a:spcBef>
              <a:spcAft>
                <a:spcPts val="0"/>
              </a:spcAft>
              <a:buClr>
                <a:srgbClr val="000000"/>
              </a:buClr>
              <a:buSzPct val="83333"/>
              <a:buFont typeface="Arial"/>
              <a:buChar char="●"/>
            </a:pPr>
            <a:r>
              <a:rPr lang="en" sz="2400" dirty="0">
                <a:solidFill>
                  <a:srgbClr val="3D85C6"/>
                </a:solidFill>
                <a:latin typeface="Droid Serif"/>
                <a:ea typeface="Droid Serif"/>
                <a:cs typeface="Droid Serif"/>
                <a:sym typeface="Droid Serif"/>
              </a:rPr>
              <a:t>Welcome</a:t>
            </a:r>
            <a:r>
              <a:rPr lang="en" sz="2400" dirty="0">
                <a:solidFill>
                  <a:srgbClr val="000000"/>
                </a:solidFill>
                <a:latin typeface="Droid Serif"/>
                <a:ea typeface="Droid Serif"/>
                <a:cs typeface="Droid Serif"/>
                <a:sym typeface="Droid Serif"/>
              </a:rPr>
              <a:t>:</a:t>
            </a:r>
            <a:r>
              <a:rPr lang="en" sz="2400" dirty="0">
                <a:solidFill>
                  <a:srgbClr val="3D85C6"/>
                </a:solidFill>
                <a:latin typeface="Droid Serif"/>
                <a:ea typeface="Droid Serif"/>
                <a:cs typeface="Droid Serif"/>
                <a:sym typeface="Droid Serif"/>
              </a:rPr>
              <a:t> </a:t>
            </a:r>
            <a:r>
              <a:rPr lang="en" sz="2400" dirty="0">
                <a:latin typeface="Droid Serif"/>
                <a:ea typeface="Droid Serif"/>
                <a:cs typeface="Droid Serif"/>
                <a:sym typeface="Droid Serif"/>
              </a:rPr>
              <a:t>W</a:t>
            </a:r>
            <a:r>
              <a:rPr lang="en" sz="2400" dirty="0" smtClean="0">
                <a:latin typeface="Droid Serif"/>
                <a:ea typeface="Droid Serif"/>
                <a:cs typeface="Droid Serif"/>
                <a:sym typeface="Droid Serif"/>
              </a:rPr>
              <a:t>hy </a:t>
            </a:r>
            <a:r>
              <a:rPr lang="en" sz="2400" dirty="0">
                <a:latin typeface="Droid Serif"/>
                <a:ea typeface="Droid Serif"/>
                <a:cs typeface="Droid Serif"/>
                <a:sym typeface="Droid Serif"/>
              </a:rPr>
              <a:t>CS? and MyCS...</a:t>
            </a:r>
          </a:p>
          <a:p>
            <a:pPr lvl="0" rtl="0">
              <a:spcBef>
                <a:spcPts val="0"/>
              </a:spcBef>
              <a:spcAft>
                <a:spcPts val="0"/>
              </a:spcAft>
              <a:buNone/>
            </a:pPr>
            <a:endParaRPr sz="2400" dirty="0">
              <a:solidFill>
                <a:srgbClr val="000000"/>
              </a:solidFill>
              <a:latin typeface="Droid Serif"/>
              <a:ea typeface="Droid Serif"/>
              <a:cs typeface="Droid Serif"/>
              <a:sym typeface="Droid Serif"/>
            </a:endParaRPr>
          </a:p>
          <a:p>
            <a:pPr marL="457200" lvl="0" indent="-355600" rtl="0">
              <a:spcBef>
                <a:spcPts val="0"/>
              </a:spcBef>
              <a:spcAft>
                <a:spcPts val="0"/>
              </a:spcAft>
              <a:buClr>
                <a:srgbClr val="000000"/>
              </a:buClr>
              <a:buSzPct val="83333"/>
              <a:buFont typeface="Arial"/>
              <a:buChar char="●"/>
            </a:pPr>
            <a:r>
              <a:rPr lang="en" sz="2400" dirty="0">
                <a:latin typeface="Droid Serif"/>
                <a:ea typeface="Droid Serif"/>
                <a:cs typeface="Droid Serif"/>
                <a:sym typeface="Droid Serif"/>
              </a:rPr>
              <a:t>Dive in!</a:t>
            </a:r>
          </a:p>
          <a:p>
            <a:pPr rtl="0">
              <a:spcBef>
                <a:spcPts val="0"/>
              </a:spcBef>
              <a:buNone/>
            </a:pPr>
            <a:endParaRPr sz="2666" dirty="0">
              <a:solidFill>
                <a:srgbClr val="000000"/>
              </a:solidFill>
              <a:latin typeface="Droid Serif"/>
              <a:ea typeface="Droid Serif"/>
              <a:cs typeface="Droid Serif"/>
              <a:sym typeface="Droid Serif"/>
            </a:endParaRPr>
          </a:p>
        </p:txBody>
      </p:sp>
      <p:pic>
        <p:nvPicPr>
          <p:cNvPr id="47" name="Shape 47"/>
          <p:cNvPicPr preferRelativeResize="0"/>
          <p:nvPr/>
        </p:nvPicPr>
        <p:blipFill>
          <a:blip r:embed="rId3"/>
          <a:stretch>
            <a:fillRect/>
          </a:stretch>
        </p:blipFill>
        <p:spPr>
          <a:xfrm>
            <a:off x="420025" y="384849"/>
            <a:ext cx="2941312" cy="2213347"/>
          </a:xfrm>
          <a:prstGeom prst="rect">
            <a:avLst/>
          </a:prstGeom>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71600"/>
            <a:ext cx="6415660" cy="4866368"/>
          </a:xfrm>
          <a:prstGeom prst="rect">
            <a:avLst/>
          </a:prstGeom>
        </p:spPr>
      </p:pic>
      <p:sp>
        <p:nvSpPr>
          <p:cNvPr id="205" name="Shape 205"/>
          <p:cNvSpPr txBox="1">
            <a:spLocks noGrp="1"/>
          </p:cNvSpPr>
          <p:nvPr>
            <p:ph type="title" idx="4294967295"/>
          </p:nvPr>
        </p:nvSpPr>
        <p:spPr>
          <a:xfrm>
            <a:off x="329124" y="217440"/>
            <a:ext cx="5157275" cy="814800"/>
          </a:xfrm>
          <a:prstGeom prst="rect">
            <a:avLst/>
          </a:prstGeom>
        </p:spPr>
        <p:txBody>
          <a:bodyPr lIns="91425" tIns="91425" rIns="91425" bIns="91425" anchor="t" anchorCtr="0">
            <a:noAutofit/>
          </a:bodyPr>
          <a:lstStyle/>
          <a:p>
            <a:pPr lvl="0" rtl="0">
              <a:spcBef>
                <a:spcPts val="0"/>
              </a:spcBef>
              <a:buNone/>
            </a:pPr>
            <a:r>
              <a:rPr lang="en" sz="4266" dirty="0" smtClean="0">
                <a:solidFill>
                  <a:srgbClr val="000000"/>
                </a:solidFill>
                <a:latin typeface="Droid Serif"/>
                <a:ea typeface="Droid Serif"/>
                <a:cs typeface="Droid Serif"/>
                <a:sym typeface="Droid Serif"/>
              </a:rPr>
              <a:t>Student survey…</a:t>
            </a:r>
            <a:endParaRPr lang="en" sz="4266" dirty="0">
              <a:solidFill>
                <a:srgbClr val="000000"/>
              </a:solidFill>
              <a:latin typeface="Droid Serif"/>
              <a:ea typeface="Droid Serif"/>
              <a:cs typeface="Droid Serif"/>
              <a:sym typeface="Droid Serif"/>
            </a:endParaRPr>
          </a:p>
        </p:txBody>
      </p:sp>
      <p:sp>
        <p:nvSpPr>
          <p:cNvPr id="11" name="Rectangle 10"/>
          <p:cNvSpPr/>
          <p:nvPr/>
        </p:nvSpPr>
        <p:spPr>
          <a:xfrm>
            <a:off x="5562600" y="304800"/>
            <a:ext cx="3276600" cy="707886"/>
          </a:xfrm>
          <a:prstGeom prst="rect">
            <a:avLst/>
          </a:prstGeom>
        </p:spPr>
        <p:txBody>
          <a:bodyPr wrap="square">
            <a:spAutoFit/>
          </a:bodyPr>
          <a:lstStyle/>
          <a:p>
            <a:pPr algn="ctr"/>
            <a:r>
              <a:rPr lang="en-US" sz="2000" dirty="0" smtClean="0">
                <a:latin typeface="Cambria" panose="02040503050406030204" pitchFamily="18" charset="0"/>
              </a:rPr>
              <a:t>You'll take it this morning (~ 60 seconds)</a:t>
            </a:r>
            <a:endParaRPr lang="en-US" sz="1050" dirty="0"/>
          </a:p>
        </p:txBody>
      </p:sp>
      <p:sp>
        <p:nvSpPr>
          <p:cNvPr id="10" name="Right Arrow 9"/>
          <p:cNvSpPr/>
          <p:nvPr/>
        </p:nvSpPr>
        <p:spPr>
          <a:xfrm rot="10800000">
            <a:off x="3080144" y="5601730"/>
            <a:ext cx="685800" cy="4572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72460" y="5601730"/>
            <a:ext cx="3276600" cy="1015663"/>
          </a:xfrm>
          <a:prstGeom prst="rect">
            <a:avLst/>
          </a:prstGeom>
          <a:solidFill>
            <a:srgbClr val="CCECFF"/>
          </a:solidFill>
        </p:spPr>
        <p:txBody>
          <a:bodyPr wrap="square">
            <a:spAutoFit/>
          </a:bodyPr>
          <a:lstStyle/>
          <a:p>
            <a:pPr algn="ctr"/>
            <a:r>
              <a:rPr lang="en-US" sz="2000" dirty="0" smtClean="0">
                <a:latin typeface="Cambria" panose="02040503050406030204" pitchFamily="18" charset="0"/>
              </a:rPr>
              <a:t>Don't elaborate, because we have some ice-breaking surveys, as well…</a:t>
            </a:r>
            <a:endParaRPr lang="en-US" sz="1050" dirty="0"/>
          </a:p>
        </p:txBody>
      </p:sp>
    </p:spTree>
    <p:extLst>
      <p:ext uri="{BB962C8B-B14F-4D97-AF65-F5344CB8AC3E}">
        <p14:creationId xmlns:p14="http://schemas.microsoft.com/office/powerpoint/2010/main" val="2612992039"/>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4" name="Shape 261"/>
          <p:cNvSpPr txBox="1">
            <a:spLocks/>
          </p:cNvSpPr>
          <p:nvPr/>
        </p:nvSpPr>
        <p:spPr>
          <a:xfrm>
            <a:off x="329125" y="217440"/>
            <a:ext cx="5505599" cy="1077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4800" dirty="0" smtClean="0">
                <a:latin typeface="Cambria" panose="02040503050406030204" pitchFamily="18" charset="0"/>
                <a:ea typeface="Droid Serif"/>
                <a:cs typeface="Droid Serif"/>
                <a:sym typeface="Droid Serif"/>
              </a:rPr>
              <a:t>Our p</a:t>
            </a:r>
            <a:r>
              <a:rPr lang="en" sz="4800" dirty="0" smtClean="0">
                <a:latin typeface="Cambria" panose="02040503050406030204" pitchFamily="18" charset="0"/>
                <a:ea typeface="Droid Serif"/>
                <a:cs typeface="Droid Serif"/>
                <a:sym typeface="Droid Serif"/>
              </a:rPr>
              <a:t>edagogy </a:t>
            </a:r>
            <a:r>
              <a:rPr lang="en" sz="4800" dirty="0" smtClean="0">
                <a:latin typeface="Cambria" panose="02040503050406030204" pitchFamily="18" charset="0"/>
                <a:ea typeface="Droid Serif"/>
                <a:cs typeface="Droid Serif"/>
                <a:sym typeface="Droid Serif"/>
              </a:rPr>
              <a:t>?</a:t>
            </a:r>
          </a:p>
          <a:p>
            <a:endParaRPr lang="en" sz="4400" dirty="0" smtClean="0">
              <a:latin typeface="Cambria" panose="02040503050406030204" pitchFamily="18" charset="0"/>
              <a:ea typeface="Droid Serif"/>
              <a:cs typeface="Droid Serif"/>
              <a:sym typeface="Droid Serif"/>
            </a:endParaRPr>
          </a:p>
          <a:p>
            <a:endParaRPr lang="en" sz="4400" dirty="0">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4085269921"/>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5" name="Rounded Rectangle 4"/>
          <p:cNvSpPr/>
          <p:nvPr/>
        </p:nvSpPr>
        <p:spPr>
          <a:xfrm>
            <a:off x="2743200" y="2438400"/>
            <a:ext cx="3581400" cy="9906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61"/>
          <p:cNvSpPr txBox="1">
            <a:spLocks/>
          </p:cNvSpPr>
          <p:nvPr/>
        </p:nvSpPr>
        <p:spPr>
          <a:xfrm>
            <a:off x="329125" y="217440"/>
            <a:ext cx="5505599" cy="1077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4800" dirty="0" smtClean="0">
                <a:latin typeface="Cambria" panose="02040503050406030204" pitchFamily="18" charset="0"/>
                <a:ea typeface="Droid Serif"/>
                <a:cs typeface="Droid Serif"/>
                <a:sym typeface="Droid Serif"/>
              </a:rPr>
              <a:t>Our p</a:t>
            </a:r>
            <a:r>
              <a:rPr lang="en" sz="4800" dirty="0" smtClean="0">
                <a:latin typeface="Cambria" panose="02040503050406030204" pitchFamily="18" charset="0"/>
                <a:ea typeface="Droid Serif"/>
                <a:cs typeface="Droid Serif"/>
                <a:sym typeface="Droid Serif"/>
              </a:rPr>
              <a:t>edagogy </a:t>
            </a:r>
            <a:r>
              <a:rPr lang="en" sz="4800" dirty="0" smtClean="0">
                <a:latin typeface="Cambria" panose="02040503050406030204" pitchFamily="18" charset="0"/>
                <a:ea typeface="Droid Serif"/>
                <a:cs typeface="Droid Serif"/>
                <a:sym typeface="Droid Serif"/>
              </a:rPr>
              <a:t>?</a:t>
            </a:r>
          </a:p>
          <a:p>
            <a:endParaRPr lang="en" sz="4400" dirty="0" smtClean="0">
              <a:latin typeface="Cambria" panose="02040503050406030204" pitchFamily="18" charset="0"/>
              <a:ea typeface="Droid Serif"/>
              <a:cs typeface="Droid Serif"/>
              <a:sym typeface="Droid Serif"/>
            </a:endParaRPr>
          </a:p>
          <a:p>
            <a:endParaRPr lang="en" sz="4400" dirty="0">
              <a:latin typeface="Cambria" panose="02040503050406030204" pitchFamily="18" charset="0"/>
              <a:ea typeface="Droid Serif"/>
              <a:cs typeface="Droid Serif"/>
              <a:sym typeface="Droid Serif"/>
            </a:endParaRPr>
          </a:p>
        </p:txBody>
      </p:sp>
      <p:sp>
        <p:nvSpPr>
          <p:cNvPr id="12" name="Shape 261"/>
          <p:cNvSpPr txBox="1">
            <a:spLocks/>
          </p:cNvSpPr>
          <p:nvPr/>
        </p:nvSpPr>
        <p:spPr>
          <a:xfrm>
            <a:off x="2875605" y="2438400"/>
            <a:ext cx="3220395" cy="838200"/>
          </a:xfrm>
          <a:prstGeom prst="rect">
            <a:avLst/>
          </a:prstGeom>
          <a:no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400" dirty="0" smtClean="0">
                <a:solidFill>
                  <a:schemeClr val="tx1"/>
                </a:solidFill>
                <a:latin typeface="Cambria" panose="02040503050406030204" pitchFamily="18" charset="0"/>
                <a:ea typeface="Droid Serif"/>
                <a:cs typeface="Droid Serif"/>
                <a:sym typeface="Droid Serif"/>
              </a:rPr>
              <a:t>yours</a:t>
            </a:r>
            <a:endParaRPr lang="en" sz="4400" dirty="0">
              <a:solidFill>
                <a:schemeClr val="tx1"/>
              </a:solidFill>
              <a:latin typeface="Cambria" panose="02040503050406030204" pitchFamily="18" charset="0"/>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8" name="Rounded Rectangle 7"/>
          <p:cNvSpPr/>
          <p:nvPr/>
        </p:nvSpPr>
        <p:spPr>
          <a:xfrm>
            <a:off x="6742671" y="4368114"/>
            <a:ext cx="2207509" cy="2360855"/>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p:cNvSpPr/>
          <p:nvPr/>
        </p:nvSpPr>
        <p:spPr>
          <a:xfrm rot="10800000">
            <a:off x="1981200" y="4895636"/>
            <a:ext cx="457200" cy="6096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8001000" y="4895636"/>
            <a:ext cx="457200" cy="6096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 name="TextBox 2"/>
          <p:cNvSpPr txBox="1"/>
          <p:nvPr/>
        </p:nvSpPr>
        <p:spPr>
          <a:xfrm>
            <a:off x="490166" y="5638800"/>
            <a:ext cx="2557834" cy="307777"/>
          </a:xfrm>
          <a:prstGeom prst="rect">
            <a:avLst/>
          </a:prstGeom>
          <a:noFill/>
        </p:spPr>
        <p:txBody>
          <a:bodyPr wrap="square" rtlCol="0">
            <a:spAutoFit/>
          </a:bodyPr>
          <a:lstStyle/>
          <a:p>
            <a:r>
              <a:rPr lang="en-US" dirty="0" smtClean="0">
                <a:latin typeface="Droid Serif" panose="02020600060500020200" pitchFamily="18" charset="0"/>
                <a:ea typeface="Droid Serif" panose="02020600060500020200" pitchFamily="18" charset="0"/>
                <a:cs typeface="Droid Serif" panose="02020600060500020200" pitchFamily="18" charset="0"/>
              </a:rPr>
              <a:t>We hope to </a:t>
            </a:r>
            <a:r>
              <a:rPr lang="en-US" dirty="0" smtClean="0">
                <a:latin typeface="Droid Serif" panose="02020600060500020200" pitchFamily="18" charset="0"/>
                <a:ea typeface="Droid Serif" panose="02020600060500020200" pitchFamily="18" charset="0"/>
                <a:cs typeface="Droid Serif" panose="02020600060500020200" pitchFamily="18" charset="0"/>
              </a:rPr>
              <a:t>learn</a:t>
            </a:r>
            <a:r>
              <a:rPr lang="en-US" dirty="0" smtClean="0">
                <a:latin typeface="Droid Serif" panose="02020600060500020200" pitchFamily="18" charset="0"/>
                <a:ea typeface="Droid Serif" panose="02020600060500020200" pitchFamily="18" charset="0"/>
                <a:cs typeface="Droid Serif" panose="02020600060500020200" pitchFamily="18" charset="0"/>
              </a:rPr>
              <a:t> </a:t>
            </a:r>
            <a:r>
              <a:rPr lang="en-US" dirty="0" smtClean="0">
                <a:latin typeface="Droid Serif" panose="02020600060500020200" pitchFamily="18" charset="0"/>
                <a:ea typeface="Droid Serif" panose="02020600060500020200" pitchFamily="18" charset="0"/>
                <a:cs typeface="Droid Serif" panose="02020600060500020200" pitchFamily="18" charset="0"/>
              </a:rPr>
              <a:t>from you </a:t>
            </a:r>
          </a:p>
        </p:txBody>
      </p:sp>
      <p:sp>
        <p:nvSpPr>
          <p:cNvPr id="7" name="Rectangle 6"/>
          <p:cNvSpPr/>
          <p:nvPr/>
        </p:nvSpPr>
        <p:spPr>
          <a:xfrm>
            <a:off x="747500" y="5943557"/>
            <a:ext cx="2291424" cy="738664"/>
          </a:xfrm>
          <a:prstGeom prst="rect">
            <a:avLst/>
          </a:prstGeom>
        </p:spPr>
        <p:txBody>
          <a:bodyPr wrap="square">
            <a:spAutoFit/>
          </a:bodyPr>
          <a:lstStyle/>
          <a:p>
            <a:pPr marL="285750" lvl="6" indent="-285750">
              <a:buFont typeface="Arial" panose="020B0604020202020204" pitchFamily="34" charset="0"/>
              <a:buChar char="•"/>
            </a:pPr>
            <a:r>
              <a:rPr lang="en-US" dirty="0">
                <a:latin typeface="Droid Serif" panose="02020600060500020200" pitchFamily="18" charset="0"/>
                <a:ea typeface="Droid Serif" panose="02020600060500020200" pitchFamily="18" charset="0"/>
                <a:cs typeface="Droid Serif" panose="02020600060500020200" pitchFamily="18" charset="0"/>
              </a:rPr>
              <a:t>what's worthwhile</a:t>
            </a:r>
          </a:p>
          <a:p>
            <a:pPr marL="285750" lvl="6" indent="-285750">
              <a:buFont typeface="Arial" panose="020B0604020202020204" pitchFamily="34" charset="0"/>
              <a:buChar char="•"/>
            </a:pPr>
            <a:r>
              <a:rPr lang="en-US" dirty="0">
                <a:latin typeface="Droid Serif" panose="02020600060500020200" pitchFamily="18" charset="0"/>
                <a:ea typeface="Droid Serif" panose="02020600060500020200" pitchFamily="18" charset="0"/>
                <a:cs typeface="Droid Serif" panose="02020600060500020200" pitchFamily="18" charset="0"/>
              </a:rPr>
              <a:t>what's not, and</a:t>
            </a:r>
          </a:p>
          <a:p>
            <a:pPr marL="285750" lvl="6" indent="-285750">
              <a:buFont typeface="Arial" panose="020B0604020202020204" pitchFamily="34" charset="0"/>
              <a:buChar char="•"/>
            </a:pPr>
            <a:r>
              <a:rPr lang="en-US" dirty="0">
                <a:latin typeface="Droid Serif" panose="02020600060500020200" pitchFamily="18" charset="0"/>
                <a:ea typeface="Droid Serif" panose="02020600060500020200" pitchFamily="18" charset="0"/>
                <a:cs typeface="Droid Serif" panose="02020600060500020200" pitchFamily="18" charset="0"/>
              </a:rPr>
              <a:t>why.</a:t>
            </a:r>
          </a:p>
        </p:txBody>
      </p:sp>
      <p:sp>
        <p:nvSpPr>
          <p:cNvPr id="10" name="TextBox 9"/>
          <p:cNvSpPr txBox="1"/>
          <p:nvPr/>
        </p:nvSpPr>
        <p:spPr>
          <a:xfrm>
            <a:off x="6797438" y="5660834"/>
            <a:ext cx="2078600" cy="307777"/>
          </a:xfrm>
          <a:prstGeom prst="rect">
            <a:avLst/>
          </a:prstGeom>
          <a:solidFill>
            <a:srgbClr val="CCECFF"/>
          </a:solidFill>
        </p:spPr>
        <p:txBody>
          <a:bodyPr wrap="square" rtlCol="0">
            <a:spAutoFit/>
          </a:bodyPr>
          <a:lstStyle/>
          <a:p>
            <a:r>
              <a:rPr lang="en-US" dirty="0" smtClean="0">
                <a:latin typeface="Droid Serif" panose="02020600060500020200" pitchFamily="18" charset="0"/>
                <a:ea typeface="Droid Serif" panose="02020600060500020200" pitchFamily="18" charset="0"/>
                <a:cs typeface="Droid Serif" panose="02020600060500020200" pitchFamily="18" charset="0"/>
              </a:rPr>
              <a:t>We hope to provide</a:t>
            </a:r>
          </a:p>
        </p:txBody>
      </p:sp>
      <p:sp>
        <p:nvSpPr>
          <p:cNvPr id="11" name="Rectangle 10"/>
          <p:cNvSpPr/>
          <p:nvPr/>
        </p:nvSpPr>
        <p:spPr>
          <a:xfrm>
            <a:off x="7063848" y="5965591"/>
            <a:ext cx="1812190" cy="738664"/>
          </a:xfrm>
          <a:prstGeom prst="rect">
            <a:avLst/>
          </a:prstGeom>
          <a:noFill/>
        </p:spPr>
        <p:txBody>
          <a:bodyPr wrap="square">
            <a:spAutoFit/>
          </a:bodyPr>
          <a:lstStyle/>
          <a:p>
            <a:pPr marL="285750" lvl="6" indent="-285750">
              <a:buFont typeface="Arial" panose="020B0604020202020204" pitchFamily="34" charset="0"/>
              <a:buChar char="•"/>
            </a:pPr>
            <a:r>
              <a:rPr lang="en-US" dirty="0" smtClean="0">
                <a:latin typeface="Droid Serif" panose="02020600060500020200" pitchFamily="18" charset="0"/>
                <a:ea typeface="Droid Serif" panose="02020600060500020200" pitchFamily="18" charset="0"/>
                <a:cs typeface="Droid Serif" panose="02020600060500020200" pitchFamily="18" charset="0"/>
              </a:rPr>
              <a:t>CS content</a:t>
            </a:r>
          </a:p>
          <a:p>
            <a:pPr marL="285750" lvl="6" indent="-285750">
              <a:buFont typeface="Arial" panose="020B0604020202020204" pitchFamily="34" charset="0"/>
              <a:buChar char="•"/>
            </a:pPr>
            <a:r>
              <a:rPr lang="en-US" dirty="0" smtClean="0">
                <a:latin typeface="Droid Serif" panose="02020600060500020200" pitchFamily="18" charset="0"/>
                <a:ea typeface="Droid Serif" panose="02020600060500020200" pitchFamily="18" charset="0"/>
                <a:cs typeface="Droid Serif" panose="02020600060500020200" pitchFamily="18" charset="0"/>
              </a:rPr>
              <a:t>its context</a:t>
            </a:r>
          </a:p>
          <a:p>
            <a:pPr marL="285750" lvl="6" indent="-285750">
              <a:buFont typeface="Arial" panose="020B0604020202020204" pitchFamily="34" charset="0"/>
              <a:buChar char="•"/>
            </a:pPr>
            <a:r>
              <a:rPr lang="en-US" dirty="0" smtClean="0">
                <a:latin typeface="Droid Serif" panose="02020600060500020200" pitchFamily="18" charset="0"/>
                <a:ea typeface="Droid Serif" panose="02020600060500020200" pitchFamily="18" charset="0"/>
                <a:cs typeface="Droid Serif" panose="02020600060500020200" pitchFamily="18" charset="0"/>
              </a:rPr>
              <a:t>a starting point</a:t>
            </a:r>
            <a:endParaRPr lang="en-US" dirty="0">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ounded Rectangle 14"/>
          <p:cNvSpPr/>
          <p:nvPr/>
        </p:nvSpPr>
        <p:spPr>
          <a:xfrm>
            <a:off x="2743200" y="2438400"/>
            <a:ext cx="3581400" cy="9906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261"/>
          <p:cNvSpPr txBox="1">
            <a:spLocks/>
          </p:cNvSpPr>
          <p:nvPr/>
        </p:nvSpPr>
        <p:spPr>
          <a:xfrm>
            <a:off x="2875605" y="2438400"/>
            <a:ext cx="3220395" cy="838200"/>
          </a:xfrm>
          <a:prstGeom prst="rect">
            <a:avLst/>
          </a:prstGeom>
          <a:no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400" dirty="0" smtClean="0">
                <a:solidFill>
                  <a:schemeClr val="tx1"/>
                </a:solidFill>
                <a:latin typeface="Cambria" panose="02040503050406030204" pitchFamily="18" charset="0"/>
                <a:ea typeface="Droid Serif"/>
                <a:cs typeface="Droid Serif"/>
                <a:sym typeface="Droid Serif"/>
              </a:rPr>
              <a:t>yours</a:t>
            </a:r>
            <a:endParaRPr lang="en" sz="4400" dirty="0">
              <a:solidFill>
                <a:schemeClr val="tx1"/>
              </a:solidFill>
              <a:latin typeface="Cambria" panose="02040503050406030204" pitchFamily="18" charset="0"/>
              <a:ea typeface="Droid Serif"/>
              <a:cs typeface="Droid Serif"/>
              <a:sym typeface="Droid Serif"/>
            </a:endParaRPr>
          </a:p>
        </p:txBody>
      </p:sp>
      <p:sp>
        <p:nvSpPr>
          <p:cNvPr id="14" name="TextBox 13"/>
          <p:cNvSpPr txBox="1"/>
          <p:nvPr/>
        </p:nvSpPr>
        <p:spPr>
          <a:xfrm>
            <a:off x="6526428" y="4963180"/>
            <a:ext cx="762000" cy="523220"/>
          </a:xfrm>
          <a:prstGeom prst="rect">
            <a:avLst/>
          </a:prstGeom>
          <a:solidFill>
            <a:schemeClr val="bg1"/>
          </a:solidFill>
        </p:spPr>
        <p:txBody>
          <a:bodyPr wrap="square" rtlCol="0">
            <a:spAutoFit/>
          </a:bodyPr>
          <a:lstStyle/>
          <a:p>
            <a:pPr algn="ctr"/>
            <a:r>
              <a:rPr lang="en-US" sz="2800" dirty="0" smtClean="0">
                <a:latin typeface="Cambria" panose="02040503050406030204" pitchFamily="18" charset="0"/>
              </a:rPr>
              <a:t>us</a:t>
            </a:r>
            <a:endParaRPr lang="en-US" sz="2800" dirty="0">
              <a:latin typeface="Cambria" panose="02040503050406030204" pitchFamily="18" charset="0"/>
            </a:endParaRPr>
          </a:p>
        </p:txBody>
      </p:sp>
      <p:sp>
        <p:nvSpPr>
          <p:cNvPr id="267" name="Shape 267"/>
          <p:cNvSpPr txBox="1">
            <a:spLocks noGrp="1"/>
          </p:cNvSpPr>
          <p:nvPr>
            <p:ph type="title" idx="4294967295"/>
          </p:nvPr>
        </p:nvSpPr>
        <p:spPr>
          <a:xfrm>
            <a:off x="6797437" y="4419600"/>
            <a:ext cx="2053147" cy="485399"/>
          </a:xfrm>
          <a:prstGeom prst="rect">
            <a:avLst/>
          </a:prstGeom>
        </p:spPr>
        <p:txBody>
          <a:bodyPr lIns="91425" tIns="91425" rIns="91425" bIns="91425" anchor="t" anchorCtr="0">
            <a:noAutofit/>
          </a:bodyPr>
          <a:lstStyle/>
          <a:p>
            <a:pPr lvl="0" algn="ctr" rtl="0">
              <a:spcBef>
                <a:spcPts val="0"/>
              </a:spcBef>
              <a:buClr>
                <a:srgbClr val="000000"/>
              </a:buClr>
              <a:buSzPct val="61111"/>
              <a:buFont typeface="Arial"/>
              <a:buNone/>
            </a:pPr>
            <a:r>
              <a:rPr lang="en" sz="1800" b="0" dirty="0" smtClean="0">
                <a:solidFill>
                  <a:srgbClr val="000000"/>
                </a:solidFill>
                <a:latin typeface="Droid Serif"/>
                <a:ea typeface="Droid Serif"/>
                <a:cs typeface="Droid Serif"/>
                <a:sym typeface="Droid Serif"/>
              </a:rPr>
              <a:t>lesson  </a:t>
            </a:r>
            <a:r>
              <a:rPr lang="en" sz="1800" b="1" i="1" dirty="0" smtClean="0">
                <a:solidFill>
                  <a:srgbClr val="0000FF"/>
                </a:solidFill>
                <a:latin typeface="Droid Serif"/>
                <a:ea typeface="Droid Serif"/>
                <a:cs typeface="Droid Serif"/>
                <a:sym typeface="Droid Serif"/>
              </a:rPr>
              <a:t>contents</a:t>
            </a:r>
            <a:endParaRPr lang="en" sz="1800" b="1" i="1" dirty="0">
              <a:solidFill>
                <a:srgbClr val="0000FF"/>
              </a:solidFill>
              <a:latin typeface="Droid Serif"/>
              <a:ea typeface="Droid Serif"/>
              <a:cs typeface="Droid Serif"/>
              <a:sym typeface="Droid Serif"/>
            </a:endParaRPr>
          </a:p>
          <a:p>
            <a:pPr lvl="0" algn="ctr" rtl="0">
              <a:spcBef>
                <a:spcPts val="0"/>
              </a:spcBef>
              <a:buNone/>
            </a:pPr>
            <a:endParaRPr sz="1800" i="1" dirty="0">
              <a:solidFill>
                <a:srgbClr val="0000FF"/>
              </a:solidFill>
              <a:latin typeface="Droid Serif"/>
              <a:ea typeface="Droid Serif"/>
              <a:cs typeface="Droid Serif"/>
              <a:sym typeface="Droid Serif"/>
            </a:endParaRPr>
          </a:p>
        </p:txBody>
      </p:sp>
      <p:sp>
        <p:nvSpPr>
          <p:cNvPr id="18" name="TextBox 17"/>
          <p:cNvSpPr txBox="1"/>
          <p:nvPr/>
        </p:nvSpPr>
        <p:spPr>
          <a:xfrm>
            <a:off x="304411" y="4963180"/>
            <a:ext cx="762000" cy="523220"/>
          </a:xfrm>
          <a:prstGeom prst="rect">
            <a:avLst/>
          </a:prstGeom>
          <a:solidFill>
            <a:schemeClr val="bg1">
              <a:lumMod val="85000"/>
            </a:schemeClr>
          </a:solidFill>
        </p:spPr>
        <p:txBody>
          <a:bodyPr wrap="square" rtlCol="0">
            <a:spAutoFit/>
          </a:bodyPr>
          <a:lstStyle/>
          <a:p>
            <a:pPr algn="ctr"/>
            <a:r>
              <a:rPr lang="en-US" sz="2800" dirty="0" smtClean="0">
                <a:latin typeface="Cambria" panose="02040503050406030204" pitchFamily="18" charset="0"/>
              </a:rPr>
              <a:t>you</a:t>
            </a:r>
            <a:endParaRPr lang="en-US" sz="2800" dirty="0">
              <a:latin typeface="Cambria" panose="02040503050406030204" pitchFamily="18" charset="0"/>
            </a:endParaRPr>
          </a:p>
        </p:txBody>
      </p:sp>
      <p:sp>
        <p:nvSpPr>
          <p:cNvPr id="9" name="Rectangle 8"/>
          <p:cNvSpPr/>
          <p:nvPr/>
        </p:nvSpPr>
        <p:spPr>
          <a:xfrm>
            <a:off x="431840" y="4419600"/>
            <a:ext cx="2778325" cy="369332"/>
          </a:xfrm>
          <a:prstGeom prst="rect">
            <a:avLst/>
          </a:prstGeom>
        </p:spPr>
        <p:txBody>
          <a:bodyPr wrap="none">
            <a:spAutoFit/>
          </a:bodyPr>
          <a:lstStyle/>
          <a:p>
            <a:pPr algn="ctr"/>
            <a:r>
              <a:rPr lang="en" sz="1800" dirty="0">
                <a:latin typeface="Droid Serif"/>
                <a:ea typeface="Droid Serif"/>
                <a:cs typeface="Droid Serif"/>
                <a:sym typeface="Droid Serif"/>
              </a:rPr>
              <a:t>personal  </a:t>
            </a:r>
            <a:r>
              <a:rPr lang="en" sz="1800" b="1" i="1" dirty="0">
                <a:latin typeface="Droid Serif"/>
                <a:ea typeface="Droid Serif"/>
                <a:cs typeface="Droid Serif"/>
                <a:sym typeface="Droid Serif"/>
              </a:rPr>
              <a:t>interactions</a:t>
            </a:r>
            <a:r>
              <a:rPr lang="en" sz="1800" dirty="0">
                <a:latin typeface="Droid Serif"/>
                <a:ea typeface="Droid Serif"/>
                <a:cs typeface="Droid Serif"/>
                <a:sym typeface="Droid Serif"/>
              </a:rPr>
              <a:t> </a:t>
            </a:r>
            <a:endParaRPr lang="en-US" dirty="0"/>
          </a:p>
        </p:txBody>
      </p:sp>
      <p:sp>
        <p:nvSpPr>
          <p:cNvPr id="19" name="Shape 261"/>
          <p:cNvSpPr txBox="1">
            <a:spLocks/>
          </p:cNvSpPr>
          <p:nvPr/>
        </p:nvSpPr>
        <p:spPr>
          <a:xfrm>
            <a:off x="329125" y="217440"/>
            <a:ext cx="5505599" cy="107796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4800" dirty="0" smtClean="0">
                <a:latin typeface="Cambria" panose="02040503050406030204" pitchFamily="18" charset="0"/>
                <a:ea typeface="Droid Serif"/>
                <a:cs typeface="Droid Serif"/>
                <a:sym typeface="Droid Serif"/>
              </a:rPr>
              <a:t>Our p</a:t>
            </a:r>
            <a:r>
              <a:rPr lang="en" sz="4800" dirty="0" smtClean="0">
                <a:latin typeface="Cambria" panose="02040503050406030204" pitchFamily="18" charset="0"/>
                <a:ea typeface="Droid Serif"/>
                <a:cs typeface="Droid Serif"/>
                <a:sym typeface="Droid Serif"/>
              </a:rPr>
              <a:t>edagogy </a:t>
            </a:r>
            <a:r>
              <a:rPr lang="en" sz="4800" dirty="0" smtClean="0">
                <a:latin typeface="Cambria" panose="02040503050406030204" pitchFamily="18" charset="0"/>
                <a:ea typeface="Droid Serif"/>
                <a:cs typeface="Droid Serif"/>
                <a:sym typeface="Droid Serif"/>
              </a:rPr>
              <a:t>?</a:t>
            </a:r>
          </a:p>
          <a:p>
            <a:endParaRPr lang="en" sz="4400" dirty="0" smtClean="0">
              <a:latin typeface="Cambria" panose="02040503050406030204" pitchFamily="18" charset="0"/>
              <a:ea typeface="Droid Serif"/>
              <a:cs typeface="Droid Serif"/>
              <a:sym typeface="Droid Serif"/>
            </a:endParaRPr>
          </a:p>
          <a:p>
            <a:endParaRPr lang="en" sz="4400" dirty="0">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3509189236"/>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4" name="Shape 261"/>
          <p:cNvSpPr txBox="1">
            <a:spLocks/>
          </p:cNvSpPr>
          <p:nvPr/>
        </p:nvSpPr>
        <p:spPr>
          <a:xfrm>
            <a:off x="2514600" y="109780"/>
            <a:ext cx="3657600" cy="8148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200" dirty="0" smtClean="0">
                <a:latin typeface="Droid Serif"/>
                <a:ea typeface="Droid Serif"/>
                <a:cs typeface="Droid Serif"/>
                <a:sym typeface="Droid Serif"/>
              </a:rPr>
              <a:t>Now</a:t>
            </a:r>
            <a:r>
              <a:rPr lang="en" sz="4266" dirty="0" smtClean="0">
                <a:latin typeface="Droid Serif"/>
                <a:ea typeface="Droid Serif"/>
                <a:cs typeface="Droid Serif"/>
                <a:sym typeface="Droid Serif"/>
              </a:rPr>
              <a:t>!</a:t>
            </a:r>
            <a:endParaRPr lang="en" sz="4266" dirty="0">
              <a:latin typeface="Droid Serif"/>
              <a:ea typeface="Droid Serif"/>
              <a:cs typeface="Droid Serif"/>
              <a:sym typeface="Droid Serif"/>
            </a:endParaRPr>
          </a:p>
        </p:txBody>
      </p:sp>
      <p:sp>
        <p:nvSpPr>
          <p:cNvPr id="13" name="TextBox 12"/>
          <p:cNvSpPr txBox="1"/>
          <p:nvPr/>
        </p:nvSpPr>
        <p:spPr>
          <a:xfrm>
            <a:off x="2286001" y="2553729"/>
            <a:ext cx="3948375"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Introductions + surveys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20" name="TextBox 19"/>
          <p:cNvSpPr txBox="1"/>
          <p:nvPr/>
        </p:nvSpPr>
        <p:spPr>
          <a:xfrm>
            <a:off x="990600" y="924580"/>
            <a:ext cx="2438400"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Newcomers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33" name="TextBox 32"/>
          <p:cNvSpPr txBox="1"/>
          <p:nvPr/>
        </p:nvSpPr>
        <p:spPr>
          <a:xfrm>
            <a:off x="2286000" y="5867400"/>
            <a:ext cx="3948375"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Dive in to CS!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2" name="TextBox 1"/>
          <p:cNvSpPr txBox="1"/>
          <p:nvPr/>
        </p:nvSpPr>
        <p:spPr>
          <a:xfrm>
            <a:off x="1054443" y="1573428"/>
            <a:ext cx="2330655" cy="369332"/>
          </a:xfrm>
          <a:prstGeom prst="rect">
            <a:avLst/>
          </a:prstGeom>
          <a:noFill/>
        </p:spPr>
        <p:txBody>
          <a:bodyPr wrap="square" rtlCol="0">
            <a:spAutoFit/>
          </a:bodyPr>
          <a:lstStyle/>
          <a:p>
            <a:pPr algn="ctr"/>
            <a:r>
              <a:rPr lang="en-US" sz="1800" dirty="0" smtClean="0">
                <a:latin typeface="Cambria" panose="02040503050406030204" pitchFamily="18" charset="0"/>
              </a:rPr>
              <a:t>stay here in this room</a:t>
            </a:r>
            <a:endParaRPr lang="en-US" sz="1800" dirty="0">
              <a:latin typeface="Cambria" panose="02040503050406030204" pitchFamily="18" charset="0"/>
            </a:endParaRPr>
          </a:p>
        </p:txBody>
      </p:sp>
      <p:sp>
        <p:nvSpPr>
          <p:cNvPr id="34" name="TextBox 33"/>
          <p:cNvSpPr txBox="1"/>
          <p:nvPr/>
        </p:nvSpPr>
        <p:spPr>
          <a:xfrm>
            <a:off x="5445127" y="1447800"/>
            <a:ext cx="2465342" cy="646331"/>
          </a:xfrm>
          <a:prstGeom prst="rect">
            <a:avLst/>
          </a:prstGeom>
          <a:noFill/>
        </p:spPr>
        <p:txBody>
          <a:bodyPr wrap="square" rtlCol="0">
            <a:spAutoFit/>
          </a:bodyPr>
          <a:lstStyle/>
          <a:p>
            <a:pPr algn="ctr"/>
            <a:r>
              <a:rPr lang="en-US" sz="1800" dirty="0" smtClean="0">
                <a:latin typeface="Cambria" panose="02040503050406030204" pitchFamily="18" charset="0"/>
              </a:rPr>
              <a:t>half try Python;                     half try </a:t>
            </a:r>
            <a:r>
              <a:rPr lang="en-US" sz="1800" dirty="0" err="1" smtClean="0">
                <a:latin typeface="Cambria" panose="02040503050406030204" pitchFamily="18" charset="0"/>
              </a:rPr>
              <a:t>AppInventor</a:t>
            </a:r>
            <a:endParaRPr lang="en-US" sz="1800" dirty="0">
              <a:latin typeface="Cambria" panose="02040503050406030204" pitchFamily="18" charset="0"/>
            </a:endParaRPr>
          </a:p>
        </p:txBody>
      </p:sp>
      <p:sp>
        <p:nvSpPr>
          <p:cNvPr id="35" name="TextBox 34"/>
          <p:cNvSpPr txBox="1"/>
          <p:nvPr/>
        </p:nvSpPr>
        <p:spPr>
          <a:xfrm>
            <a:off x="2498957" y="3581400"/>
            <a:ext cx="3492511" cy="646331"/>
          </a:xfrm>
          <a:prstGeom prst="rect">
            <a:avLst/>
          </a:prstGeom>
          <a:noFill/>
        </p:spPr>
        <p:txBody>
          <a:bodyPr wrap="square" rtlCol="0">
            <a:spAutoFit/>
          </a:bodyPr>
          <a:lstStyle/>
          <a:p>
            <a:pPr algn="ctr"/>
            <a:r>
              <a:rPr lang="en-US" sz="1800" dirty="0" smtClean="0">
                <a:latin typeface="Cambria" panose="02040503050406030204" pitchFamily="18" charset="0"/>
              </a:rPr>
              <a:t>Everyone should take our student survey – so you know what it is!</a:t>
            </a:r>
            <a:endParaRPr lang="en-US" sz="1800" dirty="0">
              <a:latin typeface="Cambria" panose="02040503050406030204" pitchFamily="18" charset="0"/>
            </a:endParaRPr>
          </a:p>
        </p:txBody>
      </p:sp>
      <p:sp>
        <p:nvSpPr>
          <p:cNvPr id="36" name="TextBox 35"/>
          <p:cNvSpPr txBox="1"/>
          <p:nvPr/>
        </p:nvSpPr>
        <p:spPr>
          <a:xfrm>
            <a:off x="2057400" y="4648200"/>
            <a:ext cx="4375625" cy="646331"/>
          </a:xfrm>
          <a:prstGeom prst="rect">
            <a:avLst/>
          </a:prstGeom>
          <a:noFill/>
        </p:spPr>
        <p:txBody>
          <a:bodyPr wrap="square" rtlCol="0">
            <a:spAutoFit/>
          </a:bodyPr>
          <a:lstStyle/>
          <a:p>
            <a:pPr algn="ctr"/>
            <a:r>
              <a:rPr lang="en-US" sz="1800" dirty="0" smtClean="0">
                <a:latin typeface="Cambria" panose="02040503050406030204" pitchFamily="18" charset="0"/>
              </a:rPr>
              <a:t>Then, take our </a:t>
            </a:r>
            <a:r>
              <a:rPr lang="en-US" sz="1800" i="1" dirty="0" smtClean="0">
                <a:latin typeface="Cambria" panose="02040503050406030204" pitchFamily="18" charset="0"/>
              </a:rPr>
              <a:t>background </a:t>
            </a:r>
            <a:r>
              <a:rPr lang="en-US" sz="1800" dirty="0" smtClean="0">
                <a:latin typeface="Cambria" panose="02040503050406030204" pitchFamily="18" charset="0"/>
              </a:rPr>
              <a:t>survey – mostly an ice-breaker/discussion prompts</a:t>
            </a:r>
            <a:endParaRPr lang="en-US" sz="1800" dirty="0">
              <a:latin typeface="Cambria" panose="02040503050406030204" pitchFamily="18" charset="0"/>
            </a:endParaRPr>
          </a:p>
        </p:txBody>
      </p:sp>
      <p:sp>
        <p:nvSpPr>
          <p:cNvPr id="37" name="TextBox 36"/>
          <p:cNvSpPr txBox="1"/>
          <p:nvPr/>
        </p:nvSpPr>
        <p:spPr>
          <a:xfrm>
            <a:off x="5598726" y="924580"/>
            <a:ext cx="2158145" cy="523220"/>
          </a:xfrm>
          <a:prstGeom prst="rect">
            <a:avLst/>
          </a:prstGeom>
          <a:solidFill>
            <a:schemeClr val="bg1">
              <a:lumMod val="85000"/>
            </a:schemeClr>
          </a:solidFill>
          <a:ln>
            <a:noFill/>
          </a:ln>
        </p:spPr>
        <p:txBody>
          <a:bodyPr wrap="square" rtlCol="0">
            <a:spAutoFit/>
          </a:bodyPr>
          <a:lstStyle/>
          <a:p>
            <a:pPr algn="ctr"/>
            <a:r>
              <a:rPr lang="en-US" sz="2800" dirty="0" smtClean="0">
                <a:latin typeface="Calibri" panose="020F0502020204030204" pitchFamily="34" charset="0"/>
                <a:ea typeface="Droid Serif" panose="02020600060500020200" pitchFamily="18" charset="0"/>
                <a:cs typeface="Droid Serif" panose="02020600060500020200" pitchFamily="18" charset="0"/>
              </a:rPr>
              <a:t>Returners</a:t>
            </a:r>
            <a:endParaRPr lang="en-US" sz="2800" dirty="0">
              <a:latin typeface="Calibri" panose="020F0502020204030204" pitchFamily="34" charset="0"/>
              <a:ea typeface="Droid Serif" panose="02020600060500020200" pitchFamily="18" charset="0"/>
              <a:cs typeface="Droid Serif" panose="02020600060500020200" pitchFamily="18" charset="0"/>
            </a:endParaRPr>
          </a:p>
        </p:txBody>
      </p:sp>
      <p:sp>
        <p:nvSpPr>
          <p:cNvPr id="6" name="Down Arrow 5"/>
          <p:cNvSpPr/>
          <p:nvPr/>
        </p:nvSpPr>
        <p:spPr>
          <a:xfrm rot="2066296">
            <a:off x="4786099" y="2041533"/>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rot="19533704" flipH="1">
            <a:off x="3108427" y="2041534"/>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3978512" y="3045508"/>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3978512" y="4227731"/>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3978512" y="5316846"/>
            <a:ext cx="533400" cy="609600"/>
          </a:xfrm>
          <a:prstGeom prst="downArrow">
            <a:avLst/>
          </a:prstGeom>
          <a:solidFill>
            <a:srgbClr val="FFCC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534584"/>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body" idx="4294967295"/>
          </p:nvPr>
        </p:nvSpPr>
        <p:spPr>
          <a:xfrm>
            <a:off x="648900" y="1346615"/>
            <a:ext cx="7846200" cy="954599"/>
          </a:xfrm>
          <a:prstGeom prst="rect">
            <a:avLst/>
          </a:prstGeom>
          <a:solidFill>
            <a:srgbClr val="C9DAF8"/>
          </a:solidFill>
        </p:spPr>
        <p:txBody>
          <a:bodyPr lIns="91425" tIns="91425" rIns="91425" bIns="91425" anchor="t" anchorCtr="0">
            <a:noAutofit/>
          </a:bodyPr>
          <a:lstStyle/>
          <a:p>
            <a:pPr algn="ctr" rtl="0">
              <a:spcBef>
                <a:spcPts val="0"/>
              </a:spcBef>
              <a:buNone/>
            </a:pPr>
            <a:r>
              <a:rPr lang="en" sz="2666" b="1" dirty="0">
                <a:solidFill>
                  <a:srgbClr val="0000FF"/>
                </a:solidFill>
                <a:latin typeface="Droid Serif"/>
                <a:ea typeface="Droid Serif"/>
                <a:cs typeface="Droid Serif"/>
                <a:sym typeface="Droid Serif"/>
              </a:rPr>
              <a:t>MyCS</a:t>
            </a:r>
            <a:r>
              <a:rPr lang="en" sz="2666" dirty="0">
                <a:solidFill>
                  <a:srgbClr val="000000"/>
                </a:solidFill>
                <a:latin typeface="Droid Serif"/>
                <a:ea typeface="Droid Serif"/>
                <a:cs typeface="Droid Serif"/>
                <a:sym typeface="Droid Serif"/>
              </a:rPr>
              <a:t> is </a:t>
            </a:r>
            <a:r>
              <a:rPr lang="en" sz="2666" dirty="0" smtClean="0">
                <a:solidFill>
                  <a:srgbClr val="000000"/>
                </a:solidFill>
                <a:latin typeface="Droid Serif"/>
                <a:ea typeface="Droid Serif"/>
                <a:cs typeface="Droid Serif"/>
                <a:sym typeface="Droid Serif"/>
              </a:rPr>
              <a:t>a </a:t>
            </a:r>
            <a:r>
              <a:rPr lang="en" sz="2666" b="1" dirty="0" smtClean="0">
                <a:solidFill>
                  <a:srgbClr val="000000"/>
                </a:solidFill>
                <a:latin typeface="Droid Serif"/>
                <a:ea typeface="Droid Serif"/>
                <a:cs typeface="Droid Serif"/>
                <a:sym typeface="Droid Serif"/>
              </a:rPr>
              <a:t>one-term CS course </a:t>
            </a:r>
            <a:r>
              <a:rPr lang="en" sz="2666" dirty="0">
                <a:latin typeface="Droid Serif"/>
                <a:ea typeface="Droid Serif"/>
                <a:cs typeface="Droid Serif"/>
                <a:sym typeface="Droid Serif"/>
              </a:rPr>
              <a:t>developed for</a:t>
            </a:r>
            <a:r>
              <a:rPr lang="en" sz="2666" dirty="0">
                <a:solidFill>
                  <a:srgbClr val="000000"/>
                </a:solidFill>
                <a:latin typeface="Droid Serif"/>
                <a:ea typeface="Droid Serif"/>
                <a:cs typeface="Droid Serif"/>
                <a:sym typeface="Droid Serif"/>
              </a:rPr>
              <a:t> middle-school and "middle-years" audiences.</a:t>
            </a:r>
          </a:p>
        </p:txBody>
      </p:sp>
      <p:sp>
        <p:nvSpPr>
          <p:cNvPr id="257" name="Shape 257"/>
          <p:cNvSpPr txBox="1">
            <a:spLocks noGrp="1"/>
          </p:cNvSpPr>
          <p:nvPr>
            <p:ph type="body" idx="4294967295"/>
          </p:nvPr>
        </p:nvSpPr>
        <p:spPr>
          <a:xfrm>
            <a:off x="1546675" y="5061601"/>
            <a:ext cx="7499100" cy="1567799"/>
          </a:xfrm>
          <a:prstGeom prst="rect">
            <a:avLst/>
          </a:prstGeom>
        </p:spPr>
        <p:txBody>
          <a:bodyPr lIns="91425" tIns="91425" rIns="91425" bIns="91425" anchor="ctr" anchorCtr="0">
            <a:noAutofit/>
          </a:bodyPr>
          <a:lstStyle/>
          <a:p>
            <a:pPr marL="457200" lvl="0" indent="-361950" algn="l" rtl="0">
              <a:spcBef>
                <a:spcPts val="0"/>
              </a:spcBef>
              <a:spcAft>
                <a:spcPts val="0"/>
              </a:spcAft>
              <a:buClr>
                <a:srgbClr val="000000"/>
              </a:buClr>
              <a:buSzPct val="100000"/>
              <a:buFont typeface="Arial"/>
              <a:buChar char="●"/>
            </a:pPr>
            <a:r>
              <a:rPr lang="en" sz="2100" dirty="0">
                <a:latin typeface="Droid Serif"/>
                <a:ea typeface="Droid Serif"/>
                <a:cs typeface="Droid Serif"/>
                <a:sym typeface="Droid Serif"/>
              </a:rPr>
              <a:t>we </a:t>
            </a:r>
            <a:r>
              <a:rPr lang="en" sz="2100" b="1" dirty="0">
                <a:solidFill>
                  <a:srgbClr val="B45F06"/>
                </a:solidFill>
                <a:latin typeface="Droid Serif"/>
                <a:ea typeface="Droid Serif"/>
                <a:cs typeface="Droid Serif"/>
                <a:sym typeface="Droid Serif"/>
              </a:rPr>
              <a:t>adapt</a:t>
            </a:r>
            <a:r>
              <a:rPr lang="en" sz="2100" dirty="0">
                <a:latin typeface="Droid Serif"/>
                <a:ea typeface="Droid Serif"/>
                <a:cs typeface="Droid Serif"/>
                <a:sym typeface="Droid Serif"/>
              </a:rPr>
              <a:t> </a:t>
            </a:r>
            <a:r>
              <a:rPr lang="en" sz="2100" dirty="0">
                <a:solidFill>
                  <a:srgbClr val="000000"/>
                </a:solidFill>
                <a:latin typeface="Droid Serif"/>
                <a:ea typeface="Droid Serif"/>
                <a:cs typeface="Droid Serif"/>
                <a:sym typeface="Droid Serif"/>
              </a:rPr>
              <a:t>ECS</a:t>
            </a:r>
            <a:r>
              <a:rPr lang="en" sz="2100" dirty="0">
                <a:latin typeface="Droid Serif"/>
                <a:ea typeface="Droid Serif"/>
                <a:cs typeface="Droid Serif"/>
                <a:sym typeface="Droid Serif"/>
              </a:rPr>
              <a:t>, CommonSenseMedia, </a:t>
            </a:r>
            <a:r>
              <a:rPr lang="en" sz="2100" dirty="0" smtClean="0">
                <a:latin typeface="Droid Serif"/>
                <a:ea typeface="Droid Serif"/>
                <a:cs typeface="Droid Serif"/>
                <a:sym typeface="Droid Serif"/>
              </a:rPr>
              <a:t>CSUnplugged, </a:t>
            </a:r>
            <a:r>
              <a:rPr lang="en" sz="2100" dirty="0">
                <a:latin typeface="Droid Serif"/>
                <a:ea typeface="Droid Serif"/>
                <a:cs typeface="Droid Serif"/>
                <a:sym typeface="Droid Serif"/>
              </a:rPr>
              <a:t>...</a:t>
            </a:r>
          </a:p>
          <a:p>
            <a:pPr marL="457200" lvl="0" indent="-361950" rtl="0">
              <a:spcBef>
                <a:spcPts val="0"/>
              </a:spcBef>
              <a:buClr>
                <a:srgbClr val="000000"/>
              </a:buClr>
              <a:buSzPct val="100000"/>
              <a:buFont typeface="Arial"/>
              <a:buChar char="●"/>
            </a:pPr>
            <a:r>
              <a:rPr lang="en" sz="2100" dirty="0" smtClean="0">
                <a:latin typeface="Droid Serif"/>
                <a:ea typeface="Droid Serif"/>
                <a:cs typeface="Droid Serif"/>
                <a:sym typeface="Droid Serif"/>
              </a:rPr>
              <a:t>look </a:t>
            </a:r>
            <a:r>
              <a:rPr lang="en" sz="2100" dirty="0">
                <a:latin typeface="Droid Serif"/>
                <a:ea typeface="Droid Serif"/>
                <a:cs typeface="Droid Serif"/>
                <a:sym typeface="Droid Serif"/>
              </a:rPr>
              <a:t>for what </a:t>
            </a:r>
            <a:r>
              <a:rPr lang="en" sz="2100" b="1" i="1" dirty="0">
                <a:solidFill>
                  <a:srgbClr val="B45F06"/>
                </a:solidFill>
                <a:latin typeface="Droid Serif"/>
                <a:ea typeface="Droid Serif"/>
                <a:cs typeface="Droid Serif"/>
                <a:sym typeface="Droid Serif"/>
              </a:rPr>
              <a:t>teachers</a:t>
            </a:r>
            <a:r>
              <a:rPr lang="en" sz="2100" b="1" i="1" dirty="0">
                <a:solidFill>
                  <a:srgbClr val="FF0000"/>
                </a:solidFill>
                <a:latin typeface="Droid Serif"/>
                <a:ea typeface="Droid Serif"/>
                <a:cs typeface="Droid Serif"/>
                <a:sym typeface="Droid Serif"/>
              </a:rPr>
              <a:t> </a:t>
            </a:r>
            <a:r>
              <a:rPr lang="en" sz="2100" dirty="0">
                <a:latin typeface="Droid Serif"/>
                <a:ea typeface="Droid Serif"/>
                <a:cs typeface="Droid Serif"/>
                <a:sym typeface="Droid Serif"/>
              </a:rPr>
              <a:t>will find </a:t>
            </a:r>
            <a:r>
              <a:rPr lang="en" sz="2100" dirty="0" smtClean="0">
                <a:latin typeface="Droid Serif"/>
                <a:ea typeface="Droid Serif"/>
                <a:cs typeface="Droid Serif"/>
                <a:sym typeface="Droid Serif"/>
              </a:rPr>
              <a:t>most  </a:t>
            </a:r>
            <a:r>
              <a:rPr lang="en" sz="2100" b="1" i="1" dirty="0" smtClean="0">
                <a:latin typeface="Droid Serif"/>
                <a:ea typeface="Droid Serif"/>
                <a:cs typeface="Droid Serif"/>
                <a:sym typeface="Droid Serif"/>
              </a:rPr>
              <a:t>useful</a:t>
            </a:r>
            <a:r>
              <a:rPr lang="en" sz="2100" b="1" i="1" dirty="0">
                <a:solidFill>
                  <a:srgbClr val="FF0000"/>
                </a:solidFill>
                <a:latin typeface="Droid Serif"/>
                <a:ea typeface="Droid Serif"/>
                <a:cs typeface="Droid Serif"/>
                <a:sym typeface="Droid Serif"/>
              </a:rPr>
              <a:t> </a:t>
            </a:r>
            <a:r>
              <a:rPr lang="en" sz="2100" b="1" i="1" dirty="0" smtClean="0">
                <a:solidFill>
                  <a:srgbClr val="FF0000"/>
                </a:solidFill>
                <a:latin typeface="Droid Serif"/>
                <a:ea typeface="Droid Serif"/>
                <a:cs typeface="Droid Serif"/>
                <a:sym typeface="Droid Serif"/>
              </a:rPr>
              <a:t> </a:t>
            </a:r>
            <a:r>
              <a:rPr lang="en" sz="2100" dirty="0" smtClean="0">
                <a:latin typeface="Droid Serif"/>
                <a:ea typeface="Droid Serif"/>
                <a:cs typeface="Droid Serif"/>
                <a:sym typeface="Droid Serif"/>
              </a:rPr>
              <a:t>in </a:t>
            </a:r>
            <a:r>
              <a:rPr lang="en" sz="2100" dirty="0">
                <a:latin typeface="Droid Serif"/>
                <a:ea typeface="Droid Serif"/>
                <a:cs typeface="Droid Serif"/>
                <a:sym typeface="Droid Serif"/>
              </a:rPr>
              <a:t>terms of </a:t>
            </a:r>
            <a:r>
              <a:rPr lang="en" sz="2100" u="sng" dirty="0">
                <a:latin typeface="Droid Serif"/>
                <a:ea typeface="Droid Serif"/>
                <a:cs typeface="Droid Serif"/>
                <a:sym typeface="Droid Serif"/>
              </a:rPr>
              <a:t>CS content</a:t>
            </a:r>
            <a:r>
              <a:rPr lang="en" sz="2100" dirty="0">
                <a:latin typeface="Droid Serif"/>
                <a:ea typeface="Droid Serif"/>
                <a:cs typeface="Droid Serif"/>
                <a:sym typeface="Droid Serif"/>
              </a:rPr>
              <a:t> and </a:t>
            </a:r>
            <a:r>
              <a:rPr lang="en" sz="2100" u="sng" dirty="0">
                <a:latin typeface="Droid Serif"/>
                <a:ea typeface="Droid Serif"/>
                <a:cs typeface="Droid Serif"/>
                <a:sym typeface="Droid Serif"/>
              </a:rPr>
              <a:t>support materials</a:t>
            </a:r>
          </a:p>
        </p:txBody>
      </p:sp>
      <p:sp>
        <p:nvSpPr>
          <p:cNvPr id="258" name="Shape 258"/>
          <p:cNvSpPr txBox="1">
            <a:spLocks noGrp="1"/>
          </p:cNvSpPr>
          <p:nvPr>
            <p:ph type="body" idx="4294967295"/>
          </p:nvPr>
        </p:nvSpPr>
        <p:spPr>
          <a:xfrm>
            <a:off x="221721" y="3467913"/>
            <a:ext cx="1291500" cy="450899"/>
          </a:xfrm>
          <a:prstGeom prst="rect">
            <a:avLst/>
          </a:prstGeom>
        </p:spPr>
        <p:txBody>
          <a:bodyPr lIns="91425" tIns="91425" rIns="91425" bIns="91425" anchor="ctr" anchorCtr="0">
            <a:noAutofit/>
          </a:bodyPr>
          <a:lstStyle/>
          <a:p>
            <a:pPr algn="ctr" rtl="0">
              <a:spcBef>
                <a:spcPts val="0"/>
              </a:spcBef>
              <a:buNone/>
            </a:pPr>
            <a:r>
              <a:rPr lang="en" sz="2700" b="1">
                <a:solidFill>
                  <a:srgbClr val="0000FF"/>
                </a:solidFill>
                <a:latin typeface="Droid Serif"/>
                <a:ea typeface="Droid Serif"/>
                <a:cs typeface="Droid Serif"/>
                <a:sym typeface="Droid Serif"/>
              </a:rPr>
              <a:t>what</a:t>
            </a:r>
          </a:p>
        </p:txBody>
      </p:sp>
      <p:sp>
        <p:nvSpPr>
          <p:cNvPr id="259" name="Shape 259"/>
          <p:cNvSpPr txBox="1">
            <a:spLocks noGrp="1"/>
          </p:cNvSpPr>
          <p:nvPr>
            <p:ph type="body" idx="4294967295"/>
          </p:nvPr>
        </p:nvSpPr>
        <p:spPr>
          <a:xfrm>
            <a:off x="1546675" y="3010726"/>
            <a:ext cx="6765000" cy="1567799"/>
          </a:xfrm>
          <a:prstGeom prst="rect">
            <a:avLst/>
          </a:prstGeom>
        </p:spPr>
        <p:txBody>
          <a:bodyPr lIns="91425" tIns="91425" rIns="91425" bIns="91425" anchor="ctr" anchorCtr="0">
            <a:noAutofit/>
          </a:bodyPr>
          <a:lstStyle/>
          <a:p>
            <a:pPr marL="457200" lvl="0" indent="-361950" algn="l" rtl="0">
              <a:spcBef>
                <a:spcPts val="0"/>
              </a:spcBef>
              <a:spcAft>
                <a:spcPts val="0"/>
              </a:spcAft>
              <a:buClr>
                <a:srgbClr val="000000"/>
              </a:buClr>
              <a:buSzPct val="100000"/>
              <a:buFont typeface="Arial"/>
              <a:buChar char="●"/>
            </a:pPr>
            <a:r>
              <a:rPr lang="en" sz="2100" b="1" dirty="0">
                <a:solidFill>
                  <a:srgbClr val="0000FF"/>
                </a:solidFill>
                <a:latin typeface="Droid Serif"/>
                <a:ea typeface="Droid Serif"/>
                <a:cs typeface="Droid Serif"/>
                <a:sym typeface="Droid Serif"/>
              </a:rPr>
              <a:t>CS</a:t>
            </a:r>
            <a:r>
              <a:rPr lang="en" sz="2100" dirty="0">
                <a:solidFill>
                  <a:srgbClr val="000000"/>
                </a:solidFill>
                <a:latin typeface="Droid Serif"/>
                <a:ea typeface="Droid Serif"/>
                <a:cs typeface="Droid Serif"/>
                <a:sym typeface="Droid Serif"/>
              </a:rPr>
              <a:t> ideas and activities (vs. programming)</a:t>
            </a:r>
          </a:p>
          <a:p>
            <a:pPr marL="457200" lvl="0" indent="-361950" rtl="0">
              <a:spcBef>
                <a:spcPts val="0"/>
              </a:spcBef>
              <a:buClr>
                <a:srgbClr val="000000"/>
              </a:buClr>
              <a:buSzPct val="100000"/>
              <a:buFont typeface="Arial"/>
              <a:buChar char="●"/>
            </a:pPr>
            <a:r>
              <a:rPr lang="en" sz="2100" dirty="0">
                <a:latin typeface="Droid Serif"/>
                <a:ea typeface="Droid Serif"/>
                <a:cs typeface="Droid Serif"/>
                <a:sym typeface="Droid Serif"/>
              </a:rPr>
              <a:t>student </a:t>
            </a:r>
            <a:r>
              <a:rPr lang="en" sz="2100" b="1" i="1" dirty="0">
                <a:solidFill>
                  <a:srgbClr val="0000FF"/>
                </a:solidFill>
                <a:latin typeface="Droid Serif"/>
                <a:ea typeface="Droid Serif"/>
                <a:cs typeface="Droid Serif"/>
                <a:sym typeface="Droid Serif"/>
              </a:rPr>
              <a:t>creativity</a:t>
            </a:r>
            <a:r>
              <a:rPr lang="en" sz="2100" b="1" i="1" dirty="0">
                <a:solidFill>
                  <a:srgbClr val="85200C"/>
                </a:solidFill>
                <a:latin typeface="Droid Serif"/>
                <a:ea typeface="Droid Serif"/>
                <a:cs typeface="Droid Serif"/>
                <a:sym typeface="Droid Serif"/>
              </a:rPr>
              <a:t> </a:t>
            </a:r>
            <a:r>
              <a:rPr lang="en" sz="2100" dirty="0">
                <a:latin typeface="Droid Serif"/>
                <a:ea typeface="Droid Serif"/>
                <a:cs typeface="Droid Serif"/>
                <a:sym typeface="Droid Serif"/>
              </a:rPr>
              <a:t>via h</a:t>
            </a:r>
            <a:r>
              <a:rPr lang="en" sz="2100" dirty="0">
                <a:solidFill>
                  <a:srgbClr val="000000"/>
                </a:solidFill>
                <a:latin typeface="Droid Serif"/>
                <a:ea typeface="Droid Serif"/>
                <a:cs typeface="Droid Serif"/>
                <a:sym typeface="Droid Serif"/>
              </a:rPr>
              <a:t>ands-on skills, </a:t>
            </a:r>
          </a:p>
          <a:p>
            <a:pPr marL="457200" lvl="0" indent="-361950" rtl="0">
              <a:spcBef>
                <a:spcPts val="0"/>
              </a:spcBef>
              <a:buClr>
                <a:srgbClr val="000000"/>
              </a:buClr>
              <a:buSzPct val="100000"/>
              <a:buFont typeface="Arial"/>
              <a:buChar char="●"/>
            </a:pPr>
            <a:r>
              <a:rPr lang="en" sz="2100" dirty="0">
                <a:solidFill>
                  <a:srgbClr val="000000"/>
                </a:solidFill>
                <a:latin typeface="Droid Serif"/>
                <a:ea typeface="Droid Serif"/>
                <a:cs typeface="Droid Serif"/>
                <a:sym typeface="Droid Serif"/>
              </a:rPr>
              <a:t>can be </a:t>
            </a:r>
            <a:r>
              <a:rPr lang="en" sz="2100" b="1" i="1" dirty="0">
                <a:solidFill>
                  <a:srgbClr val="0000FF"/>
                </a:solidFill>
                <a:latin typeface="Droid Serif"/>
                <a:ea typeface="Droid Serif"/>
                <a:cs typeface="Droid Serif"/>
                <a:sym typeface="Droid Serif"/>
              </a:rPr>
              <a:t>spliced</a:t>
            </a:r>
            <a:r>
              <a:rPr lang="en" sz="2100" dirty="0">
                <a:solidFill>
                  <a:srgbClr val="000000"/>
                </a:solidFill>
                <a:latin typeface="Droid Serif"/>
                <a:ea typeface="Droid Serif"/>
                <a:cs typeface="Droid Serif"/>
                <a:sym typeface="Droid Serif"/>
              </a:rPr>
              <a:t> with technology c</a:t>
            </a:r>
            <a:r>
              <a:rPr lang="en" sz="2100" dirty="0">
                <a:latin typeface="Droid Serif"/>
                <a:ea typeface="Droid Serif"/>
                <a:cs typeface="Droid Serif"/>
                <a:sym typeface="Droid Serif"/>
              </a:rPr>
              <a:t>lasses</a:t>
            </a:r>
            <a:r>
              <a:rPr lang="en" sz="2100" dirty="0">
                <a:solidFill>
                  <a:srgbClr val="000000"/>
                </a:solidFill>
                <a:latin typeface="Droid Serif"/>
                <a:ea typeface="Droid Serif"/>
                <a:cs typeface="Droid Serif"/>
                <a:sym typeface="Droid Serif"/>
              </a:rPr>
              <a:t>, </a:t>
            </a:r>
            <a:r>
              <a:rPr lang="en" sz="2100" dirty="0" smtClean="0">
                <a:solidFill>
                  <a:srgbClr val="000000"/>
                </a:solidFill>
                <a:latin typeface="Droid Serif"/>
                <a:ea typeface="Droid Serif"/>
                <a:cs typeface="Droid Serif"/>
                <a:sym typeface="Droid Serif"/>
              </a:rPr>
              <a:t>art and media arts classes, English</a:t>
            </a:r>
            <a:r>
              <a:rPr lang="en" sz="2100" dirty="0">
                <a:solidFill>
                  <a:srgbClr val="000000"/>
                </a:solidFill>
                <a:latin typeface="Droid Serif"/>
                <a:ea typeface="Droid Serif"/>
                <a:cs typeface="Droid Serif"/>
                <a:sym typeface="Droid Serif"/>
              </a:rPr>
              <a:t>, Math, sc</a:t>
            </a:r>
            <a:r>
              <a:rPr lang="en" sz="2100" dirty="0">
                <a:latin typeface="Droid Serif"/>
                <a:ea typeface="Droid Serif"/>
                <a:cs typeface="Droid Serif"/>
                <a:sym typeface="Droid Serif"/>
              </a:rPr>
              <a:t>ience, </a:t>
            </a:r>
            <a:r>
              <a:rPr lang="en" sz="2100" dirty="0">
                <a:solidFill>
                  <a:srgbClr val="000000"/>
                </a:solidFill>
                <a:latin typeface="Droid Serif"/>
                <a:ea typeface="Droid Serif"/>
                <a:cs typeface="Droid Serif"/>
                <a:sym typeface="Droid Serif"/>
              </a:rPr>
              <a:t>and </a:t>
            </a:r>
            <a:r>
              <a:rPr lang="en" sz="2100" b="1" i="1" dirty="0">
                <a:solidFill>
                  <a:srgbClr val="000000"/>
                </a:solidFill>
                <a:latin typeface="Droid Serif"/>
                <a:ea typeface="Droid Serif"/>
                <a:cs typeface="Droid Serif"/>
                <a:sym typeface="Droid Serif"/>
              </a:rPr>
              <a:t>any other </a:t>
            </a:r>
            <a:r>
              <a:rPr lang="en" sz="2100" b="1" i="1" dirty="0" smtClean="0">
                <a:latin typeface="Droid Serif"/>
                <a:ea typeface="Droid Serif"/>
                <a:cs typeface="Droid Serif"/>
                <a:sym typeface="Droid Serif"/>
              </a:rPr>
              <a:t>courses at all </a:t>
            </a:r>
            <a:r>
              <a:rPr lang="en" sz="2100" dirty="0" smtClean="0">
                <a:latin typeface="Droid Serif"/>
                <a:ea typeface="Droid Serif"/>
                <a:cs typeface="Droid Serif"/>
                <a:sym typeface="Droid Serif"/>
              </a:rPr>
              <a:t>... </a:t>
            </a:r>
            <a:r>
              <a:rPr lang="en" sz="2100" dirty="0">
                <a:latin typeface="Droid Serif"/>
                <a:ea typeface="Droid Serif"/>
                <a:cs typeface="Droid Serif"/>
                <a:sym typeface="Droid Serif"/>
              </a:rPr>
              <a:t>!</a:t>
            </a:r>
          </a:p>
        </p:txBody>
      </p:sp>
      <p:sp>
        <p:nvSpPr>
          <p:cNvPr id="260" name="Shape 260"/>
          <p:cNvSpPr txBox="1">
            <a:spLocks noGrp="1"/>
          </p:cNvSpPr>
          <p:nvPr>
            <p:ph type="body" idx="4294967295"/>
          </p:nvPr>
        </p:nvSpPr>
        <p:spPr>
          <a:xfrm>
            <a:off x="328566" y="5480947"/>
            <a:ext cx="1077600" cy="450899"/>
          </a:xfrm>
          <a:prstGeom prst="rect">
            <a:avLst/>
          </a:prstGeom>
        </p:spPr>
        <p:txBody>
          <a:bodyPr lIns="91425" tIns="91425" rIns="91425" bIns="91425" anchor="ctr" anchorCtr="0">
            <a:noAutofit/>
          </a:bodyPr>
          <a:lstStyle/>
          <a:p>
            <a:pPr algn="ctr" rtl="0">
              <a:spcBef>
                <a:spcPts val="0"/>
              </a:spcBef>
              <a:buNone/>
            </a:pPr>
            <a:r>
              <a:rPr lang="en" sz="2700" b="1">
                <a:solidFill>
                  <a:srgbClr val="B45F06"/>
                </a:solidFill>
                <a:latin typeface="Droid Serif"/>
                <a:ea typeface="Droid Serif"/>
                <a:cs typeface="Droid Serif"/>
                <a:sym typeface="Droid Serif"/>
              </a:rPr>
              <a:t>how</a:t>
            </a:r>
          </a:p>
        </p:txBody>
      </p:sp>
      <p:sp>
        <p:nvSpPr>
          <p:cNvPr id="261" name="Shape 261"/>
          <p:cNvSpPr txBox="1">
            <a:spLocks noGrp="1"/>
          </p:cNvSpPr>
          <p:nvPr>
            <p:ph type="title" idx="4294967295"/>
          </p:nvPr>
        </p:nvSpPr>
        <p:spPr>
          <a:xfrm>
            <a:off x="329125" y="217440"/>
            <a:ext cx="5505599" cy="814800"/>
          </a:xfrm>
          <a:prstGeom prst="rect">
            <a:avLst/>
          </a:prstGeom>
        </p:spPr>
        <p:txBody>
          <a:bodyPr lIns="91425" tIns="91425" rIns="91425" bIns="91425" anchor="t" anchorCtr="0">
            <a:noAutofit/>
          </a:bodyPr>
          <a:lstStyle/>
          <a:p>
            <a:pPr lvl="0" rtl="0">
              <a:spcBef>
                <a:spcPts val="0"/>
              </a:spcBef>
              <a:buNone/>
            </a:pPr>
            <a:r>
              <a:rPr lang="en" sz="4266" dirty="0">
                <a:latin typeface="Droid Serif"/>
                <a:ea typeface="Droid Serif"/>
                <a:cs typeface="Droid Serif"/>
                <a:sym typeface="Droid Serif"/>
              </a:rPr>
              <a:t>MyCS ?</a:t>
            </a:r>
          </a:p>
        </p:txBody>
      </p:sp>
    </p:spTree>
    <p:extLst>
      <p:ext uri="{BB962C8B-B14F-4D97-AF65-F5344CB8AC3E}">
        <p14:creationId xmlns:p14="http://schemas.microsoft.com/office/powerpoint/2010/main" val="138894129"/>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1009900" y="1604700"/>
            <a:ext cx="6094500" cy="3648599"/>
          </a:xfrm>
          <a:prstGeom prst="rect">
            <a:avLst/>
          </a:prstGeom>
        </p:spPr>
        <p:txBody>
          <a:bodyPr lIns="91425" tIns="91425" rIns="91425" bIns="91425" anchor="t" anchorCtr="0">
            <a:noAutofit/>
          </a:bodyPr>
          <a:lstStyle/>
          <a:p>
            <a:pPr algn="ctr" rtl="0">
              <a:spcBef>
                <a:spcPts val="0"/>
              </a:spcBef>
              <a:buNone/>
            </a:pPr>
            <a:r>
              <a:rPr lang="en" sz="4266">
                <a:solidFill>
                  <a:srgbClr val="000000"/>
                </a:solidFill>
                <a:latin typeface="Droid Serif"/>
                <a:ea typeface="Droid Serif"/>
                <a:cs typeface="Droid Serif"/>
                <a:sym typeface="Droid Serif"/>
              </a:rPr>
              <a:t>What is computing?</a:t>
            </a:r>
          </a:p>
          <a:p>
            <a:pPr algn="l" rtl="0">
              <a:spcBef>
                <a:spcPts val="0"/>
              </a:spcBef>
              <a:buNone/>
            </a:pPr>
            <a:endParaRPr sz="4266">
              <a:solidFill>
                <a:srgbClr val="000000"/>
              </a:solidFill>
              <a:latin typeface="Droid Serif"/>
              <a:ea typeface="Droid Serif"/>
              <a:cs typeface="Droid Serif"/>
              <a:sym typeface="Droid Serif"/>
            </a:endParaRPr>
          </a:p>
          <a:p>
            <a:pPr lvl="0" algn="ctr" rtl="0">
              <a:spcBef>
                <a:spcPts val="0"/>
              </a:spcBef>
              <a:buNone/>
            </a:pPr>
            <a:endParaRPr sz="4266">
              <a:latin typeface="Droid Serif"/>
              <a:ea typeface="Droid Serif"/>
              <a:cs typeface="Droid Serif"/>
              <a:sym typeface="Droid Serif"/>
            </a:endParaRPr>
          </a:p>
          <a:p>
            <a:pPr algn="ctr" rtl="0">
              <a:spcBef>
                <a:spcPts val="0"/>
              </a:spcBef>
              <a:buNone/>
            </a:pPr>
            <a:endParaRPr sz="4266">
              <a:solidFill>
                <a:srgbClr val="000000"/>
              </a:solidFill>
              <a:latin typeface="Droid Serif"/>
              <a:ea typeface="Droid Serif"/>
              <a:cs typeface="Droid Serif"/>
              <a:sym typeface="Droid Serif"/>
            </a:endParaRPr>
          </a:p>
          <a:p>
            <a:pPr algn="ctr" rtl="0">
              <a:spcBef>
                <a:spcPts val="0"/>
              </a:spcBef>
              <a:buNone/>
            </a:pPr>
            <a:r>
              <a:rPr lang="en" sz="4266" i="1">
                <a:solidFill>
                  <a:srgbClr val="000000"/>
                </a:solidFill>
                <a:latin typeface="Droid Serif"/>
                <a:ea typeface="Droid Serif"/>
                <a:cs typeface="Droid Serif"/>
                <a:sym typeface="Droid Serif"/>
              </a:rPr>
              <a:t>What is a computer?</a:t>
            </a:r>
          </a:p>
        </p:txBody>
      </p:sp>
      <p:sp>
        <p:nvSpPr>
          <p:cNvPr id="285" name="Shape 285"/>
          <p:cNvSpPr txBox="1">
            <a:spLocks noGrp="1"/>
          </p:cNvSpPr>
          <p:nvPr>
            <p:ph type="body" idx="1"/>
          </p:nvPr>
        </p:nvSpPr>
        <p:spPr>
          <a:xfrm>
            <a:off x="365749" y="365750"/>
            <a:ext cx="2765699" cy="679800"/>
          </a:xfrm>
          <a:prstGeom prst="rect">
            <a:avLst/>
          </a:prstGeom>
        </p:spPr>
        <p:txBody>
          <a:bodyPr lIns="91425" tIns="91425" rIns="91425" bIns="91425" anchor="ctr" anchorCtr="0">
            <a:noAutofit/>
          </a:bodyPr>
          <a:lstStyle/>
          <a:p>
            <a:pPr algn="ctr" rtl="0">
              <a:spcBef>
                <a:spcPts val="0"/>
              </a:spcBef>
              <a:buNone/>
            </a:pPr>
            <a:r>
              <a:rPr lang="en" sz="2400" b="1">
                <a:solidFill>
                  <a:schemeClr val="accent5"/>
                </a:solidFill>
                <a:latin typeface="Droid Serif"/>
                <a:ea typeface="Droid Serif"/>
                <a:cs typeface="Droid Serif"/>
                <a:sym typeface="Droid Serif"/>
              </a:rPr>
              <a:t>Where to start?</a:t>
            </a:r>
          </a:p>
        </p:txBody>
      </p:sp>
      <p:sp>
        <p:nvSpPr>
          <p:cNvPr id="286" name="Shape 286"/>
          <p:cNvSpPr txBox="1">
            <a:spLocks noGrp="1"/>
          </p:cNvSpPr>
          <p:nvPr>
            <p:ph type="title" idx="2"/>
          </p:nvPr>
        </p:nvSpPr>
        <p:spPr>
          <a:xfrm rot="-801873">
            <a:off x="6086042" y="2132250"/>
            <a:ext cx="2166161" cy="48865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a:latin typeface="Droid Serif"/>
                <a:ea typeface="Droid Serif"/>
                <a:cs typeface="Droid Serif"/>
                <a:sym typeface="Droid Serif"/>
              </a:rPr>
              <a:t>a bit abstract...</a:t>
            </a:r>
          </a:p>
        </p:txBody>
      </p:sp>
      <p:sp>
        <p:nvSpPr>
          <p:cNvPr id="287" name="Shape 287"/>
          <p:cNvSpPr txBox="1">
            <a:spLocks noGrp="1"/>
          </p:cNvSpPr>
          <p:nvPr>
            <p:ph type="title" idx="3"/>
          </p:nvPr>
        </p:nvSpPr>
        <p:spPr>
          <a:xfrm rot="-801368">
            <a:off x="5895853" y="4588618"/>
            <a:ext cx="2868792" cy="455312"/>
          </a:xfrm>
          <a:prstGeom prst="rect">
            <a:avLst/>
          </a:prstGeom>
          <a:solidFill>
            <a:srgbClr val="C9DAF8"/>
          </a:solidFill>
        </p:spPr>
        <p:txBody>
          <a:bodyPr lIns="91425" tIns="91425" rIns="91425" bIns="91425" anchor="t" anchorCtr="0">
            <a:noAutofit/>
          </a:bodyPr>
          <a:lstStyle/>
          <a:p>
            <a:pPr lvl="0" algn="ctr" rtl="0">
              <a:spcBef>
                <a:spcPts val="0"/>
              </a:spcBef>
              <a:buNone/>
            </a:pPr>
            <a:r>
              <a:rPr lang="en" sz="1800">
                <a:latin typeface="Droid Serif"/>
                <a:ea typeface="Droid Serif"/>
                <a:cs typeface="Droid Serif"/>
                <a:sym typeface="Droid Serif"/>
              </a:rPr>
              <a:t>everyone "knows" this</a:t>
            </a:r>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2769050" y="4735087"/>
            <a:ext cx="1387493" cy="1387493"/>
          </a:xfrm>
          <a:prstGeom prst="rect">
            <a:avLst/>
          </a:prstGeom>
        </p:spPr>
      </p:pic>
      <p:sp>
        <p:nvSpPr>
          <p:cNvPr id="293" name="Shape 293"/>
          <p:cNvSpPr txBox="1">
            <a:spLocks noGrp="1"/>
          </p:cNvSpPr>
          <p:nvPr>
            <p:ph type="body" idx="4294967295"/>
          </p:nvPr>
        </p:nvSpPr>
        <p:spPr>
          <a:xfrm>
            <a:off x="1588" y="-14288"/>
            <a:ext cx="9142412" cy="633413"/>
          </a:xfrm>
          <a:prstGeom prst="rect">
            <a:avLst/>
          </a:prstGeom>
          <a:solidFill>
            <a:schemeClr val="accent1">
              <a:lumMod val="20000"/>
              <a:lumOff val="80000"/>
            </a:schemeClr>
          </a:solidFill>
        </p:spPr>
        <p:txBody>
          <a:bodyPr lIns="91425" tIns="91425" rIns="91425" bIns="91425" anchor="ctr" anchorCtr="0">
            <a:noAutofit/>
          </a:bodyPr>
          <a:lstStyle/>
          <a:p>
            <a:pPr lvl="0" algn="ctr" rtl="0">
              <a:spcBef>
                <a:spcPts val="0"/>
              </a:spcBef>
              <a:buNone/>
            </a:pPr>
            <a:r>
              <a:rPr lang="en" sz="2400" dirty="0">
                <a:solidFill>
                  <a:srgbClr val="000000"/>
                </a:solidFill>
                <a:latin typeface="Droid Serif"/>
                <a:ea typeface="Droid Serif"/>
                <a:cs typeface="Droid Serif"/>
                <a:sym typeface="Droid Serif"/>
              </a:rPr>
              <a:t>For </a:t>
            </a:r>
            <a:r>
              <a:rPr lang="en-US" sz="2400" dirty="0" smtClean="0">
                <a:solidFill>
                  <a:srgbClr val="000000"/>
                </a:solidFill>
                <a:latin typeface="Droid Serif"/>
                <a:ea typeface="Droid Serif"/>
                <a:cs typeface="Droid Serif"/>
                <a:sym typeface="Droid Serif"/>
              </a:rPr>
              <a:t>the assigned item(s)</a:t>
            </a:r>
            <a:r>
              <a:rPr lang="en" sz="2400" dirty="0" smtClean="0">
                <a:solidFill>
                  <a:srgbClr val="000000"/>
                </a:solidFill>
                <a:latin typeface="Droid Serif"/>
                <a:ea typeface="Droid Serif"/>
                <a:cs typeface="Droid Serif"/>
                <a:sym typeface="Droid Serif"/>
              </a:rPr>
              <a:t>, </a:t>
            </a:r>
            <a:r>
              <a:rPr lang="en" sz="2400" dirty="0">
                <a:solidFill>
                  <a:srgbClr val="000000"/>
                </a:solidFill>
                <a:latin typeface="Droid Serif"/>
                <a:ea typeface="Droid Serif"/>
                <a:cs typeface="Droid Serif"/>
                <a:sym typeface="Droid Serif"/>
              </a:rPr>
              <a:t>decide </a:t>
            </a:r>
            <a:r>
              <a:rPr lang="en" sz="2400" b="1" i="1" dirty="0">
                <a:solidFill>
                  <a:srgbClr val="000000"/>
                </a:solidFill>
                <a:latin typeface="Droid Serif"/>
                <a:ea typeface="Droid Serif"/>
                <a:cs typeface="Droid Serif"/>
                <a:sym typeface="Droid Serif"/>
              </a:rPr>
              <a:t>if it's a</a:t>
            </a:r>
            <a:r>
              <a:rPr lang="en" sz="2400" b="1" i="1" dirty="0">
                <a:latin typeface="Droid Serif"/>
                <a:ea typeface="Droid Serif"/>
                <a:cs typeface="Droid Serif"/>
                <a:sym typeface="Droid Serif"/>
              </a:rPr>
              <a:t> </a:t>
            </a:r>
            <a:r>
              <a:rPr lang="en" sz="2400" b="1" i="1" dirty="0">
                <a:solidFill>
                  <a:srgbClr val="000000"/>
                </a:solidFill>
                <a:latin typeface="Droid Serif"/>
                <a:ea typeface="Droid Serif"/>
                <a:cs typeface="Droid Serif"/>
                <a:sym typeface="Droid Serif"/>
              </a:rPr>
              <a:t>computer</a:t>
            </a:r>
            <a:r>
              <a:rPr lang="en" sz="2400" dirty="0" smtClean="0">
                <a:latin typeface="Droid Serif"/>
                <a:ea typeface="Droid Serif"/>
                <a:cs typeface="Droid Serif"/>
                <a:sym typeface="Droid Serif"/>
              </a:rPr>
              <a:t>...</a:t>
            </a:r>
            <a:r>
              <a:rPr lang="en-US" sz="2400" dirty="0" smtClean="0">
                <a:latin typeface="Droid Serif"/>
                <a:ea typeface="Droid Serif"/>
                <a:cs typeface="Droid Serif"/>
                <a:sym typeface="Droid Serif"/>
              </a:rPr>
              <a:t>and </a:t>
            </a:r>
            <a:r>
              <a:rPr lang="en-US" sz="2400" b="1" i="1" dirty="0" smtClean="0">
                <a:latin typeface="Droid Serif"/>
                <a:ea typeface="Droid Serif"/>
                <a:cs typeface="Droid Serif"/>
                <a:sym typeface="Droid Serif"/>
              </a:rPr>
              <a:t>why</a:t>
            </a:r>
            <a:endParaRPr lang="en" sz="2400" b="1" i="1" dirty="0">
              <a:latin typeface="Droid Serif"/>
              <a:ea typeface="Droid Serif"/>
              <a:cs typeface="Droid Serif"/>
              <a:sym typeface="Droid Serif"/>
            </a:endParaRPr>
          </a:p>
        </p:txBody>
      </p:sp>
      <p:grpSp>
        <p:nvGrpSpPr>
          <p:cNvPr id="20" name="Group 19"/>
          <p:cNvGrpSpPr/>
          <p:nvPr/>
        </p:nvGrpSpPr>
        <p:grpSpPr>
          <a:xfrm>
            <a:off x="0" y="936614"/>
            <a:ext cx="2491154" cy="1746374"/>
            <a:chOff x="0" y="1215913"/>
            <a:chExt cx="2491154" cy="1746374"/>
          </a:xfrm>
        </p:grpSpPr>
        <p:grpSp>
          <p:nvGrpSpPr>
            <p:cNvPr id="3" name="Group 2"/>
            <p:cNvGrpSpPr/>
            <p:nvPr/>
          </p:nvGrpSpPr>
          <p:grpSpPr>
            <a:xfrm>
              <a:off x="0" y="1294018"/>
              <a:ext cx="2491154" cy="1668269"/>
              <a:chOff x="76200" y="1173480"/>
              <a:chExt cx="2491154" cy="1668269"/>
            </a:xfrm>
          </p:grpSpPr>
          <p:pic>
            <p:nvPicPr>
              <p:cNvPr id="296" name="Shape 296"/>
              <p:cNvPicPr preferRelativeResize="0"/>
              <p:nvPr/>
            </p:nvPicPr>
            <p:blipFill>
              <a:blip r:embed="rId4"/>
              <a:stretch>
                <a:fillRect/>
              </a:stretch>
            </p:blipFill>
            <p:spPr>
              <a:xfrm>
                <a:off x="76200" y="1173480"/>
                <a:ext cx="2491154" cy="1461959"/>
              </a:xfrm>
              <a:prstGeom prst="rect">
                <a:avLst/>
              </a:prstGeom>
            </p:spPr>
          </p:pic>
          <p:sp>
            <p:nvSpPr>
              <p:cNvPr id="324" name="Shape 324"/>
              <p:cNvSpPr txBox="1"/>
              <p:nvPr/>
            </p:nvSpPr>
            <p:spPr>
              <a:xfrm>
                <a:off x="793300" y="2562450"/>
                <a:ext cx="1056899" cy="279299"/>
              </a:xfrm>
              <a:prstGeom prst="rect">
                <a:avLst/>
              </a:prstGeom>
              <a:noFill/>
            </p:spPr>
            <p:txBody>
              <a:bodyPr lIns="91425" tIns="91425" rIns="91425" bIns="91425" anchor="ctr" anchorCtr="0">
                <a:noAutofit/>
              </a:bodyPr>
              <a:lstStyle/>
              <a:p>
                <a:pPr algn="ctr" defTabSz="457200"/>
                <a:r>
                  <a:rPr lang="en" kern="1200" dirty="0">
                    <a:solidFill>
                      <a:prstClr val="black"/>
                    </a:solidFill>
                    <a:latin typeface="Calibri"/>
                    <a:ea typeface="Droid Serif"/>
                    <a:cs typeface="Droid Serif"/>
                    <a:sym typeface="Droid Serif"/>
                  </a:rPr>
                  <a:t>Mac</a:t>
                </a:r>
              </a:p>
            </p:txBody>
          </p:sp>
        </p:grpSp>
        <p:sp>
          <p:nvSpPr>
            <p:cNvPr id="15" name="TextBox 14"/>
            <p:cNvSpPr txBox="1"/>
            <p:nvPr/>
          </p:nvSpPr>
          <p:spPr>
            <a:xfrm>
              <a:off x="173726" y="1215913"/>
              <a:ext cx="371654" cy="369332"/>
            </a:xfrm>
            <a:prstGeom prst="rect">
              <a:avLst/>
            </a:prstGeom>
            <a:noFill/>
          </p:spPr>
          <p:txBody>
            <a:bodyPr wrap="none" rtlCol="0">
              <a:spAutoFit/>
            </a:bodyPr>
            <a:lstStyle/>
            <a:p>
              <a:pPr defTabSz="457200"/>
              <a:r>
                <a:rPr lang="en-US" sz="1800" kern="1200" dirty="0" smtClean="0">
                  <a:solidFill>
                    <a:prstClr val="black"/>
                  </a:solidFill>
                  <a:latin typeface="Calibri"/>
                </a:rPr>
                <a:t>1)</a:t>
              </a:r>
              <a:endParaRPr lang="en-US" sz="1800" kern="1200" dirty="0">
                <a:solidFill>
                  <a:prstClr val="black"/>
                </a:solidFill>
                <a:latin typeface="Calibri"/>
              </a:endParaRPr>
            </a:p>
          </p:txBody>
        </p:sp>
      </p:grpSp>
      <p:grpSp>
        <p:nvGrpSpPr>
          <p:cNvPr id="21" name="Group 20"/>
          <p:cNvGrpSpPr/>
          <p:nvPr/>
        </p:nvGrpSpPr>
        <p:grpSpPr>
          <a:xfrm>
            <a:off x="2632914" y="816076"/>
            <a:ext cx="1528860" cy="1895390"/>
            <a:chOff x="2632914" y="1095375"/>
            <a:chExt cx="1528860" cy="1895390"/>
          </a:xfrm>
        </p:grpSpPr>
        <p:pic>
          <p:nvPicPr>
            <p:cNvPr id="46" name="Shape 292"/>
            <p:cNvPicPr preferRelativeResize="0"/>
            <p:nvPr/>
          </p:nvPicPr>
          <p:blipFill>
            <a:blip r:embed="rId5"/>
            <a:stretch>
              <a:fillRect/>
            </a:stretch>
          </p:blipFill>
          <p:spPr>
            <a:xfrm>
              <a:off x="3078093" y="1095375"/>
              <a:ext cx="1077586" cy="1511534"/>
            </a:xfrm>
            <a:prstGeom prst="rect">
              <a:avLst/>
            </a:prstGeom>
          </p:spPr>
        </p:pic>
        <p:sp>
          <p:nvSpPr>
            <p:cNvPr id="10" name="TextBox 9"/>
            <p:cNvSpPr txBox="1"/>
            <p:nvPr/>
          </p:nvSpPr>
          <p:spPr>
            <a:xfrm>
              <a:off x="3233315" y="2682988"/>
              <a:ext cx="928459" cy="307777"/>
            </a:xfrm>
            <a:prstGeom prst="rect">
              <a:avLst/>
            </a:prstGeom>
            <a:noFill/>
          </p:spPr>
          <p:txBody>
            <a:bodyPr wrap="none" rtlCol="0">
              <a:spAutoFit/>
            </a:bodyPr>
            <a:lstStyle/>
            <a:p>
              <a:pPr defTabSz="457200"/>
              <a:r>
                <a:rPr lang="en-US" kern="1200" dirty="0" smtClean="0">
                  <a:solidFill>
                    <a:prstClr val="black"/>
                  </a:solidFill>
                  <a:latin typeface="Calibri"/>
                </a:rPr>
                <a:t>flip phone</a:t>
              </a:r>
              <a:endParaRPr lang="en-US" kern="1200" dirty="0">
                <a:solidFill>
                  <a:prstClr val="black"/>
                </a:solidFill>
                <a:latin typeface="Calibri"/>
              </a:endParaRPr>
            </a:p>
          </p:txBody>
        </p:sp>
        <p:sp>
          <p:nvSpPr>
            <p:cNvPr id="17" name="TextBox 16"/>
            <p:cNvSpPr txBox="1"/>
            <p:nvPr/>
          </p:nvSpPr>
          <p:spPr>
            <a:xfrm>
              <a:off x="2632914" y="1215913"/>
              <a:ext cx="386491" cy="369332"/>
            </a:xfrm>
            <a:prstGeom prst="rect">
              <a:avLst/>
            </a:prstGeom>
            <a:noFill/>
          </p:spPr>
          <p:txBody>
            <a:bodyPr wrap="square" rtlCol="0">
              <a:spAutoFit/>
            </a:bodyPr>
            <a:lstStyle/>
            <a:p>
              <a:pPr defTabSz="457200"/>
              <a:r>
                <a:rPr lang="en-US" sz="1800" kern="1200" dirty="0" smtClean="0">
                  <a:solidFill>
                    <a:prstClr val="black"/>
                  </a:solidFill>
                  <a:latin typeface="Calibri"/>
                </a:rPr>
                <a:t>2)</a:t>
              </a:r>
              <a:endParaRPr lang="en-US" sz="1800" kern="1200" dirty="0">
                <a:solidFill>
                  <a:prstClr val="black"/>
                </a:solidFill>
                <a:latin typeface="Calibri"/>
              </a:endParaRPr>
            </a:p>
          </p:txBody>
        </p:sp>
      </p:grpSp>
      <p:grpSp>
        <p:nvGrpSpPr>
          <p:cNvPr id="22" name="Group 21"/>
          <p:cNvGrpSpPr/>
          <p:nvPr/>
        </p:nvGrpSpPr>
        <p:grpSpPr>
          <a:xfrm>
            <a:off x="4388556" y="934570"/>
            <a:ext cx="2277350" cy="1701909"/>
            <a:chOff x="4388556" y="1213869"/>
            <a:chExt cx="2277350" cy="1701909"/>
          </a:xfrm>
        </p:grpSpPr>
        <p:pic>
          <p:nvPicPr>
            <p:cNvPr id="47" name="Shape 418"/>
            <p:cNvPicPr preferRelativeResize="0"/>
            <p:nvPr/>
          </p:nvPicPr>
          <p:blipFill>
            <a:blip r:embed="rId6"/>
            <a:stretch>
              <a:fillRect/>
            </a:stretch>
          </p:blipFill>
          <p:spPr>
            <a:xfrm>
              <a:off x="5003561" y="1398535"/>
              <a:ext cx="1531168" cy="1079154"/>
            </a:xfrm>
            <a:prstGeom prst="rect">
              <a:avLst/>
            </a:prstGeom>
          </p:spPr>
        </p:pic>
        <p:sp>
          <p:nvSpPr>
            <p:cNvPr id="53" name="TextBox 52"/>
            <p:cNvSpPr txBox="1"/>
            <p:nvPr/>
          </p:nvSpPr>
          <p:spPr>
            <a:xfrm>
              <a:off x="5069583" y="2608001"/>
              <a:ext cx="1596323" cy="307777"/>
            </a:xfrm>
            <a:prstGeom prst="rect">
              <a:avLst/>
            </a:prstGeom>
            <a:noFill/>
          </p:spPr>
          <p:txBody>
            <a:bodyPr wrap="none" rtlCol="0">
              <a:spAutoFit/>
            </a:bodyPr>
            <a:lstStyle/>
            <a:p>
              <a:pPr defTabSz="457200"/>
              <a:r>
                <a:rPr lang="en-US" kern="1200" dirty="0">
                  <a:solidFill>
                    <a:prstClr val="black"/>
                  </a:solidFill>
                  <a:latin typeface="Calibri"/>
                </a:rPr>
                <a:t>a</a:t>
              </a:r>
              <a:r>
                <a:rPr lang="en-US" kern="1200" dirty="0" smtClean="0">
                  <a:solidFill>
                    <a:prstClr val="black"/>
                  </a:solidFill>
                  <a:latin typeface="Calibri"/>
                </a:rPr>
                <a:t>moeba(single cell)</a:t>
              </a:r>
              <a:endParaRPr lang="en-US" kern="1200" dirty="0">
                <a:solidFill>
                  <a:prstClr val="black"/>
                </a:solidFill>
                <a:latin typeface="Calibri"/>
              </a:endParaRPr>
            </a:p>
          </p:txBody>
        </p:sp>
        <p:sp>
          <p:nvSpPr>
            <p:cNvPr id="19" name="TextBox 18"/>
            <p:cNvSpPr txBox="1"/>
            <p:nvPr/>
          </p:nvSpPr>
          <p:spPr>
            <a:xfrm>
              <a:off x="4388556" y="1213869"/>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3)</a:t>
              </a:r>
              <a:endParaRPr lang="en-US" sz="1800" kern="1200" dirty="0">
                <a:solidFill>
                  <a:prstClr val="black"/>
                </a:solidFill>
                <a:latin typeface="Calibri"/>
              </a:endParaRPr>
            </a:p>
          </p:txBody>
        </p:sp>
      </p:grpSp>
      <p:grpSp>
        <p:nvGrpSpPr>
          <p:cNvPr id="23" name="Group 22"/>
          <p:cNvGrpSpPr/>
          <p:nvPr/>
        </p:nvGrpSpPr>
        <p:grpSpPr>
          <a:xfrm>
            <a:off x="6978256" y="936614"/>
            <a:ext cx="1592697" cy="1746374"/>
            <a:chOff x="6978256" y="1215913"/>
            <a:chExt cx="1592697" cy="1746374"/>
          </a:xfrm>
        </p:grpSpPr>
        <p:grpSp>
          <p:nvGrpSpPr>
            <p:cNvPr id="6" name="Group 5"/>
            <p:cNvGrpSpPr/>
            <p:nvPr/>
          </p:nvGrpSpPr>
          <p:grpSpPr>
            <a:xfrm>
              <a:off x="7325855" y="1215913"/>
              <a:ext cx="1245098" cy="1746374"/>
              <a:chOff x="4863382" y="1178665"/>
              <a:chExt cx="1056899" cy="1449391"/>
            </a:xfrm>
          </p:grpSpPr>
          <p:pic>
            <p:nvPicPr>
              <p:cNvPr id="322" name="Shape 322"/>
              <p:cNvPicPr preferRelativeResize="0"/>
              <p:nvPr/>
            </p:nvPicPr>
            <p:blipFill>
              <a:blip r:embed="rId7"/>
              <a:stretch>
                <a:fillRect/>
              </a:stretch>
            </p:blipFill>
            <p:spPr>
              <a:xfrm>
                <a:off x="5022283" y="1178665"/>
                <a:ext cx="628650" cy="1170092"/>
              </a:xfrm>
              <a:prstGeom prst="rect">
                <a:avLst/>
              </a:prstGeom>
              <a:noFill/>
              <a:ln>
                <a:noFill/>
              </a:ln>
            </p:spPr>
          </p:pic>
          <p:sp>
            <p:nvSpPr>
              <p:cNvPr id="327" name="Shape 327"/>
              <p:cNvSpPr txBox="1"/>
              <p:nvPr/>
            </p:nvSpPr>
            <p:spPr>
              <a:xfrm>
                <a:off x="4863382" y="2348757"/>
                <a:ext cx="1056899" cy="279299"/>
              </a:xfrm>
              <a:prstGeom prst="rect">
                <a:avLst/>
              </a:prstGeom>
              <a:noFill/>
            </p:spPr>
            <p:txBody>
              <a:bodyPr lIns="91425" tIns="91425" rIns="91425" bIns="91425" anchor="ctr" anchorCtr="0">
                <a:noAutofit/>
              </a:bodyPr>
              <a:lstStyle/>
              <a:p>
                <a:pPr algn="ctr" defTabSz="457200"/>
                <a:r>
                  <a:rPr lang="en" kern="1200" dirty="0" smtClean="0">
                    <a:solidFill>
                      <a:prstClr val="black"/>
                    </a:solidFill>
                    <a:latin typeface="Calibri"/>
                    <a:ea typeface="Droid Serif"/>
                    <a:cs typeface="Calibri"/>
                    <a:sym typeface="Droid Serif"/>
                  </a:rPr>
                  <a:t>iPhone</a:t>
                </a:r>
                <a:endParaRPr lang="en" kern="1200" dirty="0">
                  <a:solidFill>
                    <a:prstClr val="black"/>
                  </a:solidFill>
                  <a:latin typeface="Droid Serif"/>
                  <a:ea typeface="Droid Serif"/>
                  <a:cs typeface="Droid Serif"/>
                  <a:sym typeface="Droid Serif"/>
                </a:endParaRPr>
              </a:p>
            </p:txBody>
          </p:sp>
        </p:grpSp>
        <p:sp>
          <p:nvSpPr>
            <p:cNvPr id="77" name="TextBox 76"/>
            <p:cNvSpPr txBox="1"/>
            <p:nvPr/>
          </p:nvSpPr>
          <p:spPr>
            <a:xfrm>
              <a:off x="6978256" y="1215913"/>
              <a:ext cx="534795" cy="369332"/>
            </a:xfrm>
            <a:prstGeom prst="rect">
              <a:avLst/>
            </a:prstGeom>
            <a:noFill/>
          </p:spPr>
          <p:txBody>
            <a:bodyPr wrap="square" rtlCol="0">
              <a:spAutoFit/>
            </a:bodyPr>
            <a:lstStyle/>
            <a:p>
              <a:pPr defTabSz="457200"/>
              <a:r>
                <a:rPr lang="en-US" sz="1800" kern="1200" dirty="0">
                  <a:solidFill>
                    <a:prstClr val="black"/>
                  </a:solidFill>
                  <a:latin typeface="Calibri"/>
                </a:rPr>
                <a:t>4</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5" name="Group 24"/>
          <p:cNvGrpSpPr/>
          <p:nvPr/>
        </p:nvGrpSpPr>
        <p:grpSpPr>
          <a:xfrm>
            <a:off x="173726" y="2876793"/>
            <a:ext cx="3981953" cy="1661221"/>
            <a:chOff x="173726" y="3156092"/>
            <a:chExt cx="3981953" cy="1661221"/>
          </a:xfrm>
        </p:grpSpPr>
        <p:pic>
          <p:nvPicPr>
            <p:cNvPr id="48" name="Shape 295"/>
            <p:cNvPicPr preferRelativeResize="0"/>
            <p:nvPr/>
          </p:nvPicPr>
          <p:blipFill>
            <a:blip r:embed="rId8"/>
            <a:stretch>
              <a:fillRect/>
            </a:stretch>
          </p:blipFill>
          <p:spPr>
            <a:xfrm>
              <a:off x="2769050" y="3156348"/>
              <a:ext cx="1386629" cy="1243455"/>
            </a:xfrm>
            <a:prstGeom prst="rect">
              <a:avLst/>
            </a:prstGeom>
          </p:spPr>
        </p:pic>
        <p:sp>
          <p:nvSpPr>
            <p:cNvPr id="52" name="TextBox 51"/>
            <p:cNvSpPr txBox="1"/>
            <p:nvPr/>
          </p:nvSpPr>
          <p:spPr>
            <a:xfrm>
              <a:off x="3078093" y="4509536"/>
              <a:ext cx="902811" cy="307777"/>
            </a:xfrm>
            <a:prstGeom prst="rect">
              <a:avLst/>
            </a:prstGeom>
            <a:noFill/>
          </p:spPr>
          <p:txBody>
            <a:bodyPr wrap="none" rtlCol="0">
              <a:spAutoFit/>
            </a:bodyPr>
            <a:lstStyle/>
            <a:p>
              <a:pPr defTabSz="457200"/>
              <a:r>
                <a:rPr lang="en-US" kern="1200" dirty="0" smtClean="0">
                  <a:solidFill>
                    <a:prstClr val="black"/>
                  </a:solidFill>
                  <a:latin typeface="Calibri"/>
                </a:rPr>
                <a:t>calculator</a:t>
              </a:r>
              <a:endParaRPr lang="en-US" kern="1200" dirty="0">
                <a:solidFill>
                  <a:prstClr val="black"/>
                </a:solidFill>
                <a:latin typeface="Calibri"/>
              </a:endParaRPr>
            </a:p>
          </p:txBody>
        </p:sp>
        <p:grpSp>
          <p:nvGrpSpPr>
            <p:cNvPr id="24" name="Group 23"/>
            <p:cNvGrpSpPr/>
            <p:nvPr/>
          </p:nvGrpSpPr>
          <p:grpSpPr>
            <a:xfrm>
              <a:off x="173726" y="3156092"/>
              <a:ext cx="1858785" cy="1632743"/>
              <a:chOff x="173726" y="3156092"/>
              <a:chExt cx="1858785" cy="1632743"/>
            </a:xfrm>
          </p:grpSpPr>
          <p:grpSp>
            <p:nvGrpSpPr>
              <p:cNvPr id="4" name="Group 3"/>
              <p:cNvGrpSpPr/>
              <p:nvPr/>
            </p:nvGrpSpPr>
            <p:grpSpPr>
              <a:xfrm>
                <a:off x="610987" y="3314911"/>
                <a:ext cx="1421524" cy="1473924"/>
                <a:chOff x="610987" y="3120850"/>
                <a:chExt cx="1421524" cy="1473924"/>
              </a:xfrm>
            </p:grpSpPr>
            <p:sp>
              <p:nvSpPr>
                <p:cNvPr id="325" name="Shape 325"/>
                <p:cNvSpPr txBox="1"/>
                <p:nvPr/>
              </p:nvSpPr>
              <p:spPr>
                <a:xfrm>
                  <a:off x="793312" y="4315475"/>
                  <a:ext cx="1056899" cy="279299"/>
                </a:xfrm>
                <a:prstGeom prst="rect">
                  <a:avLst/>
                </a:prstGeom>
                <a:noFill/>
              </p:spPr>
              <p:txBody>
                <a:bodyPr lIns="91425" tIns="91425" rIns="91425" bIns="91425" anchor="ctr" anchorCtr="0">
                  <a:noAutofit/>
                </a:bodyPr>
                <a:lstStyle/>
                <a:p>
                  <a:pPr algn="ctr" defTabSz="457200"/>
                  <a:r>
                    <a:rPr lang="en-US" kern="1200" dirty="0" smtClean="0">
                      <a:solidFill>
                        <a:prstClr val="black"/>
                      </a:solidFill>
                      <a:latin typeface="Calibri"/>
                      <a:ea typeface="Droid Serif"/>
                      <a:cs typeface="Droid Serif"/>
                      <a:sym typeface="Droid Serif"/>
                    </a:rPr>
                    <a:t>flower</a:t>
                  </a:r>
                  <a:endParaRPr lang="en" kern="1200" dirty="0">
                    <a:solidFill>
                      <a:prstClr val="black"/>
                    </a:solidFill>
                    <a:latin typeface="Calibri"/>
                    <a:ea typeface="Droid Serif"/>
                    <a:cs typeface="Droid Serif"/>
                    <a:sym typeface="Droid Serif"/>
                  </a:endParaRPr>
                </a:p>
              </p:txBody>
            </p:sp>
            <p:pic>
              <p:nvPicPr>
                <p:cNvPr id="40" name="Shape 371"/>
                <p:cNvPicPr preferRelativeResize="0"/>
                <p:nvPr/>
              </p:nvPicPr>
              <p:blipFill>
                <a:blip r:embed="rId9"/>
                <a:stretch>
                  <a:fillRect/>
                </a:stretch>
              </p:blipFill>
              <p:spPr>
                <a:xfrm>
                  <a:off x="610987" y="3120850"/>
                  <a:ext cx="1421524" cy="1133625"/>
                </a:xfrm>
                <a:prstGeom prst="rect">
                  <a:avLst/>
                </a:prstGeom>
              </p:spPr>
            </p:pic>
          </p:grpSp>
          <p:sp>
            <p:nvSpPr>
              <p:cNvPr id="98" name="TextBox 97"/>
              <p:cNvSpPr txBox="1"/>
              <p:nvPr/>
            </p:nvSpPr>
            <p:spPr>
              <a:xfrm>
                <a:off x="173726" y="3156092"/>
                <a:ext cx="371654" cy="369332"/>
              </a:xfrm>
              <a:prstGeom prst="rect">
                <a:avLst/>
              </a:prstGeom>
              <a:noFill/>
            </p:spPr>
            <p:txBody>
              <a:bodyPr wrap="none" rtlCol="0">
                <a:spAutoFit/>
              </a:bodyPr>
              <a:lstStyle/>
              <a:p>
                <a:pPr defTabSz="457200"/>
                <a:r>
                  <a:rPr lang="en-US" sz="1800" kern="1200" dirty="0">
                    <a:solidFill>
                      <a:prstClr val="black"/>
                    </a:solidFill>
                    <a:latin typeface="Calibri"/>
                  </a:rPr>
                  <a:t>5</a:t>
                </a:r>
                <a:r>
                  <a:rPr lang="en-US" sz="1800" kern="1200" dirty="0" smtClean="0">
                    <a:solidFill>
                      <a:prstClr val="black"/>
                    </a:solidFill>
                    <a:latin typeface="Calibri"/>
                  </a:rPr>
                  <a:t>)</a:t>
                </a:r>
                <a:endParaRPr lang="en-US" sz="1800" kern="1200" dirty="0">
                  <a:solidFill>
                    <a:prstClr val="black"/>
                  </a:solidFill>
                  <a:latin typeface="Calibri"/>
                </a:endParaRPr>
              </a:p>
            </p:txBody>
          </p:sp>
        </p:grpSp>
        <p:sp>
          <p:nvSpPr>
            <p:cNvPr id="99" name="TextBox 98"/>
            <p:cNvSpPr txBox="1"/>
            <p:nvPr/>
          </p:nvSpPr>
          <p:spPr>
            <a:xfrm>
              <a:off x="2632914" y="3156092"/>
              <a:ext cx="386491" cy="369332"/>
            </a:xfrm>
            <a:prstGeom prst="rect">
              <a:avLst/>
            </a:prstGeom>
            <a:noFill/>
          </p:spPr>
          <p:txBody>
            <a:bodyPr wrap="square" rtlCol="0">
              <a:spAutoFit/>
            </a:bodyPr>
            <a:lstStyle/>
            <a:p>
              <a:pPr defTabSz="457200"/>
              <a:r>
                <a:rPr lang="en-US" sz="1800" kern="1200" dirty="0">
                  <a:solidFill>
                    <a:prstClr val="black"/>
                  </a:solidFill>
                  <a:latin typeface="Calibri"/>
                </a:rPr>
                <a:t>6</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6" name="Group 25"/>
          <p:cNvGrpSpPr/>
          <p:nvPr/>
        </p:nvGrpSpPr>
        <p:grpSpPr>
          <a:xfrm>
            <a:off x="4388556" y="2874749"/>
            <a:ext cx="2353261" cy="1654212"/>
            <a:chOff x="4388556" y="3154048"/>
            <a:chExt cx="2353261" cy="1654212"/>
          </a:xfrm>
        </p:grpSpPr>
        <p:pic>
          <p:nvPicPr>
            <p:cNvPr id="12" name="Picture 11"/>
            <p:cNvPicPr>
              <a:picLocks noChangeAspect="1"/>
            </p:cNvPicPr>
            <p:nvPr/>
          </p:nvPicPr>
          <p:blipFill>
            <a:blip r:embed="rId10"/>
            <a:stretch>
              <a:fillRect/>
            </a:stretch>
          </p:blipFill>
          <p:spPr>
            <a:xfrm>
              <a:off x="5003561" y="3224362"/>
              <a:ext cx="1634334" cy="1224174"/>
            </a:xfrm>
            <a:prstGeom prst="rect">
              <a:avLst/>
            </a:prstGeom>
          </p:spPr>
        </p:pic>
        <p:sp>
          <p:nvSpPr>
            <p:cNvPr id="56" name="TextBox 55"/>
            <p:cNvSpPr txBox="1"/>
            <p:nvPr/>
          </p:nvSpPr>
          <p:spPr>
            <a:xfrm>
              <a:off x="5183077" y="4500483"/>
              <a:ext cx="1558740" cy="307777"/>
            </a:xfrm>
            <a:prstGeom prst="rect">
              <a:avLst/>
            </a:prstGeom>
            <a:noFill/>
          </p:spPr>
          <p:txBody>
            <a:bodyPr wrap="none" rtlCol="0">
              <a:spAutoFit/>
            </a:bodyPr>
            <a:lstStyle/>
            <a:p>
              <a:pPr defTabSz="457200"/>
              <a:r>
                <a:rPr lang="en-US" kern="1200" dirty="0" smtClean="0">
                  <a:solidFill>
                    <a:prstClr val="black"/>
                  </a:solidFill>
                  <a:latin typeface="Calibri"/>
                </a:rPr>
                <a:t>Disposable</a:t>
              </a:r>
              <a:r>
                <a:rPr lang="en-US" sz="1200" kern="1200" dirty="0" smtClean="0">
                  <a:solidFill>
                    <a:prstClr val="black"/>
                  </a:solidFill>
                  <a:latin typeface="Calibri"/>
                </a:rPr>
                <a:t> </a:t>
              </a:r>
              <a:r>
                <a:rPr lang="en-US" sz="1200" kern="1200" dirty="0" smtClean="0">
                  <a:solidFill>
                    <a:prstClr val="black"/>
                  </a:solidFill>
                </a:rPr>
                <a:t>Camera</a:t>
              </a:r>
              <a:endParaRPr lang="en-US" sz="1200" kern="1200" dirty="0">
                <a:solidFill>
                  <a:prstClr val="black"/>
                </a:solidFill>
                <a:latin typeface="Calibri"/>
              </a:endParaRPr>
            </a:p>
          </p:txBody>
        </p:sp>
        <p:sp>
          <p:nvSpPr>
            <p:cNvPr id="100" name="TextBox 99"/>
            <p:cNvSpPr txBox="1"/>
            <p:nvPr/>
          </p:nvSpPr>
          <p:spPr>
            <a:xfrm>
              <a:off x="4388556" y="3154048"/>
              <a:ext cx="534795" cy="369332"/>
            </a:xfrm>
            <a:prstGeom prst="rect">
              <a:avLst/>
            </a:prstGeom>
            <a:noFill/>
          </p:spPr>
          <p:txBody>
            <a:bodyPr wrap="square" rtlCol="0">
              <a:spAutoFit/>
            </a:bodyPr>
            <a:lstStyle/>
            <a:p>
              <a:pPr defTabSz="457200"/>
              <a:r>
                <a:rPr lang="en-US" sz="1800" kern="1200" dirty="0">
                  <a:solidFill>
                    <a:prstClr val="black"/>
                  </a:solidFill>
                  <a:latin typeface="Calibri"/>
                </a:rPr>
                <a:t>7</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27" name="Group 26"/>
          <p:cNvGrpSpPr/>
          <p:nvPr/>
        </p:nvGrpSpPr>
        <p:grpSpPr>
          <a:xfrm>
            <a:off x="6978256" y="2874749"/>
            <a:ext cx="2171253" cy="1663265"/>
            <a:chOff x="6978256" y="3154048"/>
            <a:chExt cx="2171253" cy="1663265"/>
          </a:xfrm>
        </p:grpSpPr>
        <p:grpSp>
          <p:nvGrpSpPr>
            <p:cNvPr id="7" name="Group 6"/>
            <p:cNvGrpSpPr/>
            <p:nvPr/>
          </p:nvGrpSpPr>
          <p:grpSpPr>
            <a:xfrm>
              <a:off x="7300572" y="3154048"/>
              <a:ext cx="1848937" cy="1663265"/>
              <a:chOff x="4575131" y="2944560"/>
              <a:chExt cx="1848937" cy="1663265"/>
            </a:xfrm>
          </p:grpSpPr>
          <p:pic>
            <p:nvPicPr>
              <p:cNvPr id="41" name="Shape 419"/>
              <p:cNvPicPr preferRelativeResize="0"/>
              <p:nvPr/>
            </p:nvPicPr>
            <p:blipFill>
              <a:blip r:embed="rId11"/>
              <a:stretch>
                <a:fillRect/>
              </a:stretch>
            </p:blipFill>
            <p:spPr>
              <a:xfrm>
                <a:off x="4575131" y="2944560"/>
                <a:ext cx="1349638" cy="1385037"/>
              </a:xfrm>
              <a:prstGeom prst="rect">
                <a:avLst/>
              </a:prstGeom>
            </p:spPr>
          </p:pic>
          <p:sp>
            <p:nvSpPr>
              <p:cNvPr id="2" name="TextBox 1"/>
              <p:cNvSpPr txBox="1"/>
              <p:nvPr/>
            </p:nvSpPr>
            <p:spPr>
              <a:xfrm>
                <a:off x="5134143" y="4300048"/>
                <a:ext cx="1289925" cy="307777"/>
              </a:xfrm>
              <a:prstGeom prst="rect">
                <a:avLst/>
              </a:prstGeom>
              <a:noFill/>
            </p:spPr>
            <p:txBody>
              <a:bodyPr wrap="square" rtlCol="0">
                <a:spAutoFit/>
              </a:bodyPr>
              <a:lstStyle/>
              <a:p>
                <a:pPr defTabSz="457200"/>
                <a:r>
                  <a:rPr lang="en-US" kern="1200" dirty="0" smtClean="0">
                    <a:solidFill>
                      <a:prstClr val="black"/>
                    </a:solidFill>
                    <a:latin typeface="Calibri"/>
                  </a:rPr>
                  <a:t>brain</a:t>
                </a:r>
                <a:endParaRPr lang="en-US" kern="1200" dirty="0">
                  <a:solidFill>
                    <a:prstClr val="black"/>
                  </a:solidFill>
                  <a:latin typeface="Calibri"/>
                </a:endParaRPr>
              </a:p>
            </p:txBody>
          </p:sp>
        </p:grpSp>
        <p:sp>
          <p:nvSpPr>
            <p:cNvPr id="101" name="TextBox 100"/>
            <p:cNvSpPr txBox="1"/>
            <p:nvPr/>
          </p:nvSpPr>
          <p:spPr>
            <a:xfrm>
              <a:off x="6978256" y="3156092"/>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8)</a:t>
              </a:r>
              <a:endParaRPr lang="en-US" sz="1800" kern="1200" dirty="0">
                <a:solidFill>
                  <a:prstClr val="black"/>
                </a:solidFill>
                <a:latin typeface="Calibri"/>
              </a:endParaRPr>
            </a:p>
          </p:txBody>
        </p:sp>
      </p:grpSp>
      <p:grpSp>
        <p:nvGrpSpPr>
          <p:cNvPr id="28" name="Group 27"/>
          <p:cNvGrpSpPr/>
          <p:nvPr/>
        </p:nvGrpSpPr>
        <p:grpSpPr>
          <a:xfrm>
            <a:off x="173726" y="4500227"/>
            <a:ext cx="1872816" cy="1956204"/>
            <a:chOff x="173726" y="4779526"/>
            <a:chExt cx="1872816" cy="1956204"/>
          </a:xfrm>
        </p:grpSpPr>
        <p:grpSp>
          <p:nvGrpSpPr>
            <p:cNvPr id="5" name="Group 4"/>
            <p:cNvGrpSpPr/>
            <p:nvPr/>
          </p:nvGrpSpPr>
          <p:grpSpPr>
            <a:xfrm>
              <a:off x="610987" y="5136190"/>
              <a:ext cx="1435555" cy="1599540"/>
              <a:chOff x="611002" y="5004460"/>
              <a:chExt cx="1421527" cy="1399839"/>
            </a:xfrm>
          </p:grpSpPr>
          <p:pic>
            <p:nvPicPr>
              <p:cNvPr id="294" name="Shape 294"/>
              <p:cNvPicPr preferRelativeResize="0"/>
              <p:nvPr/>
            </p:nvPicPr>
            <p:blipFill>
              <a:blip r:embed="rId12"/>
              <a:stretch>
                <a:fillRect/>
              </a:stretch>
            </p:blipFill>
            <p:spPr>
              <a:xfrm>
                <a:off x="611002" y="5004460"/>
                <a:ext cx="1421527" cy="1072484"/>
              </a:xfrm>
              <a:prstGeom prst="rect">
                <a:avLst/>
              </a:prstGeom>
            </p:spPr>
          </p:pic>
          <p:sp>
            <p:nvSpPr>
              <p:cNvPr id="326" name="Shape 326"/>
              <p:cNvSpPr txBox="1"/>
              <p:nvPr/>
            </p:nvSpPr>
            <p:spPr>
              <a:xfrm>
                <a:off x="793300" y="6125000"/>
                <a:ext cx="1056899" cy="279299"/>
              </a:xfrm>
              <a:prstGeom prst="rect">
                <a:avLst/>
              </a:prstGeom>
              <a:noFill/>
            </p:spPr>
            <p:txBody>
              <a:bodyPr lIns="91425" tIns="91425" rIns="91425" bIns="91425" anchor="ctr" anchorCtr="0">
                <a:noAutofit/>
              </a:bodyPr>
              <a:lstStyle/>
              <a:p>
                <a:pPr algn="ctr" defTabSz="457200"/>
                <a:r>
                  <a:rPr lang="en" kern="1200" dirty="0" smtClean="0">
                    <a:solidFill>
                      <a:prstClr val="black"/>
                    </a:solidFill>
                    <a:latin typeface="Calibri"/>
                    <a:ea typeface="Droid Serif"/>
                    <a:cs typeface="Droid Serif"/>
                    <a:sym typeface="Droid Serif"/>
                  </a:rPr>
                  <a:t>abacu</a:t>
                </a:r>
                <a:r>
                  <a:rPr lang="en-US" sz="1200" kern="1200" dirty="0">
                    <a:solidFill>
                      <a:prstClr val="black"/>
                    </a:solidFill>
                    <a:ea typeface="Droid Serif"/>
                    <a:sym typeface="Droid Serif"/>
                  </a:rPr>
                  <a:t>s</a:t>
                </a:r>
                <a:endParaRPr lang="en" kern="1200" dirty="0">
                  <a:solidFill>
                    <a:prstClr val="black"/>
                  </a:solidFill>
                  <a:latin typeface="Droid Serif"/>
                  <a:ea typeface="Droid Serif"/>
                  <a:cs typeface="Droid Serif"/>
                  <a:sym typeface="Droid Serif"/>
                </a:endParaRPr>
              </a:p>
            </p:txBody>
          </p:sp>
        </p:grpSp>
        <p:sp>
          <p:nvSpPr>
            <p:cNvPr id="122" name="TextBox 121"/>
            <p:cNvSpPr txBox="1"/>
            <p:nvPr/>
          </p:nvSpPr>
          <p:spPr>
            <a:xfrm>
              <a:off x="173726" y="4779526"/>
              <a:ext cx="371654" cy="369332"/>
            </a:xfrm>
            <a:prstGeom prst="rect">
              <a:avLst/>
            </a:prstGeom>
            <a:noFill/>
          </p:spPr>
          <p:txBody>
            <a:bodyPr wrap="none" rtlCol="0">
              <a:spAutoFit/>
            </a:bodyPr>
            <a:lstStyle/>
            <a:p>
              <a:pPr defTabSz="457200"/>
              <a:r>
                <a:rPr lang="en-US" sz="1800" kern="1200" dirty="0">
                  <a:solidFill>
                    <a:prstClr val="black"/>
                  </a:solidFill>
                  <a:latin typeface="Calibri"/>
                </a:rPr>
                <a:t>9</a:t>
              </a:r>
              <a:r>
                <a:rPr lang="en-US" sz="1800" kern="1200" dirty="0" smtClean="0">
                  <a:solidFill>
                    <a:prstClr val="black"/>
                  </a:solidFill>
                  <a:latin typeface="Calibri"/>
                </a:rPr>
                <a:t>)</a:t>
              </a:r>
              <a:endParaRPr lang="en-US" sz="1800" kern="1200" dirty="0">
                <a:solidFill>
                  <a:prstClr val="black"/>
                </a:solidFill>
                <a:latin typeface="Calibri"/>
              </a:endParaRPr>
            </a:p>
          </p:txBody>
        </p:sp>
      </p:grpSp>
      <p:grpSp>
        <p:nvGrpSpPr>
          <p:cNvPr id="31" name="Group 30"/>
          <p:cNvGrpSpPr/>
          <p:nvPr/>
        </p:nvGrpSpPr>
        <p:grpSpPr>
          <a:xfrm>
            <a:off x="2491154" y="4500227"/>
            <a:ext cx="1745338" cy="1947239"/>
            <a:chOff x="2491154" y="4779526"/>
            <a:chExt cx="1745338" cy="1947239"/>
          </a:xfrm>
        </p:grpSpPr>
        <p:sp>
          <p:nvSpPr>
            <p:cNvPr id="59" name="TextBox 58"/>
            <p:cNvSpPr txBox="1"/>
            <p:nvPr/>
          </p:nvSpPr>
          <p:spPr>
            <a:xfrm>
              <a:off x="3019405" y="6418988"/>
              <a:ext cx="1217087" cy="307777"/>
            </a:xfrm>
            <a:prstGeom prst="rect">
              <a:avLst/>
            </a:prstGeom>
            <a:noFill/>
          </p:spPr>
          <p:txBody>
            <a:bodyPr wrap="none" rtlCol="0">
              <a:spAutoFit/>
            </a:bodyPr>
            <a:lstStyle/>
            <a:p>
              <a:pPr defTabSz="457200"/>
              <a:r>
                <a:rPr lang="en-US" kern="1200" dirty="0">
                  <a:solidFill>
                    <a:prstClr val="black"/>
                  </a:solidFill>
                  <a:latin typeface="Calibri"/>
                </a:rPr>
                <a:t>d</a:t>
              </a:r>
              <a:r>
                <a:rPr lang="en-US" kern="1200" dirty="0" smtClean="0">
                  <a:solidFill>
                    <a:prstClr val="black"/>
                  </a:solidFill>
                  <a:latin typeface="Calibri"/>
                </a:rPr>
                <a:t>igital camera</a:t>
              </a:r>
              <a:endParaRPr lang="en-US" kern="1200" dirty="0">
                <a:solidFill>
                  <a:prstClr val="black"/>
                </a:solidFill>
                <a:latin typeface="Calibri"/>
              </a:endParaRPr>
            </a:p>
          </p:txBody>
        </p:sp>
        <p:sp>
          <p:nvSpPr>
            <p:cNvPr id="123" name="TextBox 122"/>
            <p:cNvSpPr txBox="1"/>
            <p:nvPr/>
          </p:nvSpPr>
          <p:spPr>
            <a:xfrm>
              <a:off x="2491154" y="4779526"/>
              <a:ext cx="528251" cy="369332"/>
            </a:xfrm>
            <a:prstGeom prst="rect">
              <a:avLst/>
            </a:prstGeom>
            <a:noFill/>
          </p:spPr>
          <p:txBody>
            <a:bodyPr wrap="square" rtlCol="0">
              <a:spAutoFit/>
            </a:bodyPr>
            <a:lstStyle/>
            <a:p>
              <a:pPr defTabSz="457200"/>
              <a:r>
                <a:rPr lang="en-US" sz="1800" kern="1200" dirty="0" smtClean="0">
                  <a:solidFill>
                    <a:prstClr val="black"/>
                  </a:solidFill>
                  <a:latin typeface="Calibri"/>
                </a:rPr>
                <a:t>10)</a:t>
              </a:r>
              <a:endParaRPr lang="en-US" sz="1800" kern="1200" dirty="0">
                <a:solidFill>
                  <a:prstClr val="black"/>
                </a:solidFill>
                <a:latin typeface="Calibri"/>
              </a:endParaRPr>
            </a:p>
          </p:txBody>
        </p:sp>
      </p:grpSp>
      <p:grpSp>
        <p:nvGrpSpPr>
          <p:cNvPr id="29" name="Group 28"/>
          <p:cNvGrpSpPr/>
          <p:nvPr/>
        </p:nvGrpSpPr>
        <p:grpSpPr>
          <a:xfrm>
            <a:off x="6978256" y="4365755"/>
            <a:ext cx="1896655" cy="2064602"/>
            <a:chOff x="4348010" y="4664968"/>
            <a:chExt cx="1896655" cy="2064602"/>
          </a:xfrm>
        </p:grpSpPr>
        <p:pic>
          <p:nvPicPr>
            <p:cNvPr id="14" name="Picture 13"/>
            <p:cNvPicPr>
              <a:picLocks noChangeAspect="1"/>
            </p:cNvPicPr>
            <p:nvPr/>
          </p:nvPicPr>
          <p:blipFill>
            <a:blip r:embed="rId13"/>
            <a:stretch>
              <a:fillRect/>
            </a:stretch>
          </p:blipFill>
          <p:spPr>
            <a:xfrm>
              <a:off x="4633287" y="5007720"/>
              <a:ext cx="1611378" cy="1397419"/>
            </a:xfrm>
            <a:prstGeom prst="rect">
              <a:avLst/>
            </a:prstGeom>
          </p:spPr>
        </p:pic>
        <p:sp>
          <p:nvSpPr>
            <p:cNvPr id="58" name="TextBox 57"/>
            <p:cNvSpPr txBox="1"/>
            <p:nvPr/>
          </p:nvSpPr>
          <p:spPr>
            <a:xfrm>
              <a:off x="4882805" y="6421793"/>
              <a:ext cx="1156687" cy="307777"/>
            </a:xfrm>
            <a:prstGeom prst="rect">
              <a:avLst/>
            </a:prstGeom>
            <a:noFill/>
          </p:spPr>
          <p:txBody>
            <a:bodyPr wrap="none" rtlCol="0">
              <a:spAutoFit/>
            </a:bodyPr>
            <a:lstStyle/>
            <a:p>
              <a:pPr defTabSz="457200"/>
              <a:r>
                <a:rPr lang="en-US" kern="1200" dirty="0">
                  <a:solidFill>
                    <a:prstClr val="black"/>
                  </a:solidFill>
                  <a:latin typeface="Calibri"/>
                </a:rPr>
                <a:t>a</a:t>
              </a:r>
              <a:r>
                <a:rPr lang="en-US" kern="1200" dirty="0" smtClean="0">
                  <a:solidFill>
                    <a:prstClr val="black"/>
                  </a:solidFill>
                  <a:latin typeface="Calibri"/>
                </a:rPr>
                <a:t>nalog watch</a:t>
              </a:r>
              <a:endParaRPr lang="en-US" kern="1200" dirty="0">
                <a:solidFill>
                  <a:prstClr val="black"/>
                </a:solidFill>
                <a:latin typeface="Calibri"/>
              </a:endParaRPr>
            </a:p>
          </p:txBody>
        </p:sp>
        <p:sp>
          <p:nvSpPr>
            <p:cNvPr id="124" name="TextBox 123"/>
            <p:cNvSpPr txBox="1"/>
            <p:nvPr/>
          </p:nvSpPr>
          <p:spPr>
            <a:xfrm>
              <a:off x="4348010" y="4664968"/>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12)</a:t>
              </a:r>
              <a:endParaRPr lang="en-US" sz="1800" kern="1200" dirty="0">
                <a:solidFill>
                  <a:prstClr val="black"/>
                </a:solidFill>
                <a:latin typeface="Calibri"/>
              </a:endParaRPr>
            </a:p>
          </p:txBody>
        </p:sp>
      </p:grpSp>
      <p:grpSp>
        <p:nvGrpSpPr>
          <p:cNvPr id="30" name="Group 29"/>
          <p:cNvGrpSpPr/>
          <p:nvPr/>
        </p:nvGrpSpPr>
        <p:grpSpPr>
          <a:xfrm>
            <a:off x="4388556" y="4544155"/>
            <a:ext cx="2136220" cy="1903311"/>
            <a:chOff x="6722380" y="4832419"/>
            <a:chExt cx="2136220" cy="1903311"/>
          </a:xfrm>
        </p:grpSpPr>
        <p:grpSp>
          <p:nvGrpSpPr>
            <p:cNvPr id="8" name="Group 7"/>
            <p:cNvGrpSpPr/>
            <p:nvPr/>
          </p:nvGrpSpPr>
          <p:grpSpPr>
            <a:xfrm>
              <a:off x="7455250" y="4985404"/>
              <a:ext cx="1403350" cy="1750326"/>
              <a:chOff x="4575131" y="4788835"/>
              <a:chExt cx="1403350" cy="1750326"/>
            </a:xfrm>
          </p:grpSpPr>
          <p:pic>
            <p:nvPicPr>
              <p:cNvPr id="323" name="Shape 323"/>
              <p:cNvPicPr preferRelativeResize="0"/>
              <p:nvPr/>
            </p:nvPicPr>
            <p:blipFill>
              <a:blip r:embed="rId14"/>
              <a:stretch>
                <a:fillRect/>
              </a:stretch>
            </p:blipFill>
            <p:spPr>
              <a:xfrm>
                <a:off x="4575131" y="4788835"/>
                <a:ext cx="1403350" cy="1416475"/>
              </a:xfrm>
              <a:prstGeom prst="rect">
                <a:avLst/>
              </a:prstGeom>
              <a:noFill/>
              <a:ln>
                <a:noFill/>
              </a:ln>
            </p:spPr>
          </p:pic>
          <p:sp>
            <p:nvSpPr>
              <p:cNvPr id="329" name="Shape 329"/>
              <p:cNvSpPr txBox="1"/>
              <p:nvPr/>
            </p:nvSpPr>
            <p:spPr>
              <a:xfrm>
                <a:off x="4763330" y="6259862"/>
                <a:ext cx="1056899" cy="279299"/>
              </a:xfrm>
              <a:prstGeom prst="rect">
                <a:avLst/>
              </a:prstGeom>
              <a:noFill/>
            </p:spPr>
            <p:txBody>
              <a:bodyPr lIns="91425" tIns="91425" rIns="91425" bIns="91425" anchor="ctr" anchorCtr="0">
                <a:noAutofit/>
              </a:bodyPr>
              <a:lstStyle/>
              <a:p>
                <a:pPr algn="ctr" defTabSz="457200"/>
                <a:r>
                  <a:rPr lang="en" kern="1200" dirty="0">
                    <a:solidFill>
                      <a:prstClr val="black"/>
                    </a:solidFill>
                    <a:latin typeface="Calibri"/>
                    <a:ea typeface="Droid Serif"/>
                    <a:cs typeface="Droid Serif"/>
                    <a:sym typeface="Droid Serif"/>
                  </a:rPr>
                  <a:t>mirror</a:t>
                </a:r>
              </a:p>
            </p:txBody>
          </p:sp>
        </p:grpSp>
        <p:sp>
          <p:nvSpPr>
            <p:cNvPr id="125" name="TextBox 124"/>
            <p:cNvSpPr txBox="1"/>
            <p:nvPr/>
          </p:nvSpPr>
          <p:spPr>
            <a:xfrm>
              <a:off x="6722380" y="4832419"/>
              <a:ext cx="534795" cy="369332"/>
            </a:xfrm>
            <a:prstGeom prst="rect">
              <a:avLst/>
            </a:prstGeom>
            <a:noFill/>
          </p:spPr>
          <p:txBody>
            <a:bodyPr wrap="square" rtlCol="0">
              <a:spAutoFit/>
            </a:bodyPr>
            <a:lstStyle/>
            <a:p>
              <a:pPr defTabSz="457200"/>
              <a:r>
                <a:rPr lang="en-US" sz="1800" kern="1200" dirty="0" smtClean="0">
                  <a:solidFill>
                    <a:prstClr val="black"/>
                  </a:solidFill>
                  <a:latin typeface="Calibri"/>
                </a:rPr>
                <a:t>11)</a:t>
              </a:r>
              <a:endParaRPr lang="en-US" sz="1800" kern="1200" dirty="0">
                <a:solidFill>
                  <a:prstClr val="black"/>
                </a:solidFill>
                <a:latin typeface="Calibri"/>
              </a:endParaRPr>
            </a:p>
          </p:txBody>
        </p:sp>
      </p:grpSp>
      <p:sp>
        <p:nvSpPr>
          <p:cNvPr id="11" name="Slide Number Placeholder 10"/>
          <p:cNvSpPr>
            <a:spLocks noGrp="1"/>
          </p:cNvSpPr>
          <p:nvPr>
            <p:ph type="sldNum" sz="quarter" idx="12"/>
          </p:nvPr>
        </p:nvSpPr>
        <p:spPr/>
        <p:txBody>
          <a:bodyPr/>
          <a:lstStyle/>
          <a:p>
            <a:fld id="{1FAE41B7-39C7-B646-97FD-096AD4CC598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36106546"/>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345" y="233123"/>
            <a:ext cx="8538299" cy="523220"/>
          </a:xfrm>
          <a:prstGeom prst="rect">
            <a:avLst/>
          </a:prstGeom>
          <a:noFill/>
        </p:spPr>
        <p:txBody>
          <a:bodyPr wrap="square" rtlCol="0">
            <a:spAutoFit/>
          </a:bodyPr>
          <a:lstStyle/>
          <a:p>
            <a:pPr algn="ctr" defTabSz="457200"/>
            <a:r>
              <a:rPr lang="en-US" sz="2800" i="1" kern="1200" dirty="0" smtClean="0">
                <a:solidFill>
                  <a:prstClr val="black"/>
                </a:solidFill>
                <a:latin typeface="Calibri"/>
              </a:rPr>
              <a:t>What is a Computer?  </a:t>
            </a:r>
            <a:r>
              <a:rPr lang="en-US" sz="2800" b="1" kern="1200" dirty="0" smtClean="0">
                <a:solidFill>
                  <a:prstClr val="black"/>
                </a:solidFill>
                <a:latin typeface="Calibri"/>
              </a:rPr>
              <a:t>Post-it Parade </a:t>
            </a:r>
            <a:r>
              <a:rPr lang="en-US" sz="2800" kern="1200" dirty="0" smtClean="0">
                <a:solidFill>
                  <a:prstClr val="black"/>
                </a:solidFill>
                <a:latin typeface="Calibri"/>
              </a:rPr>
              <a:t>Group Activity</a:t>
            </a:r>
            <a:endParaRPr lang="en-US" sz="2800" kern="1200" dirty="0">
              <a:solidFill>
                <a:prstClr val="black"/>
              </a:solidFill>
              <a:latin typeface="Calibri"/>
            </a:endParaRPr>
          </a:p>
        </p:txBody>
      </p:sp>
      <p:sp>
        <p:nvSpPr>
          <p:cNvPr id="3" name="TextBox 2"/>
          <p:cNvSpPr txBox="1"/>
          <p:nvPr/>
        </p:nvSpPr>
        <p:spPr>
          <a:xfrm>
            <a:off x="393627" y="1136804"/>
            <a:ext cx="8293173" cy="3046988"/>
          </a:xfrm>
          <a:prstGeom prst="rect">
            <a:avLst/>
          </a:prstGeom>
          <a:noFill/>
        </p:spPr>
        <p:txBody>
          <a:bodyPr wrap="square" rtlCol="0">
            <a:spAutoFit/>
          </a:bodyPr>
          <a:lstStyle/>
          <a:p>
            <a:pPr defTabSz="457200"/>
            <a:r>
              <a:rPr lang="en-US" sz="1600" b="1" kern="1200" dirty="0" smtClean="0">
                <a:solidFill>
                  <a:prstClr val="black"/>
                </a:solidFill>
                <a:latin typeface="Calibri"/>
              </a:rPr>
              <a:t>Materials: </a:t>
            </a:r>
            <a:r>
              <a:rPr lang="en-US" sz="1600" kern="1200" dirty="0" smtClean="0">
                <a:solidFill>
                  <a:prstClr val="black"/>
                </a:solidFill>
                <a:latin typeface="Calibri"/>
              </a:rPr>
              <a:t>Post-it Notes of different colors</a:t>
            </a:r>
          </a:p>
          <a:p>
            <a:pPr defTabSz="457200"/>
            <a:endParaRPr lang="en-US" sz="1600" kern="1200" dirty="0" smtClean="0">
              <a:solidFill>
                <a:prstClr val="black"/>
              </a:solidFill>
              <a:latin typeface="Calibri"/>
            </a:endParaRPr>
          </a:p>
          <a:p>
            <a:pPr defTabSz="457200"/>
            <a:r>
              <a:rPr lang="en-US" sz="1600" b="1" kern="1200" dirty="0" smtClean="0">
                <a:solidFill>
                  <a:prstClr val="black"/>
                </a:solidFill>
                <a:latin typeface="Calibri"/>
              </a:rPr>
              <a:t>Instructions:</a:t>
            </a:r>
          </a:p>
          <a:p>
            <a:pPr defTabSz="457200"/>
            <a:r>
              <a:rPr lang="en-US" sz="1600" kern="1200" dirty="0" smtClean="0">
                <a:solidFill>
                  <a:prstClr val="black"/>
                </a:solidFill>
                <a:latin typeface="Calibri"/>
              </a:rPr>
              <a:t>1. Have students pair up into groups of 2 or more.  Draw the scale below on a whiteboard</a:t>
            </a:r>
          </a:p>
          <a:p>
            <a:pPr defTabSz="457200"/>
            <a:r>
              <a:rPr lang="en-US" sz="1600" kern="1200" dirty="0" smtClean="0">
                <a:solidFill>
                  <a:prstClr val="black"/>
                </a:solidFill>
                <a:latin typeface="Calibri"/>
              </a:rPr>
              <a:t>2. On the previous page there is a set of twelve numbered objects. Choose the 4-6 most </a:t>
            </a:r>
            <a:r>
              <a:rPr lang="en-US" sz="1600" b="1" i="1" kern="1200" dirty="0" smtClean="0">
                <a:solidFill>
                  <a:prstClr val="black"/>
                </a:solidFill>
                <a:latin typeface="Calibri"/>
              </a:rPr>
              <a:t>controversial </a:t>
            </a:r>
            <a:r>
              <a:rPr lang="en-US" sz="1600" kern="1200" dirty="0" smtClean="0">
                <a:solidFill>
                  <a:prstClr val="black"/>
                </a:solidFill>
                <a:latin typeface="Calibri"/>
              </a:rPr>
              <a:t>and assign a post-it color to each of those.</a:t>
            </a:r>
          </a:p>
          <a:p>
            <a:pPr defTabSz="457200"/>
            <a:r>
              <a:rPr lang="en-US" sz="1600" kern="1200" dirty="0" smtClean="0">
                <a:solidFill>
                  <a:prstClr val="black"/>
                </a:solidFill>
                <a:latin typeface="Calibri"/>
              </a:rPr>
              <a:t>3. Have the students write the name of the object and their names on the post-it notes, by color. Have the students discuss where on the "computer" scale the object should fall. Then, have students </a:t>
            </a:r>
            <a:r>
              <a:rPr lang="en-US" sz="1600" b="1" i="1" kern="1200" dirty="0" smtClean="0">
                <a:solidFill>
                  <a:prstClr val="black"/>
                </a:solidFill>
                <a:latin typeface="Calibri"/>
              </a:rPr>
              <a:t>write a 1-2 sentence explanation of their reasoning on the post-it note</a:t>
            </a:r>
            <a:r>
              <a:rPr lang="en-US" sz="1600" kern="1200" dirty="0" smtClean="0">
                <a:solidFill>
                  <a:prstClr val="black"/>
                </a:solidFill>
                <a:latin typeface="Calibri"/>
              </a:rPr>
              <a:t>.</a:t>
            </a:r>
          </a:p>
          <a:p>
            <a:pPr defTabSz="457200"/>
            <a:r>
              <a:rPr lang="en-US" sz="1600" kern="1200" dirty="0" smtClean="0">
                <a:solidFill>
                  <a:prstClr val="black"/>
                </a:solidFill>
                <a:latin typeface="Calibri"/>
              </a:rPr>
              <a:t>4. After writing and deciding, have the teams place their post-it notes onto the </a:t>
            </a:r>
            <a:r>
              <a:rPr lang="en-US" sz="1600" kern="1200" dirty="0" err="1" smtClean="0">
                <a:solidFill>
                  <a:prstClr val="black"/>
                </a:solidFill>
                <a:latin typeface="Calibri"/>
              </a:rPr>
              <a:t>the</a:t>
            </a:r>
            <a:r>
              <a:rPr lang="en-US" sz="1600" kern="1200" dirty="0" smtClean="0">
                <a:solidFill>
                  <a:prstClr val="black"/>
                </a:solidFill>
                <a:latin typeface="Calibri"/>
              </a:rPr>
              <a:t> whiteboard.</a:t>
            </a:r>
          </a:p>
          <a:p>
            <a:pPr defTabSz="457200"/>
            <a:r>
              <a:rPr lang="en-US" sz="1600" kern="1200" dirty="0" smtClean="0">
                <a:solidFill>
                  <a:prstClr val="black"/>
                </a:solidFill>
                <a:latin typeface="Calibri"/>
              </a:rPr>
              <a:t>5. As a class, discuss the placement of each item on the scale, give each group the opportunity to discuss and present their viewpoints. </a:t>
            </a:r>
            <a:endParaRPr lang="en-US" sz="1600" kern="1200" dirty="0">
              <a:solidFill>
                <a:prstClr val="black"/>
              </a:solidFill>
              <a:latin typeface="Calibri"/>
            </a:endParaRPr>
          </a:p>
        </p:txBody>
      </p:sp>
      <p:grpSp>
        <p:nvGrpSpPr>
          <p:cNvPr id="21" name="Group 20"/>
          <p:cNvGrpSpPr/>
          <p:nvPr/>
        </p:nvGrpSpPr>
        <p:grpSpPr>
          <a:xfrm>
            <a:off x="133672" y="4977978"/>
            <a:ext cx="8822352" cy="1549593"/>
            <a:chOff x="133672" y="4487050"/>
            <a:chExt cx="8822352" cy="1549593"/>
          </a:xfrm>
        </p:grpSpPr>
        <p:sp>
          <p:nvSpPr>
            <p:cNvPr id="8" name="Rectangle 7"/>
            <p:cNvSpPr/>
            <p:nvPr/>
          </p:nvSpPr>
          <p:spPr>
            <a:xfrm>
              <a:off x="585400" y="4487050"/>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0" name="Group 19"/>
            <p:cNvGrpSpPr/>
            <p:nvPr/>
          </p:nvGrpSpPr>
          <p:grpSpPr>
            <a:xfrm>
              <a:off x="133672" y="4487050"/>
              <a:ext cx="8822352" cy="1549593"/>
              <a:chOff x="133672" y="4487050"/>
              <a:chExt cx="8982328" cy="1549593"/>
            </a:xfrm>
          </p:grpSpPr>
          <p:grpSp>
            <p:nvGrpSpPr>
              <p:cNvPr id="15" name="Group 14"/>
              <p:cNvGrpSpPr/>
              <p:nvPr/>
            </p:nvGrpSpPr>
            <p:grpSpPr>
              <a:xfrm>
                <a:off x="606104" y="4487050"/>
                <a:ext cx="8176758" cy="718596"/>
                <a:chOff x="417725" y="4846348"/>
                <a:chExt cx="8270955" cy="718596"/>
              </a:xfrm>
            </p:grpSpPr>
            <p:sp>
              <p:nvSpPr>
                <p:cNvPr id="9" name="Rectangle 8"/>
                <p:cNvSpPr/>
                <p:nvPr/>
              </p:nvSpPr>
              <p:spPr>
                <a:xfrm>
                  <a:off x="2357988"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14" name="Group 13"/>
                <p:cNvGrpSpPr/>
                <p:nvPr/>
              </p:nvGrpSpPr>
              <p:grpSpPr>
                <a:xfrm>
                  <a:off x="417725" y="4846348"/>
                  <a:ext cx="8270955" cy="718596"/>
                  <a:chOff x="417725" y="4846348"/>
                  <a:chExt cx="8270955" cy="718596"/>
                </a:xfrm>
              </p:grpSpPr>
              <p:cxnSp>
                <p:nvCxnSpPr>
                  <p:cNvPr id="6" name="Straight Connector 5"/>
                  <p:cNvCxnSpPr/>
                  <p:nvPr/>
                </p:nvCxnSpPr>
                <p:spPr>
                  <a:xfrm>
                    <a:off x="417725" y="5147995"/>
                    <a:ext cx="8270955" cy="0"/>
                  </a:xfrm>
                  <a:prstGeom prst="line">
                    <a:avLst/>
                  </a:prstGeom>
                  <a:ln w="762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542886"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Rectangle 10"/>
                  <p:cNvSpPr/>
                  <p:nvPr/>
                </p:nvSpPr>
                <p:spPr>
                  <a:xfrm>
                    <a:off x="8594483"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Rectangle 11"/>
                  <p:cNvSpPr/>
                  <p:nvPr/>
                </p:nvSpPr>
                <p:spPr>
                  <a:xfrm>
                    <a:off x="4532853" y="4846348"/>
                    <a:ext cx="83545" cy="718596"/>
                  </a:xfrm>
                  <a:prstGeom prst="rect">
                    <a:avLst/>
                  </a:prstGeom>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sp>
            <p:nvSpPr>
              <p:cNvPr id="13" name="TextBox 12"/>
              <p:cNvSpPr txBox="1"/>
              <p:nvPr/>
            </p:nvSpPr>
            <p:spPr>
              <a:xfrm>
                <a:off x="133672" y="5205646"/>
                <a:ext cx="1039066" cy="584776"/>
              </a:xfrm>
              <a:prstGeom prst="rect">
                <a:avLst/>
              </a:prstGeom>
              <a:noFill/>
            </p:spPr>
            <p:txBody>
              <a:bodyPr wrap="none" rtlCol="0">
                <a:spAutoFit/>
              </a:bodyPr>
              <a:lstStyle/>
              <a:p>
                <a:pPr algn="ctr" defTabSz="457200"/>
                <a:r>
                  <a:rPr lang="en-US" sz="1600" kern="1200" dirty="0" smtClean="0">
                    <a:solidFill>
                      <a:prstClr val="black"/>
                    </a:solidFill>
                    <a:latin typeface="Calibri"/>
                  </a:rPr>
                  <a:t>Not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sp>
            <p:nvSpPr>
              <p:cNvPr id="16" name="TextBox 15"/>
              <p:cNvSpPr txBox="1"/>
              <p:nvPr/>
            </p:nvSpPr>
            <p:spPr>
              <a:xfrm>
                <a:off x="4298891" y="5193257"/>
                <a:ext cx="916136" cy="338554"/>
              </a:xfrm>
              <a:prstGeom prst="rect">
                <a:avLst/>
              </a:prstGeom>
              <a:noFill/>
            </p:spPr>
            <p:txBody>
              <a:bodyPr wrap="none" rtlCol="0">
                <a:spAutoFit/>
              </a:bodyPr>
              <a:lstStyle/>
              <a:p>
                <a:pPr defTabSz="457200"/>
                <a:r>
                  <a:rPr lang="en-US" sz="1600" kern="1200" dirty="0" smtClean="0">
                    <a:solidFill>
                      <a:prstClr val="black"/>
                    </a:solidFill>
                    <a:latin typeface="Calibri"/>
                  </a:rPr>
                  <a:t>Not Sure</a:t>
                </a:r>
                <a:endParaRPr lang="en-US" sz="1600" kern="1200" dirty="0">
                  <a:solidFill>
                    <a:prstClr val="black"/>
                  </a:solidFill>
                  <a:latin typeface="Calibri"/>
                </a:endParaRPr>
              </a:p>
            </p:txBody>
          </p:sp>
          <p:sp>
            <p:nvSpPr>
              <p:cNvPr id="17" name="TextBox 16"/>
              <p:cNvSpPr txBox="1"/>
              <p:nvPr/>
            </p:nvSpPr>
            <p:spPr>
              <a:xfrm>
                <a:off x="2019949" y="5205646"/>
                <a:ext cx="1173830" cy="830997"/>
              </a:xfrm>
              <a:prstGeom prst="rect">
                <a:avLst/>
              </a:prstGeom>
              <a:noFill/>
            </p:spPr>
            <p:txBody>
              <a:bodyPr wrap="square" rtlCol="0">
                <a:spAutoFit/>
              </a:bodyPr>
              <a:lstStyle/>
              <a:p>
                <a:pPr algn="ctr" defTabSz="457200"/>
                <a:r>
                  <a:rPr lang="en-US" sz="1600" kern="1200" dirty="0" smtClean="0">
                    <a:solidFill>
                      <a:prstClr val="black"/>
                    </a:solidFill>
                    <a:latin typeface="Calibri"/>
                  </a:rPr>
                  <a:t>Probably not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sp>
            <p:nvSpPr>
              <p:cNvPr id="18" name="TextBox 17"/>
              <p:cNvSpPr txBox="1"/>
              <p:nvPr/>
            </p:nvSpPr>
            <p:spPr>
              <a:xfrm>
                <a:off x="7984060" y="5205646"/>
                <a:ext cx="1131940" cy="584776"/>
              </a:xfrm>
              <a:prstGeom prst="rect">
                <a:avLst/>
              </a:prstGeom>
              <a:noFill/>
            </p:spPr>
            <p:txBody>
              <a:bodyPr wrap="none" rtlCol="0">
                <a:spAutoFit/>
              </a:bodyPr>
              <a:lstStyle/>
              <a:p>
                <a:pPr algn="ctr" defTabSz="457200"/>
                <a:r>
                  <a:rPr lang="en-US" sz="1600" kern="1200" dirty="0" smtClean="0">
                    <a:solidFill>
                      <a:prstClr val="black"/>
                    </a:solidFill>
                    <a:latin typeface="Calibri"/>
                  </a:rPr>
                  <a:t>Definitely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sp>
            <p:nvSpPr>
              <p:cNvPr id="19" name="TextBox 18"/>
              <p:cNvSpPr txBox="1"/>
              <p:nvPr/>
            </p:nvSpPr>
            <p:spPr>
              <a:xfrm>
                <a:off x="6042586" y="5205646"/>
                <a:ext cx="1237839" cy="584776"/>
              </a:xfrm>
              <a:prstGeom prst="rect">
                <a:avLst/>
              </a:prstGeom>
              <a:noFill/>
            </p:spPr>
            <p:txBody>
              <a:bodyPr wrap="none" rtlCol="0">
                <a:spAutoFit/>
              </a:bodyPr>
              <a:lstStyle/>
              <a:p>
                <a:pPr algn="ctr" defTabSz="457200"/>
                <a:r>
                  <a:rPr lang="en-US" sz="1600" kern="1200" dirty="0" smtClean="0">
                    <a:solidFill>
                      <a:prstClr val="black"/>
                    </a:solidFill>
                    <a:latin typeface="Calibri"/>
                  </a:rPr>
                  <a:t>Most likely a</a:t>
                </a:r>
              </a:p>
              <a:p>
                <a:pPr algn="ctr" defTabSz="457200"/>
                <a:r>
                  <a:rPr lang="en-US" sz="1600" kern="1200" dirty="0" smtClean="0">
                    <a:solidFill>
                      <a:prstClr val="black"/>
                    </a:solidFill>
                    <a:latin typeface="Calibri"/>
                  </a:rPr>
                  <a:t>Computer</a:t>
                </a:r>
                <a:endParaRPr lang="en-US" sz="1600" kern="1200" dirty="0">
                  <a:solidFill>
                    <a:prstClr val="black"/>
                  </a:solidFill>
                  <a:latin typeface="Calibri"/>
                </a:endParaRPr>
              </a:p>
            </p:txBody>
          </p:sp>
        </p:grpSp>
      </p:gr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72064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 name="Shape 334"/>
          <p:cNvSpPr txBox="1">
            <a:spLocks/>
          </p:cNvSpPr>
          <p:nvPr/>
        </p:nvSpPr>
        <p:spPr>
          <a:xfrm>
            <a:off x="1250" y="-14075"/>
            <a:ext cx="8370899" cy="632699"/>
          </a:xfrm>
          <a:prstGeom prst="rect">
            <a:avLst/>
          </a:prstGeom>
          <a:solidFill>
            <a:srgbClr val="E3DBF4"/>
          </a:solidFill>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 sz="2400" b="1" dirty="0" smtClean="0">
                <a:latin typeface="Droid Serif"/>
                <a:ea typeface="Droid Serif"/>
                <a:cs typeface="Droid Serif"/>
                <a:sym typeface="Droid Serif"/>
              </a:rPr>
              <a:t>Round-Robin Debate    </a:t>
            </a:r>
            <a:r>
              <a:rPr lang="en" sz="1800" i="1" dirty="0" smtClean="0">
                <a:latin typeface="Droid Serif"/>
                <a:ea typeface="Droid Serif"/>
                <a:cs typeface="Droid Serif"/>
                <a:sym typeface="Droid Serif"/>
              </a:rPr>
              <a:t>(Collaborative Learning possibility)</a:t>
            </a:r>
            <a:endParaRPr lang="en" sz="1800" i="1"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73" y="874837"/>
            <a:ext cx="7501506" cy="5632710"/>
          </a:xfrm>
          <a:prstGeom prst="rect">
            <a:avLst/>
          </a:prstGeom>
        </p:spPr>
      </p:pic>
      <p:sp>
        <p:nvSpPr>
          <p:cNvPr id="4" name="TextBox 3"/>
          <p:cNvSpPr txBox="1"/>
          <p:nvPr/>
        </p:nvSpPr>
        <p:spPr>
          <a:xfrm rot="21130452">
            <a:off x="7801538" y="5941634"/>
            <a:ext cx="1143000" cy="769441"/>
          </a:xfrm>
          <a:prstGeom prst="rect">
            <a:avLst/>
          </a:prstGeom>
          <a:solidFill>
            <a:schemeClr val="bg1"/>
          </a:solidFill>
          <a:ln>
            <a:solidFill>
              <a:schemeClr val="tx1"/>
            </a:solidFill>
          </a:ln>
        </p:spPr>
        <p:txBody>
          <a:bodyPr wrap="square" rtlCol="0">
            <a:spAutoFit/>
          </a:bodyPr>
          <a:lstStyle/>
          <a:p>
            <a:pPr algn="ctr"/>
            <a:r>
              <a:rPr lang="en-US" sz="4400" dirty="0" smtClean="0">
                <a:latin typeface="Cambria" panose="02040503050406030204" pitchFamily="18" charset="0"/>
              </a:rPr>
              <a:t>x4</a:t>
            </a:r>
            <a:endParaRPr lang="en-US" sz="4400" dirty="0">
              <a:latin typeface="Cambria" panose="02040503050406030204" pitchFamily="18" charset="0"/>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Housekeeping</a:t>
            </a:r>
            <a:endParaRPr lang="en" sz="3600" dirty="0">
              <a:solidFill>
                <a:srgbClr val="000000"/>
              </a:solidFill>
              <a:latin typeface="Droid Serif"/>
              <a:ea typeface="Droid Serif"/>
              <a:cs typeface="Droid Serif"/>
              <a:sym typeface="Droid Serif"/>
            </a:endParaRPr>
          </a:p>
        </p:txBody>
      </p:sp>
      <p:sp>
        <p:nvSpPr>
          <p:cNvPr id="53" name="Shape 53"/>
          <p:cNvSpPr txBox="1"/>
          <p:nvPr/>
        </p:nvSpPr>
        <p:spPr>
          <a:xfrm>
            <a:off x="968375" y="1071150"/>
            <a:ext cx="6278999" cy="558899"/>
          </a:xfrm>
          <a:prstGeom prst="rect">
            <a:avLst/>
          </a:prstGeom>
        </p:spPr>
        <p:txBody>
          <a:bodyPr lIns="91425" tIns="91425" rIns="91425" bIns="91425" anchor="ctr" anchorCtr="0">
            <a:noAutofit/>
          </a:bodyPr>
          <a:lstStyle/>
          <a:p>
            <a:pPr lvl="0" rtl="0">
              <a:spcBef>
                <a:spcPts val="0"/>
              </a:spcBef>
              <a:buNone/>
            </a:pPr>
            <a:r>
              <a:rPr lang="en" sz="2666" dirty="0" smtClean="0">
                <a:solidFill>
                  <a:srgbClr val="A64D79"/>
                </a:solidFill>
                <a:latin typeface="Droid Serif"/>
                <a:ea typeface="Droid Serif"/>
                <a:cs typeface="Droid Serif"/>
                <a:sym typeface="Droid Serif"/>
              </a:rPr>
              <a:t>Restrooms...</a:t>
            </a:r>
            <a:endParaRPr lang="en" sz="2666" dirty="0">
              <a:solidFill>
                <a:srgbClr val="A64D79"/>
              </a:solidFill>
              <a:latin typeface="Droid Serif"/>
              <a:ea typeface="Droid Serif"/>
              <a:cs typeface="Droid Serif"/>
              <a:sym typeface="Droid Serif"/>
            </a:endParaRPr>
          </a:p>
        </p:txBody>
      </p:sp>
      <p:sp>
        <p:nvSpPr>
          <p:cNvPr id="54" name="Shape 54"/>
          <p:cNvSpPr txBox="1"/>
          <p:nvPr/>
        </p:nvSpPr>
        <p:spPr>
          <a:xfrm>
            <a:off x="968375" y="1681850"/>
            <a:ext cx="7506772" cy="558899"/>
          </a:xfrm>
          <a:prstGeom prst="rect">
            <a:avLst/>
          </a:prstGeom>
        </p:spPr>
        <p:txBody>
          <a:bodyPr lIns="91425" tIns="91425" rIns="91425" bIns="91425" anchor="ctr" anchorCtr="0">
            <a:noAutofit/>
          </a:bodyPr>
          <a:lstStyle/>
          <a:p>
            <a:pPr lvl="0" rtl="0">
              <a:spcBef>
                <a:spcPts val="0"/>
              </a:spcBef>
              <a:buNone/>
            </a:pPr>
            <a:r>
              <a:rPr lang="en" sz="2666" dirty="0" smtClean="0">
                <a:solidFill>
                  <a:srgbClr val="DD7E6B"/>
                </a:solidFill>
                <a:latin typeface="Droid Serif"/>
                <a:ea typeface="Droid Serif"/>
                <a:cs typeface="Droid Serif"/>
                <a:sym typeface="Droid Serif"/>
              </a:rPr>
              <a:t>Parking… ?</a:t>
            </a:r>
            <a:endParaRPr lang="en" sz="2666" dirty="0">
              <a:solidFill>
                <a:srgbClr val="DD7E6B"/>
              </a:solidFill>
              <a:latin typeface="Droid Serif"/>
              <a:ea typeface="Droid Serif"/>
              <a:cs typeface="Droid Serif"/>
              <a:sym typeface="Droid Serif"/>
            </a:endParaRPr>
          </a:p>
        </p:txBody>
      </p:sp>
      <p:sp>
        <p:nvSpPr>
          <p:cNvPr id="7" name="Shape 54"/>
          <p:cNvSpPr txBox="1"/>
          <p:nvPr/>
        </p:nvSpPr>
        <p:spPr>
          <a:xfrm>
            <a:off x="965886" y="2286000"/>
            <a:ext cx="7506772" cy="558899"/>
          </a:xfrm>
          <a:prstGeom prst="rect">
            <a:avLst/>
          </a:prstGeom>
        </p:spPr>
        <p:txBody>
          <a:bodyPr lIns="91425" tIns="91425" rIns="91425" bIns="91425" anchor="ctr" anchorCtr="0">
            <a:noAutofit/>
          </a:bodyPr>
          <a:lstStyle/>
          <a:p>
            <a:pPr lvl="0" rtl="0">
              <a:spcBef>
                <a:spcPts val="0"/>
              </a:spcBef>
              <a:buNone/>
            </a:pPr>
            <a:r>
              <a:rPr lang="en" sz="2666" dirty="0" smtClean="0">
                <a:solidFill>
                  <a:srgbClr val="C00000"/>
                </a:solidFill>
                <a:latin typeface="Droid Serif"/>
                <a:ea typeface="Droid Serif"/>
                <a:cs typeface="Droid Serif"/>
                <a:sym typeface="Droid Serif"/>
              </a:rPr>
              <a:t>Introductions:</a:t>
            </a:r>
            <a:endParaRPr lang="en" sz="2666" dirty="0">
              <a:solidFill>
                <a:srgbClr val="C00000"/>
              </a:solidFill>
              <a:latin typeface="Droid Serif"/>
              <a:ea typeface="Droid Serif"/>
              <a:cs typeface="Droid Serif"/>
              <a:sym typeface="Droid Serif"/>
            </a:endParaRPr>
          </a:p>
        </p:txBody>
      </p:sp>
      <p:pic>
        <p:nvPicPr>
          <p:cNvPr id="10" name="Shape 64"/>
          <p:cNvPicPr preferRelativeResize="0"/>
          <p:nvPr/>
        </p:nvPicPr>
        <p:blipFill>
          <a:blip r:embed="rId3"/>
          <a:stretch>
            <a:fillRect/>
          </a:stretch>
        </p:blipFill>
        <p:spPr>
          <a:xfrm>
            <a:off x="838200" y="3124200"/>
            <a:ext cx="1887072" cy="2550393"/>
          </a:xfrm>
          <a:prstGeom prst="rect">
            <a:avLst/>
          </a:prstGeom>
          <a:noFill/>
          <a:ln>
            <a:noFill/>
          </a:ln>
        </p:spPr>
      </p:pic>
      <p:sp>
        <p:nvSpPr>
          <p:cNvPr id="11" name="Shape 65"/>
          <p:cNvSpPr txBox="1"/>
          <p:nvPr/>
        </p:nvSpPr>
        <p:spPr>
          <a:xfrm>
            <a:off x="1074637" y="5674594"/>
            <a:ext cx="1414199" cy="407700"/>
          </a:xfrm>
          <a:prstGeom prst="rect">
            <a:avLst/>
          </a:prstGeom>
        </p:spPr>
        <p:txBody>
          <a:bodyPr lIns="91425" tIns="91425" rIns="91425" bIns="91425" anchor="ctr" anchorCtr="0">
            <a:noAutofit/>
          </a:bodyPr>
          <a:lstStyle/>
          <a:p>
            <a:pPr lvl="0" algn="ctr" rtl="0">
              <a:spcBef>
                <a:spcPts val="0"/>
              </a:spcBef>
              <a:buNone/>
            </a:pPr>
            <a:r>
              <a:rPr lang="en" dirty="0">
                <a:latin typeface="Georgia"/>
                <a:ea typeface="Georgia"/>
                <a:cs typeface="Georgia"/>
                <a:sym typeface="Georgia"/>
              </a:rPr>
              <a:t>Mike Erlinger</a:t>
            </a:r>
          </a:p>
        </p:txBody>
      </p:sp>
      <p:sp>
        <p:nvSpPr>
          <p:cNvPr id="12" name="Shape 66"/>
          <p:cNvSpPr txBox="1"/>
          <p:nvPr/>
        </p:nvSpPr>
        <p:spPr>
          <a:xfrm>
            <a:off x="3700007" y="5674594"/>
            <a:ext cx="1414199" cy="407700"/>
          </a:xfrm>
          <a:prstGeom prst="rect">
            <a:avLst/>
          </a:prstGeom>
        </p:spPr>
        <p:txBody>
          <a:bodyPr lIns="91425" tIns="91425" rIns="91425" bIns="91425" anchor="ctr" anchorCtr="0">
            <a:noAutofit/>
          </a:bodyPr>
          <a:lstStyle/>
          <a:p>
            <a:pPr lvl="0" algn="ctr" rtl="0">
              <a:spcBef>
                <a:spcPts val="0"/>
              </a:spcBef>
              <a:buNone/>
            </a:pPr>
            <a:r>
              <a:rPr lang="en" dirty="0" smtClean="0">
                <a:latin typeface="Georgia"/>
                <a:ea typeface="Georgia"/>
                <a:cs typeface="Georgia"/>
                <a:sym typeface="Georgia"/>
              </a:rPr>
              <a:t>Gabriela Gamiz</a:t>
            </a:r>
            <a:endParaRPr lang="en" dirty="0">
              <a:latin typeface="Georgia"/>
              <a:ea typeface="Georgia"/>
              <a:cs typeface="Georgia"/>
              <a:sym typeface="Georgia"/>
            </a:endParaRPr>
          </a:p>
        </p:txBody>
      </p:sp>
      <p:sp>
        <p:nvSpPr>
          <p:cNvPr id="13" name="Shape 41"/>
          <p:cNvSpPr txBox="1"/>
          <p:nvPr/>
        </p:nvSpPr>
        <p:spPr>
          <a:xfrm rot="1307447">
            <a:off x="1983295" y="3063221"/>
            <a:ext cx="1011080" cy="561037"/>
          </a:xfrm>
          <a:prstGeom prst="rect">
            <a:avLst/>
          </a:prstGeom>
          <a:solidFill>
            <a:srgbClr val="FFCCCC"/>
          </a:solidFill>
        </p:spPr>
        <p:txBody>
          <a:bodyPr lIns="91425" tIns="91425" rIns="91425" bIns="91425" anchor="ctr" anchorCtr="0">
            <a:noAutofit/>
          </a:bodyPr>
          <a:lstStyle/>
          <a:p>
            <a:pPr lvl="0" algn="ctr" rtl="0">
              <a:spcBef>
                <a:spcPts val="0"/>
              </a:spcBef>
              <a:buNone/>
            </a:pPr>
            <a:r>
              <a:rPr lang="en" sz="1500" b="1" i="1" dirty="0" smtClean="0">
                <a:solidFill>
                  <a:srgbClr val="CC3300"/>
                </a:solidFill>
                <a:latin typeface="Cambria" panose="02040503050406030204" pitchFamily="18" charset="0"/>
                <a:ea typeface="Bodoni"/>
                <a:cs typeface="Bodoni"/>
                <a:sym typeface="Bodoni"/>
              </a:rPr>
              <a:t>gone to NSF</a:t>
            </a:r>
            <a:endParaRPr lang="en" sz="1500" b="1" dirty="0">
              <a:solidFill>
                <a:srgbClr val="CC3300"/>
              </a:solidFill>
              <a:latin typeface="Cambria" panose="02040503050406030204" pitchFamily="18" charset="0"/>
              <a:ea typeface="Bodoni"/>
              <a:cs typeface="Bodoni"/>
              <a:sym typeface="Bodoni"/>
            </a:endParaRPr>
          </a:p>
        </p:txBody>
      </p:sp>
      <p:pic>
        <p:nvPicPr>
          <p:cNvPr id="14" name="Shape 62"/>
          <p:cNvPicPr preferRelativeResize="0"/>
          <p:nvPr/>
        </p:nvPicPr>
        <p:blipFill>
          <a:blip r:embed="rId4"/>
          <a:stretch>
            <a:fillRect/>
          </a:stretch>
        </p:blipFill>
        <p:spPr>
          <a:xfrm>
            <a:off x="6107582" y="3137906"/>
            <a:ext cx="2004545" cy="2559013"/>
          </a:xfrm>
          <a:prstGeom prst="rect">
            <a:avLst/>
          </a:prstGeom>
        </p:spPr>
      </p:pic>
      <p:sp>
        <p:nvSpPr>
          <p:cNvPr id="17" name="Shape 66"/>
          <p:cNvSpPr txBox="1"/>
          <p:nvPr/>
        </p:nvSpPr>
        <p:spPr>
          <a:xfrm>
            <a:off x="6402755" y="5688300"/>
            <a:ext cx="1414199" cy="407700"/>
          </a:xfrm>
          <a:prstGeom prst="rect">
            <a:avLst/>
          </a:prstGeom>
        </p:spPr>
        <p:txBody>
          <a:bodyPr lIns="91425" tIns="91425" rIns="91425" bIns="91425" anchor="ctr" anchorCtr="0">
            <a:noAutofit/>
          </a:bodyPr>
          <a:lstStyle/>
          <a:p>
            <a:pPr lvl="0" algn="ctr" rtl="0">
              <a:spcBef>
                <a:spcPts val="0"/>
              </a:spcBef>
              <a:buNone/>
            </a:pPr>
            <a:r>
              <a:rPr lang="en" dirty="0" smtClean="0">
                <a:latin typeface="Georgia"/>
                <a:ea typeface="Georgia"/>
                <a:cs typeface="Georgia"/>
                <a:sym typeface="Georgia"/>
              </a:rPr>
              <a:t>Zach Dodds</a:t>
            </a:r>
            <a:endParaRPr lang="en" dirty="0">
              <a:latin typeface="Georgia"/>
              <a:ea typeface="Georgia"/>
              <a:cs typeface="Georgia"/>
              <a:sym typeface="Georgia"/>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1527" y="3135919"/>
            <a:ext cx="2226907" cy="253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Shape 54"/>
          <p:cNvSpPr txBox="1"/>
          <p:nvPr/>
        </p:nvSpPr>
        <p:spPr>
          <a:xfrm>
            <a:off x="1524000" y="6222901"/>
            <a:ext cx="7506772" cy="558899"/>
          </a:xfrm>
          <a:prstGeom prst="rect">
            <a:avLst/>
          </a:prstGeom>
        </p:spPr>
        <p:txBody>
          <a:bodyPr lIns="91425" tIns="91425" rIns="91425" bIns="91425" anchor="ctr" anchorCtr="0">
            <a:noAutofit/>
          </a:bodyPr>
          <a:lstStyle/>
          <a:p>
            <a:pPr lvl="0" algn="r" rtl="0">
              <a:spcBef>
                <a:spcPts val="0"/>
              </a:spcBef>
              <a:buNone/>
            </a:pPr>
            <a:r>
              <a:rPr lang="en" sz="1800" b="1" i="1" dirty="0" smtClean="0">
                <a:solidFill>
                  <a:srgbClr val="C00000"/>
                </a:solidFill>
                <a:latin typeface="Droid Serif"/>
                <a:ea typeface="Droid Serif"/>
                <a:cs typeface="Droid Serif"/>
                <a:sym typeface="Droid Serif"/>
              </a:rPr>
              <a:t>and many more introductions…</a:t>
            </a:r>
            <a:endParaRPr lang="en" sz="1800" b="1" i="1" dirty="0">
              <a:solidFill>
                <a:srgbClr val="C00000"/>
              </a:solidFill>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273457" y="229094"/>
            <a:ext cx="7537799" cy="828900"/>
          </a:xfrm>
          <a:prstGeom prst="rect">
            <a:avLst/>
          </a:prstGeom>
        </p:spPr>
        <p:txBody>
          <a:bodyPr lIns="91425" tIns="91425" rIns="91425" bIns="91425" anchor="t" anchorCtr="0">
            <a:noAutofit/>
          </a:bodyPr>
          <a:lstStyle/>
          <a:p>
            <a:pPr rtl="0">
              <a:spcBef>
                <a:spcPts val="0"/>
              </a:spcBef>
              <a:buNone/>
            </a:pPr>
            <a:r>
              <a:rPr lang="en" sz="2400">
                <a:latin typeface="Droid Serif"/>
                <a:ea typeface="Droid Serif"/>
                <a:cs typeface="Droid Serif"/>
                <a:sym typeface="Droid Serif"/>
              </a:rPr>
              <a:t>What is a computer? </a:t>
            </a:r>
            <a:r>
              <a:rPr lang="en" sz="2400" i="1">
                <a:latin typeface="Droid Serif"/>
                <a:ea typeface="Droid Serif"/>
                <a:cs typeface="Droid Serif"/>
                <a:sym typeface="Droid Serif"/>
              </a:rPr>
              <a:t>and why?</a:t>
            </a:r>
          </a:p>
        </p:txBody>
      </p:sp>
      <p:sp>
        <p:nvSpPr>
          <p:cNvPr id="452" name="Shape 452"/>
          <p:cNvSpPr/>
          <p:nvPr/>
        </p:nvSpPr>
        <p:spPr>
          <a:xfrm flipH="1">
            <a:off x="4167224" y="1438500"/>
            <a:ext cx="16200" cy="2523900"/>
          </a:xfrm>
          <a:prstGeom prst="rect">
            <a:avLst/>
          </a:prstGeom>
          <a:solidFill>
            <a:srgbClr val="351C75"/>
          </a:solidFill>
          <a:ln w="12700" cap="flat">
            <a:solidFill>
              <a:srgbClr val="351C75"/>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3" name="Shape 453"/>
          <p:cNvSpPr txBox="1">
            <a:spLocks noGrp="1"/>
          </p:cNvSpPr>
          <p:nvPr>
            <p:ph type="title" idx="3"/>
          </p:nvPr>
        </p:nvSpPr>
        <p:spPr>
          <a:xfrm>
            <a:off x="762000" y="1009239"/>
            <a:ext cx="2893500" cy="980700"/>
          </a:xfrm>
          <a:prstGeom prst="rect">
            <a:avLst/>
          </a:prstGeom>
        </p:spPr>
        <p:txBody>
          <a:bodyPr lIns="91425" tIns="91425" rIns="91425" bIns="91425" anchor="t" anchorCtr="0">
            <a:noAutofit/>
          </a:bodyPr>
          <a:lstStyle/>
          <a:p>
            <a:pPr lvl="0" algn="ctr" rtl="0">
              <a:spcBef>
                <a:spcPts val="0"/>
              </a:spcBef>
              <a:buNone/>
            </a:pPr>
            <a:r>
              <a:rPr lang="en" sz="1500">
                <a:solidFill>
                  <a:srgbClr val="351C75"/>
                </a:solidFill>
                <a:latin typeface="Droid Serif"/>
                <a:ea typeface="Droid Serif"/>
                <a:cs typeface="Droid Serif"/>
                <a:sym typeface="Droid Serif"/>
              </a:rPr>
              <a:t>What are three traits or characteristics that make something a "computer"?</a:t>
            </a:r>
          </a:p>
        </p:txBody>
      </p:sp>
      <p:sp>
        <p:nvSpPr>
          <p:cNvPr id="455" name="Shape 455"/>
          <p:cNvSpPr txBox="1">
            <a:spLocks noGrp="1"/>
          </p:cNvSpPr>
          <p:nvPr>
            <p:ph type="title" idx="5"/>
          </p:nvPr>
        </p:nvSpPr>
        <p:spPr>
          <a:xfrm>
            <a:off x="4474636" y="1166082"/>
            <a:ext cx="3615300" cy="663900"/>
          </a:xfrm>
          <a:prstGeom prst="rect">
            <a:avLst/>
          </a:prstGeom>
        </p:spPr>
        <p:txBody>
          <a:bodyPr lIns="91425" tIns="91425" rIns="91425" bIns="91425" anchor="t" anchorCtr="0">
            <a:noAutofit/>
          </a:bodyPr>
          <a:lstStyle/>
          <a:p>
            <a:pPr lvl="0" algn="ctr" rtl="0">
              <a:spcBef>
                <a:spcPts val="0"/>
              </a:spcBef>
              <a:buNone/>
            </a:pPr>
            <a:r>
              <a:rPr lang="en" sz="1500">
                <a:solidFill>
                  <a:srgbClr val="351C75"/>
                </a:solidFill>
                <a:latin typeface="Droid Serif"/>
                <a:ea typeface="Droid Serif"/>
                <a:cs typeface="Droid Serif"/>
                <a:sym typeface="Droid Serif"/>
              </a:rPr>
              <a:t>What are three traits that make something </a:t>
            </a:r>
            <a:r>
              <a:rPr lang="en" sz="1500" b="1" i="1">
                <a:solidFill>
                  <a:srgbClr val="351C75"/>
                </a:solidFill>
                <a:latin typeface="Droid Serif"/>
                <a:ea typeface="Droid Serif"/>
                <a:cs typeface="Droid Serif"/>
                <a:sym typeface="Droid Serif"/>
              </a:rPr>
              <a:t>not</a:t>
            </a:r>
            <a:r>
              <a:rPr lang="en" sz="1500">
                <a:solidFill>
                  <a:srgbClr val="351C75"/>
                </a:solidFill>
                <a:latin typeface="Droid Serif"/>
                <a:ea typeface="Droid Serif"/>
                <a:cs typeface="Droid Serif"/>
                <a:sym typeface="Droid Serif"/>
              </a:rPr>
              <a:t> a computer?</a:t>
            </a:r>
          </a:p>
        </p:txBody>
      </p:sp>
      <p:sp>
        <p:nvSpPr>
          <p:cNvPr id="456" name="Shape 456"/>
          <p:cNvSpPr txBox="1">
            <a:spLocks noGrp="1"/>
          </p:cNvSpPr>
          <p:nvPr>
            <p:ph type="title" idx="6"/>
          </p:nvPr>
        </p:nvSpPr>
        <p:spPr>
          <a:xfrm>
            <a:off x="4556691" y="2180701"/>
            <a:ext cx="3451200" cy="1705499"/>
          </a:xfrm>
          <a:prstGeom prst="rect">
            <a:avLst/>
          </a:prstGeom>
        </p:spPr>
        <p:txBody>
          <a:bodyPr lIns="91425" tIns="91425" rIns="91425" bIns="91425" anchor="t" anchorCtr="0">
            <a:noAutofit/>
          </a:bodyPr>
          <a:lstStyle/>
          <a:p>
            <a:pPr lvl="0" algn="l" rtl="0">
              <a:spcBef>
                <a:spcPts val="0"/>
              </a:spcBef>
              <a:spcAft>
                <a:spcPts val="0"/>
              </a:spcAft>
              <a:buNone/>
            </a:pPr>
            <a:r>
              <a:rPr lang="en" sz="3000" b="1">
                <a:solidFill>
                  <a:srgbClr val="351C75"/>
                </a:solidFill>
                <a:latin typeface="Droid Serif"/>
                <a:ea typeface="Droid Serif"/>
                <a:cs typeface="Droid Serif"/>
                <a:sym typeface="Droid Serif"/>
              </a:rPr>
              <a:t>1.</a:t>
            </a:r>
          </a:p>
          <a:p>
            <a:pPr lvl="0" algn="l" rtl="0">
              <a:spcBef>
                <a:spcPts val="0"/>
              </a:spcBef>
              <a:spcAft>
                <a:spcPts val="0"/>
              </a:spcAft>
              <a:buNone/>
            </a:pPr>
            <a:r>
              <a:rPr lang="en" sz="3000" b="1">
                <a:solidFill>
                  <a:srgbClr val="351C75"/>
                </a:solidFill>
                <a:latin typeface="Droid Serif"/>
                <a:ea typeface="Droid Serif"/>
                <a:cs typeface="Droid Serif"/>
                <a:sym typeface="Droid Serif"/>
              </a:rPr>
              <a:t>2.</a:t>
            </a:r>
          </a:p>
          <a:p>
            <a:pPr lvl="0" algn="l" rtl="0">
              <a:spcBef>
                <a:spcPts val="0"/>
              </a:spcBef>
              <a:spcAft>
                <a:spcPts val="0"/>
              </a:spcAft>
              <a:buNone/>
            </a:pPr>
            <a:r>
              <a:rPr lang="en" sz="3000" b="1">
                <a:solidFill>
                  <a:srgbClr val="351C75"/>
                </a:solidFill>
                <a:latin typeface="Droid Serif"/>
                <a:ea typeface="Droid Serif"/>
                <a:cs typeface="Droid Serif"/>
                <a:sym typeface="Droid Serif"/>
              </a:rPr>
              <a:t>3.</a:t>
            </a:r>
          </a:p>
        </p:txBody>
      </p:sp>
      <p:sp>
        <p:nvSpPr>
          <p:cNvPr id="457" name="Shape 457"/>
          <p:cNvSpPr txBox="1">
            <a:spLocks noGrp="1"/>
          </p:cNvSpPr>
          <p:nvPr>
            <p:ph type="title" idx="7"/>
          </p:nvPr>
        </p:nvSpPr>
        <p:spPr>
          <a:xfrm>
            <a:off x="457200" y="2209800"/>
            <a:ext cx="3451200" cy="1705499"/>
          </a:xfrm>
          <a:prstGeom prst="rect">
            <a:avLst/>
          </a:prstGeom>
        </p:spPr>
        <p:txBody>
          <a:bodyPr lIns="91425" tIns="91425" rIns="91425" bIns="91425" anchor="t" anchorCtr="0">
            <a:noAutofit/>
          </a:bodyPr>
          <a:lstStyle/>
          <a:p>
            <a:pPr lvl="0" algn="l" rtl="0">
              <a:spcBef>
                <a:spcPts val="0"/>
              </a:spcBef>
              <a:spcAft>
                <a:spcPts val="0"/>
              </a:spcAft>
              <a:buNone/>
            </a:pPr>
            <a:r>
              <a:rPr lang="en" sz="3000" b="1" dirty="0">
                <a:solidFill>
                  <a:srgbClr val="351C75"/>
                </a:solidFill>
                <a:latin typeface="Droid Serif"/>
                <a:ea typeface="Droid Serif"/>
                <a:cs typeface="Droid Serif"/>
                <a:sym typeface="Droid Serif"/>
              </a:rPr>
              <a:t>1.</a:t>
            </a:r>
          </a:p>
          <a:p>
            <a:pPr lvl="0" algn="l" rtl="0">
              <a:spcBef>
                <a:spcPts val="0"/>
              </a:spcBef>
              <a:spcAft>
                <a:spcPts val="0"/>
              </a:spcAft>
              <a:buNone/>
            </a:pPr>
            <a:r>
              <a:rPr lang="en" sz="3000" b="1" dirty="0">
                <a:solidFill>
                  <a:srgbClr val="351C75"/>
                </a:solidFill>
                <a:latin typeface="Droid Serif"/>
                <a:ea typeface="Droid Serif"/>
                <a:cs typeface="Droid Serif"/>
                <a:sym typeface="Droid Serif"/>
              </a:rPr>
              <a:t>2.</a:t>
            </a:r>
          </a:p>
          <a:p>
            <a:pPr lvl="0" algn="l" rtl="0">
              <a:spcBef>
                <a:spcPts val="0"/>
              </a:spcBef>
              <a:spcAft>
                <a:spcPts val="0"/>
              </a:spcAft>
              <a:buNone/>
            </a:pPr>
            <a:r>
              <a:rPr lang="en" sz="3000" b="1" dirty="0">
                <a:solidFill>
                  <a:srgbClr val="351C75"/>
                </a:solidFill>
                <a:latin typeface="Droid Serif"/>
                <a:ea typeface="Droid Serif"/>
                <a:cs typeface="Droid Serif"/>
                <a:sym typeface="Droid Serif"/>
              </a:rPr>
              <a:t>3.</a:t>
            </a:r>
          </a:p>
        </p:txBody>
      </p:sp>
      <p:sp>
        <p:nvSpPr>
          <p:cNvPr id="16" name="Shape 450"/>
          <p:cNvSpPr txBox="1">
            <a:spLocks/>
          </p:cNvSpPr>
          <p:nvPr/>
        </p:nvSpPr>
        <p:spPr>
          <a:xfrm>
            <a:off x="1713514" y="4886700"/>
            <a:ext cx="4939820" cy="9807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1500" dirty="0" smtClean="0">
                <a:latin typeface="Droid Serif"/>
                <a:ea typeface="Droid Serif"/>
                <a:cs typeface="Droid Serif"/>
                <a:sym typeface="Droid Serif"/>
              </a:rPr>
              <a:t>Are there other examples that are/are not computers to help clarify what is meant?</a:t>
            </a:r>
            <a:endParaRPr lang="en" sz="1500" dirty="0">
              <a:latin typeface="Droid Serif"/>
              <a:ea typeface="Droid Serif"/>
              <a:cs typeface="Droid Serif"/>
              <a:sym typeface="Droid Serif"/>
            </a:endParaRPr>
          </a:p>
        </p:txBody>
      </p:sp>
      <p:sp>
        <p:nvSpPr>
          <p:cNvPr id="17" name="Shape 451"/>
          <p:cNvSpPr/>
          <p:nvPr/>
        </p:nvSpPr>
        <p:spPr>
          <a:xfrm>
            <a:off x="499188" y="4658100"/>
            <a:ext cx="7951799" cy="20400"/>
          </a:xfrm>
          <a:prstGeom prst="rect">
            <a:avLst/>
          </a:prstGeom>
          <a:solidFill>
            <a:srgbClr val="00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idx="4294967295"/>
          </p:nvPr>
        </p:nvSpPr>
        <p:spPr>
          <a:xfrm>
            <a:off x="685800" y="5943600"/>
            <a:ext cx="8223599" cy="828900"/>
          </a:xfrm>
          <a:prstGeom prst="rect">
            <a:avLst/>
          </a:prstGeom>
        </p:spPr>
        <p:txBody>
          <a:bodyPr lIns="91425" tIns="91425" rIns="91425" bIns="91425" anchor="ctr" anchorCtr="0">
            <a:noAutofit/>
          </a:bodyPr>
          <a:lstStyle/>
          <a:p>
            <a:pPr algn="r" rtl="0">
              <a:spcBef>
                <a:spcPts val="0"/>
              </a:spcBef>
              <a:buNone/>
            </a:pPr>
            <a:r>
              <a:rPr lang="en" sz="3600" b="1" i="1" dirty="0" smtClean="0">
                <a:latin typeface="Droid Serif"/>
                <a:ea typeface="Droid Serif"/>
                <a:cs typeface="Droid Serif"/>
                <a:sym typeface="Droid Serif"/>
              </a:rPr>
              <a:t>Should</a:t>
            </a:r>
            <a:r>
              <a:rPr lang="en" sz="3600" dirty="0" smtClean="0">
                <a:latin typeface="Droid Serif"/>
                <a:ea typeface="Droid Serif"/>
                <a:cs typeface="Droid Serif"/>
                <a:sym typeface="Droid Serif"/>
              </a:rPr>
              <a:t> there be a final answer…?!</a:t>
            </a:r>
            <a:endParaRPr lang="en" sz="3600" b="1" i="1" dirty="0">
              <a:latin typeface="Droid Serif"/>
              <a:ea typeface="Droid Serif"/>
              <a:cs typeface="Droid Serif"/>
              <a:sym typeface="Droid Serif"/>
            </a:endParaRPr>
          </a:p>
        </p:txBody>
      </p:sp>
    </p:spTree>
    <p:extLst>
      <p:ext uri="{BB962C8B-B14F-4D97-AF65-F5344CB8AC3E}">
        <p14:creationId xmlns:p14="http://schemas.microsoft.com/office/powerpoint/2010/main" val="3611153586"/>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4" name="Shape 634"/>
          <p:cNvSpPr txBox="1"/>
          <p:nvPr/>
        </p:nvSpPr>
        <p:spPr>
          <a:xfrm>
            <a:off x="262125" y="385575"/>
            <a:ext cx="8259899" cy="900000"/>
          </a:xfrm>
          <a:prstGeom prst="rect">
            <a:avLst/>
          </a:prstGeom>
        </p:spPr>
        <p:txBody>
          <a:bodyPr lIns="91425" tIns="91425" rIns="91425" bIns="91425" anchor="ctr" anchorCtr="0">
            <a:noAutofit/>
          </a:bodyPr>
          <a:lstStyle/>
          <a:p>
            <a:pPr lvl="0" rtl="0">
              <a:spcBef>
                <a:spcPts val="0"/>
              </a:spcBef>
              <a:buNone/>
            </a:pPr>
            <a:r>
              <a:rPr lang="en" sz="3200">
                <a:solidFill>
                  <a:schemeClr val="dk1"/>
                </a:solidFill>
                <a:latin typeface="Droid Serif"/>
                <a:ea typeface="Droid Serif"/>
                <a:cs typeface="Droid Serif"/>
                <a:sym typeface="Droid Serif"/>
              </a:rPr>
              <a:t>We've considered what computers do...</a:t>
            </a:r>
          </a:p>
        </p:txBody>
      </p:sp>
      <p:sp>
        <p:nvSpPr>
          <p:cNvPr id="635" name="Shape 635"/>
          <p:cNvSpPr txBox="1"/>
          <p:nvPr/>
        </p:nvSpPr>
        <p:spPr>
          <a:xfrm>
            <a:off x="262125" y="2549650"/>
            <a:ext cx="8259899" cy="900000"/>
          </a:xfrm>
          <a:prstGeom prst="rect">
            <a:avLst/>
          </a:prstGeom>
        </p:spPr>
        <p:txBody>
          <a:bodyPr lIns="91425" tIns="91425" rIns="91425" bIns="91425" anchor="ctr" anchorCtr="0">
            <a:noAutofit/>
          </a:bodyPr>
          <a:lstStyle/>
          <a:p>
            <a:pPr lvl="0" rtl="0">
              <a:spcBef>
                <a:spcPts val="0"/>
              </a:spcBef>
              <a:buNone/>
            </a:pPr>
            <a:r>
              <a:rPr lang="en" sz="3200" dirty="0" smtClean="0">
                <a:solidFill>
                  <a:schemeClr val="dk1"/>
                </a:solidFill>
                <a:latin typeface="Droid Serif"/>
                <a:ea typeface="Droid Serif"/>
                <a:cs typeface="Droid Serif"/>
                <a:sym typeface="Droid Serif"/>
              </a:rPr>
              <a:t>Let's consider what </a:t>
            </a:r>
            <a:r>
              <a:rPr lang="en" sz="3200" dirty="0">
                <a:solidFill>
                  <a:schemeClr val="dk1"/>
                </a:solidFill>
                <a:latin typeface="Droid Serif"/>
                <a:ea typeface="Droid Serif"/>
                <a:cs typeface="Droid Serif"/>
                <a:sym typeface="Droid Serif"/>
              </a:rPr>
              <a:t>computers </a:t>
            </a:r>
            <a:r>
              <a:rPr lang="en" sz="3200" b="1" i="1" u="sng" dirty="0">
                <a:solidFill>
                  <a:schemeClr val="dk1"/>
                </a:solidFill>
                <a:latin typeface="Droid Serif"/>
                <a:ea typeface="Droid Serif"/>
                <a:cs typeface="Droid Serif"/>
                <a:sym typeface="Droid Serif"/>
              </a:rPr>
              <a:t>are</a:t>
            </a:r>
            <a:r>
              <a:rPr lang="en" sz="3200" dirty="0">
                <a:solidFill>
                  <a:schemeClr val="dk1"/>
                </a:solidFill>
                <a:latin typeface="Droid Serif"/>
                <a:ea typeface="Droid Serif"/>
                <a:cs typeface="Droid Serif"/>
                <a:sym typeface="Droid Serif"/>
              </a:rPr>
              <a:t>...</a:t>
            </a:r>
          </a:p>
        </p:txBody>
      </p:sp>
      <p:sp>
        <p:nvSpPr>
          <p:cNvPr id="636" name="Shape 636"/>
          <p:cNvSpPr txBox="1"/>
          <p:nvPr/>
        </p:nvSpPr>
        <p:spPr>
          <a:xfrm>
            <a:off x="4431800" y="128557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make and manipulate data representations of the world</a:t>
            </a:r>
          </a:p>
        </p:txBody>
      </p:sp>
      <p:sp>
        <p:nvSpPr>
          <p:cNvPr id="637" name="Shape 637"/>
          <p:cNvSpPr txBox="1"/>
          <p:nvPr/>
        </p:nvSpPr>
        <p:spPr>
          <a:xfrm>
            <a:off x="4431800" y="347402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are a 100% understandable assembly of lots and lots of parts</a:t>
            </a:r>
          </a:p>
        </p:txBody>
      </p:sp>
    </p:spTree>
    <p:extLst>
      <p:ext uri="{BB962C8B-B14F-4D97-AF65-F5344CB8AC3E}">
        <p14:creationId xmlns:p14="http://schemas.microsoft.com/office/powerpoint/2010/main" val="1833745800"/>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a:blip r:embed="rId3"/>
          <a:stretch>
            <a:fillRect/>
          </a:stretch>
        </p:blipFill>
        <p:spPr>
          <a:xfrm>
            <a:off x="934575" y="1020300"/>
            <a:ext cx="7461950" cy="5597725"/>
          </a:xfrm>
          <a:prstGeom prst="rect">
            <a:avLst/>
          </a:prstGeom>
          <a:noFill/>
          <a:ln>
            <a:noFill/>
          </a:ln>
        </p:spPr>
      </p:pic>
      <p:sp>
        <p:nvSpPr>
          <p:cNvPr id="60" name="Shape 60"/>
          <p:cNvSpPr txBox="1"/>
          <p:nvPr/>
        </p:nvSpPr>
        <p:spPr>
          <a:xfrm>
            <a:off x="152400" y="76200"/>
            <a:ext cx="8839200" cy="867899"/>
          </a:xfrm>
          <a:prstGeom prst="rect">
            <a:avLst/>
          </a:prstGeom>
        </p:spPr>
        <p:txBody>
          <a:bodyPr lIns="91425" tIns="91425" rIns="91425" bIns="91425" anchor="ctr" anchorCtr="0">
            <a:noAutofit/>
          </a:bodyPr>
          <a:lstStyle/>
          <a:p>
            <a:pPr algn="ctr"/>
            <a:r>
              <a:rPr lang="en" sz="3200" dirty="0" smtClean="0">
                <a:latin typeface="Droid Serif"/>
                <a:ea typeface="Droid Serif"/>
                <a:cs typeface="Droid Serif"/>
                <a:sym typeface="Droid Serif"/>
              </a:rPr>
              <a:t>Poster-making</a:t>
            </a:r>
            <a:r>
              <a:rPr lang="en" sz="3200" i="1" dirty="0" smtClean="0">
                <a:latin typeface="Droid Serif"/>
                <a:ea typeface="Droid Serif"/>
                <a:cs typeface="Droid Serif"/>
                <a:sym typeface="Droid Serif"/>
              </a:rPr>
              <a:t>:  </a:t>
            </a:r>
            <a:r>
              <a:rPr lang="en" sz="3200" b="1" dirty="0" smtClean="0">
                <a:latin typeface="Droid Serif"/>
                <a:ea typeface="Droid Serif"/>
                <a:cs typeface="Droid Serif"/>
                <a:sym typeface="Droid Serif"/>
              </a:rPr>
              <a:t>what's IN a computer?</a:t>
            </a:r>
            <a:endParaRPr lang="en" sz="3200" i="1" dirty="0">
              <a:latin typeface="Droid Serif"/>
              <a:ea typeface="Droid Serif"/>
              <a:cs typeface="Droid Serif"/>
              <a:sym typeface="Droid Serif"/>
            </a:endParaRPr>
          </a:p>
        </p:txBody>
      </p:sp>
      <p:sp>
        <p:nvSpPr>
          <p:cNvPr id="2" name="TextBox 1"/>
          <p:cNvSpPr txBox="1"/>
          <p:nvPr/>
        </p:nvSpPr>
        <p:spPr>
          <a:xfrm>
            <a:off x="4343400" y="5562600"/>
            <a:ext cx="3352800" cy="738664"/>
          </a:xfrm>
          <a:prstGeom prst="rect">
            <a:avLst/>
          </a:prstGeom>
          <a:noFill/>
        </p:spPr>
        <p:txBody>
          <a:bodyPr wrap="square" rtlCol="0">
            <a:spAutoFit/>
          </a:bodyPr>
          <a:lstStyle/>
          <a:p>
            <a:pPr algn="ctr"/>
            <a:r>
              <a:rPr lang="en-US" b="1" dirty="0" smtClean="0">
                <a:solidFill>
                  <a:schemeClr val="bg1"/>
                </a:solidFill>
              </a:rPr>
              <a:t>also – you'll learn about the parts --  and use that background to solve three "mystery" cases…</a:t>
            </a:r>
            <a:endParaRPr lang="en-US" b="1" dirty="0">
              <a:solidFill>
                <a:schemeClr val="bg1"/>
              </a:solidFill>
            </a:endParaRPr>
          </a:p>
        </p:txBody>
      </p:sp>
    </p:spTree>
    <p:extLst>
      <p:ext uri="{BB962C8B-B14F-4D97-AF65-F5344CB8AC3E}">
        <p14:creationId xmlns:p14="http://schemas.microsoft.com/office/powerpoint/2010/main" val="3369046758"/>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p:nvPr/>
        </p:nvSpPr>
        <p:spPr>
          <a:xfrm>
            <a:off x="152400" y="76200"/>
            <a:ext cx="7942199" cy="867899"/>
          </a:xfrm>
          <a:prstGeom prst="rect">
            <a:avLst/>
          </a:prstGeom>
        </p:spPr>
        <p:txBody>
          <a:bodyPr lIns="91425" tIns="91425" rIns="91425" bIns="91425" anchor="ctr" anchorCtr="0">
            <a:noAutofit/>
          </a:bodyPr>
          <a:lstStyle/>
          <a:p>
            <a:r>
              <a:rPr lang="en" sz="3600">
                <a:latin typeface="Droid Serif"/>
                <a:ea typeface="Droid Serif"/>
                <a:cs typeface="Droid Serif"/>
                <a:sym typeface="Droid Serif"/>
              </a:rPr>
              <a:t>Poster-making</a:t>
            </a:r>
            <a:r>
              <a:rPr lang="en" sz="3600" i="1">
                <a:latin typeface="Droid Serif"/>
                <a:ea typeface="Droid Serif"/>
                <a:cs typeface="Droid Serif"/>
                <a:sym typeface="Droid Serif"/>
              </a:rPr>
              <a:t>: high-five-lights </a:t>
            </a:r>
          </a:p>
        </p:txBody>
      </p:sp>
      <p:pic>
        <p:nvPicPr>
          <p:cNvPr id="66" name="Shape 66"/>
          <p:cNvPicPr preferRelativeResize="0"/>
          <p:nvPr/>
        </p:nvPicPr>
        <p:blipFill>
          <a:blip r:embed="rId3"/>
          <a:stretch>
            <a:fillRect/>
          </a:stretch>
        </p:blipFill>
        <p:spPr>
          <a:xfrm>
            <a:off x="847950" y="944100"/>
            <a:ext cx="7563950" cy="5674324"/>
          </a:xfrm>
          <a:prstGeom prst="rect">
            <a:avLst/>
          </a:prstGeom>
          <a:noFill/>
          <a:ln>
            <a:noFill/>
          </a:ln>
        </p:spPr>
      </p:pic>
    </p:spTree>
    <p:extLst>
      <p:ext uri="{BB962C8B-B14F-4D97-AF65-F5344CB8AC3E}">
        <p14:creationId xmlns:p14="http://schemas.microsoft.com/office/powerpoint/2010/main" val="2832056311"/>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a:stretch>
            <a:fillRect/>
          </a:stretch>
        </p:blipFill>
        <p:spPr>
          <a:xfrm>
            <a:off x="0" y="1307752"/>
            <a:ext cx="9144002" cy="5156895"/>
          </a:xfrm>
          <a:prstGeom prst="rect">
            <a:avLst/>
          </a:prstGeom>
          <a:noFill/>
          <a:ln>
            <a:noFill/>
          </a:ln>
        </p:spPr>
      </p:pic>
      <p:sp>
        <p:nvSpPr>
          <p:cNvPr id="78" name="Shape 78"/>
          <p:cNvSpPr txBox="1"/>
          <p:nvPr/>
        </p:nvSpPr>
        <p:spPr>
          <a:xfrm>
            <a:off x="152400" y="152400"/>
            <a:ext cx="6553499" cy="867899"/>
          </a:xfrm>
          <a:prstGeom prst="rect">
            <a:avLst/>
          </a:prstGeom>
        </p:spPr>
        <p:txBody>
          <a:bodyPr lIns="91425" tIns="91425" rIns="91425" bIns="91425" anchor="ctr" anchorCtr="0">
            <a:noAutofit/>
          </a:bodyPr>
          <a:lstStyle/>
          <a:p>
            <a:r>
              <a:rPr lang="en" sz="3600">
                <a:latin typeface="Droid Serif"/>
                <a:ea typeface="Droid Serif"/>
                <a:cs typeface="Droid Serif"/>
                <a:sym typeface="Droid Serif"/>
              </a:rPr>
              <a:t>Other posters: </a:t>
            </a:r>
            <a:r>
              <a:rPr lang="en" sz="3600" i="1">
                <a:latin typeface="Droid Serif"/>
                <a:ea typeface="Droid Serif"/>
                <a:cs typeface="Droid Serif"/>
                <a:sym typeface="Droid Serif"/>
              </a:rPr>
              <a:t>Thanks, Abi</a:t>
            </a:r>
          </a:p>
        </p:txBody>
      </p:sp>
    </p:spTree>
    <p:extLst>
      <p:ext uri="{BB962C8B-B14F-4D97-AF65-F5344CB8AC3E}">
        <p14:creationId xmlns:p14="http://schemas.microsoft.com/office/powerpoint/2010/main" val="284061921"/>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9906" y="304026"/>
            <a:ext cx="7232573" cy="646331"/>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Hardware:  </a:t>
            </a:r>
            <a:r>
              <a:rPr lang="en-US" sz="3600" b="1" i="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What's IN a computer?!</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46</a:t>
            </a:fld>
            <a:endParaRPr lang="en-US" dirty="0">
              <a:solidFill>
                <a:prstClr val="black"/>
              </a:solidFill>
            </a:endParaRPr>
          </a:p>
        </p:txBody>
      </p:sp>
      <p:sp>
        <p:nvSpPr>
          <p:cNvPr id="2" name="TextBox 1"/>
          <p:cNvSpPr txBox="1"/>
          <p:nvPr/>
        </p:nvSpPr>
        <p:spPr>
          <a:xfrm>
            <a:off x="451691" y="1377109"/>
            <a:ext cx="7700788"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(1)   Read over the following hardware </a:t>
            </a:r>
            <a:r>
              <a:rPr lang="en-US" sz="2400" b="1" i="1" kern="1200" dirty="0" smtClean="0">
                <a:solidFill>
                  <a:prstClr val="black"/>
                </a:solidFill>
                <a:latin typeface="Cambria" panose="02040503050406030204" pitchFamily="18" charset="0"/>
              </a:rPr>
              <a:t>profiles:</a:t>
            </a:r>
            <a:r>
              <a:rPr lang="en-US" sz="2400" kern="1200" dirty="0" smtClean="0">
                <a:solidFill>
                  <a:prstClr val="black"/>
                </a:solidFill>
                <a:latin typeface="Cambria" panose="02040503050406030204" pitchFamily="18" charset="0"/>
              </a:rPr>
              <a:t>  </a:t>
            </a:r>
            <a:endParaRPr lang="en-US" sz="2400" kern="1200" dirty="0">
              <a:solidFill>
                <a:prstClr val="black"/>
              </a:solidFill>
              <a:latin typeface="Cambria" panose="02040503050406030204" pitchFamily="18" charset="0"/>
            </a:endParaRPr>
          </a:p>
        </p:txBody>
      </p:sp>
      <p:sp>
        <p:nvSpPr>
          <p:cNvPr id="7" name="TextBox 6"/>
          <p:cNvSpPr txBox="1"/>
          <p:nvPr/>
        </p:nvSpPr>
        <p:spPr>
          <a:xfrm>
            <a:off x="1255922" y="1897005"/>
            <a:ext cx="7276636" cy="338554"/>
          </a:xfrm>
          <a:prstGeom prst="rect">
            <a:avLst/>
          </a:prstGeom>
          <a:noFill/>
        </p:spPr>
        <p:txBody>
          <a:bodyPr wrap="square" rtlCol="0">
            <a:spAutoFit/>
          </a:bodyPr>
          <a:lstStyle/>
          <a:p>
            <a:pPr defTabSz="457200"/>
            <a:r>
              <a:rPr lang="en-US" sz="1600" kern="1200" dirty="0" smtClean="0">
                <a:solidFill>
                  <a:prstClr val="black"/>
                </a:solidFill>
                <a:latin typeface="Cambria" panose="02040503050406030204" pitchFamily="18" charset="0"/>
              </a:rPr>
              <a:t>CPU, </a:t>
            </a:r>
            <a:r>
              <a:rPr lang="en-US" sz="1600" kern="1200" dirty="0" err="1" smtClean="0">
                <a:solidFill>
                  <a:prstClr val="black"/>
                </a:solidFill>
                <a:latin typeface="Cambria" panose="02040503050406030204" pitchFamily="18" charset="0"/>
              </a:rPr>
              <a:t>harddrive</a:t>
            </a:r>
            <a:r>
              <a:rPr lang="en-US" sz="1600" kern="1200" dirty="0" smtClean="0">
                <a:solidFill>
                  <a:prstClr val="black"/>
                </a:solidFill>
                <a:latin typeface="Cambria" panose="02040503050406030204" pitchFamily="18" charset="0"/>
              </a:rPr>
              <a:t>, RAM, optical drive, graphics card, motherboard – 1 per page  </a:t>
            </a:r>
            <a:endParaRPr lang="en-US" sz="1600" kern="1200" dirty="0">
              <a:solidFill>
                <a:prstClr val="black"/>
              </a:solidFill>
              <a:latin typeface="Cambria" panose="02040503050406030204" pitchFamily="18" charset="0"/>
            </a:endParaRPr>
          </a:p>
        </p:txBody>
      </p:sp>
      <p:sp>
        <p:nvSpPr>
          <p:cNvPr id="8" name="TextBox 7"/>
          <p:cNvSpPr txBox="1"/>
          <p:nvPr/>
        </p:nvSpPr>
        <p:spPr>
          <a:xfrm>
            <a:off x="473725" y="2554077"/>
            <a:ext cx="7700788"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(2)   As you read, take apart one of the computers… </a:t>
            </a:r>
            <a:endParaRPr lang="en-US" sz="2400" kern="1200" dirty="0">
              <a:solidFill>
                <a:prstClr val="black"/>
              </a:solidFill>
              <a:latin typeface="Cambria" panose="02040503050406030204" pitchFamily="18" charset="0"/>
            </a:endParaRPr>
          </a:p>
        </p:txBody>
      </p:sp>
      <p:sp>
        <p:nvSpPr>
          <p:cNvPr id="9" name="TextBox 8"/>
          <p:cNvSpPr txBox="1"/>
          <p:nvPr/>
        </p:nvSpPr>
        <p:spPr>
          <a:xfrm>
            <a:off x="473725" y="3517013"/>
            <a:ext cx="7700788"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(3)   Collect the parts onto a poster and label them</a:t>
            </a:r>
            <a:endParaRPr lang="en-US" sz="2400" kern="1200" dirty="0">
              <a:solidFill>
                <a:prstClr val="black"/>
              </a:solidFill>
              <a:latin typeface="Cambria" panose="02040503050406030204" pitchFamily="18" charset="0"/>
            </a:endParaRPr>
          </a:p>
        </p:txBody>
      </p:sp>
      <p:sp>
        <p:nvSpPr>
          <p:cNvPr id="10" name="TextBox 9"/>
          <p:cNvSpPr txBox="1"/>
          <p:nvPr/>
        </p:nvSpPr>
        <p:spPr>
          <a:xfrm>
            <a:off x="1255922" y="3989963"/>
            <a:ext cx="7276636" cy="338554"/>
          </a:xfrm>
          <a:prstGeom prst="rect">
            <a:avLst/>
          </a:prstGeom>
          <a:noFill/>
        </p:spPr>
        <p:txBody>
          <a:bodyPr wrap="square" rtlCol="0">
            <a:spAutoFit/>
          </a:bodyPr>
          <a:lstStyle/>
          <a:p>
            <a:pPr defTabSz="457200"/>
            <a:r>
              <a:rPr lang="en-US" sz="1600" kern="1200" dirty="0" smtClean="0">
                <a:solidFill>
                  <a:prstClr val="black"/>
                </a:solidFill>
                <a:latin typeface="Cambria" panose="02040503050406030204" pitchFamily="18" charset="0"/>
              </a:rPr>
              <a:t>label them with post-it notes or with the handout pages themselves</a:t>
            </a:r>
            <a:endParaRPr lang="en-US" sz="1600" kern="1200" dirty="0">
              <a:solidFill>
                <a:prstClr val="black"/>
              </a:solidFill>
              <a:latin typeface="Cambria" panose="02040503050406030204" pitchFamily="18" charset="0"/>
            </a:endParaRPr>
          </a:p>
        </p:txBody>
      </p:sp>
      <p:sp>
        <p:nvSpPr>
          <p:cNvPr id="11" name="TextBox 10"/>
          <p:cNvSpPr txBox="1"/>
          <p:nvPr/>
        </p:nvSpPr>
        <p:spPr>
          <a:xfrm>
            <a:off x="460870" y="4782130"/>
            <a:ext cx="8225930"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(4)   There's also a </a:t>
            </a:r>
            <a:r>
              <a:rPr lang="en-US" sz="2400" b="1" kern="1200" dirty="0" smtClean="0">
                <a:solidFill>
                  <a:prstClr val="black"/>
                </a:solidFill>
                <a:latin typeface="Cambria" panose="02040503050406030204" pitchFamily="18" charset="0"/>
              </a:rPr>
              <a:t>challenge list </a:t>
            </a:r>
            <a:r>
              <a:rPr lang="en-US" sz="2400" kern="1200" dirty="0" smtClean="0">
                <a:solidFill>
                  <a:prstClr val="black"/>
                </a:solidFill>
                <a:latin typeface="Cambria" panose="02040503050406030204" pitchFamily="18" charset="0"/>
              </a:rPr>
              <a:t>of other computer parts!</a:t>
            </a:r>
            <a:endParaRPr lang="en-US" sz="2400" kern="1200" dirty="0">
              <a:solidFill>
                <a:prstClr val="black"/>
              </a:solidFill>
              <a:latin typeface="Cambria" panose="02040503050406030204" pitchFamily="18" charset="0"/>
            </a:endParaRPr>
          </a:p>
        </p:txBody>
      </p:sp>
      <p:sp>
        <p:nvSpPr>
          <p:cNvPr id="12" name="TextBox 11"/>
          <p:cNvSpPr txBox="1"/>
          <p:nvPr/>
        </p:nvSpPr>
        <p:spPr>
          <a:xfrm>
            <a:off x="1255922" y="5243795"/>
            <a:ext cx="7276636" cy="338554"/>
          </a:xfrm>
          <a:prstGeom prst="rect">
            <a:avLst/>
          </a:prstGeom>
          <a:noFill/>
        </p:spPr>
        <p:txBody>
          <a:bodyPr wrap="square" rtlCol="0">
            <a:spAutoFit/>
          </a:bodyPr>
          <a:lstStyle/>
          <a:p>
            <a:pPr defTabSz="457200"/>
            <a:r>
              <a:rPr lang="en-US" sz="1600" kern="1200" dirty="0" smtClean="0">
                <a:solidFill>
                  <a:prstClr val="black"/>
                </a:solidFill>
                <a:latin typeface="Cambria" panose="02040503050406030204" pitchFamily="18" charset="0"/>
              </a:rPr>
              <a:t>you'll need to use Google or other on-line resources to help with those!!</a:t>
            </a:r>
            <a:endParaRPr lang="en-US" sz="1600" kern="1200" dirty="0">
              <a:solidFill>
                <a:prstClr val="black"/>
              </a:solidFill>
              <a:latin typeface="Cambria" panose="02040503050406030204" pitchFamily="18" charset="0"/>
            </a:endParaRPr>
          </a:p>
        </p:txBody>
      </p:sp>
      <p:sp>
        <p:nvSpPr>
          <p:cNvPr id="13" name="TextBox 12"/>
          <p:cNvSpPr txBox="1"/>
          <p:nvPr/>
        </p:nvSpPr>
        <p:spPr>
          <a:xfrm>
            <a:off x="451691" y="5882642"/>
            <a:ext cx="8225930" cy="461665"/>
          </a:xfrm>
          <a:prstGeom prst="rect">
            <a:avLst/>
          </a:prstGeom>
          <a:noFill/>
        </p:spPr>
        <p:txBody>
          <a:bodyPr wrap="square" rtlCol="0">
            <a:spAutoFit/>
          </a:bodyPr>
          <a:lstStyle/>
          <a:p>
            <a:pPr defTabSz="457200"/>
            <a:r>
              <a:rPr lang="en-US" sz="2400" kern="1200" dirty="0" smtClean="0">
                <a:solidFill>
                  <a:prstClr val="black"/>
                </a:solidFill>
                <a:latin typeface="Cambria" panose="02040503050406030204" pitchFamily="18" charset="0"/>
              </a:rPr>
              <a:t>(5)   Read the 3 "case studies" + </a:t>
            </a:r>
            <a:r>
              <a:rPr lang="en-US" sz="2400" i="1" kern="1200" dirty="0" smtClean="0">
                <a:solidFill>
                  <a:prstClr val="black"/>
                </a:solidFill>
                <a:latin typeface="Cambria" panose="02040503050406030204" pitchFamily="18" charset="0"/>
              </a:rPr>
              <a:t>decide how to solve them… </a:t>
            </a:r>
            <a:endParaRPr lang="en-US" sz="2400" i="1"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950426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pu.jpg"/>
          <p:cNvPicPr>
            <a:picLocks noGrp="1" noChangeAspect="1"/>
          </p:cNvPicPr>
          <p:nvPr>
            <p:ph idx="1"/>
          </p:nvPr>
        </p:nvPicPr>
        <p:blipFill>
          <a:blip r:embed="rId2">
            <a:extLst>
              <a:ext uri="{28A0092B-C50C-407E-A947-70E740481C1C}">
                <a14:useLocalDpi xmlns:a14="http://schemas.microsoft.com/office/drawing/2010/main" val="0"/>
              </a:ext>
            </a:extLst>
          </a:blip>
          <a:srcRect l="6333" r="6333"/>
          <a:stretch>
            <a:fillRect/>
          </a:stretch>
        </p:blipFill>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rmAutofit/>
          </a:bodyPr>
          <a:lstStyle/>
          <a:p>
            <a:pPr marL="285750" indent="-285750">
              <a:buFont typeface="Arial"/>
              <a:buChar char="•"/>
            </a:pPr>
            <a:r>
              <a:rPr lang="en-US" sz="2000" dirty="0" smtClean="0"/>
              <a:t>Full name: Central Processing Unit</a:t>
            </a:r>
          </a:p>
          <a:p>
            <a:pPr marL="285750" indent="-285750">
              <a:buFont typeface="Arial"/>
              <a:buChar char="•"/>
            </a:pPr>
            <a:r>
              <a:rPr lang="en-US" sz="2000" dirty="0" smtClean="0"/>
              <a:t>Skills: handles most system input, like mouse clicks and running applications</a:t>
            </a:r>
          </a:p>
          <a:p>
            <a:pPr marL="285750" indent="-285750">
              <a:buFont typeface="Arial"/>
              <a:buChar char="•"/>
            </a:pPr>
            <a:r>
              <a:rPr lang="en-US" sz="2000" dirty="0" smtClean="0"/>
              <a:t>Favorite color: </a:t>
            </a:r>
          </a:p>
          <a:p>
            <a:r>
              <a:rPr lang="en-US" sz="2000" dirty="0"/>
              <a:t>	</a:t>
            </a:r>
            <a:r>
              <a:rPr lang="en-US" sz="2000" dirty="0" smtClean="0">
                <a:effectLst>
                  <a:glow rad="228600">
                    <a:schemeClr val="accent2">
                      <a:satMod val="175000"/>
                      <a:alpha val="40000"/>
                    </a:schemeClr>
                  </a:glow>
                </a:effectLst>
              </a:rPr>
              <a:t>Glow-in-the-dark</a:t>
            </a:r>
          </a:p>
        </p:txBody>
      </p:sp>
      <p:sp>
        <p:nvSpPr>
          <p:cNvPr id="5" name="TextBox 4"/>
          <p:cNvSpPr txBox="1"/>
          <p:nvPr/>
        </p:nvSpPr>
        <p:spPr>
          <a:xfrm>
            <a:off x="457200" y="5308601"/>
            <a:ext cx="3008313" cy="830997"/>
          </a:xfrm>
          <a:prstGeom prst="rect">
            <a:avLst/>
          </a:prstGeom>
          <a:noFill/>
        </p:spPr>
        <p:txBody>
          <a:bodyPr wrap="square" rtlCol="0">
            <a:spAutoFit/>
          </a:bodyPr>
          <a:lstStyle/>
          <a:p>
            <a:pPr defTabSz="457200"/>
            <a:r>
              <a:rPr lang="en-US" sz="1200" kern="1200" dirty="0" smtClean="0">
                <a:solidFill>
                  <a:prstClr val="black"/>
                </a:solidFill>
                <a:latin typeface="Calibri"/>
              </a:rPr>
              <a:t>Image courtesy of:</a:t>
            </a:r>
          </a:p>
          <a:p>
            <a:pPr defTabSz="457200"/>
            <a:r>
              <a:rPr lang="en-US" sz="1200" u="sng" kern="1200" dirty="0">
                <a:solidFill>
                  <a:prstClr val="black"/>
                </a:solidFill>
                <a:latin typeface="Calibri"/>
                <a:hlinkClick r:id="rId3"/>
              </a:rPr>
              <a:t>Free online computer courses and tutorials for seniors and beginners from www.meganga.com</a:t>
            </a:r>
            <a:endParaRPr lang="en-US" sz="1200" kern="1200" dirty="0">
              <a:solidFill>
                <a:prstClr val="black"/>
              </a:solidFill>
              <a:latin typeface="Calibri"/>
            </a:endParaRPr>
          </a:p>
        </p:txBody>
      </p:sp>
      <p:sp>
        <p:nvSpPr>
          <p:cNvPr id="6" name="Rectangle 5"/>
          <p:cNvSpPr/>
          <p:nvPr/>
        </p:nvSpPr>
        <p:spPr>
          <a:xfrm>
            <a:off x="457200" y="511771"/>
            <a:ext cx="3008313" cy="923330"/>
          </a:xfrm>
          <a:prstGeom prst="rect">
            <a:avLst/>
          </a:prstGeom>
          <a:noFill/>
        </p:spPr>
        <p:txBody>
          <a:bodyPr wrap="square" lIns="91440" tIns="45720" rIns="91440" bIns="45720">
            <a:spAutoFit/>
          </a:bodyPr>
          <a:lstStyle/>
          <a:p>
            <a:pPr algn="ctr" defTabSz="457200"/>
            <a:r>
              <a:rPr lang="en-US" sz="54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CPU</a:t>
            </a:r>
            <a:endParaRPr lang="en-US" sz="54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8" name="Picture 7" descr="mustache-no-background-h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953" y="4216337"/>
            <a:ext cx="5683584" cy="1439842"/>
          </a:xfrm>
          <a:prstGeom prst="rect">
            <a:avLst/>
          </a:prstGeom>
        </p:spPr>
      </p:pic>
      <p:sp>
        <p:nvSpPr>
          <p:cNvPr id="3" name="Slide Number Placeholder 2"/>
          <p:cNvSpPr>
            <a:spLocks noGrp="1"/>
          </p:cNvSpPr>
          <p:nvPr>
            <p:ph type="sldNum" sz="quarter" idx="12"/>
          </p:nvPr>
        </p:nvSpPr>
        <p:spPr/>
        <p:txBody>
          <a:bodyPr/>
          <a:lstStyle/>
          <a:p>
            <a:fld id="{1FAE41B7-39C7-B646-97FD-096AD4CC598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283711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ard_drive_internal_large.jpg"/>
          <p:cNvPicPr>
            <a:picLocks noGrp="1" noChangeAspect="1"/>
          </p:cNvPicPr>
          <p:nvPr>
            <p:ph idx="1"/>
          </p:nvPr>
        </p:nvPicPr>
        <p:blipFill>
          <a:blip r:embed="rId2">
            <a:extLst>
              <a:ext uri="{28A0092B-C50C-407E-A947-70E740481C1C}">
                <a14:useLocalDpi xmlns:a14="http://schemas.microsoft.com/office/drawing/2010/main" val="0"/>
              </a:ext>
            </a:extLst>
          </a:blip>
          <a:srcRect l="11049" r="11049"/>
          <a:stretch>
            <a:fillRect/>
          </a:stretch>
        </p:blipFill>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rmAutofit/>
          </a:bodyPr>
          <a:lstStyle/>
          <a:p>
            <a:pPr marL="285750" indent="-285750">
              <a:buFont typeface="Arial"/>
              <a:buChar char="•"/>
            </a:pPr>
            <a:r>
              <a:rPr lang="en-US" sz="2000" dirty="0" smtClean="0"/>
              <a:t>Full name: Hard Disk Drive</a:t>
            </a:r>
          </a:p>
          <a:p>
            <a:pPr marL="285750" indent="-285750">
              <a:buFont typeface="Arial"/>
              <a:buChar char="•"/>
            </a:pPr>
            <a:r>
              <a:rPr lang="en-US" sz="2000" dirty="0" smtClean="0"/>
              <a:t>Occupation: permanently stores all information saved to the computer, then retrieves it later when it is needed.</a:t>
            </a:r>
          </a:p>
          <a:p>
            <a:pPr marL="285750" indent="-285750">
              <a:buFont typeface="Arial"/>
              <a:buChar char="•"/>
            </a:pPr>
            <a:r>
              <a:rPr lang="en-US" sz="2000" dirty="0" smtClean="0"/>
              <a:t>Favorite hobbies: Reading and writing.  A lot.</a:t>
            </a:r>
            <a:endParaRPr lang="en-US" sz="2000" dirty="0" smtClean="0">
              <a:effectLst>
                <a:glow rad="228600">
                  <a:schemeClr val="accent2">
                    <a:satMod val="175000"/>
                    <a:alpha val="40000"/>
                  </a:schemeClr>
                </a:glow>
              </a:effectLst>
            </a:endParaRPr>
          </a:p>
        </p:txBody>
      </p:sp>
      <p:sp>
        <p:nvSpPr>
          <p:cNvPr id="6" name="Rectangle 5"/>
          <p:cNvSpPr/>
          <p:nvPr/>
        </p:nvSpPr>
        <p:spPr>
          <a:xfrm>
            <a:off x="457200" y="727215"/>
            <a:ext cx="3008313" cy="707886"/>
          </a:xfrm>
          <a:prstGeom prst="rect">
            <a:avLst/>
          </a:prstGeom>
          <a:noFill/>
        </p:spPr>
        <p:txBody>
          <a:bodyPr wrap="square" lIns="91440" tIns="45720" rIns="91440" bIns="45720">
            <a:spAutoFit/>
          </a:bodyPr>
          <a:lstStyle/>
          <a:p>
            <a:pPr algn="ctr" defTabSz="457200"/>
            <a:r>
              <a:rPr lang="en-US" sz="40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Hard Drive</a:t>
            </a:r>
            <a:endParaRPr lang="en-US" sz="40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11" name="Picture 10" descr="blue mustach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452">
            <a:off x="3829049" y="3426281"/>
            <a:ext cx="3115845" cy="789348"/>
          </a:xfrm>
          <a:prstGeom prst="rect">
            <a:avLst/>
          </a:prstGeom>
        </p:spPr>
      </p:pic>
      <p:sp>
        <p:nvSpPr>
          <p:cNvPr id="3" name="Slide Number Placeholder 2"/>
          <p:cNvSpPr>
            <a:spLocks noGrp="1"/>
          </p:cNvSpPr>
          <p:nvPr>
            <p:ph type="sldNum" sz="quarter" idx="12"/>
          </p:nvPr>
        </p:nvSpPr>
        <p:spPr/>
        <p:txBody>
          <a:bodyPr/>
          <a:lstStyle/>
          <a:p>
            <a:fld id="{1FAE41B7-39C7-B646-97FD-096AD4CC598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4979186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RAM.jpg"/>
          <p:cNvPicPr>
            <a:picLocks noGrp="1" noChangeAspect="1"/>
          </p:cNvPicPr>
          <p:nvPr>
            <p:ph idx="1"/>
          </p:nvPr>
        </p:nvPicPr>
        <p:blipFill>
          <a:blip r:embed="rId2">
            <a:extLst>
              <a:ext uri="{28A0092B-C50C-407E-A947-70E740481C1C}">
                <a14:useLocalDpi xmlns:a14="http://schemas.microsoft.com/office/drawing/2010/main" val="0"/>
              </a:ext>
            </a:extLst>
          </a:blip>
          <a:srcRect l="20889" r="20889"/>
          <a:stretch>
            <a:fillRect/>
          </a:stretch>
        </p:blipFill>
        <p:spPr/>
      </p:pic>
      <p:sp>
        <p:nvSpPr>
          <p:cNvPr id="4" name="Text Placeholder 3"/>
          <p:cNvSpPr>
            <a:spLocks noGrp="1"/>
          </p:cNvSpPr>
          <p:nvPr>
            <p:ph type="body" sz="half" idx="2"/>
          </p:nvPr>
        </p:nvSpPr>
        <p:spPr>
          <a:xfrm>
            <a:off x="457200" y="1435101"/>
            <a:ext cx="3753853" cy="4363240"/>
          </a:xfrm>
          <a:ln w="12700" cmpd="sng">
            <a:solidFill>
              <a:schemeClr val="tx1"/>
            </a:solidFill>
          </a:ln>
        </p:spPr>
        <p:txBody>
          <a:bodyPr>
            <a:normAutofit/>
          </a:bodyPr>
          <a:lstStyle/>
          <a:p>
            <a:pPr marL="285750" indent="-285750">
              <a:buFont typeface="Arial"/>
              <a:buChar char="•"/>
            </a:pPr>
            <a:r>
              <a:rPr lang="en-US" sz="2000" dirty="0" smtClean="0"/>
              <a:t>Full name: Random Access Memory</a:t>
            </a:r>
          </a:p>
          <a:p>
            <a:pPr marL="285750" indent="-285750">
              <a:buFont typeface="Arial"/>
              <a:buChar char="•"/>
            </a:pPr>
            <a:r>
              <a:rPr lang="en-US" sz="2000" dirty="0" smtClean="0"/>
              <a:t>When you open a program, it gets loaded from the hard drive into the RAM.  RAM is much faster than the hard drive, so this allows your computer to run smoothly.  Only temporary things access RAM; anything that is saved permanently is sent back to the hard drive.</a:t>
            </a:r>
          </a:p>
          <a:p>
            <a:pPr marL="285750" indent="-285750">
              <a:buFont typeface="Arial"/>
              <a:buChar char="•"/>
            </a:pPr>
            <a:r>
              <a:rPr lang="en-US" sz="2000" dirty="0" smtClean="0"/>
              <a:t>Favorite activity: Juggling</a:t>
            </a:r>
            <a:endParaRPr lang="en-US" sz="2000" dirty="0" smtClean="0">
              <a:effectLst>
                <a:glow rad="228600">
                  <a:schemeClr val="accent2">
                    <a:satMod val="175000"/>
                    <a:alpha val="40000"/>
                  </a:schemeClr>
                </a:glow>
              </a:effectLst>
            </a:endParaRPr>
          </a:p>
        </p:txBody>
      </p:sp>
      <p:sp>
        <p:nvSpPr>
          <p:cNvPr id="5" name="TextBox 4"/>
          <p:cNvSpPr txBox="1"/>
          <p:nvPr/>
        </p:nvSpPr>
        <p:spPr>
          <a:xfrm>
            <a:off x="457200" y="5798341"/>
            <a:ext cx="3008313" cy="461665"/>
          </a:xfrm>
          <a:prstGeom prst="rect">
            <a:avLst/>
          </a:prstGeom>
          <a:noFill/>
        </p:spPr>
        <p:txBody>
          <a:bodyPr wrap="square" rtlCol="0">
            <a:spAutoFit/>
          </a:bodyPr>
          <a:lstStyle/>
          <a:p>
            <a:pPr defTabSz="457200"/>
            <a:r>
              <a:rPr lang="en-US" sz="1200" kern="1200" dirty="0" smtClean="0">
                <a:solidFill>
                  <a:prstClr val="black"/>
                </a:solidFill>
                <a:latin typeface="Calibri"/>
              </a:rPr>
              <a:t>Image courtesy of:</a:t>
            </a:r>
          </a:p>
          <a:p>
            <a:pPr defTabSz="457200"/>
            <a:r>
              <a:rPr lang="en-US" sz="1200" u="sng" kern="1200" dirty="0" smtClean="0">
                <a:solidFill>
                  <a:prstClr val="black"/>
                </a:solidFill>
                <a:latin typeface="Calibri"/>
              </a:rPr>
              <a:t>http://</a:t>
            </a:r>
            <a:r>
              <a:rPr lang="en-US" sz="1200" u="sng" kern="1200" dirty="0" err="1" smtClean="0">
                <a:solidFill>
                  <a:prstClr val="black"/>
                </a:solidFill>
                <a:latin typeface="Calibri"/>
              </a:rPr>
              <a:t>www.quickboise.com</a:t>
            </a:r>
            <a:endParaRPr lang="en-US" sz="1200" kern="1200" dirty="0">
              <a:solidFill>
                <a:prstClr val="black"/>
              </a:solidFill>
              <a:latin typeface="Calibri"/>
            </a:endParaRPr>
          </a:p>
        </p:txBody>
      </p:sp>
      <p:sp>
        <p:nvSpPr>
          <p:cNvPr id="6" name="Rectangle 5"/>
          <p:cNvSpPr/>
          <p:nvPr/>
        </p:nvSpPr>
        <p:spPr>
          <a:xfrm>
            <a:off x="457200" y="511771"/>
            <a:ext cx="3008313" cy="923330"/>
          </a:xfrm>
          <a:prstGeom prst="rect">
            <a:avLst/>
          </a:prstGeom>
          <a:noFill/>
        </p:spPr>
        <p:txBody>
          <a:bodyPr wrap="square" lIns="91440" tIns="45720" rIns="91440" bIns="45720">
            <a:spAutoFit/>
          </a:bodyPr>
          <a:lstStyle/>
          <a:p>
            <a:pPr algn="ctr" defTabSz="457200"/>
            <a:r>
              <a:rPr lang="en-US" sz="54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RAM</a:t>
            </a:r>
            <a:endParaRPr lang="en-US" sz="54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8" name="Picture 7"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46529">
            <a:off x="4545265" y="2464335"/>
            <a:ext cx="828842" cy="209973"/>
          </a:xfrm>
          <a:prstGeom prst="rect">
            <a:avLst/>
          </a:prstGeom>
        </p:spPr>
      </p:pic>
      <p:pic>
        <p:nvPicPr>
          <p:cNvPr id="13" name="Picture 12"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615" y="2170377"/>
            <a:ext cx="828842" cy="209973"/>
          </a:xfrm>
          <a:prstGeom prst="rect">
            <a:avLst/>
          </a:prstGeom>
        </p:spPr>
      </p:pic>
      <p:pic>
        <p:nvPicPr>
          <p:cNvPr id="14" name="Picture 13"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76218">
            <a:off x="6112046" y="2223049"/>
            <a:ext cx="828842" cy="209973"/>
          </a:xfrm>
          <a:prstGeom prst="rect">
            <a:avLst/>
          </a:prstGeom>
        </p:spPr>
      </p:pic>
      <p:pic>
        <p:nvPicPr>
          <p:cNvPr id="15" name="Picture 14"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6284">
            <a:off x="6825918" y="2554619"/>
            <a:ext cx="828842" cy="209973"/>
          </a:xfrm>
          <a:prstGeom prst="rect">
            <a:avLst/>
          </a:prstGeom>
        </p:spPr>
      </p:pic>
      <p:pic>
        <p:nvPicPr>
          <p:cNvPr id="16" name="Picture 15" descr="mustache-no-background-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16737">
            <a:off x="7293812" y="3146927"/>
            <a:ext cx="828842" cy="209973"/>
          </a:xfrm>
          <a:prstGeom prst="rect">
            <a:avLst/>
          </a:prstGeom>
        </p:spPr>
      </p:pic>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76716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103"/>
          <a:stretch/>
        </p:blipFill>
        <p:spPr>
          <a:xfrm>
            <a:off x="708970" y="1239820"/>
            <a:ext cx="7871520" cy="4728494"/>
          </a:xfrm>
          <a:prstGeom prst="rect">
            <a:avLst/>
          </a:prstGeom>
        </p:spPr>
      </p:pic>
      <p:sp>
        <p:nvSpPr>
          <p:cNvPr id="88" name="Shape 88"/>
          <p:cNvSpPr txBox="1">
            <a:spLocks noGrp="1"/>
          </p:cNvSpPr>
          <p:nvPr>
            <p:ph type="title"/>
          </p:nvPr>
        </p:nvSpPr>
        <p:spPr>
          <a:xfrm>
            <a:off x="174550" y="185400"/>
            <a:ext cx="7726500" cy="801300"/>
          </a:xfrm>
          <a:prstGeom prst="rect">
            <a:avLst/>
          </a:prstGeom>
        </p:spPr>
        <p:txBody>
          <a:bodyPr lIns="91425" tIns="91425" rIns="91425" bIns="91425" anchor="t" anchorCtr="0">
            <a:noAutofit/>
          </a:bodyPr>
          <a:lstStyle/>
          <a:p>
            <a:pPr lvl="0" rtl="0">
              <a:spcBef>
                <a:spcPts val="0"/>
              </a:spcBef>
              <a:buNone/>
            </a:pPr>
            <a:r>
              <a:rPr lang="en" b="0" dirty="0">
                <a:latin typeface="Droid Serif"/>
                <a:ea typeface="Droid Serif"/>
                <a:cs typeface="Droid Serif"/>
                <a:sym typeface="Droid Serif"/>
              </a:rPr>
              <a:t>Workshop </a:t>
            </a:r>
            <a:r>
              <a:rPr lang="en" dirty="0" smtClean="0">
                <a:solidFill>
                  <a:srgbClr val="7030A0"/>
                </a:solidFill>
                <a:latin typeface="Droid Serif"/>
                <a:ea typeface="Droid Serif"/>
                <a:cs typeface="Droid Serif"/>
                <a:sym typeface="Droid Serif"/>
              </a:rPr>
              <a:t>site</a:t>
            </a:r>
            <a:r>
              <a:rPr lang="en" b="0" dirty="0" smtClean="0">
                <a:latin typeface="Droid Serif"/>
                <a:ea typeface="Droid Serif"/>
                <a:cs typeface="Droid Serif"/>
                <a:sym typeface="Droid Serif"/>
              </a:rPr>
              <a:t>…</a:t>
            </a:r>
            <a:endParaRPr lang="en" b="0" dirty="0">
              <a:latin typeface="Droid Serif"/>
              <a:ea typeface="Droid Serif"/>
              <a:cs typeface="Droid Serif"/>
              <a:sym typeface="Droid Serif"/>
            </a:endParaRPr>
          </a:p>
        </p:txBody>
      </p:sp>
      <p:sp>
        <p:nvSpPr>
          <p:cNvPr id="6" name="Shape 88"/>
          <p:cNvSpPr txBox="1">
            <a:spLocks/>
          </p:cNvSpPr>
          <p:nvPr/>
        </p:nvSpPr>
        <p:spPr>
          <a:xfrm>
            <a:off x="2362200" y="6096000"/>
            <a:ext cx="4404688" cy="594860"/>
          </a:xfrm>
          <a:prstGeom prst="rect">
            <a:avLst/>
          </a:prstGeom>
          <a:solidFill>
            <a:srgbClr val="CCFFCC"/>
          </a:solid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ctr"/>
            <a:r>
              <a:rPr lang="en" sz="2800" dirty="0" smtClean="0">
                <a:solidFill>
                  <a:schemeClr val="tx1"/>
                </a:solidFill>
                <a:latin typeface="Courier New" panose="02070309020205020404" pitchFamily="49" charset="0"/>
                <a:ea typeface="Droid Serif"/>
                <a:cs typeface="Courier New" panose="02070309020205020404" pitchFamily="49" charset="0"/>
                <a:sym typeface="Droid Serif"/>
              </a:rPr>
              <a:t>www.cs.hmc.edu/MyCS</a:t>
            </a:r>
            <a:endParaRPr lang="en" sz="2800" dirty="0">
              <a:solidFill>
                <a:schemeClr val="tx1"/>
              </a:solidFill>
              <a:latin typeface="Courier New" panose="02070309020205020404" pitchFamily="49" charset="0"/>
              <a:ea typeface="Droid Serif"/>
              <a:cs typeface="Courier New" panose="02070309020205020404" pitchFamily="49" charset="0"/>
              <a:sym typeface="Droid Serif"/>
            </a:endParaRPr>
          </a:p>
        </p:txBody>
      </p:sp>
      <p:sp>
        <p:nvSpPr>
          <p:cNvPr id="90" name="Shape 90"/>
          <p:cNvSpPr/>
          <p:nvPr/>
        </p:nvSpPr>
        <p:spPr>
          <a:xfrm rot="5400000">
            <a:off x="5989676" y="1153668"/>
            <a:ext cx="604464" cy="440999"/>
          </a:xfrm>
          <a:prstGeom prst="rightArrow">
            <a:avLst>
              <a:gd name="adj1" fmla="val 50000"/>
              <a:gd name="adj2" fmla="val 50000"/>
            </a:avLst>
          </a:prstGeom>
          <a:solidFill>
            <a:srgbClr val="CCFF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 name="TextBox 1"/>
          <p:cNvSpPr txBox="1"/>
          <p:nvPr/>
        </p:nvSpPr>
        <p:spPr>
          <a:xfrm>
            <a:off x="6541625" y="3886200"/>
            <a:ext cx="2057400" cy="707886"/>
          </a:xfrm>
          <a:prstGeom prst="rect">
            <a:avLst/>
          </a:prstGeom>
          <a:solidFill>
            <a:srgbClr val="CCFFCC"/>
          </a:solidFill>
        </p:spPr>
        <p:txBody>
          <a:bodyPr wrap="square" rtlCol="0">
            <a:spAutoFit/>
          </a:bodyPr>
          <a:lstStyle/>
          <a:p>
            <a:pPr algn="ctr"/>
            <a:r>
              <a:rPr lang="en-US" sz="2000" b="1" i="1" dirty="0" smtClean="0">
                <a:latin typeface="Cambria" panose="02040503050406030204" pitchFamily="18" charset="0"/>
              </a:rPr>
              <a:t>Two</a:t>
            </a:r>
            <a:r>
              <a:rPr lang="en-US" sz="2000" dirty="0" smtClean="0">
                <a:latin typeface="Cambria" panose="02040503050406030204" pitchFamily="18" charset="0"/>
              </a:rPr>
              <a:t> workshop tracks…</a:t>
            </a:r>
            <a:endParaRPr lang="en-US" sz="2000" dirty="0">
              <a:latin typeface="Cambria" panose="02040503050406030204" pitchFamily="18" charset="0"/>
            </a:endParaRPr>
          </a:p>
        </p:txBody>
      </p:sp>
      <p:sp>
        <p:nvSpPr>
          <p:cNvPr id="7" name="Shape 90"/>
          <p:cNvSpPr/>
          <p:nvPr/>
        </p:nvSpPr>
        <p:spPr>
          <a:xfrm rot="12451074">
            <a:off x="6530908" y="3485996"/>
            <a:ext cx="720785" cy="440999"/>
          </a:xfrm>
          <a:prstGeom prst="rightArrow">
            <a:avLst>
              <a:gd name="adj1" fmla="val 50000"/>
              <a:gd name="adj2" fmla="val 50000"/>
            </a:avLst>
          </a:prstGeom>
          <a:solidFill>
            <a:srgbClr val="CCFFCC"/>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Optical Driv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133" t="-36197" r="6748" b="-36197"/>
          <a:stretch/>
        </p:blipFill>
        <p:spPr>
          <a:xfrm>
            <a:off x="3689684" y="0"/>
            <a:ext cx="4652211" cy="6486889"/>
          </a:xfrm>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Autofit/>
          </a:bodyPr>
          <a:lstStyle/>
          <a:p>
            <a:pPr marL="285750" indent="-285750">
              <a:buFont typeface="Arial"/>
              <a:buChar char="•"/>
            </a:pPr>
            <a:r>
              <a:rPr lang="en-US" sz="2200" dirty="0" smtClean="0"/>
              <a:t>Other names: CD Drive</a:t>
            </a:r>
          </a:p>
          <a:p>
            <a:pPr marL="285750" indent="-285750">
              <a:buFont typeface="Arial"/>
              <a:buChar char="•"/>
            </a:pPr>
            <a:r>
              <a:rPr lang="en-US" sz="2200" dirty="0" smtClean="0"/>
              <a:t>Skills: Loading information from CDs, DVDs, and </a:t>
            </a:r>
            <a:r>
              <a:rPr lang="en-US" sz="2200" dirty="0" err="1" smtClean="0"/>
              <a:t>Blu</a:t>
            </a:r>
            <a:r>
              <a:rPr lang="en-US" sz="2200" dirty="0" smtClean="0"/>
              <a:t>-Rays, or writing information back onto them</a:t>
            </a:r>
          </a:p>
          <a:p>
            <a:pPr marL="285750" indent="-285750">
              <a:buFont typeface="Arial"/>
              <a:buChar char="•"/>
            </a:pPr>
            <a:r>
              <a:rPr lang="en-US" sz="2200" dirty="0" smtClean="0"/>
              <a:t>Favorite artist: Taylor Swift</a:t>
            </a:r>
            <a:endParaRPr lang="en-US" sz="2200" dirty="0">
              <a:effectLst>
                <a:glow rad="228600">
                  <a:schemeClr val="accent2">
                    <a:satMod val="175000"/>
                    <a:alpha val="40000"/>
                  </a:schemeClr>
                </a:glow>
              </a:effectLst>
            </a:endParaRPr>
          </a:p>
        </p:txBody>
      </p:sp>
      <p:sp>
        <p:nvSpPr>
          <p:cNvPr id="5" name="TextBox 4"/>
          <p:cNvSpPr txBox="1"/>
          <p:nvPr/>
        </p:nvSpPr>
        <p:spPr>
          <a:xfrm>
            <a:off x="457200" y="5308601"/>
            <a:ext cx="3008313" cy="461665"/>
          </a:xfrm>
          <a:prstGeom prst="rect">
            <a:avLst/>
          </a:prstGeom>
          <a:noFill/>
        </p:spPr>
        <p:txBody>
          <a:bodyPr wrap="square" rtlCol="0">
            <a:spAutoFit/>
          </a:bodyPr>
          <a:lstStyle/>
          <a:p>
            <a:pPr defTabSz="457200"/>
            <a:r>
              <a:rPr lang="en-US" sz="1200" kern="1200" dirty="0" smtClean="0">
                <a:solidFill>
                  <a:prstClr val="black"/>
                </a:solidFill>
                <a:latin typeface="Calibri"/>
              </a:rPr>
              <a:t>Image courtesy of:</a:t>
            </a:r>
          </a:p>
          <a:p>
            <a:pPr defTabSz="457200"/>
            <a:r>
              <a:rPr lang="pl-PL" sz="1200" u="sng" kern="1200" dirty="0" smtClean="0">
                <a:solidFill>
                  <a:prstClr val="black"/>
                </a:solidFill>
                <a:latin typeface="Calibri"/>
              </a:rPr>
              <a:t>http://</a:t>
            </a:r>
            <a:r>
              <a:rPr lang="pl-PL" sz="1200" u="sng" kern="1200" dirty="0" err="1" smtClean="0">
                <a:solidFill>
                  <a:prstClr val="black"/>
                </a:solidFill>
                <a:latin typeface="Calibri"/>
              </a:rPr>
              <a:t>www.maximumpc.com</a:t>
            </a:r>
            <a:endParaRPr lang="en-US" sz="1200" kern="1200" dirty="0">
              <a:solidFill>
                <a:prstClr val="black"/>
              </a:solidFill>
              <a:latin typeface="Calibri"/>
            </a:endParaRPr>
          </a:p>
        </p:txBody>
      </p:sp>
      <p:sp>
        <p:nvSpPr>
          <p:cNvPr id="6" name="Rectangle 5"/>
          <p:cNvSpPr/>
          <p:nvPr/>
        </p:nvSpPr>
        <p:spPr>
          <a:xfrm>
            <a:off x="457200" y="788770"/>
            <a:ext cx="3008313" cy="646331"/>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Optical Drive</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10" name="Picture 9" descr="teal-mustache-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4466">
            <a:off x="3720440" y="3938484"/>
            <a:ext cx="2782637" cy="704935"/>
          </a:xfrm>
          <a:prstGeom prst="rect">
            <a:avLst/>
          </a:prstGeom>
        </p:spPr>
      </p:pic>
      <p:sp>
        <p:nvSpPr>
          <p:cNvPr id="3" name="Slide Number Placeholder 2"/>
          <p:cNvSpPr>
            <a:spLocks noGrp="1"/>
          </p:cNvSpPr>
          <p:nvPr>
            <p:ph type="sldNum" sz="quarter" idx="12"/>
          </p:nvPr>
        </p:nvSpPr>
        <p:spPr/>
        <p:txBody>
          <a:bodyPr/>
          <a:lstStyle/>
          <a:p>
            <a:fld id="{1FAE41B7-39C7-B646-97FD-096AD4CC598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00487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s_card.jpg"/>
          <p:cNvPicPr>
            <a:picLocks noGrp="1" noChangeAspect="1"/>
          </p:cNvPicPr>
          <p:nvPr>
            <p:ph idx="1"/>
          </p:nvPr>
        </p:nvPicPr>
        <p:blipFill>
          <a:blip r:embed="rId2">
            <a:extLst>
              <a:ext uri="{28A0092B-C50C-407E-A947-70E740481C1C}">
                <a14:useLocalDpi xmlns:a14="http://schemas.microsoft.com/office/drawing/2010/main" val="0"/>
              </a:ext>
            </a:extLst>
          </a:blip>
          <a:srcRect l="26961" r="26961"/>
          <a:stretch>
            <a:fillRect/>
          </a:stretch>
        </p:blipFill>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rmAutofit/>
          </a:bodyPr>
          <a:lstStyle/>
          <a:p>
            <a:pPr marL="285750" indent="-285750">
              <a:buFont typeface="Arial"/>
              <a:buChar char="•"/>
            </a:pPr>
            <a:r>
              <a:rPr lang="en-US" sz="2400" dirty="0" smtClean="0"/>
              <a:t>Also known as: Video Card</a:t>
            </a:r>
          </a:p>
          <a:p>
            <a:pPr marL="285750" indent="-285750">
              <a:buFont typeface="Arial"/>
              <a:buChar char="•"/>
            </a:pPr>
            <a:r>
              <a:rPr lang="en-US" sz="2400" dirty="0" smtClean="0"/>
              <a:t>Skills: Converts information from the CPU into actual images on your monitor.</a:t>
            </a:r>
          </a:p>
          <a:p>
            <a:pPr marL="285750" indent="-285750">
              <a:buFont typeface="Arial"/>
              <a:buChar char="•"/>
            </a:pPr>
            <a:r>
              <a:rPr lang="en-US" sz="2400" dirty="0" smtClean="0"/>
              <a:t>Favorite activity: rollerblading</a:t>
            </a:r>
            <a:endParaRPr lang="en-US" sz="2400" dirty="0" smtClean="0">
              <a:effectLst>
                <a:glow rad="228600">
                  <a:schemeClr val="accent2">
                    <a:satMod val="175000"/>
                    <a:alpha val="40000"/>
                  </a:schemeClr>
                </a:glow>
              </a:effectLst>
            </a:endParaRPr>
          </a:p>
        </p:txBody>
      </p:sp>
      <p:sp>
        <p:nvSpPr>
          <p:cNvPr id="5" name="TextBox 4"/>
          <p:cNvSpPr txBox="1"/>
          <p:nvPr/>
        </p:nvSpPr>
        <p:spPr>
          <a:xfrm>
            <a:off x="457200" y="5308601"/>
            <a:ext cx="3008313" cy="646331"/>
          </a:xfrm>
          <a:prstGeom prst="rect">
            <a:avLst/>
          </a:prstGeom>
          <a:noFill/>
        </p:spPr>
        <p:txBody>
          <a:bodyPr wrap="square" rtlCol="0">
            <a:spAutoFit/>
          </a:bodyPr>
          <a:lstStyle/>
          <a:p>
            <a:pPr defTabSz="457200"/>
            <a:r>
              <a:rPr lang="en-US" sz="1200" kern="1200" dirty="0" smtClean="0">
                <a:solidFill>
                  <a:prstClr val="black"/>
                </a:solidFill>
                <a:latin typeface="Calibri"/>
              </a:rPr>
              <a:t>Image courtesy of:</a:t>
            </a:r>
          </a:p>
          <a:p>
            <a:pPr defTabSz="457200"/>
            <a:r>
              <a:rPr lang="de-DE" sz="1200" kern="1200" dirty="0" smtClean="0">
                <a:solidFill>
                  <a:prstClr val="black"/>
                </a:solidFill>
                <a:latin typeface="Calibri"/>
                <a:hlinkClick r:id="rId3"/>
              </a:rPr>
              <a:t>http://news.techgenie.com</a:t>
            </a:r>
            <a:r>
              <a:rPr lang="de-DE" sz="1200" kern="1200" dirty="0" smtClean="0">
                <a:solidFill>
                  <a:prstClr val="black"/>
                </a:solidFill>
                <a:latin typeface="Calibri"/>
              </a:rPr>
              <a:t>, </a:t>
            </a:r>
            <a:r>
              <a:rPr lang="de-DE" sz="1200" kern="1200" dirty="0" err="1" smtClean="0">
                <a:solidFill>
                  <a:prstClr val="black"/>
                </a:solidFill>
                <a:latin typeface="Calibri"/>
              </a:rPr>
              <a:t>author</a:t>
            </a:r>
            <a:r>
              <a:rPr lang="de-DE" sz="1200" kern="1200" dirty="0" smtClean="0">
                <a:solidFill>
                  <a:prstClr val="black"/>
                </a:solidFill>
                <a:latin typeface="Calibri"/>
              </a:rPr>
              <a:t>: </a:t>
            </a:r>
            <a:r>
              <a:rPr lang="de-DE" sz="1200" kern="1200" dirty="0" err="1" smtClean="0">
                <a:solidFill>
                  <a:prstClr val="black"/>
                </a:solidFill>
                <a:latin typeface="Calibri"/>
              </a:rPr>
              <a:t>Harmeet</a:t>
            </a:r>
            <a:endParaRPr lang="en-US" sz="1200" kern="1200" dirty="0">
              <a:solidFill>
                <a:prstClr val="black"/>
              </a:solidFill>
              <a:latin typeface="Calibri"/>
            </a:endParaRPr>
          </a:p>
        </p:txBody>
      </p:sp>
      <p:sp>
        <p:nvSpPr>
          <p:cNvPr id="6" name="Rectangle 5"/>
          <p:cNvSpPr/>
          <p:nvPr/>
        </p:nvSpPr>
        <p:spPr>
          <a:xfrm>
            <a:off x="457200" y="850325"/>
            <a:ext cx="3008313" cy="584776"/>
          </a:xfrm>
          <a:prstGeom prst="rect">
            <a:avLst/>
          </a:prstGeom>
          <a:noFill/>
        </p:spPr>
        <p:txBody>
          <a:bodyPr wrap="square" lIns="91440" tIns="45720" rIns="91440" bIns="45720">
            <a:spAutoFit/>
          </a:bodyPr>
          <a:lstStyle/>
          <a:p>
            <a:pPr algn="ctr" defTabSz="457200"/>
            <a:r>
              <a:rPr lang="en-US" sz="32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Graphics Card</a:t>
            </a:r>
            <a:endParaRPr lang="en-US" sz="32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8" name="Picture 7" descr="brown-mustache-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8715">
            <a:off x="5326301" y="3791902"/>
            <a:ext cx="2044445" cy="838223"/>
          </a:xfrm>
          <a:prstGeom prst="rect">
            <a:avLst/>
          </a:prstGeom>
        </p:spPr>
      </p:pic>
      <p:sp>
        <p:nvSpPr>
          <p:cNvPr id="7" name="Slide Number Placeholder 6"/>
          <p:cNvSpPr>
            <a:spLocks noGrp="1"/>
          </p:cNvSpPr>
          <p:nvPr>
            <p:ph type="sldNum" sz="quarter" idx="12"/>
          </p:nvPr>
        </p:nvSpPr>
        <p:spPr/>
        <p:txBody>
          <a:bodyPr/>
          <a:lstStyle/>
          <a:p>
            <a:fld id="{1FAE41B7-39C7-B646-97FD-096AD4CC598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203118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Motherboard.jpg"/>
          <p:cNvPicPr>
            <a:picLocks noGrp="1" noChangeAspect="1"/>
          </p:cNvPicPr>
          <p:nvPr>
            <p:ph idx="1"/>
          </p:nvPr>
        </p:nvPicPr>
        <p:blipFill>
          <a:blip r:embed="rId2">
            <a:extLst>
              <a:ext uri="{28A0092B-C50C-407E-A947-70E740481C1C}">
                <a14:useLocalDpi xmlns:a14="http://schemas.microsoft.com/office/drawing/2010/main" val="0"/>
              </a:ext>
            </a:extLst>
          </a:blip>
          <a:srcRect l="13126" r="13126"/>
          <a:stretch>
            <a:fillRect/>
          </a:stretch>
        </p:blipFill>
        <p:spPr/>
      </p:pic>
      <p:sp>
        <p:nvSpPr>
          <p:cNvPr id="4" name="Text Placeholder 3"/>
          <p:cNvSpPr>
            <a:spLocks noGrp="1"/>
          </p:cNvSpPr>
          <p:nvPr>
            <p:ph type="body" sz="half" idx="2"/>
          </p:nvPr>
        </p:nvSpPr>
        <p:spPr>
          <a:xfrm>
            <a:off x="457200" y="1435101"/>
            <a:ext cx="3008313" cy="3873500"/>
          </a:xfrm>
          <a:ln w="12700" cmpd="sng">
            <a:solidFill>
              <a:schemeClr val="tx1"/>
            </a:solidFill>
          </a:ln>
        </p:spPr>
        <p:txBody>
          <a:bodyPr>
            <a:normAutofit/>
          </a:bodyPr>
          <a:lstStyle/>
          <a:p>
            <a:pPr marL="342900" indent="-342900">
              <a:buFont typeface="Arial"/>
              <a:buChar char="•"/>
            </a:pPr>
            <a:r>
              <a:rPr lang="en-US" sz="2000" dirty="0" smtClean="0"/>
              <a:t>The motherboard is a circuit board that connects the main parts of the hardware, allowing them to communicate with each other</a:t>
            </a:r>
          </a:p>
          <a:p>
            <a:pPr marL="285750" indent="-285750">
              <a:buFont typeface="Arial"/>
              <a:buChar char="•"/>
            </a:pPr>
            <a:r>
              <a:rPr lang="en-US" sz="2000" dirty="0" smtClean="0"/>
              <a:t>Favorite activity: Playing board games with her daughterboard.</a:t>
            </a:r>
            <a:endParaRPr lang="en-US" sz="2000" dirty="0">
              <a:effectLst>
                <a:glow rad="228600">
                  <a:schemeClr val="accent2">
                    <a:satMod val="175000"/>
                    <a:alpha val="40000"/>
                  </a:schemeClr>
                </a:glow>
              </a:effectLst>
            </a:endParaRPr>
          </a:p>
        </p:txBody>
      </p:sp>
      <p:sp>
        <p:nvSpPr>
          <p:cNvPr id="6" name="Rectangle 5"/>
          <p:cNvSpPr/>
          <p:nvPr/>
        </p:nvSpPr>
        <p:spPr>
          <a:xfrm>
            <a:off x="457200" y="788770"/>
            <a:ext cx="3008313" cy="646331"/>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Motherboard</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pic>
        <p:nvPicPr>
          <p:cNvPr id="9" name="Picture 8" descr="pink mustach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410" y="1821426"/>
            <a:ext cx="2767115" cy="871641"/>
          </a:xfrm>
          <a:prstGeom prst="rect">
            <a:avLst/>
          </a:prstGeom>
        </p:spPr>
      </p:pic>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177567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8572" y="337078"/>
            <a:ext cx="7766280" cy="646331"/>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Other items to label in your poster…</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53</a:t>
            </a:fld>
            <a:endParaRPr lang="en-US">
              <a:solidFill>
                <a:prstClr val="black"/>
              </a:solidFill>
            </a:endParaRPr>
          </a:p>
        </p:txBody>
      </p:sp>
      <p:sp>
        <p:nvSpPr>
          <p:cNvPr id="13" name="Shape 595"/>
          <p:cNvSpPr txBox="1">
            <a:spLocks noGrp="1"/>
          </p:cNvSpPr>
          <p:nvPr/>
        </p:nvSpPr>
        <p:spPr>
          <a:xfrm>
            <a:off x="386200" y="1591800"/>
            <a:ext cx="4747799" cy="3486599"/>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Char char="●"/>
              <a:defRPr sz="3000" b="0"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rtl val="0"/>
              </a:defRPr>
            </a:lvl2pPr>
            <a:lvl3pPr marR="0" algn="l" rtl="0">
              <a:lnSpc>
                <a:spcPct val="100000"/>
              </a:lnSpc>
              <a:spcBef>
                <a:spcPts val="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rtl val="0"/>
              </a:defRPr>
            </a:lvl3pPr>
            <a:lvl4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4pPr>
            <a:lvl5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5pPr>
            <a:lvl6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9pPr>
          </a:lstStyle>
          <a:p>
            <a:pPr marL="457200" indent="-400050" defTabSz="457200">
              <a:lnSpc>
                <a:spcPct val="115000"/>
              </a:lnSpc>
              <a:buClr>
                <a:prstClr val="black"/>
              </a:buClr>
            </a:pPr>
            <a:endParaRPr lang="en" sz="2700" kern="1200" dirty="0">
              <a:solidFill>
                <a:prstClr val="black"/>
              </a:solidFill>
              <a:latin typeface="Droid Serif"/>
              <a:ea typeface="Droid Serif"/>
              <a:cs typeface="Droid Serif"/>
              <a:sym typeface="Droid Serif"/>
            </a:endParaRPr>
          </a:p>
        </p:txBody>
      </p:sp>
      <p:sp>
        <p:nvSpPr>
          <p:cNvPr id="14" name="Shape 596"/>
          <p:cNvSpPr txBox="1"/>
          <p:nvPr/>
        </p:nvSpPr>
        <p:spPr>
          <a:xfrm>
            <a:off x="1724514" y="1266666"/>
            <a:ext cx="3753000" cy="3674399"/>
          </a:xfrm>
          <a:prstGeom prst="rect">
            <a:avLst/>
          </a:prstGeom>
          <a:noFill/>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457200" indent="-400050" defTabSz="457200">
              <a:lnSpc>
                <a:spcPct val="115000"/>
              </a:lnSpc>
              <a:buClr>
                <a:prstClr val="black"/>
              </a:buClr>
              <a:buSzPct val="100000"/>
              <a:buFont typeface="Arial"/>
              <a:buChar char="●"/>
            </a:pPr>
            <a:r>
              <a:rPr lang="en" sz="2700" kern="1200" dirty="0">
                <a:latin typeface="Droid Serif"/>
                <a:ea typeface="Droid Serif"/>
                <a:cs typeface="Droid Serif"/>
                <a:sym typeface="Droid Serif"/>
              </a:rPr>
              <a:t>Power supply</a:t>
            </a:r>
          </a:p>
          <a:p>
            <a:pPr marL="457200" indent="-400050" defTabSz="457200">
              <a:lnSpc>
                <a:spcPct val="115000"/>
              </a:lnSpc>
              <a:buClr>
                <a:prstClr val="black"/>
              </a:buClr>
              <a:buSzPct val="100000"/>
              <a:buFont typeface="Arial"/>
              <a:buChar char="●"/>
            </a:pPr>
            <a:r>
              <a:rPr lang="en" sz="2700" kern="1200" dirty="0">
                <a:latin typeface="Droid Serif"/>
                <a:ea typeface="Droid Serif"/>
                <a:cs typeface="Droid Serif"/>
                <a:sym typeface="Droid Serif"/>
              </a:rPr>
              <a:t>Cooling fan</a:t>
            </a:r>
          </a:p>
          <a:p>
            <a:pPr marL="457200" indent="-400050" defTabSz="457200">
              <a:lnSpc>
                <a:spcPct val="115000"/>
              </a:lnSpc>
              <a:buClr>
                <a:prstClr val="black"/>
              </a:buClr>
              <a:buSzPct val="100000"/>
              <a:buFont typeface="Arial"/>
              <a:buChar char="●"/>
            </a:pPr>
            <a:r>
              <a:rPr lang="en" sz="2700" kern="1200" dirty="0">
                <a:latin typeface="Droid Serif"/>
                <a:ea typeface="Droid Serif"/>
                <a:cs typeface="Droid Serif"/>
                <a:sym typeface="Droid Serif"/>
              </a:rPr>
              <a:t>Heat sink</a:t>
            </a:r>
          </a:p>
          <a:p>
            <a:pPr marL="457200" indent="-400050">
              <a:lnSpc>
                <a:spcPct val="115000"/>
              </a:lnSpc>
              <a:spcBef>
                <a:spcPts val="600"/>
              </a:spcBef>
              <a:buClr>
                <a:srgbClr val="000000"/>
              </a:buClr>
              <a:buSzPct val="100000"/>
              <a:buFont typeface="Arial"/>
              <a:buChar char="●"/>
            </a:pPr>
            <a:r>
              <a:rPr lang="en" sz="2700" dirty="0" smtClean="0">
                <a:latin typeface="Droid Serif"/>
                <a:ea typeface="Droid Serif"/>
                <a:cs typeface="Droid Serif"/>
                <a:sym typeface="Droid Serif"/>
              </a:rPr>
              <a:t>LEDs</a:t>
            </a:r>
            <a:endParaRPr lang="en" sz="2700" dirty="0">
              <a:latin typeface="Droid Serif"/>
              <a:ea typeface="Droid Serif"/>
              <a:cs typeface="Droid Serif"/>
              <a:sym typeface="Droid Serif"/>
            </a:endParaRPr>
          </a:p>
          <a:p>
            <a:pPr marL="457200" indent="-400050">
              <a:lnSpc>
                <a:spcPct val="115000"/>
              </a:lnSpc>
              <a:spcBef>
                <a:spcPts val="600"/>
              </a:spcBef>
              <a:buClr>
                <a:srgbClr val="000000"/>
              </a:buClr>
              <a:buSzPct val="100000"/>
              <a:buFont typeface="Arial"/>
              <a:buChar char="●"/>
            </a:pPr>
            <a:r>
              <a:rPr lang="en" sz="2700" dirty="0" smtClean="0">
                <a:latin typeface="Droid Serif"/>
                <a:ea typeface="Droid Serif"/>
                <a:cs typeface="Droid Serif"/>
                <a:sym typeface="Droid Serif"/>
              </a:rPr>
              <a:t>Crystal oscillators</a:t>
            </a:r>
            <a:endParaRPr lang="en" sz="2700" dirty="0">
              <a:latin typeface="Droid Serif"/>
              <a:ea typeface="Droid Serif"/>
              <a:cs typeface="Droid Serif"/>
              <a:sym typeface="Droid Serif"/>
            </a:endParaRPr>
          </a:p>
          <a:p>
            <a:pPr marL="457200" indent="-400050">
              <a:lnSpc>
                <a:spcPct val="115000"/>
              </a:lnSpc>
              <a:spcBef>
                <a:spcPts val="600"/>
              </a:spcBef>
              <a:buClr>
                <a:srgbClr val="000000"/>
              </a:buClr>
              <a:buSzPct val="100000"/>
              <a:buFont typeface="Arial"/>
              <a:buChar char="●"/>
            </a:pPr>
            <a:r>
              <a:rPr lang="en" sz="2700" dirty="0" smtClean="0">
                <a:latin typeface="Droid Serif"/>
                <a:ea typeface="Droid Serif"/>
                <a:cs typeface="Droid Serif"/>
                <a:sym typeface="Droid Serif"/>
              </a:rPr>
              <a:t>Transistors</a:t>
            </a:r>
            <a:endParaRPr lang="en" sz="2700" dirty="0">
              <a:latin typeface="Droid Serif"/>
              <a:ea typeface="Droid Serif"/>
              <a:cs typeface="Droid Serif"/>
              <a:sym typeface="Droid Serif"/>
            </a:endParaRPr>
          </a:p>
          <a:p>
            <a:pPr marL="457200" indent="-400050">
              <a:lnSpc>
                <a:spcPct val="115000"/>
              </a:lnSpc>
              <a:spcBef>
                <a:spcPts val="600"/>
              </a:spcBef>
              <a:buClr>
                <a:srgbClr val="000000"/>
              </a:buClr>
              <a:buSzPct val="100000"/>
              <a:buFont typeface="Arial"/>
              <a:buChar char="●"/>
            </a:pPr>
            <a:r>
              <a:rPr lang="en" sz="2700" dirty="0" smtClean="0">
                <a:latin typeface="Droid Serif"/>
                <a:ea typeface="Droid Serif"/>
                <a:cs typeface="Droid Serif"/>
                <a:sym typeface="Droid Serif"/>
              </a:rPr>
              <a:t>Capacitors</a:t>
            </a:r>
            <a:endParaRPr lang="en" sz="2700" dirty="0">
              <a:latin typeface="Droid Serif"/>
              <a:ea typeface="Droid Serif"/>
              <a:cs typeface="Droid Serif"/>
              <a:sym typeface="Droid Serif"/>
            </a:endParaRPr>
          </a:p>
          <a:p>
            <a:endParaRPr sz="2700" dirty="0">
              <a:latin typeface="Droid Serif"/>
              <a:ea typeface="Droid Serif"/>
              <a:cs typeface="Droid Serif"/>
              <a:sym typeface="Droid Serif"/>
            </a:endParaRPr>
          </a:p>
        </p:txBody>
      </p:sp>
      <p:sp>
        <p:nvSpPr>
          <p:cNvPr id="8" name="Rectangle 7"/>
          <p:cNvSpPr/>
          <p:nvPr/>
        </p:nvSpPr>
        <p:spPr>
          <a:xfrm>
            <a:off x="3955081" y="5352220"/>
            <a:ext cx="4731719" cy="646331"/>
          </a:xfrm>
          <a:prstGeom prst="rect">
            <a:avLst/>
          </a:prstGeom>
          <a:solidFill>
            <a:srgbClr val="FFCC99"/>
          </a:solidFill>
        </p:spPr>
        <p:txBody>
          <a:bodyPr wrap="square">
            <a:spAutoFit/>
          </a:bodyPr>
          <a:lstStyle/>
          <a:p>
            <a:pPr algn="ctr" defTabSz="457200"/>
            <a:r>
              <a:rPr lang="en" sz="1800" kern="1200" dirty="0" smtClean="0">
                <a:solidFill>
                  <a:prstClr val="black"/>
                </a:solidFill>
                <a:latin typeface="Droid Serif"/>
                <a:ea typeface="Droid Serif"/>
                <a:cs typeface="Droid Serif"/>
                <a:sym typeface="Droid Serif"/>
              </a:rPr>
              <a:t>Use Google or other online resources to help you identify these for your poster!</a:t>
            </a:r>
            <a:endParaRPr lang="en-US" sz="1800" kern="1200" dirty="0">
              <a:solidFill>
                <a:prstClr val="black"/>
              </a:solidFill>
              <a:latin typeface="Calibri"/>
            </a:endParaRPr>
          </a:p>
        </p:txBody>
      </p:sp>
    </p:spTree>
    <p:extLst>
      <p:ext uri="{BB962C8B-B14F-4D97-AF65-F5344CB8AC3E}">
        <p14:creationId xmlns:p14="http://schemas.microsoft.com/office/powerpoint/2010/main" val="2737519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8288" y="4836532"/>
            <a:ext cx="5701231" cy="1200329"/>
          </a:xfrm>
          <a:prstGeom prst="rect">
            <a:avLst/>
          </a:prstGeom>
          <a:noFill/>
        </p:spPr>
        <p:txBody>
          <a:bodyPr wrap="square" lIns="91440" tIns="45720" rIns="91440" bIns="45720">
            <a:spAutoFit/>
          </a:bodyPr>
          <a:lstStyle/>
          <a:p>
            <a:pPr algn="ctr" defTabSz="457200"/>
            <a:r>
              <a:rPr lang="en-US" sz="36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Now, see if you can solve these case-mysteries!</a:t>
            </a:r>
            <a:endParaRPr lang="en-US" sz="36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5" name="Slide Number Placeholder 4"/>
          <p:cNvSpPr>
            <a:spLocks noGrp="1"/>
          </p:cNvSpPr>
          <p:nvPr>
            <p:ph type="sldNum" sz="quarter" idx="12"/>
          </p:nvPr>
        </p:nvSpPr>
        <p:spPr/>
        <p:txBody>
          <a:bodyPr/>
          <a:lstStyle/>
          <a:p>
            <a:fld id="{1FAE41B7-39C7-B646-97FD-096AD4CC5989}" type="slidenum">
              <a:rPr lang="en-US" smtClean="0">
                <a:solidFill>
                  <a:prstClr val="black"/>
                </a:solidFill>
              </a:rPr>
              <a:pPr/>
              <a:t>54</a:t>
            </a:fld>
            <a:endParaRPr lang="en-US">
              <a:solidFill>
                <a:prstClr val="black"/>
              </a:solidFill>
            </a:endParaRPr>
          </a:p>
        </p:txBody>
      </p:sp>
      <p:sp>
        <p:nvSpPr>
          <p:cNvPr id="2" name="Right Arrow 1"/>
          <p:cNvSpPr/>
          <p:nvPr/>
        </p:nvSpPr>
        <p:spPr>
          <a:xfrm>
            <a:off x="7678757" y="5177928"/>
            <a:ext cx="1008043" cy="528809"/>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1262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820" y="178305"/>
            <a:ext cx="2370360" cy="923330"/>
          </a:xfrm>
          <a:prstGeom prst="rect">
            <a:avLst/>
          </a:prstGeom>
          <a:noFill/>
        </p:spPr>
        <p:txBody>
          <a:bodyPr wrap="none" lIns="91440" tIns="45720" rIns="91440" bIns="45720">
            <a:spAutoFit/>
          </a:bodyPr>
          <a:lstStyle/>
          <a:p>
            <a:pPr algn="ctr" defTabSz="457200"/>
            <a:r>
              <a:rPr lang="en-US" sz="5400" b="1" kern="1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Case #1</a:t>
            </a:r>
            <a:endParaRPr lang="en-US"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sp>
        <p:nvSpPr>
          <p:cNvPr id="8" name="Rounded Rectangle 7"/>
          <p:cNvSpPr/>
          <p:nvPr/>
        </p:nvSpPr>
        <p:spPr>
          <a:xfrm>
            <a:off x="198691" y="1101635"/>
            <a:ext cx="4331574" cy="24129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1800" kern="1200">
              <a:solidFill>
                <a:prstClr val="black"/>
              </a:solidFill>
            </a:endParaRPr>
          </a:p>
        </p:txBody>
      </p:sp>
      <p:sp>
        <p:nvSpPr>
          <p:cNvPr id="3" name="Rectangle 2"/>
          <p:cNvSpPr/>
          <p:nvPr/>
        </p:nvSpPr>
        <p:spPr>
          <a:xfrm>
            <a:off x="198691" y="1101635"/>
            <a:ext cx="2563985" cy="646331"/>
          </a:xfrm>
          <a:prstGeom prst="rect">
            <a:avLst/>
          </a:prstGeom>
          <a:noFill/>
        </p:spPr>
        <p:txBody>
          <a:bodyPr wrap="squar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The Story:</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4" name="TextBox 3"/>
          <p:cNvSpPr txBox="1"/>
          <p:nvPr/>
        </p:nvSpPr>
        <p:spPr>
          <a:xfrm>
            <a:off x="405891" y="1747966"/>
            <a:ext cx="4124374" cy="1477328"/>
          </a:xfrm>
          <a:prstGeom prst="rect">
            <a:avLst/>
          </a:prstGeom>
          <a:noFill/>
        </p:spPr>
        <p:txBody>
          <a:bodyPr wrap="square" rtlCol="0">
            <a:spAutoFit/>
          </a:bodyPr>
          <a:lstStyle/>
          <a:p>
            <a:pPr defTabSz="457200"/>
            <a:r>
              <a:rPr lang="en-US" sz="1800" kern="1200" dirty="0" smtClean="0">
                <a:solidFill>
                  <a:prstClr val="black"/>
                </a:solidFill>
                <a:latin typeface="Calibri"/>
              </a:rPr>
              <a:t>You get a call from a frustrated girl named Meg A. Byte.  She is trying to watch the latest funny cat YouTube video, but the video won’t load.  Her computer is being very slow and she’s not sure why.  </a:t>
            </a:r>
            <a:endParaRPr lang="en-US" sz="1800" kern="1200" dirty="0">
              <a:solidFill>
                <a:prstClr val="black"/>
              </a:solidFill>
              <a:latin typeface="Calibri"/>
            </a:endParaRPr>
          </a:p>
        </p:txBody>
      </p:sp>
      <p:sp>
        <p:nvSpPr>
          <p:cNvPr id="9" name="Rounded Rectangle 8"/>
          <p:cNvSpPr/>
          <p:nvPr/>
        </p:nvSpPr>
        <p:spPr>
          <a:xfrm>
            <a:off x="4530265" y="1101636"/>
            <a:ext cx="4306261" cy="24129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endParaRPr lang="en-US" sz="1800" kern="1200">
              <a:solidFill>
                <a:prstClr val="black"/>
              </a:solidFill>
            </a:endParaRPr>
          </a:p>
        </p:txBody>
      </p:sp>
      <p:sp>
        <p:nvSpPr>
          <p:cNvPr id="5" name="Rectangle 4"/>
          <p:cNvSpPr/>
          <p:nvPr/>
        </p:nvSpPr>
        <p:spPr>
          <a:xfrm>
            <a:off x="4794422" y="1101635"/>
            <a:ext cx="337890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Further Clues:</a:t>
            </a:r>
            <a:endParaRPr lang="en-US" sz="36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7" name="TextBox 6"/>
          <p:cNvSpPr txBox="1"/>
          <p:nvPr/>
        </p:nvSpPr>
        <p:spPr>
          <a:xfrm>
            <a:off x="4794422" y="1760282"/>
            <a:ext cx="4042104" cy="1754327"/>
          </a:xfrm>
          <a:prstGeom prst="rect">
            <a:avLst/>
          </a:prstGeom>
          <a:noFill/>
        </p:spPr>
        <p:txBody>
          <a:bodyPr wrap="square" rtlCol="0">
            <a:spAutoFit/>
          </a:bodyPr>
          <a:lstStyle/>
          <a:p>
            <a:pPr defTabSz="457200"/>
            <a:r>
              <a:rPr lang="en-US" sz="1800" kern="1200" dirty="0" smtClean="0">
                <a:solidFill>
                  <a:prstClr val="black"/>
                </a:solidFill>
                <a:latin typeface="Calibri"/>
              </a:rPr>
              <a:t>After asking a few more questions, you gather the following information:</a:t>
            </a:r>
          </a:p>
          <a:p>
            <a:pPr marL="285750" indent="-285750" defTabSz="457200">
              <a:buFont typeface="Arial"/>
              <a:buChar char="•"/>
            </a:pPr>
            <a:r>
              <a:rPr lang="en-US" sz="1800" kern="1200" dirty="0" smtClean="0">
                <a:solidFill>
                  <a:prstClr val="black"/>
                </a:solidFill>
                <a:latin typeface="Calibri"/>
              </a:rPr>
              <a:t>She has 37 internet tabs open</a:t>
            </a:r>
          </a:p>
          <a:p>
            <a:pPr marL="285750" indent="-285750" defTabSz="457200">
              <a:buFont typeface="Arial"/>
              <a:buChar char="•"/>
            </a:pPr>
            <a:r>
              <a:rPr lang="en-US" sz="1800" kern="1200" dirty="0" smtClean="0">
                <a:solidFill>
                  <a:prstClr val="black"/>
                </a:solidFill>
                <a:latin typeface="Calibri"/>
              </a:rPr>
              <a:t>She is streaming music from </a:t>
            </a:r>
            <a:r>
              <a:rPr lang="en-US" sz="1800" kern="1200" dirty="0" err="1" smtClean="0">
                <a:solidFill>
                  <a:prstClr val="black"/>
                </a:solidFill>
                <a:latin typeface="Calibri"/>
              </a:rPr>
              <a:t>Spotify</a:t>
            </a:r>
            <a:endParaRPr lang="en-US" sz="1800" kern="1200" dirty="0" smtClean="0">
              <a:solidFill>
                <a:prstClr val="black"/>
              </a:solidFill>
              <a:latin typeface="Calibri"/>
            </a:endParaRPr>
          </a:p>
          <a:p>
            <a:pPr marL="285750" indent="-285750" defTabSz="457200">
              <a:buFont typeface="Arial"/>
              <a:buChar char="•"/>
            </a:pPr>
            <a:r>
              <a:rPr lang="en-US" sz="1800" kern="1200" dirty="0" smtClean="0">
                <a:solidFill>
                  <a:prstClr val="black"/>
                </a:solidFill>
                <a:latin typeface="Calibri"/>
              </a:rPr>
              <a:t>She is also on a Skype call with her best friend</a:t>
            </a:r>
            <a:endParaRPr lang="en-US" sz="1800" kern="1200" dirty="0">
              <a:solidFill>
                <a:prstClr val="black"/>
              </a:solidFill>
              <a:latin typeface="Calibri"/>
            </a:endParaRPr>
          </a:p>
        </p:txBody>
      </p:sp>
      <p:sp>
        <p:nvSpPr>
          <p:cNvPr id="12" name="Rounded Rectangle 11"/>
          <p:cNvSpPr/>
          <p:nvPr/>
        </p:nvSpPr>
        <p:spPr>
          <a:xfrm>
            <a:off x="168820" y="3514609"/>
            <a:ext cx="8637835" cy="31963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kern="1200">
              <a:solidFill>
                <a:prstClr val="black"/>
              </a:solidFill>
            </a:endParaRPr>
          </a:p>
        </p:txBody>
      </p:sp>
      <p:sp>
        <p:nvSpPr>
          <p:cNvPr id="10" name="Rectangle 9"/>
          <p:cNvSpPr/>
          <p:nvPr/>
        </p:nvSpPr>
        <p:spPr>
          <a:xfrm>
            <a:off x="2914190" y="3514610"/>
            <a:ext cx="323215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Your Mission:</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TextBox 10"/>
          <p:cNvSpPr txBox="1"/>
          <p:nvPr/>
        </p:nvSpPr>
        <p:spPr>
          <a:xfrm>
            <a:off x="405891" y="4160941"/>
            <a:ext cx="8430635" cy="923330"/>
          </a:xfrm>
          <a:prstGeom prst="rect">
            <a:avLst/>
          </a:prstGeom>
          <a:noFill/>
        </p:spPr>
        <p:txBody>
          <a:bodyPr wrap="square" rtlCol="0">
            <a:spAutoFit/>
          </a:bodyPr>
          <a:lstStyle/>
          <a:p>
            <a:pPr defTabSz="457200"/>
            <a:r>
              <a:rPr lang="en-US" sz="1800" kern="1200" dirty="0" smtClean="0">
                <a:solidFill>
                  <a:prstClr val="black"/>
                </a:solidFill>
                <a:latin typeface="Calibri"/>
              </a:rPr>
              <a:t>Meg doesn’t know it, but she’s really overworking one of Team Hardware’s agents.  Using what you just learned about the team, figure out which member it is, and write your answer in this box.</a:t>
            </a:r>
            <a:endParaRPr lang="en-US" sz="1800" kern="1200" dirty="0">
              <a:solidFill>
                <a:prstClr val="black"/>
              </a:solidFill>
              <a:latin typeface="Calibri"/>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578534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820" y="178305"/>
            <a:ext cx="2370360" cy="923330"/>
          </a:xfrm>
          <a:prstGeom prst="rect">
            <a:avLst/>
          </a:prstGeom>
          <a:noFill/>
        </p:spPr>
        <p:txBody>
          <a:bodyPr wrap="none" lIns="91440" tIns="45720" rIns="91440" bIns="45720">
            <a:spAutoFit/>
          </a:bodyPr>
          <a:lstStyle/>
          <a:p>
            <a:pPr algn="ctr" defTabSz="457200"/>
            <a:r>
              <a:rPr lang="en-US" sz="5400" b="1" kern="1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Case #2</a:t>
            </a:r>
            <a:endParaRPr lang="en-US"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sp>
        <p:nvSpPr>
          <p:cNvPr id="8" name="Rounded Rectangle 7"/>
          <p:cNvSpPr/>
          <p:nvPr/>
        </p:nvSpPr>
        <p:spPr>
          <a:xfrm>
            <a:off x="198691" y="1101635"/>
            <a:ext cx="4331574" cy="24129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1800" kern="1200">
              <a:solidFill>
                <a:prstClr val="black"/>
              </a:solidFill>
            </a:endParaRPr>
          </a:p>
        </p:txBody>
      </p:sp>
      <p:sp>
        <p:nvSpPr>
          <p:cNvPr id="3" name="Rectangle 2"/>
          <p:cNvSpPr/>
          <p:nvPr/>
        </p:nvSpPr>
        <p:spPr>
          <a:xfrm>
            <a:off x="198691" y="1101635"/>
            <a:ext cx="2563985" cy="646331"/>
          </a:xfrm>
          <a:prstGeom prst="rect">
            <a:avLst/>
          </a:prstGeom>
          <a:noFill/>
        </p:spPr>
        <p:txBody>
          <a:bodyPr wrap="squar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The Story:</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4" name="TextBox 3"/>
          <p:cNvSpPr txBox="1"/>
          <p:nvPr/>
        </p:nvSpPr>
        <p:spPr>
          <a:xfrm>
            <a:off x="405891" y="1747966"/>
            <a:ext cx="4124374" cy="1754327"/>
          </a:xfrm>
          <a:prstGeom prst="rect">
            <a:avLst/>
          </a:prstGeom>
          <a:noFill/>
        </p:spPr>
        <p:txBody>
          <a:bodyPr wrap="square" rtlCol="0">
            <a:spAutoFit/>
          </a:bodyPr>
          <a:lstStyle/>
          <a:p>
            <a:pPr defTabSz="457200"/>
            <a:r>
              <a:rPr lang="en-US" sz="1800" kern="1200" dirty="0" smtClean="0">
                <a:solidFill>
                  <a:prstClr val="black"/>
                </a:solidFill>
                <a:latin typeface="Calibri"/>
              </a:rPr>
              <a:t>Next, Meg’s big brother Terry Byte calls.  He is trying to download Google Earth and running into trouble.  He says his computer has been able to store lots of data before, and doesn’t know why it won’t store more.</a:t>
            </a:r>
            <a:endParaRPr lang="en-US" sz="1800" kern="1200" dirty="0">
              <a:solidFill>
                <a:prstClr val="black"/>
              </a:solidFill>
              <a:latin typeface="Calibri"/>
            </a:endParaRPr>
          </a:p>
        </p:txBody>
      </p:sp>
      <p:sp>
        <p:nvSpPr>
          <p:cNvPr id="9" name="Rounded Rectangle 8"/>
          <p:cNvSpPr/>
          <p:nvPr/>
        </p:nvSpPr>
        <p:spPr>
          <a:xfrm>
            <a:off x="4530265" y="1101636"/>
            <a:ext cx="4306261" cy="24129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endParaRPr lang="en-US" sz="1800" kern="1200">
              <a:solidFill>
                <a:prstClr val="black"/>
              </a:solidFill>
            </a:endParaRPr>
          </a:p>
        </p:txBody>
      </p:sp>
      <p:sp>
        <p:nvSpPr>
          <p:cNvPr id="5" name="Rectangle 4"/>
          <p:cNvSpPr/>
          <p:nvPr/>
        </p:nvSpPr>
        <p:spPr>
          <a:xfrm>
            <a:off x="4794422" y="1101635"/>
            <a:ext cx="337890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Further Clues:</a:t>
            </a:r>
            <a:endParaRPr lang="en-US" sz="36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7" name="TextBox 6"/>
          <p:cNvSpPr txBox="1"/>
          <p:nvPr/>
        </p:nvSpPr>
        <p:spPr>
          <a:xfrm>
            <a:off x="4794422" y="1760282"/>
            <a:ext cx="4042104" cy="1477328"/>
          </a:xfrm>
          <a:prstGeom prst="rect">
            <a:avLst/>
          </a:prstGeom>
          <a:noFill/>
        </p:spPr>
        <p:txBody>
          <a:bodyPr wrap="square" rtlCol="0">
            <a:spAutoFit/>
          </a:bodyPr>
          <a:lstStyle/>
          <a:p>
            <a:pPr defTabSz="457200"/>
            <a:r>
              <a:rPr lang="en-US" sz="1800" kern="1200" dirty="0" smtClean="0">
                <a:solidFill>
                  <a:prstClr val="black"/>
                </a:solidFill>
                <a:latin typeface="Calibri"/>
              </a:rPr>
              <a:t>Terry’s computer is permanently storing:</a:t>
            </a:r>
          </a:p>
          <a:p>
            <a:pPr marL="285750" indent="-285750" defTabSz="457200">
              <a:buFont typeface="Arial"/>
              <a:buChar char="•"/>
            </a:pPr>
            <a:r>
              <a:rPr lang="en-US" sz="1800" kern="1200" dirty="0" smtClean="0">
                <a:solidFill>
                  <a:prstClr val="black"/>
                </a:solidFill>
                <a:latin typeface="Calibri"/>
              </a:rPr>
              <a:t>35,000 songs</a:t>
            </a:r>
          </a:p>
          <a:p>
            <a:pPr marL="285750" indent="-285750" defTabSz="457200">
              <a:buFont typeface="Arial"/>
              <a:buChar char="•"/>
            </a:pPr>
            <a:r>
              <a:rPr lang="en-US" sz="1800" kern="1200" dirty="0" smtClean="0">
                <a:solidFill>
                  <a:prstClr val="black"/>
                </a:solidFill>
                <a:latin typeface="Calibri"/>
              </a:rPr>
              <a:t>200,000 pictures</a:t>
            </a:r>
          </a:p>
          <a:p>
            <a:pPr marL="285750" indent="-285750" defTabSz="457200">
              <a:buFont typeface="Arial"/>
              <a:buChar char="•"/>
            </a:pPr>
            <a:r>
              <a:rPr lang="en-US" sz="1800" kern="1200" dirty="0" smtClean="0">
                <a:solidFill>
                  <a:prstClr val="black"/>
                </a:solidFill>
                <a:latin typeface="Calibri"/>
              </a:rPr>
              <a:t>42 video games</a:t>
            </a:r>
          </a:p>
          <a:p>
            <a:pPr marL="285750" indent="-285750" defTabSz="457200">
              <a:buFont typeface="Arial"/>
              <a:buChar char="•"/>
            </a:pPr>
            <a:r>
              <a:rPr lang="en-US" sz="1800" kern="1200" dirty="0" smtClean="0">
                <a:solidFill>
                  <a:prstClr val="black"/>
                </a:solidFill>
                <a:latin typeface="Calibri"/>
              </a:rPr>
              <a:t>300 movies</a:t>
            </a:r>
            <a:endParaRPr lang="en-US" sz="1800" kern="1200" dirty="0">
              <a:solidFill>
                <a:prstClr val="black"/>
              </a:solidFill>
              <a:latin typeface="Calibri"/>
            </a:endParaRPr>
          </a:p>
        </p:txBody>
      </p:sp>
      <p:sp>
        <p:nvSpPr>
          <p:cNvPr id="12" name="Rounded Rectangle 11"/>
          <p:cNvSpPr/>
          <p:nvPr/>
        </p:nvSpPr>
        <p:spPr>
          <a:xfrm>
            <a:off x="168820" y="3514609"/>
            <a:ext cx="8637835" cy="31963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kern="1200">
              <a:solidFill>
                <a:prstClr val="black"/>
              </a:solidFill>
            </a:endParaRPr>
          </a:p>
        </p:txBody>
      </p:sp>
      <p:sp>
        <p:nvSpPr>
          <p:cNvPr id="10" name="Rectangle 9"/>
          <p:cNvSpPr/>
          <p:nvPr/>
        </p:nvSpPr>
        <p:spPr>
          <a:xfrm>
            <a:off x="2914190" y="3514610"/>
            <a:ext cx="323215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Your Mission:</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TextBox 10"/>
          <p:cNvSpPr txBox="1"/>
          <p:nvPr/>
        </p:nvSpPr>
        <p:spPr>
          <a:xfrm>
            <a:off x="405891" y="4160941"/>
            <a:ext cx="8430635" cy="646331"/>
          </a:xfrm>
          <a:prstGeom prst="rect">
            <a:avLst/>
          </a:prstGeom>
          <a:noFill/>
        </p:spPr>
        <p:txBody>
          <a:bodyPr wrap="square" rtlCol="0">
            <a:spAutoFit/>
          </a:bodyPr>
          <a:lstStyle/>
          <a:p>
            <a:pPr defTabSz="457200"/>
            <a:r>
              <a:rPr lang="en-US" sz="1800" kern="1200" dirty="0" smtClean="0">
                <a:solidFill>
                  <a:prstClr val="black"/>
                </a:solidFill>
                <a:latin typeface="Calibri"/>
              </a:rPr>
              <a:t>Terry is also overworking an agent from Team Hardware.  Using what you just learned about the team, figure out which member it is, and write your answer in this box.</a:t>
            </a:r>
            <a:endParaRPr lang="en-US" sz="1800" kern="1200" dirty="0">
              <a:solidFill>
                <a:prstClr val="black"/>
              </a:solidFill>
              <a:latin typeface="Calibri"/>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759382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820" y="178305"/>
            <a:ext cx="2370360" cy="923330"/>
          </a:xfrm>
          <a:prstGeom prst="rect">
            <a:avLst/>
          </a:prstGeom>
          <a:noFill/>
        </p:spPr>
        <p:txBody>
          <a:bodyPr wrap="none" lIns="91440" tIns="45720" rIns="91440" bIns="45720">
            <a:spAutoFit/>
          </a:bodyPr>
          <a:lstStyle/>
          <a:p>
            <a:pPr algn="ctr" defTabSz="457200"/>
            <a:r>
              <a:rPr lang="en-US" sz="5400" b="1" kern="1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Case #3</a:t>
            </a:r>
            <a:endParaRPr lang="en-US" sz="5400" b="1" kern="1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endParaRPr>
          </a:p>
        </p:txBody>
      </p:sp>
      <p:sp>
        <p:nvSpPr>
          <p:cNvPr id="8" name="Rounded Rectangle 7"/>
          <p:cNvSpPr/>
          <p:nvPr/>
        </p:nvSpPr>
        <p:spPr>
          <a:xfrm>
            <a:off x="198691" y="1101635"/>
            <a:ext cx="4331574" cy="24129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en-US" sz="1800" kern="1200">
              <a:solidFill>
                <a:prstClr val="black"/>
              </a:solidFill>
            </a:endParaRPr>
          </a:p>
        </p:txBody>
      </p:sp>
      <p:sp>
        <p:nvSpPr>
          <p:cNvPr id="3" name="Rectangle 2"/>
          <p:cNvSpPr/>
          <p:nvPr/>
        </p:nvSpPr>
        <p:spPr>
          <a:xfrm>
            <a:off x="198691" y="1101635"/>
            <a:ext cx="2563985" cy="646331"/>
          </a:xfrm>
          <a:prstGeom prst="rect">
            <a:avLst/>
          </a:prstGeom>
          <a:noFill/>
        </p:spPr>
        <p:txBody>
          <a:bodyPr wrap="squar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The Story:</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4" name="TextBox 3"/>
          <p:cNvSpPr txBox="1"/>
          <p:nvPr/>
        </p:nvSpPr>
        <p:spPr>
          <a:xfrm>
            <a:off x="405891" y="1747966"/>
            <a:ext cx="4124374" cy="1477328"/>
          </a:xfrm>
          <a:prstGeom prst="rect">
            <a:avLst/>
          </a:prstGeom>
          <a:noFill/>
        </p:spPr>
        <p:txBody>
          <a:bodyPr wrap="square" rtlCol="0">
            <a:spAutoFit/>
          </a:bodyPr>
          <a:lstStyle/>
          <a:p>
            <a:pPr defTabSz="457200"/>
            <a:r>
              <a:rPr lang="en-US" sz="1800" kern="1200" dirty="0" smtClean="0">
                <a:solidFill>
                  <a:prstClr val="black"/>
                </a:solidFill>
                <a:latin typeface="Calibri"/>
              </a:rPr>
              <a:t>Yolanda made a beautiful slideshow for her mother’s birthday and tried to save it on a CD.  But when she took out the CD, it was all scratched and the slideshow was nowhere to be found.</a:t>
            </a:r>
            <a:endParaRPr lang="en-US" sz="1800" kern="1200" dirty="0">
              <a:solidFill>
                <a:prstClr val="black"/>
              </a:solidFill>
              <a:latin typeface="Calibri"/>
            </a:endParaRPr>
          </a:p>
        </p:txBody>
      </p:sp>
      <p:sp>
        <p:nvSpPr>
          <p:cNvPr id="9" name="Rounded Rectangle 8"/>
          <p:cNvSpPr/>
          <p:nvPr/>
        </p:nvSpPr>
        <p:spPr>
          <a:xfrm>
            <a:off x="4530265" y="1101636"/>
            <a:ext cx="4306261" cy="24129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endParaRPr lang="en-US" sz="1800" kern="1200">
              <a:solidFill>
                <a:prstClr val="black"/>
              </a:solidFill>
            </a:endParaRPr>
          </a:p>
        </p:txBody>
      </p:sp>
      <p:sp>
        <p:nvSpPr>
          <p:cNvPr id="5" name="Rectangle 4"/>
          <p:cNvSpPr/>
          <p:nvPr/>
        </p:nvSpPr>
        <p:spPr>
          <a:xfrm>
            <a:off x="4794422" y="1101635"/>
            <a:ext cx="337890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Further Clues:</a:t>
            </a:r>
            <a:endParaRPr lang="en-US" sz="36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ndParaRPr>
          </a:p>
        </p:txBody>
      </p:sp>
      <p:sp>
        <p:nvSpPr>
          <p:cNvPr id="7" name="TextBox 6"/>
          <p:cNvSpPr txBox="1"/>
          <p:nvPr/>
        </p:nvSpPr>
        <p:spPr>
          <a:xfrm>
            <a:off x="4794422" y="1747966"/>
            <a:ext cx="4042104" cy="1754327"/>
          </a:xfrm>
          <a:prstGeom prst="rect">
            <a:avLst/>
          </a:prstGeom>
          <a:noFill/>
        </p:spPr>
        <p:txBody>
          <a:bodyPr wrap="square" rtlCol="0">
            <a:spAutoFit/>
          </a:bodyPr>
          <a:lstStyle/>
          <a:p>
            <a:pPr defTabSz="457200"/>
            <a:r>
              <a:rPr lang="en-US" sz="1800" kern="1200" dirty="0" smtClean="0">
                <a:solidFill>
                  <a:prstClr val="black"/>
                </a:solidFill>
                <a:latin typeface="Calibri"/>
              </a:rPr>
              <a:t>After asking a few more questions, you gather the following information:</a:t>
            </a:r>
          </a:p>
          <a:p>
            <a:pPr marL="285750" indent="-285750" defTabSz="457200">
              <a:buFont typeface="Arial"/>
              <a:buChar char="•"/>
            </a:pPr>
            <a:r>
              <a:rPr lang="en-US" sz="1800" kern="1200" dirty="0" smtClean="0">
                <a:solidFill>
                  <a:prstClr val="black"/>
                </a:solidFill>
                <a:latin typeface="Calibri"/>
              </a:rPr>
              <a:t>A Blu-Ray she tried earlier wouldn’t play</a:t>
            </a:r>
          </a:p>
          <a:p>
            <a:pPr marL="285750" indent="-285750" defTabSz="457200">
              <a:buFont typeface="Arial"/>
              <a:buChar char="•"/>
            </a:pPr>
            <a:r>
              <a:rPr lang="en-US" sz="1800" kern="1200" dirty="0" smtClean="0">
                <a:solidFill>
                  <a:prstClr val="black"/>
                </a:solidFill>
                <a:latin typeface="Calibri"/>
              </a:rPr>
              <a:t>She couldn’t load the music from her favorite CD</a:t>
            </a:r>
          </a:p>
        </p:txBody>
      </p:sp>
      <p:sp>
        <p:nvSpPr>
          <p:cNvPr id="12" name="Rounded Rectangle 11"/>
          <p:cNvSpPr/>
          <p:nvPr/>
        </p:nvSpPr>
        <p:spPr>
          <a:xfrm>
            <a:off x="168820" y="3514609"/>
            <a:ext cx="8637835" cy="31963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kern="1200">
              <a:solidFill>
                <a:prstClr val="black"/>
              </a:solidFill>
            </a:endParaRPr>
          </a:p>
        </p:txBody>
      </p:sp>
      <p:sp>
        <p:nvSpPr>
          <p:cNvPr id="10" name="Rectangle 9"/>
          <p:cNvSpPr/>
          <p:nvPr/>
        </p:nvSpPr>
        <p:spPr>
          <a:xfrm>
            <a:off x="2914190" y="3514610"/>
            <a:ext cx="3232150" cy="646331"/>
          </a:xfrm>
          <a:prstGeom prst="rect">
            <a:avLst/>
          </a:prstGeom>
          <a:noFill/>
        </p:spPr>
        <p:txBody>
          <a:bodyPr wrap="none" lIns="91440" tIns="45720" rIns="91440" bIns="45720">
            <a:spAutoFit/>
          </a:bodyPr>
          <a:lstStyle/>
          <a:p>
            <a:pPr algn="ctr" defTabSz="457200"/>
            <a:r>
              <a:rPr lang="en-US" sz="3600" b="1" kern="120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Your Mission:</a:t>
            </a:r>
            <a:endParaRPr lang="en-US" sz="3600" b="1" kern="1200"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TextBox 10"/>
          <p:cNvSpPr txBox="1"/>
          <p:nvPr/>
        </p:nvSpPr>
        <p:spPr>
          <a:xfrm>
            <a:off x="405891" y="4160941"/>
            <a:ext cx="8430635" cy="923330"/>
          </a:xfrm>
          <a:prstGeom prst="rect">
            <a:avLst/>
          </a:prstGeom>
          <a:noFill/>
        </p:spPr>
        <p:txBody>
          <a:bodyPr wrap="square" rtlCol="0">
            <a:spAutoFit/>
          </a:bodyPr>
          <a:lstStyle/>
          <a:p>
            <a:pPr defTabSz="457200"/>
            <a:r>
              <a:rPr lang="en-US" sz="1800" kern="1200" dirty="0" smtClean="0">
                <a:solidFill>
                  <a:prstClr val="black"/>
                </a:solidFill>
                <a:latin typeface="Calibri"/>
              </a:rPr>
              <a:t>Yolanda isn’t doing anything wrong, but some of her hardware is malfunctioning. Help her figure out which member it is so that Team Hardware can call in a replacement, and write your answer in this box.</a:t>
            </a:r>
            <a:endParaRPr lang="en-US" sz="1800" kern="1200" dirty="0">
              <a:solidFill>
                <a:prstClr val="black"/>
              </a:solidFill>
              <a:latin typeface="Calibri"/>
            </a:endParaRPr>
          </a:p>
        </p:txBody>
      </p:sp>
      <p:sp>
        <p:nvSpPr>
          <p:cNvPr id="6" name="Slide Number Placeholder 5"/>
          <p:cNvSpPr>
            <a:spLocks noGrp="1"/>
          </p:cNvSpPr>
          <p:nvPr>
            <p:ph type="sldNum" sz="quarter" idx="12"/>
          </p:nvPr>
        </p:nvSpPr>
        <p:spPr/>
        <p:txBody>
          <a:bodyPr/>
          <a:lstStyle/>
          <a:p>
            <a:fld id="{1FAE41B7-39C7-B646-97FD-096AD4CC598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64743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ctrTitle"/>
          </p:nvPr>
        </p:nvSpPr>
        <p:spPr>
          <a:xfrm>
            <a:off x="1454400" y="5041600"/>
            <a:ext cx="6235199" cy="1371900"/>
          </a:xfrm>
          <a:prstGeom prst="rect">
            <a:avLst/>
          </a:prstGeom>
          <a:solidFill>
            <a:srgbClr val="FCE5CD"/>
          </a:solidFill>
        </p:spPr>
        <p:txBody>
          <a:bodyPr lIns="91425" tIns="91425" rIns="91425" bIns="91425" anchor="ctr" anchorCtr="0">
            <a:noAutofit/>
          </a:bodyPr>
          <a:lstStyle/>
          <a:p>
            <a:pPr>
              <a:spcBef>
                <a:spcPts val="0"/>
              </a:spcBef>
              <a:buNone/>
            </a:pPr>
            <a:r>
              <a:rPr lang="en" sz="3200">
                <a:latin typeface="Droid Serif"/>
                <a:ea typeface="Droid Serif"/>
                <a:cs typeface="Droid Serif"/>
                <a:sym typeface="Droid Serif"/>
              </a:rPr>
              <a:t>... so, can these machines be</a:t>
            </a:r>
            <a:r>
              <a:rPr lang="en" sz="3200" i="1">
                <a:latin typeface="Droid Serif"/>
                <a:ea typeface="Droid Serif"/>
                <a:cs typeface="Droid Serif"/>
                <a:sym typeface="Droid Serif"/>
              </a:rPr>
              <a:t> intelligent?</a:t>
            </a:r>
          </a:p>
        </p:txBody>
      </p:sp>
      <p:sp>
        <p:nvSpPr>
          <p:cNvPr id="634" name="Shape 634"/>
          <p:cNvSpPr txBox="1"/>
          <p:nvPr/>
        </p:nvSpPr>
        <p:spPr>
          <a:xfrm>
            <a:off x="262125" y="385575"/>
            <a:ext cx="8259899" cy="900000"/>
          </a:xfrm>
          <a:prstGeom prst="rect">
            <a:avLst/>
          </a:prstGeom>
        </p:spPr>
        <p:txBody>
          <a:bodyPr lIns="91425" tIns="91425" rIns="91425" bIns="91425" anchor="ctr" anchorCtr="0">
            <a:noAutofit/>
          </a:bodyPr>
          <a:lstStyle/>
          <a:p>
            <a:pPr lvl="0" rtl="0">
              <a:spcBef>
                <a:spcPts val="0"/>
              </a:spcBef>
              <a:buNone/>
            </a:pPr>
            <a:r>
              <a:rPr lang="en" sz="3200">
                <a:solidFill>
                  <a:schemeClr val="dk1"/>
                </a:solidFill>
                <a:latin typeface="Droid Serif"/>
                <a:ea typeface="Droid Serif"/>
                <a:cs typeface="Droid Serif"/>
                <a:sym typeface="Droid Serif"/>
              </a:rPr>
              <a:t>We've considered what computers do...</a:t>
            </a:r>
          </a:p>
        </p:txBody>
      </p:sp>
      <p:sp>
        <p:nvSpPr>
          <p:cNvPr id="635" name="Shape 635"/>
          <p:cNvSpPr txBox="1"/>
          <p:nvPr/>
        </p:nvSpPr>
        <p:spPr>
          <a:xfrm>
            <a:off x="262125" y="2549650"/>
            <a:ext cx="8259899" cy="900000"/>
          </a:xfrm>
          <a:prstGeom prst="rect">
            <a:avLst/>
          </a:prstGeom>
        </p:spPr>
        <p:txBody>
          <a:bodyPr lIns="91425" tIns="91425" rIns="91425" bIns="91425" anchor="ctr" anchorCtr="0">
            <a:noAutofit/>
          </a:bodyPr>
          <a:lstStyle/>
          <a:p>
            <a:pPr lvl="0" rtl="0">
              <a:spcBef>
                <a:spcPts val="0"/>
              </a:spcBef>
              <a:buNone/>
            </a:pPr>
            <a:r>
              <a:rPr lang="en" sz="3200">
                <a:solidFill>
                  <a:schemeClr val="dk1"/>
                </a:solidFill>
                <a:latin typeface="Droid Serif"/>
                <a:ea typeface="Droid Serif"/>
                <a:cs typeface="Droid Serif"/>
                <a:sym typeface="Droid Serif"/>
              </a:rPr>
              <a:t>We've considered what computers are...</a:t>
            </a:r>
          </a:p>
        </p:txBody>
      </p:sp>
      <p:sp>
        <p:nvSpPr>
          <p:cNvPr id="636" name="Shape 636"/>
          <p:cNvSpPr txBox="1"/>
          <p:nvPr/>
        </p:nvSpPr>
        <p:spPr>
          <a:xfrm>
            <a:off x="4431800" y="128557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make and manipulate data representations of the world</a:t>
            </a:r>
          </a:p>
        </p:txBody>
      </p:sp>
      <p:sp>
        <p:nvSpPr>
          <p:cNvPr id="637" name="Shape 637"/>
          <p:cNvSpPr txBox="1"/>
          <p:nvPr/>
        </p:nvSpPr>
        <p:spPr>
          <a:xfrm>
            <a:off x="4431800" y="3474025"/>
            <a:ext cx="4302899" cy="900000"/>
          </a:xfrm>
          <a:prstGeom prst="rect">
            <a:avLst/>
          </a:prstGeom>
        </p:spPr>
        <p:txBody>
          <a:bodyPr lIns="91425" tIns="91425" rIns="91425" bIns="91425" anchor="ctr" anchorCtr="0">
            <a:noAutofit/>
          </a:bodyPr>
          <a:lstStyle/>
          <a:p>
            <a:pPr lvl="0" algn="ctr" rtl="0">
              <a:spcBef>
                <a:spcPts val="0"/>
              </a:spcBef>
              <a:buNone/>
            </a:pPr>
            <a:r>
              <a:rPr lang="en" sz="1800" i="1">
                <a:solidFill>
                  <a:srgbClr val="0000FF"/>
                </a:solidFill>
                <a:latin typeface="Droid Serif"/>
                <a:ea typeface="Droid Serif"/>
                <a:cs typeface="Droid Serif"/>
                <a:sym typeface="Droid Serif"/>
              </a:rPr>
              <a:t>They are a 100% understandable assembly of lots and lots of parts</a:t>
            </a:r>
          </a:p>
        </p:txBody>
      </p:sp>
    </p:spTree>
    <p:extLst>
      <p:ext uri="{BB962C8B-B14F-4D97-AF65-F5344CB8AC3E}">
        <p14:creationId xmlns:p14="http://schemas.microsoft.com/office/powerpoint/2010/main" val="2160164697"/>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65" y="228600"/>
            <a:ext cx="864643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095775"/>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304" r="4561"/>
          <a:stretch/>
        </p:blipFill>
        <p:spPr bwMode="auto">
          <a:xfrm>
            <a:off x="115329" y="1143000"/>
            <a:ext cx="895113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Shape 88"/>
          <p:cNvSpPr txBox="1">
            <a:spLocks noGrp="1"/>
          </p:cNvSpPr>
          <p:nvPr>
            <p:ph type="title"/>
          </p:nvPr>
        </p:nvSpPr>
        <p:spPr>
          <a:xfrm>
            <a:off x="174550" y="185400"/>
            <a:ext cx="4416344" cy="801300"/>
          </a:xfrm>
          <a:prstGeom prst="rect">
            <a:avLst/>
          </a:prstGeom>
        </p:spPr>
        <p:txBody>
          <a:bodyPr lIns="91425" tIns="91425" rIns="91425" bIns="91425" anchor="t" anchorCtr="0">
            <a:noAutofit/>
          </a:bodyPr>
          <a:lstStyle/>
          <a:p>
            <a:pPr lvl="0" rtl="0">
              <a:spcBef>
                <a:spcPts val="0"/>
              </a:spcBef>
              <a:buNone/>
            </a:pPr>
            <a:r>
              <a:rPr lang="en" b="0" dirty="0" smtClean="0">
                <a:latin typeface="Droid Serif"/>
                <a:ea typeface="Droid Serif"/>
                <a:cs typeface="Droid Serif"/>
                <a:sym typeface="Droid Serif"/>
              </a:rPr>
              <a:t>Online curriculum</a:t>
            </a:r>
            <a:endParaRPr lang="en" b="0" dirty="0">
              <a:latin typeface="Droid Serif"/>
              <a:ea typeface="Droid Serif"/>
              <a:cs typeface="Droid Serif"/>
              <a:sym typeface="Droid Serif"/>
            </a:endParaRPr>
          </a:p>
        </p:txBody>
      </p:sp>
      <p:sp>
        <p:nvSpPr>
          <p:cNvPr id="90" name="Shape 90"/>
          <p:cNvSpPr/>
          <p:nvPr/>
        </p:nvSpPr>
        <p:spPr>
          <a:xfrm>
            <a:off x="1843215" y="2872672"/>
            <a:ext cx="604464" cy="440999"/>
          </a:xfrm>
          <a:prstGeom prst="rightArrow">
            <a:avLst>
              <a:gd name="adj1" fmla="val 50000"/>
              <a:gd name="adj2" fmla="val 50000"/>
            </a:avLst>
          </a:prstGeom>
          <a:solidFill>
            <a:srgbClr val="FFCC99"/>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 name="Right Brace 2"/>
          <p:cNvSpPr/>
          <p:nvPr/>
        </p:nvSpPr>
        <p:spPr>
          <a:xfrm>
            <a:off x="1944129" y="4013886"/>
            <a:ext cx="381000" cy="2209800"/>
          </a:xfrm>
          <a:prstGeom prst="rightBrace">
            <a:avLst>
              <a:gd name="adj1" fmla="val 40766"/>
              <a:gd name="adj2" fmla="val 42731"/>
            </a:avLst>
          </a:prstGeom>
          <a:ln>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hape 90"/>
          <p:cNvSpPr/>
          <p:nvPr/>
        </p:nvSpPr>
        <p:spPr>
          <a:xfrm rot="5400000">
            <a:off x="7958397" y="644983"/>
            <a:ext cx="604464" cy="440999"/>
          </a:xfrm>
          <a:prstGeom prst="rightArrow">
            <a:avLst>
              <a:gd name="adj1" fmla="val 50000"/>
              <a:gd name="adj2" fmla="val 50000"/>
            </a:avLst>
          </a:prstGeom>
          <a:solidFill>
            <a:srgbClr val="FFCC99"/>
          </a:solidFill>
          <a:ln w="19050" cap="flat">
            <a:solidFill>
              <a:schemeClr val="bg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5" name="TextBox 4"/>
          <p:cNvSpPr txBox="1"/>
          <p:nvPr/>
        </p:nvSpPr>
        <p:spPr>
          <a:xfrm>
            <a:off x="2396850" y="4722342"/>
            <a:ext cx="2265765" cy="523220"/>
          </a:xfrm>
          <a:prstGeom prst="rect">
            <a:avLst/>
          </a:prstGeom>
          <a:solidFill>
            <a:srgbClr val="FFCC99"/>
          </a:solidFill>
        </p:spPr>
        <p:txBody>
          <a:bodyPr wrap="square" rtlCol="0">
            <a:spAutoFit/>
          </a:bodyPr>
          <a:lstStyle/>
          <a:p>
            <a:r>
              <a:rPr lang="en-US" dirty="0" smtClean="0">
                <a:solidFill>
                  <a:schemeClr val="tx1"/>
                </a:solidFill>
                <a:latin typeface="Cambria" panose="02040503050406030204" pitchFamily="18" charset="0"/>
              </a:rPr>
              <a:t>all of the lesson plans incl. videos, context, + activities</a:t>
            </a:r>
            <a:endParaRPr lang="en-US" dirty="0">
              <a:solidFill>
                <a:schemeClr val="tx1"/>
              </a:solidFill>
              <a:latin typeface="Cambria" panose="02040503050406030204" pitchFamily="18" charset="0"/>
            </a:endParaRPr>
          </a:p>
        </p:txBody>
      </p:sp>
      <p:sp>
        <p:nvSpPr>
          <p:cNvPr id="13" name="TextBox 12"/>
          <p:cNvSpPr txBox="1"/>
          <p:nvPr/>
        </p:nvSpPr>
        <p:spPr>
          <a:xfrm>
            <a:off x="7610689" y="255473"/>
            <a:ext cx="1299879" cy="307777"/>
          </a:xfrm>
          <a:prstGeom prst="rect">
            <a:avLst/>
          </a:prstGeom>
          <a:noFill/>
        </p:spPr>
        <p:txBody>
          <a:bodyPr wrap="square" rtlCol="0">
            <a:spAutoFit/>
          </a:bodyPr>
          <a:lstStyle/>
          <a:p>
            <a:pPr algn="ctr"/>
            <a:r>
              <a:rPr lang="en-US" dirty="0" smtClean="0">
                <a:solidFill>
                  <a:schemeClr val="tx1"/>
                </a:solidFill>
                <a:latin typeface="Cambria" panose="02040503050406030204" pitchFamily="18" charset="0"/>
              </a:rPr>
              <a:t>login provided</a:t>
            </a:r>
            <a:endParaRPr lang="en-US" dirty="0">
              <a:solidFill>
                <a:schemeClr val="tx1"/>
              </a:solidFill>
              <a:latin typeface="Cambria" panose="02040503050406030204" pitchFamily="18" charset="0"/>
            </a:endParaRPr>
          </a:p>
        </p:txBody>
      </p:sp>
    </p:spTree>
    <p:extLst>
      <p:ext uri="{BB962C8B-B14F-4D97-AF65-F5344CB8AC3E}">
        <p14:creationId xmlns:p14="http://schemas.microsoft.com/office/powerpoint/2010/main" val="3722644489"/>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329248" y="1600200"/>
            <a:ext cx="4452551" cy="12192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6000" b="1" i="1" dirty="0" smtClean="0">
                <a:latin typeface="Droid Serif"/>
                <a:ea typeface="Droid Serif"/>
                <a:cs typeface="Droid Serif"/>
                <a:sym typeface="Droid Serif"/>
              </a:rPr>
              <a:t>Lunch!</a:t>
            </a:r>
            <a:endParaRPr lang="en-US" sz="6000" dirty="0">
              <a:latin typeface="Droid Serif"/>
              <a:ea typeface="Droid Serif"/>
              <a:cs typeface="Droid Serif"/>
              <a:sym typeface="Droid Serif"/>
            </a:endParaRPr>
          </a:p>
        </p:txBody>
      </p:sp>
      <p:sp>
        <p:nvSpPr>
          <p:cNvPr id="6" name="Shape 642"/>
          <p:cNvSpPr txBox="1">
            <a:spLocks/>
          </p:cNvSpPr>
          <p:nvPr/>
        </p:nvSpPr>
        <p:spPr>
          <a:xfrm>
            <a:off x="3144135" y="5791200"/>
            <a:ext cx="5333340" cy="609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r"/>
            <a:r>
              <a:rPr lang="en" sz="2400" dirty="0" smtClean="0">
                <a:latin typeface="Cambria" panose="02040503050406030204" pitchFamily="18" charset="0"/>
                <a:ea typeface="Droid Serif"/>
                <a:cs typeface="Droid Serif"/>
                <a:sym typeface="Droid Serif"/>
              </a:rPr>
              <a:t>Why CS ~ a </a:t>
            </a:r>
            <a:r>
              <a:rPr lang="en" sz="2400" b="1" i="1" dirty="0" smtClean="0">
                <a:latin typeface="Cambria" panose="02040503050406030204" pitchFamily="18" charset="0"/>
                <a:ea typeface="Droid Serif"/>
                <a:cs typeface="Droid Serif"/>
                <a:sym typeface="Droid Serif"/>
              </a:rPr>
              <a:t>course-wide</a:t>
            </a:r>
            <a:r>
              <a:rPr lang="en" sz="2400" dirty="0" smtClean="0">
                <a:latin typeface="Cambria" panose="02040503050406030204" pitchFamily="18" charset="0"/>
                <a:ea typeface="Droid Serif"/>
                <a:cs typeface="Droid Serif"/>
                <a:sym typeface="Droid Serif"/>
              </a:rPr>
              <a:t> module</a:t>
            </a:r>
            <a:endParaRPr lang="en" sz="2400" dirty="0">
              <a:latin typeface="Cambria" panose="02040503050406030204" pitchFamily="18" charset="0"/>
              <a:ea typeface="Droid Serif"/>
              <a:cs typeface="Droid Serif"/>
              <a:sym typeface="Droid Serif"/>
            </a:endParaRPr>
          </a:p>
        </p:txBody>
      </p:sp>
      <p:sp>
        <p:nvSpPr>
          <p:cNvPr id="7" name="Shape 642"/>
          <p:cNvSpPr txBox="1">
            <a:spLocks/>
          </p:cNvSpPr>
          <p:nvPr/>
        </p:nvSpPr>
        <p:spPr>
          <a:xfrm>
            <a:off x="762000" y="5797378"/>
            <a:ext cx="3123540" cy="609600"/>
          </a:xfrm>
          <a:prstGeom prst="rect">
            <a:avLst/>
          </a:prstGeom>
          <a:solidFill>
            <a:schemeClr val="bg1">
              <a:lumMod val="50000"/>
            </a:schemeClr>
          </a:solidFill>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 sz="2400" b="1" dirty="0" smtClean="0">
                <a:solidFill>
                  <a:schemeClr val="bg1"/>
                </a:solidFill>
                <a:latin typeface="Cambria" panose="02040503050406030204" pitchFamily="18" charset="0"/>
                <a:ea typeface="Droid Serif"/>
                <a:cs typeface="Droid Serif"/>
                <a:sym typeface="Droid Serif"/>
              </a:rPr>
              <a:t>After lunch @ 1pm:</a:t>
            </a:r>
            <a:endParaRPr lang="en" sz="2400" b="1" dirty="0">
              <a:solidFill>
                <a:schemeClr val="bg1"/>
              </a:solidFill>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3110265664"/>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90"/>
          <a:stretch/>
        </p:blipFill>
        <p:spPr>
          <a:xfrm>
            <a:off x="228600" y="1371600"/>
            <a:ext cx="8763000" cy="4715312"/>
          </a:xfrm>
          <a:prstGeom prst="rect">
            <a:avLst/>
          </a:prstGeom>
        </p:spPr>
      </p:pic>
      <p:sp>
        <p:nvSpPr>
          <p:cNvPr id="3" name="Right Arrow 2"/>
          <p:cNvSpPr/>
          <p:nvPr/>
        </p:nvSpPr>
        <p:spPr>
          <a:xfrm rot="10800000">
            <a:off x="1066800" y="1961636"/>
            <a:ext cx="1066800" cy="6858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831309"/>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t>
            </a:r>
            <a:r>
              <a:rPr lang="en" sz="3600" b="1" dirty="0" smtClean="0">
                <a:solidFill>
                  <a:srgbClr val="000000"/>
                </a:solidFill>
                <a:latin typeface="Cambria" panose="02040503050406030204" pitchFamily="18" charset="0"/>
                <a:ea typeface="Droid Serif"/>
                <a:cs typeface="Droid Serif"/>
                <a:sym typeface="Droid Serif"/>
              </a:rPr>
              <a:t>Watson</a:t>
            </a:r>
            <a:endParaRPr lang="en" sz="3600" b="1"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52" y="1219200"/>
            <a:ext cx="7668696" cy="4934639"/>
          </a:xfrm>
          <a:prstGeom prst="rect">
            <a:avLst/>
          </a:prstGeom>
        </p:spPr>
      </p:pic>
    </p:spTree>
    <p:extLst>
      <p:ext uri="{BB962C8B-B14F-4D97-AF65-F5344CB8AC3E}">
        <p14:creationId xmlns:p14="http://schemas.microsoft.com/office/powerpoint/2010/main" val="1738433571"/>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t>
            </a:r>
            <a:r>
              <a:rPr lang="en" sz="3600" b="1" dirty="0" smtClean="0">
                <a:solidFill>
                  <a:srgbClr val="000000"/>
                </a:solidFill>
                <a:latin typeface="Cambria" panose="02040503050406030204" pitchFamily="18" charset="0"/>
                <a:ea typeface="Droid Serif"/>
                <a:cs typeface="Droid Serif"/>
                <a:sym typeface="Droid Serif"/>
              </a:rPr>
              <a:t>Watson</a:t>
            </a:r>
            <a:endParaRPr lang="en" sz="3600" b="1" dirty="0">
              <a:solidFill>
                <a:srgbClr val="000000"/>
              </a:solidFill>
              <a:latin typeface="Cambria" panose="02040503050406030204" pitchFamily="18" charset="0"/>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73" y="1475730"/>
            <a:ext cx="7716327" cy="4620270"/>
          </a:xfrm>
          <a:prstGeom prst="rect">
            <a:avLst/>
          </a:prstGeom>
        </p:spPr>
      </p:pic>
    </p:spTree>
    <p:extLst>
      <p:ext uri="{BB962C8B-B14F-4D97-AF65-F5344CB8AC3E}">
        <p14:creationId xmlns:p14="http://schemas.microsoft.com/office/powerpoint/2010/main" val="1852286903"/>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t>
            </a:r>
            <a:r>
              <a:rPr lang="en" sz="3600" b="1" dirty="0" smtClean="0">
                <a:solidFill>
                  <a:srgbClr val="000000"/>
                </a:solidFill>
                <a:latin typeface="Cambria" panose="02040503050406030204" pitchFamily="18" charset="0"/>
                <a:ea typeface="Droid Serif"/>
                <a:cs typeface="Droid Serif"/>
                <a:sym typeface="Droid Serif"/>
              </a:rPr>
              <a:t>each day we'll look at 1-2…</a:t>
            </a:r>
            <a:endParaRPr lang="en" sz="3600" b="1" dirty="0">
              <a:solidFill>
                <a:srgbClr val="000000"/>
              </a:solidFill>
              <a:latin typeface="Cambria" panose="02040503050406030204" pitchFamily="18" charset="0"/>
              <a:ea typeface="Droid Serif"/>
              <a:cs typeface="Droid Serif"/>
              <a:sym typeface="Droid Serif"/>
            </a:endParaRPr>
          </a:p>
        </p:txBody>
      </p:sp>
      <p:sp>
        <p:nvSpPr>
          <p:cNvPr id="5" name="Shape 642"/>
          <p:cNvSpPr txBox="1">
            <a:spLocks/>
          </p:cNvSpPr>
          <p:nvPr/>
        </p:nvSpPr>
        <p:spPr>
          <a:xfrm>
            <a:off x="228600" y="5791200"/>
            <a:ext cx="8595299" cy="8229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pPr algn="ctr"/>
            <a:r>
              <a:rPr lang="en" sz="3600" dirty="0" smtClean="0">
                <a:latin typeface="Cambria" panose="02040503050406030204" pitchFamily="18" charset="0"/>
                <a:ea typeface="Droid Serif"/>
                <a:cs typeface="Droid Serif"/>
                <a:sym typeface="Droid Serif"/>
              </a:rPr>
              <a:t>for now ~ </a:t>
            </a:r>
            <a:r>
              <a:rPr lang="en" sz="3600" i="1" dirty="0" smtClean="0">
                <a:latin typeface="Cambria" panose="02040503050406030204" pitchFamily="18" charset="0"/>
                <a:ea typeface="Droid Serif"/>
                <a:cs typeface="Droid Serif"/>
                <a:sym typeface="Droid Serif"/>
              </a:rPr>
              <a:t>Google Glass</a:t>
            </a:r>
            <a:endParaRPr lang="en" sz="3600" b="1" dirty="0">
              <a:latin typeface="Cambria" panose="02040503050406030204" pitchFamily="18" charset="0"/>
              <a:ea typeface="Droid Serif"/>
              <a:cs typeface="Droid Serif"/>
              <a:sym typeface="Droid Serif"/>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239" y="2971800"/>
            <a:ext cx="3518961" cy="27298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971800"/>
            <a:ext cx="3515162" cy="2729860"/>
          </a:xfrm>
          <a:prstGeom prst="rect">
            <a:avLst/>
          </a:prstGeom>
        </p:spPr>
      </p:pic>
    </p:spTree>
    <p:extLst>
      <p:ext uri="{BB962C8B-B14F-4D97-AF65-F5344CB8AC3E}">
        <p14:creationId xmlns:p14="http://schemas.microsoft.com/office/powerpoint/2010/main" val="2488173615"/>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a:t>
            </a:r>
            <a:endParaRPr lang="en-US" sz="4200" dirty="0">
              <a:latin typeface="Droid Serif"/>
              <a:ea typeface="Droid Serif"/>
              <a:cs typeface="Droid Serif"/>
              <a:sym typeface="Droid Serif"/>
            </a:endParaRPr>
          </a:p>
        </p:txBody>
      </p:sp>
      <p:sp>
        <p:nvSpPr>
          <p:cNvPr id="2" name="TextBox 1"/>
          <p:cNvSpPr txBox="1"/>
          <p:nvPr/>
        </p:nvSpPr>
        <p:spPr>
          <a:xfrm>
            <a:off x="838201" y="1746477"/>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until 3pm</a:t>
            </a:r>
            <a:r>
              <a:rPr lang="en-US" sz="3200" dirty="0" smtClean="0">
                <a:latin typeface="Cambria" panose="02040503050406030204" pitchFamily="18" charset="0"/>
              </a:rPr>
              <a:t>:       work on projects</a:t>
            </a:r>
            <a:endParaRPr lang="en-US" sz="3200" dirty="0">
              <a:latin typeface="Cambria" panose="02040503050406030204" pitchFamily="18" charset="0"/>
            </a:endParaRPr>
          </a:p>
        </p:txBody>
      </p:sp>
      <p:sp>
        <p:nvSpPr>
          <p:cNvPr id="8" name="TextBox 7"/>
          <p:cNvSpPr txBox="1"/>
          <p:nvPr/>
        </p:nvSpPr>
        <p:spPr>
          <a:xfrm>
            <a:off x="829963" y="3190156"/>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 3pm</a:t>
            </a:r>
            <a:r>
              <a:rPr lang="en-US" sz="3200" dirty="0" smtClean="0">
                <a:latin typeface="Cambria" panose="02040503050406030204" pitchFamily="18" charset="0"/>
              </a:rPr>
              <a:t>:       show off your work</a:t>
            </a:r>
            <a:endParaRPr lang="en-US" sz="3200" dirty="0">
              <a:latin typeface="Cambria" panose="02040503050406030204" pitchFamily="18" charset="0"/>
            </a:endParaRPr>
          </a:p>
        </p:txBody>
      </p:sp>
      <p:sp>
        <p:nvSpPr>
          <p:cNvPr id="9" name="TextBox 8"/>
          <p:cNvSpPr txBox="1"/>
          <p:nvPr/>
        </p:nvSpPr>
        <p:spPr>
          <a:xfrm>
            <a:off x="823785" y="4825425"/>
            <a:ext cx="7634415"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then</a:t>
            </a:r>
            <a:r>
              <a:rPr lang="en-US" sz="3200" dirty="0" smtClean="0">
                <a:latin typeface="Cambria" panose="02040503050406030204" pitchFamily="18" charset="0"/>
              </a:rPr>
              <a:t>:       team-based wrap-up survey/chat</a:t>
            </a:r>
            <a:endParaRPr lang="en-US" sz="3200" dirty="0">
              <a:latin typeface="Cambria" panose="02040503050406030204" pitchFamily="18" charset="0"/>
            </a:endParaRPr>
          </a:p>
        </p:txBody>
      </p:sp>
      <p:sp>
        <p:nvSpPr>
          <p:cNvPr id="10" name="TextBox 9"/>
          <p:cNvSpPr txBox="1"/>
          <p:nvPr/>
        </p:nvSpPr>
        <p:spPr>
          <a:xfrm>
            <a:off x="5914130" y="6091825"/>
            <a:ext cx="3034959" cy="584775"/>
          </a:xfrm>
          <a:prstGeom prst="rect">
            <a:avLst/>
          </a:prstGeom>
          <a:noFill/>
        </p:spPr>
        <p:txBody>
          <a:bodyPr wrap="square" rtlCol="0">
            <a:spAutoFit/>
          </a:bodyPr>
          <a:lstStyle/>
          <a:p>
            <a:pPr algn="r"/>
            <a:r>
              <a:rPr lang="en-US" sz="3200" i="1" dirty="0" smtClean="0">
                <a:solidFill>
                  <a:schemeClr val="accent5">
                    <a:lumMod val="75000"/>
                  </a:schemeClr>
                </a:solidFill>
                <a:latin typeface="Cambria" panose="02040503050406030204" pitchFamily="18" charset="0"/>
              </a:rPr>
              <a:t>and … scene!</a:t>
            </a:r>
            <a:endParaRPr lang="en-US" sz="3200" i="1" dirty="0">
              <a:solidFill>
                <a:schemeClr val="accent5">
                  <a:lumMod val="75000"/>
                </a:schemeClr>
              </a:solidFill>
              <a:latin typeface="Cambria" panose="02040503050406030204" pitchFamily="18" charset="0"/>
            </a:endParaRPr>
          </a:p>
        </p:txBody>
      </p:sp>
      <p:sp>
        <p:nvSpPr>
          <p:cNvPr id="3" name="Rectangle 2"/>
          <p:cNvSpPr/>
          <p:nvPr/>
        </p:nvSpPr>
        <p:spPr>
          <a:xfrm>
            <a:off x="2912864" y="3775502"/>
            <a:ext cx="5240537" cy="415498"/>
          </a:xfrm>
          <a:prstGeom prst="rect">
            <a:avLst/>
          </a:prstGeom>
        </p:spPr>
        <p:txBody>
          <a:bodyPr wrap="none">
            <a:spAutoFit/>
          </a:bodyPr>
          <a:lstStyle/>
          <a:p>
            <a:r>
              <a:rPr lang="en-US" sz="2100" i="1" dirty="0" smtClean="0">
                <a:latin typeface="Cambria" panose="02040503050406030204" pitchFamily="18" charset="0"/>
              </a:rPr>
              <a:t>everyone shows off a project </a:t>
            </a:r>
            <a:r>
              <a:rPr lang="en-US" sz="2100" i="1" dirty="0" err="1" smtClean="0">
                <a:latin typeface="Cambria" panose="02040503050406030204" pitchFamily="18" charset="0"/>
              </a:rPr>
              <a:t>Th</a:t>
            </a:r>
            <a:r>
              <a:rPr lang="en-US" sz="2100" i="1" dirty="0" smtClean="0">
                <a:latin typeface="Cambria" panose="02040503050406030204" pitchFamily="18" charset="0"/>
              </a:rPr>
              <a:t> afternoon…</a:t>
            </a:r>
            <a:endParaRPr lang="en-US" sz="2100" i="1" dirty="0"/>
          </a:p>
        </p:txBody>
      </p:sp>
    </p:spTree>
    <p:extLst>
      <p:ext uri="{BB962C8B-B14F-4D97-AF65-F5344CB8AC3E}">
        <p14:creationId xmlns:p14="http://schemas.microsoft.com/office/powerpoint/2010/main" val="3154018988"/>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a:spLocks noGrp="1"/>
          </p:cNvSpPr>
          <p:nvPr>
            <p:ph type="ctrTitle"/>
          </p:nvPr>
        </p:nvSpPr>
        <p:spPr>
          <a:xfrm>
            <a:off x="685800" y="2133600"/>
            <a:ext cx="7772400" cy="2297399"/>
          </a:xfrm>
          <a:prstGeom prst="rect">
            <a:avLst/>
          </a:prstGeom>
          <a:solidFill>
            <a:srgbClr val="FFCC99"/>
          </a:solidFill>
        </p:spPr>
        <p:txBody>
          <a:bodyPr lIns="91425" tIns="91425" rIns="91425" bIns="91425" anchor="ctr" anchorCtr="0">
            <a:noAutofit/>
          </a:bodyPr>
          <a:lstStyle/>
          <a:p>
            <a:pPr lvl="0" rtl="0">
              <a:spcBef>
                <a:spcPts val="0"/>
              </a:spcBef>
              <a:buNone/>
            </a:pPr>
            <a:r>
              <a:rPr lang="en" dirty="0" smtClean="0">
                <a:latin typeface="Droid Serif"/>
                <a:ea typeface="Droid Serif"/>
                <a:cs typeface="Droid Serif"/>
                <a:sym typeface="Droid Serif"/>
              </a:rPr>
              <a:t>An i</a:t>
            </a:r>
            <a:r>
              <a:rPr lang="en" dirty="0" smtClean="0">
                <a:latin typeface="Droid Serif"/>
                <a:ea typeface="Droid Serif"/>
                <a:cs typeface="Droid Serif"/>
                <a:sym typeface="Droid Serif"/>
              </a:rPr>
              <a:t>ntroduction to Computer</a:t>
            </a:r>
            <a:br>
              <a:rPr lang="en" dirty="0" smtClean="0">
                <a:latin typeface="Droid Serif"/>
                <a:ea typeface="Droid Serif"/>
                <a:cs typeface="Droid Serif"/>
                <a:sym typeface="Droid Serif"/>
              </a:rPr>
            </a:br>
            <a:r>
              <a:rPr lang="en" dirty="0">
                <a:latin typeface="Droid Serif"/>
                <a:ea typeface="Droid Serif"/>
                <a:cs typeface="Droid Serif"/>
                <a:sym typeface="Droid Serif"/>
              </a:rPr>
              <a:t/>
            </a:r>
            <a:br>
              <a:rPr lang="en" dirty="0">
                <a:latin typeface="Droid Serif"/>
                <a:ea typeface="Droid Serif"/>
                <a:cs typeface="Droid Serif"/>
                <a:sym typeface="Droid Serif"/>
              </a:rPr>
            </a:br>
            <a:r>
              <a:rPr lang="en" u="sng" dirty="0" smtClean="0">
                <a:latin typeface="Droid Serif"/>
                <a:ea typeface="Droid Serif"/>
                <a:cs typeface="Droid Serif"/>
                <a:sym typeface="Droid Serif"/>
              </a:rPr>
              <a:t>Programming</a:t>
            </a:r>
            <a:endParaRPr lang="en" u="sng" dirty="0">
              <a:latin typeface="Droid Serif"/>
              <a:ea typeface="Droid Serif"/>
              <a:cs typeface="Droid Serif"/>
              <a:sym typeface="Droid Serif"/>
            </a:endParaRPr>
          </a:p>
        </p:txBody>
      </p:sp>
      <p:sp>
        <p:nvSpPr>
          <p:cNvPr id="3" name="Shape 688"/>
          <p:cNvSpPr txBox="1">
            <a:spLocks/>
          </p:cNvSpPr>
          <p:nvPr/>
        </p:nvSpPr>
        <p:spPr>
          <a:xfrm>
            <a:off x="250264" y="152400"/>
            <a:ext cx="63029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1 ~ </a:t>
            </a:r>
            <a:r>
              <a:rPr lang="en-US" sz="4200" b="1" i="1" dirty="0" err="1" smtClean="0">
                <a:latin typeface="Droid Serif"/>
                <a:ea typeface="Droid Serif"/>
                <a:cs typeface="Droid Serif"/>
                <a:sym typeface="Droid Serif"/>
              </a:rPr>
              <a:t>MyCS</a:t>
            </a:r>
            <a:endParaRPr lang="en-US" sz="4200" dirty="0">
              <a:latin typeface="Droid Serif"/>
              <a:ea typeface="Droid Serif"/>
              <a:cs typeface="Droid Serif"/>
              <a:sym typeface="Droid Serif"/>
            </a:endParaRPr>
          </a:p>
        </p:txBody>
      </p:sp>
    </p:spTree>
    <p:extLst>
      <p:ext uri="{BB962C8B-B14F-4D97-AF65-F5344CB8AC3E}">
        <p14:creationId xmlns:p14="http://schemas.microsoft.com/office/powerpoint/2010/main" val="500027911"/>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5" name="Shape 205"/>
          <p:cNvSpPr txBox="1">
            <a:spLocks noGrp="1"/>
          </p:cNvSpPr>
          <p:nvPr>
            <p:ph type="title" idx="4294967295"/>
          </p:nvPr>
        </p:nvSpPr>
        <p:spPr>
          <a:xfrm>
            <a:off x="152400" y="2895600"/>
            <a:ext cx="2490275" cy="1230360"/>
          </a:xfrm>
          <a:prstGeom prst="rect">
            <a:avLst/>
          </a:prstGeom>
          <a:solidFill>
            <a:srgbClr val="FFCC99"/>
          </a:solidFill>
        </p:spPr>
        <p:txBody>
          <a:bodyPr lIns="91425" tIns="91425" rIns="91425" bIns="91425" anchor="t" anchorCtr="0">
            <a:noAutofit/>
          </a:bodyPr>
          <a:lstStyle/>
          <a:p>
            <a:pPr lvl="0" algn="ctr" rtl="0">
              <a:spcBef>
                <a:spcPts val="0"/>
              </a:spcBef>
              <a:buNone/>
            </a:pPr>
            <a:r>
              <a:rPr lang="en" sz="3200" dirty="0" smtClean="0">
                <a:solidFill>
                  <a:srgbClr val="000000"/>
                </a:solidFill>
                <a:latin typeface="Droid Serif"/>
                <a:ea typeface="Droid Serif"/>
                <a:cs typeface="Droid Serif"/>
                <a:sym typeface="Droid Serif"/>
              </a:rPr>
              <a:t>Why program?</a:t>
            </a:r>
            <a:endParaRPr lang="en" sz="3200" dirty="0">
              <a:solidFill>
                <a:srgbClr val="000000"/>
              </a:solidFill>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79029"/>
            <a:ext cx="2048161" cy="3810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850609"/>
            <a:ext cx="6173062" cy="5430008"/>
          </a:xfrm>
          <a:prstGeom prst="rect">
            <a:avLst/>
          </a:prstGeom>
        </p:spPr>
      </p:pic>
    </p:spTree>
    <p:extLst>
      <p:ext uri="{BB962C8B-B14F-4D97-AF65-F5344CB8AC3E}">
        <p14:creationId xmlns:p14="http://schemas.microsoft.com/office/powerpoint/2010/main" val="4055306994"/>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Programming</a:t>
            </a:r>
            <a:endParaRPr lang="en" sz="3600" dirty="0">
              <a:solidFill>
                <a:srgbClr val="000000"/>
              </a:solidFill>
              <a:latin typeface="Cambria" panose="02040503050406030204" pitchFamily="18" charset="0"/>
              <a:ea typeface="Droid Serif"/>
              <a:cs typeface="Droid Serif"/>
              <a:sym typeface="Droid Serif"/>
            </a:endParaRPr>
          </a:p>
        </p:txBody>
      </p:sp>
      <p:sp>
        <p:nvSpPr>
          <p:cNvPr id="700" name="Shape 700"/>
          <p:cNvSpPr txBox="1">
            <a:spLocks noGrp="1"/>
          </p:cNvSpPr>
          <p:nvPr>
            <p:ph type="body" idx="1"/>
          </p:nvPr>
        </p:nvSpPr>
        <p:spPr>
          <a:xfrm>
            <a:off x="545733" y="1066800"/>
            <a:ext cx="8154599" cy="937799"/>
          </a:xfrm>
          <a:prstGeom prst="rect">
            <a:avLst/>
          </a:prstGeom>
        </p:spPr>
        <p:txBody>
          <a:bodyPr lIns="91425" tIns="91425" rIns="91425" bIns="91425" anchor="t" anchorCtr="0">
            <a:noAutofit/>
          </a:bodyPr>
          <a:lstStyle/>
          <a:p>
            <a:pPr marL="457200" lvl="0" indent="-355600" rtl="0">
              <a:spcBef>
                <a:spcPts val="0"/>
              </a:spcBef>
              <a:spcAft>
                <a:spcPts val="0"/>
              </a:spcAft>
              <a:buClr>
                <a:srgbClr val="000000"/>
              </a:buClr>
              <a:buSzPct val="83333"/>
              <a:buFont typeface="Arial"/>
              <a:buChar char="●"/>
            </a:pPr>
            <a:r>
              <a:rPr lang="en" sz="2400" dirty="0" smtClean="0">
                <a:solidFill>
                  <a:srgbClr val="000000"/>
                </a:solidFill>
                <a:latin typeface="Cambria" panose="02040503050406030204" pitchFamily="18" charset="0"/>
                <a:ea typeface="Droid Serif"/>
                <a:cs typeface="Droid Serif"/>
                <a:sym typeface="Droid Serif"/>
              </a:rPr>
              <a:t>Programming/coding </a:t>
            </a:r>
            <a:r>
              <a:rPr lang="en" sz="2400" dirty="0">
                <a:solidFill>
                  <a:srgbClr val="000000"/>
                </a:solidFill>
                <a:latin typeface="Cambria" panose="02040503050406030204" pitchFamily="18" charset="0"/>
                <a:ea typeface="Droid Serif"/>
                <a:cs typeface="Droid Serif"/>
                <a:sym typeface="Droid Serif"/>
              </a:rPr>
              <a:t>is the </a:t>
            </a:r>
            <a:r>
              <a:rPr lang="en" sz="2400" b="1" i="1" dirty="0">
                <a:solidFill>
                  <a:schemeClr val="tx1"/>
                </a:solidFill>
                <a:latin typeface="Cambria" panose="02040503050406030204" pitchFamily="18" charset="0"/>
                <a:ea typeface="Droid Serif"/>
                <a:cs typeface="Droid Serif"/>
                <a:sym typeface="Droid Serif"/>
              </a:rPr>
              <a:t>stereotypical</a:t>
            </a:r>
            <a:r>
              <a:rPr lang="en" sz="2400" dirty="0">
                <a:solidFill>
                  <a:schemeClr val="tx1"/>
                </a:solidFill>
                <a:latin typeface="Cambria" panose="02040503050406030204" pitchFamily="18" charset="0"/>
                <a:ea typeface="Droid Serif"/>
                <a:cs typeface="Droid Serif"/>
                <a:sym typeface="Droid Serif"/>
              </a:rPr>
              <a:t> </a:t>
            </a:r>
            <a:r>
              <a:rPr lang="en" sz="2400" dirty="0">
                <a:solidFill>
                  <a:srgbClr val="000000"/>
                </a:solidFill>
                <a:latin typeface="Cambria" panose="02040503050406030204" pitchFamily="18" charset="0"/>
                <a:ea typeface="Droid Serif"/>
                <a:cs typeface="Droid Serif"/>
                <a:sym typeface="Droid Serif"/>
              </a:rPr>
              <a:t>CS activity.</a:t>
            </a:r>
          </a:p>
          <a:p>
            <a:pPr marL="457200" lvl="0" indent="-355600" rtl="0">
              <a:spcBef>
                <a:spcPts val="0"/>
              </a:spcBef>
              <a:spcAft>
                <a:spcPts val="0"/>
              </a:spcAft>
              <a:buClr>
                <a:srgbClr val="000000"/>
              </a:buClr>
              <a:buSzPct val="83333"/>
              <a:buFont typeface="Arial"/>
              <a:buChar char="●"/>
            </a:pPr>
            <a:r>
              <a:rPr lang="en" sz="2400" dirty="0">
                <a:solidFill>
                  <a:srgbClr val="000000"/>
                </a:solidFill>
                <a:latin typeface="Cambria" panose="02040503050406030204" pitchFamily="18" charset="0"/>
                <a:ea typeface="Droid Serif"/>
                <a:cs typeface="Droid Serif"/>
                <a:sym typeface="Droid Serif"/>
              </a:rPr>
              <a:t>But </a:t>
            </a:r>
            <a:r>
              <a:rPr lang="en" sz="2400" dirty="0">
                <a:latin typeface="Cambria" panose="02040503050406030204" pitchFamily="18" charset="0"/>
                <a:ea typeface="Droid Serif"/>
                <a:cs typeface="Droid Serif"/>
                <a:sym typeface="Droid Serif"/>
              </a:rPr>
              <a:t>CS i</a:t>
            </a:r>
            <a:r>
              <a:rPr lang="en" sz="2400" dirty="0">
                <a:solidFill>
                  <a:srgbClr val="000000"/>
                </a:solidFill>
                <a:latin typeface="Cambria" panose="02040503050406030204" pitchFamily="18" charset="0"/>
                <a:ea typeface="Droid Serif"/>
                <a:cs typeface="Droid Serif"/>
                <a:sym typeface="Droid Serif"/>
              </a:rPr>
              <a:t>s really </a:t>
            </a:r>
            <a:r>
              <a:rPr lang="en" sz="2400" u="sng" dirty="0">
                <a:solidFill>
                  <a:srgbClr val="000000"/>
                </a:solidFill>
                <a:latin typeface="Cambria" panose="02040503050406030204" pitchFamily="18" charset="0"/>
                <a:ea typeface="Droid Serif"/>
                <a:cs typeface="Droid Serif"/>
                <a:sym typeface="Droid Serif"/>
              </a:rPr>
              <a:t>not</a:t>
            </a:r>
            <a:r>
              <a:rPr lang="en" sz="2400" dirty="0">
                <a:solidFill>
                  <a:srgbClr val="000000"/>
                </a:solidFill>
                <a:latin typeface="Cambria" panose="02040503050406030204" pitchFamily="18" charset="0"/>
                <a:ea typeface="Droid Serif"/>
                <a:cs typeface="Droid Serif"/>
                <a:sym typeface="Droid Serif"/>
              </a:rPr>
              <a:t> about screenfuls of </a:t>
            </a:r>
            <a:r>
              <a:rPr lang="en" sz="2400" dirty="0">
                <a:latin typeface="Cambria" panose="02040503050406030204" pitchFamily="18" charset="0"/>
                <a:ea typeface="Droid Serif"/>
                <a:cs typeface="Droid Serif"/>
                <a:sym typeface="Droid Serif"/>
              </a:rPr>
              <a:t>crazy</a:t>
            </a:r>
            <a:r>
              <a:rPr lang="en" sz="2400" dirty="0">
                <a:solidFill>
                  <a:srgbClr val="000000"/>
                </a:solidFill>
                <a:latin typeface="Cambria" panose="02040503050406030204" pitchFamily="18" charset="0"/>
                <a:ea typeface="Droid Serif"/>
                <a:cs typeface="Droid Serif"/>
                <a:sym typeface="Droid Serif"/>
              </a:rPr>
              <a:t> text...</a:t>
            </a:r>
          </a:p>
        </p:txBody>
      </p:sp>
      <p:sp>
        <p:nvSpPr>
          <p:cNvPr id="701" name="Shape 701"/>
          <p:cNvSpPr txBox="1">
            <a:spLocks noGrp="1"/>
          </p:cNvSpPr>
          <p:nvPr>
            <p:ph type="body" idx="4294967295"/>
          </p:nvPr>
        </p:nvSpPr>
        <p:spPr>
          <a:xfrm>
            <a:off x="247683" y="6126480"/>
            <a:ext cx="8604000" cy="501299"/>
          </a:xfrm>
          <a:prstGeom prst="rect">
            <a:avLst/>
          </a:prstGeom>
        </p:spPr>
        <p:txBody>
          <a:bodyPr lIns="91425" tIns="91425" rIns="91425" bIns="91425" anchor="t" anchorCtr="0">
            <a:noAutofit/>
          </a:bodyPr>
          <a:lstStyle/>
          <a:p>
            <a:pPr algn="ctr" rtl="0">
              <a:spcBef>
                <a:spcPts val="0"/>
              </a:spcBef>
              <a:buNone/>
            </a:pPr>
            <a:r>
              <a:rPr lang="en" sz="2100">
                <a:solidFill>
                  <a:srgbClr val="0000FF"/>
                </a:solidFill>
                <a:latin typeface="Cambria" panose="02040503050406030204" pitchFamily="18" charset="0"/>
                <a:ea typeface="Droid Serif"/>
                <a:cs typeface="Droid Serif"/>
                <a:sym typeface="Droid Serif"/>
              </a:rPr>
              <a:t>What </a:t>
            </a:r>
            <a:r>
              <a:rPr lang="en" sz="2100" b="1" i="1">
                <a:solidFill>
                  <a:srgbClr val="0000FF"/>
                </a:solidFill>
                <a:latin typeface="Cambria" panose="02040503050406030204" pitchFamily="18" charset="0"/>
                <a:ea typeface="Droid Serif"/>
                <a:cs typeface="Droid Serif"/>
                <a:sym typeface="Droid Serif"/>
              </a:rPr>
              <a:t>popular</a:t>
            </a:r>
            <a:r>
              <a:rPr lang="en" sz="2100">
                <a:solidFill>
                  <a:srgbClr val="0000FF"/>
                </a:solidFill>
                <a:latin typeface="Cambria" panose="02040503050406030204" pitchFamily="18" charset="0"/>
                <a:ea typeface="Droid Serif"/>
                <a:cs typeface="Droid Serif"/>
                <a:sym typeface="Droid Serif"/>
              </a:rPr>
              <a:t> programming languages have you used/heard of?</a:t>
            </a:r>
          </a:p>
        </p:txBody>
      </p:sp>
      <p:pic>
        <p:nvPicPr>
          <p:cNvPr id="702" name="Shape 702"/>
          <p:cNvPicPr preferRelativeResize="0"/>
          <p:nvPr/>
        </p:nvPicPr>
        <p:blipFill>
          <a:blip r:embed="rId3"/>
          <a:stretch>
            <a:fillRect/>
          </a:stretch>
        </p:blipFill>
        <p:spPr>
          <a:xfrm>
            <a:off x="640079" y="2194559"/>
            <a:ext cx="3086865" cy="3665812"/>
          </a:xfrm>
          <a:prstGeom prst="rect">
            <a:avLst/>
          </a:prstGeom>
        </p:spPr>
      </p:pic>
      <p:pic>
        <p:nvPicPr>
          <p:cNvPr id="703" name="Shape 703"/>
          <p:cNvPicPr preferRelativeResize="0"/>
          <p:nvPr/>
        </p:nvPicPr>
        <p:blipFill>
          <a:blip r:embed="rId4"/>
          <a:stretch>
            <a:fillRect/>
          </a:stretch>
        </p:blipFill>
        <p:spPr>
          <a:xfrm>
            <a:off x="4572000" y="3200400"/>
            <a:ext cx="3581752" cy="1958062"/>
          </a:xfrm>
          <a:prstGeom prst="rect">
            <a:avLst/>
          </a:prstGeom>
        </p:spPr>
      </p:pic>
      <p:sp>
        <p:nvSpPr>
          <p:cNvPr id="704" name="Shape 704"/>
          <p:cNvSpPr txBox="1">
            <a:spLocks noGrp="1"/>
          </p:cNvSpPr>
          <p:nvPr>
            <p:ph type="body" idx="4294967295"/>
          </p:nvPr>
        </p:nvSpPr>
        <p:spPr>
          <a:xfrm>
            <a:off x="3657600" y="2285977"/>
            <a:ext cx="1678320" cy="687555"/>
          </a:xfrm>
          <a:prstGeom prst="rect">
            <a:avLst/>
          </a:prstGeom>
        </p:spPr>
        <p:txBody>
          <a:bodyPr lIns="91425" tIns="91425" rIns="91425" bIns="91425" anchor="t" anchorCtr="0">
            <a:noAutofit/>
          </a:bodyPr>
          <a:lstStyle/>
          <a:p>
            <a:pPr algn="l" rtl="0">
              <a:spcBef>
                <a:spcPts val="0"/>
              </a:spcBef>
              <a:buNone/>
            </a:pPr>
            <a:r>
              <a:rPr lang="en" sz="2666">
                <a:solidFill>
                  <a:srgbClr val="38761D"/>
                </a:solidFill>
                <a:latin typeface="Droid Serif"/>
                <a:ea typeface="Droid Serif"/>
                <a:cs typeface="Droid Serif"/>
                <a:sym typeface="Droid Serif"/>
              </a:rPr>
              <a:t>Intercal</a:t>
            </a:r>
          </a:p>
        </p:txBody>
      </p:sp>
      <p:sp>
        <p:nvSpPr>
          <p:cNvPr id="705" name="Shape 705"/>
          <p:cNvSpPr txBox="1">
            <a:spLocks noGrp="1"/>
          </p:cNvSpPr>
          <p:nvPr>
            <p:ph type="body" idx="4294967295"/>
          </p:nvPr>
        </p:nvSpPr>
        <p:spPr>
          <a:xfrm>
            <a:off x="5577839" y="5120617"/>
            <a:ext cx="1678320" cy="687555"/>
          </a:xfrm>
          <a:prstGeom prst="rect">
            <a:avLst/>
          </a:prstGeom>
        </p:spPr>
        <p:txBody>
          <a:bodyPr lIns="91425" tIns="91425" rIns="91425" bIns="91425" anchor="t" anchorCtr="0">
            <a:noAutofit/>
          </a:bodyPr>
          <a:lstStyle/>
          <a:p>
            <a:pPr algn="ctr" rtl="0">
              <a:spcBef>
                <a:spcPts val="0"/>
              </a:spcBef>
              <a:buNone/>
            </a:pPr>
            <a:r>
              <a:rPr lang="en" sz="2666">
                <a:solidFill>
                  <a:srgbClr val="38761D"/>
                </a:solidFill>
                <a:latin typeface="Droid Serif"/>
                <a:ea typeface="Droid Serif"/>
                <a:cs typeface="Droid Serif"/>
                <a:sym typeface="Droid Serif"/>
              </a:rPr>
              <a:t>Befunge</a:t>
            </a:r>
          </a:p>
        </p:txBody>
      </p:sp>
    </p:spTree>
    <p:extLst>
      <p:ext uri="{BB962C8B-B14F-4D97-AF65-F5344CB8AC3E}">
        <p14:creationId xmlns:p14="http://schemas.microsoft.com/office/powerpoint/2010/main" val="806640961"/>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Programming languages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52" y="1676400"/>
            <a:ext cx="7913348" cy="3962400"/>
          </a:xfrm>
          <a:prstGeom prst="rect">
            <a:avLst/>
          </a:prstGeom>
        </p:spPr>
      </p:pic>
      <p:sp>
        <p:nvSpPr>
          <p:cNvPr id="5" name="Right Arrow 4"/>
          <p:cNvSpPr/>
          <p:nvPr/>
        </p:nvSpPr>
        <p:spPr>
          <a:xfrm rot="10800000">
            <a:off x="3606114" y="3237471"/>
            <a:ext cx="838200" cy="6858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5105400" y="4623486"/>
            <a:ext cx="838200" cy="685800"/>
          </a:xfrm>
          <a:prstGeom prst="right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7162800" y="5118786"/>
            <a:ext cx="838200" cy="6858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14" name="Rounded Rectangle 13"/>
          <p:cNvSpPr/>
          <p:nvPr/>
        </p:nvSpPr>
        <p:spPr>
          <a:xfrm>
            <a:off x="5791200" y="1604665"/>
            <a:ext cx="3048000" cy="5100935"/>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This week's schedule</a:t>
            </a:r>
            <a:endParaRPr lang="en" sz="3600" dirty="0">
              <a:solidFill>
                <a:srgbClr val="000000"/>
              </a:solidFill>
              <a:latin typeface="Droid Serif"/>
              <a:ea typeface="Droid Serif"/>
              <a:cs typeface="Droid Serif"/>
              <a:sym typeface="Droid Serif"/>
            </a:endParaRPr>
          </a:p>
        </p:txBody>
      </p:sp>
      <p:sp>
        <p:nvSpPr>
          <p:cNvPr id="4" name="TextBox 3"/>
          <p:cNvSpPr txBox="1"/>
          <p:nvPr/>
        </p:nvSpPr>
        <p:spPr>
          <a:xfrm>
            <a:off x="2514600" y="5185428"/>
            <a:ext cx="6096000" cy="523220"/>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A</a:t>
            </a:r>
            <a:r>
              <a:rPr lang="en-US" b="1" u="sng" dirty="0" smtClean="0">
                <a:latin typeface="Cambria" panose="02040503050406030204" pitchFamily="18" charset="0"/>
              </a:rPr>
              <a:t>fternoon</a:t>
            </a:r>
            <a:r>
              <a:rPr lang="en-US" dirty="0" smtClean="0">
                <a:latin typeface="Cambria" panose="02040503050406030204" pitchFamily="18" charset="0"/>
              </a:rPr>
              <a:t>   everyone shows off one of the projects they built this week.   </a:t>
            </a:r>
            <a:r>
              <a:rPr lang="en-US" b="1" i="1" dirty="0" smtClean="0">
                <a:solidFill>
                  <a:schemeClr val="tx1">
                    <a:lumMod val="65000"/>
                    <a:lumOff val="35000"/>
                  </a:schemeClr>
                </a:solidFill>
                <a:latin typeface="Cambria" panose="02040503050406030204" pitchFamily="18" charset="0"/>
              </a:rPr>
              <a:t>primarily because we hope you will show it to your students…!</a:t>
            </a:r>
            <a:endParaRPr lang="en-US" dirty="0">
              <a:solidFill>
                <a:schemeClr val="tx1">
                  <a:lumMod val="65000"/>
                  <a:lumOff val="35000"/>
                </a:schemeClr>
              </a:solidFill>
              <a:latin typeface="Cambria" panose="02040503050406030204" pitchFamily="18" charset="0"/>
            </a:endParaRPr>
          </a:p>
        </p:txBody>
      </p:sp>
      <p:sp>
        <p:nvSpPr>
          <p:cNvPr id="7" name="TextBox 6"/>
          <p:cNvSpPr txBox="1"/>
          <p:nvPr/>
        </p:nvSpPr>
        <p:spPr>
          <a:xfrm>
            <a:off x="685800" y="2022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Mon.</a:t>
            </a:r>
            <a:endParaRPr lang="en-US" sz="2400" dirty="0">
              <a:latin typeface="Cambria" panose="02040503050406030204" pitchFamily="18" charset="0"/>
            </a:endParaRPr>
          </a:p>
        </p:txBody>
      </p:sp>
      <p:sp>
        <p:nvSpPr>
          <p:cNvPr id="8" name="TextBox 7"/>
          <p:cNvSpPr txBox="1"/>
          <p:nvPr/>
        </p:nvSpPr>
        <p:spPr>
          <a:xfrm>
            <a:off x="685800" y="29365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Tue.</a:t>
            </a:r>
            <a:endParaRPr lang="en-US" sz="2400" dirty="0">
              <a:latin typeface="Cambria" panose="02040503050406030204" pitchFamily="18" charset="0"/>
            </a:endParaRPr>
          </a:p>
        </p:txBody>
      </p:sp>
      <p:sp>
        <p:nvSpPr>
          <p:cNvPr id="9" name="TextBox 8"/>
          <p:cNvSpPr txBox="1"/>
          <p:nvPr/>
        </p:nvSpPr>
        <p:spPr>
          <a:xfrm>
            <a:off x="685800" y="3927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Wed.</a:t>
            </a:r>
            <a:endParaRPr lang="en-US" sz="2400" dirty="0">
              <a:latin typeface="Cambria" panose="02040503050406030204" pitchFamily="18" charset="0"/>
            </a:endParaRPr>
          </a:p>
        </p:txBody>
      </p:sp>
      <p:sp>
        <p:nvSpPr>
          <p:cNvPr id="10" name="TextBox 9"/>
          <p:cNvSpPr txBox="1"/>
          <p:nvPr/>
        </p:nvSpPr>
        <p:spPr>
          <a:xfrm>
            <a:off x="685799" y="500456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Thu.</a:t>
            </a:r>
            <a:endParaRPr lang="en-US" sz="2400" dirty="0">
              <a:latin typeface="Cambria" panose="02040503050406030204" pitchFamily="18" charset="0"/>
            </a:endParaRPr>
          </a:p>
        </p:txBody>
      </p:sp>
      <p:sp>
        <p:nvSpPr>
          <p:cNvPr id="11" name="TextBox 10"/>
          <p:cNvSpPr txBox="1"/>
          <p:nvPr/>
        </p:nvSpPr>
        <p:spPr>
          <a:xfrm>
            <a:off x="685800" y="6015335"/>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Fri.</a:t>
            </a:r>
            <a:endParaRPr lang="en-US" sz="2400" dirty="0">
              <a:latin typeface="Cambria" panose="02040503050406030204" pitchFamily="18" charset="0"/>
            </a:endParaRPr>
          </a:p>
        </p:txBody>
      </p:sp>
      <p:sp>
        <p:nvSpPr>
          <p:cNvPr id="20" name="TextBox 19"/>
          <p:cNvSpPr txBox="1"/>
          <p:nvPr/>
        </p:nvSpPr>
        <p:spPr>
          <a:xfrm>
            <a:off x="6300917" y="1791729"/>
            <a:ext cx="2004883" cy="738664"/>
          </a:xfrm>
          <a:prstGeom prst="rect">
            <a:avLst/>
          </a:prstGeom>
          <a:noFill/>
        </p:spPr>
        <p:txBody>
          <a:bodyPr wrap="square" rtlCol="0">
            <a:spAutoFit/>
          </a:bodyPr>
          <a:lstStyle/>
          <a:p>
            <a:pPr algn="ctr"/>
            <a:r>
              <a:rPr lang="en-US" sz="4200" b="1" dirty="0" err="1" smtClean="0">
                <a:solidFill>
                  <a:schemeClr val="bg1"/>
                </a:solidFill>
                <a:latin typeface="Calibri" panose="020F0502020204030204" pitchFamily="34" charset="0"/>
              </a:rPr>
              <a:t>MyCS</a:t>
            </a:r>
            <a:endParaRPr lang="en-US" sz="4200" b="1" dirty="0">
              <a:solidFill>
                <a:schemeClr val="bg1"/>
              </a:solidFill>
              <a:latin typeface="Calibri" panose="020F0502020204030204" pitchFamily="34" charset="0"/>
            </a:endParaRPr>
          </a:p>
        </p:txBody>
      </p:sp>
      <p:sp>
        <p:nvSpPr>
          <p:cNvPr id="21" name="TextBox 20"/>
          <p:cNvSpPr txBox="1"/>
          <p:nvPr/>
        </p:nvSpPr>
        <p:spPr>
          <a:xfrm>
            <a:off x="2514601" y="4886180"/>
            <a:ext cx="6096000" cy="307777"/>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M</a:t>
            </a:r>
            <a:r>
              <a:rPr lang="en-US" b="1" u="sng" dirty="0" smtClean="0">
                <a:latin typeface="Cambria" panose="02040503050406030204" pitchFamily="18" charset="0"/>
              </a:rPr>
              <a:t>orning</a:t>
            </a:r>
            <a:r>
              <a:rPr lang="en-US" dirty="0" smtClean="0">
                <a:latin typeface="Cambria" panose="02040503050406030204" pitchFamily="18" charset="0"/>
              </a:rPr>
              <a:t> –  activities and demonstrations for the full group. </a:t>
            </a:r>
            <a:endParaRPr lang="en-US" dirty="0">
              <a:latin typeface="Cambria" panose="02040503050406030204" pitchFamily="18" charset="0"/>
            </a:endParaRPr>
          </a:p>
        </p:txBody>
      </p:sp>
      <p:pic>
        <p:nvPicPr>
          <p:cNvPr id="23" name="Shape 39"/>
          <p:cNvPicPr preferRelativeResize="0"/>
          <p:nvPr/>
        </p:nvPicPr>
        <p:blipFill rotWithShape="1">
          <a:blip r:embed="rId3"/>
          <a:srcRect t="23482" b="25624"/>
          <a:stretch/>
        </p:blipFill>
        <p:spPr>
          <a:xfrm>
            <a:off x="6440119" y="5862936"/>
            <a:ext cx="1828611" cy="614064"/>
          </a:xfrm>
          <a:prstGeom prst="rect">
            <a:avLst/>
          </a:prstGeom>
        </p:spPr>
      </p:pic>
      <p:sp>
        <p:nvSpPr>
          <p:cNvPr id="24" name="Down Arrow 23"/>
          <p:cNvSpPr/>
          <p:nvPr/>
        </p:nvSpPr>
        <p:spPr>
          <a:xfrm>
            <a:off x="6960972" y="2667000"/>
            <a:ext cx="762000" cy="1752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324600" y="1103871"/>
            <a:ext cx="1981201" cy="461665"/>
          </a:xfrm>
          <a:prstGeom prst="rect">
            <a:avLst/>
          </a:prstGeom>
          <a:solidFill>
            <a:schemeClr val="bg1">
              <a:lumMod val="50000"/>
            </a:schemeClr>
          </a:solidFill>
          <a:ln>
            <a:noFill/>
          </a:ln>
        </p:spPr>
        <p:txBody>
          <a:bodyPr wrap="square" rtlCol="0">
            <a:spAutoFit/>
          </a:bodyPr>
          <a:lstStyle/>
          <a:p>
            <a:pPr algn="ctr"/>
            <a:r>
              <a:rPr lang="en-US" sz="2400" b="1" dirty="0" smtClean="0">
                <a:solidFill>
                  <a:schemeClr val="bg1"/>
                </a:solidFill>
                <a:latin typeface="Cambria" panose="02040503050406030204" pitchFamily="18" charset="0"/>
              </a:rPr>
              <a:t>Newcomers</a:t>
            </a:r>
            <a:endParaRPr lang="en-US" sz="24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3247656744"/>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27135"/>
            <a:ext cx="7062094" cy="6654665"/>
          </a:xfrm>
          <a:prstGeom prst="rect">
            <a:avLst/>
          </a:prstGeom>
        </p:spPr>
      </p:pic>
      <p:sp>
        <p:nvSpPr>
          <p:cNvPr id="6" name="Left Brace 5"/>
          <p:cNvSpPr/>
          <p:nvPr/>
        </p:nvSpPr>
        <p:spPr>
          <a:xfrm>
            <a:off x="4038600" y="533400"/>
            <a:ext cx="350519" cy="1752600"/>
          </a:xfrm>
          <a:prstGeom prst="leftBrace">
            <a:avLst>
              <a:gd name="adj1" fmla="val 61212"/>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973859" y="1153180"/>
            <a:ext cx="990600" cy="523220"/>
          </a:xfrm>
          <a:prstGeom prst="rect">
            <a:avLst/>
          </a:prstGeom>
          <a:solidFill>
            <a:srgbClr val="0000FF"/>
          </a:solidFill>
        </p:spPr>
        <p:txBody>
          <a:bodyPr wrap="square" rtlCol="0">
            <a:spAutoFit/>
          </a:bodyPr>
          <a:lstStyle/>
          <a:p>
            <a:pPr algn="ctr"/>
            <a:r>
              <a:rPr lang="en-US" b="1" dirty="0" smtClean="0">
                <a:solidFill>
                  <a:schemeClr val="bg1"/>
                </a:solidFill>
                <a:latin typeface="Calibri" panose="020F0502020204030204" pitchFamily="34" charset="0"/>
              </a:rPr>
              <a:t>&gt; 50% C-like </a:t>
            </a:r>
            <a:r>
              <a:rPr lang="en-US" b="1" dirty="0" err="1" smtClean="0">
                <a:solidFill>
                  <a:schemeClr val="bg1"/>
                </a:solidFill>
                <a:latin typeface="Calibri" panose="020F0502020204030204" pitchFamily="34" charset="0"/>
              </a:rPr>
              <a:t>langs</a:t>
            </a:r>
            <a:endParaRPr lang="en-US" b="1" dirty="0">
              <a:solidFill>
                <a:schemeClr val="bg1"/>
              </a:solidFill>
              <a:latin typeface="Calibri" panose="020F0502020204030204" pitchFamily="34" charset="0"/>
            </a:endParaRPr>
          </a:p>
        </p:txBody>
      </p:sp>
      <p:sp>
        <p:nvSpPr>
          <p:cNvPr id="11" name="TextBox 10"/>
          <p:cNvSpPr txBox="1"/>
          <p:nvPr/>
        </p:nvSpPr>
        <p:spPr>
          <a:xfrm>
            <a:off x="5717059" y="2994336"/>
            <a:ext cx="990600" cy="523220"/>
          </a:xfrm>
          <a:prstGeom prst="rect">
            <a:avLst/>
          </a:prstGeom>
          <a:solidFill>
            <a:schemeClr val="bg1"/>
          </a:solidFill>
          <a:ln>
            <a:solidFill>
              <a:schemeClr val="tx2">
                <a:lumMod val="50000"/>
              </a:schemeClr>
            </a:solidFill>
          </a:ln>
        </p:spPr>
        <p:txBody>
          <a:bodyPr wrap="square" rtlCol="0">
            <a:spAutoFit/>
          </a:bodyPr>
          <a:lstStyle/>
          <a:p>
            <a:pPr algn="ctr"/>
            <a:r>
              <a:rPr lang="en-US" b="1" dirty="0" smtClean="0">
                <a:solidFill>
                  <a:schemeClr val="tx1"/>
                </a:solidFill>
                <a:latin typeface="Calibri" panose="020F0502020204030204" pitchFamily="34" charset="0"/>
              </a:rPr>
              <a:t>our first language</a:t>
            </a:r>
            <a:endParaRPr lang="en-US" b="1" dirty="0">
              <a:solidFill>
                <a:schemeClr val="tx1"/>
              </a:solidFill>
              <a:latin typeface="Calibri" panose="020F0502020204030204" pitchFamily="34" charset="0"/>
            </a:endParaRPr>
          </a:p>
        </p:txBody>
      </p:sp>
      <p:sp>
        <p:nvSpPr>
          <p:cNvPr id="13" name="TextBox 12"/>
          <p:cNvSpPr txBox="1"/>
          <p:nvPr/>
        </p:nvSpPr>
        <p:spPr>
          <a:xfrm>
            <a:off x="5801496" y="5486400"/>
            <a:ext cx="990600" cy="523220"/>
          </a:xfrm>
          <a:prstGeom prst="rect">
            <a:avLst/>
          </a:prstGeom>
          <a:solidFill>
            <a:schemeClr val="bg1"/>
          </a:solidFill>
          <a:ln>
            <a:solidFill>
              <a:schemeClr val="tx2">
                <a:lumMod val="50000"/>
              </a:schemeClr>
            </a:solidFill>
          </a:ln>
        </p:spPr>
        <p:txBody>
          <a:bodyPr wrap="square" rtlCol="0">
            <a:spAutoFit/>
          </a:bodyPr>
          <a:lstStyle/>
          <a:p>
            <a:pPr algn="ctr"/>
            <a:r>
              <a:rPr lang="en-US" b="1" dirty="0" smtClean="0">
                <a:solidFill>
                  <a:schemeClr val="tx1"/>
                </a:solidFill>
                <a:latin typeface="Calibri" panose="020F0502020204030204" pitchFamily="34" charset="0"/>
              </a:rPr>
              <a:t>Apple's new lang.</a:t>
            </a:r>
            <a:endParaRPr lang="en-US" b="1" dirty="0">
              <a:solidFill>
                <a:schemeClr val="tx1"/>
              </a:solidFill>
              <a:latin typeface="Calibri" panose="020F0502020204030204" pitchFamily="34" charset="0"/>
            </a:endParaRPr>
          </a:p>
        </p:txBody>
      </p:sp>
      <p:sp>
        <p:nvSpPr>
          <p:cNvPr id="12" name="Right Arrow 11"/>
          <p:cNvSpPr/>
          <p:nvPr/>
        </p:nvSpPr>
        <p:spPr>
          <a:xfrm rot="10800000">
            <a:off x="5902411" y="5105400"/>
            <a:ext cx="609600" cy="469557"/>
          </a:xfrm>
          <a:prstGeom prst="rightArrow">
            <a:avLst/>
          </a:prstGeom>
          <a:solidFill>
            <a:schemeClr val="bg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5791200" y="2590800"/>
            <a:ext cx="609600" cy="469557"/>
          </a:xfrm>
          <a:prstGeom prst="rightArrow">
            <a:avLst/>
          </a:prstGeom>
          <a:solidFill>
            <a:schemeClr val="bg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820980"/>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905000"/>
            <a:ext cx="5715000" cy="4572000"/>
          </a:xfrm>
          <a:prstGeom prst="rect">
            <a:avLst/>
          </a:prstGeom>
        </p:spPr>
      </p:pic>
      <p:sp>
        <p:nvSpPr>
          <p:cNvPr id="718" name="Shape 718"/>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3600" dirty="0">
                <a:solidFill>
                  <a:srgbClr val="000000"/>
                </a:solidFill>
                <a:latin typeface="Droid Serif"/>
                <a:ea typeface="Droid Serif"/>
                <a:cs typeface="Droid Serif"/>
                <a:sym typeface="Droid Serif"/>
              </a:rPr>
              <a:t>Programming languages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4980">
            <a:off x="1256446" y="1066801"/>
            <a:ext cx="6697010" cy="476317"/>
          </a:xfrm>
          <a:prstGeom prst="rect">
            <a:avLst/>
          </a:prstGeom>
          <a:ln>
            <a:solidFill>
              <a:srgbClr val="0000FF"/>
            </a:solidFill>
          </a:ln>
        </p:spPr>
      </p:pic>
      <p:sp>
        <p:nvSpPr>
          <p:cNvPr id="719" name="Shape 719"/>
          <p:cNvSpPr txBox="1">
            <a:spLocks noGrp="1"/>
          </p:cNvSpPr>
          <p:nvPr>
            <p:ph type="body" idx="1"/>
          </p:nvPr>
        </p:nvSpPr>
        <p:spPr>
          <a:xfrm>
            <a:off x="5786905" y="3886200"/>
            <a:ext cx="2133600" cy="1505110"/>
          </a:xfrm>
          <a:prstGeom prst="rect">
            <a:avLst/>
          </a:prstGeom>
          <a:solidFill>
            <a:schemeClr val="bg1"/>
          </a:solidFill>
        </p:spPr>
        <p:txBody>
          <a:bodyPr lIns="91425" tIns="91425" rIns="91425" bIns="91425" anchor="t" anchorCtr="0">
            <a:noAutofit/>
          </a:bodyPr>
          <a:lstStyle/>
          <a:p>
            <a:pPr lvl="0" algn="ctr" rtl="0">
              <a:spcBef>
                <a:spcPts val="0"/>
              </a:spcBef>
              <a:spcAft>
                <a:spcPts val="0"/>
              </a:spcAft>
              <a:buNone/>
            </a:pPr>
            <a:r>
              <a:rPr lang="en" sz="2666" dirty="0" smtClean="0">
                <a:solidFill>
                  <a:srgbClr val="000000"/>
                </a:solidFill>
                <a:latin typeface="Droid Serif"/>
                <a:ea typeface="Droid Serif"/>
                <a:cs typeface="Droid Serif"/>
                <a:sym typeface="Droid Serif"/>
              </a:rPr>
              <a:t>Always something new… !</a:t>
            </a:r>
            <a:endParaRPr lang="en" sz="2666" dirty="0">
              <a:solidFill>
                <a:srgbClr val="000000"/>
              </a:solidFill>
              <a:latin typeface="Droid Serif"/>
              <a:ea typeface="Droid Serif"/>
              <a:cs typeface="Droid Serif"/>
              <a:sym typeface="Droid Serif"/>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Shape 724"/>
          <p:cNvPicPr preferRelativeResize="0"/>
          <p:nvPr/>
        </p:nvPicPr>
        <p:blipFill>
          <a:blip r:embed="rId3"/>
          <a:stretch>
            <a:fillRect/>
          </a:stretch>
        </p:blipFill>
        <p:spPr>
          <a:xfrm>
            <a:off x="301904" y="2845550"/>
            <a:ext cx="3949897" cy="627615"/>
          </a:xfrm>
          <a:prstGeom prst="rect">
            <a:avLst/>
          </a:prstGeom>
        </p:spPr>
      </p:pic>
      <p:pic>
        <p:nvPicPr>
          <p:cNvPr id="725" name="Shape 725"/>
          <p:cNvPicPr preferRelativeResize="0"/>
          <p:nvPr/>
        </p:nvPicPr>
        <p:blipFill>
          <a:blip r:embed="rId4"/>
          <a:stretch>
            <a:fillRect/>
          </a:stretch>
        </p:blipFill>
        <p:spPr>
          <a:xfrm>
            <a:off x="4325579" y="2129269"/>
            <a:ext cx="4516515" cy="1806907"/>
          </a:xfrm>
          <a:prstGeom prst="rect">
            <a:avLst/>
          </a:prstGeom>
        </p:spPr>
      </p:pic>
      <p:sp>
        <p:nvSpPr>
          <p:cNvPr id="726" name="Shape 726"/>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a:solidFill>
                  <a:srgbClr val="000000"/>
                </a:solidFill>
                <a:latin typeface="Droid Serif"/>
                <a:ea typeface="Droid Serif"/>
                <a:cs typeface="Droid Serif"/>
                <a:sym typeface="Droid Serif"/>
              </a:rPr>
              <a:t>Intro to Computer Programming</a:t>
            </a:r>
          </a:p>
        </p:txBody>
      </p:sp>
      <p:sp>
        <p:nvSpPr>
          <p:cNvPr id="727" name="Shape 727"/>
          <p:cNvSpPr txBox="1">
            <a:spLocks noGrp="1"/>
          </p:cNvSpPr>
          <p:nvPr>
            <p:ph type="body" idx="1"/>
          </p:nvPr>
        </p:nvSpPr>
        <p:spPr>
          <a:xfrm>
            <a:off x="703650" y="4968175"/>
            <a:ext cx="7906950" cy="1546800"/>
          </a:xfrm>
          <a:prstGeom prst="rect">
            <a:avLst/>
          </a:prstGeom>
          <a:solidFill>
            <a:srgbClr val="C9DAF8"/>
          </a:solidFill>
        </p:spPr>
        <p:txBody>
          <a:bodyPr lIns="91425" tIns="91425" rIns="91425" bIns="91425" anchor="ctr" anchorCtr="0">
            <a:noAutofit/>
          </a:bodyPr>
          <a:lstStyle/>
          <a:p>
            <a:pPr lvl="0" rtl="0">
              <a:spcBef>
                <a:spcPts val="0"/>
              </a:spcBef>
              <a:spcAft>
                <a:spcPts val="0"/>
              </a:spcAft>
              <a:buNone/>
            </a:pPr>
            <a:r>
              <a:rPr lang="en" sz="2100" dirty="0" smtClean="0">
                <a:solidFill>
                  <a:srgbClr val="000000"/>
                </a:solidFill>
                <a:latin typeface="Droid Serif"/>
                <a:ea typeface="Droid Serif"/>
                <a:cs typeface="Droid Serif"/>
                <a:sym typeface="Droid Serif"/>
              </a:rPr>
              <a:t>   CS </a:t>
            </a:r>
            <a:r>
              <a:rPr lang="en" sz="2100" dirty="0">
                <a:solidFill>
                  <a:srgbClr val="000000"/>
                </a:solidFill>
                <a:latin typeface="Droid Serif"/>
                <a:ea typeface="Droid Serif"/>
                <a:cs typeface="Droid Serif"/>
                <a:sym typeface="Droid Serif"/>
              </a:rPr>
              <a:t>is fundamentally about </a:t>
            </a:r>
            <a:r>
              <a:rPr lang="en" sz="2100" b="1" i="1" dirty="0">
                <a:solidFill>
                  <a:srgbClr val="000000"/>
                </a:solidFill>
                <a:latin typeface="Droid Serif"/>
                <a:ea typeface="Droid Serif"/>
                <a:cs typeface="Droid Serif"/>
                <a:sym typeface="Droid Serif"/>
              </a:rPr>
              <a:t>problem-solving</a:t>
            </a:r>
            <a:r>
              <a:rPr lang="en" sz="2100" dirty="0">
                <a:latin typeface="Droid Serif"/>
                <a:ea typeface="Droid Serif"/>
                <a:cs typeface="Droid Serif"/>
                <a:sym typeface="Droid Serif"/>
              </a:rPr>
              <a:t>...</a:t>
            </a:r>
          </a:p>
          <a:p>
            <a:pPr lvl="0" rtl="0">
              <a:spcBef>
                <a:spcPts val="0"/>
              </a:spcBef>
              <a:spcAft>
                <a:spcPts val="0"/>
              </a:spcAft>
              <a:buNone/>
            </a:pPr>
            <a:endParaRPr sz="2100" dirty="0">
              <a:solidFill>
                <a:srgbClr val="000000"/>
              </a:solidFill>
              <a:latin typeface="Droid Serif"/>
              <a:ea typeface="Droid Serif"/>
              <a:cs typeface="Droid Serif"/>
              <a:sym typeface="Droid Serif"/>
            </a:endParaRPr>
          </a:p>
          <a:p>
            <a:pPr marL="1371600" lvl="0" indent="457200" algn="ctr" rtl="0">
              <a:spcBef>
                <a:spcPts val="0"/>
              </a:spcBef>
              <a:spcAft>
                <a:spcPts val="0"/>
              </a:spcAft>
              <a:buNone/>
            </a:pPr>
            <a:r>
              <a:rPr lang="en" sz="2100" dirty="0" smtClean="0">
                <a:latin typeface="Droid Serif"/>
                <a:ea typeface="Droid Serif"/>
                <a:cs typeface="Droid Serif"/>
                <a:sym typeface="Droid Serif"/>
              </a:rPr>
              <a:t>        ... </a:t>
            </a:r>
            <a:r>
              <a:rPr lang="en" sz="2100" b="1" dirty="0">
                <a:solidFill>
                  <a:srgbClr val="000000"/>
                </a:solidFill>
                <a:latin typeface="Droid Serif"/>
                <a:ea typeface="Droid Serif"/>
                <a:cs typeface="Droid Serif"/>
                <a:sym typeface="Droid Serif"/>
              </a:rPr>
              <a:t>programming</a:t>
            </a:r>
            <a:r>
              <a:rPr lang="en" sz="2100" dirty="0">
                <a:solidFill>
                  <a:srgbClr val="000000"/>
                </a:solidFill>
                <a:latin typeface="Droid Serif"/>
                <a:ea typeface="Droid Serif"/>
                <a:cs typeface="Droid Serif"/>
                <a:sym typeface="Droid Serif"/>
              </a:rPr>
              <a:t> is just its </a:t>
            </a:r>
            <a:r>
              <a:rPr lang="en" sz="2100" b="1" i="1" dirty="0" smtClean="0">
                <a:solidFill>
                  <a:srgbClr val="0000FF"/>
                </a:solidFill>
                <a:latin typeface="Droid Serif"/>
                <a:ea typeface="Droid Serif"/>
                <a:cs typeface="Droid Serif"/>
                <a:sym typeface="Droid Serif"/>
              </a:rPr>
              <a:t>language    </a:t>
            </a:r>
            <a:endParaRPr lang="en" sz="2100" b="1" i="1" dirty="0">
              <a:solidFill>
                <a:srgbClr val="0000FF"/>
              </a:solidFill>
              <a:latin typeface="Droid Serif"/>
              <a:ea typeface="Droid Serif"/>
              <a:cs typeface="Droid Serif"/>
              <a:sym typeface="Droid Serif"/>
            </a:endParaRPr>
          </a:p>
        </p:txBody>
      </p:sp>
      <p:sp>
        <p:nvSpPr>
          <p:cNvPr id="728" name="Shape 728"/>
          <p:cNvSpPr txBox="1">
            <a:spLocks noGrp="1"/>
          </p:cNvSpPr>
          <p:nvPr>
            <p:ph type="body" idx="2"/>
          </p:nvPr>
        </p:nvSpPr>
        <p:spPr>
          <a:xfrm>
            <a:off x="703644" y="2299010"/>
            <a:ext cx="16782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a:solidFill>
                  <a:srgbClr val="38761D"/>
                </a:solidFill>
                <a:latin typeface="Droid Serif"/>
                <a:ea typeface="Droid Serif"/>
                <a:cs typeface="Droid Serif"/>
                <a:sym typeface="Droid Serif"/>
              </a:rPr>
              <a:t>Python</a:t>
            </a:r>
          </a:p>
        </p:txBody>
      </p:sp>
      <p:sp>
        <p:nvSpPr>
          <p:cNvPr id="729" name="Shape 729"/>
          <p:cNvSpPr txBox="1">
            <a:spLocks noGrp="1"/>
          </p:cNvSpPr>
          <p:nvPr>
            <p:ph type="body" idx="3"/>
          </p:nvPr>
        </p:nvSpPr>
        <p:spPr>
          <a:xfrm>
            <a:off x="6862939" y="2059935"/>
            <a:ext cx="16782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a:solidFill>
                  <a:srgbClr val="38761D"/>
                </a:solidFill>
                <a:latin typeface="Droid Serif"/>
                <a:ea typeface="Droid Serif"/>
                <a:cs typeface="Droid Serif"/>
                <a:sym typeface="Droid Serif"/>
              </a:rPr>
              <a:t>C++</a:t>
            </a:r>
          </a:p>
        </p:txBody>
      </p:sp>
      <p:sp>
        <p:nvSpPr>
          <p:cNvPr id="730" name="Shape 730"/>
          <p:cNvSpPr txBox="1"/>
          <p:nvPr/>
        </p:nvSpPr>
        <p:spPr>
          <a:xfrm>
            <a:off x="703650" y="1155250"/>
            <a:ext cx="6812400" cy="500400"/>
          </a:xfrm>
          <a:prstGeom prst="rect">
            <a:avLst/>
          </a:prstGeom>
        </p:spPr>
        <p:txBody>
          <a:bodyPr lIns="91425" tIns="91425" rIns="91425" bIns="91425" anchor="ctr" anchorCtr="0">
            <a:noAutofit/>
          </a:bodyPr>
          <a:lstStyle/>
          <a:p>
            <a:pPr lvl="0" rtl="0">
              <a:spcBef>
                <a:spcPts val="0"/>
              </a:spcBef>
              <a:buNone/>
            </a:pPr>
            <a:r>
              <a:rPr lang="en" sz="2400" dirty="0">
                <a:latin typeface="Droid Serif"/>
                <a:ea typeface="Droid Serif"/>
                <a:cs typeface="Droid Serif"/>
                <a:sym typeface="Droid Serif"/>
              </a:rPr>
              <a:t>Here are two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Hello, World!"</a:t>
            </a:r>
            <a:r>
              <a:rPr lang="en" sz="2400" dirty="0">
                <a:latin typeface="Droid Serif"/>
                <a:ea typeface="Droid Serif"/>
                <a:cs typeface="Droid Serif"/>
                <a:sym typeface="Droid Serif"/>
              </a:rPr>
              <a:t> programs:</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480150" y="379995"/>
            <a:ext cx="8261399" cy="697200"/>
          </a:xfrm>
          <a:prstGeom prst="rect">
            <a:avLst/>
          </a:prstGeom>
          <a:solidFill>
            <a:srgbClr val="C9DAF8"/>
          </a:solidFill>
        </p:spPr>
        <p:txBody>
          <a:bodyPr lIns="91425" tIns="91425" rIns="91425" bIns="91425" anchor="ctr" anchorCtr="0">
            <a:noAutofit/>
          </a:bodyPr>
          <a:lstStyle/>
          <a:p>
            <a:pPr lvl="0" algn="ctr" rtl="0">
              <a:spcBef>
                <a:spcPts val="0"/>
              </a:spcBef>
              <a:spcAft>
                <a:spcPts val="0"/>
              </a:spcAft>
              <a:buNone/>
            </a:pPr>
            <a:r>
              <a:rPr lang="en" sz="2666">
                <a:solidFill>
                  <a:srgbClr val="000000"/>
                </a:solidFill>
                <a:latin typeface="Droid Serif"/>
                <a:ea typeface="Droid Serif"/>
                <a:cs typeface="Droid Serif"/>
                <a:sym typeface="Droid Serif"/>
              </a:rPr>
              <a:t>What does the </a:t>
            </a:r>
            <a:r>
              <a:rPr lang="en" sz="2666" b="1" i="1">
                <a:solidFill>
                  <a:srgbClr val="0000FF"/>
                </a:solidFill>
                <a:latin typeface="Droid Serif"/>
                <a:ea typeface="Droid Serif"/>
                <a:cs typeface="Droid Serif"/>
                <a:sym typeface="Droid Serif"/>
              </a:rPr>
              <a:t>future</a:t>
            </a:r>
            <a:r>
              <a:rPr lang="en" sz="2666">
                <a:solidFill>
                  <a:srgbClr val="000000"/>
                </a:solidFill>
                <a:latin typeface="Droid Serif"/>
                <a:ea typeface="Droid Serif"/>
                <a:cs typeface="Droid Serif"/>
                <a:sym typeface="Droid Serif"/>
              </a:rPr>
              <a:t> of programming look like?</a:t>
            </a:r>
          </a:p>
        </p:txBody>
      </p:sp>
      <p:sp>
        <p:nvSpPr>
          <p:cNvPr id="736" name="Shape 736"/>
          <p:cNvSpPr txBox="1">
            <a:spLocks noGrp="1"/>
          </p:cNvSpPr>
          <p:nvPr>
            <p:ph type="body" idx="2"/>
          </p:nvPr>
        </p:nvSpPr>
        <p:spPr>
          <a:xfrm>
            <a:off x="632549" y="5937900"/>
            <a:ext cx="8063100" cy="697200"/>
          </a:xfrm>
          <a:prstGeom prst="rect">
            <a:avLst/>
          </a:prstGeom>
        </p:spPr>
        <p:txBody>
          <a:bodyPr lIns="91425" tIns="91425" rIns="91425" bIns="91425" anchor="ctr" anchorCtr="0">
            <a:noAutofit/>
          </a:bodyPr>
          <a:lstStyle/>
          <a:p>
            <a:pPr algn="ctr" rtl="0">
              <a:spcBef>
                <a:spcPts val="0"/>
              </a:spcBef>
              <a:buNone/>
            </a:pPr>
            <a:r>
              <a:rPr lang="en" sz="1800">
                <a:solidFill>
                  <a:srgbClr val="000000"/>
                </a:solidFill>
                <a:latin typeface="Droid Serif"/>
                <a:ea typeface="Droid Serif"/>
                <a:cs typeface="Droid Serif"/>
                <a:sym typeface="Droid Serif"/>
              </a:rPr>
              <a:t>Graphical </a:t>
            </a:r>
            <a:r>
              <a:rPr lang="en" sz="1800">
                <a:latin typeface="Droid Serif"/>
                <a:ea typeface="Droid Serif"/>
                <a:cs typeface="Droid Serif"/>
                <a:sym typeface="Droid Serif"/>
              </a:rPr>
              <a:t>languages</a:t>
            </a:r>
            <a:r>
              <a:rPr lang="en" sz="1800">
                <a:solidFill>
                  <a:srgbClr val="000000"/>
                </a:solidFill>
                <a:latin typeface="Droid Serif"/>
                <a:ea typeface="Droid Serif"/>
                <a:cs typeface="Droid Serif"/>
                <a:sym typeface="Droid Serif"/>
              </a:rPr>
              <a:t> are ever more popular in education </a:t>
            </a:r>
            <a:r>
              <a:rPr lang="en" sz="1800" b="1" i="1">
                <a:solidFill>
                  <a:srgbClr val="0000FF"/>
                </a:solidFill>
                <a:latin typeface="Droid Serif"/>
                <a:ea typeface="Droid Serif"/>
                <a:cs typeface="Droid Serif"/>
                <a:sym typeface="Droid Serif"/>
              </a:rPr>
              <a:t>and industry</a:t>
            </a:r>
            <a:r>
              <a:rPr lang="en" sz="1800">
                <a:solidFill>
                  <a:srgbClr val="0000FF"/>
                </a:solidFill>
                <a:latin typeface="Droid Serif"/>
                <a:ea typeface="Droid Serif"/>
                <a:cs typeface="Droid Serif"/>
                <a:sym typeface="Droid Serif"/>
              </a:rPr>
              <a:t>.</a:t>
            </a:r>
          </a:p>
        </p:txBody>
      </p:sp>
      <p:pic>
        <p:nvPicPr>
          <p:cNvPr id="737" name="Shape 737"/>
          <p:cNvPicPr preferRelativeResize="0"/>
          <p:nvPr/>
        </p:nvPicPr>
        <p:blipFill>
          <a:blip r:embed="rId3"/>
          <a:stretch>
            <a:fillRect/>
          </a:stretch>
        </p:blipFill>
        <p:spPr>
          <a:xfrm>
            <a:off x="1545550" y="1543051"/>
            <a:ext cx="6269875" cy="4110399"/>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b="1">
                <a:latin typeface="Droid Serif"/>
                <a:ea typeface="Droid Serif"/>
                <a:cs typeface="Droid Serif"/>
                <a:sym typeface="Droid Serif"/>
              </a:rPr>
              <a:t>Graphical</a:t>
            </a:r>
            <a:r>
              <a:rPr lang="en" sz="3600">
                <a:latin typeface="Droid Serif"/>
                <a:ea typeface="Droid Serif"/>
                <a:cs typeface="Droid Serif"/>
                <a:sym typeface="Droid Serif"/>
              </a:rPr>
              <a:t> programming</a:t>
            </a:r>
          </a:p>
        </p:txBody>
      </p:sp>
      <p:sp>
        <p:nvSpPr>
          <p:cNvPr id="743" name="Shape 743"/>
          <p:cNvSpPr txBox="1">
            <a:spLocks noGrp="1"/>
          </p:cNvSpPr>
          <p:nvPr>
            <p:ph type="body" idx="1"/>
          </p:nvPr>
        </p:nvSpPr>
        <p:spPr>
          <a:xfrm>
            <a:off x="707650" y="1194925"/>
            <a:ext cx="7964399" cy="5105099"/>
          </a:xfrm>
          <a:prstGeom prst="rect">
            <a:avLst/>
          </a:prstGeom>
        </p:spPr>
        <p:txBody>
          <a:bodyPr lIns="91425" tIns="91425" rIns="91425" bIns="91425" anchor="t" anchorCtr="0">
            <a:noAutofit/>
          </a:bodyPr>
          <a:lstStyle/>
          <a:p>
            <a:pPr lvl="0" rtl="0">
              <a:spcBef>
                <a:spcPts val="0"/>
              </a:spcBef>
              <a:spcAft>
                <a:spcPts val="0"/>
              </a:spcAft>
              <a:buNone/>
            </a:pPr>
            <a:r>
              <a:rPr lang="en" sz="2400" b="1" i="1">
                <a:solidFill>
                  <a:srgbClr val="0000FF"/>
                </a:solidFill>
                <a:latin typeface="Droid Serif"/>
                <a:ea typeface="Droid Serif"/>
                <a:cs typeface="Droid Serif"/>
                <a:sym typeface="Droid Serif"/>
              </a:rPr>
              <a:t>Actions</a:t>
            </a:r>
            <a:r>
              <a:rPr lang="en" sz="2400" b="1" i="1">
                <a:solidFill>
                  <a:srgbClr val="000000"/>
                </a:solidFill>
                <a:latin typeface="Droid Serif"/>
                <a:ea typeface="Droid Serif"/>
                <a:cs typeface="Droid Serif"/>
                <a:sym typeface="Droid Serif"/>
              </a:rPr>
              <a:t> </a:t>
            </a:r>
            <a:r>
              <a:rPr lang="en" sz="2400" b="0" i="0">
                <a:solidFill>
                  <a:srgbClr val="000000"/>
                </a:solidFill>
                <a:latin typeface="Droid Serif"/>
                <a:ea typeface="Droid Serif"/>
                <a:cs typeface="Droid Serif"/>
                <a:sym typeface="Droid Serif"/>
              </a:rPr>
              <a:t>are the basic building blocks (literally!)...</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spcAft>
                <a:spcPts val="0"/>
              </a:spcAft>
              <a:buNone/>
            </a:pPr>
            <a:r>
              <a:rPr lang="en" sz="2400">
                <a:solidFill>
                  <a:srgbClr val="000000"/>
                </a:solidFill>
                <a:latin typeface="Droid Serif"/>
                <a:ea typeface="Droid Serif"/>
                <a:cs typeface="Droid Serif"/>
                <a:sym typeface="Droid Serif"/>
              </a:rPr>
              <a:t>The data can be simple.</a:t>
            </a:r>
          </a:p>
          <a:p>
            <a:pPr lvl="0" rtl="0">
              <a:spcBef>
                <a:spcPts val="0"/>
              </a:spcBef>
              <a:spcAft>
                <a:spcPts val="0"/>
              </a:spcAft>
              <a:buNone/>
            </a:pPr>
            <a:r>
              <a:rPr lang="en" sz="2400">
                <a:solidFill>
                  <a:srgbClr val="000000"/>
                </a:solidFill>
                <a:latin typeface="Droid Serif"/>
                <a:ea typeface="Droid Serif"/>
                <a:cs typeface="Droid Serif"/>
                <a:sym typeface="Droid Serif"/>
              </a:rPr>
              <a:t>The actions can be simple.</a:t>
            </a:r>
          </a:p>
          <a:p>
            <a:pPr lvl="0" rtl="0">
              <a:spcBef>
                <a:spcPts val="0"/>
              </a:spcBef>
              <a:spcAft>
                <a:spcPts val="0"/>
              </a:spcAft>
              <a:buNone/>
            </a:pPr>
            <a:r>
              <a:rPr lang="en" sz="2400">
                <a:solidFill>
                  <a:srgbClr val="000000"/>
                </a:solidFill>
                <a:latin typeface="Droid Serif"/>
                <a:ea typeface="Droid Serif"/>
                <a:cs typeface="Droid Serif"/>
                <a:sym typeface="Droid Serif"/>
              </a:rPr>
              <a:t>The combinations can be </a:t>
            </a:r>
            <a:r>
              <a:rPr lang="en" sz="2400">
                <a:latin typeface="Droid Serif"/>
                <a:ea typeface="Droid Serif"/>
                <a:cs typeface="Droid Serif"/>
                <a:sym typeface="Droid Serif"/>
              </a:rPr>
              <a:t>powerful</a:t>
            </a:r>
            <a:r>
              <a:rPr lang="en" sz="2400">
                <a:solidFill>
                  <a:srgbClr val="000000"/>
                </a:solidFill>
                <a:latin typeface="Droid Serif"/>
                <a:ea typeface="Droid Serif"/>
                <a:cs typeface="Droid Serif"/>
                <a:sym typeface="Droid Serif"/>
              </a:rPr>
              <a:t>!</a:t>
            </a:r>
          </a:p>
        </p:txBody>
      </p:sp>
      <p:pic>
        <p:nvPicPr>
          <p:cNvPr id="744" name="Shape 744"/>
          <p:cNvPicPr preferRelativeResize="0"/>
          <p:nvPr/>
        </p:nvPicPr>
        <p:blipFill>
          <a:blip r:embed="rId3"/>
          <a:stretch>
            <a:fillRect/>
          </a:stretch>
        </p:blipFill>
        <p:spPr>
          <a:xfrm>
            <a:off x="1385176" y="1948926"/>
            <a:ext cx="6489899" cy="2849150"/>
          </a:xfrm>
          <a:prstGeom prst="rect">
            <a:avLst/>
          </a:prstGeom>
        </p:spPr>
      </p:pic>
      <p:sp>
        <p:nvSpPr>
          <p:cNvPr id="745" name="Shape 745"/>
          <p:cNvSpPr txBox="1">
            <a:spLocks noGrp="1"/>
          </p:cNvSpPr>
          <p:nvPr>
            <p:ph type="body" idx="2"/>
          </p:nvPr>
        </p:nvSpPr>
        <p:spPr>
          <a:xfrm rot="-702238">
            <a:off x="6283662" y="4633833"/>
            <a:ext cx="2463826" cy="580535"/>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500" b="1">
                <a:solidFill>
                  <a:srgbClr val="38761D"/>
                </a:solidFill>
                <a:latin typeface="Droid Serif"/>
                <a:ea typeface="Droid Serif"/>
                <a:cs typeface="Droid Serif"/>
                <a:sym typeface="Droid Serif"/>
              </a:rPr>
              <a:t>Android</a:t>
            </a:r>
            <a:r>
              <a:rPr lang="en" sz="1500">
                <a:solidFill>
                  <a:srgbClr val="38761D"/>
                </a:solidFill>
                <a:latin typeface="Droid Serif"/>
                <a:ea typeface="Droid Serif"/>
                <a:cs typeface="Droid Serif"/>
                <a:sym typeface="Droid Serif"/>
              </a:rPr>
              <a:t> </a:t>
            </a:r>
            <a:r>
              <a:rPr lang="en" sz="1500">
                <a:solidFill>
                  <a:srgbClr val="38761D"/>
                </a:solidFill>
                <a:latin typeface="Consolas"/>
                <a:ea typeface="Consolas"/>
                <a:cs typeface="Consolas"/>
                <a:sym typeface="Consolas"/>
              </a:rPr>
              <a:t>Hello, World</a:t>
            </a:r>
            <a:r>
              <a:rPr lang="en" sz="1500">
                <a:solidFill>
                  <a:srgbClr val="38761D"/>
                </a:solidFill>
                <a:latin typeface="Droid Serif"/>
                <a:ea typeface="Droid Serif"/>
                <a:cs typeface="Droid Serif"/>
                <a:sym typeface="Droid Serif"/>
              </a:rPr>
              <a:t> program in AppInventor</a:t>
            </a: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b="1" dirty="0" smtClean="0">
                <a:latin typeface="Droid Serif"/>
                <a:ea typeface="Droid Serif"/>
                <a:cs typeface="Droid Serif"/>
                <a:sym typeface="Droid Serif"/>
              </a:rPr>
              <a:t>code.org</a:t>
            </a:r>
            <a:endParaRPr lang="en" sz="3600"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83" y="1371600"/>
            <a:ext cx="8058717" cy="4755192"/>
          </a:xfrm>
          <a:prstGeom prst="rect">
            <a:avLst/>
          </a:prstGeom>
        </p:spPr>
      </p:pic>
      <p:sp>
        <p:nvSpPr>
          <p:cNvPr id="8" name="Right Arrow 7"/>
          <p:cNvSpPr/>
          <p:nvPr/>
        </p:nvSpPr>
        <p:spPr>
          <a:xfrm rot="10800000">
            <a:off x="8227542" y="5739713"/>
            <a:ext cx="609600" cy="469557"/>
          </a:xfrm>
          <a:prstGeom prst="rightArrow">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338337"/>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b="1" dirty="0" smtClean="0">
                <a:latin typeface="Droid Serif"/>
                <a:ea typeface="Droid Serif"/>
                <a:cs typeface="Droid Serif"/>
                <a:sym typeface="Droid Serif"/>
              </a:rPr>
              <a:t>code.org/</a:t>
            </a:r>
            <a:r>
              <a:rPr lang="en" sz="3600" b="1" dirty="0" smtClean="0">
                <a:solidFill>
                  <a:srgbClr val="C00000"/>
                </a:solidFill>
                <a:latin typeface="Droid Serif"/>
                <a:ea typeface="Droid Serif"/>
                <a:cs typeface="Droid Serif"/>
                <a:sym typeface="Droid Serif"/>
              </a:rPr>
              <a:t>flappy</a:t>
            </a:r>
            <a:endParaRPr lang="en" sz="3600" dirty="0">
              <a:solidFill>
                <a:srgbClr val="C00000"/>
              </a:solidFill>
              <a:latin typeface="Droid Serif"/>
              <a:ea typeface="Droid Serif"/>
              <a:cs typeface="Droid Serif"/>
              <a:sym typeface="Droid Serif"/>
            </a:endParaRPr>
          </a:p>
        </p:txBody>
      </p:sp>
      <p:sp>
        <p:nvSpPr>
          <p:cNvPr id="8" name="Right Arrow 7"/>
          <p:cNvSpPr/>
          <p:nvPr/>
        </p:nvSpPr>
        <p:spPr>
          <a:xfrm rot="10800000">
            <a:off x="4616252" y="432486"/>
            <a:ext cx="609600" cy="469557"/>
          </a:xfrm>
          <a:prstGeom prst="rightArrow">
            <a:avLst/>
          </a:prstGeom>
          <a:solidFill>
            <a:srgbClr val="FFCCCC"/>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360310"/>
            <a:ext cx="7162800" cy="5040490"/>
          </a:xfrm>
          <a:prstGeom prst="rect">
            <a:avLst/>
          </a:prstGeom>
        </p:spPr>
      </p:pic>
    </p:spTree>
    <p:extLst>
      <p:ext uri="{BB962C8B-B14F-4D97-AF65-F5344CB8AC3E}">
        <p14:creationId xmlns:p14="http://schemas.microsoft.com/office/powerpoint/2010/main" val="3596029445"/>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b="1" dirty="0" smtClean="0">
                <a:latin typeface="Droid Serif"/>
                <a:ea typeface="Droid Serif"/>
                <a:cs typeface="Droid Serif"/>
                <a:sym typeface="Droid Serif"/>
              </a:rPr>
              <a:t>code.org/</a:t>
            </a:r>
            <a:r>
              <a:rPr lang="en" sz="3600" b="1" dirty="0" smtClean="0">
                <a:solidFill>
                  <a:srgbClr val="C00000"/>
                </a:solidFill>
                <a:latin typeface="Droid Serif"/>
                <a:ea typeface="Droid Serif"/>
                <a:cs typeface="Droid Serif"/>
                <a:sym typeface="Droid Serif"/>
              </a:rPr>
              <a:t>learn</a:t>
            </a:r>
            <a:endParaRPr lang="en" sz="3600" dirty="0">
              <a:solidFill>
                <a:srgbClr val="C00000"/>
              </a:solidFill>
              <a:latin typeface="Droid Serif"/>
              <a:ea typeface="Droid Serif"/>
              <a:cs typeface="Droid Serif"/>
              <a:sym typeface="Droid Serif"/>
            </a:endParaRPr>
          </a:p>
        </p:txBody>
      </p:sp>
      <p:sp>
        <p:nvSpPr>
          <p:cNvPr id="8" name="Right Arrow 7"/>
          <p:cNvSpPr/>
          <p:nvPr/>
        </p:nvSpPr>
        <p:spPr>
          <a:xfrm rot="10800000">
            <a:off x="4616252" y="432486"/>
            <a:ext cx="609600" cy="469557"/>
          </a:xfrm>
          <a:prstGeom prst="rightArrow">
            <a:avLst/>
          </a:prstGeom>
          <a:solidFill>
            <a:srgbClr val="FFCCCC"/>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0"/>
            <a:ext cx="7924800" cy="4570225"/>
          </a:xfrm>
          <a:prstGeom prst="rect">
            <a:avLst/>
          </a:prstGeom>
        </p:spPr>
      </p:pic>
    </p:spTree>
    <p:extLst>
      <p:ext uri="{BB962C8B-B14F-4D97-AF65-F5344CB8AC3E}">
        <p14:creationId xmlns:p14="http://schemas.microsoft.com/office/powerpoint/2010/main" val="1540754263"/>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Shape 750"/>
          <p:cNvPicPr preferRelativeResize="0"/>
          <p:nvPr/>
        </p:nvPicPr>
        <p:blipFill>
          <a:blip r:embed="rId3"/>
          <a:stretch>
            <a:fillRect/>
          </a:stretch>
        </p:blipFill>
        <p:spPr>
          <a:xfrm>
            <a:off x="1066800" y="1371600"/>
            <a:ext cx="7086600" cy="2667003"/>
          </a:xfrm>
          <a:prstGeom prst="rect">
            <a:avLst/>
          </a:prstGeom>
          <a:noFill/>
          <a:ln>
            <a:noFill/>
          </a:ln>
        </p:spPr>
      </p:pic>
      <p:sp>
        <p:nvSpPr>
          <p:cNvPr id="7" name="Shape 751"/>
          <p:cNvSpPr txBox="1">
            <a:spLocks noGrp="1"/>
          </p:cNvSpPr>
          <p:nvPr>
            <p:ph type="title"/>
          </p:nvPr>
        </p:nvSpPr>
        <p:spPr>
          <a:xfrm>
            <a:off x="3428550" y="228600"/>
            <a:ext cx="2363099" cy="769799"/>
          </a:xfrm>
          <a:prstGeom prst="rect">
            <a:avLst/>
          </a:prstGeom>
          <a:solidFill>
            <a:srgbClr val="FFCC99"/>
          </a:solidFill>
        </p:spPr>
        <p:txBody>
          <a:bodyPr lIns="91425" tIns="91425" rIns="91425" bIns="91425" anchor="b" anchorCtr="0">
            <a:noAutofit/>
          </a:bodyPr>
          <a:lstStyle/>
          <a:p>
            <a:pPr algn="ctr">
              <a:spcBef>
                <a:spcPts val="0"/>
              </a:spcBef>
              <a:buNone/>
            </a:pPr>
            <a:r>
              <a:rPr lang="en" dirty="0">
                <a:latin typeface="Droid Serif"/>
                <a:ea typeface="Droid Serif"/>
                <a:cs typeface="Droid Serif"/>
                <a:sym typeface="Droid Serif"/>
              </a:rPr>
              <a:t>Scratch!</a:t>
            </a:r>
          </a:p>
        </p:txBody>
      </p:sp>
      <p:sp>
        <p:nvSpPr>
          <p:cNvPr id="8" name="Shape 752"/>
          <p:cNvSpPr txBox="1">
            <a:spLocks noGrp="1"/>
          </p:cNvSpPr>
          <p:nvPr>
            <p:ph type="body" idx="1"/>
          </p:nvPr>
        </p:nvSpPr>
        <p:spPr>
          <a:xfrm>
            <a:off x="836550" y="4267200"/>
            <a:ext cx="7547100" cy="2198700"/>
          </a:xfrm>
          <a:prstGeom prst="rect">
            <a:avLst/>
          </a:prstGeom>
        </p:spPr>
        <p:txBody>
          <a:bodyPr lIns="91425" tIns="91425" rIns="91425" bIns="91425" anchor="ctr" anchorCtr="0">
            <a:noAutofit/>
          </a:bodyPr>
          <a:lstStyle/>
          <a:p>
            <a:pPr marL="457200" lvl="0" indent="-381000" rtl="0">
              <a:spcBef>
                <a:spcPts val="0"/>
              </a:spcBef>
              <a:buClr>
                <a:schemeClr val="dk1"/>
              </a:buClr>
              <a:buSzPct val="100000"/>
              <a:buFont typeface="Arial"/>
              <a:buChar char="●"/>
            </a:pPr>
            <a:r>
              <a:rPr lang="en" sz="2400" dirty="0">
                <a:latin typeface="Droid Serif"/>
                <a:ea typeface="Droid Serif"/>
                <a:cs typeface="Droid Serif"/>
                <a:sym typeface="Droid Serif"/>
              </a:rPr>
              <a:t>D</a:t>
            </a:r>
            <a:r>
              <a:rPr lang="en" sz="2400" dirty="0" smtClean="0">
                <a:latin typeface="Droid Serif"/>
                <a:ea typeface="Droid Serif"/>
                <a:cs typeface="Droid Serif"/>
                <a:sym typeface="Droid Serif"/>
              </a:rPr>
              <a:t>eveloped </a:t>
            </a:r>
            <a:r>
              <a:rPr lang="en" sz="2400" dirty="0">
                <a:latin typeface="Droid Serif"/>
                <a:ea typeface="Droid Serif"/>
                <a:cs typeface="Droid Serif"/>
                <a:sym typeface="Droid Serif"/>
              </a:rPr>
              <a:t>at </a:t>
            </a:r>
            <a:r>
              <a:rPr lang="en" sz="2400" dirty="0" smtClean="0">
                <a:latin typeface="Droid Serif"/>
                <a:ea typeface="Droid Serif"/>
                <a:cs typeface="Droid Serif"/>
                <a:sym typeface="Droid Serif"/>
              </a:rPr>
              <a:t>MIT, as with AppInventor</a:t>
            </a:r>
            <a:endParaRPr lang="en" sz="2400" dirty="0">
              <a:latin typeface="Droid Serif"/>
              <a:ea typeface="Droid Serif"/>
              <a:cs typeface="Droid Serif"/>
              <a:sym typeface="Droid Serif"/>
            </a:endParaRPr>
          </a:p>
          <a:p>
            <a:pPr marL="457200" lvl="0" indent="-381000" rtl="0">
              <a:spcBef>
                <a:spcPts val="0"/>
              </a:spcBef>
              <a:buClr>
                <a:schemeClr val="dk1"/>
              </a:buClr>
              <a:buSzPct val="100000"/>
              <a:buFont typeface="Arial"/>
              <a:buChar char="●"/>
            </a:pPr>
            <a:r>
              <a:rPr lang="en" sz="2400" dirty="0" smtClean="0">
                <a:latin typeface="Droid Serif"/>
                <a:ea typeface="Droid Serif"/>
                <a:cs typeface="Droid Serif"/>
                <a:sym typeface="Droid Serif"/>
              </a:rPr>
              <a:t>Lego-like </a:t>
            </a:r>
            <a:r>
              <a:rPr lang="en" sz="2400" dirty="0" smtClean="0">
                <a:latin typeface="Droid Serif"/>
                <a:ea typeface="Droid Serif"/>
                <a:cs typeface="Droid Serif"/>
                <a:sym typeface="Droid Serif"/>
              </a:rPr>
              <a:t>blocks </a:t>
            </a:r>
            <a:r>
              <a:rPr lang="en" sz="2400" dirty="0" smtClean="0">
                <a:latin typeface="Droid Serif"/>
                <a:ea typeface="Droid Serif"/>
                <a:cs typeface="Droid Serif"/>
                <a:sym typeface="Droid Serif"/>
              </a:rPr>
              <a:t>language</a:t>
            </a:r>
            <a:endParaRPr lang="en" sz="2400" dirty="0">
              <a:latin typeface="Droid Serif"/>
              <a:ea typeface="Droid Serif"/>
              <a:cs typeface="Droid Serif"/>
              <a:sym typeface="Droid Serif"/>
            </a:endParaRPr>
          </a:p>
          <a:p>
            <a:pPr marL="457200" lvl="0" indent="-381000" rtl="0">
              <a:spcBef>
                <a:spcPts val="0"/>
              </a:spcBef>
              <a:buClr>
                <a:schemeClr val="dk1"/>
              </a:buClr>
              <a:buSzPct val="100000"/>
              <a:buFont typeface="Arial"/>
              <a:buChar char="●"/>
            </a:pPr>
            <a:r>
              <a:rPr lang="en" sz="2400" b="1" dirty="0" smtClean="0">
                <a:solidFill>
                  <a:srgbClr val="0000FF"/>
                </a:solidFill>
                <a:latin typeface="Droid Serif"/>
                <a:ea typeface="Droid Serif"/>
                <a:cs typeface="Droid Serif"/>
                <a:sym typeface="Droid Serif"/>
              </a:rPr>
              <a:t>Now</a:t>
            </a:r>
            <a:r>
              <a:rPr lang="en" sz="2400" b="1" dirty="0">
                <a:solidFill>
                  <a:srgbClr val="0000FF"/>
                </a:solidFill>
                <a:latin typeface="Droid Serif"/>
                <a:ea typeface="Droid Serif"/>
                <a:cs typeface="Droid Serif"/>
                <a:sym typeface="Droid Serif"/>
              </a:rPr>
              <a:t>, entirely browser-based</a:t>
            </a:r>
          </a:p>
          <a:p>
            <a:pPr marL="457200" lvl="0" indent="-381000">
              <a:spcBef>
                <a:spcPts val="0"/>
              </a:spcBef>
              <a:buClr>
                <a:schemeClr val="dk1"/>
              </a:buClr>
              <a:buSzPct val="100000"/>
              <a:buFont typeface="Arial"/>
              <a:buChar char="●"/>
            </a:pPr>
            <a:r>
              <a:rPr lang="en" sz="2400" b="1" dirty="0">
                <a:solidFill>
                  <a:schemeClr val="accent2"/>
                </a:solidFill>
                <a:latin typeface="Droid Serif"/>
                <a:ea typeface="Droid Serif"/>
                <a:cs typeface="Droid Serif"/>
                <a:sym typeface="Droid Serif"/>
              </a:rPr>
              <a:t>Share + remix the community's </a:t>
            </a:r>
            <a:r>
              <a:rPr lang="en" sz="2400" b="1" dirty="0" smtClean="0">
                <a:solidFill>
                  <a:schemeClr val="accent2"/>
                </a:solidFill>
                <a:latin typeface="Droid Serif"/>
                <a:ea typeface="Droid Serif"/>
                <a:cs typeface="Droid Serif"/>
                <a:sym typeface="Droid Serif"/>
              </a:rPr>
              <a:t>projects</a:t>
            </a:r>
          </a:p>
          <a:p>
            <a:pPr marL="457200" lvl="0" indent="-381000">
              <a:spcBef>
                <a:spcPts val="0"/>
              </a:spcBef>
              <a:buClr>
                <a:schemeClr val="dk1"/>
              </a:buClr>
              <a:buSzPct val="100000"/>
              <a:buFont typeface="Arial"/>
              <a:buChar char="●"/>
            </a:pPr>
            <a:r>
              <a:rPr lang="en" sz="2400" b="1" dirty="0" smtClean="0">
                <a:solidFill>
                  <a:schemeClr val="tx1"/>
                </a:solidFill>
                <a:latin typeface="Courier New" panose="02070309020205020404" pitchFamily="49" charset="0"/>
                <a:ea typeface="Droid Serif"/>
                <a:cs typeface="Courier New" panose="02070309020205020404" pitchFamily="49" charset="0"/>
                <a:sym typeface="Droid Serif"/>
              </a:rPr>
              <a:t>scratch.mit.edu</a:t>
            </a:r>
            <a:endParaRPr lang="en" sz="2400" b="1" dirty="0">
              <a:solidFill>
                <a:schemeClr val="tx1"/>
              </a:solidFill>
              <a:latin typeface="Courier New" panose="02070309020205020404" pitchFamily="49" charset="0"/>
              <a:ea typeface="Droid Serif"/>
              <a:cs typeface="Courier New" panose="02070309020205020404" pitchFamily="49" charset="0"/>
              <a:sym typeface="Droid Serif"/>
            </a:endParaRP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Shape 757"/>
          <p:cNvPicPr preferRelativeResize="0"/>
          <p:nvPr/>
        </p:nvPicPr>
        <p:blipFill>
          <a:blip r:embed="rId3"/>
          <a:stretch>
            <a:fillRect/>
          </a:stretch>
        </p:blipFill>
        <p:spPr>
          <a:xfrm>
            <a:off x="3750" y="1247500"/>
            <a:ext cx="9136498" cy="5533500"/>
          </a:xfrm>
          <a:prstGeom prst="rect">
            <a:avLst/>
          </a:prstGeom>
        </p:spPr>
      </p:pic>
      <p:sp>
        <p:nvSpPr>
          <p:cNvPr id="758" name="Shape 758"/>
          <p:cNvSpPr txBox="1"/>
          <p:nvPr/>
        </p:nvSpPr>
        <p:spPr>
          <a:xfrm>
            <a:off x="229325" y="261625"/>
            <a:ext cx="3657600" cy="770999"/>
          </a:xfrm>
          <a:prstGeom prst="rect">
            <a:avLst/>
          </a:prstGeom>
          <a:noFill/>
        </p:spPr>
        <p:txBody>
          <a:bodyPr lIns="91425" tIns="91425" rIns="91425" bIns="91425" anchor="ctr" anchorCtr="0">
            <a:noAutofit/>
          </a:bodyPr>
          <a:lstStyle/>
          <a:p>
            <a:pPr algn="ctr">
              <a:spcBef>
                <a:spcPts val="0"/>
              </a:spcBef>
              <a:buNone/>
            </a:pPr>
            <a:r>
              <a:rPr lang="en" sz="3600" b="1">
                <a:latin typeface="Droid Serif"/>
                <a:ea typeface="Droid Serif"/>
                <a:cs typeface="Droid Serif"/>
                <a:sym typeface="Droid Serif"/>
              </a:rPr>
              <a:t>Scratch Lingo</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6" name="Rounded Rectangle 25"/>
          <p:cNvSpPr/>
          <p:nvPr/>
        </p:nvSpPr>
        <p:spPr>
          <a:xfrm>
            <a:off x="2285999" y="1604664"/>
            <a:ext cx="3048000" cy="5100935"/>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91200" y="1604665"/>
            <a:ext cx="3048000" cy="5100935"/>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hape 52"/>
          <p:cNvSpPr txBox="1">
            <a:spLocks noGrp="1"/>
          </p:cNvSpPr>
          <p:nvPr>
            <p:ph type="title" idx="4294967295"/>
          </p:nvPr>
        </p:nvSpPr>
        <p:spPr>
          <a:xfrm>
            <a:off x="227887" y="207407"/>
            <a:ext cx="6515100" cy="814800"/>
          </a:xfrm>
          <a:prstGeom prst="rect">
            <a:avLst/>
          </a:prstGeom>
        </p:spPr>
        <p:txBody>
          <a:bodyPr lIns="91425" tIns="91425" rIns="91425" bIns="91425" anchor="t" anchorCtr="0">
            <a:noAutofit/>
          </a:bodyPr>
          <a:lstStyle/>
          <a:p>
            <a:pPr rtl="0">
              <a:spcBef>
                <a:spcPts val="0"/>
              </a:spcBef>
              <a:buNone/>
            </a:pPr>
            <a:r>
              <a:rPr lang="en" sz="3600" dirty="0" smtClean="0">
                <a:solidFill>
                  <a:srgbClr val="000000"/>
                </a:solidFill>
                <a:latin typeface="Droid Serif"/>
                <a:ea typeface="Droid Serif"/>
                <a:cs typeface="Droid Serif"/>
                <a:sym typeface="Droid Serif"/>
              </a:rPr>
              <a:t>This week's schedule</a:t>
            </a:r>
            <a:endParaRPr lang="en" sz="3600" dirty="0">
              <a:solidFill>
                <a:srgbClr val="000000"/>
              </a:solidFill>
              <a:latin typeface="Droid Serif"/>
              <a:ea typeface="Droid Serif"/>
              <a:cs typeface="Droid Serif"/>
              <a:sym typeface="Droid Serif"/>
            </a:endParaRPr>
          </a:p>
        </p:txBody>
      </p:sp>
      <p:sp>
        <p:nvSpPr>
          <p:cNvPr id="4" name="TextBox 3"/>
          <p:cNvSpPr txBox="1"/>
          <p:nvPr/>
        </p:nvSpPr>
        <p:spPr>
          <a:xfrm>
            <a:off x="2514600" y="5185428"/>
            <a:ext cx="6096000" cy="523220"/>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A</a:t>
            </a:r>
            <a:r>
              <a:rPr lang="en-US" b="1" u="sng" dirty="0" smtClean="0">
                <a:latin typeface="Cambria" panose="02040503050406030204" pitchFamily="18" charset="0"/>
              </a:rPr>
              <a:t>fternoon</a:t>
            </a:r>
            <a:r>
              <a:rPr lang="en-US" dirty="0" smtClean="0">
                <a:latin typeface="Cambria" panose="02040503050406030204" pitchFamily="18" charset="0"/>
              </a:rPr>
              <a:t>   everyone shows off one of the projects they built this week.   </a:t>
            </a:r>
            <a:r>
              <a:rPr lang="en-US" b="1" i="1" dirty="0" smtClean="0">
                <a:solidFill>
                  <a:schemeClr val="tx1">
                    <a:lumMod val="65000"/>
                    <a:lumOff val="35000"/>
                  </a:schemeClr>
                </a:solidFill>
                <a:latin typeface="Cambria" panose="02040503050406030204" pitchFamily="18" charset="0"/>
              </a:rPr>
              <a:t>primarily because we hope you will show it to your students…!</a:t>
            </a:r>
            <a:endParaRPr lang="en-US" dirty="0">
              <a:solidFill>
                <a:schemeClr val="tx1">
                  <a:lumMod val="65000"/>
                  <a:lumOff val="35000"/>
                </a:schemeClr>
              </a:solidFill>
              <a:latin typeface="Cambria" panose="02040503050406030204" pitchFamily="18" charset="0"/>
            </a:endParaRPr>
          </a:p>
        </p:txBody>
      </p:sp>
      <p:sp>
        <p:nvSpPr>
          <p:cNvPr id="3" name="TextBox 2"/>
          <p:cNvSpPr txBox="1"/>
          <p:nvPr/>
        </p:nvSpPr>
        <p:spPr>
          <a:xfrm>
            <a:off x="2819399" y="1091514"/>
            <a:ext cx="1981201" cy="461665"/>
          </a:xfrm>
          <a:prstGeom prst="rect">
            <a:avLst/>
          </a:prstGeom>
          <a:solidFill>
            <a:schemeClr val="bg1">
              <a:lumMod val="95000"/>
            </a:schemeClr>
          </a:solidFill>
          <a:ln w="28575">
            <a:noFill/>
          </a:ln>
        </p:spPr>
        <p:txBody>
          <a:bodyPr wrap="square" rtlCol="0">
            <a:spAutoFit/>
          </a:bodyPr>
          <a:lstStyle/>
          <a:p>
            <a:pPr algn="ctr"/>
            <a:r>
              <a:rPr lang="en-US" sz="2400" b="1" dirty="0" smtClean="0">
                <a:solidFill>
                  <a:schemeClr val="tx1"/>
                </a:solidFill>
                <a:latin typeface="Cambria" panose="02040503050406030204" pitchFamily="18" charset="0"/>
              </a:rPr>
              <a:t>Returners</a:t>
            </a:r>
            <a:endParaRPr lang="en-US" sz="2400" b="1" dirty="0">
              <a:solidFill>
                <a:schemeClr val="tx1"/>
              </a:solidFill>
              <a:latin typeface="Cambria" panose="02040503050406030204" pitchFamily="18" charset="0"/>
            </a:endParaRPr>
          </a:p>
        </p:txBody>
      </p:sp>
      <p:sp>
        <p:nvSpPr>
          <p:cNvPr id="6" name="TextBox 5"/>
          <p:cNvSpPr txBox="1"/>
          <p:nvPr/>
        </p:nvSpPr>
        <p:spPr>
          <a:xfrm>
            <a:off x="6324600" y="1103871"/>
            <a:ext cx="1981201" cy="461665"/>
          </a:xfrm>
          <a:prstGeom prst="rect">
            <a:avLst/>
          </a:prstGeom>
          <a:solidFill>
            <a:schemeClr val="bg1">
              <a:lumMod val="50000"/>
            </a:schemeClr>
          </a:solidFill>
          <a:ln>
            <a:noFill/>
          </a:ln>
        </p:spPr>
        <p:txBody>
          <a:bodyPr wrap="square" rtlCol="0">
            <a:spAutoFit/>
          </a:bodyPr>
          <a:lstStyle/>
          <a:p>
            <a:pPr algn="ctr"/>
            <a:r>
              <a:rPr lang="en-US" sz="2400" b="1" dirty="0" smtClean="0">
                <a:solidFill>
                  <a:schemeClr val="bg1"/>
                </a:solidFill>
                <a:latin typeface="Cambria" panose="02040503050406030204" pitchFamily="18" charset="0"/>
              </a:rPr>
              <a:t>Newcomers</a:t>
            </a:r>
            <a:endParaRPr lang="en-US" sz="2400" b="1" dirty="0">
              <a:solidFill>
                <a:schemeClr val="bg1"/>
              </a:solidFill>
              <a:latin typeface="Cambria" panose="02040503050406030204" pitchFamily="18" charset="0"/>
            </a:endParaRPr>
          </a:p>
        </p:txBody>
      </p:sp>
      <p:sp>
        <p:nvSpPr>
          <p:cNvPr id="7" name="TextBox 6"/>
          <p:cNvSpPr txBox="1"/>
          <p:nvPr/>
        </p:nvSpPr>
        <p:spPr>
          <a:xfrm>
            <a:off x="685800" y="2022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Mon.</a:t>
            </a:r>
            <a:endParaRPr lang="en-US" sz="2400" dirty="0">
              <a:latin typeface="Cambria" panose="02040503050406030204" pitchFamily="18" charset="0"/>
            </a:endParaRPr>
          </a:p>
        </p:txBody>
      </p:sp>
      <p:sp>
        <p:nvSpPr>
          <p:cNvPr id="8" name="TextBox 7"/>
          <p:cNvSpPr txBox="1"/>
          <p:nvPr/>
        </p:nvSpPr>
        <p:spPr>
          <a:xfrm>
            <a:off x="685800" y="29365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Tue.</a:t>
            </a:r>
            <a:endParaRPr lang="en-US" sz="2400" dirty="0">
              <a:latin typeface="Cambria" panose="02040503050406030204" pitchFamily="18" charset="0"/>
            </a:endParaRPr>
          </a:p>
        </p:txBody>
      </p:sp>
      <p:sp>
        <p:nvSpPr>
          <p:cNvPr id="9" name="TextBox 8"/>
          <p:cNvSpPr txBox="1"/>
          <p:nvPr/>
        </p:nvSpPr>
        <p:spPr>
          <a:xfrm>
            <a:off x="685800" y="3927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Wed.</a:t>
            </a:r>
            <a:endParaRPr lang="en-US" sz="2400" dirty="0">
              <a:latin typeface="Cambria" panose="02040503050406030204" pitchFamily="18" charset="0"/>
            </a:endParaRPr>
          </a:p>
        </p:txBody>
      </p:sp>
      <p:sp>
        <p:nvSpPr>
          <p:cNvPr id="10" name="TextBox 9"/>
          <p:cNvSpPr txBox="1"/>
          <p:nvPr/>
        </p:nvSpPr>
        <p:spPr>
          <a:xfrm>
            <a:off x="685799" y="500456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Thu.</a:t>
            </a:r>
            <a:endParaRPr lang="en-US" sz="2400" dirty="0">
              <a:latin typeface="Cambria" panose="02040503050406030204" pitchFamily="18" charset="0"/>
            </a:endParaRPr>
          </a:p>
        </p:txBody>
      </p:sp>
      <p:sp>
        <p:nvSpPr>
          <p:cNvPr id="11" name="TextBox 10"/>
          <p:cNvSpPr txBox="1"/>
          <p:nvPr/>
        </p:nvSpPr>
        <p:spPr>
          <a:xfrm>
            <a:off x="685800" y="6015335"/>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Fri.</a:t>
            </a:r>
            <a:endParaRPr lang="en-US" sz="2400" dirty="0">
              <a:latin typeface="Cambria" panose="02040503050406030204" pitchFamily="18" charset="0"/>
            </a:endParaRPr>
          </a:p>
        </p:txBody>
      </p:sp>
      <p:sp>
        <p:nvSpPr>
          <p:cNvPr id="13" name="TextBox 12"/>
          <p:cNvSpPr txBox="1"/>
          <p:nvPr/>
        </p:nvSpPr>
        <p:spPr>
          <a:xfrm>
            <a:off x="2353962" y="1991380"/>
            <a:ext cx="1379838" cy="523220"/>
          </a:xfrm>
          <a:prstGeom prst="rect">
            <a:avLst/>
          </a:prstGeom>
          <a:noFill/>
        </p:spPr>
        <p:txBody>
          <a:bodyPr wrap="square" rtlCol="0">
            <a:spAutoFit/>
          </a:bodyPr>
          <a:lstStyle/>
          <a:p>
            <a:pPr algn="ctr"/>
            <a:r>
              <a:rPr lang="en-US" b="1" dirty="0" smtClean="0">
                <a:latin typeface="Calibri" panose="020F0502020204030204" pitchFamily="34" charset="0"/>
              </a:rPr>
              <a:t>Python programming</a:t>
            </a:r>
            <a:endParaRPr lang="en-US" b="1" dirty="0">
              <a:latin typeface="Calibri" panose="020F0502020204030204" pitchFamily="34" charset="0"/>
            </a:endParaRPr>
          </a:p>
        </p:txBody>
      </p:sp>
      <p:sp>
        <p:nvSpPr>
          <p:cNvPr id="15" name="TextBox 14"/>
          <p:cNvSpPr txBox="1"/>
          <p:nvPr/>
        </p:nvSpPr>
        <p:spPr>
          <a:xfrm>
            <a:off x="3848100" y="2099102"/>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6" name="TextBox 15"/>
          <p:cNvSpPr txBox="1"/>
          <p:nvPr/>
        </p:nvSpPr>
        <p:spPr>
          <a:xfrm>
            <a:off x="2353962" y="2905780"/>
            <a:ext cx="1379838" cy="523220"/>
          </a:xfrm>
          <a:prstGeom prst="rect">
            <a:avLst/>
          </a:prstGeom>
          <a:noFill/>
        </p:spPr>
        <p:txBody>
          <a:bodyPr wrap="square" rtlCol="0">
            <a:spAutoFit/>
          </a:bodyPr>
          <a:lstStyle/>
          <a:p>
            <a:pPr algn="ctr"/>
            <a:r>
              <a:rPr lang="en-US" b="1" dirty="0" smtClean="0">
                <a:latin typeface="Calibri" panose="020F0502020204030204" pitchFamily="34" charset="0"/>
              </a:rPr>
              <a:t>Python programming</a:t>
            </a:r>
            <a:endParaRPr lang="en-US" b="1" dirty="0">
              <a:latin typeface="Calibri" panose="020F0502020204030204" pitchFamily="34" charset="0"/>
            </a:endParaRPr>
          </a:p>
        </p:txBody>
      </p:sp>
      <p:sp>
        <p:nvSpPr>
          <p:cNvPr id="17" name="TextBox 16"/>
          <p:cNvSpPr txBox="1"/>
          <p:nvPr/>
        </p:nvSpPr>
        <p:spPr>
          <a:xfrm>
            <a:off x="3733800" y="2905780"/>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18" name="TextBox 17"/>
          <p:cNvSpPr txBox="1"/>
          <p:nvPr/>
        </p:nvSpPr>
        <p:spPr>
          <a:xfrm>
            <a:off x="2353962" y="4004102"/>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9" name="TextBox 18"/>
          <p:cNvSpPr txBox="1"/>
          <p:nvPr/>
        </p:nvSpPr>
        <p:spPr>
          <a:xfrm>
            <a:off x="3733800" y="3896380"/>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20" name="TextBox 19"/>
          <p:cNvSpPr txBox="1"/>
          <p:nvPr/>
        </p:nvSpPr>
        <p:spPr>
          <a:xfrm>
            <a:off x="6300917" y="1791729"/>
            <a:ext cx="2004883" cy="738664"/>
          </a:xfrm>
          <a:prstGeom prst="rect">
            <a:avLst/>
          </a:prstGeom>
          <a:noFill/>
        </p:spPr>
        <p:txBody>
          <a:bodyPr wrap="square" rtlCol="0">
            <a:spAutoFit/>
          </a:bodyPr>
          <a:lstStyle/>
          <a:p>
            <a:pPr algn="ctr"/>
            <a:r>
              <a:rPr lang="en-US" sz="4200" b="1" dirty="0" err="1" smtClean="0">
                <a:solidFill>
                  <a:schemeClr val="bg1"/>
                </a:solidFill>
                <a:latin typeface="Calibri" panose="020F0502020204030204" pitchFamily="34" charset="0"/>
              </a:rPr>
              <a:t>MyCS</a:t>
            </a:r>
            <a:endParaRPr lang="en-US" sz="4200" b="1" dirty="0">
              <a:solidFill>
                <a:schemeClr val="bg1"/>
              </a:solidFill>
              <a:latin typeface="Calibri" panose="020F0502020204030204" pitchFamily="34" charset="0"/>
            </a:endParaRPr>
          </a:p>
        </p:txBody>
      </p:sp>
      <p:sp>
        <p:nvSpPr>
          <p:cNvPr id="21" name="TextBox 20"/>
          <p:cNvSpPr txBox="1"/>
          <p:nvPr/>
        </p:nvSpPr>
        <p:spPr>
          <a:xfrm>
            <a:off x="2514601" y="4886180"/>
            <a:ext cx="6096000" cy="307777"/>
          </a:xfrm>
          <a:prstGeom prst="rect">
            <a:avLst/>
          </a:prstGeom>
          <a:solidFill>
            <a:srgbClr val="FFCC99"/>
          </a:solidFill>
        </p:spPr>
        <p:txBody>
          <a:bodyPr wrap="square" rtlCol="0">
            <a:spAutoFit/>
          </a:bodyPr>
          <a:lstStyle/>
          <a:p>
            <a:pPr algn="ctr"/>
            <a:r>
              <a:rPr lang="en-US" b="1" u="sng" dirty="0">
                <a:latin typeface="Cambria" panose="02040503050406030204" pitchFamily="18" charset="0"/>
              </a:rPr>
              <a:t>M</a:t>
            </a:r>
            <a:r>
              <a:rPr lang="en-US" b="1" u="sng" dirty="0" smtClean="0">
                <a:latin typeface="Cambria" panose="02040503050406030204" pitchFamily="18" charset="0"/>
              </a:rPr>
              <a:t>orning</a:t>
            </a:r>
            <a:r>
              <a:rPr lang="en-US" dirty="0" smtClean="0">
                <a:latin typeface="Cambria" panose="02040503050406030204" pitchFamily="18" charset="0"/>
              </a:rPr>
              <a:t> –  activities and demonstrations for the full group. </a:t>
            </a:r>
            <a:endParaRPr lang="en-US" dirty="0">
              <a:latin typeface="Cambria" panose="02040503050406030204" pitchFamily="18" charset="0"/>
            </a:endParaRPr>
          </a:p>
        </p:txBody>
      </p:sp>
      <p:pic>
        <p:nvPicPr>
          <p:cNvPr id="23" name="Shape 39"/>
          <p:cNvPicPr preferRelativeResize="0"/>
          <p:nvPr/>
        </p:nvPicPr>
        <p:blipFill rotWithShape="1">
          <a:blip r:embed="rId3"/>
          <a:srcRect t="23482" b="25624"/>
          <a:stretch/>
        </p:blipFill>
        <p:spPr>
          <a:xfrm>
            <a:off x="6440119" y="5862936"/>
            <a:ext cx="1828611" cy="614064"/>
          </a:xfrm>
          <a:prstGeom prst="rect">
            <a:avLst/>
          </a:prstGeom>
        </p:spPr>
      </p:pic>
      <p:sp>
        <p:nvSpPr>
          <p:cNvPr id="25" name="TextBox 24"/>
          <p:cNvSpPr txBox="1"/>
          <p:nvPr/>
        </p:nvSpPr>
        <p:spPr>
          <a:xfrm>
            <a:off x="2656704" y="6097488"/>
            <a:ext cx="2296296" cy="307777"/>
          </a:xfrm>
          <a:prstGeom prst="rect">
            <a:avLst/>
          </a:prstGeom>
          <a:solidFill>
            <a:schemeClr val="bg1"/>
          </a:solidFill>
        </p:spPr>
        <p:txBody>
          <a:bodyPr wrap="square" rtlCol="0">
            <a:spAutoFit/>
          </a:bodyPr>
          <a:lstStyle/>
          <a:p>
            <a:pPr algn="ctr"/>
            <a:r>
              <a:rPr lang="en-US" b="1" dirty="0" smtClean="0">
                <a:solidFill>
                  <a:srgbClr val="CC3300"/>
                </a:solidFill>
                <a:latin typeface="Calibri" panose="020F0502020204030204" pitchFamily="34" charset="0"/>
              </a:rPr>
              <a:t>No workshop on Friday.</a:t>
            </a:r>
            <a:endParaRPr lang="en-US" b="1" dirty="0">
              <a:solidFill>
                <a:srgbClr val="CC3300"/>
              </a:solidFill>
              <a:latin typeface="Calibri" panose="020F0502020204030204" pitchFamily="34" charset="0"/>
            </a:endParaRPr>
          </a:p>
        </p:txBody>
      </p:sp>
      <p:sp>
        <p:nvSpPr>
          <p:cNvPr id="24" name="Down Arrow 23"/>
          <p:cNvSpPr/>
          <p:nvPr/>
        </p:nvSpPr>
        <p:spPr>
          <a:xfrm>
            <a:off x="6960972" y="2667000"/>
            <a:ext cx="762000" cy="1752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14307"/>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p:nvPr/>
        </p:nvSpPr>
        <p:spPr>
          <a:xfrm>
            <a:off x="860250" y="1169350"/>
            <a:ext cx="7528500" cy="2527799"/>
          </a:xfrm>
          <a:prstGeom prst="rect">
            <a:avLst/>
          </a:prstGeom>
          <a:noFill/>
        </p:spPr>
        <p:txBody>
          <a:bodyPr lIns="91425" tIns="91425" rIns="91425" bIns="91425" anchor="t" anchorCtr="0">
            <a:noAutofit/>
          </a:bodyPr>
          <a:lstStyle/>
          <a:p>
            <a:pPr lvl="0" algn="ctr" rtl="0">
              <a:spcBef>
                <a:spcPts val="0"/>
              </a:spcBef>
              <a:buNone/>
            </a:pPr>
            <a:r>
              <a:rPr lang="en" sz="4800" b="1" dirty="0">
                <a:latin typeface="Droid Serif"/>
                <a:ea typeface="Droid Serif"/>
                <a:cs typeface="Droid Serif"/>
                <a:sym typeface="Droid Serif"/>
              </a:rPr>
              <a:t>A-</a:t>
            </a:r>
            <a:r>
              <a:rPr lang="en" sz="4800" b="1" i="1" dirty="0">
                <a:solidFill>
                  <a:srgbClr val="0000FF"/>
                </a:solidFill>
                <a:latin typeface="Droid Serif"/>
                <a:ea typeface="Droid Serif"/>
                <a:cs typeface="Droid Serif"/>
                <a:sym typeface="Droid Serif"/>
              </a:rPr>
              <a:t>Maze</a:t>
            </a:r>
            <a:r>
              <a:rPr lang="en" sz="4800" b="1" dirty="0">
                <a:latin typeface="Droid Serif"/>
                <a:ea typeface="Droid Serif"/>
                <a:cs typeface="Droid Serif"/>
                <a:sym typeface="Droid Serif"/>
              </a:rPr>
              <a:t>-ing Scratch:</a:t>
            </a:r>
          </a:p>
          <a:p>
            <a:pPr lvl="0" algn="ctr" rtl="0">
              <a:spcBef>
                <a:spcPts val="0"/>
              </a:spcBef>
              <a:buNone/>
            </a:pPr>
            <a:endParaRPr sz="4800" b="1" dirty="0">
              <a:latin typeface="Droid Serif"/>
              <a:ea typeface="Droid Serif"/>
              <a:cs typeface="Droid Serif"/>
              <a:sym typeface="Droid Serif"/>
            </a:endParaRPr>
          </a:p>
          <a:p>
            <a:pPr algn="ctr">
              <a:spcBef>
                <a:spcPts val="0"/>
              </a:spcBef>
              <a:buNone/>
            </a:pPr>
            <a:r>
              <a:rPr lang="en" sz="4800" b="1" dirty="0">
                <a:latin typeface="Droid Serif"/>
                <a:ea typeface="Droid Serif"/>
                <a:cs typeface="Droid Serif"/>
                <a:sym typeface="Droid Serif"/>
              </a:rPr>
              <a:t>Learning CS via </a:t>
            </a:r>
            <a:r>
              <a:rPr lang="en" sz="4800" b="1" dirty="0" smtClean="0">
                <a:latin typeface="Droid Serif"/>
                <a:ea typeface="Droid Serif"/>
                <a:cs typeface="Droid Serif"/>
                <a:sym typeface="Droid Serif"/>
              </a:rPr>
              <a:t>mazes</a:t>
            </a:r>
          </a:p>
          <a:p>
            <a:pPr algn="ctr">
              <a:spcBef>
                <a:spcPts val="0"/>
              </a:spcBef>
              <a:buNone/>
            </a:pPr>
            <a:endParaRPr lang="en" sz="4800" b="1" dirty="0">
              <a:latin typeface="Droid Serif"/>
              <a:ea typeface="Droid Serif"/>
              <a:cs typeface="Droid Serif"/>
              <a:sym typeface="Droid Serif"/>
            </a:endParaRPr>
          </a:p>
          <a:p>
            <a:pPr algn="ctr">
              <a:spcBef>
                <a:spcPts val="0"/>
              </a:spcBef>
              <a:buNone/>
            </a:pPr>
            <a:r>
              <a:rPr lang="en" sz="4800" b="1" dirty="0" smtClean="0">
                <a:solidFill>
                  <a:schemeClr val="bg1">
                    <a:lumMod val="65000"/>
                  </a:schemeClr>
                </a:solidFill>
                <a:latin typeface="Droid Serif"/>
                <a:ea typeface="Droid Serif"/>
                <a:cs typeface="Droid Serif"/>
                <a:sym typeface="Droid Serif"/>
              </a:rPr>
              <a:t>(MyCS Unit </a:t>
            </a:r>
            <a:r>
              <a:rPr lang="en" sz="4800" b="1" dirty="0" smtClean="0">
                <a:solidFill>
                  <a:schemeClr val="bg1">
                    <a:lumMod val="65000"/>
                  </a:schemeClr>
                </a:solidFill>
                <a:latin typeface="Droid Serif"/>
                <a:ea typeface="Droid Serif"/>
                <a:cs typeface="Droid Serif"/>
                <a:sym typeface="Droid Serif"/>
              </a:rPr>
              <a:t>2)</a:t>
            </a:r>
            <a:endParaRPr lang="en" sz="4800" b="1" dirty="0">
              <a:solidFill>
                <a:schemeClr val="bg1">
                  <a:lumMod val="65000"/>
                </a:schemeClr>
              </a:solidFill>
              <a:latin typeface="Droid Serif"/>
              <a:ea typeface="Droid Serif"/>
              <a:cs typeface="Droid Serif"/>
              <a:sym typeface="Droid Serif"/>
            </a:endParaRPr>
          </a:p>
        </p:txBody>
      </p:sp>
      <p:sp>
        <p:nvSpPr>
          <p:cNvPr id="764" name="Shape 764"/>
          <p:cNvSpPr txBox="1"/>
          <p:nvPr/>
        </p:nvSpPr>
        <p:spPr>
          <a:xfrm rot="-983723">
            <a:off x="6424780" y="5404274"/>
            <a:ext cx="2266996" cy="1036419"/>
          </a:xfrm>
          <a:prstGeom prst="rect">
            <a:avLst/>
          </a:prstGeom>
          <a:solidFill>
            <a:srgbClr val="EFEFEF"/>
          </a:solidFill>
          <a:ln w="9525" cap="flat">
            <a:solidFill>
              <a:srgbClr val="CCECFF"/>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200" b="1" dirty="0">
                <a:solidFill>
                  <a:srgbClr val="666666"/>
                </a:solidFill>
                <a:latin typeface="Droid Serif"/>
                <a:ea typeface="Droid Serif"/>
                <a:cs typeface="Droid Serif"/>
                <a:sym typeface="Droid Serif"/>
              </a:rPr>
              <a:t>Experienced Scratcher?</a:t>
            </a:r>
          </a:p>
          <a:p>
            <a:pPr lvl="0" rtl="0">
              <a:spcBef>
                <a:spcPts val="0"/>
              </a:spcBef>
              <a:buNone/>
            </a:pPr>
            <a:r>
              <a:rPr lang="en" sz="1200" dirty="0">
                <a:solidFill>
                  <a:srgbClr val="666666"/>
                </a:solidFill>
                <a:latin typeface="Droid Serif"/>
                <a:ea typeface="Droid Serif"/>
                <a:cs typeface="Droid Serif"/>
                <a:sym typeface="Droid Serif"/>
              </a:rPr>
              <a:t> </a:t>
            </a:r>
          </a:p>
          <a:p>
            <a:pPr lvl="3"/>
            <a:r>
              <a:rPr lang="en" sz="1200" dirty="0">
                <a:solidFill>
                  <a:srgbClr val="666666"/>
                </a:solidFill>
                <a:latin typeface="Droid Serif"/>
                <a:ea typeface="Droid Serif"/>
                <a:cs typeface="Droid Serif"/>
                <a:sym typeface="Droid Serif"/>
              </a:rPr>
              <a:t>  </a:t>
            </a:r>
            <a:r>
              <a:rPr lang="en" sz="1200" dirty="0" smtClean="0">
                <a:solidFill>
                  <a:srgbClr val="666666"/>
                </a:solidFill>
                <a:latin typeface="Droid Serif"/>
                <a:ea typeface="Droid Serif"/>
                <a:cs typeface="Droid Serif"/>
                <a:sym typeface="Droid Serif"/>
              </a:rPr>
              <a:t>     - ver. 2 of </a:t>
            </a:r>
            <a:r>
              <a:rPr lang="en" sz="1200" dirty="0">
                <a:solidFill>
                  <a:srgbClr val="666666"/>
                </a:solidFill>
                <a:latin typeface="Droid Serif"/>
                <a:ea typeface="Droid Serif"/>
                <a:cs typeface="Droid Serif"/>
                <a:sym typeface="Droid Serif"/>
              </a:rPr>
              <a:t>Scratch</a:t>
            </a:r>
          </a:p>
          <a:p>
            <a:pPr lvl="3"/>
            <a:r>
              <a:rPr lang="en" sz="1200" dirty="0">
                <a:solidFill>
                  <a:srgbClr val="666666"/>
                </a:solidFill>
                <a:latin typeface="Droid Serif"/>
                <a:ea typeface="Droid Serif"/>
                <a:cs typeface="Droid Serif"/>
                <a:sym typeface="Droid Serif"/>
              </a:rPr>
              <a:t>  </a:t>
            </a:r>
            <a:r>
              <a:rPr lang="en" sz="1200" dirty="0" smtClean="0">
                <a:solidFill>
                  <a:srgbClr val="666666"/>
                </a:solidFill>
                <a:latin typeface="Droid Serif"/>
                <a:ea typeface="Droid Serif"/>
                <a:cs typeface="Droid Serif"/>
                <a:sym typeface="Droid Serif"/>
              </a:rPr>
              <a:t>     - </a:t>
            </a:r>
            <a:r>
              <a:rPr lang="en" sz="1200" dirty="0">
                <a:solidFill>
                  <a:srgbClr val="666666"/>
                </a:solidFill>
                <a:latin typeface="Droid Serif"/>
                <a:ea typeface="Droid Serif"/>
                <a:cs typeface="Droid Serif"/>
                <a:sym typeface="Droid Serif"/>
              </a:rPr>
              <a:t>100 mazes</a:t>
            </a:r>
          </a:p>
          <a:p>
            <a:pPr lvl="3"/>
            <a:r>
              <a:rPr lang="en" sz="1200" dirty="0">
                <a:solidFill>
                  <a:srgbClr val="666666"/>
                </a:solidFill>
                <a:latin typeface="Droid Serif"/>
                <a:ea typeface="Droid Serif"/>
                <a:cs typeface="Droid Serif"/>
                <a:sym typeface="Droid Serif"/>
              </a:rPr>
              <a:t>  </a:t>
            </a:r>
            <a:r>
              <a:rPr lang="en" sz="1200" dirty="0" smtClean="0">
                <a:solidFill>
                  <a:srgbClr val="666666"/>
                </a:solidFill>
                <a:latin typeface="Droid Serif"/>
                <a:ea typeface="Droid Serif"/>
                <a:cs typeface="Droid Serif"/>
                <a:sym typeface="Droid Serif"/>
              </a:rPr>
              <a:t>     - </a:t>
            </a:r>
            <a:r>
              <a:rPr lang="en" sz="1200" dirty="0">
                <a:solidFill>
                  <a:srgbClr val="666666"/>
                </a:solidFill>
                <a:latin typeface="Droid Serif"/>
                <a:ea typeface="Droid Serif"/>
                <a:cs typeface="Droid Serif"/>
                <a:sym typeface="Droid Serif"/>
              </a:rPr>
              <a:t>programming </a:t>
            </a:r>
            <a:r>
              <a:rPr lang="en" sz="1200" b="1" u="sng" dirty="0">
                <a:solidFill>
                  <a:srgbClr val="666666"/>
                </a:solidFill>
                <a:latin typeface="Droid Serif"/>
                <a:ea typeface="Droid Serif"/>
                <a:cs typeface="Droid Serif"/>
                <a:sym typeface="Droid Serif"/>
              </a:rPr>
              <a:t>and</a:t>
            </a:r>
            <a:r>
              <a:rPr lang="en" sz="1200" dirty="0">
                <a:solidFill>
                  <a:srgbClr val="666666"/>
                </a:solidFill>
                <a:latin typeface="Droid Serif"/>
                <a:ea typeface="Droid Serif"/>
                <a:cs typeface="Droid Serif"/>
                <a:sym typeface="Droid Serif"/>
              </a:rPr>
              <a:t> CS !</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pPr lvl="0"/>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t>
            </a:r>
            <a:r>
              <a:rPr lang="en" sz="2400" dirty="0" smtClean="0">
                <a:latin typeface="Droid Serif"/>
                <a:ea typeface="Droid Serif"/>
                <a:cs typeface="Droid Serif"/>
                <a:sym typeface="Droid Serif"/>
              </a:rPr>
              <a:t>and 1.10.</a:t>
            </a:r>
            <a:endParaRPr lang="en" sz="2400" b="1" dirty="0" smtClean="0">
              <a:latin typeface="Droid Serif"/>
              <a:ea typeface="Droid Serif"/>
              <a:cs typeface="Droid Serif"/>
              <a:sym typeface="Droid Serif"/>
            </a:endParaRPr>
          </a:p>
          <a:p>
            <a:pPr lvl="0" rtl="0">
              <a:spcBef>
                <a:spcPts val="0"/>
              </a:spcBef>
              <a:buNone/>
            </a:pPr>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pPr lvl="0" rtl="0">
              <a:spcBef>
                <a:spcPts val="0"/>
              </a:spcBef>
              <a:buNone/>
            </a:pPr>
            <a:endParaRPr sz="2400" dirty="0">
              <a:latin typeface="Droid Serif"/>
              <a:ea typeface="Droid Serif"/>
              <a:cs typeface="Droid Serif"/>
              <a:sym typeface="Droid Serif"/>
            </a:endParaRPr>
          </a:p>
          <a:p>
            <a:pPr lvl="0" rtl="0">
              <a:spcBef>
                <a:spcPts val="0"/>
              </a:spcBef>
              <a:buNone/>
            </a:pPr>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lvl="0" algn="ctr" rtl="0">
              <a:spcBef>
                <a:spcPts val="0"/>
              </a:spcBef>
              <a:buNone/>
            </a:pPr>
            <a:r>
              <a:rPr lang="en" sz="1200" dirty="0">
                <a:solidFill>
                  <a:schemeClr val="dk1"/>
                </a:solidFill>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solidFill>
                  <a:schemeClr val="dk1"/>
                </a:solidFill>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solidFill>
                  <a:schemeClr val="tx1"/>
                </a:solidFill>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31772"/>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p:nvPr/>
        </p:nvSpPr>
        <p:spPr>
          <a:xfrm>
            <a:off x="878225" y="100700"/>
            <a:ext cx="7612800" cy="861600"/>
          </a:xfrm>
          <a:prstGeom prst="rect">
            <a:avLst/>
          </a:prstGeom>
          <a:noFill/>
        </p:spPr>
        <p:txBody>
          <a:bodyPr lIns="91425" tIns="91425" rIns="91425" bIns="91425" anchor="t" anchorCtr="0">
            <a:noAutofit/>
          </a:bodyPr>
          <a:lstStyle/>
          <a:p>
            <a:pPr algn="ctr">
              <a:spcBef>
                <a:spcPts val="0"/>
              </a:spcBef>
              <a:buNone/>
            </a:pPr>
            <a:r>
              <a:rPr lang="en" sz="4200">
                <a:latin typeface="Droid Serif"/>
                <a:ea typeface="Droid Serif"/>
                <a:cs typeface="Droid Serif"/>
                <a:sym typeface="Droid Serif"/>
              </a:rPr>
              <a:t>First Puzzle: </a:t>
            </a:r>
            <a:r>
              <a:rPr lang="en" sz="4200" i="1">
                <a:latin typeface="Droid Serif"/>
                <a:ea typeface="Droid Serif"/>
                <a:cs typeface="Droid Serif"/>
                <a:sym typeface="Droid Serif"/>
              </a:rPr>
              <a:t>Sidestepping</a:t>
            </a:r>
          </a:p>
        </p:txBody>
      </p:sp>
      <p:pic>
        <p:nvPicPr>
          <p:cNvPr id="793" name="Shape 793"/>
          <p:cNvPicPr preferRelativeResize="0"/>
          <p:nvPr/>
        </p:nvPicPr>
        <p:blipFill>
          <a:blip r:embed="rId3"/>
          <a:stretch>
            <a:fillRect/>
          </a:stretch>
        </p:blipFill>
        <p:spPr>
          <a:xfrm>
            <a:off x="878225" y="1752972"/>
            <a:ext cx="7612799" cy="4917250"/>
          </a:xfrm>
          <a:prstGeom prst="rect">
            <a:avLst/>
          </a:prstGeom>
          <a:noFill/>
          <a:ln>
            <a:noFill/>
          </a:ln>
        </p:spPr>
      </p:pic>
      <p:sp>
        <p:nvSpPr>
          <p:cNvPr id="794" name="Shape 794"/>
          <p:cNvSpPr txBox="1"/>
          <p:nvPr/>
        </p:nvSpPr>
        <p:spPr>
          <a:xfrm>
            <a:off x="1017350" y="1020347"/>
            <a:ext cx="7237499" cy="5036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Click on 1.1 </a:t>
            </a:r>
            <a:r>
              <a:rPr lang="en" sz="1800" b="1" i="1">
                <a:latin typeface="Droid Serif"/>
                <a:ea typeface="Droid Serif"/>
                <a:cs typeface="Droid Serif"/>
                <a:sym typeface="Droid Serif"/>
              </a:rPr>
              <a:t>Sidestepping</a:t>
            </a:r>
            <a:r>
              <a:rPr lang="en" sz="1800">
                <a:latin typeface="Droid Serif"/>
                <a:ea typeface="Droid Serif"/>
                <a:cs typeface="Droid Serif"/>
                <a:sym typeface="Droid Serif"/>
              </a:rPr>
              <a:t>, then </a:t>
            </a:r>
            <a:r>
              <a:rPr lang="en" sz="1800" b="1" i="1">
                <a:latin typeface="Droid Serif"/>
                <a:ea typeface="Droid Serif"/>
                <a:cs typeface="Droid Serif"/>
                <a:sym typeface="Droid Serif"/>
              </a:rPr>
              <a:t>See Inside</a:t>
            </a:r>
            <a:r>
              <a:rPr lang="en" sz="1800">
                <a:latin typeface="Droid Serif"/>
                <a:ea typeface="Droid Serif"/>
                <a:cs typeface="Droid Serif"/>
                <a:sym typeface="Droid Serif"/>
              </a:rPr>
              <a:t>, and you'll see this:</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Shape 799"/>
          <p:cNvSpPr txBox="1"/>
          <p:nvPr/>
        </p:nvSpPr>
        <p:spPr>
          <a:xfrm>
            <a:off x="1341600" y="251475"/>
            <a:ext cx="6460799" cy="900599"/>
          </a:xfrm>
          <a:prstGeom prst="rect">
            <a:avLst/>
          </a:prstGeom>
          <a:noFill/>
        </p:spPr>
        <p:txBody>
          <a:bodyPr lIns="91425" tIns="91425" rIns="91425" bIns="91425" anchor="t" anchorCtr="0">
            <a:noAutofit/>
          </a:bodyPr>
          <a:lstStyle/>
          <a:p>
            <a:pPr lvl="0" algn="ctr" rtl="0">
              <a:spcBef>
                <a:spcPts val="0"/>
              </a:spcBef>
              <a:buNone/>
            </a:pPr>
            <a:r>
              <a:rPr lang="en" sz="4200">
                <a:latin typeface="Droid Serif"/>
                <a:ea typeface="Droid Serif"/>
                <a:cs typeface="Droid Serif"/>
                <a:sym typeface="Droid Serif"/>
              </a:rPr>
              <a:t>Let's meet our sprites!</a:t>
            </a:r>
          </a:p>
        </p:txBody>
      </p:sp>
      <p:pic>
        <p:nvPicPr>
          <p:cNvPr id="800" name="Shape 800"/>
          <p:cNvPicPr preferRelativeResize="0"/>
          <p:nvPr/>
        </p:nvPicPr>
        <p:blipFill>
          <a:blip r:embed="rId3"/>
          <a:stretch>
            <a:fillRect/>
          </a:stretch>
        </p:blipFill>
        <p:spPr>
          <a:xfrm>
            <a:off x="423035" y="1898923"/>
            <a:ext cx="2751649" cy="1647562"/>
          </a:xfrm>
          <a:prstGeom prst="rect">
            <a:avLst/>
          </a:prstGeom>
          <a:noFill/>
          <a:ln>
            <a:noFill/>
          </a:ln>
        </p:spPr>
      </p:pic>
      <p:pic>
        <p:nvPicPr>
          <p:cNvPr id="801" name="Shape 801"/>
          <p:cNvPicPr preferRelativeResize="0"/>
          <p:nvPr/>
        </p:nvPicPr>
        <p:blipFill>
          <a:blip r:embed="rId4"/>
          <a:stretch>
            <a:fillRect/>
          </a:stretch>
        </p:blipFill>
        <p:spPr>
          <a:xfrm>
            <a:off x="3333350" y="1898926"/>
            <a:ext cx="2359049" cy="1647550"/>
          </a:xfrm>
          <a:prstGeom prst="rect">
            <a:avLst/>
          </a:prstGeom>
          <a:noFill/>
          <a:ln>
            <a:noFill/>
          </a:ln>
        </p:spPr>
      </p:pic>
      <p:pic>
        <p:nvPicPr>
          <p:cNvPr id="802" name="Shape 802"/>
          <p:cNvPicPr preferRelativeResize="0"/>
          <p:nvPr/>
        </p:nvPicPr>
        <p:blipFill>
          <a:blip r:embed="rId5"/>
          <a:stretch>
            <a:fillRect/>
          </a:stretch>
        </p:blipFill>
        <p:spPr>
          <a:xfrm>
            <a:off x="5952998" y="1901500"/>
            <a:ext cx="2538049" cy="1647550"/>
          </a:xfrm>
          <a:prstGeom prst="rect">
            <a:avLst/>
          </a:prstGeom>
          <a:noFill/>
          <a:ln>
            <a:noFill/>
          </a:ln>
        </p:spPr>
      </p:pic>
      <p:sp>
        <p:nvSpPr>
          <p:cNvPr id="803" name="Shape 803"/>
          <p:cNvSpPr txBox="1"/>
          <p:nvPr/>
        </p:nvSpPr>
        <p:spPr>
          <a:xfrm>
            <a:off x="581750" y="3647200"/>
            <a:ext cx="2538000" cy="900599"/>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Cee Lown,</a:t>
            </a:r>
            <a:r>
              <a:rPr lang="en" b="1">
                <a:latin typeface="Droid Serif"/>
                <a:ea typeface="Droid Serif"/>
                <a:cs typeface="Droid Serif"/>
                <a:sym typeface="Droid Serif"/>
              </a:rPr>
              <a:t> this World's character. The program's commands control him.</a:t>
            </a:r>
          </a:p>
        </p:txBody>
      </p:sp>
      <p:sp>
        <p:nvSpPr>
          <p:cNvPr id="804" name="Shape 804"/>
          <p:cNvSpPr txBox="1"/>
          <p:nvPr/>
        </p:nvSpPr>
        <p:spPr>
          <a:xfrm>
            <a:off x="3579000" y="3574437"/>
            <a:ext cx="1986000" cy="1046099"/>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The Start:</a:t>
            </a:r>
            <a:r>
              <a:rPr lang="en" b="1">
                <a:latin typeface="Droid Serif"/>
                <a:ea typeface="Droid Serif"/>
                <a:cs typeface="Droid Serif"/>
                <a:sym typeface="Droid Serif"/>
              </a:rPr>
              <a:t> This is where the character begins</a:t>
            </a:r>
          </a:p>
        </p:txBody>
      </p:sp>
      <p:sp>
        <p:nvSpPr>
          <p:cNvPr id="805" name="Shape 805"/>
          <p:cNvSpPr txBox="1"/>
          <p:nvPr/>
        </p:nvSpPr>
        <p:spPr>
          <a:xfrm>
            <a:off x="6101250" y="3640287"/>
            <a:ext cx="2237400" cy="762000"/>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The End:</a:t>
            </a:r>
            <a:r>
              <a:rPr lang="en" b="1">
                <a:latin typeface="Droid Serif"/>
                <a:ea typeface="Droid Serif"/>
                <a:cs typeface="Droid Serif"/>
                <a:sym typeface="Droid Serif"/>
              </a:rPr>
              <a:t> Where the clownfish wants to go.</a:t>
            </a:r>
          </a:p>
        </p:txBody>
      </p:sp>
      <p:pic>
        <p:nvPicPr>
          <p:cNvPr id="806" name="Shape 806"/>
          <p:cNvPicPr preferRelativeResize="0"/>
          <p:nvPr/>
        </p:nvPicPr>
        <p:blipFill>
          <a:blip r:embed="rId6"/>
          <a:stretch>
            <a:fillRect/>
          </a:stretch>
        </p:blipFill>
        <p:spPr>
          <a:xfrm>
            <a:off x="2028100" y="4803550"/>
            <a:ext cx="2174324" cy="1739300"/>
          </a:xfrm>
          <a:prstGeom prst="rect">
            <a:avLst/>
          </a:prstGeom>
          <a:noFill/>
          <a:ln>
            <a:noFill/>
          </a:ln>
        </p:spPr>
      </p:pic>
      <p:sp>
        <p:nvSpPr>
          <p:cNvPr id="807" name="Shape 807"/>
          <p:cNvSpPr txBox="1"/>
          <p:nvPr/>
        </p:nvSpPr>
        <p:spPr>
          <a:xfrm>
            <a:off x="4351325" y="5292200"/>
            <a:ext cx="2849400" cy="762000"/>
          </a:xfrm>
          <a:prstGeom prst="rect">
            <a:avLst/>
          </a:prstGeom>
          <a:noFill/>
        </p:spPr>
        <p:txBody>
          <a:bodyPr lIns="91425" tIns="91425" rIns="91425" bIns="91425" anchor="ctr" anchorCtr="0">
            <a:noAutofit/>
          </a:bodyPr>
          <a:lstStyle/>
          <a:p>
            <a:pPr lvl="0" algn="ctr" rtl="0">
              <a:spcBef>
                <a:spcPts val="0"/>
              </a:spcBef>
              <a:buNone/>
            </a:pPr>
            <a:r>
              <a:rPr lang="en" b="1">
                <a:solidFill>
                  <a:srgbClr val="0000FF"/>
                </a:solidFill>
                <a:latin typeface="Droid Serif"/>
                <a:ea typeface="Droid Serif"/>
                <a:cs typeface="Droid Serif"/>
                <a:sym typeface="Droid Serif"/>
              </a:rPr>
              <a:t>The world:</a:t>
            </a:r>
            <a:r>
              <a:rPr lang="en" b="1">
                <a:latin typeface="Droid Serif"/>
                <a:ea typeface="Droid Serif"/>
                <a:cs typeface="Droid Serif"/>
                <a:sym typeface="Droid Serif"/>
              </a:rPr>
              <a:t> our environment for this puzzle</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p:nvPr/>
        </p:nvSpPr>
        <p:spPr>
          <a:xfrm>
            <a:off x="958350" y="327075"/>
            <a:ext cx="3943499" cy="1074000"/>
          </a:xfrm>
          <a:prstGeom prst="rect">
            <a:avLst/>
          </a:prstGeom>
          <a:noFill/>
        </p:spPr>
        <p:txBody>
          <a:bodyPr lIns="91425" tIns="91425" rIns="91425" bIns="91425" anchor="ctr" anchorCtr="0">
            <a:noAutofit/>
          </a:bodyPr>
          <a:lstStyle/>
          <a:p>
            <a:pPr>
              <a:spcBef>
                <a:spcPts val="0"/>
              </a:spcBef>
              <a:buNone/>
            </a:pPr>
            <a:r>
              <a:rPr lang="en" sz="4800">
                <a:latin typeface="Droid Serif"/>
                <a:ea typeface="Droid Serif"/>
                <a:cs typeface="Droid Serif"/>
                <a:sym typeface="Droid Serif"/>
              </a:rPr>
              <a:t>Our goal...</a:t>
            </a:r>
          </a:p>
        </p:txBody>
      </p:sp>
      <p:sp>
        <p:nvSpPr>
          <p:cNvPr id="813" name="Shape 813"/>
          <p:cNvSpPr txBox="1"/>
          <p:nvPr/>
        </p:nvSpPr>
        <p:spPr>
          <a:xfrm>
            <a:off x="522150" y="4674500"/>
            <a:ext cx="4533899" cy="1302900"/>
          </a:xfrm>
          <a:prstGeom prst="rect">
            <a:avLst/>
          </a:prstGeom>
          <a:noFill/>
        </p:spPr>
        <p:txBody>
          <a:bodyPr lIns="91425" tIns="91425" rIns="91425" bIns="91425" anchor="ctr" anchorCtr="0">
            <a:noAutofit/>
          </a:bodyPr>
          <a:lstStyle/>
          <a:p>
            <a:pPr algn="ctr">
              <a:spcBef>
                <a:spcPts val="0"/>
              </a:spcBef>
              <a:buNone/>
            </a:pPr>
            <a:r>
              <a:rPr lang="en" sz="2400">
                <a:latin typeface="Droid Serif"/>
                <a:ea typeface="Droid Serif"/>
                <a:cs typeface="Droid Serif"/>
                <a:sym typeface="Droid Serif"/>
              </a:rPr>
              <a:t>We need to write a program that gets our clownfish from the start to the finish.</a:t>
            </a:r>
          </a:p>
        </p:txBody>
      </p:sp>
      <p:pic>
        <p:nvPicPr>
          <p:cNvPr id="814" name="Shape 814"/>
          <p:cNvPicPr preferRelativeResize="0"/>
          <p:nvPr/>
        </p:nvPicPr>
        <p:blipFill>
          <a:blip r:embed="rId3"/>
          <a:stretch>
            <a:fillRect/>
          </a:stretch>
        </p:blipFill>
        <p:spPr>
          <a:xfrm>
            <a:off x="522150" y="1841725"/>
            <a:ext cx="4379724" cy="2354749"/>
          </a:xfrm>
          <a:prstGeom prst="rect">
            <a:avLst/>
          </a:prstGeom>
          <a:noFill/>
          <a:ln>
            <a:noFill/>
          </a:ln>
        </p:spPr>
      </p:pic>
      <p:pic>
        <p:nvPicPr>
          <p:cNvPr id="815" name="Shape 815"/>
          <p:cNvPicPr preferRelativeResize="0"/>
          <p:nvPr/>
        </p:nvPicPr>
        <p:blipFill>
          <a:blip r:embed="rId4"/>
          <a:stretch>
            <a:fillRect/>
          </a:stretch>
        </p:blipFill>
        <p:spPr>
          <a:xfrm>
            <a:off x="5599025" y="149100"/>
            <a:ext cx="810850" cy="3446175"/>
          </a:xfrm>
          <a:prstGeom prst="rect">
            <a:avLst/>
          </a:prstGeom>
          <a:noFill/>
          <a:ln>
            <a:noFill/>
          </a:ln>
        </p:spPr>
      </p:pic>
      <p:sp>
        <p:nvSpPr>
          <p:cNvPr id="816" name="Shape 816"/>
          <p:cNvSpPr txBox="1"/>
          <p:nvPr/>
        </p:nvSpPr>
        <p:spPr>
          <a:xfrm>
            <a:off x="6525625" y="327075"/>
            <a:ext cx="1921199" cy="1514650"/>
          </a:xfrm>
          <a:prstGeom prst="rect">
            <a:avLst/>
          </a:prstGeom>
          <a:noFill/>
        </p:spPr>
        <p:txBody>
          <a:bodyPr lIns="91425" tIns="91425" rIns="91425" bIns="91425" anchor="ctr" anchorCtr="0">
            <a:noAutofit/>
          </a:bodyPr>
          <a:lstStyle/>
          <a:p>
            <a:pPr lvl="0" algn="ctr" rtl="0">
              <a:spcBef>
                <a:spcPts val="0"/>
              </a:spcBef>
              <a:buNone/>
            </a:pPr>
            <a:r>
              <a:rPr lang="en" sz="2400" dirty="0" smtClean="0">
                <a:latin typeface="Droid Serif"/>
                <a:ea typeface="Droid Serif"/>
                <a:cs typeface="Droid Serif"/>
                <a:sym typeface="Droid Serif"/>
              </a:rPr>
              <a:t>The program </a:t>
            </a:r>
            <a:r>
              <a:rPr lang="en" sz="2400" dirty="0">
                <a:latin typeface="Droid Serif"/>
                <a:ea typeface="Droid Serif"/>
                <a:cs typeface="Droid Serif"/>
                <a:sym typeface="Droid Serif"/>
              </a:rPr>
              <a:t>blocks.</a:t>
            </a:r>
          </a:p>
        </p:txBody>
      </p:sp>
      <p:sp>
        <p:nvSpPr>
          <p:cNvPr id="817" name="Shape 817"/>
          <p:cNvSpPr txBox="1"/>
          <p:nvPr/>
        </p:nvSpPr>
        <p:spPr>
          <a:xfrm>
            <a:off x="6409875" y="3804525"/>
            <a:ext cx="2532299" cy="656399"/>
          </a:xfrm>
          <a:prstGeom prst="rect">
            <a:avLst/>
          </a:prstGeom>
          <a:no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Our program</a:t>
            </a:r>
          </a:p>
        </p:txBody>
      </p:sp>
      <p:pic>
        <p:nvPicPr>
          <p:cNvPr id="818" name="Shape 818"/>
          <p:cNvPicPr preferRelativeResize="0"/>
          <p:nvPr/>
        </p:nvPicPr>
        <p:blipFill>
          <a:blip r:embed="rId5"/>
          <a:stretch>
            <a:fillRect/>
          </a:stretch>
        </p:blipFill>
        <p:spPr>
          <a:xfrm>
            <a:off x="6334675" y="4460925"/>
            <a:ext cx="2607500" cy="2178475"/>
          </a:xfrm>
          <a:prstGeom prst="rect">
            <a:avLst/>
          </a:prstGeom>
          <a:noFill/>
          <a:ln>
            <a:noFill/>
          </a:ln>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p:nvPr/>
        </p:nvSpPr>
        <p:spPr>
          <a:xfrm>
            <a:off x="958350" y="327075"/>
            <a:ext cx="7227300" cy="1074000"/>
          </a:xfrm>
          <a:prstGeom prst="rect">
            <a:avLst/>
          </a:prstGeom>
          <a:noFill/>
        </p:spPr>
        <p:txBody>
          <a:bodyPr lIns="91425" tIns="91425" rIns="91425" bIns="91425" anchor="t" anchorCtr="0">
            <a:noAutofit/>
          </a:bodyPr>
          <a:lstStyle/>
          <a:p>
            <a:pPr lvl="0" algn="ctr" rtl="0">
              <a:spcBef>
                <a:spcPts val="0"/>
              </a:spcBef>
              <a:buNone/>
            </a:pPr>
            <a:r>
              <a:rPr lang="en" sz="4800">
                <a:latin typeface="Droid Serif"/>
                <a:ea typeface="Droid Serif"/>
                <a:cs typeface="Droid Serif"/>
                <a:sym typeface="Droid Serif"/>
              </a:rPr>
              <a:t>Block programming</a:t>
            </a:r>
          </a:p>
        </p:txBody>
      </p:sp>
      <p:pic>
        <p:nvPicPr>
          <p:cNvPr id="824" name="Shape 824"/>
          <p:cNvPicPr preferRelativeResize="0"/>
          <p:nvPr/>
        </p:nvPicPr>
        <p:blipFill>
          <a:blip r:embed="rId3"/>
          <a:stretch>
            <a:fillRect/>
          </a:stretch>
        </p:blipFill>
        <p:spPr>
          <a:xfrm>
            <a:off x="452426" y="1577425"/>
            <a:ext cx="2166249" cy="4636024"/>
          </a:xfrm>
          <a:prstGeom prst="rect">
            <a:avLst/>
          </a:prstGeom>
          <a:noFill/>
          <a:ln>
            <a:noFill/>
          </a:ln>
        </p:spPr>
      </p:pic>
      <p:pic>
        <p:nvPicPr>
          <p:cNvPr id="825" name="Shape 825"/>
          <p:cNvPicPr preferRelativeResize="0"/>
          <p:nvPr/>
        </p:nvPicPr>
        <p:blipFill>
          <a:blip r:embed="rId4"/>
          <a:stretch>
            <a:fillRect/>
          </a:stretch>
        </p:blipFill>
        <p:spPr>
          <a:xfrm>
            <a:off x="5578150" y="1577425"/>
            <a:ext cx="2607500" cy="2178475"/>
          </a:xfrm>
          <a:prstGeom prst="rect">
            <a:avLst/>
          </a:prstGeom>
          <a:noFill/>
          <a:ln>
            <a:noFill/>
          </a:ln>
        </p:spPr>
      </p:pic>
      <p:sp>
        <p:nvSpPr>
          <p:cNvPr id="826" name="Shape 826"/>
          <p:cNvSpPr txBox="1"/>
          <p:nvPr/>
        </p:nvSpPr>
        <p:spPr>
          <a:xfrm>
            <a:off x="2752150" y="1622200"/>
            <a:ext cx="2688900" cy="2372699"/>
          </a:xfrm>
          <a:prstGeom prst="rect">
            <a:avLst/>
          </a:prstGeom>
          <a:no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We need to move three squares to the right. So, we go to the </a:t>
            </a:r>
            <a:r>
              <a:rPr lang="en" sz="2100" u="sng">
                <a:latin typeface="Droid Serif"/>
                <a:ea typeface="Droid Serif"/>
                <a:cs typeface="Droid Serif"/>
                <a:sym typeface="Droid Serif"/>
              </a:rPr>
              <a:t>More Blocks</a:t>
            </a:r>
            <a:r>
              <a:rPr lang="en" sz="2100">
                <a:latin typeface="Droid Serif"/>
                <a:ea typeface="Droid Serif"/>
                <a:cs typeface="Droid Serif"/>
                <a:sym typeface="Droid Serif"/>
              </a:rPr>
              <a:t> section and drag and drop blocks to make this</a:t>
            </a:r>
          </a:p>
        </p:txBody>
      </p:sp>
      <p:cxnSp>
        <p:nvCxnSpPr>
          <p:cNvPr id="827" name="Shape 827"/>
          <p:cNvCxnSpPr/>
          <p:nvPr/>
        </p:nvCxnSpPr>
        <p:spPr>
          <a:xfrm rot="10800000" flipH="1">
            <a:off x="5050600" y="3277875"/>
            <a:ext cx="1180799" cy="529499"/>
          </a:xfrm>
          <a:prstGeom prst="straightConnector1">
            <a:avLst/>
          </a:prstGeom>
          <a:noFill/>
          <a:ln w="19050" cap="flat">
            <a:solidFill>
              <a:schemeClr val="dk2"/>
            </a:solidFill>
            <a:prstDash val="solid"/>
            <a:round/>
            <a:headEnd type="none" w="lg" len="lg"/>
            <a:tailEnd type="triangle" w="lg" len="lg"/>
          </a:ln>
        </p:spPr>
      </p:cxnSp>
      <p:pic>
        <p:nvPicPr>
          <p:cNvPr id="828" name="Shape 828"/>
          <p:cNvPicPr preferRelativeResize="0"/>
          <p:nvPr/>
        </p:nvPicPr>
        <p:blipFill>
          <a:blip r:embed="rId5"/>
          <a:stretch>
            <a:fillRect/>
          </a:stretch>
        </p:blipFill>
        <p:spPr>
          <a:xfrm>
            <a:off x="4665675" y="5123825"/>
            <a:ext cx="2047875" cy="1143000"/>
          </a:xfrm>
          <a:prstGeom prst="rect">
            <a:avLst/>
          </a:prstGeom>
          <a:noFill/>
          <a:ln>
            <a:noFill/>
          </a:ln>
        </p:spPr>
      </p:pic>
      <p:sp>
        <p:nvSpPr>
          <p:cNvPr id="829" name="Shape 829"/>
          <p:cNvSpPr/>
          <p:nvPr/>
        </p:nvSpPr>
        <p:spPr>
          <a:xfrm>
            <a:off x="5801475" y="4621350"/>
            <a:ext cx="1476900" cy="827999"/>
          </a:xfrm>
          <a:prstGeom prst="wedgeRoundRectCallout">
            <a:avLst>
              <a:gd name="adj1" fmla="val -20833"/>
              <a:gd name="adj2" fmla="val 62500"/>
              <a:gd name="adj3" fmla="val 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I'm feeling a bit blocky myself.</a:t>
            </a: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Shape 834"/>
          <p:cNvPicPr preferRelativeResize="0"/>
          <p:nvPr/>
        </p:nvPicPr>
        <p:blipFill>
          <a:blip r:embed="rId3"/>
          <a:stretch>
            <a:fillRect/>
          </a:stretch>
        </p:blipFill>
        <p:spPr>
          <a:xfrm>
            <a:off x="1322737" y="2088234"/>
            <a:ext cx="6300774" cy="3655075"/>
          </a:xfrm>
          <a:prstGeom prst="rect">
            <a:avLst/>
          </a:prstGeom>
          <a:noFill/>
          <a:ln>
            <a:noFill/>
          </a:ln>
        </p:spPr>
      </p:pic>
      <p:sp>
        <p:nvSpPr>
          <p:cNvPr id="835" name="Shape 835"/>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The</a:t>
            </a:r>
            <a:r>
              <a:rPr lang="en">
                <a:latin typeface="Droid Serif"/>
                <a:ea typeface="Droid Serif"/>
                <a:cs typeface="Droid Serif"/>
                <a:sym typeface="Droid Serif"/>
              </a:rPr>
              <a:t> repeat </a:t>
            </a:r>
            <a:r>
              <a:rPr lang="en" b="0">
                <a:latin typeface="Droid Serif"/>
                <a:ea typeface="Droid Serif"/>
                <a:cs typeface="Droid Serif"/>
                <a:sym typeface="Droid Serif"/>
              </a:rPr>
              <a:t>block</a:t>
            </a:r>
          </a:p>
        </p:txBody>
      </p:sp>
      <p:sp>
        <p:nvSpPr>
          <p:cNvPr id="836" name="Shape 836"/>
          <p:cNvSpPr txBox="1"/>
          <p:nvPr/>
        </p:nvSpPr>
        <p:spPr>
          <a:xfrm>
            <a:off x="1466875" y="1144500"/>
            <a:ext cx="5846399" cy="849900"/>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These are identical programs.</a:t>
            </a:r>
          </a:p>
        </p:txBody>
      </p:sp>
      <p:sp>
        <p:nvSpPr>
          <p:cNvPr id="837" name="Shape 837"/>
          <p:cNvSpPr txBox="1"/>
          <p:nvPr/>
        </p:nvSpPr>
        <p:spPr>
          <a:xfrm>
            <a:off x="2868800" y="4964600"/>
            <a:ext cx="4602899" cy="635100"/>
          </a:xfrm>
          <a:prstGeom prst="rect">
            <a:avLst/>
          </a:prstGeom>
          <a:solidFill>
            <a:srgbClr val="FCE5CD"/>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Each one moves left </a:t>
            </a:r>
            <a:r>
              <a:rPr lang="en" sz="2400" b="1">
                <a:solidFill>
                  <a:srgbClr val="0000FF"/>
                </a:solidFill>
                <a:latin typeface="Droid Serif"/>
                <a:ea typeface="Droid Serif"/>
                <a:cs typeface="Droid Serif"/>
                <a:sym typeface="Droid Serif"/>
              </a:rPr>
              <a:t>6</a:t>
            </a:r>
            <a:r>
              <a:rPr lang="en" sz="2400">
                <a:solidFill>
                  <a:schemeClr val="dk1"/>
                </a:solidFill>
                <a:latin typeface="Droid Serif"/>
                <a:ea typeface="Droid Serif"/>
                <a:cs typeface="Droid Serif"/>
                <a:sym typeface="Droid Serif"/>
              </a:rPr>
              <a:t> times</a:t>
            </a:r>
          </a:p>
        </p:txBody>
      </p:sp>
      <p:sp>
        <p:nvSpPr>
          <p:cNvPr id="838" name="Shape 838"/>
          <p:cNvSpPr txBox="1">
            <a:spLocks noGrp="1"/>
          </p:cNvSpPr>
          <p:nvPr>
            <p:ph type="body" idx="1"/>
          </p:nvPr>
        </p:nvSpPr>
        <p:spPr>
          <a:xfrm rot="-397098">
            <a:off x="5997427" y="5866033"/>
            <a:ext cx="3016803" cy="766491"/>
          </a:xfrm>
          <a:prstGeom prst="rect">
            <a:avLst/>
          </a:prstGeom>
          <a:solidFill>
            <a:srgbClr val="C9DAF8"/>
          </a:solidFill>
        </p:spPr>
        <p:txBody>
          <a:bodyPr lIns="91425" tIns="91425" rIns="91425" bIns="91425" anchor="t" anchorCtr="0">
            <a:noAutofit/>
          </a:bodyPr>
          <a:lstStyle/>
          <a:p>
            <a:pPr lvl="0" algn="ctr" rtl="0">
              <a:spcBef>
                <a:spcPts val="0"/>
              </a:spcBef>
              <a:buNone/>
            </a:pPr>
            <a:r>
              <a:rPr lang="en" sz="1500" dirty="0">
                <a:latin typeface="Droid Serif"/>
                <a:ea typeface="Droid Serif"/>
                <a:cs typeface="Droid Serif"/>
                <a:sym typeface="Droid Serif"/>
              </a:rPr>
              <a:t>Try solving the Ocean mazes </a:t>
            </a:r>
            <a:r>
              <a:rPr lang="en" sz="1500" i="1" dirty="0">
                <a:latin typeface="Droid Serif"/>
                <a:ea typeface="Droid Serif"/>
                <a:cs typeface="Droid Serif"/>
                <a:sym typeface="Droid Serif"/>
              </a:rPr>
              <a:t>using the</a:t>
            </a:r>
            <a:r>
              <a:rPr lang="en" sz="1500" b="1" i="1" dirty="0">
                <a:latin typeface="Droid Serif"/>
                <a:ea typeface="Droid Serif"/>
                <a:cs typeface="Droid Serif"/>
                <a:sym typeface="Droid Serif"/>
              </a:rPr>
              <a:t> repeat </a:t>
            </a:r>
            <a:r>
              <a:rPr lang="en" sz="1500" i="1" dirty="0">
                <a:latin typeface="Droid Serif"/>
                <a:ea typeface="Droid Serif"/>
                <a:cs typeface="Droid Serif"/>
                <a:sym typeface="Droid Serif"/>
              </a:rPr>
              <a:t>block</a:t>
            </a:r>
          </a:p>
          <a:p>
            <a:pPr lvl="0" algn="ctr" rtl="0">
              <a:spcBef>
                <a:spcPts val="0"/>
              </a:spcBef>
              <a:buNone/>
            </a:pPr>
            <a:endParaRPr sz="1500" dirty="0">
              <a:latin typeface="Droid Serif"/>
              <a:ea typeface="Droid Serif"/>
              <a:cs typeface="Droid Serif"/>
              <a:sym typeface="Droid Serif"/>
            </a:endParaRPr>
          </a:p>
          <a:p>
            <a:pPr lvl="0" algn="ctr" rtl="0">
              <a:spcBef>
                <a:spcPts val="0"/>
              </a:spcBef>
              <a:buNone/>
            </a:pPr>
            <a:endParaRPr sz="1500" dirty="0">
              <a:latin typeface="Droid Serif"/>
              <a:ea typeface="Droid Serif"/>
              <a:cs typeface="Droid Serif"/>
              <a:sym typeface="Droid Serif"/>
            </a:endParaRP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Shape 843"/>
          <p:cNvPicPr preferRelativeResize="0"/>
          <p:nvPr/>
        </p:nvPicPr>
        <p:blipFill>
          <a:blip r:embed="rId3"/>
          <a:stretch>
            <a:fillRect/>
          </a:stretch>
        </p:blipFill>
        <p:spPr>
          <a:xfrm>
            <a:off x="179425" y="1241250"/>
            <a:ext cx="6363275" cy="5099675"/>
          </a:xfrm>
          <a:prstGeom prst="rect">
            <a:avLst/>
          </a:prstGeom>
          <a:noFill/>
          <a:ln>
            <a:noFill/>
          </a:ln>
        </p:spPr>
      </p:pic>
      <p:sp>
        <p:nvSpPr>
          <p:cNvPr id="844" name="Shape 844"/>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1 </a:t>
            </a:r>
            <a:r>
              <a:rPr lang="en" i="1">
                <a:latin typeface="Droid Serif"/>
                <a:ea typeface="Droid Serif"/>
                <a:cs typeface="Droid Serif"/>
                <a:sym typeface="Droid Serif"/>
              </a:rPr>
              <a:t>Ocean </a:t>
            </a:r>
            <a:r>
              <a:rPr lang="en">
                <a:latin typeface="Droid Serif"/>
                <a:ea typeface="Droid Serif"/>
                <a:cs typeface="Droid Serif"/>
                <a:sym typeface="Droid Serif"/>
              </a:rPr>
              <a:t>mazes...</a:t>
            </a:r>
          </a:p>
        </p:txBody>
      </p:sp>
      <p:sp>
        <p:nvSpPr>
          <p:cNvPr id="845" name="Shape 845"/>
          <p:cNvSpPr txBox="1">
            <a:spLocks noGrp="1"/>
          </p:cNvSpPr>
          <p:nvPr>
            <p:ph type="body" idx="1"/>
          </p:nvPr>
        </p:nvSpPr>
        <p:spPr>
          <a:xfrm>
            <a:off x="6868025" y="3013225"/>
            <a:ext cx="2045700" cy="11430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Try (at least) Ocean mazes </a:t>
            </a:r>
            <a:r>
              <a:rPr lang="en" sz="2100" b="1">
                <a:latin typeface="Droid Serif"/>
                <a:ea typeface="Droid Serif"/>
                <a:cs typeface="Droid Serif"/>
                <a:sym typeface="Droid Serif"/>
              </a:rPr>
              <a:t>1.9 + 1.10</a:t>
            </a:r>
          </a:p>
        </p:txBody>
      </p:sp>
      <p:sp>
        <p:nvSpPr>
          <p:cNvPr id="846" name="Shape 846"/>
          <p:cNvSpPr txBox="1"/>
          <p:nvPr/>
        </p:nvSpPr>
        <p:spPr>
          <a:xfrm>
            <a:off x="3976300" y="5462225"/>
            <a:ext cx="4752900" cy="1010099"/>
          </a:xfrm>
          <a:prstGeom prst="rect">
            <a:avLst/>
          </a:prstGeom>
          <a:solidFill>
            <a:srgbClr val="D9D2E9"/>
          </a:solidFill>
        </p:spPr>
        <p:txBody>
          <a:bodyPr lIns="91425" tIns="91425" rIns="91425" bIns="91425" anchor="ctr" anchorCtr="0">
            <a:noAutofit/>
          </a:bodyPr>
          <a:lstStyle/>
          <a:p>
            <a:pPr lvl="0" algn="ctr" rtl="0">
              <a:spcBef>
                <a:spcPts val="0"/>
              </a:spcBef>
              <a:buNone/>
            </a:pPr>
            <a:r>
              <a:rPr lang="en" sz="3000" i="1">
                <a:solidFill>
                  <a:schemeClr val="dk1"/>
                </a:solidFill>
                <a:latin typeface="Droid Serif"/>
                <a:ea typeface="Droid Serif"/>
                <a:cs typeface="Droid Serif"/>
                <a:sym typeface="Droid Serif"/>
              </a:rPr>
              <a:t>How </a:t>
            </a:r>
            <a:r>
              <a:rPr lang="en" sz="3000" b="1" i="1">
                <a:solidFill>
                  <a:srgbClr val="9900FF"/>
                </a:solidFill>
                <a:latin typeface="Droid Serif"/>
                <a:ea typeface="Droid Serif"/>
                <a:cs typeface="Droid Serif"/>
                <a:sym typeface="Droid Serif"/>
              </a:rPr>
              <a:t>few purple blocks</a:t>
            </a:r>
            <a:r>
              <a:rPr lang="en" sz="3000" i="1">
                <a:solidFill>
                  <a:schemeClr val="dk1"/>
                </a:solidFill>
                <a:latin typeface="Droid Serif"/>
                <a:ea typeface="Droid Serif"/>
                <a:cs typeface="Droid Serif"/>
                <a:sym typeface="Droid Serif"/>
              </a:rPr>
              <a:t> can you use?</a:t>
            </a:r>
          </a:p>
        </p:txBody>
      </p:sp>
      <p:pic>
        <p:nvPicPr>
          <p:cNvPr id="847" name="Shape 847"/>
          <p:cNvPicPr preferRelativeResize="0"/>
          <p:nvPr/>
        </p:nvPicPr>
        <p:blipFill>
          <a:blip r:embed="rId4"/>
          <a:stretch>
            <a:fillRect/>
          </a:stretch>
        </p:blipFill>
        <p:spPr>
          <a:xfrm>
            <a:off x="7400912" y="0"/>
            <a:ext cx="1743075" cy="1162050"/>
          </a:xfrm>
          <a:prstGeom prst="rect">
            <a:avLst/>
          </a:prstGeom>
          <a:noFill/>
          <a:ln>
            <a:noFill/>
          </a:ln>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2</a:t>
            </a:r>
          </a:p>
        </p:txBody>
      </p:sp>
      <p:sp>
        <p:nvSpPr>
          <p:cNvPr id="934" name="Shape 934"/>
          <p:cNvSpPr txBox="1">
            <a:spLocks noGrp="1"/>
          </p:cNvSpPr>
          <p:nvPr>
            <p:ph type="title" idx="2"/>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Safari</a:t>
            </a:r>
          </a:p>
        </p:txBody>
      </p:sp>
      <p:sp>
        <p:nvSpPr>
          <p:cNvPr id="935" name="Shape 935"/>
          <p:cNvSpPr txBox="1">
            <a:spLocks noGrp="1"/>
          </p:cNvSpPr>
          <p:nvPr>
            <p:ph type="title" idx="3"/>
          </p:nvPr>
        </p:nvSpPr>
        <p:spPr>
          <a:xfrm>
            <a:off x="5235693" y="2291125"/>
            <a:ext cx="2266200" cy="727200"/>
          </a:xfrm>
          <a:prstGeom prst="rect">
            <a:avLst/>
          </a:prstGeom>
          <a:noFill/>
        </p:spPr>
        <p:txBody>
          <a:bodyPr lIns="91425" tIns="91425" rIns="91425" bIns="91425" anchor="ctr" anchorCtr="0">
            <a:noAutofit/>
          </a:bodyPr>
          <a:lstStyle/>
          <a:p>
            <a:pPr lvl="0" rtl="0">
              <a:spcBef>
                <a:spcPts val="0"/>
              </a:spcBef>
              <a:buNone/>
            </a:pPr>
            <a:r>
              <a:rPr lang="en" sz="2400" i="1">
                <a:solidFill>
                  <a:srgbClr val="000000"/>
                </a:solidFill>
                <a:latin typeface="Droid Serif"/>
                <a:ea typeface="Droid Serif"/>
                <a:cs typeface="Droid Serif"/>
                <a:sym typeface="Droid Serif"/>
              </a:rPr>
              <a:t>Enemies!</a:t>
            </a:r>
          </a:p>
          <a:p>
            <a:pPr lvl="0" rtl="0">
              <a:spcBef>
                <a:spcPts val="0"/>
              </a:spcBef>
              <a:buNone/>
            </a:pPr>
            <a:r>
              <a:rPr lang="en" sz="2400" b="0" i="1">
                <a:solidFill>
                  <a:srgbClr val="000000"/>
                </a:solidFill>
                <a:latin typeface="Droid Serif"/>
                <a:ea typeface="Droid Serif"/>
                <a:cs typeface="Droid Serif"/>
                <a:sym typeface="Droid Serif"/>
              </a:rPr>
              <a:t>(predators)</a:t>
            </a:r>
          </a:p>
        </p:txBody>
      </p:sp>
      <p:sp>
        <p:nvSpPr>
          <p:cNvPr id="936" name="Shape 936"/>
          <p:cNvSpPr txBox="1">
            <a:spLocks noGrp="1"/>
          </p:cNvSpPr>
          <p:nvPr>
            <p:ph type="title" idx="4"/>
          </p:nvPr>
        </p:nvSpPr>
        <p:spPr>
          <a:xfrm>
            <a:off x="5993975" y="3677925"/>
            <a:ext cx="2633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WAIT  </a:t>
            </a:r>
            <a:r>
              <a:rPr lang="en" sz="2400" b="0" i="1">
                <a:solidFill>
                  <a:srgbClr val="000000"/>
                </a:solidFill>
                <a:latin typeface="Droid Serif"/>
                <a:ea typeface="Droid Serif"/>
                <a:cs typeface="Droid Serif"/>
                <a:sym typeface="Droid Serif"/>
              </a:rPr>
              <a:t>block</a:t>
            </a:r>
          </a:p>
        </p:txBody>
      </p:sp>
      <p:pic>
        <p:nvPicPr>
          <p:cNvPr id="937" name="Shape 937"/>
          <p:cNvPicPr preferRelativeResize="0"/>
          <p:nvPr/>
        </p:nvPicPr>
        <p:blipFill>
          <a:blip r:embed="rId3"/>
          <a:stretch>
            <a:fillRect/>
          </a:stretch>
        </p:blipFill>
        <p:spPr>
          <a:xfrm>
            <a:off x="516312" y="1848062"/>
            <a:ext cx="4657725" cy="3505200"/>
          </a:xfrm>
          <a:prstGeom prst="rect">
            <a:avLst/>
          </a:prstGeom>
          <a:noFill/>
          <a:ln>
            <a:noFill/>
          </a:ln>
        </p:spPr>
      </p:pic>
      <p:pic>
        <p:nvPicPr>
          <p:cNvPr id="938" name="Shape 938"/>
          <p:cNvPicPr preferRelativeResize="0"/>
          <p:nvPr/>
        </p:nvPicPr>
        <p:blipFill>
          <a:blip r:embed="rId4"/>
          <a:stretch>
            <a:fillRect/>
          </a:stretch>
        </p:blipFill>
        <p:spPr>
          <a:xfrm>
            <a:off x="6293600" y="4534062"/>
            <a:ext cx="2034449" cy="727200"/>
          </a:xfrm>
          <a:prstGeom prst="rect">
            <a:avLst/>
          </a:prstGeom>
          <a:noFill/>
          <a:ln>
            <a:noFill/>
          </a:ln>
        </p:spPr>
      </p:pic>
      <p:sp>
        <p:nvSpPr>
          <p:cNvPr id="939" name="Shape 939"/>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2.5, 2.8, 2.10*</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3</a:t>
            </a:r>
          </a:p>
        </p:txBody>
      </p:sp>
      <p:sp>
        <p:nvSpPr>
          <p:cNvPr id="945" name="Shape 945"/>
          <p:cNvSpPr txBox="1">
            <a:spLocks noGrp="1"/>
          </p:cNvSpPr>
          <p:nvPr>
            <p:ph type="title" idx="2"/>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Fire</a:t>
            </a:r>
          </a:p>
        </p:txBody>
      </p:sp>
      <p:pic>
        <p:nvPicPr>
          <p:cNvPr id="946" name="Shape 946"/>
          <p:cNvPicPr preferRelativeResize="0"/>
          <p:nvPr/>
        </p:nvPicPr>
        <p:blipFill>
          <a:blip r:embed="rId3"/>
          <a:stretch>
            <a:fillRect/>
          </a:stretch>
        </p:blipFill>
        <p:spPr>
          <a:xfrm>
            <a:off x="840350" y="1552575"/>
            <a:ext cx="3390899" cy="3393799"/>
          </a:xfrm>
          <a:prstGeom prst="rect">
            <a:avLst/>
          </a:prstGeom>
          <a:noFill/>
          <a:ln>
            <a:noFill/>
          </a:ln>
        </p:spPr>
      </p:pic>
      <p:sp>
        <p:nvSpPr>
          <p:cNvPr id="947" name="Shape 947"/>
          <p:cNvSpPr txBox="1">
            <a:spLocks noGrp="1"/>
          </p:cNvSpPr>
          <p:nvPr>
            <p:ph type="title" idx="3"/>
          </p:nvPr>
        </p:nvSpPr>
        <p:spPr>
          <a:xfrm>
            <a:off x="1218950" y="5133225"/>
            <a:ext cx="2633700" cy="727200"/>
          </a:xfrm>
          <a:prstGeom prst="rect">
            <a:avLst/>
          </a:prstGeom>
          <a:noFill/>
        </p:spPr>
        <p:txBody>
          <a:bodyPr lIns="91425" tIns="91425" rIns="91425" bIns="91425" anchor="ctr" anchorCtr="0">
            <a:noAutofit/>
          </a:bodyPr>
          <a:lstStyle/>
          <a:p>
            <a:pPr lvl="0" algn="ctr" rtl="0">
              <a:spcBef>
                <a:spcPts val="0"/>
              </a:spcBef>
              <a:buNone/>
            </a:pPr>
            <a:r>
              <a:rPr lang="en" sz="2400" i="1">
                <a:solidFill>
                  <a:srgbClr val="000000"/>
                </a:solidFill>
                <a:latin typeface="Droid Serif"/>
                <a:ea typeface="Droid Serif"/>
                <a:cs typeface="Droid Serif"/>
                <a:sym typeface="Droid Serif"/>
              </a:rPr>
              <a:t>Teleporters</a:t>
            </a:r>
          </a:p>
          <a:p>
            <a:pPr lvl="0" algn="ctr" rtl="0">
              <a:spcBef>
                <a:spcPts val="0"/>
              </a:spcBef>
              <a:buNone/>
            </a:pPr>
            <a:r>
              <a:rPr lang="en" sz="2400" b="0" i="1">
                <a:solidFill>
                  <a:srgbClr val="000000"/>
                </a:solidFill>
                <a:latin typeface="Droid Serif"/>
                <a:ea typeface="Droid Serif"/>
                <a:cs typeface="Droid Serif"/>
                <a:sym typeface="Droid Serif"/>
              </a:rPr>
              <a:t>(portals)</a:t>
            </a:r>
          </a:p>
        </p:txBody>
      </p:sp>
      <p:sp>
        <p:nvSpPr>
          <p:cNvPr id="948" name="Shape 948"/>
          <p:cNvSpPr txBox="1">
            <a:spLocks noGrp="1"/>
          </p:cNvSpPr>
          <p:nvPr>
            <p:ph type="title" idx="4"/>
          </p:nvPr>
        </p:nvSpPr>
        <p:spPr>
          <a:xfrm>
            <a:off x="4817100" y="4599825"/>
            <a:ext cx="3536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use of the</a:t>
            </a:r>
            <a:r>
              <a:rPr lang="en" sz="2400" i="1">
                <a:solidFill>
                  <a:srgbClr val="000000"/>
                </a:solidFill>
                <a:latin typeface="Droid Serif"/>
                <a:ea typeface="Droid Serif"/>
                <a:cs typeface="Droid Serif"/>
                <a:sym typeface="Droid Serif"/>
              </a:rPr>
              <a:t> IF/THEN/ELSE </a:t>
            </a:r>
            <a:r>
              <a:rPr lang="en" sz="2400" b="0" i="1">
                <a:solidFill>
                  <a:srgbClr val="000000"/>
                </a:solidFill>
                <a:latin typeface="Droid Serif"/>
                <a:ea typeface="Droid Serif"/>
                <a:cs typeface="Droid Serif"/>
                <a:sym typeface="Droid Serif"/>
              </a:rPr>
              <a:t>block</a:t>
            </a:r>
          </a:p>
        </p:txBody>
      </p:sp>
      <p:pic>
        <p:nvPicPr>
          <p:cNvPr id="949" name="Shape 949"/>
          <p:cNvPicPr preferRelativeResize="0"/>
          <p:nvPr/>
        </p:nvPicPr>
        <p:blipFill>
          <a:blip r:embed="rId4"/>
          <a:stretch>
            <a:fillRect/>
          </a:stretch>
        </p:blipFill>
        <p:spPr>
          <a:xfrm>
            <a:off x="5208626" y="2156625"/>
            <a:ext cx="2843749" cy="2239950"/>
          </a:xfrm>
          <a:prstGeom prst="rect">
            <a:avLst/>
          </a:prstGeom>
          <a:noFill/>
          <a:ln>
            <a:noFill/>
          </a:ln>
        </p:spPr>
      </p:pic>
      <p:sp>
        <p:nvSpPr>
          <p:cNvPr id="950" name="Shape 950"/>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3.1, 3.4, 3.7, 3.10*</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17" name="Rectangle 16"/>
          <p:cNvSpPr/>
          <p:nvPr/>
        </p:nvSpPr>
        <p:spPr>
          <a:xfrm>
            <a:off x="0" y="-2060"/>
            <a:ext cx="9144000" cy="8031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9" y="5105400"/>
            <a:ext cx="3783081" cy="1523047"/>
          </a:xfrm>
          <a:prstGeom prst="rect">
            <a:avLst/>
          </a:prstGeom>
        </p:spPr>
      </p:pic>
      <p:sp>
        <p:nvSpPr>
          <p:cNvPr id="4" name="Rectangle 3"/>
          <p:cNvSpPr/>
          <p:nvPr/>
        </p:nvSpPr>
        <p:spPr>
          <a:xfrm>
            <a:off x="0" y="2895600"/>
            <a:ext cx="9144000" cy="205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295" b="25835"/>
          <a:stretch/>
        </p:blipFill>
        <p:spPr>
          <a:xfrm>
            <a:off x="4191000" y="1143000"/>
            <a:ext cx="4724400" cy="1478113"/>
          </a:xfrm>
          <a:prstGeom prst="rect">
            <a:avLst/>
          </a:prstGeom>
        </p:spPr>
      </p:pic>
      <p:pic>
        <p:nvPicPr>
          <p:cNvPr id="724" name="Shape 724"/>
          <p:cNvPicPr preferRelativeResize="0"/>
          <p:nvPr/>
        </p:nvPicPr>
        <p:blipFill>
          <a:blip r:embed="rId5"/>
          <a:stretch>
            <a:fillRect/>
          </a:stretch>
        </p:blipFill>
        <p:spPr>
          <a:xfrm>
            <a:off x="88703" y="1849914"/>
            <a:ext cx="3949897" cy="627615"/>
          </a:xfrm>
          <a:prstGeom prst="rect">
            <a:avLst/>
          </a:prstGeom>
        </p:spPr>
      </p:pic>
      <p:sp>
        <p:nvSpPr>
          <p:cNvPr id="726" name="Shape 726"/>
          <p:cNvSpPr txBox="1">
            <a:spLocks noGrp="1"/>
          </p:cNvSpPr>
          <p:nvPr>
            <p:ph type="title"/>
          </p:nvPr>
        </p:nvSpPr>
        <p:spPr>
          <a:xfrm>
            <a:off x="140043" y="12357"/>
            <a:ext cx="8610599" cy="822960"/>
          </a:xfrm>
          <a:prstGeom prst="rect">
            <a:avLst/>
          </a:prstGeom>
        </p:spPr>
        <p:txBody>
          <a:bodyPr lIns="91425" tIns="91425" rIns="91425" bIns="91425" anchor="ctr" anchorCtr="0">
            <a:noAutofit/>
          </a:bodyPr>
          <a:lstStyle/>
          <a:p>
            <a:pPr algn="ctr" rtl="0">
              <a:spcBef>
                <a:spcPts val="0"/>
              </a:spcBef>
              <a:buNone/>
            </a:pPr>
            <a:r>
              <a:rPr lang="en" sz="3600" dirty="0" smtClean="0">
                <a:solidFill>
                  <a:srgbClr val="000000"/>
                </a:solidFill>
                <a:latin typeface="Droid Serif"/>
                <a:ea typeface="Droid Serif"/>
                <a:cs typeface="Droid Serif"/>
                <a:sym typeface="Droid Serif"/>
              </a:rPr>
              <a:t>Returning track?  Three modules:</a:t>
            </a:r>
            <a:endParaRPr lang="en" sz="3600" dirty="0">
              <a:solidFill>
                <a:srgbClr val="000000"/>
              </a:solidFill>
              <a:latin typeface="Droid Serif"/>
              <a:ea typeface="Droid Serif"/>
              <a:cs typeface="Droid Serif"/>
              <a:sym typeface="Droid Serif"/>
            </a:endParaRPr>
          </a:p>
        </p:txBody>
      </p:sp>
      <p:sp>
        <p:nvSpPr>
          <p:cNvPr id="728" name="Shape 728"/>
          <p:cNvSpPr txBox="1">
            <a:spLocks noGrp="1"/>
          </p:cNvSpPr>
          <p:nvPr>
            <p:ph type="body" idx="4294967295"/>
          </p:nvPr>
        </p:nvSpPr>
        <p:spPr>
          <a:xfrm>
            <a:off x="1903200" y="1278154"/>
            <a:ext cx="16782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a:solidFill>
                  <a:srgbClr val="38761D"/>
                </a:solidFill>
                <a:latin typeface="Droid Serif"/>
                <a:ea typeface="Droid Serif"/>
                <a:cs typeface="Droid Serif"/>
                <a:sym typeface="Droid Serif"/>
              </a:rPr>
              <a:t>Python</a:t>
            </a:r>
          </a:p>
        </p:txBody>
      </p:sp>
      <p:pic>
        <p:nvPicPr>
          <p:cNvPr id="13" name="Shape 737"/>
          <p:cNvPicPr preferRelativeResize="0"/>
          <p:nvPr/>
        </p:nvPicPr>
        <p:blipFill rotWithShape="1">
          <a:blip r:embed="rId6"/>
          <a:srcRect t="10985" r="6796" b="55470"/>
          <a:stretch/>
        </p:blipFill>
        <p:spPr>
          <a:xfrm>
            <a:off x="2362200" y="3089189"/>
            <a:ext cx="6288319" cy="1524000"/>
          </a:xfrm>
          <a:prstGeom prst="rect">
            <a:avLst/>
          </a:prstGeom>
          <a:noFill/>
          <a:ln>
            <a:noFill/>
          </a:ln>
        </p:spPr>
      </p:pic>
      <p:sp>
        <p:nvSpPr>
          <p:cNvPr id="12" name="Shape 728"/>
          <p:cNvSpPr txBox="1">
            <a:spLocks noGrp="1"/>
          </p:cNvSpPr>
          <p:nvPr>
            <p:ph type="body" idx="4294967295"/>
          </p:nvPr>
        </p:nvSpPr>
        <p:spPr>
          <a:xfrm>
            <a:off x="228600" y="4114800"/>
            <a:ext cx="25146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smtClean="0">
                <a:solidFill>
                  <a:srgbClr val="38761D"/>
                </a:solidFill>
                <a:latin typeface="Droid Serif"/>
                <a:ea typeface="Droid Serif"/>
                <a:cs typeface="Droid Serif"/>
                <a:sym typeface="Droid Serif"/>
              </a:rPr>
              <a:t>AppInventor</a:t>
            </a:r>
            <a:endParaRPr lang="en" sz="2666" dirty="0">
              <a:solidFill>
                <a:srgbClr val="38761D"/>
              </a:solidFill>
              <a:latin typeface="Droid Serif"/>
              <a:ea typeface="Droid Serif"/>
              <a:cs typeface="Droid Serif"/>
              <a:sym typeface="Droid Serif"/>
            </a:endParaRPr>
          </a:p>
        </p:txBody>
      </p:sp>
      <p:sp>
        <p:nvSpPr>
          <p:cNvPr id="14" name="Shape 728"/>
          <p:cNvSpPr txBox="1">
            <a:spLocks noGrp="1"/>
          </p:cNvSpPr>
          <p:nvPr>
            <p:ph type="body" idx="4294967295"/>
          </p:nvPr>
        </p:nvSpPr>
        <p:spPr>
          <a:xfrm>
            <a:off x="3581400" y="5791200"/>
            <a:ext cx="5486400" cy="687600"/>
          </a:xfrm>
          <a:prstGeom prst="rect">
            <a:avLst/>
          </a:prstGeom>
          <a:solidFill>
            <a:srgbClr val="D9EAD3"/>
          </a:solidFill>
          <a:ln w="9525" cap="flat">
            <a:solidFill>
              <a:srgbClr val="38761D"/>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666" dirty="0" smtClean="0">
                <a:solidFill>
                  <a:srgbClr val="38761D"/>
                </a:solidFill>
                <a:latin typeface="Droid Serif"/>
                <a:ea typeface="Droid Serif"/>
                <a:cs typeface="Droid Serif"/>
                <a:sym typeface="Droid Serif"/>
              </a:rPr>
              <a:t>Arduino, circuits, and robots</a:t>
            </a:r>
            <a:endParaRPr lang="en" sz="2666" dirty="0">
              <a:solidFill>
                <a:srgbClr val="38761D"/>
              </a:solidFill>
              <a:latin typeface="Droid Serif"/>
              <a:ea typeface="Droid Serif"/>
              <a:cs typeface="Droid Serif"/>
              <a:sym typeface="Droid Serif"/>
            </a:endParaRPr>
          </a:p>
        </p:txBody>
      </p:sp>
    </p:spTree>
    <p:extLst>
      <p:ext uri="{BB962C8B-B14F-4D97-AF65-F5344CB8AC3E}">
        <p14:creationId xmlns:p14="http://schemas.microsoft.com/office/powerpoint/2010/main" val="1630531222"/>
      </p:ext>
    </p:extLst>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4</a:t>
            </a:r>
          </a:p>
        </p:txBody>
      </p:sp>
      <p:sp>
        <p:nvSpPr>
          <p:cNvPr id="956" name="Shape 956"/>
          <p:cNvSpPr txBox="1">
            <a:spLocks noGrp="1"/>
          </p:cNvSpPr>
          <p:nvPr>
            <p:ph type="title" idx="2"/>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Jungle</a:t>
            </a:r>
          </a:p>
        </p:txBody>
      </p:sp>
      <p:sp>
        <p:nvSpPr>
          <p:cNvPr id="957" name="Shape 957"/>
          <p:cNvSpPr txBox="1">
            <a:spLocks noGrp="1"/>
          </p:cNvSpPr>
          <p:nvPr>
            <p:ph type="title" idx="3"/>
          </p:nvPr>
        </p:nvSpPr>
        <p:spPr>
          <a:xfrm>
            <a:off x="5324100" y="2259225"/>
            <a:ext cx="2197799" cy="727200"/>
          </a:xfrm>
          <a:prstGeom prst="rect">
            <a:avLst/>
          </a:prstGeom>
          <a:noFill/>
        </p:spPr>
        <p:txBody>
          <a:bodyPr lIns="91425" tIns="91425" rIns="91425" bIns="91425" anchor="ctr" anchorCtr="0">
            <a:noAutofit/>
          </a:bodyPr>
          <a:lstStyle/>
          <a:p>
            <a:pPr lvl="0" rtl="0">
              <a:spcBef>
                <a:spcPts val="0"/>
              </a:spcBef>
              <a:buNone/>
            </a:pPr>
            <a:r>
              <a:rPr lang="en" sz="2400" b="0" i="1">
                <a:solidFill>
                  <a:srgbClr val="000000"/>
                </a:solidFill>
                <a:latin typeface="Droid Serif"/>
                <a:ea typeface="Droid Serif"/>
                <a:cs typeface="Droid Serif"/>
                <a:sym typeface="Droid Serif"/>
              </a:rPr>
              <a:t>many possible teleports...</a:t>
            </a:r>
          </a:p>
        </p:txBody>
      </p:sp>
      <p:sp>
        <p:nvSpPr>
          <p:cNvPr id="958" name="Shape 958"/>
          <p:cNvSpPr txBox="1">
            <a:spLocks noGrp="1"/>
          </p:cNvSpPr>
          <p:nvPr>
            <p:ph type="title" idx="4"/>
          </p:nvPr>
        </p:nvSpPr>
        <p:spPr>
          <a:xfrm>
            <a:off x="5614075" y="4692625"/>
            <a:ext cx="33582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repeat until </a:t>
            </a:r>
            <a:r>
              <a:rPr lang="en" sz="2400" b="0" i="1">
                <a:solidFill>
                  <a:srgbClr val="000000"/>
                </a:solidFill>
                <a:latin typeface="Droid Serif"/>
                <a:ea typeface="Droid Serif"/>
                <a:cs typeface="Droid Serif"/>
                <a:sym typeface="Droid Serif"/>
              </a:rPr>
              <a:t>block</a:t>
            </a:r>
          </a:p>
        </p:txBody>
      </p:sp>
      <p:sp>
        <p:nvSpPr>
          <p:cNvPr id="959" name="Shape 959"/>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4.2, 4.7, 4.10*</a:t>
            </a:r>
          </a:p>
        </p:txBody>
      </p:sp>
      <p:pic>
        <p:nvPicPr>
          <p:cNvPr id="960" name="Shape 960"/>
          <p:cNvPicPr preferRelativeResize="0"/>
          <p:nvPr/>
        </p:nvPicPr>
        <p:blipFill>
          <a:blip r:embed="rId3"/>
          <a:stretch>
            <a:fillRect/>
          </a:stretch>
        </p:blipFill>
        <p:spPr>
          <a:xfrm>
            <a:off x="278575" y="1408530"/>
            <a:ext cx="4883450" cy="3650875"/>
          </a:xfrm>
          <a:prstGeom prst="rect">
            <a:avLst/>
          </a:prstGeom>
          <a:noFill/>
          <a:ln>
            <a:noFill/>
          </a:ln>
        </p:spPr>
      </p:pic>
      <p:pic>
        <p:nvPicPr>
          <p:cNvPr id="961" name="Shape 961"/>
          <p:cNvPicPr preferRelativeResize="0"/>
          <p:nvPr/>
        </p:nvPicPr>
        <p:blipFill>
          <a:blip r:embed="rId4"/>
          <a:stretch>
            <a:fillRect/>
          </a:stretch>
        </p:blipFill>
        <p:spPr>
          <a:xfrm>
            <a:off x="6230175" y="5557050"/>
            <a:ext cx="2126000" cy="1020524"/>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5</a:t>
            </a:r>
          </a:p>
        </p:txBody>
      </p:sp>
      <p:sp>
        <p:nvSpPr>
          <p:cNvPr id="967" name="Shape 967"/>
          <p:cNvSpPr txBox="1">
            <a:spLocks noGrp="1"/>
          </p:cNvSpPr>
          <p:nvPr>
            <p:ph type="title" idx="2"/>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Ghosts</a:t>
            </a:r>
          </a:p>
        </p:txBody>
      </p:sp>
      <p:sp>
        <p:nvSpPr>
          <p:cNvPr id="968" name="Shape 968"/>
          <p:cNvSpPr txBox="1">
            <a:spLocks noGrp="1"/>
          </p:cNvSpPr>
          <p:nvPr>
            <p:ph type="title" idx="3"/>
          </p:nvPr>
        </p:nvSpPr>
        <p:spPr>
          <a:xfrm>
            <a:off x="6071900" y="1582725"/>
            <a:ext cx="2812199" cy="1446599"/>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Multiple </a:t>
            </a:r>
            <a:r>
              <a:rPr lang="en" sz="2400" i="1">
                <a:solidFill>
                  <a:srgbClr val="000000"/>
                </a:solidFill>
                <a:latin typeface="Droid Serif"/>
                <a:ea typeface="Droid Serif"/>
                <a:cs typeface="Droid Serif"/>
                <a:sym typeface="Droid Serif"/>
              </a:rPr>
              <a:t>same-color </a:t>
            </a:r>
            <a:r>
              <a:rPr lang="en" sz="2400" b="0" i="1">
                <a:solidFill>
                  <a:srgbClr val="000000"/>
                </a:solidFill>
                <a:latin typeface="Droid Serif"/>
                <a:ea typeface="Droid Serif"/>
                <a:cs typeface="Droid Serif"/>
                <a:sym typeface="Droid Serif"/>
              </a:rPr>
              <a:t>exits</a:t>
            </a:r>
          </a:p>
          <a:p>
            <a:pPr lvl="0" algn="ctr" rtl="0">
              <a:spcBef>
                <a:spcPts val="0"/>
              </a:spcBef>
              <a:buNone/>
            </a:pPr>
            <a:r>
              <a:rPr lang="en" sz="2400" b="0" i="1">
                <a:solidFill>
                  <a:srgbClr val="000000"/>
                </a:solidFill>
                <a:latin typeface="Droid Serif"/>
                <a:ea typeface="Droid Serif"/>
                <a:cs typeface="Droid Serif"/>
                <a:sym typeface="Droid Serif"/>
              </a:rPr>
              <a:t>(for portals)</a:t>
            </a:r>
          </a:p>
        </p:txBody>
      </p:sp>
      <p:sp>
        <p:nvSpPr>
          <p:cNvPr id="969" name="Shape 969"/>
          <p:cNvSpPr txBox="1">
            <a:spLocks noGrp="1"/>
          </p:cNvSpPr>
          <p:nvPr>
            <p:ph type="title" idx="4"/>
          </p:nvPr>
        </p:nvSpPr>
        <p:spPr>
          <a:xfrm>
            <a:off x="5389275" y="4720175"/>
            <a:ext cx="3432000" cy="12156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sprite-SENSING block</a:t>
            </a:r>
          </a:p>
        </p:txBody>
      </p:sp>
      <p:pic>
        <p:nvPicPr>
          <p:cNvPr id="970" name="Shape 970"/>
          <p:cNvPicPr preferRelativeResize="0"/>
          <p:nvPr/>
        </p:nvPicPr>
        <p:blipFill>
          <a:blip r:embed="rId3"/>
          <a:stretch>
            <a:fillRect/>
          </a:stretch>
        </p:blipFill>
        <p:spPr>
          <a:xfrm>
            <a:off x="5166590" y="5788740"/>
            <a:ext cx="3791049" cy="826775"/>
          </a:xfrm>
          <a:prstGeom prst="rect">
            <a:avLst/>
          </a:prstGeom>
          <a:noFill/>
          <a:ln>
            <a:noFill/>
          </a:ln>
        </p:spPr>
      </p:pic>
      <p:pic>
        <p:nvPicPr>
          <p:cNvPr id="971" name="Shape 971"/>
          <p:cNvPicPr preferRelativeResize="0"/>
          <p:nvPr/>
        </p:nvPicPr>
        <p:blipFill>
          <a:blip r:embed="rId4"/>
          <a:stretch>
            <a:fillRect/>
          </a:stretch>
        </p:blipFill>
        <p:spPr>
          <a:xfrm>
            <a:off x="332250" y="1147787"/>
            <a:ext cx="5527350" cy="3760475"/>
          </a:xfrm>
          <a:prstGeom prst="rect">
            <a:avLst/>
          </a:prstGeom>
          <a:noFill/>
          <a:ln>
            <a:noFill/>
          </a:ln>
        </p:spPr>
      </p:pic>
      <p:sp>
        <p:nvSpPr>
          <p:cNvPr id="972" name="Shape 97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5.4, 5.6, 5.10*</a:t>
            </a: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6</a:t>
            </a:r>
          </a:p>
        </p:txBody>
      </p:sp>
      <p:sp>
        <p:nvSpPr>
          <p:cNvPr id="978" name="Shape 978"/>
          <p:cNvSpPr txBox="1">
            <a:spLocks noGrp="1"/>
          </p:cNvSpPr>
          <p:nvPr>
            <p:ph type="title" idx="2"/>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Space</a:t>
            </a:r>
          </a:p>
        </p:txBody>
      </p:sp>
      <p:sp>
        <p:nvSpPr>
          <p:cNvPr id="979" name="Shape 979"/>
          <p:cNvSpPr txBox="1">
            <a:spLocks noGrp="1"/>
          </p:cNvSpPr>
          <p:nvPr>
            <p:ph type="title" idx="3"/>
          </p:nvPr>
        </p:nvSpPr>
        <p:spPr>
          <a:xfrm>
            <a:off x="927450" y="1270850"/>
            <a:ext cx="7415699"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a:t>
            </a:r>
            <a:r>
              <a:rPr lang="en" sz="2400" i="1">
                <a:solidFill>
                  <a:srgbClr val="000000"/>
                </a:solidFill>
                <a:latin typeface="Droid Serif"/>
                <a:ea typeface="Droid Serif"/>
                <a:cs typeface="Droid Serif"/>
                <a:sym typeface="Droid Serif"/>
              </a:rPr>
              <a:t>horizontal </a:t>
            </a:r>
            <a:r>
              <a:rPr lang="en" sz="2400" b="0" i="1">
                <a:solidFill>
                  <a:srgbClr val="000000"/>
                </a:solidFill>
                <a:latin typeface="Droid Serif"/>
                <a:ea typeface="Droid Serif"/>
                <a:cs typeface="Droid Serif"/>
                <a:sym typeface="Droid Serif"/>
              </a:rPr>
              <a:t>and </a:t>
            </a:r>
            <a:r>
              <a:rPr lang="en" sz="2400" i="1">
                <a:solidFill>
                  <a:srgbClr val="000000"/>
                </a:solidFill>
                <a:latin typeface="Droid Serif"/>
                <a:ea typeface="Droid Serif"/>
                <a:cs typeface="Droid Serif"/>
                <a:sym typeface="Droid Serif"/>
              </a:rPr>
              <a:t>vertical </a:t>
            </a:r>
          </a:p>
          <a:p>
            <a:pPr lvl="0" algn="ctr" rtl="0">
              <a:spcBef>
                <a:spcPts val="0"/>
              </a:spcBef>
              <a:buNone/>
            </a:pPr>
            <a:r>
              <a:rPr lang="en" sz="2400" b="0" i="1">
                <a:solidFill>
                  <a:srgbClr val="000000"/>
                </a:solidFill>
                <a:latin typeface="Droid Serif"/>
                <a:ea typeface="Droid Serif"/>
                <a:cs typeface="Droid Serif"/>
                <a:sym typeface="Droid Serif"/>
              </a:rPr>
              <a:t>positive and negative ~ mathematical coords</a:t>
            </a:r>
          </a:p>
        </p:txBody>
      </p:sp>
      <p:pic>
        <p:nvPicPr>
          <p:cNvPr id="980" name="Shape 980"/>
          <p:cNvPicPr preferRelativeResize="0"/>
          <p:nvPr/>
        </p:nvPicPr>
        <p:blipFill>
          <a:blip r:embed="rId3"/>
          <a:stretch>
            <a:fillRect/>
          </a:stretch>
        </p:blipFill>
        <p:spPr>
          <a:xfrm>
            <a:off x="413422" y="2232937"/>
            <a:ext cx="4827850" cy="3868037"/>
          </a:xfrm>
          <a:prstGeom prst="rect">
            <a:avLst/>
          </a:prstGeom>
          <a:noFill/>
          <a:ln>
            <a:noFill/>
          </a:ln>
        </p:spPr>
      </p:pic>
      <p:pic>
        <p:nvPicPr>
          <p:cNvPr id="981" name="Shape 981"/>
          <p:cNvPicPr preferRelativeResize="0"/>
          <p:nvPr/>
        </p:nvPicPr>
        <p:blipFill>
          <a:blip r:embed="rId4"/>
          <a:stretch>
            <a:fillRect/>
          </a:stretch>
        </p:blipFill>
        <p:spPr>
          <a:xfrm>
            <a:off x="5878050" y="2356760"/>
            <a:ext cx="2465100" cy="3620424"/>
          </a:xfrm>
          <a:prstGeom prst="rect">
            <a:avLst/>
          </a:prstGeom>
          <a:noFill/>
          <a:ln>
            <a:noFill/>
          </a:ln>
        </p:spPr>
      </p:pic>
      <p:sp>
        <p:nvSpPr>
          <p:cNvPr id="982" name="Shape 98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6.2, 6.5, 6.9, 6.10*</a:t>
            </a: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Shape 987"/>
          <p:cNvPicPr preferRelativeResize="0"/>
          <p:nvPr/>
        </p:nvPicPr>
        <p:blipFill>
          <a:blip r:embed="rId3"/>
          <a:stretch>
            <a:fillRect/>
          </a:stretch>
        </p:blipFill>
        <p:spPr>
          <a:xfrm>
            <a:off x="405762" y="1351212"/>
            <a:ext cx="6715125" cy="4029075"/>
          </a:xfrm>
          <a:prstGeom prst="rect">
            <a:avLst/>
          </a:prstGeom>
          <a:noFill/>
          <a:ln>
            <a:noFill/>
          </a:ln>
        </p:spPr>
      </p:pic>
      <p:sp>
        <p:nvSpPr>
          <p:cNvPr id="988" name="Shape 988"/>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7</a:t>
            </a:r>
          </a:p>
        </p:txBody>
      </p:sp>
      <p:sp>
        <p:nvSpPr>
          <p:cNvPr id="989" name="Shape 989"/>
          <p:cNvSpPr txBox="1">
            <a:spLocks noGrp="1"/>
          </p:cNvSpPr>
          <p:nvPr>
            <p:ph type="title" idx="2"/>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Arctic</a:t>
            </a:r>
          </a:p>
        </p:txBody>
      </p:sp>
      <p:sp>
        <p:nvSpPr>
          <p:cNvPr id="990" name="Shape 990"/>
          <p:cNvSpPr txBox="1">
            <a:spLocks noGrp="1"/>
          </p:cNvSpPr>
          <p:nvPr>
            <p:ph type="title" idx="3"/>
          </p:nvPr>
        </p:nvSpPr>
        <p:spPr>
          <a:xfrm>
            <a:off x="6313700" y="3002162"/>
            <a:ext cx="2344799" cy="7272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Larger loops and </a:t>
            </a:r>
            <a:r>
              <a:rPr lang="en" sz="2400" i="1">
                <a:solidFill>
                  <a:srgbClr val="000000"/>
                </a:solidFill>
                <a:latin typeface="Droid Serif"/>
                <a:ea typeface="Droid Serif"/>
                <a:cs typeface="Droid Serif"/>
                <a:sym typeface="Droid Serif"/>
              </a:rPr>
              <a:t>Sesame!</a:t>
            </a:r>
          </a:p>
        </p:txBody>
      </p:sp>
      <p:sp>
        <p:nvSpPr>
          <p:cNvPr id="991" name="Shape 991"/>
          <p:cNvSpPr txBox="1">
            <a:spLocks noGrp="1"/>
          </p:cNvSpPr>
          <p:nvPr>
            <p:ph type="title" idx="4"/>
          </p:nvPr>
        </p:nvSpPr>
        <p:spPr>
          <a:xfrm>
            <a:off x="3253375" y="5695575"/>
            <a:ext cx="5309999" cy="8901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more - and more sophisticated - practice with loops...</a:t>
            </a:r>
          </a:p>
        </p:txBody>
      </p:sp>
      <p:sp>
        <p:nvSpPr>
          <p:cNvPr id="992" name="Shape 99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4.5, 4.7, 4.10*</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8</a:t>
            </a:r>
          </a:p>
        </p:txBody>
      </p:sp>
      <p:sp>
        <p:nvSpPr>
          <p:cNvPr id="998" name="Shape 998"/>
          <p:cNvSpPr txBox="1">
            <a:spLocks noGrp="1"/>
          </p:cNvSpPr>
          <p:nvPr>
            <p:ph type="title" idx="2"/>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Mech</a:t>
            </a:r>
          </a:p>
        </p:txBody>
      </p:sp>
      <p:sp>
        <p:nvSpPr>
          <p:cNvPr id="999" name="Shape 999"/>
          <p:cNvSpPr txBox="1">
            <a:spLocks noGrp="1"/>
          </p:cNvSpPr>
          <p:nvPr>
            <p:ph type="title" idx="3"/>
          </p:nvPr>
        </p:nvSpPr>
        <p:spPr>
          <a:xfrm>
            <a:off x="2244525" y="5632800"/>
            <a:ext cx="49425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only </a:t>
            </a:r>
            <a:r>
              <a:rPr lang="en" sz="2400" i="1">
                <a:solidFill>
                  <a:srgbClr val="000000"/>
                </a:solidFill>
                <a:latin typeface="Droid Serif"/>
                <a:ea typeface="Droid Serif"/>
                <a:cs typeface="Droid Serif"/>
                <a:sym typeface="Droid Serif"/>
              </a:rPr>
              <a:t>turn </a:t>
            </a:r>
            <a:r>
              <a:rPr lang="en" sz="2400" b="0" i="1">
                <a:solidFill>
                  <a:srgbClr val="000000"/>
                </a:solidFill>
                <a:latin typeface="Droid Serif"/>
                <a:ea typeface="Droid Serif"/>
                <a:cs typeface="Droid Serif"/>
                <a:sym typeface="Droid Serif"/>
              </a:rPr>
              <a:t>and</a:t>
            </a:r>
            <a:r>
              <a:rPr lang="en" sz="2400" i="1">
                <a:solidFill>
                  <a:srgbClr val="000000"/>
                </a:solidFill>
                <a:latin typeface="Droid Serif"/>
                <a:ea typeface="Droid Serif"/>
                <a:cs typeface="Droid Serif"/>
                <a:sym typeface="Droid Serif"/>
              </a:rPr>
              <a:t> forward </a:t>
            </a:r>
          </a:p>
          <a:p>
            <a:pPr lvl="0" algn="ctr" rtl="0">
              <a:spcBef>
                <a:spcPts val="0"/>
              </a:spcBef>
              <a:buNone/>
            </a:pPr>
            <a:r>
              <a:rPr lang="en" sz="2400" b="0" i="1">
                <a:solidFill>
                  <a:srgbClr val="000000"/>
                </a:solidFill>
                <a:latin typeface="Droid Serif"/>
                <a:ea typeface="Droid Serif"/>
                <a:cs typeface="Droid Serif"/>
                <a:sym typeface="Droid Serif"/>
              </a:rPr>
              <a:t>~ basic robot control</a:t>
            </a:r>
          </a:p>
        </p:txBody>
      </p:sp>
      <p:pic>
        <p:nvPicPr>
          <p:cNvPr id="1000" name="Shape 1000"/>
          <p:cNvPicPr preferRelativeResize="0"/>
          <p:nvPr/>
        </p:nvPicPr>
        <p:blipFill>
          <a:blip r:embed="rId3"/>
          <a:stretch>
            <a:fillRect/>
          </a:stretch>
        </p:blipFill>
        <p:spPr>
          <a:xfrm>
            <a:off x="1128742" y="1455900"/>
            <a:ext cx="2838450" cy="3949874"/>
          </a:xfrm>
          <a:prstGeom prst="rect">
            <a:avLst/>
          </a:prstGeom>
          <a:noFill/>
          <a:ln>
            <a:noFill/>
          </a:ln>
        </p:spPr>
      </p:pic>
      <p:pic>
        <p:nvPicPr>
          <p:cNvPr id="1001" name="Shape 1001"/>
          <p:cNvPicPr preferRelativeResize="0"/>
          <p:nvPr/>
        </p:nvPicPr>
        <p:blipFill>
          <a:blip r:embed="rId4"/>
          <a:stretch>
            <a:fillRect/>
          </a:stretch>
        </p:blipFill>
        <p:spPr>
          <a:xfrm>
            <a:off x="4719663" y="1846712"/>
            <a:ext cx="3181350" cy="3168250"/>
          </a:xfrm>
          <a:prstGeom prst="rect">
            <a:avLst/>
          </a:prstGeom>
          <a:noFill/>
          <a:ln>
            <a:noFill/>
          </a:ln>
        </p:spPr>
      </p:pic>
      <p:sp>
        <p:nvSpPr>
          <p:cNvPr id="1002" name="Shape 1002"/>
          <p:cNvSpPr txBox="1"/>
          <p:nvPr/>
        </p:nvSpPr>
        <p:spPr>
          <a:xfrm>
            <a:off x="0" y="6360000"/>
            <a:ext cx="4719599" cy="4979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8.1, 8.2, 8.10*</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pPr lvl="0"/>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t>
            </a:r>
            <a:r>
              <a:rPr lang="en" sz="2400" dirty="0" smtClean="0">
                <a:latin typeface="Droid Serif"/>
                <a:ea typeface="Droid Serif"/>
                <a:cs typeface="Droid Serif"/>
                <a:sym typeface="Droid Serif"/>
              </a:rPr>
              <a:t>and 1.10.</a:t>
            </a:r>
            <a:endParaRPr lang="en" sz="2400" b="1" dirty="0" smtClean="0">
              <a:latin typeface="Droid Serif"/>
              <a:ea typeface="Droid Serif"/>
              <a:cs typeface="Droid Serif"/>
              <a:sym typeface="Droid Serif"/>
            </a:endParaRPr>
          </a:p>
          <a:p>
            <a:pPr lvl="0" rtl="0">
              <a:spcBef>
                <a:spcPts val="0"/>
              </a:spcBef>
              <a:buNone/>
            </a:pPr>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pPr lvl="0" rtl="0">
              <a:spcBef>
                <a:spcPts val="0"/>
              </a:spcBef>
              <a:buNone/>
            </a:pPr>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pPr lvl="0" rtl="0">
              <a:spcBef>
                <a:spcPts val="0"/>
              </a:spcBef>
              <a:buNone/>
            </a:pPr>
            <a:endParaRPr sz="2400" dirty="0">
              <a:latin typeface="Droid Serif"/>
              <a:ea typeface="Droid Serif"/>
              <a:cs typeface="Droid Serif"/>
              <a:sym typeface="Droid Serif"/>
            </a:endParaRPr>
          </a:p>
          <a:p>
            <a:pPr lvl="0" rtl="0">
              <a:spcBef>
                <a:spcPts val="0"/>
              </a:spcBef>
              <a:buNone/>
            </a:pPr>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lvl="0" algn="ctr" rtl="0">
              <a:spcBef>
                <a:spcPts val="0"/>
              </a:spcBef>
              <a:buNone/>
            </a:pPr>
            <a:r>
              <a:rPr lang="en" sz="1200" dirty="0">
                <a:solidFill>
                  <a:schemeClr val="dk1"/>
                </a:solidFill>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solidFill>
                  <a:schemeClr val="dk1"/>
                </a:solidFill>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solidFill>
                  <a:schemeClr val="tx1"/>
                </a:solidFill>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716773"/>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1369350" y="646100"/>
            <a:ext cx="6405299" cy="3126899"/>
          </a:xfrm>
          <a:prstGeom prst="rect">
            <a:avLst/>
          </a:prstGeom>
          <a:noFill/>
        </p:spPr>
        <p:txBody>
          <a:bodyPr lIns="91425" tIns="91425" rIns="91425" bIns="91425" anchor="ctr" anchorCtr="0">
            <a:noAutofit/>
          </a:bodyPr>
          <a:lstStyle/>
          <a:p>
            <a:pPr algn="ctr">
              <a:spcBef>
                <a:spcPts val="0"/>
              </a:spcBef>
              <a:buNone/>
            </a:pPr>
            <a:r>
              <a:rPr lang="en" sz="9600" dirty="0">
                <a:latin typeface="Droid Serif"/>
                <a:ea typeface="Droid Serif"/>
                <a:cs typeface="Droid Serif"/>
                <a:sym typeface="Droid Serif"/>
              </a:rPr>
              <a:t>Try </a:t>
            </a:r>
            <a:r>
              <a:rPr lang="en" sz="9600" dirty="0" smtClean="0">
                <a:latin typeface="Droid Serif"/>
                <a:ea typeface="Droid Serif"/>
                <a:cs typeface="Droid Serif"/>
                <a:sym typeface="Droid Serif"/>
              </a:rPr>
              <a:t>it out!</a:t>
            </a:r>
            <a:endParaRPr lang="en" sz="9600" dirty="0">
              <a:latin typeface="Droid Serif"/>
              <a:ea typeface="Droid Serif"/>
              <a:cs typeface="Droid Serif"/>
              <a:sym typeface="Droid Serif"/>
            </a:endParaRPr>
          </a:p>
        </p:txBody>
      </p:sp>
    </p:spTree>
    <p:extLst>
      <p:ext uri="{BB962C8B-B14F-4D97-AF65-F5344CB8AC3E}">
        <p14:creationId xmlns:p14="http://schemas.microsoft.com/office/powerpoint/2010/main" val="2053850267"/>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Shape 891"/>
          <p:cNvSpPr txBox="1">
            <a:spLocks noGrp="1"/>
          </p:cNvSpPr>
          <p:nvPr>
            <p:ph type="title"/>
          </p:nvPr>
        </p:nvSpPr>
        <p:spPr>
          <a:xfrm>
            <a:off x="228600" y="1984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Remixing </a:t>
            </a:r>
            <a:r>
              <a:rPr lang="en" b="0" dirty="0" smtClean="0">
                <a:latin typeface="Droid Serif"/>
                <a:ea typeface="Droid Serif"/>
                <a:cs typeface="Droid Serif"/>
                <a:sym typeface="Droid Serif"/>
              </a:rPr>
              <a:t>projects ~ BYOM</a:t>
            </a:r>
            <a:endParaRPr lang="en" b="0" dirty="0">
              <a:latin typeface="Droid Serif"/>
              <a:ea typeface="Droid Serif"/>
              <a:cs typeface="Droid Serif"/>
              <a:sym typeface="Droid Serif"/>
            </a:endParaRPr>
          </a:p>
        </p:txBody>
      </p:sp>
      <p:sp>
        <p:nvSpPr>
          <p:cNvPr id="892" name="Shape 892"/>
          <p:cNvSpPr txBox="1">
            <a:spLocks noGrp="1"/>
          </p:cNvSpPr>
          <p:nvPr>
            <p:ph type="body" idx="1"/>
          </p:nvPr>
        </p:nvSpPr>
        <p:spPr>
          <a:xfrm>
            <a:off x="957500" y="5134250"/>
            <a:ext cx="7083600" cy="1289699"/>
          </a:xfrm>
          <a:prstGeom prst="rect">
            <a:avLst/>
          </a:prstGeom>
        </p:spPr>
        <p:txBody>
          <a:bodyPr lIns="91425" tIns="91425" rIns="91425" bIns="91425" anchor="ctr" anchorCtr="0">
            <a:noAutofit/>
          </a:bodyPr>
          <a:lstStyle/>
          <a:p>
            <a:pPr lvl="0" algn="ctr" rtl="0">
              <a:spcBef>
                <a:spcPts val="0"/>
              </a:spcBef>
              <a:buNone/>
            </a:pPr>
            <a:r>
              <a:rPr lang="en" sz="2700">
                <a:latin typeface="Droid Serif"/>
                <a:ea typeface="Droid Serif"/>
                <a:cs typeface="Droid Serif"/>
                <a:sym typeface="Droid Serif"/>
              </a:rPr>
              <a:t>In Scratch you can </a:t>
            </a:r>
            <a:r>
              <a:rPr lang="en" sz="2700" b="1">
                <a:latin typeface="Droid Serif"/>
                <a:ea typeface="Droid Serif"/>
                <a:cs typeface="Droid Serif"/>
                <a:sym typeface="Droid Serif"/>
              </a:rPr>
              <a:t>remix</a:t>
            </a:r>
            <a:r>
              <a:rPr lang="en" sz="2700">
                <a:latin typeface="Droid Serif"/>
                <a:ea typeface="Droid Serif"/>
                <a:cs typeface="Droid Serif"/>
                <a:sym typeface="Droid Serif"/>
              </a:rPr>
              <a:t> shared projects and make your own changes to them.</a:t>
            </a:r>
          </a:p>
        </p:txBody>
      </p:sp>
      <p:pic>
        <p:nvPicPr>
          <p:cNvPr id="893" name="Shape 893"/>
          <p:cNvPicPr preferRelativeResize="0"/>
          <p:nvPr/>
        </p:nvPicPr>
        <p:blipFill>
          <a:blip r:embed="rId3"/>
          <a:stretch>
            <a:fillRect/>
          </a:stretch>
        </p:blipFill>
        <p:spPr>
          <a:xfrm>
            <a:off x="1338625" y="2241650"/>
            <a:ext cx="6466725" cy="1590525"/>
          </a:xfrm>
          <a:prstGeom prst="rect">
            <a:avLst/>
          </a:prstGeom>
          <a:noFill/>
          <a:ln>
            <a:noFill/>
          </a:ln>
        </p:spPr>
      </p:pic>
    </p:spTree>
    <p:extLst>
      <p:ext uri="{BB962C8B-B14F-4D97-AF65-F5344CB8AC3E}">
        <p14:creationId xmlns:p14="http://schemas.microsoft.com/office/powerpoint/2010/main" val="2832572824"/>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314825" y="262795"/>
            <a:ext cx="5138700" cy="702900"/>
          </a:xfrm>
          <a:prstGeom prst="rect">
            <a:avLst/>
          </a:prstGeom>
        </p:spPr>
        <p:txBody>
          <a:bodyPr lIns="91425" tIns="91425" rIns="91425" bIns="91425" anchor="ctr" anchorCtr="0">
            <a:noAutofit/>
          </a:bodyPr>
          <a:lstStyle/>
          <a:p>
            <a:pPr>
              <a:spcBef>
                <a:spcPts val="0"/>
              </a:spcBef>
              <a:buNone/>
            </a:pPr>
            <a:r>
              <a:rPr lang="en">
                <a:latin typeface="Droid Serif"/>
                <a:ea typeface="Droid Serif"/>
                <a:cs typeface="Droid Serif"/>
                <a:sym typeface="Droid Serif"/>
              </a:rPr>
              <a:t>Sharing Projects</a:t>
            </a:r>
          </a:p>
        </p:txBody>
      </p:sp>
      <p:sp>
        <p:nvSpPr>
          <p:cNvPr id="899" name="Shape 899"/>
          <p:cNvSpPr txBox="1">
            <a:spLocks noGrp="1"/>
          </p:cNvSpPr>
          <p:nvPr>
            <p:ph type="body" idx="1"/>
          </p:nvPr>
        </p:nvSpPr>
        <p:spPr>
          <a:xfrm>
            <a:off x="811050" y="3881000"/>
            <a:ext cx="7521899" cy="2630700"/>
          </a:xfrm>
          <a:prstGeom prst="rect">
            <a:avLst/>
          </a:prstGeom>
        </p:spPr>
        <p:txBody>
          <a:bodyPr lIns="91425" tIns="91425" rIns="91425" bIns="91425" anchor="t" anchorCtr="0">
            <a:noAutofit/>
          </a:bodyPr>
          <a:lstStyle/>
          <a:p>
            <a:pPr lvl="0" rtl="0">
              <a:spcBef>
                <a:spcPts val="0"/>
              </a:spcBef>
              <a:buNone/>
            </a:pPr>
            <a:r>
              <a:rPr lang="en" sz="2700">
                <a:latin typeface="Droid Serif"/>
                <a:ea typeface="Droid Serif"/>
                <a:cs typeface="Droid Serif"/>
                <a:sym typeface="Droid Serif"/>
              </a:rPr>
              <a:t>When you create something in Scratch you have the option to </a:t>
            </a:r>
            <a:r>
              <a:rPr lang="en" sz="2700" b="1">
                <a:latin typeface="Droid Serif"/>
                <a:ea typeface="Droid Serif"/>
                <a:cs typeface="Droid Serif"/>
                <a:sym typeface="Droid Serif"/>
              </a:rPr>
              <a:t>share</a:t>
            </a:r>
            <a:r>
              <a:rPr lang="en" sz="2700">
                <a:latin typeface="Droid Serif"/>
                <a:ea typeface="Droid Serif"/>
                <a:cs typeface="Droid Serif"/>
                <a:sym typeface="Droid Serif"/>
              </a:rPr>
              <a:t> it.  </a:t>
            </a:r>
          </a:p>
          <a:p>
            <a:pPr lvl="0" rtl="0">
              <a:spcBef>
                <a:spcPts val="0"/>
              </a:spcBef>
              <a:buNone/>
            </a:pPr>
            <a:endParaRPr sz="2700">
              <a:latin typeface="Droid Serif"/>
              <a:ea typeface="Droid Serif"/>
              <a:cs typeface="Droid Serif"/>
              <a:sym typeface="Droid Serif"/>
            </a:endParaRPr>
          </a:p>
          <a:p>
            <a:pPr>
              <a:spcBef>
                <a:spcPts val="0"/>
              </a:spcBef>
              <a:buNone/>
            </a:pPr>
            <a:r>
              <a:rPr lang="en" sz="2700">
                <a:latin typeface="Droid Serif"/>
                <a:ea typeface="Droid Serif"/>
                <a:cs typeface="Droid Serif"/>
                <a:sym typeface="Droid Serif"/>
              </a:rPr>
              <a:t>Try sharing your maze on your Scratch profile so that another group can try it!</a:t>
            </a:r>
          </a:p>
        </p:txBody>
      </p:sp>
      <p:pic>
        <p:nvPicPr>
          <p:cNvPr id="900" name="Shape 900"/>
          <p:cNvPicPr preferRelativeResize="0"/>
          <p:nvPr/>
        </p:nvPicPr>
        <p:blipFill>
          <a:blip r:embed="rId3"/>
          <a:stretch>
            <a:fillRect/>
          </a:stretch>
        </p:blipFill>
        <p:spPr>
          <a:xfrm>
            <a:off x="1117012" y="1624875"/>
            <a:ext cx="6909974" cy="1364599"/>
          </a:xfrm>
          <a:prstGeom prst="rect">
            <a:avLst/>
          </a:prstGeom>
          <a:noFill/>
          <a:ln>
            <a:noFill/>
          </a:ln>
        </p:spPr>
      </p:pic>
    </p:spTree>
    <p:extLst>
      <p:ext uri="{BB962C8B-B14F-4D97-AF65-F5344CB8AC3E}">
        <p14:creationId xmlns:p14="http://schemas.microsoft.com/office/powerpoint/2010/main" val="3322653506"/>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304800" y="228600"/>
            <a:ext cx="6022050" cy="1295400"/>
          </a:xfrm>
          <a:prstGeom prst="rect">
            <a:avLst/>
          </a:prstGeom>
          <a:noFill/>
        </p:spPr>
        <p:txBody>
          <a:bodyPr lIns="91425" tIns="91425" rIns="91425" bIns="91425" anchor="ctr" anchorCtr="0">
            <a:noAutofit/>
          </a:bodyPr>
          <a:lstStyle/>
          <a:p>
            <a:pPr>
              <a:spcBef>
                <a:spcPts val="0"/>
              </a:spcBef>
              <a:buNone/>
            </a:pPr>
            <a:r>
              <a:rPr lang="en" sz="6000" dirty="0" smtClean="0">
                <a:latin typeface="Droid Serif"/>
                <a:ea typeface="Droid Serif"/>
                <a:cs typeface="Droid Serif"/>
                <a:sym typeface="Droid Serif"/>
              </a:rPr>
              <a:t>Wrap-up</a:t>
            </a:r>
            <a:endParaRPr lang="en" sz="6000" dirty="0">
              <a:latin typeface="Droid Serif"/>
              <a:ea typeface="Droid Serif"/>
              <a:cs typeface="Droid Serif"/>
              <a:sym typeface="Droid Serif"/>
            </a:endParaRPr>
          </a:p>
        </p:txBody>
      </p:sp>
      <p:sp>
        <p:nvSpPr>
          <p:cNvPr id="8" name="Shape 852"/>
          <p:cNvSpPr txBox="1"/>
          <p:nvPr/>
        </p:nvSpPr>
        <p:spPr>
          <a:xfrm>
            <a:off x="609600" y="1981200"/>
            <a:ext cx="7924800" cy="609600"/>
          </a:xfrm>
          <a:prstGeom prst="rect">
            <a:avLst/>
          </a:prstGeom>
          <a:noFill/>
        </p:spPr>
        <p:txBody>
          <a:bodyPr lIns="91425" tIns="91425" rIns="91425" bIns="91425" anchor="ctr" anchorCtr="0">
            <a:noAutofit/>
          </a:bodyPr>
          <a:lstStyle/>
          <a:p>
            <a:pPr>
              <a:spcBef>
                <a:spcPts val="0"/>
              </a:spcBef>
              <a:buNone/>
            </a:pPr>
            <a:r>
              <a:rPr lang="en" sz="2400" dirty="0" smtClean="0">
                <a:latin typeface="Droid Serif"/>
                <a:ea typeface="Droid Serif"/>
                <a:cs typeface="Droid Serif"/>
                <a:sym typeface="Droid Serif"/>
              </a:rPr>
              <a:t>In groups of 2-4, go to our curriculum survey/chat</a:t>
            </a:r>
            <a:endParaRPr lang="en" sz="2400" dirty="0">
              <a:latin typeface="Droid Serif"/>
              <a:ea typeface="Droid Serif"/>
              <a:cs typeface="Droid Serif"/>
              <a:sym typeface="Droid Serif"/>
            </a:endParaRPr>
          </a:p>
        </p:txBody>
      </p:sp>
      <p:sp>
        <p:nvSpPr>
          <p:cNvPr id="9" name="Shape 852"/>
          <p:cNvSpPr txBox="1"/>
          <p:nvPr/>
        </p:nvSpPr>
        <p:spPr>
          <a:xfrm>
            <a:off x="609600" y="4419600"/>
            <a:ext cx="8229600" cy="609600"/>
          </a:xfrm>
          <a:prstGeom prst="rect">
            <a:avLst/>
          </a:prstGeom>
          <a:noFill/>
        </p:spPr>
        <p:txBody>
          <a:bodyPr lIns="91425" tIns="91425" rIns="91425" bIns="91425" anchor="ctr" anchorCtr="0">
            <a:noAutofit/>
          </a:bodyPr>
          <a:lstStyle/>
          <a:p>
            <a:pPr>
              <a:spcBef>
                <a:spcPts val="0"/>
              </a:spcBef>
              <a:buNone/>
            </a:pPr>
            <a:r>
              <a:rPr lang="en" sz="2400" dirty="0" smtClean="0">
                <a:latin typeface="Droid Serif"/>
                <a:ea typeface="Droid Serif"/>
                <a:cs typeface="Droid Serif"/>
                <a:sym typeface="Droid Serif"/>
              </a:rPr>
              <a:t>Have an HMCer or s/o else type the group's thoughts…</a:t>
            </a:r>
            <a:endParaRPr lang="en" sz="2400" dirty="0">
              <a:latin typeface="Droid Serif"/>
              <a:ea typeface="Droid Serif"/>
              <a:cs typeface="Droid Serif"/>
              <a:sym typeface="Droid Serif"/>
            </a:endParaRPr>
          </a:p>
        </p:txBody>
      </p:sp>
      <p:sp>
        <p:nvSpPr>
          <p:cNvPr id="10" name="Shape 852"/>
          <p:cNvSpPr txBox="1"/>
          <p:nvPr/>
        </p:nvSpPr>
        <p:spPr>
          <a:xfrm>
            <a:off x="609600" y="5486400"/>
            <a:ext cx="7924800" cy="609600"/>
          </a:xfrm>
          <a:prstGeom prst="rect">
            <a:avLst/>
          </a:prstGeom>
          <a:noFill/>
        </p:spPr>
        <p:txBody>
          <a:bodyPr lIns="91425" tIns="91425" rIns="91425" bIns="91425" anchor="ctr" anchorCtr="0">
            <a:noAutofit/>
          </a:bodyPr>
          <a:lstStyle/>
          <a:p>
            <a:pPr>
              <a:spcBef>
                <a:spcPts val="0"/>
              </a:spcBef>
              <a:buNone/>
            </a:pPr>
            <a:r>
              <a:rPr lang="en" sz="2400" dirty="0" smtClean="0">
                <a:latin typeface="Droid Serif"/>
                <a:ea typeface="Droid Serif"/>
                <a:cs typeface="Droid Serif"/>
                <a:sym typeface="Droid Serif"/>
              </a:rPr>
              <a:t>Have a great afternoon &amp; </a:t>
            </a:r>
            <a:r>
              <a:rPr lang="en" sz="2400" b="1" i="1" dirty="0" smtClean="0">
                <a:latin typeface="Droid Serif"/>
                <a:ea typeface="Droid Serif"/>
                <a:cs typeface="Droid Serif"/>
                <a:sym typeface="Droid Serif"/>
              </a:rPr>
              <a:t>see you tomorrow!</a:t>
            </a:r>
            <a:endParaRPr lang="en" sz="2400" dirty="0">
              <a:latin typeface="Droid Serif"/>
              <a:ea typeface="Droid Serif"/>
              <a:cs typeface="Droid Serif"/>
              <a:sym typeface="Droid Serif"/>
            </a:endParaRPr>
          </a:p>
        </p:txBody>
      </p:sp>
    </p:spTree>
    <p:extLst>
      <p:ext uri="{BB962C8B-B14F-4D97-AF65-F5344CB8AC3E}">
        <p14:creationId xmlns:p14="http://schemas.microsoft.com/office/powerpoint/2010/main" val="3633847495"/>
      </p:ext>
    </p:extLst>
  </p:cSld>
  <p:clrMapOvr>
    <a:masterClrMapping/>
  </p:clrMapOvr>
  <p:transition spd="slow">
    <p:cut/>
  </p:transition>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3527</TotalTime>
  <Words>5503</Words>
  <Application>Microsoft Office PowerPoint</Application>
  <PresentationFormat>On-screen Show (4:3)</PresentationFormat>
  <Paragraphs>1119</Paragraphs>
  <Slides>168</Slides>
  <Notes>154</Notes>
  <HiddenSlides>0</HiddenSlides>
  <MMClips>0</MMClips>
  <ScaleCrop>false</ScaleCrop>
  <HeadingPairs>
    <vt:vector size="4" baseType="variant">
      <vt:variant>
        <vt:lpstr>Theme</vt:lpstr>
      </vt:variant>
      <vt:variant>
        <vt:i4>5</vt:i4>
      </vt:variant>
      <vt:variant>
        <vt:lpstr>Slide Titles</vt:lpstr>
      </vt:variant>
      <vt:variant>
        <vt:i4>168</vt:i4>
      </vt:variant>
    </vt:vector>
  </HeadingPairs>
  <TitlesOfParts>
    <vt:vector size="173" baseType="lpstr">
      <vt:lpstr>Custom Theme</vt:lpstr>
      <vt:lpstr>Custom Theme</vt:lpstr>
      <vt:lpstr>Office Theme</vt:lpstr>
      <vt:lpstr>1_Office Theme</vt:lpstr>
      <vt:lpstr>2_Office Theme</vt:lpstr>
      <vt:lpstr>MyCS  Middle-years' Computer Science</vt:lpstr>
      <vt:lpstr>PowerPoint Presentation</vt:lpstr>
      <vt:lpstr>PowerPoint Presentation</vt:lpstr>
      <vt:lpstr>Housekeeping</vt:lpstr>
      <vt:lpstr>Workshop site…</vt:lpstr>
      <vt:lpstr>Online curriculum</vt:lpstr>
      <vt:lpstr>This week's schedule</vt:lpstr>
      <vt:lpstr>This week's schedule</vt:lpstr>
      <vt:lpstr>Returning track?  Three modules:</vt:lpstr>
      <vt:lpstr>Daily Schedule</vt:lpstr>
      <vt:lpstr>Daily Schedule</vt:lpstr>
      <vt:lpstr>Why CS?    </vt:lpstr>
      <vt:lpstr>Why CS?</vt:lpstr>
      <vt:lpstr>PowerPoint Presentation</vt:lpstr>
      <vt:lpstr>"good for you"?</vt:lpstr>
      <vt:lpstr>"good for you"?</vt:lpstr>
      <vt:lpstr>Why CS?</vt:lpstr>
      <vt:lpstr>Why CS?</vt:lpstr>
      <vt:lpstr>PowerPoint Presentation</vt:lpstr>
      <vt:lpstr>PowerPoint Presentation</vt:lpstr>
      <vt:lpstr>CS is us</vt:lpstr>
      <vt:lpstr>Why CS?</vt:lpstr>
      <vt:lpstr>Why CS?</vt:lpstr>
      <vt:lpstr>from the 40-nation study entitled   ROSE:  the Relevance of Science Education</vt:lpstr>
      <vt:lpstr>At least two major trends are evident here...</vt:lpstr>
      <vt:lpstr>PowerPoint Presentation</vt:lpstr>
      <vt:lpstr>Fun?</vt:lpstr>
      <vt:lpstr>MyCS's goal…</vt:lpstr>
      <vt:lpstr>MyCS's goal…</vt:lpstr>
      <vt:lpstr>Student survey…</vt:lpstr>
      <vt:lpstr>PowerPoint Presentation</vt:lpstr>
      <vt:lpstr>PowerPoint Presentation</vt:lpstr>
      <vt:lpstr>lesson  contents </vt:lpstr>
      <vt:lpstr>PowerPoint Presentation</vt:lpstr>
      <vt:lpstr>MyCS ?</vt:lpstr>
      <vt:lpstr>What is computing?    What is a computer?</vt:lpstr>
      <vt:lpstr>PowerPoint Presentation</vt:lpstr>
      <vt:lpstr>PowerPoint Presentation</vt:lpstr>
      <vt:lpstr>PowerPoint Presentation</vt:lpstr>
      <vt:lpstr>What is a computer? and why?</vt:lpstr>
      <vt:lpstr>Should there be a final 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 can these machines be intelligent?</vt:lpstr>
      <vt:lpstr>PowerPoint Presentation</vt:lpstr>
      <vt:lpstr>PowerPoint Presentation</vt:lpstr>
      <vt:lpstr>Why CS ~ a course-wide module</vt:lpstr>
      <vt:lpstr>Why CS ~ Watson</vt:lpstr>
      <vt:lpstr>Why CS ~ Watson</vt:lpstr>
      <vt:lpstr>Why CS ~ each day we'll look at 1-2…</vt:lpstr>
      <vt:lpstr>PowerPoint Presentation</vt:lpstr>
      <vt:lpstr>An introduction to Computer  Programming</vt:lpstr>
      <vt:lpstr>Why program?</vt:lpstr>
      <vt:lpstr>Programming</vt:lpstr>
      <vt:lpstr>Programming languages</vt:lpstr>
      <vt:lpstr>PowerPoint Presentation</vt:lpstr>
      <vt:lpstr>Programming languages</vt:lpstr>
      <vt:lpstr>Intro to Computer Programming</vt:lpstr>
      <vt:lpstr>PowerPoint Presentation</vt:lpstr>
      <vt:lpstr>Graphical programming</vt:lpstr>
      <vt:lpstr>code.org</vt:lpstr>
      <vt:lpstr>code.org/flappy</vt:lpstr>
      <vt:lpstr>code.org/learn</vt:lpstr>
      <vt:lpstr>Scratch!</vt:lpstr>
      <vt:lpstr>PowerPoint Presentation</vt:lpstr>
      <vt:lpstr>PowerPoint Presentation</vt:lpstr>
      <vt:lpstr>Recommendation ~ try these mazes:</vt:lpstr>
      <vt:lpstr>PowerPoint Presentation</vt:lpstr>
      <vt:lpstr>PowerPoint Presentation</vt:lpstr>
      <vt:lpstr>PowerPoint Presentation</vt:lpstr>
      <vt:lpstr>PowerPoint Presentation</vt:lpstr>
      <vt:lpstr>The repeat block</vt:lpstr>
      <vt:lpstr>Studio 1 Ocean mazes...</vt:lpstr>
      <vt:lpstr>Studio 2</vt:lpstr>
      <vt:lpstr>Studio 3</vt:lpstr>
      <vt:lpstr>Studio 4</vt:lpstr>
      <vt:lpstr>Studio 5</vt:lpstr>
      <vt:lpstr>Studio 6</vt:lpstr>
      <vt:lpstr>Studio 7</vt:lpstr>
      <vt:lpstr>Studio 8</vt:lpstr>
      <vt:lpstr>Recommendation ~ try these mazes:</vt:lpstr>
      <vt:lpstr>PowerPoint Presentation</vt:lpstr>
      <vt:lpstr>Remixing projects ~ BYOM</vt:lpstr>
      <vt:lpstr>Sharing Projects</vt:lpstr>
      <vt:lpstr>PowerPoint Presentation</vt:lpstr>
      <vt:lpstr>PowerPoint Presentation</vt:lpstr>
      <vt:lpstr>PowerPoint Presentation</vt:lpstr>
      <vt:lpstr>Create-your-own mazes</vt:lpstr>
      <vt:lpstr>Design for others...</vt:lpstr>
      <vt:lpstr>For example...</vt:lpstr>
      <vt:lpstr>For example...</vt:lpstr>
      <vt:lpstr>PowerPoint Presentation</vt:lpstr>
      <vt:lpstr>PowerPoint Presentation</vt:lpstr>
      <vt:lpstr>PowerPoint Presentation</vt:lpstr>
      <vt:lpstr>PowerPoint Presentation</vt:lpstr>
      <vt:lpstr>PowerPoint Presentation</vt:lpstr>
      <vt:lpstr>Below are extra slides from old versions of the workshop...</vt:lpstr>
      <vt:lpstr>Simulating humans is difficult!  So, let's try simpler life ~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Introductions</vt:lpstr>
      <vt:lpstr>PowerPoint Presentation</vt:lpstr>
      <vt:lpstr>Computer Disassembly</vt:lpstr>
      <vt:lpstr>A computer at 30,000 feet...</vt:lpstr>
      <vt:lpstr>... at 20,000 feet</vt:lpstr>
      <vt:lpstr>... at 10,000 feet</vt:lpstr>
      <vt:lpstr>... at sea level?</vt:lpstr>
      <vt:lpstr>Computer Disassembly</vt:lpstr>
      <vt:lpstr>PowerPoint Presentation</vt:lpstr>
      <vt:lpstr>PowerPoint Presentation</vt:lpstr>
      <vt:lpstr>PowerPoint Presentation</vt:lpstr>
      <vt:lpstr>PowerPoint Presentation</vt:lpstr>
      <vt:lpstr>... Go deeper!</vt:lpstr>
      <vt:lpstr>Logisim there</vt:lpstr>
      <vt:lpstr>PowerPoint Presentation</vt:lpstr>
      <vt:lpstr>1) Find these components in your computer 2) Remove and/or identify each 3) Label each with what it does on your poster</vt:lpstr>
      <vt:lpstr>Other parts of computers that you won't find in the computer...</vt:lpstr>
      <vt:lpstr>How do these all fit together?</vt:lpstr>
      <vt:lpstr>True or False?</vt:lpstr>
      <vt:lpstr>CS, ECS, and MyCS</vt:lpstr>
      <vt:lpstr>Why MyCS?</vt:lpstr>
      <vt:lpstr>Why MyCS?</vt:lpstr>
      <vt:lpstr>Why MyCS?</vt:lpstr>
      <vt:lpstr>PowerPoint Presentation</vt:lpstr>
      <vt:lpstr>PowerPoint Presentation</vt:lpstr>
      <vt:lpstr>PowerPoint Presentation</vt:lpstr>
      <vt:lpstr>PowerPoint Presentation</vt:lpstr>
      <vt:lpstr>Introductions</vt:lpstr>
      <vt:lpstr>Why CS ~ a course-wide module</vt:lpstr>
      <vt:lpstr>Can computers be intelligent?</vt:lpstr>
      <vt:lpstr>What would it mean for a machine to "be intelligent" ? </vt:lpstr>
      <vt:lpstr>Turing Test</vt:lpstr>
      <vt:lpstr>Possible questions?</vt:lpstr>
      <vt:lpstr>Possible questions?</vt:lpstr>
      <vt:lpstr>Even Turing underestimated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MyCS  Middle-years' Computer Science</dc:title>
  <dc:creator>Owner</dc:creator>
  <cp:lastModifiedBy>Owner</cp:lastModifiedBy>
  <cp:revision>54</cp:revision>
  <cp:lastPrinted>2014-06-09T04:33:46Z</cp:lastPrinted>
  <dcterms:modified xsi:type="dcterms:W3CDTF">2014-07-20T20:35:56Z</dcterms:modified>
</cp:coreProperties>
</file>